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rawings/drawing1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1.xml" ContentType="application/vnd.ms-office.chartstyle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8"/>
  </p:notesMasterIdLst>
  <p:sldIdLst>
    <p:sldId id="256" r:id="rId2"/>
    <p:sldId id="297" r:id="rId3"/>
    <p:sldId id="293" r:id="rId4"/>
    <p:sldId id="292" r:id="rId5"/>
    <p:sldId id="294" r:id="rId6"/>
    <p:sldId id="291" r:id="rId7"/>
  </p:sldIdLst>
  <p:sldSz cx="9144000" cy="6858000" type="screen4x3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595"/>
    <a:srgbClr val="EEC976"/>
    <a:srgbClr val="00498C"/>
    <a:srgbClr val="BE520A"/>
    <a:srgbClr val="00508F"/>
    <a:srgbClr val="5ABF99"/>
    <a:srgbClr val="F0D088"/>
    <a:srgbClr val="003748"/>
    <a:srgbClr val="E2ECEE"/>
    <a:srgbClr val="44A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Sheet1!$A$34</c:f>
              <c:strCache>
                <c:ptCount val="1"/>
                <c:pt idx="0">
                  <c:v>Transitorio 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Sheet1!$B$33:$R$33</c:f>
              <c:strCache>
                <c:ptCount val="17"/>
                <c:pt idx="0">
                  <c:v>CCSS</c:v>
                </c:pt>
                <c:pt idx="1">
                  <c:v>CONICIT</c:v>
                </c:pt>
                <c:pt idx="2">
                  <c:v>ICODER</c:v>
                </c:pt>
                <c:pt idx="3">
                  <c:v>INCOPESCA</c:v>
                </c:pt>
                <c:pt idx="4">
                  <c:v>ICT</c:v>
                </c:pt>
                <c:pt idx="5">
                  <c:v>INDER</c:v>
                </c:pt>
                <c:pt idx="6">
                  <c:v>IFAM</c:v>
                </c:pt>
                <c:pt idx="7">
                  <c:v>IMAS</c:v>
                </c:pt>
                <c:pt idx="8">
                  <c:v>INA</c:v>
                </c:pt>
                <c:pt idx="9">
                  <c:v>INEC</c:v>
                </c:pt>
                <c:pt idx="10">
                  <c:v>INFOCOOP</c:v>
                </c:pt>
                <c:pt idx="11">
                  <c:v>INAMU</c:v>
                </c:pt>
                <c:pt idx="12">
                  <c:v>INVU</c:v>
                </c:pt>
                <c:pt idx="13">
                  <c:v>JUDESUR</c:v>
                </c:pt>
                <c:pt idx="14">
                  <c:v>PANACI</c:v>
                </c:pt>
                <c:pt idx="15">
                  <c:v>PANI</c:v>
                </c:pt>
                <c:pt idx="16">
                  <c:v>SENARA</c:v>
                </c:pt>
              </c:strCache>
            </c:strRef>
          </c:cat>
          <c:val>
            <c:numRef>
              <c:f>Sheet1!$B$34:$R$34</c:f>
              <c:numCache>
                <c:formatCode>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E-4E06-A8CB-94FA6E9A56C4}"/>
            </c:ext>
          </c:extLst>
        </c:ser>
        <c:ser>
          <c:idx val="1"/>
          <c:order val="1"/>
          <c:tx>
            <c:strRef>
              <c:f>Sheet1!$A$35</c:f>
              <c:strCache>
                <c:ptCount val="1"/>
                <c:pt idx="0">
                  <c:v>Transitorio II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Sheet1!$B$33:$R$33</c:f>
              <c:strCache>
                <c:ptCount val="17"/>
                <c:pt idx="0">
                  <c:v>CCSS</c:v>
                </c:pt>
                <c:pt idx="1">
                  <c:v>CONICIT</c:v>
                </c:pt>
                <c:pt idx="2">
                  <c:v>ICODER</c:v>
                </c:pt>
                <c:pt idx="3">
                  <c:v>INCOPESCA</c:v>
                </c:pt>
                <c:pt idx="4">
                  <c:v>ICT</c:v>
                </c:pt>
                <c:pt idx="5">
                  <c:v>INDER</c:v>
                </c:pt>
                <c:pt idx="6">
                  <c:v>IFAM</c:v>
                </c:pt>
                <c:pt idx="7">
                  <c:v>IMAS</c:v>
                </c:pt>
                <c:pt idx="8">
                  <c:v>INA</c:v>
                </c:pt>
                <c:pt idx="9">
                  <c:v>INEC</c:v>
                </c:pt>
                <c:pt idx="10">
                  <c:v>INFOCOOP</c:v>
                </c:pt>
                <c:pt idx="11">
                  <c:v>INAMU</c:v>
                </c:pt>
                <c:pt idx="12">
                  <c:v>INVU</c:v>
                </c:pt>
                <c:pt idx="13">
                  <c:v>JUDESUR</c:v>
                </c:pt>
                <c:pt idx="14">
                  <c:v>PANACI</c:v>
                </c:pt>
                <c:pt idx="15">
                  <c:v>PANI</c:v>
                </c:pt>
                <c:pt idx="16">
                  <c:v>SENARA</c:v>
                </c:pt>
              </c:strCache>
            </c:strRef>
          </c:cat>
          <c:val>
            <c:numRef>
              <c:f>Sheet1!$B$35:$R$35</c:f>
              <c:numCache>
                <c:formatCode>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CE-4E06-A8CB-94FA6E9A56C4}"/>
            </c:ext>
          </c:extLst>
        </c:ser>
        <c:ser>
          <c:idx val="2"/>
          <c:order val="2"/>
          <c:tx>
            <c:strRef>
              <c:f>Sheet1!$A$36</c:f>
              <c:strCache>
                <c:ptCount val="1"/>
                <c:pt idx="0">
                  <c:v>Artículo 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Sheet1!$B$33:$R$33</c:f>
              <c:strCache>
                <c:ptCount val="17"/>
                <c:pt idx="0">
                  <c:v>CCSS</c:v>
                </c:pt>
                <c:pt idx="1">
                  <c:v>CONICIT</c:v>
                </c:pt>
                <c:pt idx="2">
                  <c:v>ICODER</c:v>
                </c:pt>
                <c:pt idx="3">
                  <c:v>INCOPESCA</c:v>
                </c:pt>
                <c:pt idx="4">
                  <c:v>ICT</c:v>
                </c:pt>
                <c:pt idx="5">
                  <c:v>INDER</c:v>
                </c:pt>
                <c:pt idx="6">
                  <c:v>IFAM</c:v>
                </c:pt>
                <c:pt idx="7">
                  <c:v>IMAS</c:v>
                </c:pt>
                <c:pt idx="8">
                  <c:v>INA</c:v>
                </c:pt>
                <c:pt idx="9">
                  <c:v>INEC</c:v>
                </c:pt>
                <c:pt idx="10">
                  <c:v>INFOCOOP</c:v>
                </c:pt>
                <c:pt idx="11">
                  <c:v>INAMU</c:v>
                </c:pt>
                <c:pt idx="12">
                  <c:v>INVU</c:v>
                </c:pt>
                <c:pt idx="13">
                  <c:v>JUDESUR</c:v>
                </c:pt>
                <c:pt idx="14">
                  <c:v>PANACI</c:v>
                </c:pt>
                <c:pt idx="15">
                  <c:v>PANI</c:v>
                </c:pt>
                <c:pt idx="16">
                  <c:v>SENARA</c:v>
                </c:pt>
              </c:strCache>
            </c:strRef>
          </c:cat>
          <c:val>
            <c:numRef>
              <c:f>Sheet1!$B$36:$R$36</c:f>
              <c:numCache>
                <c:formatCode>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CE-4E06-A8CB-94FA6E9A5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050928"/>
        <c:axId val="411045680"/>
      </c:barChart>
      <c:catAx>
        <c:axId val="41105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411045680"/>
        <c:crosses val="autoZero"/>
        <c:auto val="1"/>
        <c:lblAlgn val="ctr"/>
        <c:lblOffset val="100"/>
        <c:noMultiLvlLbl val="0"/>
      </c:catAx>
      <c:valAx>
        <c:axId val="4110456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" sourceLinked="1"/>
        <c:majorTickMark val="none"/>
        <c:minorTickMark val="none"/>
        <c:tickLblPos val="nextTo"/>
        <c:crossAx val="4110509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0.80817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D407DF62-0EBF-4061-865E-A401192EB40E}"/>
            </a:ext>
          </a:extLst>
        </cdr:cNvPr>
        <cdr:cNvSpPr/>
      </cdr:nvSpPr>
      <cdr:spPr>
        <a:xfrm xmlns:a="http://schemas.openxmlformats.org/drawingml/2006/main">
          <a:off x="0" y="-73320"/>
          <a:ext cx="3846620" cy="22785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CR"/>
        </a:p>
      </cdr:txBody>
    </cdr:sp>
  </cdr:relSizeAnchor>
  <cdr:relSizeAnchor xmlns:cdr="http://schemas.openxmlformats.org/drawingml/2006/chartDrawing">
    <cdr:from>
      <cdr:x>0.43506</cdr:x>
      <cdr:y>0.39424</cdr:y>
    </cdr:from>
    <cdr:to>
      <cdr:x>0.47387</cdr:x>
      <cdr:y>0.76581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D742B739-5F65-4553-AA9A-A723BC06BC37}"/>
            </a:ext>
          </a:extLst>
        </cdr:cNvPr>
        <cdr:cNvSpPr/>
      </cdr:nvSpPr>
      <cdr:spPr>
        <a:xfrm xmlns:a="http://schemas.openxmlformats.org/drawingml/2006/main">
          <a:off x="2123513" y="1250931"/>
          <a:ext cx="189435" cy="1179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377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189" algn="l" defTabSz="914377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377" algn="l" defTabSz="914377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566" algn="l" defTabSz="914377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754" algn="l" defTabSz="914377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5943" algn="l" defTabSz="914377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131" algn="l" defTabSz="914377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320" algn="l" defTabSz="914377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509" algn="l" defTabSz="914377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C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5BD4B-6E79-4642-9577-D8B2FAC6A7B6}" type="datetimeFigureOut">
              <a:rPr lang="es-CR" smtClean="0"/>
              <a:t>29/3/2022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C250E-3939-4C4C-9E09-3B9F1904F35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01796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05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44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896" indent="0" algn="ctr">
              <a:buNone/>
              <a:defRPr sz="2100"/>
            </a:lvl2pPr>
            <a:lvl3pPr marL="685791" indent="0" algn="ctr">
              <a:buNone/>
              <a:defRPr sz="1800"/>
            </a:lvl3pPr>
            <a:lvl4pPr marL="1028687" indent="0" algn="ctr">
              <a:buNone/>
              <a:defRPr sz="1500"/>
            </a:lvl4pPr>
            <a:lvl5pPr marL="1371583" indent="0" algn="ctr">
              <a:buNone/>
              <a:defRPr sz="1500"/>
            </a:lvl5pPr>
            <a:lvl6pPr marL="1714479" indent="0" algn="ctr">
              <a:buNone/>
              <a:defRPr sz="1500"/>
            </a:lvl6pPr>
            <a:lvl7pPr marL="2057375" indent="0" algn="ctr">
              <a:buNone/>
              <a:defRPr sz="1500"/>
            </a:lvl7pPr>
            <a:lvl8pPr marL="2400270" indent="0" algn="ctr">
              <a:buNone/>
              <a:defRPr sz="1500"/>
            </a:lvl8pPr>
            <a:lvl9pPr marL="2743166" indent="0" algn="ctr">
              <a:buNone/>
              <a:defRPr sz="15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2412-D489-4111-95DE-6D502E8BCC52}" type="datetime1">
              <a:rPr lang="es-CR" smtClean="0"/>
              <a:t>29/3/2022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265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940F-370A-4987-9A19-5417FCEC6EA0}" type="datetime1">
              <a:rPr lang="es-CR" smtClean="0"/>
              <a:t>29/3/2022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8682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4" y="274644"/>
            <a:ext cx="1971675" cy="58975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49" y="274644"/>
            <a:ext cx="5800725" cy="58975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BDA6-0B98-4505-8563-0E5C4C1E7A35}" type="datetime1">
              <a:rPr lang="es-CR" smtClean="0"/>
              <a:t>29/3/2022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8299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2921-5BED-4777-940B-448E7EF97669}" type="datetime1">
              <a:rPr lang="es-CR" smtClean="0"/>
              <a:t>29/3/2022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0751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4406908"/>
            <a:ext cx="7886700" cy="1362075"/>
          </a:xfrm>
        </p:spPr>
        <p:txBody>
          <a:bodyPr anchor="t"/>
          <a:lstStyle>
            <a:lvl1pPr>
              <a:defRPr sz="3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2906722"/>
            <a:ext cx="78867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8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83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7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75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7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DD3-C2DB-436D-80BA-C5F2AB1FDC82}" type="datetime1">
              <a:rPr lang="es-CR" smtClean="0"/>
              <a:t>29/3/2022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7088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0872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0872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7A73-23DF-4641-B412-FEF444E350A4}" type="datetime1">
              <a:rPr lang="es-CR" smtClean="0"/>
              <a:t>29/3/2022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6227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274639"/>
            <a:ext cx="78867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1535117"/>
            <a:ext cx="3867151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6" indent="0">
              <a:buNone/>
              <a:defRPr sz="1500" b="1"/>
            </a:lvl2pPr>
            <a:lvl3pPr marL="685791" indent="0">
              <a:buNone/>
              <a:defRPr sz="1351" b="1"/>
            </a:lvl3pPr>
            <a:lvl4pPr marL="1028687" indent="0">
              <a:buNone/>
              <a:defRPr sz="1200" b="1"/>
            </a:lvl4pPr>
            <a:lvl5pPr marL="1371583" indent="0">
              <a:buNone/>
              <a:defRPr sz="1200" b="1"/>
            </a:lvl5pPr>
            <a:lvl6pPr marL="1714479" indent="0">
              <a:buNone/>
              <a:defRPr sz="1200" b="1"/>
            </a:lvl6pPr>
            <a:lvl7pPr marL="2057375" indent="0">
              <a:buNone/>
              <a:defRPr sz="1200" b="1"/>
            </a:lvl7pPr>
            <a:lvl8pPr marL="2400270" indent="0">
              <a:buNone/>
              <a:defRPr sz="1200" b="1"/>
            </a:lvl8pPr>
            <a:lvl9pPr marL="2743166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92" y="2174880"/>
            <a:ext cx="3867151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9" y="1535117"/>
            <a:ext cx="3868340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6" indent="0">
              <a:buNone/>
              <a:defRPr sz="1500" b="1"/>
            </a:lvl2pPr>
            <a:lvl3pPr marL="685791" indent="0">
              <a:buNone/>
              <a:defRPr sz="1351" b="1"/>
            </a:lvl3pPr>
            <a:lvl4pPr marL="1028687" indent="0">
              <a:buNone/>
              <a:defRPr sz="1200" b="1"/>
            </a:lvl4pPr>
            <a:lvl5pPr marL="1371583" indent="0">
              <a:buNone/>
              <a:defRPr sz="1200" b="1"/>
            </a:lvl5pPr>
            <a:lvl6pPr marL="1714479" indent="0">
              <a:buNone/>
              <a:defRPr sz="1200" b="1"/>
            </a:lvl6pPr>
            <a:lvl7pPr marL="2057375" indent="0">
              <a:buNone/>
              <a:defRPr sz="1200" b="1"/>
            </a:lvl7pPr>
            <a:lvl8pPr marL="2400270" indent="0">
              <a:buNone/>
              <a:defRPr sz="1200" b="1"/>
            </a:lvl8pPr>
            <a:lvl9pPr marL="2743166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9" y="2174880"/>
            <a:ext cx="386834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54A4-687A-4C50-893C-A01BDB7F06E3}" type="datetime1">
              <a:rPr lang="es-CR" smtClean="0"/>
              <a:t>29/3/2022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9071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EC0F-3A95-4B74-9DD1-D99442DD56E1}" type="datetime1">
              <a:rPr lang="es-CR" smtClean="0"/>
              <a:t>29/3/2022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3094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A0AC-C25C-49F7-A38C-6073B5D1EF28}" type="datetime1">
              <a:rPr lang="es-CR" smtClean="0"/>
              <a:t>29/3/2022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0552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685809"/>
            <a:ext cx="3009900" cy="1160463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000" y="685800"/>
            <a:ext cx="4725591" cy="5486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9" y="1846265"/>
            <a:ext cx="3009900" cy="4325937"/>
          </a:xfrm>
        </p:spPr>
        <p:txBody>
          <a:bodyPr/>
          <a:lstStyle>
            <a:lvl1pPr marL="0" indent="0">
              <a:buNone/>
              <a:defRPr sz="1051"/>
            </a:lvl1pPr>
            <a:lvl2pPr marL="342896" indent="0">
              <a:buNone/>
              <a:defRPr sz="900"/>
            </a:lvl2pPr>
            <a:lvl3pPr marL="685791" indent="0">
              <a:buNone/>
              <a:defRPr sz="751"/>
            </a:lvl3pPr>
            <a:lvl4pPr marL="1028687" indent="0">
              <a:buNone/>
              <a:defRPr sz="675"/>
            </a:lvl4pPr>
            <a:lvl5pPr marL="1371583" indent="0">
              <a:buNone/>
              <a:defRPr sz="675"/>
            </a:lvl5pPr>
            <a:lvl6pPr marL="1714479" indent="0">
              <a:buNone/>
              <a:defRPr sz="675"/>
            </a:lvl6pPr>
            <a:lvl7pPr marL="2057375" indent="0">
              <a:buNone/>
              <a:defRPr sz="675"/>
            </a:lvl7pPr>
            <a:lvl8pPr marL="2400270" indent="0">
              <a:buNone/>
              <a:defRPr sz="675"/>
            </a:lvl8pPr>
            <a:lvl9pPr marL="2743166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BBAA-38BB-4C16-90D9-CAEB8A7978E8}" type="datetime1">
              <a:rPr lang="es-CR" smtClean="0"/>
              <a:t>29/3/2022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5873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807" y="4800607"/>
            <a:ext cx="5382816" cy="566739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8807" y="685809"/>
            <a:ext cx="5382816" cy="4041775"/>
          </a:xfrm>
        </p:spPr>
        <p:txBody>
          <a:bodyPr/>
          <a:lstStyle>
            <a:lvl1pPr marL="0" indent="0">
              <a:buNone/>
              <a:defRPr sz="2400"/>
            </a:lvl1pPr>
            <a:lvl2pPr marL="342896" indent="0">
              <a:buNone/>
              <a:defRPr sz="2100"/>
            </a:lvl2pPr>
            <a:lvl3pPr marL="685791" indent="0">
              <a:buNone/>
              <a:defRPr sz="1800"/>
            </a:lvl3pPr>
            <a:lvl4pPr marL="1028687" indent="0">
              <a:buNone/>
              <a:defRPr sz="1500"/>
            </a:lvl4pPr>
            <a:lvl5pPr marL="1371583" indent="0">
              <a:buNone/>
              <a:defRPr sz="1500"/>
            </a:lvl5pPr>
            <a:lvl6pPr marL="1714479" indent="0">
              <a:buNone/>
              <a:defRPr sz="1500"/>
            </a:lvl6pPr>
            <a:lvl7pPr marL="2057375" indent="0">
              <a:buNone/>
              <a:defRPr sz="1500"/>
            </a:lvl7pPr>
            <a:lvl8pPr marL="2400270" indent="0">
              <a:buNone/>
              <a:defRPr sz="1500"/>
            </a:lvl8pPr>
            <a:lvl9pPr marL="2743166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8807" y="5367345"/>
            <a:ext cx="5382816" cy="804863"/>
          </a:xfrm>
        </p:spPr>
        <p:txBody>
          <a:bodyPr/>
          <a:lstStyle>
            <a:lvl1pPr marL="0" indent="0">
              <a:buNone/>
              <a:defRPr sz="1051"/>
            </a:lvl1pPr>
            <a:lvl2pPr marL="342896" indent="0">
              <a:buNone/>
              <a:defRPr sz="900"/>
            </a:lvl2pPr>
            <a:lvl3pPr marL="685791" indent="0">
              <a:buNone/>
              <a:defRPr sz="751"/>
            </a:lvl3pPr>
            <a:lvl4pPr marL="1028687" indent="0">
              <a:buNone/>
              <a:defRPr sz="675"/>
            </a:lvl4pPr>
            <a:lvl5pPr marL="1371583" indent="0">
              <a:buNone/>
              <a:defRPr sz="675"/>
            </a:lvl5pPr>
            <a:lvl6pPr marL="1714479" indent="0">
              <a:buNone/>
              <a:defRPr sz="675"/>
            </a:lvl6pPr>
            <a:lvl7pPr marL="2057375" indent="0">
              <a:buNone/>
              <a:defRPr sz="675"/>
            </a:lvl7pPr>
            <a:lvl8pPr marL="2400270" indent="0">
              <a:buNone/>
              <a:defRPr sz="675"/>
            </a:lvl8pPr>
            <a:lvl9pPr marL="2743166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E446-C058-40CB-841A-B77F9CA13804}" type="datetime1">
              <a:rPr lang="es-CR" smtClean="0"/>
              <a:t>29/3/2022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7615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463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0872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4" y="6356359"/>
            <a:ext cx="24574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39CEE-EAC1-4564-B94A-059072CADA54}" type="datetime1">
              <a:rPr lang="es-CR" smtClean="0"/>
              <a:t>29/3/2022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2" y="6356359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4" y="6356359"/>
            <a:ext cx="24574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6696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l" defTabSz="685791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1" indent="-257171" algn="l" defTabSz="6857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05" indent="-214310" algn="l" defTabSz="68579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0" indent="-171449" algn="l" defTabSz="6857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36" indent="-171449" algn="l" defTabSz="685791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31" indent="-171449" algn="l" defTabSz="685791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27" indent="-171449" algn="l" defTabSz="6857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3" indent="-171449" algn="l" defTabSz="6857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19" indent="-171449" algn="l" defTabSz="6857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14" indent="-171449" algn="l" defTabSz="6857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6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91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7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3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79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5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70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66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01775" y="2176050"/>
            <a:ext cx="6929438" cy="2560244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 sz="1351"/>
          </a:p>
        </p:txBody>
      </p:sp>
      <p:sp>
        <p:nvSpPr>
          <p:cNvPr id="12" name="Elipse 11"/>
          <p:cNvSpPr/>
          <p:nvPr/>
        </p:nvSpPr>
        <p:spPr>
          <a:xfrm>
            <a:off x="6074234" y="2095073"/>
            <a:ext cx="2736203" cy="2722205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1351"/>
          </a:p>
        </p:txBody>
      </p:sp>
      <p:sp>
        <p:nvSpPr>
          <p:cNvPr id="10" name="CuadroTexto 9"/>
          <p:cNvSpPr txBox="1"/>
          <p:nvPr/>
        </p:nvSpPr>
        <p:spPr>
          <a:xfrm>
            <a:off x="263437" y="2293452"/>
            <a:ext cx="5857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4000" b="1" dirty="0">
                <a:solidFill>
                  <a:schemeClr val="bg2">
                    <a:lumMod val="50000"/>
                  </a:schemeClr>
                </a:solidFill>
              </a:rPr>
              <a:t>Informe de análisis sobre el cumplimiento de la directriz N. 039-MP 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1</a:t>
            </a:fld>
            <a:endParaRPr lang="es-CR"/>
          </a:p>
        </p:txBody>
      </p:sp>
      <p:pic>
        <p:nvPicPr>
          <p:cNvPr id="5" name="Picture 4" descr="A picture containing pinwheel, ax, outdoor object&#10;&#10;Description generated with high confidence">
            <a:extLst>
              <a:ext uri="{FF2B5EF4-FFF2-40B4-BE49-F238E27FC236}">
                <a16:creationId xmlns:a16="http://schemas.microsoft.com/office/drawing/2014/main" id="{A74C4EA9-585A-483E-9A9D-8D8F4756EB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97" b="95879" l="7198" r="91546">
                        <a14:foregroundMark x1="28309" y1="51556" x2="20483" y2="64162"/>
                        <a14:foregroundMark x1="22271" y1="59636" x2="22271" y2="59636"/>
                        <a14:foregroundMark x1="20483" y1="65172" x2="20483" y2="65172"/>
                        <a14:foregroundMark x1="49420" y1="9697" x2="49420" y2="9697"/>
                        <a14:foregroundMark x1="11449" y1="88364" x2="78937" y2="88364"/>
                        <a14:foregroundMark x1="78937" y1="88364" x2="91594" y2="86869"/>
                        <a14:foregroundMark x1="26473" y1="80283" x2="69903" y2="82303"/>
                        <a14:foregroundMark x1="33720" y1="92889" x2="64444" y2="92889"/>
                        <a14:foregroundMark x1="7826" y1="87879" x2="43961" y2="87879"/>
                        <a14:foregroundMark x1="43961" y1="87879" x2="88551" y2="86343"/>
                        <a14:foregroundMark x1="22271" y1="84848" x2="59662" y2="84323"/>
                        <a14:foregroundMark x1="59662" y1="84323" x2="74686" y2="84323"/>
                        <a14:foregroundMark x1="26473" y1="79273" x2="72319" y2="81293"/>
                        <a14:foregroundMark x1="27681" y1="78788" x2="60242" y2="77778"/>
                        <a14:foregroundMark x1="60242" y1="77778" x2="70483" y2="78263"/>
                        <a14:foregroundMark x1="33720" y1="92889" x2="33720" y2="94424"/>
                        <a14:foregroundMark x1="31304" y1="89859" x2="63237" y2="94424"/>
                        <a14:foregroundMark x1="32512" y1="91879" x2="62077" y2="95919"/>
                        <a14:foregroundMark x1="7198" y1="85333" x2="24686" y2="86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046" y="280951"/>
            <a:ext cx="1473047" cy="17609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BEF3C8-DDF8-4CF7-9130-170D8AEC1EAF}"/>
              </a:ext>
            </a:extLst>
          </p:cNvPr>
          <p:cNvSpPr txBox="1"/>
          <p:nvPr/>
        </p:nvSpPr>
        <p:spPr>
          <a:xfrm>
            <a:off x="6121013" y="6114897"/>
            <a:ext cx="273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29 de marzo de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5C72D8-5FEB-485C-8162-A82D78B61C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794" y="1955846"/>
            <a:ext cx="2976431" cy="30006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D50F97-20D6-4071-89B6-2A64849C11E8}"/>
              </a:ext>
            </a:extLst>
          </p:cNvPr>
          <p:cNvSpPr txBox="1"/>
          <p:nvPr/>
        </p:nvSpPr>
        <p:spPr>
          <a:xfrm>
            <a:off x="2102663" y="4078883"/>
            <a:ext cx="2183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800" b="1" dirty="0">
                <a:solidFill>
                  <a:schemeClr val="bg2">
                    <a:lumMod val="50000"/>
                  </a:schemeClr>
                </a:solidFill>
              </a:rPr>
              <a:t>2020</a:t>
            </a:r>
            <a:endParaRPr lang="es-CR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F986A8-CEB2-4014-9C50-E149597049D0}"/>
              </a:ext>
            </a:extLst>
          </p:cNvPr>
          <p:cNvSpPr txBox="1"/>
          <p:nvPr/>
        </p:nvSpPr>
        <p:spPr>
          <a:xfrm>
            <a:off x="395240" y="5194763"/>
            <a:ext cx="7058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Unidad Asesora de la Propiedad Accionaria del Estado</a:t>
            </a:r>
          </a:p>
        </p:txBody>
      </p:sp>
    </p:spTree>
    <p:extLst>
      <p:ext uri="{BB962C8B-B14F-4D97-AF65-F5344CB8AC3E}">
        <p14:creationId xmlns:p14="http://schemas.microsoft.com/office/powerpoint/2010/main" val="273314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CA73-274B-4707-9B47-91ED55327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2" y="274638"/>
            <a:ext cx="7886700" cy="1092523"/>
          </a:xfrm>
        </p:spPr>
        <p:txBody>
          <a:bodyPr/>
          <a:lstStyle/>
          <a:p>
            <a:r>
              <a:rPr lang="es-CR" sz="4400" b="1" dirty="0">
                <a:solidFill>
                  <a:schemeClr val="accent2">
                    <a:lumMod val="50000"/>
                  </a:schemeClr>
                </a:solidFill>
              </a:rPr>
              <a:t>Objetivo: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4581A-3795-4043-BFB7-C8D122807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71831"/>
            <a:ext cx="7886700" cy="1931602"/>
          </a:xfrm>
        </p:spPr>
        <p:txBody>
          <a:bodyPr/>
          <a:lstStyle/>
          <a:p>
            <a:pPr algn="just"/>
            <a:r>
              <a:rPr lang="es-CR" dirty="0"/>
              <a:t>Definir los parámetros generales para la realización, entrega, análisis y seguimiento de autoevaluaciones anuales del desempeño de las juntas directivas u órganos de dirección de las empresas propiedad del Estado e instituciones autónomas.</a:t>
            </a:r>
          </a:p>
          <a:p>
            <a:pPr marL="0" indent="0">
              <a:buNone/>
            </a:pPr>
            <a:endParaRPr lang="es-C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F07AD-6E59-478A-80BC-D1589A58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2</a:t>
            </a:fld>
            <a:endParaRPr lang="es-C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FEEF61-0427-4895-BCF2-78C2A09B4056}"/>
              </a:ext>
            </a:extLst>
          </p:cNvPr>
          <p:cNvSpPr txBox="1"/>
          <p:nvPr/>
        </p:nvSpPr>
        <p:spPr>
          <a:xfrm>
            <a:off x="628649" y="1269507"/>
            <a:ext cx="788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>
                <a:solidFill>
                  <a:srgbClr val="325595"/>
                </a:solidFill>
              </a:rPr>
              <a:t>De la directriz N.039-MP </a:t>
            </a:r>
            <a:r>
              <a:rPr lang="es-CR" sz="2000" dirty="0"/>
              <a:t>“Política general para el establecimiento de una evaluación del desempeño en las Junta Directivas u Órganos de Dirección de la empresas propiedad del Estado y de Instituciones Autónomas”: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8C0151-85D8-4B89-BB48-AA06BD9611A5}"/>
              </a:ext>
            </a:extLst>
          </p:cNvPr>
          <p:cNvSpPr txBox="1"/>
          <p:nvPr/>
        </p:nvSpPr>
        <p:spPr>
          <a:xfrm>
            <a:off x="628649" y="4282428"/>
            <a:ext cx="7886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>
                <a:solidFill>
                  <a:srgbClr val="325595"/>
                </a:solidFill>
              </a:rPr>
              <a:t>Del informe:</a:t>
            </a:r>
            <a:endParaRPr lang="es-CR" sz="2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7970A9C-227C-4043-B73A-05B6C2944CD1}"/>
              </a:ext>
            </a:extLst>
          </p:cNvPr>
          <p:cNvSpPr txBox="1">
            <a:spLocks/>
          </p:cNvSpPr>
          <p:nvPr/>
        </p:nvSpPr>
        <p:spPr>
          <a:xfrm>
            <a:off x="628649" y="4651760"/>
            <a:ext cx="7886700" cy="1931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5" indent="-214310" algn="l" defTabSz="68579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6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3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9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R" dirty="0"/>
              <a:t>Analizar la implementación de la directriz durante su segundo año de vigencia, a partir de los insumos recibidos de cada institución, y ofrecer recomendaciones a considerar para el tercer año de autoevaluaciones.</a:t>
            </a:r>
          </a:p>
        </p:txBody>
      </p:sp>
    </p:spTree>
    <p:extLst>
      <p:ext uri="{BB962C8B-B14F-4D97-AF65-F5344CB8AC3E}">
        <p14:creationId xmlns:p14="http://schemas.microsoft.com/office/powerpoint/2010/main" val="122491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76BB9-0BA1-485A-A6A5-EF3B5177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3</a:t>
            </a:fld>
            <a:endParaRPr lang="es-CR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DEA3EF6-49B2-4E65-BBF8-1E53ECA01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663960"/>
              </p:ext>
            </p:extLst>
          </p:nvPr>
        </p:nvGraphicFramePr>
        <p:xfrm>
          <a:off x="628645" y="4243527"/>
          <a:ext cx="7886710" cy="1871024"/>
        </p:xfrm>
        <a:graphic>
          <a:graphicData uri="http://schemas.openxmlformats.org/drawingml/2006/table">
            <a:tbl>
              <a:tblPr firstRow="1" firstCol="1" bandRow="1"/>
              <a:tblGrid>
                <a:gridCol w="1928126">
                  <a:extLst>
                    <a:ext uri="{9D8B030D-6E8A-4147-A177-3AD203B41FA5}">
                      <a16:colId xmlns:a16="http://schemas.microsoft.com/office/drawing/2014/main" val="2376160545"/>
                    </a:ext>
                  </a:extLst>
                </a:gridCol>
                <a:gridCol w="5958584">
                  <a:extLst>
                    <a:ext uri="{9D8B030D-6E8A-4147-A177-3AD203B41FA5}">
                      <a16:colId xmlns:a16="http://schemas.microsoft.com/office/drawing/2014/main" val="790555283"/>
                    </a:ext>
                  </a:extLst>
                </a:gridCol>
              </a:tblGrid>
              <a:tr h="25647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es-CR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Fechas focales de la Directriz</a:t>
                      </a:r>
                      <a:endParaRPr lang="es-CR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es-CR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Acciones</a:t>
                      </a:r>
                      <a:endParaRPr lang="es-C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4277"/>
                  </a:ext>
                </a:extLst>
              </a:tr>
              <a:tr h="25647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es-CR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de marzo de 2019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Entrada en vigencia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249814"/>
                  </a:ext>
                </a:extLst>
              </a:tr>
              <a:tr h="57229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es-C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de julio de 2019</a:t>
                      </a:r>
                      <a:endParaRPr lang="es-C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C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Autoevaluación preliminar: detalla </a:t>
                      </a:r>
                      <a:r>
                        <a:rPr lang="es-CR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esfuerzos</a:t>
                      </a:r>
                      <a:r>
                        <a:rPr lang="es-C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previos o actuales de evaluación, características generales del instrumento que se desea utilizar y aspectos por evaluar.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071538"/>
                  </a:ext>
                </a:extLst>
              </a:tr>
              <a:tr h="25647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es-C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 de diciembre de 2020</a:t>
                      </a:r>
                      <a:endParaRPr lang="es-C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C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 límite para la aplicación de la evaluación de desempeño.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41186"/>
                  </a:ext>
                </a:extLst>
              </a:tr>
              <a:tr h="46151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es-C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 de marzo de 2021</a:t>
                      </a:r>
                      <a:endParaRPr lang="es-C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C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 límite para remitir resumen de los resultados y planes de mejora al Consejo de Gobierno.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936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3350AB-9B17-443E-9969-260AFEDE94C2}"/>
              </a:ext>
            </a:extLst>
          </p:cNvPr>
          <p:cNvSpPr txBox="1"/>
          <p:nvPr/>
        </p:nvSpPr>
        <p:spPr>
          <a:xfrm>
            <a:off x="559291" y="331370"/>
            <a:ext cx="237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dirty="0">
                <a:solidFill>
                  <a:srgbClr val="C00000"/>
                </a:solidFill>
              </a:rPr>
              <a:t>Sujetos de evaluación: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E30DCE-662F-47DF-A5D5-365FC355880F}"/>
              </a:ext>
            </a:extLst>
          </p:cNvPr>
          <p:cNvSpPr txBox="1"/>
          <p:nvPr/>
        </p:nvSpPr>
        <p:spPr>
          <a:xfrm>
            <a:off x="559291" y="624568"/>
            <a:ext cx="7886710" cy="851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es-CR" sz="1600" dirty="0"/>
              <a:t>Ocho de las 11 EPEs la extendieron más allá de la gestión de la junta directiva como órgano colegiado, incorporando el desempeño individual de cada miembro y del rol del presidente, en otros casos se aplicó también a empresas subsidiarias y a los comités de apoyo.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71BEE7-2B8E-4930-8218-EF03B531E82B}"/>
              </a:ext>
            </a:extLst>
          </p:cNvPr>
          <p:cNvSpPr txBox="1"/>
          <p:nvPr/>
        </p:nvSpPr>
        <p:spPr>
          <a:xfrm>
            <a:off x="559291" y="1471893"/>
            <a:ext cx="237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dirty="0">
                <a:solidFill>
                  <a:srgbClr val="C00000"/>
                </a:solidFill>
              </a:rPr>
              <a:t>Método de valoración: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187156-2B63-47E1-8FC5-0BCB19B4F59F}"/>
              </a:ext>
            </a:extLst>
          </p:cNvPr>
          <p:cNvSpPr txBox="1"/>
          <p:nvPr/>
        </p:nvSpPr>
        <p:spPr>
          <a:xfrm>
            <a:off x="559291" y="1793089"/>
            <a:ext cx="7886710" cy="595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2000"/>
              </a:lnSpc>
              <a:defRPr sz="1600"/>
            </a:lvl1pPr>
          </a:lstStyle>
          <a:p>
            <a:pPr algn="just"/>
            <a:r>
              <a:rPr lang="es-CR" dirty="0"/>
              <a:t>La mayoría utiliza escala de Likert. Otras EPEs usaron sus manuales internos de recursos humanos, calificaciones basadas en puntaje máximo, o escalas evolutivas, semáforos, etc.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9EFE45-0A53-4F16-870E-57F899FC2C86}"/>
              </a:ext>
            </a:extLst>
          </p:cNvPr>
          <p:cNvSpPr txBox="1"/>
          <p:nvPr/>
        </p:nvSpPr>
        <p:spPr>
          <a:xfrm>
            <a:off x="559290" y="2425205"/>
            <a:ext cx="292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dirty="0">
                <a:solidFill>
                  <a:srgbClr val="C00000"/>
                </a:solidFill>
              </a:rPr>
              <a:t>Indicadores de desempeño: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03A822-44FC-4385-A6C1-A959CABEF940}"/>
              </a:ext>
            </a:extLst>
          </p:cNvPr>
          <p:cNvSpPr txBox="1"/>
          <p:nvPr/>
        </p:nvSpPr>
        <p:spPr>
          <a:xfrm>
            <a:off x="559291" y="2736789"/>
            <a:ext cx="7886710" cy="1364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2000"/>
              </a:lnSpc>
              <a:defRPr sz="1600"/>
            </a:lvl1pPr>
          </a:lstStyle>
          <a:p>
            <a:pPr algn="just"/>
            <a:r>
              <a:rPr lang="es-CR" dirty="0"/>
              <a:t>Cualitativo, sólo el BNCR incorpora la dimensión cuantitativa. Los indicadores se tienden a agrupar en áreas o pilares relacionados con: cumplimiento de instrumentos de planificación institucional, competencias de ley, objetivos, deberes y responsabilidades. También se incluye la composición del órgano de dirección, efectividad en su toma de decisiones y supervisión de procesos y/o sistemas estratégicos, entre otros. </a:t>
            </a:r>
          </a:p>
        </p:txBody>
      </p:sp>
    </p:spTree>
    <p:extLst>
      <p:ext uri="{BB962C8B-B14F-4D97-AF65-F5344CB8AC3E}">
        <p14:creationId xmlns:p14="http://schemas.microsoft.com/office/powerpoint/2010/main" val="377409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C6AF9-E622-4382-B440-C02C3B734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980" y="-25533"/>
            <a:ext cx="7886700" cy="994401"/>
          </a:xfrm>
        </p:spPr>
        <p:txBody>
          <a:bodyPr>
            <a:normAutofit/>
          </a:bodyPr>
          <a:lstStyle/>
          <a:p>
            <a:pPr algn="ctr"/>
            <a:r>
              <a:rPr lang="es-CR" sz="4000" b="1" dirty="0">
                <a:solidFill>
                  <a:schemeClr val="accent2">
                    <a:lumMod val="50000"/>
                  </a:schemeClr>
                </a:solidFill>
              </a:rPr>
              <a:t>Cumplimiento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8402-F047-4B6E-9043-38414A2F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4</a:t>
            </a:fld>
            <a:endParaRPr lang="es-C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077FD-737E-402D-9898-28A25288903C}"/>
              </a:ext>
            </a:extLst>
          </p:cNvPr>
          <p:cNvSpPr txBox="1"/>
          <p:nvPr/>
        </p:nvSpPr>
        <p:spPr>
          <a:xfrm>
            <a:off x="3389050" y="915966"/>
            <a:ext cx="23658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1600" i="1" dirty="0">
                <a:solidFill>
                  <a:srgbClr val="325595"/>
                </a:solidFill>
              </a:rPr>
              <a:t>Autoevaluación 2020</a:t>
            </a:r>
          </a:p>
        </p:txBody>
      </p:sp>
      <p:graphicFrame>
        <p:nvGraphicFramePr>
          <p:cNvPr id="51" name="Chart 50">
            <a:extLst>
              <a:ext uri="{FF2B5EF4-FFF2-40B4-BE49-F238E27FC236}">
                <a16:creationId xmlns:a16="http://schemas.microsoft.com/office/drawing/2014/main" id="{160E9455-C30D-4D15-9585-313764C757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6947523"/>
              </p:ext>
            </p:extLst>
          </p:nvPr>
        </p:nvGraphicFramePr>
        <p:xfrm>
          <a:off x="1524000" y="3255754"/>
          <a:ext cx="4880982" cy="317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91E0282-3B10-4573-A578-EB50B3A71224}"/>
              </a:ext>
            </a:extLst>
          </p:cNvPr>
          <p:cNvSpPr txBox="1"/>
          <p:nvPr/>
        </p:nvSpPr>
        <p:spPr>
          <a:xfrm>
            <a:off x="3122720" y="2843880"/>
            <a:ext cx="28985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1600" i="1" dirty="0">
                <a:solidFill>
                  <a:srgbClr val="325595"/>
                </a:solidFill>
              </a:rPr>
              <a:t>Otras Inst. Autónomas</a:t>
            </a: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8A766319-2BAA-4046-A87B-9C53BE394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123373"/>
              </p:ext>
            </p:extLst>
          </p:nvPr>
        </p:nvGraphicFramePr>
        <p:xfrm>
          <a:off x="1524000" y="1397000"/>
          <a:ext cx="6096000" cy="874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352525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09292879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01448821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26112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Cantidad de empresas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Realizaron </a:t>
                      </a:r>
                      <a:r>
                        <a:rPr lang="es-CR" dirty="0" err="1"/>
                        <a:t>evaluacion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Entregan fuera de plazo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No entregan </a:t>
                      </a:r>
                      <a:r>
                        <a:rPr lang="es-CR" dirty="0" err="1"/>
                        <a:t>evaluacion</a:t>
                      </a:r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868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3381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B4821FD-F537-47D4-A74D-31724322F0B1}"/>
              </a:ext>
            </a:extLst>
          </p:cNvPr>
          <p:cNvSpPr/>
          <p:nvPr/>
        </p:nvSpPr>
        <p:spPr>
          <a:xfrm>
            <a:off x="3294333" y="4506685"/>
            <a:ext cx="189434" cy="1179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42B739-5F65-4553-AA9A-A723BC06BC37}"/>
              </a:ext>
            </a:extLst>
          </p:cNvPr>
          <p:cNvSpPr/>
          <p:nvPr/>
        </p:nvSpPr>
        <p:spPr>
          <a:xfrm>
            <a:off x="4116318" y="4506685"/>
            <a:ext cx="189434" cy="1179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9754C9-88E2-4B6C-9AD5-7E1E0B47C591}"/>
              </a:ext>
            </a:extLst>
          </p:cNvPr>
          <p:cNvSpPr/>
          <p:nvPr/>
        </p:nvSpPr>
        <p:spPr>
          <a:xfrm>
            <a:off x="5709917" y="4506685"/>
            <a:ext cx="189434" cy="1179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82B915-0386-47DF-8F1E-40044B1CBEF8}"/>
              </a:ext>
            </a:extLst>
          </p:cNvPr>
          <p:cNvSpPr/>
          <p:nvPr/>
        </p:nvSpPr>
        <p:spPr>
          <a:xfrm>
            <a:off x="2712153" y="4506685"/>
            <a:ext cx="189434" cy="1179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327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76BB9-0BA1-485A-A6A5-EF3B5177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5</a:t>
            </a:fld>
            <a:endParaRPr lang="es-C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DFFBA9-E4A0-4449-80EE-F499461F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80" y="191790"/>
            <a:ext cx="3304157" cy="968236"/>
          </a:xfrm>
        </p:spPr>
        <p:txBody>
          <a:bodyPr>
            <a:normAutofit/>
          </a:bodyPr>
          <a:lstStyle/>
          <a:p>
            <a:pPr algn="ctr"/>
            <a:r>
              <a:rPr lang="es-CR" sz="3600" b="1" dirty="0">
                <a:solidFill>
                  <a:schemeClr val="accent2">
                    <a:lumMod val="50000"/>
                  </a:schemeClr>
                </a:solidFill>
              </a:rPr>
              <a:t>Conclusiones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7C2EF1-3544-488B-B07B-1F073B67C9CD}"/>
              </a:ext>
            </a:extLst>
          </p:cNvPr>
          <p:cNvSpPr txBox="1"/>
          <p:nvPr/>
        </p:nvSpPr>
        <p:spPr>
          <a:xfrm>
            <a:off x="426816" y="976558"/>
            <a:ext cx="3895084" cy="308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ts val="19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Todos los miembros de la JD participaron</a:t>
            </a:r>
          </a:p>
          <a:p>
            <a:pPr marL="342900" lvl="0" indent="-342900" algn="just">
              <a:lnSpc>
                <a:spcPts val="19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R" sz="1600" dirty="0"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reas de mejora más comúnmente identificadas:</a:t>
            </a:r>
          </a:p>
          <a:p>
            <a:pPr marL="742950" lvl="1" indent="-285750" algn="just">
              <a:lnSpc>
                <a:spcPts val="19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C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Efectividad en la toma de decisiones y supervisión de procesos y/o sistemas estratégicos</a:t>
            </a:r>
          </a:p>
          <a:p>
            <a:pPr marL="742950" lvl="1" indent="-285750" algn="just">
              <a:lnSpc>
                <a:spcPts val="19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C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Necesidades de actualización y ampliación de los conocimientos de los miembros de la junta directiva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519DED-7CED-4E6C-A377-D5C14067A8DC}"/>
              </a:ext>
            </a:extLst>
          </p:cNvPr>
          <p:cNvSpPr txBox="1">
            <a:spLocks/>
          </p:cNvSpPr>
          <p:nvPr/>
        </p:nvSpPr>
        <p:spPr>
          <a:xfrm>
            <a:off x="4698501" y="286481"/>
            <a:ext cx="4021583" cy="778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791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R" sz="3600" b="1" dirty="0">
                <a:solidFill>
                  <a:schemeClr val="accent2">
                    <a:lumMod val="50000"/>
                  </a:schemeClr>
                </a:solidFill>
              </a:rPr>
              <a:t>Recomendaciones</a:t>
            </a:r>
            <a:endParaRPr lang="es-C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80EDB7-92BD-47F2-BA3F-F72082A7050F}"/>
              </a:ext>
            </a:extLst>
          </p:cNvPr>
          <p:cNvSpPr txBox="1"/>
          <p:nvPr/>
        </p:nvSpPr>
        <p:spPr>
          <a:xfrm>
            <a:off x="4695600" y="976558"/>
            <a:ext cx="3774384" cy="3811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ts val="19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Dedicar un espacio </a:t>
            </a:r>
            <a:r>
              <a:rPr lang="es-CR" sz="1600" dirty="0">
                <a:ea typeface="Calibri" panose="020F0502020204030204" pitchFamily="34" charset="0"/>
                <a:cs typeface="Times New Roman" panose="02020603050405020304" pitchFamily="18" charset="0"/>
              </a:rPr>
              <a:t>de análisis de los resultados </a:t>
            </a: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sesión de junta.</a:t>
            </a:r>
          </a:p>
          <a:p>
            <a:pPr marL="342900" lvl="0" indent="-342900" algn="just">
              <a:lnSpc>
                <a:spcPts val="19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R" sz="1600" dirty="0">
                <a:ea typeface="Calibri" panose="020F0502020204030204" pitchFamily="34" charset="0"/>
                <a:cs typeface="Times New Roman" panose="02020603050405020304" pitchFamily="18" charset="0"/>
              </a:rPr>
              <a:t>Incorporar las </a:t>
            </a: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tres dimensiones de desempeño: del órgano colegiado, del presidente y de los miembros individualmente.</a:t>
            </a:r>
          </a:p>
          <a:p>
            <a:pPr marL="342900" lvl="0" indent="-342900" algn="just">
              <a:lnSpc>
                <a:spcPts val="19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Definir y adoptar un plan de mejora para la atención de los retos identificados, con horizonte de tiempo y responsables.</a:t>
            </a:r>
          </a:p>
          <a:p>
            <a:pPr marL="342900" lvl="0" indent="-342900" algn="just">
              <a:lnSpc>
                <a:spcPts val="19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R" sz="1600" dirty="0">
                <a:cs typeface="Times New Roman" panose="02020603050405020304" pitchFamily="18" charset="0"/>
              </a:rPr>
              <a:t>Valorar la posibilidad de que la evaluación sea aplicada o al menos valorada, total o parcialmente, por un tercero</a:t>
            </a:r>
            <a:endParaRPr lang="es-CR" sz="1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301107E-B48A-4DEA-B299-5D52AB20753E}"/>
              </a:ext>
            </a:extLst>
          </p:cNvPr>
          <p:cNvCxnSpPr/>
          <p:nvPr/>
        </p:nvCxnSpPr>
        <p:spPr>
          <a:xfrm>
            <a:off x="4572000" y="417250"/>
            <a:ext cx="0" cy="4831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459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 rot="19707875">
            <a:off x="5835947" y="-2583376"/>
            <a:ext cx="5429554" cy="10866820"/>
          </a:xfrm>
          <a:prstGeom prst="rect">
            <a:avLst/>
          </a:prstGeom>
          <a:solidFill>
            <a:srgbClr val="0050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>
              <a:latin typeface="+mj-lt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6</a:t>
            </a:fld>
            <a:endParaRPr lang="es-CR"/>
          </a:p>
        </p:txBody>
      </p:sp>
      <p:pic>
        <p:nvPicPr>
          <p:cNvPr id="4" name="Picture 3" descr="A picture containing pinwheel, ax, outdoor object&#10;&#10;Description generated with high confidence">
            <a:extLst>
              <a:ext uri="{FF2B5EF4-FFF2-40B4-BE49-F238E27FC236}">
                <a16:creationId xmlns:a16="http://schemas.microsoft.com/office/drawing/2014/main" id="{C5022F6E-3F5F-4502-B37D-C40BF557F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364" b="97091" l="7923" r="91159">
                        <a14:foregroundMark x1="20773" y1="65899" x2="25362" y2="52242"/>
                        <a14:foregroundMark x1="25362" y1="52242" x2="27101" y2="51273"/>
                        <a14:foregroundMark x1="20918" y1="66020" x2="22899" y2="57737"/>
                        <a14:foregroundMark x1="20435" y1="65778" x2="21691" y2="60727"/>
                        <a14:foregroundMark x1="48937" y1="8404" x2="48937" y2="8404"/>
                        <a14:foregroundMark x1="50290" y1="8929" x2="50290" y2="8929"/>
                        <a14:foregroundMark x1="30048" y1="80889" x2="47101" y2="82990"/>
                        <a14:foregroundMark x1="47101" y1="82990" x2="54976" y2="79354"/>
                        <a14:foregroundMark x1="54976" y1="79354" x2="62754" y2="82586"/>
                        <a14:foregroundMark x1="62754" y1="82586" x2="69662" y2="81939"/>
                        <a14:foregroundMark x1="30338" y1="79879" x2="38937" y2="79596"/>
                        <a14:foregroundMark x1="38937" y1="79596" x2="47246" y2="79596"/>
                        <a14:foregroundMark x1="47246" y1="79596" x2="56184" y2="78707"/>
                        <a14:foregroundMark x1="56184" y1="78707" x2="68889" y2="79475"/>
                        <a14:foregroundMark x1="29565" y1="81939" x2="56957" y2="83879"/>
                        <a14:foregroundMark x1="56957" y1="83879" x2="65314" y2="83677"/>
                        <a14:foregroundMark x1="65314" y1="83677" x2="65314" y2="79758"/>
                        <a14:foregroundMark x1="68744" y1="79879" x2="64396" y2="82707"/>
                        <a14:foregroundMark x1="67343" y1="80000" x2="64879" y2="82586"/>
                        <a14:foregroundMark x1="69179" y1="79111" x2="64058" y2="83354"/>
                        <a14:foregroundMark x1="66860" y1="82182" x2="68406" y2="82343"/>
                        <a14:foregroundMark x1="8551" y1="85818" x2="15797" y2="90505"/>
                        <a14:foregroundMark x1="15797" y1="90505" x2="56570" y2="91798"/>
                        <a14:foregroundMark x1="56570" y1="91798" x2="66763" y2="91354"/>
                        <a14:foregroundMark x1="66763" y1="91354" x2="75556" y2="91394"/>
                        <a14:foregroundMark x1="75556" y1="91394" x2="84589" y2="90869"/>
                        <a14:foregroundMark x1="84589" y1="90869" x2="91884" y2="87111"/>
                        <a14:foregroundMark x1="91884" y1="87111" x2="65556" y2="83273"/>
                        <a14:foregroundMark x1="65556" y1="83273" x2="16039" y2="84081"/>
                        <a14:foregroundMark x1="16039" y1="84081" x2="8357" y2="86586"/>
                        <a14:foregroundMark x1="35459" y1="91273" x2="42705" y2="95919"/>
                        <a14:foregroundMark x1="42705" y1="95919" x2="52271" y2="96162"/>
                        <a14:foregroundMark x1="52271" y1="96162" x2="61063" y2="95919"/>
                        <a14:foregroundMark x1="61063" y1="95919" x2="61159" y2="90343"/>
                        <a14:foregroundMark x1="33575" y1="89818" x2="37536" y2="96323"/>
                        <a14:foregroundMark x1="37536" y1="96323" x2="45652" y2="96040"/>
                        <a14:foregroundMark x1="34976" y1="90222" x2="39758" y2="96162"/>
                        <a14:foregroundMark x1="39758" y1="96162" x2="40097" y2="96040"/>
                        <a14:foregroundMark x1="61159" y1="90101" x2="57440" y2="96323"/>
                        <a14:foregroundMark x1="62077" y1="92444" x2="61932" y2="95677"/>
                        <a14:foregroundMark x1="34541" y1="92040" x2="38068" y2="95798"/>
                        <a14:foregroundMark x1="34541" y1="92444" x2="37150" y2="95798"/>
                        <a14:foregroundMark x1="33575" y1="92283" x2="37488" y2="97091"/>
                        <a14:foregroundMark x1="68551" y1="79354" x2="69952" y2="83354"/>
                        <a14:foregroundMark x1="31111" y1="79354" x2="28357" y2="83879"/>
                        <a14:foregroundMark x1="8986" y1="85818" x2="13188" y2="88808"/>
                        <a14:foregroundMark x1="8551" y1="86465" x2="8841" y2="88687"/>
                        <a14:foregroundMark x1="8841" y1="88040" x2="13623" y2="89455"/>
                        <a14:foregroundMark x1="8068" y1="86222" x2="13478" y2="89980"/>
                        <a14:foregroundMark x1="8551" y1="86586" x2="13333" y2="89980"/>
                        <a14:foregroundMark x1="7923" y1="86343" x2="8357" y2="88162"/>
                        <a14:foregroundMark x1="8213" y1="88283" x2="13961" y2="90747"/>
                        <a14:foregroundMark x1="15024" y1="87111" x2="15024" y2="87111"/>
                        <a14:foregroundMark x1="41159" y1="87111" x2="41159" y2="87111"/>
                        <a14:foregroundMark x1="58213" y1="86869" x2="58213" y2="86869"/>
                        <a14:foregroundMark x1="34976" y1="87232" x2="34976" y2="87232"/>
                        <a14:foregroundMark x1="87778" y1="86222" x2="88213" y2="86101"/>
                        <a14:foregroundMark x1="87440" y1="85818" x2="89903" y2="88808"/>
                        <a14:foregroundMark x1="88213" y1="86586" x2="89130" y2="86465"/>
                        <a14:foregroundMark x1="88357" y1="85697" x2="91159" y2="87232"/>
                        <a14:foregroundMark x1="89130" y1="85697" x2="89903" y2="86343"/>
                        <a14:backgroundMark x1="14879" y1="98263" x2="47246" y2="99919"/>
                        <a14:backgroundMark x1="47246" y1="99919" x2="66473" y2="98505"/>
                        <a14:backgroundMark x1="66473" y1="98505" x2="75652" y2="98505"/>
                        <a14:backgroundMark x1="75652" y1="98505" x2="84203" y2="98263"/>
                        <a14:backgroundMark x1="84203" y1="98263" x2="85121" y2="978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896" y="1240690"/>
            <a:ext cx="3844995" cy="459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79453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C438106D68B214F9C823827A7D00FEA" ma:contentTypeVersion="13" ma:contentTypeDescription="Crear nuevo documento." ma:contentTypeScope="" ma:versionID="014ca135b4c8f577fa0985c99c79f078">
  <xsd:schema xmlns:xsd="http://www.w3.org/2001/XMLSchema" xmlns:xs="http://www.w3.org/2001/XMLSchema" xmlns:p="http://schemas.microsoft.com/office/2006/metadata/properties" xmlns:ns2="bee5f3af-4c7e-4533-ab30-391e166eb271" xmlns:ns3="fdc7af55-0d29-4255-b11a-fe369c73026f" targetNamespace="http://schemas.microsoft.com/office/2006/metadata/properties" ma:root="true" ma:fieldsID="0968eb4442fef3708a014a679db24f13" ns2:_="" ns3:_="">
    <xsd:import namespace="bee5f3af-4c7e-4533-ab30-391e166eb271"/>
    <xsd:import namespace="fdc7af55-0d29-4255-b11a-fe369c7302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e5f3af-4c7e-4533-ab30-391e166eb2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c7af55-0d29-4255-b11a-fe369c73026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690784-818D-469F-9079-A5938667A526}"/>
</file>

<file path=customXml/itemProps2.xml><?xml version="1.0" encoding="utf-8"?>
<ds:datastoreItem xmlns:ds="http://schemas.openxmlformats.org/officeDocument/2006/customXml" ds:itemID="{68540245-EE10-40EA-9F25-1DE8C4BD113F}"/>
</file>

<file path=customXml/itemProps3.xml><?xml version="1.0" encoding="utf-8"?>
<ds:datastoreItem xmlns:ds="http://schemas.openxmlformats.org/officeDocument/2006/customXml" ds:itemID="{2ADEBDCE-C191-43D3-8D64-B4DEF97FBE05}"/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3248</TotalTime>
  <Words>530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Blank</vt:lpstr>
      <vt:lpstr>PowerPoint Presentation</vt:lpstr>
      <vt:lpstr>Objetivo:</vt:lpstr>
      <vt:lpstr>PowerPoint Presentation</vt:lpstr>
      <vt:lpstr>Cumplimiento</vt:lpstr>
      <vt:lpstr>Conclusiones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 Accession Review of Costa Rica  against the OECD Guidelines on Corporate Governance of SOEs</dc:title>
  <dc:creator>Francinie Obando</dc:creator>
  <cp:lastModifiedBy>Hil J</cp:lastModifiedBy>
  <cp:revision>216</cp:revision>
  <dcterms:created xsi:type="dcterms:W3CDTF">2017-10-19T21:56:07Z</dcterms:created>
  <dcterms:modified xsi:type="dcterms:W3CDTF">2022-03-29T17:28:09Z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0x0101003C438106D68B214F9C823827A7D00FEA</vt:lpwstr>
  </property>
</Properties>
</file>