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74" r:id="rId3"/>
    <p:sldId id="275" r:id="rId4"/>
    <p:sldId id="276" r:id="rId5"/>
    <p:sldId id="277" r:id="rId6"/>
    <p:sldId id="278" r:id="rId7"/>
    <p:sldId id="279" r:id="rId8"/>
    <p:sldId id="280" r:id="rId9"/>
    <p:sldId id="281" r:id="rId10"/>
    <p:sldId id="282" r:id="rId11"/>
    <p:sldId id="283" r:id="rId12"/>
    <p:sldId id="284"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3763"/>
    <a:srgbClr val="2B4D89"/>
    <a:srgbClr val="345DA6"/>
    <a:srgbClr val="2F5395"/>
    <a:srgbClr val="3E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6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8B2147-C508-43CE-AE59-897D1E5C9E0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165CF6E-357B-4BE0-8B7B-FC0A207259E5}">
      <dgm:prSet/>
      <dgm:spPr/>
      <dgm:t>
        <a:bodyPr/>
        <a:lstStyle/>
        <a:p>
          <a:r>
            <a:rPr lang="es-ES"/>
            <a:t>Meta: 121</a:t>
          </a:r>
          <a:endParaRPr lang="en-US"/>
        </a:p>
      </dgm:t>
    </dgm:pt>
    <dgm:pt modelId="{90A2A0AA-DA60-4FCA-93E2-2F3D8F09FAA9}" type="parTrans" cxnId="{146C84B5-3888-4497-A9B4-E5AF06695616}">
      <dgm:prSet/>
      <dgm:spPr/>
      <dgm:t>
        <a:bodyPr/>
        <a:lstStyle/>
        <a:p>
          <a:endParaRPr lang="en-US"/>
        </a:p>
      </dgm:t>
    </dgm:pt>
    <dgm:pt modelId="{570BE21F-021C-4464-8963-7ED935498389}" type="sibTrans" cxnId="{146C84B5-3888-4497-A9B4-E5AF06695616}">
      <dgm:prSet/>
      <dgm:spPr/>
      <dgm:t>
        <a:bodyPr/>
        <a:lstStyle/>
        <a:p>
          <a:endParaRPr lang="en-US"/>
        </a:p>
      </dgm:t>
    </dgm:pt>
    <dgm:pt modelId="{752F7706-E65E-4F1B-9E58-925F6747A941}">
      <dgm:prSet/>
      <dgm:spPr/>
      <dgm:t>
        <a:bodyPr/>
        <a:lstStyle/>
        <a:p>
          <a:r>
            <a:rPr lang="es-ES" dirty="0"/>
            <a:t>Menos de 3 meses: 36</a:t>
          </a:r>
          <a:endParaRPr lang="en-US" dirty="0"/>
        </a:p>
      </dgm:t>
    </dgm:pt>
    <dgm:pt modelId="{FE2CDAD1-9884-42A1-BA33-2B2A0CBB4F6E}" type="parTrans" cxnId="{5E76F0EB-BAA2-4AB1-B94D-1C6271C4335E}">
      <dgm:prSet/>
      <dgm:spPr/>
      <dgm:t>
        <a:bodyPr/>
        <a:lstStyle/>
        <a:p>
          <a:endParaRPr lang="en-US"/>
        </a:p>
      </dgm:t>
    </dgm:pt>
    <dgm:pt modelId="{624AD445-5778-4A6B-8C37-C73C77F36A1D}" type="sibTrans" cxnId="{5E76F0EB-BAA2-4AB1-B94D-1C6271C4335E}">
      <dgm:prSet/>
      <dgm:spPr/>
      <dgm:t>
        <a:bodyPr/>
        <a:lstStyle/>
        <a:p>
          <a:endParaRPr lang="en-US"/>
        </a:p>
      </dgm:t>
    </dgm:pt>
    <dgm:pt modelId="{A317D51D-FEC5-4A27-9FF8-7397B5875A76}">
      <dgm:prSet/>
      <dgm:spPr/>
      <dgm:t>
        <a:bodyPr/>
        <a:lstStyle/>
        <a:p>
          <a:r>
            <a:rPr lang="es-ES" dirty="0"/>
            <a:t>Menos de 6 meses: 52</a:t>
          </a:r>
          <a:endParaRPr lang="en-US" dirty="0"/>
        </a:p>
      </dgm:t>
    </dgm:pt>
    <dgm:pt modelId="{384C05B0-AEE8-4ED7-89FE-0DA632D2B86D}" type="parTrans" cxnId="{F526423A-69B6-492B-BF65-2FB856EFD07E}">
      <dgm:prSet/>
      <dgm:spPr/>
      <dgm:t>
        <a:bodyPr/>
        <a:lstStyle/>
        <a:p>
          <a:endParaRPr lang="en-US"/>
        </a:p>
      </dgm:t>
    </dgm:pt>
    <dgm:pt modelId="{027A0965-AE59-4B42-8199-ACB14BAFD42D}" type="sibTrans" cxnId="{F526423A-69B6-492B-BF65-2FB856EFD07E}">
      <dgm:prSet/>
      <dgm:spPr/>
      <dgm:t>
        <a:bodyPr/>
        <a:lstStyle/>
        <a:p>
          <a:endParaRPr lang="en-US"/>
        </a:p>
      </dgm:t>
    </dgm:pt>
    <dgm:pt modelId="{583D7492-118B-4D26-A2BF-F4E613106934}">
      <dgm:prSet/>
      <dgm:spPr/>
      <dgm:t>
        <a:bodyPr/>
        <a:lstStyle/>
        <a:p>
          <a:r>
            <a:rPr lang="es-ES" dirty="0"/>
            <a:t>I Trimestres: 4</a:t>
          </a:r>
          <a:endParaRPr lang="en-US" dirty="0"/>
        </a:p>
      </dgm:t>
    </dgm:pt>
    <dgm:pt modelId="{196745B6-ECB9-4879-B7B2-90D4C5D9627B}" type="parTrans" cxnId="{B89C50C8-691C-459C-9061-4BC7BDD592BB}">
      <dgm:prSet/>
      <dgm:spPr/>
      <dgm:t>
        <a:bodyPr/>
        <a:lstStyle/>
        <a:p>
          <a:endParaRPr lang="en-US"/>
        </a:p>
      </dgm:t>
    </dgm:pt>
    <dgm:pt modelId="{FDF7BFEB-D8A9-4D0C-8FF2-92756B01F642}" type="sibTrans" cxnId="{B89C50C8-691C-459C-9061-4BC7BDD592BB}">
      <dgm:prSet/>
      <dgm:spPr/>
      <dgm:t>
        <a:bodyPr/>
        <a:lstStyle/>
        <a:p>
          <a:endParaRPr lang="en-US"/>
        </a:p>
      </dgm:t>
    </dgm:pt>
    <dgm:pt modelId="{7264E5DC-705A-4B80-8C68-F8E329CE6B02}">
      <dgm:prSet/>
      <dgm:spPr/>
      <dgm:t>
        <a:bodyPr/>
        <a:lstStyle/>
        <a:p>
          <a:r>
            <a:rPr lang="es-ES" dirty="0"/>
            <a:t>Ya Implementados: 29</a:t>
          </a:r>
          <a:endParaRPr lang="en-US" dirty="0"/>
        </a:p>
      </dgm:t>
    </dgm:pt>
    <dgm:pt modelId="{5E989A75-57CB-48DA-96C5-FC150809A97C}" type="parTrans" cxnId="{B403F49D-EA1D-46A9-8895-F7D291A9C06D}">
      <dgm:prSet/>
      <dgm:spPr/>
      <dgm:t>
        <a:bodyPr/>
        <a:lstStyle/>
        <a:p>
          <a:endParaRPr lang="en-US"/>
        </a:p>
      </dgm:t>
    </dgm:pt>
    <dgm:pt modelId="{8E70DEE3-3E1A-4FCB-96A0-499634037D0B}" type="sibTrans" cxnId="{B403F49D-EA1D-46A9-8895-F7D291A9C06D}">
      <dgm:prSet/>
      <dgm:spPr/>
      <dgm:t>
        <a:bodyPr/>
        <a:lstStyle/>
        <a:p>
          <a:endParaRPr lang="en-US"/>
        </a:p>
      </dgm:t>
    </dgm:pt>
    <dgm:pt modelId="{56722F4F-9946-48BE-8D2F-65B49BDF4F5F}" type="pres">
      <dgm:prSet presAssocID="{128B2147-C508-43CE-AE59-897D1E5C9E01}" presName="linear" presStyleCnt="0">
        <dgm:presLayoutVars>
          <dgm:animLvl val="lvl"/>
          <dgm:resizeHandles val="exact"/>
        </dgm:presLayoutVars>
      </dgm:prSet>
      <dgm:spPr/>
    </dgm:pt>
    <dgm:pt modelId="{9346C8B7-4144-48AF-B4DB-8A9BAC74CD16}" type="pres">
      <dgm:prSet presAssocID="{9165CF6E-357B-4BE0-8B7B-FC0A207259E5}" presName="parentText" presStyleLbl="node1" presStyleIdx="0" presStyleCnt="1">
        <dgm:presLayoutVars>
          <dgm:chMax val="0"/>
          <dgm:bulletEnabled val="1"/>
        </dgm:presLayoutVars>
      </dgm:prSet>
      <dgm:spPr/>
    </dgm:pt>
    <dgm:pt modelId="{E22D8E9A-5B38-4D52-B5B3-4FEF2ACA828B}" type="pres">
      <dgm:prSet presAssocID="{9165CF6E-357B-4BE0-8B7B-FC0A207259E5}" presName="childText" presStyleLbl="revTx" presStyleIdx="0" presStyleCnt="1">
        <dgm:presLayoutVars>
          <dgm:bulletEnabled val="1"/>
        </dgm:presLayoutVars>
      </dgm:prSet>
      <dgm:spPr/>
    </dgm:pt>
  </dgm:ptLst>
  <dgm:cxnLst>
    <dgm:cxn modelId="{DFA8C606-0B60-4CC0-9B51-973A4C215915}" type="presOf" srcId="{9165CF6E-357B-4BE0-8B7B-FC0A207259E5}" destId="{9346C8B7-4144-48AF-B4DB-8A9BAC74CD16}" srcOrd="0" destOrd="0" presId="urn:microsoft.com/office/officeart/2005/8/layout/vList2"/>
    <dgm:cxn modelId="{0A61C92B-7CE3-43ED-8529-C53ECDF74D01}" type="presOf" srcId="{A317D51D-FEC5-4A27-9FF8-7397B5875A76}" destId="{E22D8E9A-5B38-4D52-B5B3-4FEF2ACA828B}" srcOrd="0" destOrd="1" presId="urn:microsoft.com/office/officeart/2005/8/layout/vList2"/>
    <dgm:cxn modelId="{F526423A-69B6-492B-BF65-2FB856EFD07E}" srcId="{9165CF6E-357B-4BE0-8B7B-FC0A207259E5}" destId="{A317D51D-FEC5-4A27-9FF8-7397B5875A76}" srcOrd="1" destOrd="0" parTransId="{384C05B0-AEE8-4ED7-89FE-0DA632D2B86D}" sibTransId="{027A0965-AE59-4B42-8199-ACB14BAFD42D}"/>
    <dgm:cxn modelId="{9777E942-BB38-4D44-B27F-0B403E7D7F5A}" type="presOf" srcId="{752F7706-E65E-4F1B-9E58-925F6747A941}" destId="{E22D8E9A-5B38-4D52-B5B3-4FEF2ACA828B}" srcOrd="0" destOrd="0" presId="urn:microsoft.com/office/officeart/2005/8/layout/vList2"/>
    <dgm:cxn modelId="{CFE6C64B-163B-4C3E-B4BB-830567BD4121}" type="presOf" srcId="{583D7492-118B-4D26-A2BF-F4E613106934}" destId="{E22D8E9A-5B38-4D52-B5B3-4FEF2ACA828B}" srcOrd="0" destOrd="2" presId="urn:microsoft.com/office/officeart/2005/8/layout/vList2"/>
    <dgm:cxn modelId="{B403F49D-EA1D-46A9-8895-F7D291A9C06D}" srcId="{9165CF6E-357B-4BE0-8B7B-FC0A207259E5}" destId="{7264E5DC-705A-4B80-8C68-F8E329CE6B02}" srcOrd="3" destOrd="0" parTransId="{5E989A75-57CB-48DA-96C5-FC150809A97C}" sibTransId="{8E70DEE3-3E1A-4FCB-96A0-499634037D0B}"/>
    <dgm:cxn modelId="{146C84B5-3888-4497-A9B4-E5AF06695616}" srcId="{128B2147-C508-43CE-AE59-897D1E5C9E01}" destId="{9165CF6E-357B-4BE0-8B7B-FC0A207259E5}" srcOrd="0" destOrd="0" parTransId="{90A2A0AA-DA60-4FCA-93E2-2F3D8F09FAA9}" sibTransId="{570BE21F-021C-4464-8963-7ED935498389}"/>
    <dgm:cxn modelId="{F74427BF-F03F-4B0B-824B-6F108BFB9009}" type="presOf" srcId="{128B2147-C508-43CE-AE59-897D1E5C9E01}" destId="{56722F4F-9946-48BE-8D2F-65B49BDF4F5F}" srcOrd="0" destOrd="0" presId="urn:microsoft.com/office/officeart/2005/8/layout/vList2"/>
    <dgm:cxn modelId="{B89C50C8-691C-459C-9061-4BC7BDD592BB}" srcId="{9165CF6E-357B-4BE0-8B7B-FC0A207259E5}" destId="{583D7492-118B-4D26-A2BF-F4E613106934}" srcOrd="2" destOrd="0" parTransId="{196745B6-ECB9-4879-B7B2-90D4C5D9627B}" sibTransId="{FDF7BFEB-D8A9-4D0C-8FF2-92756B01F642}"/>
    <dgm:cxn modelId="{EF7E27D1-0CC2-40B7-9F42-5C9EC4FD7BBC}" type="presOf" srcId="{7264E5DC-705A-4B80-8C68-F8E329CE6B02}" destId="{E22D8E9A-5B38-4D52-B5B3-4FEF2ACA828B}" srcOrd="0" destOrd="3" presId="urn:microsoft.com/office/officeart/2005/8/layout/vList2"/>
    <dgm:cxn modelId="{5E76F0EB-BAA2-4AB1-B94D-1C6271C4335E}" srcId="{9165CF6E-357B-4BE0-8B7B-FC0A207259E5}" destId="{752F7706-E65E-4F1B-9E58-925F6747A941}" srcOrd="0" destOrd="0" parTransId="{FE2CDAD1-9884-42A1-BA33-2B2A0CBB4F6E}" sibTransId="{624AD445-5778-4A6B-8C37-C73C77F36A1D}"/>
    <dgm:cxn modelId="{B1344164-F829-41F8-A9EA-22234F2F6AB3}" type="presParOf" srcId="{56722F4F-9946-48BE-8D2F-65B49BDF4F5F}" destId="{9346C8B7-4144-48AF-B4DB-8A9BAC74CD16}" srcOrd="0" destOrd="0" presId="urn:microsoft.com/office/officeart/2005/8/layout/vList2"/>
    <dgm:cxn modelId="{37544A41-E1AB-4047-B272-4D1C53D606DD}" type="presParOf" srcId="{56722F4F-9946-48BE-8D2F-65B49BDF4F5F}" destId="{E22D8E9A-5B38-4D52-B5B3-4FEF2ACA828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8B2147-C508-43CE-AE59-897D1E5C9E01}"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en-US"/>
        </a:p>
      </dgm:t>
    </dgm:pt>
    <dgm:pt modelId="{9165CF6E-357B-4BE0-8B7B-FC0A207259E5}">
      <dgm:prSet/>
      <dgm:spPr/>
      <dgm:t>
        <a:bodyPr/>
        <a:lstStyle/>
        <a:p>
          <a:r>
            <a:rPr lang="es-ES" dirty="0"/>
            <a:t>Dirección Electrónica</a:t>
          </a:r>
          <a:endParaRPr lang="en-US" dirty="0"/>
        </a:p>
      </dgm:t>
    </dgm:pt>
    <dgm:pt modelId="{90A2A0AA-DA60-4FCA-93E2-2F3D8F09FAA9}" type="parTrans" cxnId="{146C84B5-3888-4497-A9B4-E5AF06695616}">
      <dgm:prSet/>
      <dgm:spPr/>
      <dgm:t>
        <a:bodyPr/>
        <a:lstStyle/>
        <a:p>
          <a:endParaRPr lang="en-US"/>
        </a:p>
      </dgm:t>
    </dgm:pt>
    <dgm:pt modelId="{570BE21F-021C-4464-8963-7ED935498389}" type="sibTrans" cxnId="{146C84B5-3888-4497-A9B4-E5AF06695616}">
      <dgm:prSet/>
      <dgm:spPr/>
      <dgm:t>
        <a:bodyPr/>
        <a:lstStyle/>
        <a:p>
          <a:endParaRPr lang="en-US"/>
        </a:p>
      </dgm:t>
    </dgm:pt>
    <dgm:pt modelId="{752F7706-E65E-4F1B-9E58-925F6747A941}">
      <dgm:prSet/>
      <dgm:spPr/>
      <dgm:t>
        <a:bodyPr/>
        <a:lstStyle/>
        <a:p>
          <a:r>
            <a:rPr lang="en-US" dirty="0"/>
            <a:t>https://tramitescr.meic.go.cr/viewpage/public/reportes_informes.html?verensitio=true</a:t>
          </a:r>
        </a:p>
      </dgm:t>
    </dgm:pt>
    <dgm:pt modelId="{FE2CDAD1-9884-42A1-BA33-2B2A0CBB4F6E}" type="parTrans" cxnId="{5E76F0EB-BAA2-4AB1-B94D-1C6271C4335E}">
      <dgm:prSet/>
      <dgm:spPr/>
      <dgm:t>
        <a:bodyPr/>
        <a:lstStyle/>
        <a:p>
          <a:endParaRPr lang="en-US"/>
        </a:p>
      </dgm:t>
    </dgm:pt>
    <dgm:pt modelId="{624AD445-5778-4A6B-8C37-C73C77F36A1D}" type="sibTrans" cxnId="{5E76F0EB-BAA2-4AB1-B94D-1C6271C4335E}">
      <dgm:prSet/>
      <dgm:spPr/>
      <dgm:t>
        <a:bodyPr/>
        <a:lstStyle/>
        <a:p>
          <a:endParaRPr lang="en-US"/>
        </a:p>
      </dgm:t>
    </dgm:pt>
    <dgm:pt modelId="{A317D51D-FEC5-4A27-9FF8-7397B5875A76}">
      <dgm:prSet/>
      <dgm:spPr/>
      <dgm:t>
        <a:bodyPr/>
        <a:lstStyle/>
        <a:p>
          <a:r>
            <a:rPr lang="es-ES" dirty="0"/>
            <a:t>Seguimiento</a:t>
          </a:r>
          <a:endParaRPr lang="en-US" dirty="0"/>
        </a:p>
      </dgm:t>
    </dgm:pt>
    <dgm:pt modelId="{384C05B0-AEE8-4ED7-89FE-0DA632D2B86D}" type="parTrans" cxnId="{F526423A-69B6-492B-BF65-2FB856EFD07E}">
      <dgm:prSet/>
      <dgm:spPr/>
      <dgm:t>
        <a:bodyPr/>
        <a:lstStyle/>
        <a:p>
          <a:endParaRPr lang="en-US"/>
        </a:p>
      </dgm:t>
    </dgm:pt>
    <dgm:pt modelId="{027A0965-AE59-4B42-8199-ACB14BAFD42D}" type="sibTrans" cxnId="{F526423A-69B6-492B-BF65-2FB856EFD07E}">
      <dgm:prSet/>
      <dgm:spPr/>
      <dgm:t>
        <a:bodyPr/>
        <a:lstStyle/>
        <a:p>
          <a:endParaRPr lang="en-US"/>
        </a:p>
      </dgm:t>
    </dgm:pt>
    <dgm:pt modelId="{DCD8C368-BA70-4262-8545-4A67FC1E0956}">
      <dgm:prSet/>
      <dgm:spPr/>
      <dgm:t>
        <a:bodyPr/>
        <a:lstStyle/>
        <a:p>
          <a:r>
            <a:rPr lang="es-ES" dirty="0"/>
            <a:t>Mensual</a:t>
          </a:r>
          <a:endParaRPr lang="en-US" dirty="0"/>
        </a:p>
      </dgm:t>
    </dgm:pt>
    <dgm:pt modelId="{BBB4BCA2-3812-43B1-81A6-62DA6BC7D806}" type="parTrans" cxnId="{DBDA7461-BEA2-4C38-8EDE-5292EEE27A1B}">
      <dgm:prSet/>
      <dgm:spPr/>
      <dgm:t>
        <a:bodyPr/>
        <a:lstStyle/>
        <a:p>
          <a:endParaRPr lang="en-US"/>
        </a:p>
      </dgm:t>
    </dgm:pt>
    <dgm:pt modelId="{25C68A5F-0E2F-4040-8F2F-1870FCB6FAF6}" type="sibTrans" cxnId="{DBDA7461-BEA2-4C38-8EDE-5292EEE27A1B}">
      <dgm:prSet/>
      <dgm:spPr/>
      <dgm:t>
        <a:bodyPr/>
        <a:lstStyle/>
        <a:p>
          <a:endParaRPr lang="en-US"/>
        </a:p>
      </dgm:t>
    </dgm:pt>
    <dgm:pt modelId="{56722F4F-9946-48BE-8D2F-65B49BDF4F5F}" type="pres">
      <dgm:prSet presAssocID="{128B2147-C508-43CE-AE59-897D1E5C9E01}" presName="linear" presStyleCnt="0">
        <dgm:presLayoutVars>
          <dgm:animLvl val="lvl"/>
          <dgm:resizeHandles val="exact"/>
        </dgm:presLayoutVars>
      </dgm:prSet>
      <dgm:spPr/>
    </dgm:pt>
    <dgm:pt modelId="{9346C8B7-4144-48AF-B4DB-8A9BAC74CD16}" type="pres">
      <dgm:prSet presAssocID="{9165CF6E-357B-4BE0-8B7B-FC0A207259E5}" presName="parentText" presStyleLbl="node1" presStyleIdx="0" presStyleCnt="2">
        <dgm:presLayoutVars>
          <dgm:chMax val="0"/>
          <dgm:bulletEnabled val="1"/>
        </dgm:presLayoutVars>
      </dgm:prSet>
      <dgm:spPr/>
    </dgm:pt>
    <dgm:pt modelId="{E22D8E9A-5B38-4D52-B5B3-4FEF2ACA828B}" type="pres">
      <dgm:prSet presAssocID="{9165CF6E-357B-4BE0-8B7B-FC0A207259E5}" presName="childText" presStyleLbl="revTx" presStyleIdx="0" presStyleCnt="2">
        <dgm:presLayoutVars>
          <dgm:bulletEnabled val="1"/>
        </dgm:presLayoutVars>
      </dgm:prSet>
      <dgm:spPr/>
    </dgm:pt>
    <dgm:pt modelId="{FE9F4C49-A2F3-437B-B3EF-D397E739A1C2}" type="pres">
      <dgm:prSet presAssocID="{A317D51D-FEC5-4A27-9FF8-7397B5875A76}" presName="parentText" presStyleLbl="node1" presStyleIdx="1" presStyleCnt="2">
        <dgm:presLayoutVars>
          <dgm:chMax val="0"/>
          <dgm:bulletEnabled val="1"/>
        </dgm:presLayoutVars>
      </dgm:prSet>
      <dgm:spPr/>
    </dgm:pt>
    <dgm:pt modelId="{35BBE660-4055-41A9-BDC8-AF5F6E047C38}" type="pres">
      <dgm:prSet presAssocID="{A317D51D-FEC5-4A27-9FF8-7397B5875A76}" presName="childText" presStyleLbl="revTx" presStyleIdx="1" presStyleCnt="2">
        <dgm:presLayoutVars>
          <dgm:bulletEnabled val="1"/>
        </dgm:presLayoutVars>
      </dgm:prSet>
      <dgm:spPr/>
    </dgm:pt>
  </dgm:ptLst>
  <dgm:cxnLst>
    <dgm:cxn modelId="{E3AF7B05-98A4-4F07-B3EA-A1879A7D4813}" type="presOf" srcId="{DCD8C368-BA70-4262-8545-4A67FC1E0956}" destId="{35BBE660-4055-41A9-BDC8-AF5F6E047C38}" srcOrd="0" destOrd="0" presId="urn:microsoft.com/office/officeart/2005/8/layout/vList2"/>
    <dgm:cxn modelId="{DFA8C606-0B60-4CC0-9B51-973A4C215915}" type="presOf" srcId="{9165CF6E-357B-4BE0-8B7B-FC0A207259E5}" destId="{9346C8B7-4144-48AF-B4DB-8A9BAC74CD16}" srcOrd="0" destOrd="0" presId="urn:microsoft.com/office/officeart/2005/8/layout/vList2"/>
    <dgm:cxn modelId="{F526423A-69B6-492B-BF65-2FB856EFD07E}" srcId="{128B2147-C508-43CE-AE59-897D1E5C9E01}" destId="{A317D51D-FEC5-4A27-9FF8-7397B5875A76}" srcOrd="1" destOrd="0" parTransId="{384C05B0-AEE8-4ED7-89FE-0DA632D2B86D}" sibTransId="{027A0965-AE59-4B42-8199-ACB14BAFD42D}"/>
    <dgm:cxn modelId="{DBDA7461-BEA2-4C38-8EDE-5292EEE27A1B}" srcId="{A317D51D-FEC5-4A27-9FF8-7397B5875A76}" destId="{DCD8C368-BA70-4262-8545-4A67FC1E0956}" srcOrd="0" destOrd="0" parTransId="{BBB4BCA2-3812-43B1-81A6-62DA6BC7D806}" sibTransId="{25C68A5F-0E2F-4040-8F2F-1870FCB6FAF6}"/>
    <dgm:cxn modelId="{9777E942-BB38-4D44-B27F-0B403E7D7F5A}" type="presOf" srcId="{752F7706-E65E-4F1B-9E58-925F6747A941}" destId="{E22D8E9A-5B38-4D52-B5B3-4FEF2ACA828B}" srcOrd="0" destOrd="0" presId="urn:microsoft.com/office/officeart/2005/8/layout/vList2"/>
    <dgm:cxn modelId="{36B0D478-6DFF-4E14-BFA8-3C5FE386770F}" type="presOf" srcId="{A317D51D-FEC5-4A27-9FF8-7397B5875A76}" destId="{FE9F4C49-A2F3-437B-B3EF-D397E739A1C2}" srcOrd="0" destOrd="0" presId="urn:microsoft.com/office/officeart/2005/8/layout/vList2"/>
    <dgm:cxn modelId="{146C84B5-3888-4497-A9B4-E5AF06695616}" srcId="{128B2147-C508-43CE-AE59-897D1E5C9E01}" destId="{9165CF6E-357B-4BE0-8B7B-FC0A207259E5}" srcOrd="0" destOrd="0" parTransId="{90A2A0AA-DA60-4FCA-93E2-2F3D8F09FAA9}" sibTransId="{570BE21F-021C-4464-8963-7ED935498389}"/>
    <dgm:cxn modelId="{F74427BF-F03F-4B0B-824B-6F108BFB9009}" type="presOf" srcId="{128B2147-C508-43CE-AE59-897D1E5C9E01}" destId="{56722F4F-9946-48BE-8D2F-65B49BDF4F5F}" srcOrd="0" destOrd="0" presId="urn:microsoft.com/office/officeart/2005/8/layout/vList2"/>
    <dgm:cxn modelId="{5E76F0EB-BAA2-4AB1-B94D-1C6271C4335E}" srcId="{9165CF6E-357B-4BE0-8B7B-FC0A207259E5}" destId="{752F7706-E65E-4F1B-9E58-925F6747A941}" srcOrd="0" destOrd="0" parTransId="{FE2CDAD1-9884-42A1-BA33-2B2A0CBB4F6E}" sibTransId="{624AD445-5778-4A6B-8C37-C73C77F36A1D}"/>
    <dgm:cxn modelId="{B1344164-F829-41F8-A9EA-22234F2F6AB3}" type="presParOf" srcId="{56722F4F-9946-48BE-8D2F-65B49BDF4F5F}" destId="{9346C8B7-4144-48AF-B4DB-8A9BAC74CD16}" srcOrd="0" destOrd="0" presId="urn:microsoft.com/office/officeart/2005/8/layout/vList2"/>
    <dgm:cxn modelId="{37544A41-E1AB-4047-B272-4D1C53D606DD}" type="presParOf" srcId="{56722F4F-9946-48BE-8D2F-65B49BDF4F5F}" destId="{E22D8E9A-5B38-4D52-B5B3-4FEF2ACA828B}" srcOrd="1" destOrd="0" presId="urn:microsoft.com/office/officeart/2005/8/layout/vList2"/>
    <dgm:cxn modelId="{1BE3BF09-EE82-4635-AD48-B5BBCA290461}" type="presParOf" srcId="{56722F4F-9946-48BE-8D2F-65B49BDF4F5F}" destId="{FE9F4C49-A2F3-437B-B3EF-D397E739A1C2}" srcOrd="2" destOrd="0" presId="urn:microsoft.com/office/officeart/2005/8/layout/vList2"/>
    <dgm:cxn modelId="{0906931A-38EA-4113-A325-CD4103AA4B3A}" type="presParOf" srcId="{56722F4F-9946-48BE-8D2F-65B49BDF4F5F}" destId="{35BBE660-4055-41A9-BDC8-AF5F6E047C38}"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6C8B7-4144-48AF-B4DB-8A9BAC74CD16}">
      <dsp:nvSpPr>
        <dsp:cNvPr id="0" name=""/>
        <dsp:cNvSpPr/>
      </dsp:nvSpPr>
      <dsp:spPr>
        <a:xfrm>
          <a:off x="0" y="13560"/>
          <a:ext cx="10905424"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s-ES" sz="4000" kern="1200"/>
            <a:t>Meta: 121</a:t>
          </a:r>
          <a:endParaRPr lang="en-US" sz="4000" kern="1200"/>
        </a:p>
      </dsp:txBody>
      <dsp:txXfrm>
        <a:off x="46834" y="60394"/>
        <a:ext cx="10811756" cy="865732"/>
      </dsp:txXfrm>
    </dsp:sp>
    <dsp:sp modelId="{E22D8E9A-5B38-4D52-B5B3-4FEF2ACA828B}">
      <dsp:nvSpPr>
        <dsp:cNvPr id="0" name=""/>
        <dsp:cNvSpPr/>
      </dsp:nvSpPr>
      <dsp:spPr>
        <a:xfrm>
          <a:off x="0" y="972960"/>
          <a:ext cx="10905424"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247"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s-ES" sz="3100" kern="1200" dirty="0"/>
            <a:t>Menos de 3 meses: 36</a:t>
          </a:r>
          <a:endParaRPr lang="en-US" sz="3100" kern="1200" dirty="0"/>
        </a:p>
        <a:p>
          <a:pPr marL="285750" lvl="1" indent="-285750" algn="l" defTabSz="1377950">
            <a:lnSpc>
              <a:spcPct val="90000"/>
            </a:lnSpc>
            <a:spcBef>
              <a:spcPct val="0"/>
            </a:spcBef>
            <a:spcAft>
              <a:spcPct val="20000"/>
            </a:spcAft>
            <a:buChar char="•"/>
          </a:pPr>
          <a:r>
            <a:rPr lang="es-ES" sz="3100" kern="1200" dirty="0"/>
            <a:t>Menos de 6 meses: 52</a:t>
          </a:r>
          <a:endParaRPr lang="en-US" sz="3100" kern="1200" dirty="0"/>
        </a:p>
        <a:p>
          <a:pPr marL="285750" lvl="1" indent="-285750" algn="l" defTabSz="1377950">
            <a:lnSpc>
              <a:spcPct val="90000"/>
            </a:lnSpc>
            <a:spcBef>
              <a:spcPct val="0"/>
            </a:spcBef>
            <a:spcAft>
              <a:spcPct val="20000"/>
            </a:spcAft>
            <a:buChar char="•"/>
          </a:pPr>
          <a:r>
            <a:rPr lang="es-ES" sz="3100" kern="1200" dirty="0"/>
            <a:t>I Trimestres: 4</a:t>
          </a:r>
          <a:endParaRPr lang="en-US" sz="3100" kern="1200" dirty="0"/>
        </a:p>
        <a:p>
          <a:pPr marL="285750" lvl="1" indent="-285750" algn="l" defTabSz="1377950">
            <a:lnSpc>
              <a:spcPct val="90000"/>
            </a:lnSpc>
            <a:spcBef>
              <a:spcPct val="0"/>
            </a:spcBef>
            <a:spcAft>
              <a:spcPct val="20000"/>
            </a:spcAft>
            <a:buChar char="•"/>
          </a:pPr>
          <a:r>
            <a:rPr lang="es-ES" sz="3100" kern="1200" dirty="0"/>
            <a:t>Ya Implementados: 29</a:t>
          </a:r>
          <a:endParaRPr lang="en-US" sz="3100" kern="1200" dirty="0"/>
        </a:p>
      </dsp:txBody>
      <dsp:txXfrm>
        <a:off x="0" y="972960"/>
        <a:ext cx="10905424" cy="2152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6C8B7-4144-48AF-B4DB-8A9BAC74CD16}">
      <dsp:nvSpPr>
        <dsp:cNvPr id="0" name=""/>
        <dsp:cNvSpPr/>
      </dsp:nvSpPr>
      <dsp:spPr>
        <a:xfrm>
          <a:off x="0" y="434400"/>
          <a:ext cx="10905424" cy="67158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ES" sz="2800" kern="1200" dirty="0"/>
            <a:t>Dirección Electrónica</a:t>
          </a:r>
          <a:endParaRPr lang="en-US" sz="2800" kern="1200" dirty="0"/>
        </a:p>
      </dsp:txBody>
      <dsp:txXfrm>
        <a:off x="32784" y="467184"/>
        <a:ext cx="10839856" cy="606012"/>
      </dsp:txXfrm>
    </dsp:sp>
    <dsp:sp modelId="{E22D8E9A-5B38-4D52-B5B3-4FEF2ACA828B}">
      <dsp:nvSpPr>
        <dsp:cNvPr id="0" name=""/>
        <dsp:cNvSpPr/>
      </dsp:nvSpPr>
      <dsp:spPr>
        <a:xfrm>
          <a:off x="0" y="1105980"/>
          <a:ext cx="10905424"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24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https://tramitescr.meic.go.cr/viewpage/public/reportes_informes.html?verensitio=true</a:t>
          </a:r>
        </a:p>
      </dsp:txBody>
      <dsp:txXfrm>
        <a:off x="0" y="1105980"/>
        <a:ext cx="10905424" cy="463680"/>
      </dsp:txXfrm>
    </dsp:sp>
    <dsp:sp modelId="{FE9F4C49-A2F3-437B-B3EF-D397E739A1C2}">
      <dsp:nvSpPr>
        <dsp:cNvPr id="0" name=""/>
        <dsp:cNvSpPr/>
      </dsp:nvSpPr>
      <dsp:spPr>
        <a:xfrm>
          <a:off x="0" y="1569660"/>
          <a:ext cx="10905424" cy="671580"/>
        </a:xfrm>
        <a:prstGeom prst="roundRect">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s-ES" sz="2800" kern="1200" dirty="0"/>
            <a:t>Seguimiento</a:t>
          </a:r>
          <a:endParaRPr lang="en-US" sz="2800" kern="1200" dirty="0"/>
        </a:p>
      </dsp:txBody>
      <dsp:txXfrm>
        <a:off x="32784" y="1602444"/>
        <a:ext cx="10839856" cy="606012"/>
      </dsp:txXfrm>
    </dsp:sp>
    <dsp:sp modelId="{35BBE660-4055-41A9-BDC8-AF5F6E047C38}">
      <dsp:nvSpPr>
        <dsp:cNvPr id="0" name=""/>
        <dsp:cNvSpPr/>
      </dsp:nvSpPr>
      <dsp:spPr>
        <a:xfrm>
          <a:off x="0" y="2241240"/>
          <a:ext cx="10905424"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24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s-ES" sz="2200" kern="1200" dirty="0"/>
            <a:t>Mensual</a:t>
          </a:r>
          <a:endParaRPr lang="en-US" sz="2200" kern="1200" dirty="0"/>
        </a:p>
      </dsp:txBody>
      <dsp:txXfrm>
        <a:off x="0" y="2241240"/>
        <a:ext cx="10905424" cy="4636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FD0D1F-7A8D-4632-BA02-AC6719E4C351}" type="datetimeFigureOut">
              <a:rPr lang="es-ES" smtClean="0"/>
              <a:t>11/05/2020</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D2601-7347-4830-A29F-296CB36FB322}" type="slidenum">
              <a:rPr lang="es-ES" smtClean="0"/>
              <a:t>‹Nº›</a:t>
            </a:fld>
            <a:endParaRPr lang="es-ES"/>
          </a:p>
        </p:txBody>
      </p:sp>
    </p:spTree>
    <p:extLst>
      <p:ext uri="{BB962C8B-B14F-4D97-AF65-F5344CB8AC3E}">
        <p14:creationId xmlns:p14="http://schemas.microsoft.com/office/powerpoint/2010/main" val="146921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A5F9155B-FFF8-4180-AD18-B58B0886D79E}" type="datetimeFigureOut">
              <a:rPr lang="es-ES" smtClean="0"/>
              <a:t>11/05/2020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255204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5F9155B-FFF8-4180-AD18-B58B0886D79E}" type="datetimeFigureOut">
              <a:rPr lang="es-ES" smtClean="0"/>
              <a:t>11/05/2020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347311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5F9155B-FFF8-4180-AD18-B58B0886D79E}" type="datetimeFigureOut">
              <a:rPr lang="es-ES" smtClean="0"/>
              <a:t>11/05/2020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135421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A5F9155B-FFF8-4180-AD18-B58B0886D79E}" type="datetimeFigureOut">
              <a:rPr lang="es-ES" smtClean="0"/>
              <a:t>11/05/2020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243895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5F9155B-FFF8-4180-AD18-B58B0886D79E}" type="datetimeFigureOut">
              <a:rPr lang="es-ES" smtClean="0"/>
              <a:t>11/05/2020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35704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A5F9155B-FFF8-4180-AD18-B58B0886D79E}" type="datetimeFigureOut">
              <a:rPr lang="es-ES" smtClean="0"/>
              <a:t>11/05/2020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291465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A5F9155B-FFF8-4180-AD18-B58B0886D79E}" type="datetimeFigureOut">
              <a:rPr lang="es-ES" smtClean="0"/>
              <a:t>11/05/2020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396492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A5F9155B-FFF8-4180-AD18-B58B0886D79E}" type="datetimeFigureOut">
              <a:rPr lang="es-ES" smtClean="0"/>
              <a:t>11/05/2020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408948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5F9155B-FFF8-4180-AD18-B58B0886D79E}" type="datetimeFigureOut">
              <a:rPr lang="es-ES" smtClean="0"/>
              <a:t>11/05/2020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351816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9155B-FFF8-4180-AD18-B58B0886D79E}" type="datetimeFigureOut">
              <a:rPr lang="es-ES" smtClean="0"/>
              <a:t>11/05/2020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351017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5F9155B-FFF8-4180-AD18-B58B0886D79E}" type="datetimeFigureOut">
              <a:rPr lang="es-ES" smtClean="0"/>
              <a:t>11/05/2020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4511E3-32EA-4549-AFA3-25569B9A8DDC}" type="slidenum">
              <a:rPr lang="es-ES" smtClean="0"/>
              <a:t>‹Nº›</a:t>
            </a:fld>
            <a:endParaRPr lang="es-ES"/>
          </a:p>
        </p:txBody>
      </p:sp>
    </p:spTree>
    <p:extLst>
      <p:ext uri="{BB962C8B-B14F-4D97-AF65-F5344CB8AC3E}">
        <p14:creationId xmlns:p14="http://schemas.microsoft.com/office/powerpoint/2010/main" val="279532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9155B-FFF8-4180-AD18-B58B0886D79E}" type="datetimeFigureOut">
              <a:rPr lang="es-ES" smtClean="0"/>
              <a:t>11/05/2020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511E3-32EA-4549-AFA3-25569B9A8DDC}" type="slidenum">
              <a:rPr lang="es-ES" smtClean="0"/>
              <a:t>‹Nº›</a:t>
            </a:fld>
            <a:endParaRPr lang="es-ES"/>
          </a:p>
        </p:txBody>
      </p:sp>
    </p:spTree>
    <p:extLst>
      <p:ext uri="{BB962C8B-B14F-4D97-AF65-F5344CB8AC3E}">
        <p14:creationId xmlns:p14="http://schemas.microsoft.com/office/powerpoint/2010/main" val="26690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no del hombre de negocios que hace un movimiento estratégico del ajedrez vector gratuit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7829" y="0"/>
            <a:ext cx="7527147" cy="7527147"/>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3175744" y="767799"/>
            <a:ext cx="9144000" cy="2223471"/>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7300" dirty="0"/>
              <a:t>Trámites mediante </a:t>
            </a:r>
          </a:p>
          <a:p>
            <a:pPr algn="ctr"/>
            <a:r>
              <a:rPr lang="es-ES" sz="7300" dirty="0"/>
              <a:t>Declaración Jurada</a:t>
            </a:r>
          </a:p>
          <a:p>
            <a:pPr algn="ctr"/>
            <a:endParaRPr lang="es-ES" sz="6600" dirty="0"/>
          </a:p>
          <a:p>
            <a:pPr algn="ctr"/>
            <a:r>
              <a:rPr lang="es-ES" sz="6600" dirty="0"/>
              <a:t> </a:t>
            </a:r>
          </a:p>
        </p:txBody>
      </p:sp>
      <p:sp>
        <p:nvSpPr>
          <p:cNvPr id="6" name="Subtítulo 2"/>
          <p:cNvSpPr txBox="1">
            <a:spLocks/>
          </p:cNvSpPr>
          <p:nvPr/>
        </p:nvSpPr>
        <p:spPr>
          <a:xfrm>
            <a:off x="6333423" y="3713020"/>
            <a:ext cx="542864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s-ES" sz="3200" b="1" dirty="0"/>
            </a:br>
            <a:r>
              <a:rPr lang="es-ES" sz="3200" b="1" dirty="0"/>
              <a:t>Instituciones Públicas</a:t>
            </a:r>
          </a:p>
          <a:p>
            <a:pPr marL="0" indent="0" algn="ctr">
              <a:buNone/>
            </a:pPr>
            <a:r>
              <a:rPr lang="es-ES" sz="1800" b="1" i="1" dirty="0"/>
              <a:t>“Responsabilidad de Todos”</a:t>
            </a:r>
          </a:p>
          <a:p>
            <a:endParaRPr lang="es-ES" sz="1800" dirty="0"/>
          </a:p>
          <a:p>
            <a:endParaRPr lang="es-ES" sz="1800" dirty="0"/>
          </a:p>
        </p:txBody>
      </p:sp>
      <p:pic>
        <p:nvPicPr>
          <p:cNvPr id="7" name="Picture 3" descr="Logo MEIC.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6823" y="6090532"/>
            <a:ext cx="1424697" cy="590192"/>
          </a:xfrm>
          <a:prstGeom prst="rect">
            <a:avLst/>
          </a:prstGeom>
        </p:spPr>
      </p:pic>
      <p:pic>
        <p:nvPicPr>
          <p:cNvPr id="8" name="Picture 4" descr="logo horizontal.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6400" y="6103352"/>
            <a:ext cx="1093828" cy="595601"/>
          </a:xfrm>
          <a:prstGeom prst="rect">
            <a:avLst/>
          </a:prstGeom>
        </p:spPr>
      </p:pic>
    </p:spTree>
    <p:extLst>
      <p:ext uri="{BB962C8B-B14F-4D97-AF65-F5344CB8AC3E}">
        <p14:creationId xmlns:p14="http://schemas.microsoft.com/office/powerpoint/2010/main" val="1369594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89D4DB3-E7E1-4DA7-A944-EE0A217903F4}"/>
              </a:ext>
            </a:extLst>
          </p:cNvPr>
          <p:cNvSpPr/>
          <p:nvPr/>
        </p:nvSpPr>
        <p:spPr>
          <a:xfrm>
            <a:off x="4641699" y="0"/>
            <a:ext cx="2504340" cy="369332"/>
          </a:xfrm>
          <a:prstGeom prst="rect">
            <a:avLst/>
          </a:prstGeom>
        </p:spPr>
        <p:txBody>
          <a:bodyPr wrap="none">
            <a:spAutoFit/>
          </a:bodyPr>
          <a:lstStyle/>
          <a:p>
            <a:r>
              <a:rPr lang="es-ES" b="1" dirty="0"/>
              <a:t>Trámites por Institución </a:t>
            </a:r>
            <a:endParaRPr lang="en-US" dirty="0"/>
          </a:p>
        </p:txBody>
      </p:sp>
      <p:graphicFrame>
        <p:nvGraphicFramePr>
          <p:cNvPr id="5" name="Tabla 4">
            <a:extLst>
              <a:ext uri="{FF2B5EF4-FFF2-40B4-BE49-F238E27FC236}">
                <a16:creationId xmlns:a16="http://schemas.microsoft.com/office/drawing/2014/main" id="{AEA6D54C-196D-4011-B616-8E98938EA83C}"/>
              </a:ext>
            </a:extLst>
          </p:cNvPr>
          <p:cNvGraphicFramePr>
            <a:graphicFrameLocks noGrp="1"/>
          </p:cNvGraphicFramePr>
          <p:nvPr>
            <p:extLst>
              <p:ext uri="{D42A27DB-BD31-4B8C-83A1-F6EECF244321}">
                <p14:modId xmlns:p14="http://schemas.microsoft.com/office/powerpoint/2010/main" val="3375442399"/>
              </p:ext>
            </p:extLst>
          </p:nvPr>
        </p:nvGraphicFramePr>
        <p:xfrm>
          <a:off x="157213" y="428193"/>
          <a:ext cx="11877573" cy="6280612"/>
        </p:xfrm>
        <a:graphic>
          <a:graphicData uri="http://schemas.openxmlformats.org/drawingml/2006/table">
            <a:tbl>
              <a:tblPr/>
              <a:tblGrid>
                <a:gridCol w="1284349">
                  <a:extLst>
                    <a:ext uri="{9D8B030D-6E8A-4147-A177-3AD203B41FA5}">
                      <a16:colId xmlns:a16="http://schemas.microsoft.com/office/drawing/2014/main" val="2809604156"/>
                    </a:ext>
                  </a:extLst>
                </a:gridCol>
                <a:gridCol w="918920">
                  <a:extLst>
                    <a:ext uri="{9D8B030D-6E8A-4147-A177-3AD203B41FA5}">
                      <a16:colId xmlns:a16="http://schemas.microsoft.com/office/drawing/2014/main" val="3991077745"/>
                    </a:ext>
                  </a:extLst>
                </a:gridCol>
                <a:gridCol w="6213992">
                  <a:extLst>
                    <a:ext uri="{9D8B030D-6E8A-4147-A177-3AD203B41FA5}">
                      <a16:colId xmlns:a16="http://schemas.microsoft.com/office/drawing/2014/main" val="3677830260"/>
                    </a:ext>
                  </a:extLst>
                </a:gridCol>
                <a:gridCol w="849156">
                  <a:extLst>
                    <a:ext uri="{9D8B030D-6E8A-4147-A177-3AD203B41FA5}">
                      <a16:colId xmlns:a16="http://schemas.microsoft.com/office/drawing/2014/main" val="913202690"/>
                    </a:ext>
                  </a:extLst>
                </a:gridCol>
                <a:gridCol w="849156">
                  <a:extLst>
                    <a:ext uri="{9D8B030D-6E8A-4147-A177-3AD203B41FA5}">
                      <a16:colId xmlns:a16="http://schemas.microsoft.com/office/drawing/2014/main" val="935214293"/>
                    </a:ext>
                  </a:extLst>
                </a:gridCol>
                <a:gridCol w="881000">
                  <a:extLst>
                    <a:ext uri="{9D8B030D-6E8A-4147-A177-3AD203B41FA5}">
                      <a16:colId xmlns:a16="http://schemas.microsoft.com/office/drawing/2014/main" val="3418015619"/>
                    </a:ext>
                  </a:extLst>
                </a:gridCol>
                <a:gridCol w="881000">
                  <a:extLst>
                    <a:ext uri="{9D8B030D-6E8A-4147-A177-3AD203B41FA5}">
                      <a16:colId xmlns:a16="http://schemas.microsoft.com/office/drawing/2014/main" val="1815093828"/>
                    </a:ext>
                  </a:extLst>
                </a:gridCol>
              </a:tblGrid>
              <a:tr h="672055">
                <a:tc>
                  <a:txBody>
                    <a:bodyPr/>
                    <a:lstStyle/>
                    <a:p>
                      <a:pPr algn="ctr" fontAlgn="ctr"/>
                      <a:r>
                        <a:rPr lang="en-US" sz="1400" b="1" i="0" u="none" strike="noStrike" dirty="0" err="1">
                          <a:solidFill>
                            <a:srgbClr val="FFFFFF"/>
                          </a:solidFill>
                          <a:effectLst/>
                          <a:latin typeface="Calibri" panose="020F0502020204030204" pitchFamily="34" charset="0"/>
                        </a:rPr>
                        <a:t>Entidad</a:t>
                      </a:r>
                      <a:endParaRPr lang="en-US" sz="1400" b="1" i="0" u="none" strike="noStrike" dirty="0">
                        <a:solidFill>
                          <a:srgbClr val="FFFFFF"/>
                        </a:solidFill>
                        <a:effectLst/>
                        <a:latin typeface="Calibri" panose="020F0502020204030204" pitchFamily="34" charset="0"/>
                      </a:endParaRP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Trámite</a:t>
                      </a:r>
                      <a:endParaRPr lang="en-US" sz="1400" b="1" i="0" u="none" strike="noStrike" dirty="0">
                        <a:solidFill>
                          <a:srgbClr val="FFFFFF"/>
                        </a:solidFill>
                        <a:effectLst/>
                        <a:latin typeface="Calibri" panose="020F0502020204030204" pitchFamily="34" charset="0"/>
                      </a:endParaRP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3 Meses</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6 Meses</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I Tri 2021</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2120" marR="2120" marT="21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F4F"/>
                    </a:solidFill>
                  </a:tcPr>
                </a:tc>
                <a:extLst>
                  <a:ext uri="{0D108BD9-81ED-4DB2-BD59-A6C34878D82A}">
                    <a16:rowId xmlns:a16="http://schemas.microsoft.com/office/drawing/2014/main" val="3725063759"/>
                  </a:ext>
                </a:extLst>
              </a:tr>
              <a:tr h="225497">
                <a:tc rowSpan="3">
                  <a:txBody>
                    <a:bodyPr/>
                    <a:lstStyle/>
                    <a:p>
                      <a:pPr algn="ctr" fontAlgn="t"/>
                      <a:r>
                        <a:rPr lang="en-US" sz="1400" b="1" i="0" u="none" strike="noStrike" dirty="0" err="1">
                          <a:solidFill>
                            <a:srgbClr val="000000"/>
                          </a:solidFill>
                          <a:effectLst/>
                          <a:latin typeface="Calibri" panose="020F0502020204030204" pitchFamily="34" charset="0"/>
                        </a:rPr>
                        <a:t>Ministerio</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Seguridad</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Pública</a:t>
                      </a:r>
                      <a:endParaRPr lang="en-US" sz="1400" b="1" i="0" u="none" strike="noStrike" dirty="0">
                        <a:solidFill>
                          <a:srgbClr val="000000"/>
                        </a:solidFill>
                        <a:effectLst/>
                        <a:latin typeface="Calibri" panose="020F0502020204030204" pitchFamily="34" charset="0"/>
                      </a:endParaRPr>
                    </a:p>
                  </a:txBody>
                  <a:tcPr marL="2120" marR="2120" marT="21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108</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222222"/>
                          </a:solidFill>
                          <a:effectLst/>
                          <a:latin typeface="Calibri" panose="020F0502020204030204" pitchFamily="34" charset="0"/>
                        </a:rPr>
                        <a:t>Contratación</a:t>
                      </a:r>
                      <a:r>
                        <a:rPr lang="en-US" sz="1400" b="0" i="0" u="none" strike="noStrike" dirty="0">
                          <a:solidFill>
                            <a:srgbClr val="222222"/>
                          </a:solidFill>
                          <a:effectLst/>
                          <a:latin typeface="Calibri" panose="020F0502020204030204" pitchFamily="34" charset="0"/>
                        </a:rPr>
                        <a:t> </a:t>
                      </a:r>
                      <a:r>
                        <a:rPr lang="en-US" sz="1400" b="0" i="0" u="none" strike="noStrike" dirty="0" err="1">
                          <a:solidFill>
                            <a:srgbClr val="222222"/>
                          </a:solidFill>
                          <a:effectLst/>
                          <a:latin typeface="Calibri" panose="020F0502020204030204" pitchFamily="34" charset="0"/>
                        </a:rPr>
                        <a:t>Administrativa</a:t>
                      </a:r>
                      <a:endParaRPr lang="en-US" sz="1400" b="0" i="0" u="none" strike="noStrike" dirty="0">
                        <a:solidFill>
                          <a:srgbClr val="222222"/>
                        </a:solidFill>
                        <a:effectLst/>
                        <a:latin typeface="Calibri" panose="020F0502020204030204" pitchFamily="34" charset="0"/>
                      </a:endParaRP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a:solidFill>
                            <a:srgbClr val="FFC000"/>
                          </a:solidFill>
                          <a:effectLst/>
                          <a:latin typeface="Wingdings" panose="05000000000000000000" pitchFamily="2" charset="2"/>
                        </a:rPr>
                        <a:t> </a:t>
                      </a:r>
                    </a:p>
                  </a:txBody>
                  <a:tcPr marL="2120" marR="2120" marT="212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98063362"/>
                  </a:ext>
                </a:extLst>
              </a:tr>
              <a:tr h="225497">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109</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222222"/>
                          </a:solidFill>
                          <a:effectLst/>
                          <a:latin typeface="Calibri" panose="020F0502020204030204" pitchFamily="34" charset="0"/>
                        </a:rPr>
                        <a:t>Trámites</a:t>
                      </a:r>
                      <a:r>
                        <a:rPr lang="en-US" sz="1400" b="0" i="0" u="none" strike="noStrike" dirty="0">
                          <a:solidFill>
                            <a:srgbClr val="222222"/>
                          </a:solidFill>
                          <a:effectLst/>
                          <a:latin typeface="Calibri" panose="020F0502020204030204" pitchFamily="34" charset="0"/>
                        </a:rPr>
                        <a:t> de casinos</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2120" marR="2120" marT="212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400" b="0" i="0" u="none" strike="noStrike" dirty="0">
                        <a:solidFill>
                          <a:srgbClr val="FFC000"/>
                        </a:solidFill>
                        <a:effectLst/>
                        <a:latin typeface="Wingdings" panose="05000000000000000000" pitchFamily="2" charset="2"/>
                      </a:endParaRPr>
                    </a:p>
                  </a:txBody>
                  <a:tcPr marL="2120" marR="2120" marT="2120"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120" marR="2120" marT="2120" marB="0" anchor="b">
                    <a:lnL>
                      <a:noFill/>
                    </a:lnL>
                    <a:lnR>
                      <a:noFill/>
                    </a:lnR>
                    <a:lnT>
                      <a:noFill/>
                    </a:lnT>
                    <a:lnB>
                      <a:noFill/>
                    </a:lnB>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4334001"/>
                  </a:ext>
                </a:extLst>
              </a:tr>
              <a:tr h="225497">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110</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222222"/>
                          </a:solidFill>
                          <a:effectLst/>
                          <a:latin typeface="Calibri" panose="020F0502020204030204" pitchFamily="34" charset="0"/>
                        </a:rPr>
                        <a:t>Desalojos.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FFC000"/>
                          </a:solidFill>
                          <a:effectLst/>
                          <a:latin typeface="Wingdings" panose="05000000000000000000" pitchFamily="2" charset="2"/>
                        </a:rPr>
                        <a:t> </a:t>
                      </a:r>
                    </a:p>
                  </a:txBody>
                  <a:tcPr marL="2120" marR="2120" marT="21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8349315"/>
                  </a:ext>
                </a:extLst>
              </a:tr>
              <a:tr h="448775">
                <a:tc>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err="1">
                          <a:solidFill>
                            <a:srgbClr val="000000"/>
                          </a:solidFill>
                          <a:effectLst/>
                          <a:latin typeface="Calibri" panose="020F0502020204030204" pitchFamily="34" charset="0"/>
                        </a:rPr>
                        <a:t>Inder</a:t>
                      </a:r>
                      <a:endParaRPr lang="en-US" sz="1400" b="1" i="0" u="none" strike="noStrike" dirty="0">
                        <a:solidFill>
                          <a:srgbClr val="000000"/>
                        </a:solidFill>
                        <a:effectLst/>
                        <a:latin typeface="Calibri" panose="020F0502020204030204" pitchFamily="34" charset="0"/>
                      </a:endParaRPr>
                    </a:p>
                  </a:txBody>
                  <a:tcPr marL="2120" marR="2120" marT="21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111</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En la dotación de lotes para vivienda o viviendas para las personas físicas declaración jurada para demostrar ingreso bruto mensual.</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2120" marR="2120" marT="21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450914"/>
                  </a:ext>
                </a:extLst>
              </a:tr>
              <a:tr h="448775">
                <a:tc>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MINAE </a:t>
                      </a:r>
                    </a:p>
                  </a:txBody>
                  <a:tcPr marL="2120" marR="2120" marT="21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112</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SETENA: D2 Registro. </a:t>
                      </a:r>
                      <a:br>
                        <a:rPr lang="en-US" sz="1400" b="0" i="0" u="none" strike="noStrike">
                          <a:solidFill>
                            <a:srgbClr val="000000"/>
                          </a:solidFill>
                          <a:effectLst/>
                          <a:latin typeface="Calibri" panose="020F0502020204030204" pitchFamily="34" charset="0"/>
                        </a:rPr>
                      </a:br>
                      <a:r>
                        <a:rPr lang="en-US" sz="1400" b="0" i="0" u="none" strike="noStrike">
                          <a:solidFill>
                            <a:srgbClr val="000000"/>
                          </a:solidFill>
                          <a:effectLst/>
                          <a:latin typeface="Calibri" panose="020F0502020204030204" pitchFamily="34" charset="0"/>
                        </a:rPr>
                        <a:t>Mediante decreto ejecutivo 41.815, publicado el 5 de julio de 2019</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09938"/>
                  </a:ext>
                </a:extLst>
              </a:tr>
              <a:tr h="225497">
                <a:tc rowSpan="7">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MINISTERIO DE HACIENDA </a:t>
                      </a:r>
                    </a:p>
                  </a:txBody>
                  <a:tcPr marL="2120" marR="2120" marT="21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113</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Disminución o Eliminación de Pagos Parciales.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13901639"/>
                  </a:ext>
                </a:extLst>
              </a:tr>
              <a:tr h="225497">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114</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 Solicitud de Devolución de Saldos Acreedores</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7354524"/>
                  </a:ext>
                </a:extLst>
              </a:tr>
              <a:tr h="225497">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115</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Facilidades</a:t>
                      </a:r>
                      <a:r>
                        <a:rPr lang="en-US" sz="1400" b="0" i="0" u="none" strike="noStrike" dirty="0">
                          <a:solidFill>
                            <a:srgbClr val="000000"/>
                          </a:solidFill>
                          <a:effectLst/>
                          <a:latin typeface="Calibri" panose="020F0502020204030204" pitchFamily="34" charset="0"/>
                        </a:rPr>
                        <a:t> de Pago- Ley Alivio Fiscal-COVID-19.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90601397"/>
                  </a:ext>
                </a:extLst>
              </a:tr>
              <a:tr h="895333">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116</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Asignación</a:t>
                      </a:r>
                      <a:r>
                        <a:rPr lang="en-US" sz="1400" b="0" i="0" u="none" strike="noStrike" dirty="0">
                          <a:solidFill>
                            <a:srgbClr val="000000"/>
                          </a:solidFill>
                          <a:effectLst/>
                          <a:latin typeface="Calibri" panose="020F0502020204030204" pitchFamily="34" charset="0"/>
                        </a:rPr>
                        <a:t> de NITE A </a:t>
                      </a:r>
                      <a:r>
                        <a:rPr lang="en-US" sz="1400" b="0" i="0" u="none" strike="noStrike" dirty="0" err="1">
                          <a:solidFill>
                            <a:srgbClr val="000000"/>
                          </a:solidFill>
                          <a:effectLst/>
                          <a:latin typeface="Calibri" panose="020F0502020204030204" pitchFamily="34" charset="0"/>
                        </a:rPr>
                        <a:t>extranjeros</a:t>
                      </a:r>
                      <a:r>
                        <a:rPr lang="en-US" sz="1400" b="0" i="0" u="none" strike="noStrike" dirty="0">
                          <a:solidFill>
                            <a:srgbClr val="000000"/>
                          </a:solidFill>
                          <a:effectLst/>
                          <a:latin typeface="Calibri" panose="020F0502020204030204" pitchFamily="34" charset="0"/>
                        </a:rPr>
                        <a:t> no </a:t>
                      </a:r>
                      <a:r>
                        <a:rPr lang="en-US" sz="1400" b="0" i="0" u="none" strike="noStrike" dirty="0" err="1">
                          <a:solidFill>
                            <a:srgbClr val="000000"/>
                          </a:solidFill>
                          <a:effectLst/>
                          <a:latin typeface="Calibri" panose="020F0502020204030204" pitchFamily="34" charset="0"/>
                        </a:rPr>
                        <a:t>domiciliados</a:t>
                      </a:r>
                      <a:r>
                        <a:rPr lang="en-US" sz="1400" b="0" i="0" u="none" strike="noStrike" dirty="0">
                          <a:solidFill>
                            <a:srgbClr val="000000"/>
                          </a:solidFill>
                          <a:effectLst/>
                          <a:latin typeface="Calibri" panose="020F0502020204030204" pitchFamily="34" charset="0"/>
                        </a:rPr>
                        <a:t> que son </a:t>
                      </a:r>
                      <a:r>
                        <a:rPr lang="en-US" sz="1400" b="0" i="0" u="none" strike="noStrike" dirty="0" err="1">
                          <a:solidFill>
                            <a:srgbClr val="000000"/>
                          </a:solidFill>
                          <a:effectLst/>
                          <a:latin typeface="Calibri" panose="020F0502020204030204" pitchFamily="34" charset="0"/>
                        </a:rPr>
                        <a:t>representantes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legales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Sociedades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Anónimas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Sociedades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Responsabilidad</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Limitada</a:t>
                      </a:r>
                      <a:r>
                        <a:rPr lang="en-US" sz="1400" b="0" i="0" u="none" strike="noStrike" dirty="0">
                          <a:solidFill>
                            <a:srgbClr val="000000"/>
                          </a:solidFill>
                          <a:effectLst/>
                          <a:latin typeface="Calibri" panose="020F0502020204030204" pitchFamily="34" charset="0"/>
                        </a:rPr>
                        <a:t>, Sociedad </a:t>
                      </a:r>
                      <a:r>
                        <a:rPr lang="en-US" sz="1400" b="0" i="0" u="none" strike="noStrike" dirty="0" err="1">
                          <a:solidFill>
                            <a:srgbClr val="000000"/>
                          </a:solidFill>
                          <a:effectLst/>
                          <a:latin typeface="Calibri" panose="020F0502020204030204" pitchFamily="34" charset="0"/>
                        </a:rPr>
                        <a:t>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Nombre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Colectivo</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Sociedades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Comandita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Sucursales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Sociedades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Extranjeras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Empresas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Individuales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Responsabilidad</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Limitada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Sociedades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Civiles</a:t>
                      </a:r>
                      <a:r>
                        <a:rPr lang="en-US" sz="1400" b="0" i="0" u="none" strike="noStrike" dirty="0">
                          <a:solidFill>
                            <a:srgbClr val="000000"/>
                          </a:solidFill>
                          <a:effectLst/>
                          <a:latin typeface="Calibri" panose="020F0502020204030204" pitchFamily="34" charset="0"/>
                        </a:rPr>
                        <a:t>.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9427477"/>
                  </a:ext>
                </a:extLst>
              </a:tr>
              <a:tr h="895333">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117</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400" b="0" i="0" u="none" strike="noStrike" dirty="0">
                          <a:solidFill>
                            <a:srgbClr val="000000"/>
                          </a:solidFill>
                          <a:effectLst/>
                          <a:latin typeface="Calibri" panose="020F0502020204030204" pitchFamily="34" charset="0"/>
                        </a:rPr>
                        <a:t>Inscripción, modificación de datos y </a:t>
                      </a:r>
                      <a:r>
                        <a:rPr lang="es-ES" sz="1400" b="0" i="0" u="none" strike="noStrike" dirty="0" err="1">
                          <a:solidFill>
                            <a:srgbClr val="000000"/>
                          </a:solidFill>
                          <a:effectLst/>
                          <a:latin typeface="Calibri" panose="020F0502020204030204" pitchFamily="34" charset="0"/>
                        </a:rPr>
                        <a:t>desinscripción</a:t>
                      </a:r>
                      <a:r>
                        <a:rPr lang="es-ES" sz="1400" b="0" i="0" u="none" strike="noStrike" dirty="0">
                          <a:solidFill>
                            <a:srgbClr val="000000"/>
                          </a:solidFill>
                          <a:effectLst/>
                          <a:latin typeface="Calibri" panose="020F0502020204030204" pitchFamily="34" charset="0"/>
                        </a:rPr>
                        <a:t> de menores de edad, juntas de educación, juntas administrativas, patronatos escolares, asociaciones declaradas de utilidad pública  o sin fines de lucro, sindicatos, asociaciones solidaristas, cooperativas, entre otros.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7520109"/>
                  </a:ext>
                </a:extLst>
              </a:tr>
              <a:tr h="225497">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118</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Exoneración de impuestos de importación y local.</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a:noFill/>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11924116"/>
                  </a:ext>
                </a:extLst>
              </a:tr>
              <a:tr h="44877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119</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Acreditaciones para conducir vehículos placas D para personas con alguna discapacidad, para el mes de abril de 2020.</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281383"/>
                  </a:ext>
                </a:extLst>
              </a:tr>
              <a:tr h="225497">
                <a:tc rowSpan="2">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INVU</a:t>
                      </a:r>
                    </a:p>
                  </a:txBody>
                  <a:tcPr marL="2120" marR="2120" marT="21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120</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Formularios de solicitud créditos INVU en plataforma.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2120" marR="2120" marT="21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00B050"/>
                          </a:solidFill>
                          <a:effectLst/>
                          <a:latin typeface="Wingdings" panose="05000000000000000000" pitchFamily="2" charset="2"/>
                        </a:rPr>
                        <a:t> </a:t>
                      </a:r>
                    </a:p>
                  </a:txBody>
                  <a:tcPr marL="2120" marR="2120" marT="21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1743147"/>
                  </a:ext>
                </a:extLst>
              </a:tr>
              <a:tr h="667590">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121</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Implementación de Declaración Jurada para casos de titulación por venta en INVU. </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595959"/>
                          </a:solidFill>
                          <a:effectLst/>
                          <a:latin typeface="Wingdings" panose="05000000000000000000" pitchFamily="2" charset="2"/>
                        </a:rPr>
                        <a:t> </a:t>
                      </a:r>
                    </a:p>
                  </a:txBody>
                  <a:tcPr marL="2120" marR="2120" marT="21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2120" marR="2120" marT="21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2120" marR="2120" marT="21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2217021"/>
                  </a:ext>
                </a:extLst>
              </a:tr>
            </a:tbl>
          </a:graphicData>
        </a:graphic>
      </p:graphicFrame>
    </p:spTree>
    <p:extLst>
      <p:ext uri="{BB962C8B-B14F-4D97-AF65-F5344CB8AC3E}">
        <p14:creationId xmlns:p14="http://schemas.microsoft.com/office/powerpoint/2010/main" val="154981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Logo MEIC.png">
            <a:extLst>
              <a:ext uri="{FF2B5EF4-FFF2-40B4-BE49-F238E27FC236}">
                <a16:creationId xmlns:a16="http://schemas.microsoft.com/office/drawing/2014/main" id="{F358819C-9039-4900-B84E-9707926AF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3785" y="269899"/>
            <a:ext cx="1354197" cy="519373"/>
          </a:xfrm>
          <a:prstGeom prst="rect">
            <a:avLst/>
          </a:prstGeom>
        </p:spPr>
      </p:pic>
      <p:pic>
        <p:nvPicPr>
          <p:cNvPr id="8" name="Picture 4" descr="logo horizontal.png">
            <a:extLst>
              <a:ext uri="{FF2B5EF4-FFF2-40B4-BE49-F238E27FC236}">
                <a16:creationId xmlns:a16="http://schemas.microsoft.com/office/drawing/2014/main" id="{25F70CFA-85DD-4801-99A4-72B3AA34BD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377" y="326699"/>
            <a:ext cx="1354197" cy="796062"/>
          </a:xfrm>
          <a:prstGeom prst="rect">
            <a:avLst/>
          </a:prstGeom>
        </p:spPr>
      </p:pic>
      <p:sp>
        <p:nvSpPr>
          <p:cNvPr id="2" name="Título 1">
            <a:extLst>
              <a:ext uri="{FF2B5EF4-FFF2-40B4-BE49-F238E27FC236}">
                <a16:creationId xmlns:a16="http://schemas.microsoft.com/office/drawing/2014/main" id="{337FC419-09B7-4C6C-B30A-1609EA52B287}"/>
              </a:ext>
            </a:extLst>
          </p:cNvPr>
          <p:cNvSpPr>
            <a:spLocks noGrp="1"/>
          </p:cNvSpPr>
          <p:nvPr>
            <p:ph type="title"/>
          </p:nvPr>
        </p:nvSpPr>
        <p:spPr>
          <a:xfrm>
            <a:off x="838200" y="365125"/>
            <a:ext cx="10515600" cy="972787"/>
          </a:xfrm>
        </p:spPr>
        <p:txBody>
          <a:bodyPr/>
          <a:lstStyle/>
          <a:p>
            <a:pPr algn="ctr"/>
            <a:r>
              <a:rPr lang="es-ES" b="1" dirty="0"/>
              <a:t>Listado de Trámites Publicado </a:t>
            </a:r>
            <a:endParaRPr lang="en-US" b="1" dirty="0"/>
          </a:p>
        </p:txBody>
      </p:sp>
      <p:graphicFrame>
        <p:nvGraphicFramePr>
          <p:cNvPr id="6" name="Diagrama 5">
            <a:extLst>
              <a:ext uri="{FF2B5EF4-FFF2-40B4-BE49-F238E27FC236}">
                <a16:creationId xmlns:a16="http://schemas.microsoft.com/office/drawing/2014/main" id="{9EA95D27-215D-4E56-B503-87EA6B4B26A0}"/>
              </a:ext>
            </a:extLst>
          </p:cNvPr>
          <p:cNvGraphicFramePr/>
          <p:nvPr>
            <p:extLst>
              <p:ext uri="{D42A27DB-BD31-4B8C-83A1-F6EECF244321}">
                <p14:modId xmlns:p14="http://schemas.microsoft.com/office/powerpoint/2010/main" val="757327702"/>
              </p:ext>
            </p:extLst>
          </p:nvPr>
        </p:nvGraphicFramePr>
        <p:xfrm>
          <a:off x="635267" y="1703672"/>
          <a:ext cx="10905424" cy="31393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245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968DEC5-0231-4F6D-A90B-B81B7DF310AA}"/>
              </a:ext>
            </a:extLst>
          </p:cNvPr>
          <p:cNvSpPr txBox="1"/>
          <p:nvPr/>
        </p:nvSpPr>
        <p:spPr>
          <a:xfrm>
            <a:off x="1973178" y="291090"/>
            <a:ext cx="8277727" cy="498182"/>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2400" b="1" kern="1200" dirty="0" err="1">
                <a:solidFill>
                  <a:schemeClr val="tx1"/>
                </a:solidFill>
                <a:latin typeface="+mj-lt"/>
                <a:ea typeface="+mj-ea"/>
                <a:cs typeface="+mj-cs"/>
              </a:rPr>
              <a:t>Trámites</a:t>
            </a:r>
            <a:r>
              <a:rPr lang="en-US" sz="2400" b="1" kern="1200" dirty="0">
                <a:solidFill>
                  <a:schemeClr val="tx1"/>
                </a:solidFill>
                <a:latin typeface="+mj-lt"/>
                <a:ea typeface="+mj-ea"/>
                <a:cs typeface="+mj-cs"/>
              </a:rPr>
              <a:t> a </a:t>
            </a:r>
            <a:r>
              <a:rPr lang="en-US" sz="2400" b="1" kern="1200" dirty="0" err="1">
                <a:solidFill>
                  <a:schemeClr val="tx1"/>
                </a:solidFill>
                <a:latin typeface="+mj-lt"/>
                <a:ea typeface="+mj-ea"/>
                <a:cs typeface="+mj-cs"/>
              </a:rPr>
              <a:t>simplificar</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en</a:t>
            </a:r>
            <a:r>
              <a:rPr lang="en-US" sz="2400" b="1" kern="1200" dirty="0">
                <a:solidFill>
                  <a:schemeClr val="tx1"/>
                </a:solidFill>
                <a:latin typeface="+mj-lt"/>
                <a:ea typeface="+mj-ea"/>
                <a:cs typeface="+mj-cs"/>
              </a:rPr>
              <a:t> 6 </a:t>
            </a:r>
            <a:r>
              <a:rPr lang="en-US" sz="2400" b="1" kern="1200" dirty="0" err="1">
                <a:solidFill>
                  <a:schemeClr val="tx1"/>
                </a:solidFill>
                <a:latin typeface="+mj-lt"/>
                <a:ea typeface="+mj-ea"/>
                <a:cs typeface="+mj-cs"/>
              </a:rPr>
              <a:t>meses</a:t>
            </a:r>
            <a:r>
              <a:rPr lang="en-US" sz="2400" b="1" kern="1200" dirty="0">
                <a:solidFill>
                  <a:schemeClr val="tx1"/>
                </a:solidFill>
                <a:latin typeface="+mj-lt"/>
                <a:ea typeface="+mj-ea"/>
                <a:cs typeface="+mj-cs"/>
              </a:rPr>
              <a:t> e </a:t>
            </a:r>
            <a:r>
              <a:rPr lang="en-US" sz="2400" b="1" kern="1200" dirty="0" err="1">
                <a:solidFill>
                  <a:schemeClr val="tx1"/>
                </a:solidFill>
                <a:latin typeface="+mj-lt"/>
                <a:ea typeface="+mj-ea"/>
                <a:cs typeface="+mj-cs"/>
              </a:rPr>
              <a:t>incorporarse</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en</a:t>
            </a:r>
            <a:r>
              <a:rPr lang="en-US" sz="2400" b="1" kern="1200" dirty="0">
                <a:solidFill>
                  <a:schemeClr val="tx1"/>
                </a:solidFill>
                <a:latin typeface="+mj-lt"/>
                <a:ea typeface="+mj-ea"/>
                <a:cs typeface="+mj-cs"/>
              </a:rPr>
              <a:t> la VUI</a:t>
            </a:r>
          </a:p>
        </p:txBody>
      </p:sp>
      <p:pic>
        <p:nvPicPr>
          <p:cNvPr id="5" name="Picture 3" descr="Logo MEIC.png">
            <a:extLst>
              <a:ext uri="{FF2B5EF4-FFF2-40B4-BE49-F238E27FC236}">
                <a16:creationId xmlns:a16="http://schemas.microsoft.com/office/drawing/2014/main" id="{B10F67CA-FB50-4B80-A003-52C9D98864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3785" y="269899"/>
            <a:ext cx="1354197" cy="519373"/>
          </a:xfrm>
          <a:prstGeom prst="rect">
            <a:avLst/>
          </a:prstGeom>
        </p:spPr>
      </p:pic>
      <p:pic>
        <p:nvPicPr>
          <p:cNvPr id="6" name="Picture 4" descr="logo horizontal.png">
            <a:extLst>
              <a:ext uri="{FF2B5EF4-FFF2-40B4-BE49-F238E27FC236}">
                <a16:creationId xmlns:a16="http://schemas.microsoft.com/office/drawing/2014/main" id="{7B0253F5-5402-400E-B6E1-B14D9FDB23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377" y="326699"/>
            <a:ext cx="1354197" cy="796062"/>
          </a:xfrm>
          <a:prstGeom prst="rect">
            <a:avLst/>
          </a:prstGeom>
        </p:spPr>
      </p:pic>
      <p:graphicFrame>
        <p:nvGraphicFramePr>
          <p:cNvPr id="8" name="Tabla 7">
            <a:extLst>
              <a:ext uri="{FF2B5EF4-FFF2-40B4-BE49-F238E27FC236}">
                <a16:creationId xmlns:a16="http://schemas.microsoft.com/office/drawing/2014/main" id="{4B907A8E-EBC4-454F-B664-A4CBD987CACF}"/>
              </a:ext>
            </a:extLst>
          </p:cNvPr>
          <p:cNvGraphicFramePr>
            <a:graphicFrameLocks noGrp="1"/>
          </p:cNvGraphicFramePr>
          <p:nvPr>
            <p:extLst>
              <p:ext uri="{D42A27DB-BD31-4B8C-83A1-F6EECF244321}">
                <p14:modId xmlns:p14="http://schemas.microsoft.com/office/powerpoint/2010/main" val="2121812211"/>
              </p:ext>
            </p:extLst>
          </p:nvPr>
        </p:nvGraphicFramePr>
        <p:xfrm>
          <a:off x="348378" y="1259386"/>
          <a:ext cx="11439604" cy="5449413"/>
        </p:xfrm>
        <a:graphic>
          <a:graphicData uri="http://schemas.openxmlformats.org/drawingml/2006/table">
            <a:tbl>
              <a:tblPr firstRow="1" firstCol="1" bandRow="1">
                <a:tableStyleId>{3B4B98B0-60AC-42C2-AFA5-B58CD77FA1E5}</a:tableStyleId>
              </a:tblPr>
              <a:tblGrid>
                <a:gridCol w="7112203">
                  <a:extLst>
                    <a:ext uri="{9D8B030D-6E8A-4147-A177-3AD203B41FA5}">
                      <a16:colId xmlns:a16="http://schemas.microsoft.com/office/drawing/2014/main" val="529417191"/>
                    </a:ext>
                  </a:extLst>
                </a:gridCol>
                <a:gridCol w="4327401">
                  <a:extLst>
                    <a:ext uri="{9D8B030D-6E8A-4147-A177-3AD203B41FA5}">
                      <a16:colId xmlns:a16="http://schemas.microsoft.com/office/drawing/2014/main" val="1307295701"/>
                    </a:ext>
                  </a:extLst>
                </a:gridCol>
              </a:tblGrid>
              <a:tr h="236931">
                <a:tc>
                  <a:txBody>
                    <a:bodyPr/>
                    <a:lstStyle/>
                    <a:p>
                      <a:pPr marL="0" marR="0" algn="ctr">
                        <a:spcBef>
                          <a:spcPts val="0"/>
                        </a:spcBef>
                        <a:spcAft>
                          <a:spcPts val="0"/>
                        </a:spcAft>
                      </a:pPr>
                      <a:r>
                        <a:rPr lang="es-ES" sz="1400" dirty="0">
                          <a:effectLst/>
                        </a:rPr>
                        <a:t>Trámite e Institución</a:t>
                      </a:r>
                      <a:endParaRPr lang="en-US" sz="140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400" dirty="0">
                          <a:effectLst/>
                        </a:rPr>
                        <a:t>Meta de simplificación</a:t>
                      </a:r>
                      <a:endParaRPr lang="en-US" sz="14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941260387"/>
                  </a:ext>
                </a:extLst>
              </a:tr>
              <a:tr h="236931">
                <a:tc>
                  <a:txBody>
                    <a:bodyPr/>
                    <a:lstStyle/>
                    <a:p>
                      <a:pPr marL="342900" marR="0" lvl="0" indent="-342900" algn="just">
                        <a:spcBef>
                          <a:spcPts val="0"/>
                        </a:spcBef>
                        <a:spcAft>
                          <a:spcPts val="0"/>
                        </a:spcAft>
                        <a:buFont typeface="+mj-lt"/>
                        <a:buAutoNum type="arabicPeriod"/>
                      </a:pPr>
                      <a:r>
                        <a:rPr lang="es-ES" sz="1200" b="0" dirty="0">
                          <a:effectLst/>
                        </a:rPr>
                        <a:t>D2 (bajo impacto ambiental) ante SETENA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otorgamiento máximo de 2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674813754"/>
                  </a:ext>
                </a:extLst>
              </a:tr>
              <a:tr h="236931">
                <a:tc>
                  <a:txBody>
                    <a:bodyPr/>
                    <a:lstStyle/>
                    <a:p>
                      <a:pPr marL="0" marR="0" lvl="0" indent="0" algn="just">
                        <a:spcBef>
                          <a:spcPts val="0"/>
                        </a:spcBef>
                        <a:spcAft>
                          <a:spcPts val="0"/>
                        </a:spcAft>
                        <a:buFont typeface="+mj-lt"/>
                        <a:buNone/>
                      </a:pPr>
                      <a:r>
                        <a:rPr lang="es-ES" sz="1200" b="0" dirty="0">
                          <a:effectLst/>
                        </a:rPr>
                        <a:t>2.      Permiso sanitario de funcionamiento Categoría A y B otorgado por el Ministerio de Salud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máximo de 7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1750211784"/>
                  </a:ext>
                </a:extLst>
              </a:tr>
              <a:tr h="236931">
                <a:tc>
                  <a:txBody>
                    <a:bodyPr/>
                    <a:lstStyle/>
                    <a:p>
                      <a:pPr marL="0" marR="0" lvl="0" indent="0" algn="just">
                        <a:spcBef>
                          <a:spcPts val="0"/>
                        </a:spcBef>
                        <a:spcAft>
                          <a:spcPts val="0"/>
                        </a:spcAft>
                        <a:buFont typeface="+mj-lt"/>
                        <a:buNone/>
                      </a:pPr>
                      <a:r>
                        <a:rPr lang="es-ES" sz="1200" b="0" dirty="0">
                          <a:effectLst/>
                        </a:rPr>
                        <a:t>3.      Certificado veterinario de operación emitido por SENASA.</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máximo de 10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812716878"/>
                  </a:ext>
                </a:extLst>
              </a:tr>
              <a:tr h="236931">
                <a:tc>
                  <a:txBody>
                    <a:bodyPr/>
                    <a:lstStyle/>
                    <a:p>
                      <a:pPr marL="0" marR="0" lvl="0" indent="0" algn="just">
                        <a:spcBef>
                          <a:spcPts val="0"/>
                        </a:spcBef>
                        <a:spcAft>
                          <a:spcPts val="0"/>
                        </a:spcAft>
                        <a:buFont typeface="+mj-lt"/>
                        <a:buNone/>
                      </a:pPr>
                      <a:r>
                        <a:rPr lang="es-ES" sz="1200" b="0" dirty="0">
                          <a:effectLst/>
                        </a:rPr>
                        <a:t>4.      Inscripción del Registro Único Tributario (RUT) ante la Dirección General de Tributación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De forma automática.</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744208450"/>
                  </a:ext>
                </a:extLst>
              </a:tr>
              <a:tr h="236931">
                <a:tc>
                  <a:txBody>
                    <a:bodyPr/>
                    <a:lstStyle/>
                    <a:p>
                      <a:pPr marL="0" marR="0" lvl="0" indent="0" algn="just">
                        <a:spcBef>
                          <a:spcPts val="0"/>
                        </a:spcBef>
                        <a:spcAft>
                          <a:spcPts val="0"/>
                        </a:spcAft>
                        <a:buFont typeface="+mj-lt"/>
                        <a:buNone/>
                      </a:pPr>
                      <a:r>
                        <a:rPr lang="es-ES" sz="1200" b="0" dirty="0">
                          <a:effectLst/>
                        </a:rPr>
                        <a:t>5.     Inscripción de la póliza de riesgos del trabajo emitida por INS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menor a 1 día hábil.</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892121048"/>
                  </a:ext>
                </a:extLst>
              </a:tr>
              <a:tr h="236931">
                <a:tc>
                  <a:txBody>
                    <a:bodyPr/>
                    <a:lstStyle/>
                    <a:p>
                      <a:pPr marL="0" marR="0" lvl="0" indent="0" algn="just">
                        <a:spcBef>
                          <a:spcPts val="0"/>
                        </a:spcBef>
                        <a:spcAft>
                          <a:spcPts val="0"/>
                        </a:spcAft>
                        <a:buFont typeface="+mj-lt"/>
                        <a:buNone/>
                      </a:pPr>
                      <a:r>
                        <a:rPr lang="es-ES" sz="1200" b="0" dirty="0">
                          <a:effectLst/>
                        </a:rPr>
                        <a:t>6.  Ingreso al Régimen de Zonas Francas realizado por PROCOMER, COMEX, Presidencia de la República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14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2670793190"/>
                  </a:ext>
                </a:extLst>
              </a:tr>
              <a:tr h="236931">
                <a:tc>
                  <a:txBody>
                    <a:bodyPr/>
                    <a:lstStyle/>
                    <a:p>
                      <a:pPr marL="0" marR="0" lvl="0" indent="0" algn="just">
                        <a:spcBef>
                          <a:spcPts val="0"/>
                        </a:spcBef>
                        <a:spcAft>
                          <a:spcPts val="0"/>
                        </a:spcAft>
                        <a:buFont typeface="+mj-lt"/>
                        <a:buNone/>
                      </a:pPr>
                      <a:r>
                        <a:rPr lang="es-ES" sz="1200" b="0" dirty="0">
                          <a:effectLst/>
                        </a:rPr>
                        <a:t>7.     Inscripción del auxiliar de la función pública aduanera para empresas de zonas Francas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máximo de 3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0150106"/>
                  </a:ext>
                </a:extLst>
              </a:tr>
              <a:tr h="236931">
                <a:tc>
                  <a:txBody>
                    <a:bodyPr/>
                    <a:lstStyle/>
                    <a:p>
                      <a:pPr marL="0" marR="0" lvl="0" indent="0" algn="just">
                        <a:spcBef>
                          <a:spcPts val="0"/>
                        </a:spcBef>
                        <a:spcAft>
                          <a:spcPts val="0"/>
                        </a:spcAft>
                        <a:buFont typeface="+mj-lt"/>
                        <a:buNone/>
                      </a:pPr>
                      <a:r>
                        <a:rPr lang="es-ES" sz="1200" b="0" dirty="0">
                          <a:effectLst/>
                        </a:rPr>
                        <a:t>8.     Inscripción de empresas del Régimen de Zonas Francas ante la Dirección General de Migración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a:effectLst/>
                        </a:rPr>
                        <a:t>En un plazo de 1 día hábil.</a:t>
                      </a:r>
                      <a:endParaRPr lang="en-US" sz="120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795903384"/>
                  </a:ext>
                </a:extLst>
              </a:tr>
              <a:tr h="236931">
                <a:tc>
                  <a:txBody>
                    <a:bodyPr/>
                    <a:lstStyle/>
                    <a:p>
                      <a:pPr marL="0" marR="0" lvl="0" indent="0" algn="just">
                        <a:spcBef>
                          <a:spcPts val="0"/>
                        </a:spcBef>
                        <a:spcAft>
                          <a:spcPts val="0"/>
                        </a:spcAft>
                        <a:buFont typeface="+mj-lt"/>
                        <a:buNone/>
                      </a:pPr>
                      <a:r>
                        <a:rPr lang="es-ES" sz="1200" b="0" dirty="0">
                          <a:effectLst/>
                        </a:rPr>
                        <a:t>9.     Publicación del acuerdo ejecutivo en La Gaceta ante la Imprenta Nacional</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plazo de 3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2200170343"/>
                  </a:ext>
                </a:extLst>
              </a:tr>
              <a:tr h="236931">
                <a:tc>
                  <a:txBody>
                    <a:bodyPr/>
                    <a:lstStyle/>
                    <a:p>
                      <a:pPr marL="0" marR="0" lvl="0" indent="0" algn="just">
                        <a:spcBef>
                          <a:spcPts val="0"/>
                        </a:spcBef>
                        <a:spcAft>
                          <a:spcPts val="0"/>
                        </a:spcAft>
                        <a:buFont typeface="+mj-lt"/>
                        <a:buNone/>
                      </a:pPr>
                      <a:r>
                        <a:rPr lang="es-ES" sz="1200" b="0" dirty="0">
                          <a:effectLst/>
                        </a:rPr>
                        <a:t>10.   Emisión del certificado de uso suelo municipal</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5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345951626"/>
                  </a:ext>
                </a:extLst>
              </a:tr>
              <a:tr h="236931">
                <a:tc>
                  <a:txBody>
                    <a:bodyPr/>
                    <a:lstStyle/>
                    <a:p>
                      <a:pPr marL="0" marR="0" lvl="0" indent="0" algn="just">
                        <a:spcBef>
                          <a:spcPts val="0"/>
                        </a:spcBef>
                        <a:spcAft>
                          <a:spcPts val="0"/>
                        </a:spcAft>
                        <a:buFont typeface="+mj-lt"/>
                        <a:buNone/>
                      </a:pPr>
                      <a:r>
                        <a:rPr lang="es-ES" sz="1200" b="0" dirty="0">
                          <a:effectLst/>
                        </a:rPr>
                        <a:t>11.   Patente comercial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Según la normativa de la municipalidad</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311929776"/>
                  </a:ext>
                </a:extLst>
              </a:tr>
              <a:tr h="236931">
                <a:tc>
                  <a:txBody>
                    <a:bodyPr/>
                    <a:lstStyle/>
                    <a:p>
                      <a:pPr marL="0" marR="0" lvl="0" indent="0" algn="just">
                        <a:spcBef>
                          <a:spcPts val="0"/>
                        </a:spcBef>
                        <a:spcAft>
                          <a:spcPts val="0"/>
                        </a:spcAft>
                        <a:buFont typeface="+mj-lt"/>
                        <a:buNone/>
                      </a:pPr>
                      <a:r>
                        <a:rPr lang="es-ES" sz="1200" b="0" dirty="0">
                          <a:effectLst/>
                        </a:rPr>
                        <a:t>12.   Viabilidad ambiental D1+DJCA emitida por SETENA</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a:effectLst/>
                        </a:rPr>
                        <a:t>En un plazo de 49 días hábiles</a:t>
                      </a:r>
                      <a:endParaRPr lang="en-US" sz="120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1942303581"/>
                  </a:ext>
                </a:extLst>
              </a:tr>
              <a:tr h="236931">
                <a:tc>
                  <a:txBody>
                    <a:bodyPr/>
                    <a:lstStyle/>
                    <a:p>
                      <a:pPr marL="0" marR="0" lvl="0" indent="0" algn="just">
                        <a:spcBef>
                          <a:spcPts val="0"/>
                        </a:spcBef>
                        <a:spcAft>
                          <a:spcPts val="0"/>
                        </a:spcAft>
                        <a:buFont typeface="+mj-lt"/>
                        <a:buNone/>
                      </a:pPr>
                      <a:r>
                        <a:rPr lang="es-ES" sz="1200" b="0" dirty="0">
                          <a:effectLst/>
                        </a:rPr>
                        <a:t>13.    Viabilidad ambiental D1+PGA otorgada por SETENA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63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142264984"/>
                  </a:ext>
                </a:extLst>
              </a:tr>
              <a:tr h="236931">
                <a:tc>
                  <a:txBody>
                    <a:bodyPr/>
                    <a:lstStyle/>
                    <a:p>
                      <a:pPr marL="0" marR="0" lvl="0" indent="0" algn="just">
                        <a:spcBef>
                          <a:spcPts val="0"/>
                        </a:spcBef>
                        <a:spcAft>
                          <a:spcPts val="0"/>
                        </a:spcAft>
                        <a:buFont typeface="+mj-lt"/>
                        <a:buNone/>
                      </a:pPr>
                      <a:r>
                        <a:rPr lang="es-ES" sz="1200" b="0" dirty="0">
                          <a:effectLst/>
                        </a:rPr>
                        <a:t>14.    Viabilidad ambiental D1+ESIA emitida por SETENA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126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4028157888"/>
                  </a:ext>
                </a:extLst>
              </a:tr>
              <a:tr h="236931">
                <a:tc>
                  <a:txBody>
                    <a:bodyPr/>
                    <a:lstStyle/>
                    <a:p>
                      <a:pPr marL="0" marR="0" lvl="0" indent="0" algn="just">
                        <a:spcBef>
                          <a:spcPts val="0"/>
                        </a:spcBef>
                        <a:spcAft>
                          <a:spcPts val="0"/>
                        </a:spcAft>
                        <a:buFont typeface="+mj-lt"/>
                        <a:buNone/>
                      </a:pPr>
                      <a:r>
                        <a:rPr lang="es-ES" sz="1200" b="0" dirty="0">
                          <a:effectLst/>
                        </a:rPr>
                        <a:t>15.    Registro agroquímicos IAGT reconocimiento otorgado por FITOSANITARIO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44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44659668"/>
                  </a:ext>
                </a:extLst>
              </a:tr>
              <a:tr h="236931">
                <a:tc>
                  <a:txBody>
                    <a:bodyPr/>
                    <a:lstStyle/>
                    <a:p>
                      <a:pPr marL="0" marR="0" lvl="0" indent="0" algn="just">
                        <a:spcBef>
                          <a:spcPts val="0"/>
                        </a:spcBef>
                        <a:spcAft>
                          <a:spcPts val="0"/>
                        </a:spcAft>
                        <a:buFont typeface="+mj-lt"/>
                        <a:buNone/>
                      </a:pPr>
                      <a:r>
                        <a:rPr lang="es-ES" sz="1200" b="0" dirty="0">
                          <a:effectLst/>
                        </a:rPr>
                        <a:t>16.     Autorización de tanques autoconsumo emitida por MINAE.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7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4182928310"/>
                  </a:ext>
                </a:extLst>
              </a:tr>
              <a:tr h="236931">
                <a:tc>
                  <a:txBody>
                    <a:bodyPr/>
                    <a:lstStyle/>
                    <a:p>
                      <a:pPr marL="0" marR="0" lvl="0" indent="0" algn="just">
                        <a:spcBef>
                          <a:spcPts val="0"/>
                        </a:spcBef>
                        <a:spcAft>
                          <a:spcPts val="0"/>
                        </a:spcAft>
                        <a:buFont typeface="+mj-lt"/>
                        <a:buNone/>
                      </a:pPr>
                      <a:r>
                        <a:rPr lang="es-ES" sz="1200" b="0" dirty="0">
                          <a:effectLst/>
                        </a:rPr>
                        <a:t>17.     Permiso de calderas ante el Ministerio de Salud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7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987177534"/>
                  </a:ext>
                </a:extLst>
              </a:tr>
              <a:tr h="236931">
                <a:tc>
                  <a:txBody>
                    <a:bodyPr/>
                    <a:lstStyle/>
                    <a:p>
                      <a:pPr marL="0" marR="0" lvl="0" indent="0" algn="just">
                        <a:spcBef>
                          <a:spcPts val="0"/>
                        </a:spcBef>
                        <a:spcAft>
                          <a:spcPts val="0"/>
                        </a:spcAft>
                        <a:buFont typeface="+mj-lt"/>
                        <a:buNone/>
                      </a:pPr>
                      <a:r>
                        <a:rPr lang="es-ES" sz="1200" b="0" dirty="0">
                          <a:effectLst/>
                        </a:rPr>
                        <a:t>18.     Permiso de emisión de radiaciones ionizantes emitida por el Ministerio de Salud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el plazo de 12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3908946384"/>
                  </a:ext>
                </a:extLst>
              </a:tr>
              <a:tr h="236931">
                <a:tc>
                  <a:txBody>
                    <a:bodyPr/>
                    <a:lstStyle/>
                    <a:p>
                      <a:pPr marL="0" marR="0" lvl="0" indent="0" algn="just">
                        <a:spcBef>
                          <a:spcPts val="0"/>
                        </a:spcBef>
                        <a:spcAft>
                          <a:spcPts val="0"/>
                        </a:spcAft>
                        <a:buFont typeface="+mj-lt"/>
                        <a:buNone/>
                      </a:pPr>
                      <a:r>
                        <a:rPr lang="es-ES" sz="1200" b="0" dirty="0">
                          <a:effectLst/>
                        </a:rPr>
                        <a:t>19.    Permiso de ubicación de planta de tratamiento de aguas residuales emitido por el Ministerio de Salud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10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2957049449"/>
                  </a:ext>
                </a:extLst>
              </a:tr>
              <a:tr h="236931">
                <a:tc>
                  <a:txBody>
                    <a:bodyPr/>
                    <a:lstStyle/>
                    <a:p>
                      <a:pPr marL="0" marR="0" lvl="0" indent="0" algn="just">
                        <a:spcBef>
                          <a:spcPts val="0"/>
                        </a:spcBef>
                        <a:spcAft>
                          <a:spcPts val="0"/>
                        </a:spcAft>
                        <a:buFont typeface="+mj-lt"/>
                        <a:buNone/>
                      </a:pPr>
                      <a:r>
                        <a:rPr lang="es-ES" sz="1200" b="0" dirty="0">
                          <a:effectLst/>
                        </a:rPr>
                        <a:t>20.    Permiso de gestión de residuos otorgado por el Ministerio de Salud </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10 días hábiles.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2695165666"/>
                  </a:ext>
                </a:extLst>
              </a:tr>
              <a:tr h="236931">
                <a:tc>
                  <a:txBody>
                    <a:bodyPr/>
                    <a:lstStyle/>
                    <a:p>
                      <a:pPr marL="0" marR="0" lvl="0" indent="0">
                        <a:spcBef>
                          <a:spcPts val="0"/>
                        </a:spcBef>
                        <a:spcAft>
                          <a:spcPts val="0"/>
                        </a:spcAft>
                        <a:buFont typeface="+mj-lt"/>
                        <a:buNone/>
                      </a:pPr>
                      <a:r>
                        <a:rPr lang="es-ES" sz="1200" b="0" dirty="0">
                          <a:effectLst/>
                        </a:rPr>
                        <a:t>21.    Trámite de Estancias</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10 días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675823350"/>
                  </a:ext>
                </a:extLst>
              </a:tr>
              <a:tr h="236931">
                <a:tc>
                  <a:txBody>
                    <a:bodyPr/>
                    <a:lstStyle/>
                    <a:p>
                      <a:pPr marL="0" marR="0" lvl="0" indent="0">
                        <a:spcBef>
                          <a:spcPts val="0"/>
                        </a:spcBef>
                        <a:spcAft>
                          <a:spcPts val="0"/>
                        </a:spcAft>
                        <a:buFont typeface="+mj-lt"/>
                        <a:buNone/>
                      </a:pPr>
                      <a:r>
                        <a:rPr lang="es-ES" sz="1200" b="0" dirty="0">
                          <a:effectLst/>
                        </a:rPr>
                        <a:t>22.    Registro Ejecutivo de Migración</a:t>
                      </a:r>
                      <a:endParaRPr lang="en-US" sz="1200" b="0" dirty="0">
                        <a:effectLst/>
                        <a:latin typeface="Times New Roman" panose="02020603050405020304" pitchFamily="18" charset="0"/>
                        <a:ea typeface="Times New Roman" panose="02020603050405020304" pitchFamily="18" charset="0"/>
                      </a:endParaRPr>
                    </a:p>
                  </a:txBody>
                  <a:tcPr marL="30255" marR="30255" marT="0" marB="0"/>
                </a:tc>
                <a:tc>
                  <a:txBody>
                    <a:bodyPr/>
                    <a:lstStyle/>
                    <a:p>
                      <a:pPr marL="0" marR="0" algn="ctr">
                        <a:spcBef>
                          <a:spcPts val="0"/>
                        </a:spcBef>
                        <a:spcAft>
                          <a:spcPts val="0"/>
                        </a:spcAft>
                      </a:pPr>
                      <a:r>
                        <a:rPr lang="es-ES" sz="1200" dirty="0">
                          <a:effectLst/>
                        </a:rPr>
                        <a:t>En un plazo de 20 días</a:t>
                      </a:r>
                      <a:endParaRPr lang="en-US" sz="1200" dirty="0">
                        <a:effectLst/>
                        <a:latin typeface="Times New Roman" panose="02020603050405020304" pitchFamily="18" charset="0"/>
                        <a:ea typeface="Times New Roman" panose="02020603050405020304" pitchFamily="18" charset="0"/>
                      </a:endParaRPr>
                    </a:p>
                  </a:txBody>
                  <a:tcPr marL="30255" marR="30255" marT="0" marB="0"/>
                </a:tc>
                <a:extLst>
                  <a:ext uri="{0D108BD9-81ED-4DB2-BD59-A6C34878D82A}">
                    <a16:rowId xmlns:a16="http://schemas.microsoft.com/office/drawing/2014/main" val="753789371"/>
                  </a:ext>
                </a:extLst>
              </a:tr>
            </a:tbl>
          </a:graphicData>
        </a:graphic>
      </p:graphicFrame>
    </p:spTree>
    <p:extLst>
      <p:ext uri="{BB962C8B-B14F-4D97-AF65-F5344CB8AC3E}">
        <p14:creationId xmlns:p14="http://schemas.microsoft.com/office/powerpoint/2010/main" val="2761264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no del hombre de negocios que hace un movimiento estratégico del ajedrez vector gratuit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7829" y="0"/>
            <a:ext cx="7527147" cy="7527147"/>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3175744" y="767799"/>
            <a:ext cx="9144000" cy="2223471"/>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7300" dirty="0"/>
              <a:t>Trámites mediante </a:t>
            </a:r>
          </a:p>
          <a:p>
            <a:pPr algn="ctr"/>
            <a:r>
              <a:rPr lang="es-ES" sz="7300" dirty="0"/>
              <a:t>Declaración Jurada</a:t>
            </a:r>
          </a:p>
          <a:p>
            <a:pPr algn="ctr"/>
            <a:endParaRPr lang="es-ES" sz="6600" dirty="0"/>
          </a:p>
          <a:p>
            <a:pPr algn="ctr"/>
            <a:r>
              <a:rPr lang="es-ES" sz="6600" dirty="0"/>
              <a:t> </a:t>
            </a:r>
          </a:p>
        </p:txBody>
      </p:sp>
      <p:sp>
        <p:nvSpPr>
          <p:cNvPr id="6" name="Subtítulo 2"/>
          <p:cNvSpPr txBox="1">
            <a:spLocks/>
          </p:cNvSpPr>
          <p:nvPr/>
        </p:nvSpPr>
        <p:spPr>
          <a:xfrm>
            <a:off x="6333423" y="3713020"/>
            <a:ext cx="542864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br>
              <a:rPr lang="es-ES" sz="3200" b="1" dirty="0"/>
            </a:br>
            <a:r>
              <a:rPr lang="es-ES" sz="3200" b="1" dirty="0"/>
              <a:t>Instituciones Públicas</a:t>
            </a:r>
          </a:p>
          <a:p>
            <a:pPr marL="0" indent="0" algn="ctr">
              <a:buNone/>
            </a:pPr>
            <a:r>
              <a:rPr lang="es-ES" sz="1800" b="1" i="1" dirty="0"/>
              <a:t>“Responsabilidad de Todos”</a:t>
            </a:r>
          </a:p>
          <a:p>
            <a:endParaRPr lang="es-ES" sz="1800" dirty="0"/>
          </a:p>
          <a:p>
            <a:endParaRPr lang="es-ES" sz="1800" dirty="0"/>
          </a:p>
        </p:txBody>
      </p:sp>
      <p:pic>
        <p:nvPicPr>
          <p:cNvPr id="7" name="Picture 3" descr="Logo MEIC.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6823" y="6090532"/>
            <a:ext cx="1424697" cy="590192"/>
          </a:xfrm>
          <a:prstGeom prst="rect">
            <a:avLst/>
          </a:prstGeom>
        </p:spPr>
      </p:pic>
      <p:pic>
        <p:nvPicPr>
          <p:cNvPr id="8" name="Picture 4" descr="logo horizontal.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6400" y="6103352"/>
            <a:ext cx="1093828" cy="595601"/>
          </a:xfrm>
          <a:prstGeom prst="rect">
            <a:avLst/>
          </a:prstGeom>
        </p:spPr>
      </p:pic>
    </p:spTree>
    <p:extLst>
      <p:ext uri="{BB962C8B-B14F-4D97-AF65-F5344CB8AC3E}">
        <p14:creationId xmlns:p14="http://schemas.microsoft.com/office/powerpoint/2010/main" val="3467541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3" descr="Logo MEIC.png">
            <a:extLst>
              <a:ext uri="{FF2B5EF4-FFF2-40B4-BE49-F238E27FC236}">
                <a16:creationId xmlns:a16="http://schemas.microsoft.com/office/drawing/2014/main" id="{F358819C-9039-4900-B84E-9707926AF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3785" y="269899"/>
            <a:ext cx="1354197" cy="519373"/>
          </a:xfrm>
          <a:prstGeom prst="rect">
            <a:avLst/>
          </a:prstGeom>
        </p:spPr>
      </p:pic>
      <p:pic>
        <p:nvPicPr>
          <p:cNvPr id="8" name="Picture 4" descr="logo horizontal.png">
            <a:extLst>
              <a:ext uri="{FF2B5EF4-FFF2-40B4-BE49-F238E27FC236}">
                <a16:creationId xmlns:a16="http://schemas.microsoft.com/office/drawing/2014/main" id="{25F70CFA-85DD-4801-99A4-72B3AA34BD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377" y="326699"/>
            <a:ext cx="1354197" cy="796062"/>
          </a:xfrm>
          <a:prstGeom prst="rect">
            <a:avLst/>
          </a:prstGeom>
        </p:spPr>
      </p:pic>
      <p:sp>
        <p:nvSpPr>
          <p:cNvPr id="2" name="Título 1">
            <a:extLst>
              <a:ext uri="{FF2B5EF4-FFF2-40B4-BE49-F238E27FC236}">
                <a16:creationId xmlns:a16="http://schemas.microsoft.com/office/drawing/2014/main" id="{337FC419-09B7-4C6C-B30A-1609EA52B287}"/>
              </a:ext>
            </a:extLst>
          </p:cNvPr>
          <p:cNvSpPr>
            <a:spLocks noGrp="1"/>
          </p:cNvSpPr>
          <p:nvPr>
            <p:ph type="title"/>
          </p:nvPr>
        </p:nvSpPr>
        <p:spPr>
          <a:xfrm>
            <a:off x="838200" y="365125"/>
            <a:ext cx="10515600" cy="972787"/>
          </a:xfrm>
        </p:spPr>
        <p:txBody>
          <a:bodyPr/>
          <a:lstStyle/>
          <a:p>
            <a:pPr algn="ctr"/>
            <a:r>
              <a:rPr lang="es-ES" b="1" dirty="0"/>
              <a:t>Plazo </a:t>
            </a:r>
            <a:endParaRPr lang="en-US" b="1" dirty="0"/>
          </a:p>
        </p:txBody>
      </p:sp>
      <p:graphicFrame>
        <p:nvGraphicFramePr>
          <p:cNvPr id="6" name="Diagrama 5">
            <a:extLst>
              <a:ext uri="{FF2B5EF4-FFF2-40B4-BE49-F238E27FC236}">
                <a16:creationId xmlns:a16="http://schemas.microsoft.com/office/drawing/2014/main" id="{9EA95D27-215D-4E56-B503-87EA6B4B26A0}"/>
              </a:ext>
            </a:extLst>
          </p:cNvPr>
          <p:cNvGraphicFramePr/>
          <p:nvPr>
            <p:extLst>
              <p:ext uri="{D42A27DB-BD31-4B8C-83A1-F6EECF244321}">
                <p14:modId xmlns:p14="http://schemas.microsoft.com/office/powerpoint/2010/main" val="3367440084"/>
              </p:ext>
            </p:extLst>
          </p:nvPr>
        </p:nvGraphicFramePr>
        <p:xfrm>
          <a:off x="635267" y="1703672"/>
          <a:ext cx="10905424" cy="31393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400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4D3A3-4DD1-47E5-8F27-E627AFF7FCDD}"/>
              </a:ext>
            </a:extLst>
          </p:cNvPr>
          <p:cNvSpPr>
            <a:spLocks noGrp="1"/>
          </p:cNvSpPr>
          <p:nvPr>
            <p:ph type="title"/>
          </p:nvPr>
        </p:nvSpPr>
        <p:spPr>
          <a:xfrm>
            <a:off x="741947" y="162995"/>
            <a:ext cx="10515600" cy="318006"/>
          </a:xfrm>
        </p:spPr>
        <p:txBody>
          <a:bodyPr>
            <a:noAutofit/>
          </a:bodyPr>
          <a:lstStyle/>
          <a:p>
            <a:pPr algn="ctr"/>
            <a:r>
              <a:rPr lang="es-ES" sz="2400" b="1" dirty="0"/>
              <a:t>Trámites por Institución</a:t>
            </a:r>
            <a:endParaRPr lang="en-US" sz="2400" b="1" dirty="0"/>
          </a:p>
        </p:txBody>
      </p:sp>
      <p:graphicFrame>
        <p:nvGraphicFramePr>
          <p:cNvPr id="4" name="Tabla 3">
            <a:extLst>
              <a:ext uri="{FF2B5EF4-FFF2-40B4-BE49-F238E27FC236}">
                <a16:creationId xmlns:a16="http://schemas.microsoft.com/office/drawing/2014/main" id="{4CF5B509-1CC6-4307-A625-DF340083BB82}"/>
              </a:ext>
            </a:extLst>
          </p:cNvPr>
          <p:cNvGraphicFramePr>
            <a:graphicFrameLocks noGrp="1"/>
          </p:cNvGraphicFramePr>
          <p:nvPr>
            <p:extLst>
              <p:ext uri="{D42A27DB-BD31-4B8C-83A1-F6EECF244321}">
                <p14:modId xmlns:p14="http://schemas.microsoft.com/office/powerpoint/2010/main" val="3275340710"/>
              </p:ext>
            </p:extLst>
          </p:nvPr>
        </p:nvGraphicFramePr>
        <p:xfrm>
          <a:off x="89836" y="481001"/>
          <a:ext cx="12012328" cy="6285559"/>
        </p:xfrm>
        <a:graphic>
          <a:graphicData uri="http://schemas.openxmlformats.org/drawingml/2006/table">
            <a:tbl>
              <a:tblPr/>
              <a:tblGrid>
                <a:gridCol w="914400">
                  <a:extLst>
                    <a:ext uri="{9D8B030D-6E8A-4147-A177-3AD203B41FA5}">
                      <a16:colId xmlns:a16="http://schemas.microsoft.com/office/drawing/2014/main" val="73955186"/>
                    </a:ext>
                  </a:extLst>
                </a:gridCol>
                <a:gridCol w="766538">
                  <a:extLst>
                    <a:ext uri="{9D8B030D-6E8A-4147-A177-3AD203B41FA5}">
                      <a16:colId xmlns:a16="http://schemas.microsoft.com/office/drawing/2014/main" val="676340802"/>
                    </a:ext>
                  </a:extLst>
                </a:gridCol>
                <a:gridCol w="7145428">
                  <a:extLst>
                    <a:ext uri="{9D8B030D-6E8A-4147-A177-3AD203B41FA5}">
                      <a16:colId xmlns:a16="http://schemas.microsoft.com/office/drawing/2014/main" val="204800596"/>
                    </a:ext>
                  </a:extLst>
                </a:gridCol>
                <a:gridCol w="644893">
                  <a:extLst>
                    <a:ext uri="{9D8B030D-6E8A-4147-A177-3AD203B41FA5}">
                      <a16:colId xmlns:a16="http://schemas.microsoft.com/office/drawing/2014/main" val="760838581"/>
                    </a:ext>
                  </a:extLst>
                </a:gridCol>
                <a:gridCol w="827773">
                  <a:extLst>
                    <a:ext uri="{9D8B030D-6E8A-4147-A177-3AD203B41FA5}">
                      <a16:colId xmlns:a16="http://schemas.microsoft.com/office/drawing/2014/main" val="3663190552"/>
                    </a:ext>
                  </a:extLst>
                </a:gridCol>
                <a:gridCol w="822302">
                  <a:extLst>
                    <a:ext uri="{9D8B030D-6E8A-4147-A177-3AD203B41FA5}">
                      <a16:colId xmlns:a16="http://schemas.microsoft.com/office/drawing/2014/main" val="4060299701"/>
                    </a:ext>
                  </a:extLst>
                </a:gridCol>
                <a:gridCol w="890994">
                  <a:extLst>
                    <a:ext uri="{9D8B030D-6E8A-4147-A177-3AD203B41FA5}">
                      <a16:colId xmlns:a16="http://schemas.microsoft.com/office/drawing/2014/main" val="1886254652"/>
                    </a:ext>
                  </a:extLst>
                </a:gridCol>
              </a:tblGrid>
              <a:tr h="586671">
                <a:tc>
                  <a:txBody>
                    <a:bodyPr/>
                    <a:lstStyle/>
                    <a:p>
                      <a:pPr algn="ctr" fontAlgn="ctr"/>
                      <a:r>
                        <a:rPr lang="en-US" sz="1200" b="1" i="0" u="none" strike="noStrike" dirty="0" err="1">
                          <a:solidFill>
                            <a:srgbClr val="FFFFFF"/>
                          </a:solidFill>
                          <a:effectLst/>
                          <a:latin typeface="Calibri" panose="020F0502020204030204" pitchFamily="34" charset="0"/>
                        </a:rPr>
                        <a:t>Entidad</a:t>
                      </a:r>
                      <a:endParaRPr lang="en-US" sz="1200" b="1" i="0" u="none" strike="noStrike" dirty="0">
                        <a:solidFill>
                          <a:srgbClr val="FFFFFF"/>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err="1">
                          <a:solidFill>
                            <a:srgbClr val="FFFFFF"/>
                          </a:solidFill>
                          <a:effectLst/>
                          <a:latin typeface="Calibri" panose="020F0502020204030204" pitchFamily="34" charset="0"/>
                        </a:rPr>
                        <a:t>Trámite</a:t>
                      </a:r>
                      <a:endParaRPr lang="en-US" sz="1200" b="1" i="0" u="none" strike="noStrike" dirty="0">
                        <a:solidFill>
                          <a:srgbClr val="FFFFFF"/>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a:solidFill>
                            <a:srgbClr val="FFFFFF"/>
                          </a:solidFill>
                          <a:effectLst/>
                          <a:latin typeface="Calibri" panose="020F0502020204030204" pitchFamily="34" charset="0"/>
                        </a:rPr>
                        <a:t>≤ 3 Meses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a:solidFill>
                            <a:srgbClr val="FFFFFF"/>
                          </a:solidFill>
                          <a:effectLst/>
                          <a:latin typeface="Calibri" panose="020F0502020204030204" pitchFamily="34" charset="0"/>
                        </a:rPr>
                        <a:t>≤ 6 Meses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a:solidFill>
                            <a:srgbClr val="FFFFFF"/>
                          </a:solidFill>
                          <a:effectLst/>
                          <a:latin typeface="Calibri" panose="020F0502020204030204" pitchFamily="34" charset="0"/>
                        </a:rPr>
                        <a:t>I Tri 2021</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err="1">
                          <a:solidFill>
                            <a:srgbClr val="FFFFFF"/>
                          </a:solidFill>
                          <a:effectLst/>
                          <a:latin typeface="Calibri" panose="020F0502020204030204" pitchFamily="34" charset="0"/>
                        </a:rPr>
                        <a:t>Ya</a:t>
                      </a:r>
                      <a:r>
                        <a:rPr lang="en-US" sz="1200" b="1" i="0" u="none" strike="noStrike" dirty="0">
                          <a:solidFill>
                            <a:srgbClr val="FFFFFF"/>
                          </a:solidFill>
                          <a:effectLst/>
                          <a:latin typeface="Calibri" panose="020F0502020204030204" pitchFamily="34" charset="0"/>
                        </a:rPr>
                        <a:t> </a:t>
                      </a:r>
                      <a:r>
                        <a:rPr lang="en-US" sz="1200" b="1" i="0" u="none" strike="noStrike" dirty="0" err="1">
                          <a:solidFill>
                            <a:srgbClr val="FFFFFF"/>
                          </a:solidFill>
                          <a:effectLst/>
                          <a:latin typeface="Calibri" panose="020F0502020204030204" pitchFamily="34" charset="0"/>
                        </a:rPr>
                        <a:t>Realizados</a:t>
                      </a:r>
                      <a:endParaRPr lang="en-US" sz="1200" b="1" i="0" u="none" strike="noStrike" dirty="0">
                        <a:solidFill>
                          <a:srgbClr val="FFFFFF"/>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1986938709"/>
                  </a:ext>
                </a:extLst>
              </a:tr>
              <a:tr h="229524">
                <a:tc rowSpan="22">
                  <a:txBody>
                    <a:bodyPr/>
                    <a:lstStyle/>
                    <a:p>
                      <a:pPr algn="ctr" fontAlgn="t"/>
                      <a:r>
                        <a:rPr lang="es-ES" sz="1400" b="1" i="0" u="none" strike="noStrike" dirty="0">
                          <a:solidFill>
                            <a:srgbClr val="000000"/>
                          </a:solidFill>
                          <a:effectLst/>
                          <a:latin typeface="Calibri" panose="020F0502020204030204" pitchFamily="34" charset="0"/>
                        </a:rPr>
                        <a:t>Ministerio de Agricultura y Ganadería (MAG),  Servicio Fitosanitario del Estado (SFE), INTA</a:t>
                      </a:r>
                    </a:p>
                  </a:txBody>
                  <a:tcPr marL="2111" marR="2111" marT="211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1</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Registro Personas Físicas y Jurídicas Insumos Agrícolas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46787634"/>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2</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Ingrediente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Activo</a:t>
                      </a:r>
                      <a:r>
                        <a:rPr lang="en-US" sz="1200" b="0" i="0" u="none" strike="noStrike" dirty="0">
                          <a:solidFill>
                            <a:srgbClr val="000000"/>
                          </a:solidFill>
                          <a:effectLst/>
                          <a:latin typeface="Calibri" panose="020F0502020204030204" pitchFamily="34" charset="0"/>
                        </a:rPr>
                        <a:t> Grado Técnico (IAGT)</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31879094"/>
                  </a:ext>
                </a:extLst>
              </a:tr>
              <a:tr h="229524">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3</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Plaguicidas</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Botánicos</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90065871"/>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4</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Equipos</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Aplicación</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4392983"/>
                  </a:ext>
                </a:extLst>
              </a:tr>
              <a:tr h="229524">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Plaguicida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Sintético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Formulado</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26444574"/>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Coadyuvantes</a:t>
                      </a:r>
                      <a:r>
                        <a:rPr lang="en-US" sz="1200" b="0" i="0" u="none" strike="noStrike" dirty="0">
                          <a:solidFill>
                            <a:srgbClr val="000000"/>
                          </a:solidFill>
                          <a:effectLst/>
                          <a:latin typeface="Calibri" panose="020F0502020204030204" pitchFamily="34" charset="0"/>
                        </a:rPr>
                        <a:t> y </a:t>
                      </a:r>
                      <a:r>
                        <a:rPr lang="en-US" sz="1200" b="0" i="0" u="none" strike="noStrike" dirty="0" err="1">
                          <a:solidFill>
                            <a:srgbClr val="000000"/>
                          </a:solidFill>
                          <a:effectLst/>
                          <a:latin typeface="Calibri" panose="020F0502020204030204" pitchFamily="34" charset="0"/>
                        </a:rPr>
                        <a:t>Sustancias</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Afines</a:t>
                      </a:r>
                      <a:r>
                        <a:rPr lang="en-US" sz="1200" b="0" i="0" u="none" strike="noStrike" dirty="0">
                          <a:solidFill>
                            <a:srgbClr val="000000"/>
                          </a:solidFill>
                          <a:effectLst/>
                          <a:latin typeface="Calibri" panose="020F0502020204030204" pitchFamily="34" charset="0"/>
                        </a:rPr>
                        <a:t> a </a:t>
                      </a:r>
                      <a:r>
                        <a:rPr lang="en-US" sz="1200" b="0" i="0" u="none" strike="noStrike" dirty="0" err="1">
                          <a:solidFill>
                            <a:srgbClr val="000000"/>
                          </a:solidFill>
                          <a:effectLst/>
                          <a:latin typeface="Calibri" panose="020F0502020204030204" pitchFamily="34" charset="0"/>
                        </a:rPr>
                        <a:t>plaguicidas</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dirty="0">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03575659"/>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Ingrediente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Activo</a:t>
                      </a:r>
                      <a:r>
                        <a:rPr lang="en-US" sz="1200" b="0" i="0" u="none" strike="noStrike" dirty="0">
                          <a:solidFill>
                            <a:srgbClr val="000000"/>
                          </a:solidFill>
                          <a:effectLst/>
                          <a:latin typeface="Calibri" panose="020F0502020204030204" pitchFamily="34" charset="0"/>
                        </a:rPr>
                        <a:t> Grado </a:t>
                      </a:r>
                      <a:r>
                        <a:rPr lang="en-US" sz="1200" b="0" i="0" u="none" strike="noStrike" dirty="0" err="1">
                          <a:solidFill>
                            <a:srgbClr val="000000"/>
                          </a:solidFill>
                          <a:effectLst/>
                          <a:latin typeface="Calibri" panose="020F0502020204030204" pitchFamily="34" charset="0"/>
                        </a:rPr>
                        <a:t>Tecnico</a:t>
                      </a:r>
                      <a:r>
                        <a:rPr lang="en-US" sz="1200" b="0" i="0" u="none" strike="noStrike" dirty="0">
                          <a:solidFill>
                            <a:srgbClr val="000000"/>
                          </a:solidFill>
                          <a:effectLst/>
                          <a:latin typeface="Calibri" panose="020F0502020204030204" pitchFamily="34" charset="0"/>
                        </a:rPr>
                        <a:t> por </a:t>
                      </a:r>
                      <a:r>
                        <a:rPr lang="en-US" sz="1200" b="0" i="0" u="none" strike="noStrike" dirty="0" err="1">
                          <a:solidFill>
                            <a:srgbClr val="000000"/>
                          </a:solidFill>
                          <a:effectLst/>
                          <a:latin typeface="Calibri" panose="020F0502020204030204" pitchFamily="34" charset="0"/>
                        </a:rPr>
                        <a:t>Equivalencia</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44996065"/>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8</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Enmiendas</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uso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Agrícola</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26019382"/>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9</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a:solidFill>
                            <a:srgbClr val="000000"/>
                          </a:solidFill>
                          <a:effectLst/>
                          <a:latin typeface="Calibri" panose="020F0502020204030204" pitchFamily="34" charset="0"/>
                        </a:rPr>
                        <a:t>Modificaciones al Registro Plaguicidas, Coadyuvantes, Sustancias Afines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45421068"/>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10</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Modificaciones al Registro Fertilizantes, enmiendas y sustancias afines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ctr" fontAlgn="ctr"/>
                      <a:r>
                        <a:rPr lang="en-US" sz="900" b="0" i="0" u="none" strike="noStrike">
                          <a:solidFill>
                            <a:srgbClr val="C00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26726587"/>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11</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Modificaciones al Registro Equipos de Aplicación de </a:t>
                      </a:r>
                      <a:r>
                        <a:rPr lang="es-ES" sz="1200" b="0" i="0" u="none" strike="noStrike" dirty="0" err="1">
                          <a:solidFill>
                            <a:srgbClr val="000000"/>
                          </a:solidFill>
                          <a:effectLst/>
                          <a:latin typeface="Calibri" panose="020F0502020204030204" pitchFamily="34" charset="0"/>
                        </a:rPr>
                        <a:t>Agroinsumos</a:t>
                      </a:r>
                      <a:endParaRPr lang="es-E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ctr" fontAlgn="ctr"/>
                      <a:r>
                        <a:rPr lang="en-US" sz="900" b="0" i="0" u="none" strike="noStrike">
                          <a:solidFill>
                            <a:srgbClr val="C00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80362776"/>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12</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Importación de muestras de Equipos de Aplicación de insumos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ctr" fontAlgn="ctr"/>
                      <a:r>
                        <a:rPr lang="en-US" sz="900" b="0" i="0" u="none" strike="noStrike">
                          <a:solidFill>
                            <a:srgbClr val="C00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72141171"/>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13</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Fertilizantes</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uso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agrícola</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ctr" fontAlgn="ctr"/>
                      <a:r>
                        <a:rPr lang="en-US" sz="900" b="0" i="0" u="none" strike="noStrike">
                          <a:solidFill>
                            <a:srgbClr val="C00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73086382"/>
                  </a:ext>
                </a:extLst>
              </a:tr>
              <a:tr h="39186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14</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Sistema de registro del ministerio de agricultura y ganadería, para certificar la condición de pequeño y mediano productor agropecuario (</a:t>
                      </a:r>
                      <a:r>
                        <a:rPr lang="es-ES" sz="1200" b="0" i="0" u="none" strike="noStrike" dirty="0" err="1">
                          <a:solidFill>
                            <a:srgbClr val="000000"/>
                          </a:solidFill>
                          <a:effectLst/>
                          <a:latin typeface="Calibri" panose="020F0502020204030204" pitchFamily="34" charset="0"/>
                        </a:rPr>
                        <a:t>pympa</a:t>
                      </a:r>
                      <a:r>
                        <a:rPr lang="es-ES" sz="1200" b="0" i="0" u="none" strike="noStrike" dirty="0">
                          <a:solidFill>
                            <a:srgbClr val="000000"/>
                          </a:solidFill>
                          <a:effectLst/>
                          <a:latin typeface="Calibri" panose="020F0502020204030204" pitchFamily="34" charset="0"/>
                        </a:rPr>
                        <a:t>) *</a:t>
                      </a:r>
                      <a:r>
                        <a:rPr lang="es-ES" sz="1200" b="0" i="0" u="none" strike="noStrike" dirty="0" err="1">
                          <a:solidFill>
                            <a:srgbClr val="000000"/>
                          </a:solidFill>
                          <a:effectLst/>
                          <a:latin typeface="Calibri" panose="020F0502020204030204" pitchFamily="34" charset="0"/>
                        </a:rPr>
                        <a:t>pmr</a:t>
                      </a:r>
                      <a:endParaRPr lang="es-E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75344131"/>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15</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Registro</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importadores</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productos</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origen</a:t>
                      </a:r>
                      <a:r>
                        <a:rPr lang="en-US" sz="1200" b="0" i="0" u="none" strike="noStrike" dirty="0">
                          <a:solidFill>
                            <a:srgbClr val="000000"/>
                          </a:solidFill>
                          <a:effectLst/>
                          <a:latin typeface="Calibri" panose="020F0502020204030204" pitchFamily="34" charset="0"/>
                        </a:rPr>
                        <a:t> vegetal</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595959"/>
                          </a:solidFill>
                          <a:effectLst/>
                          <a:latin typeface="Wingdings" panose="05000000000000000000" pitchFamily="2" charset="2"/>
                        </a:rPr>
                        <a:t>þ</a:t>
                      </a:r>
                    </a:p>
                  </a:txBody>
                  <a:tcPr marL="2111" marR="2111" marT="211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93919874"/>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16</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Permiso de quemas agrícolas controladas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7957608"/>
                  </a:ext>
                </a:extLst>
              </a:tr>
              <a:tr h="39186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17</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Aprobación de certificados de uso conforme del suelo, para inscripción de bienes inmuebles en el Registro Público de la Propiedad, por la Ley de Informaciones Posesorias.</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5120825"/>
                  </a:ext>
                </a:extLst>
              </a:tr>
              <a:tr h="39186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18</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Aprobación de certificados de uso conforme de suelo para titulación de tierras en vía administrativa por el INDER (artículo 58 y 59 del Decreto Ejecutivo </a:t>
                      </a:r>
                      <a:r>
                        <a:rPr lang="es-ES" sz="1200" b="0" i="0" u="none" strike="noStrike" dirty="0" err="1">
                          <a:solidFill>
                            <a:srgbClr val="000000"/>
                          </a:solidFill>
                          <a:effectLst/>
                          <a:latin typeface="Calibri" panose="020F0502020204030204" pitchFamily="34" charset="0"/>
                        </a:rPr>
                        <a:t>N°</a:t>
                      </a:r>
                      <a:r>
                        <a:rPr lang="es-ES" sz="1200" b="0" i="0" u="none" strike="noStrike" dirty="0">
                          <a:solidFill>
                            <a:srgbClr val="000000"/>
                          </a:solidFill>
                          <a:effectLst/>
                          <a:latin typeface="Calibri" panose="020F0502020204030204" pitchFamily="34" charset="0"/>
                        </a:rPr>
                        <a:t> 29375-MAG-MINAE-S-H-MOPT)</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63334122"/>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19</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dirty="0" err="1">
                          <a:solidFill>
                            <a:srgbClr val="000000"/>
                          </a:solidFill>
                          <a:effectLst/>
                          <a:latin typeface="Calibri" panose="020F0502020204030204" pitchFamily="34" charset="0"/>
                        </a:rPr>
                        <a:t>Certificado</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uso</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conforme</a:t>
                      </a:r>
                      <a:r>
                        <a:rPr lang="en-US" sz="1200" b="0" i="0" u="none" strike="noStrike" dirty="0">
                          <a:solidFill>
                            <a:srgbClr val="000000"/>
                          </a:solidFill>
                          <a:effectLst/>
                          <a:latin typeface="Calibri" panose="020F0502020204030204" pitchFamily="34" charset="0"/>
                        </a:rPr>
                        <a:t> de </a:t>
                      </a:r>
                      <a:r>
                        <a:rPr lang="en-US" sz="1200" b="0" i="0" u="none" strike="noStrike" dirty="0" err="1">
                          <a:solidFill>
                            <a:srgbClr val="000000"/>
                          </a:solidFill>
                          <a:effectLst/>
                          <a:latin typeface="Calibri" panose="020F0502020204030204" pitchFamily="34" charset="0"/>
                        </a:rPr>
                        <a:t>suelo</a:t>
                      </a:r>
                      <a:r>
                        <a:rPr lang="en-US" sz="1200" b="0" i="0" u="none" strike="noStrike" dirty="0">
                          <a:solidFill>
                            <a:srgbClr val="000000"/>
                          </a:solidFill>
                          <a:effectLst/>
                          <a:latin typeface="Calibri" panose="020F0502020204030204" pitchFamily="34" charset="0"/>
                        </a:rPr>
                        <a:t> , para los </a:t>
                      </a:r>
                      <a:r>
                        <a:rPr lang="en-US" sz="1200" b="0" i="0" u="none" strike="noStrike" dirty="0" err="1">
                          <a:solidFill>
                            <a:srgbClr val="000000"/>
                          </a:solidFill>
                          <a:effectLst/>
                          <a:latin typeface="Calibri" panose="020F0502020204030204" pitchFamily="34" charset="0"/>
                        </a:rPr>
                        <a:t>incentivos</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fiscales</a:t>
                      </a:r>
                      <a:endParaRPr lang="en-US" sz="1200" b="0" i="0" u="none" strike="noStrike" dirty="0">
                        <a:solidFill>
                          <a:srgbClr val="000000"/>
                        </a:solidFill>
                        <a:effectLst/>
                        <a:latin typeface="Calibri" panose="020F0502020204030204" pitchFamily="34" charset="0"/>
                      </a:endParaRP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69019915"/>
                  </a:ext>
                </a:extLst>
              </a:tr>
              <a:tr h="39186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20</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200" b="0" i="0" u="none" strike="noStrike" dirty="0">
                          <a:solidFill>
                            <a:srgbClr val="000000"/>
                          </a:solidFill>
                          <a:effectLst/>
                          <a:latin typeface="Calibri" panose="020F0502020204030204" pitchFamily="34" charset="0"/>
                        </a:rPr>
                        <a:t>Autorización de cambio de uso del suelo agrícola a partir de Estudios Detallados de suelos y capacidad de uso de las Tierras</a:t>
                      </a:r>
                    </a:p>
                  </a:txBody>
                  <a:tcPr marL="2111" marR="2111" marT="2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06793052"/>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21</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Autorización de cambio de uso del suelo agrícola a urbano</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a:noFill/>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a:noFill/>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7924303"/>
                  </a:ext>
                </a:extLst>
              </a:tr>
              <a:tr h="229524">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22</a:t>
                      </a:r>
                    </a:p>
                  </a:txBody>
                  <a:tcPr marL="2111" marR="2111" marT="21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200" b="0" i="0" u="none" strike="noStrike" dirty="0">
                          <a:solidFill>
                            <a:srgbClr val="000000"/>
                          </a:solidFill>
                          <a:effectLst/>
                          <a:latin typeface="Calibri" panose="020F0502020204030204" pitchFamily="34" charset="0"/>
                        </a:rPr>
                        <a:t>Autorización de Estudios semidetallados y detallados de suelo y capacidad de uso de las tierras</a:t>
                      </a:r>
                    </a:p>
                  </a:txBody>
                  <a:tcPr marL="2111" marR="2111" marT="21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latin typeface="Calibri" panose="020F0502020204030204" pitchFamily="34" charset="0"/>
                        </a:rPr>
                        <a:t> </a:t>
                      </a:r>
                    </a:p>
                  </a:txBody>
                  <a:tcPr marL="2111" marR="2111" marT="21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FFC000"/>
                          </a:solidFill>
                          <a:effectLst/>
                          <a:latin typeface="Wingdings" panose="05000000000000000000" pitchFamily="2" charset="2"/>
                        </a:rPr>
                        <a:t>þ</a:t>
                      </a:r>
                    </a:p>
                  </a:txBody>
                  <a:tcPr marL="2111" marR="2111" marT="211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400" b="0" i="0" u="none" strike="noStrike">
                        <a:solidFill>
                          <a:srgbClr val="000000"/>
                        </a:solidFill>
                        <a:effectLst/>
                        <a:latin typeface="Calibri" panose="020F0502020204030204" pitchFamily="34" charset="0"/>
                      </a:endParaRPr>
                    </a:p>
                  </a:txBody>
                  <a:tcPr marL="2111" marR="2111" marT="21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 </a:t>
                      </a:r>
                    </a:p>
                  </a:txBody>
                  <a:tcPr marL="2111" marR="2111" marT="21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549400"/>
                  </a:ext>
                </a:extLst>
              </a:tr>
            </a:tbl>
          </a:graphicData>
        </a:graphic>
      </p:graphicFrame>
    </p:spTree>
    <p:extLst>
      <p:ext uri="{BB962C8B-B14F-4D97-AF65-F5344CB8AC3E}">
        <p14:creationId xmlns:p14="http://schemas.microsoft.com/office/powerpoint/2010/main" val="134325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26271-84C1-4EA3-A270-D153393ABAB1}"/>
              </a:ext>
            </a:extLst>
          </p:cNvPr>
          <p:cNvSpPr>
            <a:spLocks noGrp="1"/>
          </p:cNvSpPr>
          <p:nvPr>
            <p:ph type="title"/>
          </p:nvPr>
        </p:nvSpPr>
        <p:spPr>
          <a:xfrm>
            <a:off x="838200" y="124494"/>
            <a:ext cx="10515600" cy="443397"/>
          </a:xfrm>
        </p:spPr>
        <p:txBody>
          <a:bodyPr>
            <a:normAutofit/>
          </a:bodyPr>
          <a:lstStyle/>
          <a:p>
            <a:pPr algn="ctr"/>
            <a:r>
              <a:rPr lang="es-ES" sz="2400" b="1" dirty="0"/>
              <a:t>Trámites por Institución </a:t>
            </a:r>
            <a:endParaRPr lang="en-US" sz="2400" b="1" dirty="0"/>
          </a:p>
        </p:txBody>
      </p:sp>
      <p:graphicFrame>
        <p:nvGraphicFramePr>
          <p:cNvPr id="8" name="Tabla 7">
            <a:extLst>
              <a:ext uri="{FF2B5EF4-FFF2-40B4-BE49-F238E27FC236}">
                <a16:creationId xmlns:a16="http://schemas.microsoft.com/office/drawing/2014/main" id="{FCAFB729-5A90-4B96-8A84-1A1B207EA9F9}"/>
              </a:ext>
            </a:extLst>
          </p:cNvPr>
          <p:cNvGraphicFramePr>
            <a:graphicFrameLocks noGrp="1"/>
          </p:cNvGraphicFramePr>
          <p:nvPr>
            <p:extLst>
              <p:ext uri="{D42A27DB-BD31-4B8C-83A1-F6EECF244321}">
                <p14:modId xmlns:p14="http://schemas.microsoft.com/office/powerpoint/2010/main" val="968974912"/>
              </p:ext>
            </p:extLst>
          </p:nvPr>
        </p:nvGraphicFramePr>
        <p:xfrm>
          <a:off x="433137" y="567891"/>
          <a:ext cx="11146057" cy="5969145"/>
        </p:xfrm>
        <a:graphic>
          <a:graphicData uri="http://schemas.openxmlformats.org/drawingml/2006/table">
            <a:tbl>
              <a:tblPr/>
              <a:tblGrid>
                <a:gridCol w="1205248">
                  <a:extLst>
                    <a:ext uri="{9D8B030D-6E8A-4147-A177-3AD203B41FA5}">
                      <a16:colId xmlns:a16="http://schemas.microsoft.com/office/drawing/2014/main" val="551583408"/>
                    </a:ext>
                  </a:extLst>
                </a:gridCol>
                <a:gridCol w="970061">
                  <a:extLst>
                    <a:ext uri="{9D8B030D-6E8A-4147-A177-3AD203B41FA5}">
                      <a16:colId xmlns:a16="http://schemas.microsoft.com/office/drawing/2014/main" val="4022798063"/>
                    </a:ext>
                  </a:extLst>
                </a:gridCol>
                <a:gridCol w="5723550">
                  <a:extLst>
                    <a:ext uri="{9D8B030D-6E8A-4147-A177-3AD203B41FA5}">
                      <a16:colId xmlns:a16="http://schemas.microsoft.com/office/drawing/2014/main" val="639748560"/>
                    </a:ext>
                  </a:extLst>
                </a:gridCol>
                <a:gridCol w="796859">
                  <a:extLst>
                    <a:ext uri="{9D8B030D-6E8A-4147-A177-3AD203B41FA5}">
                      <a16:colId xmlns:a16="http://schemas.microsoft.com/office/drawing/2014/main" val="2267485290"/>
                    </a:ext>
                  </a:extLst>
                </a:gridCol>
                <a:gridCol w="796859">
                  <a:extLst>
                    <a:ext uri="{9D8B030D-6E8A-4147-A177-3AD203B41FA5}">
                      <a16:colId xmlns:a16="http://schemas.microsoft.com/office/drawing/2014/main" val="2210963088"/>
                    </a:ext>
                  </a:extLst>
                </a:gridCol>
                <a:gridCol w="826740">
                  <a:extLst>
                    <a:ext uri="{9D8B030D-6E8A-4147-A177-3AD203B41FA5}">
                      <a16:colId xmlns:a16="http://schemas.microsoft.com/office/drawing/2014/main" val="3070838931"/>
                    </a:ext>
                  </a:extLst>
                </a:gridCol>
                <a:gridCol w="826740">
                  <a:extLst>
                    <a:ext uri="{9D8B030D-6E8A-4147-A177-3AD203B41FA5}">
                      <a16:colId xmlns:a16="http://schemas.microsoft.com/office/drawing/2014/main" val="3424602827"/>
                    </a:ext>
                  </a:extLst>
                </a:gridCol>
              </a:tblGrid>
              <a:tr h="405492">
                <a:tc>
                  <a:txBody>
                    <a:bodyPr/>
                    <a:lstStyle/>
                    <a:p>
                      <a:pPr algn="ctr" fontAlgn="ctr"/>
                      <a:r>
                        <a:rPr lang="en-US" sz="1200" b="1" i="0" u="none" strike="noStrike" dirty="0" err="1">
                          <a:solidFill>
                            <a:srgbClr val="FFFFFF"/>
                          </a:solidFill>
                          <a:effectLst/>
                          <a:latin typeface="Calibri" panose="020F0502020204030204" pitchFamily="34" charset="0"/>
                        </a:rPr>
                        <a:t>Entidad</a:t>
                      </a:r>
                      <a:endParaRPr lang="en-US" sz="1200" b="1" i="0" u="none" strike="noStrike" dirty="0">
                        <a:solidFill>
                          <a:srgbClr val="FFFFFF"/>
                        </a:solidFill>
                        <a:effectLst/>
                        <a:latin typeface="Calibri" panose="020F0502020204030204" pitchFamily="34" charset="0"/>
                      </a:endParaRP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err="1">
                          <a:solidFill>
                            <a:srgbClr val="FFFFFF"/>
                          </a:solidFill>
                          <a:effectLst/>
                          <a:latin typeface="Calibri" panose="020F0502020204030204" pitchFamily="34" charset="0"/>
                        </a:rPr>
                        <a:t>Trámite</a:t>
                      </a:r>
                      <a:endParaRPr lang="en-US" sz="1200" b="1" i="0" u="none" strike="noStrike" dirty="0">
                        <a:solidFill>
                          <a:srgbClr val="FFFFFF"/>
                        </a:solidFill>
                        <a:effectLst/>
                        <a:latin typeface="Calibri" panose="020F0502020204030204" pitchFamily="34" charset="0"/>
                      </a:endParaRP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 3 </a:t>
                      </a:r>
                      <a:r>
                        <a:rPr lang="en-US" sz="1200" b="1" i="0" u="none" strike="noStrike" dirty="0" err="1">
                          <a:solidFill>
                            <a:srgbClr val="FFFFFF"/>
                          </a:solidFill>
                          <a:effectLst/>
                          <a:latin typeface="Calibri" panose="020F0502020204030204" pitchFamily="34" charset="0"/>
                        </a:rPr>
                        <a:t>Meses</a:t>
                      </a:r>
                      <a:endParaRPr lang="en-US" sz="1200" b="1" i="0" u="none" strike="noStrike" dirty="0">
                        <a:solidFill>
                          <a:srgbClr val="FFFFFF"/>
                        </a:solidFill>
                        <a:effectLst/>
                        <a:latin typeface="Calibri" panose="020F0502020204030204" pitchFamily="34" charset="0"/>
                      </a:endParaRP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 6 </a:t>
                      </a:r>
                      <a:r>
                        <a:rPr lang="en-US" sz="1200" b="1" i="0" u="none" strike="noStrike" dirty="0" err="1">
                          <a:solidFill>
                            <a:srgbClr val="FFFFFF"/>
                          </a:solidFill>
                          <a:effectLst/>
                          <a:latin typeface="Calibri" panose="020F0502020204030204" pitchFamily="34" charset="0"/>
                        </a:rPr>
                        <a:t>Meses</a:t>
                      </a:r>
                      <a:endParaRPr lang="en-US" sz="1200" b="1" i="0" u="none" strike="noStrike" dirty="0">
                        <a:solidFill>
                          <a:srgbClr val="FFFFFF"/>
                        </a:solidFill>
                        <a:effectLst/>
                        <a:latin typeface="Calibri" panose="020F0502020204030204" pitchFamily="34" charset="0"/>
                      </a:endParaRP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I Tri 2021</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err="1">
                          <a:solidFill>
                            <a:srgbClr val="FFFFFF"/>
                          </a:solidFill>
                          <a:effectLst/>
                          <a:latin typeface="Calibri" panose="020F0502020204030204" pitchFamily="34" charset="0"/>
                        </a:rPr>
                        <a:t>Ya</a:t>
                      </a:r>
                      <a:r>
                        <a:rPr lang="en-US" sz="1200" b="1" i="0" u="none" strike="noStrike" dirty="0">
                          <a:solidFill>
                            <a:srgbClr val="FFFFFF"/>
                          </a:solidFill>
                          <a:effectLst/>
                          <a:latin typeface="Calibri" panose="020F0502020204030204" pitchFamily="34" charset="0"/>
                        </a:rPr>
                        <a:t> </a:t>
                      </a:r>
                      <a:r>
                        <a:rPr lang="en-US" sz="1200" b="1" i="0" u="none" strike="noStrike" dirty="0" err="1">
                          <a:solidFill>
                            <a:srgbClr val="FFFFFF"/>
                          </a:solidFill>
                          <a:effectLst/>
                          <a:latin typeface="Calibri" panose="020F0502020204030204" pitchFamily="34" charset="0"/>
                        </a:rPr>
                        <a:t>realizados</a:t>
                      </a:r>
                      <a:endParaRPr lang="en-US" sz="1200" b="1" i="0" u="none" strike="noStrike" dirty="0">
                        <a:solidFill>
                          <a:srgbClr val="FFFFFF"/>
                        </a:solidFill>
                        <a:effectLst/>
                        <a:latin typeface="Calibri" panose="020F0502020204030204" pitchFamily="34" charset="0"/>
                      </a:endParaRPr>
                    </a:p>
                  </a:txBody>
                  <a:tcPr marL="3391" marR="3391" marT="33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94785164"/>
                  </a:ext>
                </a:extLst>
              </a:tr>
              <a:tr h="271410">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a:solidFill>
                            <a:srgbClr val="FFFFFF"/>
                          </a:solidFill>
                          <a:effectLst/>
                          <a:latin typeface="Calibri" panose="020F0502020204030204" pitchFamily="34" charset="0"/>
                        </a:rPr>
                        <a:t> </a:t>
                      </a:r>
                    </a:p>
                  </a:txBody>
                  <a:tcPr marL="3391" marR="3391" marT="33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600" b="1" i="0" u="none" strike="noStrike" dirty="0">
                          <a:solidFill>
                            <a:srgbClr val="FFFFFF"/>
                          </a:solidFill>
                          <a:effectLst/>
                          <a:latin typeface="Calibri" panose="020F0502020204030204" pitchFamily="34" charset="0"/>
                        </a:rPr>
                        <a:t> </a:t>
                      </a:r>
                    </a:p>
                  </a:txBody>
                  <a:tcPr marL="3391" marR="3391" marT="339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777724170"/>
                  </a:ext>
                </a:extLst>
              </a:tr>
              <a:tr h="320125">
                <a:tc rowSpan="3">
                  <a:txBody>
                    <a:bodyPr/>
                    <a:lstStyle/>
                    <a:p>
                      <a:pPr algn="ctr" fontAlgn="t"/>
                      <a:r>
                        <a:rPr lang="es-ES" sz="1400" b="1" i="0" u="none" strike="noStrike" dirty="0">
                          <a:solidFill>
                            <a:srgbClr val="000000"/>
                          </a:solidFill>
                          <a:effectLst/>
                          <a:latin typeface="Calibri" panose="020F0502020204030204" pitchFamily="34" charset="0"/>
                        </a:rPr>
                        <a:t>MAG      Servicio Nacional de Salud Animal (SENASA)</a:t>
                      </a:r>
                    </a:p>
                  </a:txBody>
                  <a:tcPr marL="3391" marR="3391" marT="33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panose="020F0502020204030204" pitchFamily="34" charset="0"/>
                        </a:rPr>
                        <a:t>23</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Certificado Veterinario de Operación</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500" b="0" i="0" u="none" strike="noStrike">
                          <a:solidFill>
                            <a:srgbClr val="00B050"/>
                          </a:solidFill>
                          <a:effectLst/>
                          <a:latin typeface="Wingdings" panose="05000000000000000000" pitchFamily="2" charset="2"/>
                        </a:rPr>
                        <a:t>þ</a:t>
                      </a:r>
                    </a:p>
                  </a:txBody>
                  <a:tcPr marL="3391" marR="3391" marT="33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46391635"/>
                  </a:ext>
                </a:extLst>
              </a:tr>
              <a:tr h="320125">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24</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Renovación del Registro Sanitario de Medicamentos Veterinarios y Productos Afines</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ctr" fontAlgn="ctr"/>
                      <a:r>
                        <a:rPr lang="en-US" sz="1500" b="0" i="0" u="none" strike="noStrike">
                          <a:solidFill>
                            <a:srgbClr val="00B050"/>
                          </a:solidFill>
                          <a:effectLst/>
                          <a:latin typeface="Wingdings" panose="05000000000000000000" pitchFamily="2" charset="2"/>
                        </a:rPr>
                        <a:t>þ</a:t>
                      </a:r>
                    </a:p>
                  </a:txBody>
                  <a:tcPr marL="3391" marR="3391" marT="3391"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441975"/>
                  </a:ext>
                </a:extLst>
              </a:tr>
              <a:tr h="539109">
                <a:tc vMerge="1">
                  <a:txBody>
                    <a:bodyPr/>
                    <a:lstStyle/>
                    <a:p>
                      <a:endParaRPr lang="en-US"/>
                    </a:p>
                  </a:txBody>
                  <a:tcPr/>
                </a:tc>
                <a:tc>
                  <a:txBody>
                    <a:bodyPr/>
                    <a:lstStyle/>
                    <a:p>
                      <a:pPr algn="ctr" fontAlgn="ctr"/>
                      <a:r>
                        <a:rPr lang="en-US" sz="1200" b="1" i="0" u="none" strike="noStrike" dirty="0">
                          <a:solidFill>
                            <a:srgbClr val="000000"/>
                          </a:solidFill>
                          <a:effectLst/>
                          <a:latin typeface="Calibri" panose="020F0502020204030204" pitchFamily="34" charset="0"/>
                        </a:rPr>
                        <a:t>25</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Renovación de Certificado Exportador para Establecimientos Procesadores de</a:t>
                      </a:r>
                      <a:br>
                        <a:rPr lang="es-ES" sz="1200" b="0" i="0" u="none" strike="noStrike" dirty="0">
                          <a:solidFill>
                            <a:srgbClr val="000000"/>
                          </a:solidFill>
                          <a:effectLst/>
                          <a:latin typeface="Calibri" panose="020F0502020204030204" pitchFamily="34" charset="0"/>
                        </a:rPr>
                      </a:br>
                      <a:r>
                        <a:rPr lang="es-ES" sz="1200" b="0" i="0" u="none" strike="noStrike" dirty="0">
                          <a:solidFill>
                            <a:srgbClr val="000000"/>
                          </a:solidFill>
                          <a:effectLst/>
                          <a:latin typeface="Calibri" panose="020F0502020204030204" pitchFamily="34" charset="0"/>
                        </a:rPr>
                        <a:t>Productos y/o Subproductos de Origen Animal (consumo humano)</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B050"/>
                          </a:solidFill>
                          <a:effectLst/>
                          <a:latin typeface="Wingdings" panose="05000000000000000000" pitchFamily="2" charset="2"/>
                        </a:rPr>
                        <a:t>þ</a:t>
                      </a:r>
                    </a:p>
                  </a:txBody>
                  <a:tcPr marL="3391" marR="3391" marT="33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083845"/>
                  </a:ext>
                </a:extLst>
              </a:tr>
              <a:tr h="405492">
                <a:tc rowSpan="5">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err="1">
                          <a:solidFill>
                            <a:srgbClr val="000000"/>
                          </a:solidFill>
                          <a:effectLst/>
                          <a:latin typeface="Calibri" panose="020F0502020204030204" pitchFamily="34" charset="0"/>
                        </a:rPr>
                        <a:t>Ministerio</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Salud</a:t>
                      </a:r>
                      <a:endParaRPr lang="en-US" sz="1400" b="1" i="0" u="none" strike="noStrike" dirty="0">
                        <a:solidFill>
                          <a:srgbClr val="000000"/>
                        </a:solidFill>
                        <a:effectLst/>
                        <a:latin typeface="Calibri" panose="020F0502020204030204" pitchFamily="34" charset="0"/>
                      </a:endParaRPr>
                    </a:p>
                  </a:txBody>
                  <a:tcPr marL="3391" marR="3391" marT="33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26</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Autorización para instalaciones que albergan emisores de radiaciones ionizantes con nivel de seguridad bajo (Tipo IV)</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500" b="0" i="0" u="none" strike="noStrike" dirty="0">
                          <a:solidFill>
                            <a:srgbClr val="FFC000"/>
                          </a:solidFill>
                          <a:effectLst/>
                          <a:latin typeface="Wingdings" panose="05000000000000000000" pitchFamily="2" charset="2"/>
                        </a:rPr>
                        <a:t>þ</a:t>
                      </a:r>
                    </a:p>
                  </a:txBody>
                  <a:tcPr marL="3391" marR="3391" marT="339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65763"/>
                  </a:ext>
                </a:extLst>
              </a:tr>
              <a:tr h="320125">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27</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Revisión de planos de proyectos menores a 300 m2. Excluye casas de habitación.</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500" b="0" i="0" u="none" strike="noStrike">
                          <a:solidFill>
                            <a:srgbClr val="FFC000"/>
                          </a:solidFill>
                          <a:effectLst/>
                          <a:latin typeface="Wingdings" panose="05000000000000000000" pitchFamily="2" charset="2"/>
                        </a:rPr>
                        <a:t>þ</a:t>
                      </a:r>
                    </a:p>
                  </a:txBody>
                  <a:tcPr marL="3391" marR="3391" marT="3391" marB="0" anchor="ctr">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25584661"/>
                  </a:ext>
                </a:extLst>
              </a:tr>
              <a:tr h="405492">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28</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Renovación del registro de productos alimenticios, fórmulas infantiles y suplementos a la dieta </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595959"/>
                          </a:solidFill>
                          <a:effectLst/>
                          <a:latin typeface="Wingdings" panose="05000000000000000000" pitchFamily="2" charset="2"/>
                        </a:rPr>
                        <a:t>þ</a:t>
                      </a:r>
                    </a:p>
                  </a:txBody>
                  <a:tcPr marL="3391" marR="3391" marT="33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94448174"/>
                  </a:ext>
                </a:extLst>
              </a:tr>
              <a:tr h="539109">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29</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Otorgamiento  de  Habilitación a centros de acondicionamiento físico y centros de tatuajes y perforaciones corporales  (Primera vez  o Renovación) Tipo de Riesgo B</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595959"/>
                          </a:solidFill>
                          <a:effectLst/>
                          <a:latin typeface="Wingdings" panose="05000000000000000000" pitchFamily="2" charset="2"/>
                        </a:rPr>
                        <a:t>þ</a:t>
                      </a:r>
                    </a:p>
                  </a:txBody>
                  <a:tcPr marL="3391" marR="3391" marT="339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3391" marR="3391" marT="3391" marB="0" anchor="b">
                    <a:lnL>
                      <a:noFill/>
                    </a:lnL>
                    <a:lnR>
                      <a:noFill/>
                    </a:lnR>
                    <a:lnT>
                      <a:noFill/>
                    </a:lnT>
                    <a:lnB>
                      <a:noFill/>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1759300"/>
                  </a:ext>
                </a:extLst>
              </a:tr>
              <a:tr h="320125">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30</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Declaración anual de operación  de calderas </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595959"/>
                          </a:solidFill>
                          <a:effectLst/>
                          <a:latin typeface="Wingdings" panose="05000000000000000000" pitchFamily="2" charset="2"/>
                        </a:rPr>
                        <a:t>þ</a:t>
                      </a:r>
                    </a:p>
                  </a:txBody>
                  <a:tcPr marL="3391" marR="3391" marT="339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651461"/>
                  </a:ext>
                </a:extLst>
              </a:tr>
              <a:tr h="628186">
                <a:tc>
                  <a:txBody>
                    <a:bodyPr/>
                    <a:lstStyle/>
                    <a:p>
                      <a:pPr algn="ctr" fontAlgn="t"/>
                      <a:r>
                        <a:rPr lang="es-ES" sz="1400" b="1" i="0" u="none" strike="noStrike" dirty="0">
                          <a:solidFill>
                            <a:srgbClr val="000000"/>
                          </a:solidFill>
                          <a:effectLst/>
                          <a:latin typeface="Calibri" panose="020F0502020204030204" pitchFamily="34" charset="0"/>
                        </a:rPr>
                        <a:t>CCSS Financiera</a:t>
                      </a:r>
                      <a:br>
                        <a:rPr lang="es-ES" sz="1400" b="1" i="0" u="none" strike="noStrike" dirty="0">
                          <a:solidFill>
                            <a:srgbClr val="000000"/>
                          </a:solidFill>
                          <a:effectLst/>
                          <a:latin typeface="Calibri" panose="020F0502020204030204" pitchFamily="34" charset="0"/>
                        </a:rPr>
                      </a:br>
                      <a:r>
                        <a:rPr lang="es-ES" sz="1400" b="1" i="0" u="none" strike="noStrike" dirty="0">
                          <a:solidFill>
                            <a:srgbClr val="000000"/>
                          </a:solidFill>
                          <a:effectLst/>
                          <a:latin typeface="Calibri" panose="020F0502020204030204" pitchFamily="34" charset="0"/>
                        </a:rPr>
                        <a:t>Dirección de Inspección</a:t>
                      </a:r>
                    </a:p>
                  </a:txBody>
                  <a:tcPr marL="3391" marR="3391" marT="33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31</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Solicitud de anulación de adeudos y/o suspensión o desafiliación de Trabajador Independiente</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500" b="0" i="0" u="none" strike="noStrike">
                          <a:solidFill>
                            <a:srgbClr val="595959"/>
                          </a:solidFill>
                          <a:effectLst/>
                          <a:latin typeface="Wingdings" panose="05000000000000000000" pitchFamily="2" charset="2"/>
                        </a:rPr>
                        <a:t>þ</a:t>
                      </a:r>
                    </a:p>
                  </a:txBody>
                  <a:tcPr marL="3391" marR="3391" marT="339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3391" marR="3391" marT="339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8815665"/>
                  </a:ext>
                </a:extLst>
              </a:tr>
              <a:tr h="806344">
                <a:tc rowSpan="2">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CCSS </a:t>
                      </a:r>
                    </a:p>
                  </a:txBody>
                  <a:tcPr marL="3391" marR="3391" marT="339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panose="020F0502020204030204" pitchFamily="34" charset="0"/>
                        </a:rPr>
                        <a:t>32</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Créditos para compra de lote o casa y cancelación de hipotecas. Se emplea Declaración Jurada para el beneficio por afectación del Covid-19, consiste en otorgar un máximo de tres meses de postergación para el pago de la cuota del crédito.</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3391" marR="3391" marT="33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3391" marR="3391" marT="339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500" b="0" i="0" u="none" strike="noStrike" dirty="0">
                          <a:solidFill>
                            <a:srgbClr val="00B050"/>
                          </a:solidFill>
                          <a:effectLst/>
                          <a:latin typeface="Wingdings" panose="05000000000000000000" pitchFamily="2" charset="2"/>
                        </a:rPr>
                        <a:t>þ</a:t>
                      </a:r>
                    </a:p>
                  </a:txBody>
                  <a:tcPr marL="3391" marR="3391" marT="339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18168693"/>
                  </a:ext>
                </a:extLst>
              </a:tr>
              <a:tr h="672726">
                <a:tc vMerge="1">
                  <a:txBody>
                    <a:bodyPr/>
                    <a:lstStyle/>
                    <a:p>
                      <a:endParaRPr lang="en-US"/>
                    </a:p>
                  </a:txBody>
                  <a:tcPr/>
                </a:tc>
                <a:tc>
                  <a:txBody>
                    <a:bodyPr/>
                    <a:lstStyle/>
                    <a:p>
                      <a:pPr algn="ctr" fontAlgn="ctr"/>
                      <a:r>
                        <a:rPr lang="en-US" sz="1200" b="1" i="0" u="none" strike="noStrike">
                          <a:solidFill>
                            <a:srgbClr val="000000"/>
                          </a:solidFill>
                          <a:effectLst/>
                          <a:latin typeface="Calibri" panose="020F0502020204030204" pitchFamily="34" charset="0"/>
                        </a:rPr>
                        <a:t>33</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200" b="0" i="0" u="none" strike="noStrike" dirty="0">
                          <a:solidFill>
                            <a:srgbClr val="000000"/>
                          </a:solidFill>
                          <a:effectLst/>
                          <a:latin typeface="Calibri" panose="020F0502020204030204" pitchFamily="34" charset="0"/>
                        </a:rPr>
                        <a:t>Créditos para construcción, mejoras y/o ampliación. Se emplea la Declaración Jurada para el beneficio por afectación del Covid-19, consiste en otorgar un máximo de tres meses de postergación para el pago de la cuota del crédito.</a:t>
                      </a:r>
                    </a:p>
                  </a:txBody>
                  <a:tcPr marL="3391" marR="3391" marT="33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effectLst/>
                          <a:latin typeface="Calibri" panose="020F0502020204030204" pitchFamily="34" charset="0"/>
                        </a:rPr>
                        <a:t> </a:t>
                      </a:r>
                    </a:p>
                  </a:txBody>
                  <a:tcPr marL="3391" marR="3391" marT="33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B050"/>
                          </a:solidFill>
                          <a:effectLst/>
                          <a:latin typeface="Wingdings" panose="05000000000000000000" pitchFamily="2" charset="2"/>
                        </a:rPr>
                        <a:t>þ</a:t>
                      </a:r>
                    </a:p>
                  </a:txBody>
                  <a:tcPr marL="3391" marR="3391" marT="339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063458"/>
                  </a:ext>
                </a:extLst>
              </a:tr>
            </a:tbl>
          </a:graphicData>
        </a:graphic>
      </p:graphicFrame>
    </p:spTree>
    <p:extLst>
      <p:ext uri="{BB962C8B-B14F-4D97-AF65-F5344CB8AC3E}">
        <p14:creationId xmlns:p14="http://schemas.microsoft.com/office/powerpoint/2010/main" val="207777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26271-84C1-4EA3-A270-D153393ABAB1}"/>
              </a:ext>
            </a:extLst>
          </p:cNvPr>
          <p:cNvSpPr>
            <a:spLocks noGrp="1"/>
          </p:cNvSpPr>
          <p:nvPr>
            <p:ph type="title"/>
          </p:nvPr>
        </p:nvSpPr>
        <p:spPr>
          <a:xfrm>
            <a:off x="838200" y="124494"/>
            <a:ext cx="10515600" cy="443397"/>
          </a:xfrm>
        </p:spPr>
        <p:txBody>
          <a:bodyPr>
            <a:normAutofit/>
          </a:bodyPr>
          <a:lstStyle/>
          <a:p>
            <a:pPr algn="ctr"/>
            <a:r>
              <a:rPr lang="es-ES" sz="2400" b="1" dirty="0"/>
              <a:t>Trámites por Institución </a:t>
            </a:r>
            <a:endParaRPr lang="en-US" sz="2400" b="1" dirty="0"/>
          </a:p>
        </p:txBody>
      </p:sp>
      <p:graphicFrame>
        <p:nvGraphicFramePr>
          <p:cNvPr id="3" name="Tabla 2">
            <a:extLst>
              <a:ext uri="{FF2B5EF4-FFF2-40B4-BE49-F238E27FC236}">
                <a16:creationId xmlns:a16="http://schemas.microsoft.com/office/drawing/2014/main" id="{5A1079D3-C444-4137-B359-7CC27881318C}"/>
              </a:ext>
            </a:extLst>
          </p:cNvPr>
          <p:cNvGraphicFramePr>
            <a:graphicFrameLocks noGrp="1"/>
          </p:cNvGraphicFramePr>
          <p:nvPr>
            <p:extLst>
              <p:ext uri="{D42A27DB-BD31-4B8C-83A1-F6EECF244321}">
                <p14:modId xmlns:p14="http://schemas.microsoft.com/office/powerpoint/2010/main" val="1754739978"/>
              </p:ext>
            </p:extLst>
          </p:nvPr>
        </p:nvGraphicFramePr>
        <p:xfrm>
          <a:off x="336884" y="712269"/>
          <a:ext cx="11454064" cy="5073161"/>
        </p:xfrm>
        <a:graphic>
          <a:graphicData uri="http://schemas.openxmlformats.org/drawingml/2006/table">
            <a:tbl>
              <a:tblPr/>
              <a:tblGrid>
                <a:gridCol w="1238554">
                  <a:extLst>
                    <a:ext uri="{9D8B030D-6E8A-4147-A177-3AD203B41FA5}">
                      <a16:colId xmlns:a16="http://schemas.microsoft.com/office/drawing/2014/main" val="441979621"/>
                    </a:ext>
                  </a:extLst>
                </a:gridCol>
                <a:gridCol w="1013758">
                  <a:extLst>
                    <a:ext uri="{9D8B030D-6E8A-4147-A177-3AD203B41FA5}">
                      <a16:colId xmlns:a16="http://schemas.microsoft.com/office/drawing/2014/main" val="1276274677"/>
                    </a:ext>
                  </a:extLst>
                </a:gridCol>
                <a:gridCol w="5864822">
                  <a:extLst>
                    <a:ext uri="{9D8B030D-6E8A-4147-A177-3AD203B41FA5}">
                      <a16:colId xmlns:a16="http://schemas.microsoft.com/office/drawing/2014/main" val="2263705004"/>
                    </a:ext>
                  </a:extLst>
                </a:gridCol>
                <a:gridCol w="818879">
                  <a:extLst>
                    <a:ext uri="{9D8B030D-6E8A-4147-A177-3AD203B41FA5}">
                      <a16:colId xmlns:a16="http://schemas.microsoft.com/office/drawing/2014/main" val="609822947"/>
                    </a:ext>
                  </a:extLst>
                </a:gridCol>
                <a:gridCol w="818879">
                  <a:extLst>
                    <a:ext uri="{9D8B030D-6E8A-4147-A177-3AD203B41FA5}">
                      <a16:colId xmlns:a16="http://schemas.microsoft.com/office/drawing/2014/main" val="4046070839"/>
                    </a:ext>
                  </a:extLst>
                </a:gridCol>
                <a:gridCol w="849586">
                  <a:extLst>
                    <a:ext uri="{9D8B030D-6E8A-4147-A177-3AD203B41FA5}">
                      <a16:colId xmlns:a16="http://schemas.microsoft.com/office/drawing/2014/main" val="1667384049"/>
                    </a:ext>
                  </a:extLst>
                </a:gridCol>
                <a:gridCol w="849586">
                  <a:extLst>
                    <a:ext uri="{9D8B030D-6E8A-4147-A177-3AD203B41FA5}">
                      <a16:colId xmlns:a16="http://schemas.microsoft.com/office/drawing/2014/main" val="2670862224"/>
                    </a:ext>
                  </a:extLst>
                </a:gridCol>
              </a:tblGrid>
              <a:tr h="575301">
                <a:tc>
                  <a:txBody>
                    <a:bodyPr/>
                    <a:lstStyle/>
                    <a:p>
                      <a:pPr algn="ctr" fontAlgn="ctr"/>
                      <a:r>
                        <a:rPr lang="en-US" sz="1400" b="1" i="0" u="none" strike="noStrike" dirty="0" err="1">
                          <a:solidFill>
                            <a:srgbClr val="FFFFFF"/>
                          </a:solidFill>
                          <a:effectLst/>
                          <a:latin typeface="Calibri" panose="020F0502020204030204" pitchFamily="34" charset="0"/>
                        </a:rPr>
                        <a:t>Entidad</a:t>
                      </a:r>
                      <a:endParaRPr lang="en-US" sz="1400" b="1" i="0" u="none" strike="noStrike" dirty="0">
                        <a:solidFill>
                          <a:srgbClr val="FFFFFF"/>
                        </a:solidFill>
                        <a:effectLst/>
                        <a:latin typeface="Calibri" panose="020F0502020204030204" pitchFamily="34" charset="0"/>
                      </a:endParaRP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a:t>
                      </a: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Trámite</a:t>
                      </a:r>
                      <a:endParaRPr lang="en-US" sz="1400" b="1" i="0" u="none" strike="noStrike" dirty="0">
                        <a:solidFill>
                          <a:srgbClr val="FFFFFF"/>
                        </a:solidFill>
                        <a:effectLst/>
                        <a:latin typeface="Calibri" panose="020F0502020204030204" pitchFamily="34" charset="0"/>
                      </a:endParaRP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3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6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I Tri 2021</a:t>
                      </a: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5180" marR="5180" marT="518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3F4F"/>
                    </a:solidFill>
                  </a:tcPr>
                </a:tc>
                <a:extLst>
                  <a:ext uri="{0D108BD9-81ED-4DB2-BD59-A6C34878D82A}">
                    <a16:rowId xmlns:a16="http://schemas.microsoft.com/office/drawing/2014/main" val="3220029329"/>
                  </a:ext>
                </a:extLst>
              </a:tr>
              <a:tr h="1491251">
                <a:tc rowSpan="3">
                  <a:txBody>
                    <a:bodyPr/>
                    <a:lstStyle/>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endParaRPr lang="es-ES" sz="1400" b="1" i="0" u="none" strike="noStrike" dirty="0">
                        <a:solidFill>
                          <a:srgbClr val="000000"/>
                        </a:solidFill>
                        <a:effectLst/>
                        <a:latin typeface="Calibri" panose="020F0502020204030204" pitchFamily="34" charset="0"/>
                      </a:endParaRPr>
                    </a:p>
                    <a:p>
                      <a:pPr algn="ctr" fontAlgn="t"/>
                      <a:r>
                        <a:rPr lang="es-ES" sz="1400" b="1" i="0" u="none" strike="noStrike" dirty="0">
                          <a:solidFill>
                            <a:srgbClr val="000000"/>
                          </a:solidFill>
                          <a:effectLst/>
                          <a:latin typeface="Calibri" panose="020F0502020204030204" pitchFamily="34" charset="0"/>
                        </a:rPr>
                        <a:t>Ministerio de Trabajo y Seguridad Social </a:t>
                      </a:r>
                    </a:p>
                  </a:txBody>
                  <a:tcPr marL="5180" marR="5180" marT="518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34</a:t>
                      </a: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400" b="0" i="0" u="none" strike="noStrike" dirty="0">
                          <a:solidFill>
                            <a:srgbClr val="000000"/>
                          </a:solidFill>
                          <a:effectLst/>
                          <a:latin typeface="Calibri" panose="020F0502020204030204" pitchFamily="34" charset="0"/>
                        </a:rPr>
                        <a:t>Suspensión Temporal de contratos de trabajo.  Investigación de la DNI se modifica con declaración jurada de patrono en la cual se deben exponer las causales que fundamentan la solicitud de suspensión, que cumple con el pago del salario mínimo correspondiente y que está al día con los pagos de las cargas sociales ante la CCSS y el INS</a:t>
                      </a:r>
                    </a:p>
                  </a:txBody>
                  <a:tcPr marL="5180" marR="5180" marT="518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300" b="0" i="0" u="none" strike="noStrike" dirty="0">
                          <a:solidFill>
                            <a:srgbClr val="00B050"/>
                          </a:solidFill>
                          <a:effectLst/>
                          <a:latin typeface="Wingdings" panose="05000000000000000000" pitchFamily="2" charset="2"/>
                        </a:rPr>
                        <a:t>þ</a:t>
                      </a:r>
                    </a:p>
                  </a:txBody>
                  <a:tcPr marL="5180" marR="5180" marT="51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3898439"/>
                  </a:ext>
                </a:extLst>
              </a:tr>
              <a:tr h="1862453">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35</a:t>
                      </a: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t"/>
                      <a:r>
                        <a:rPr lang="es-ES" sz="1400" b="0" i="0" u="none" strike="noStrike" dirty="0">
                          <a:solidFill>
                            <a:srgbClr val="000000"/>
                          </a:solidFill>
                          <a:effectLst/>
                          <a:latin typeface="Calibri" panose="020F0502020204030204" pitchFamily="34" charset="0"/>
                        </a:rPr>
                        <a:t>Reducción Jornada laboral.  Trámite nuevo, genera un beneficio a empresas para reducir las jornadas laborales, si la empresa se vio afectada por la emergencia por Covid-19, deberá comprobar la disminución de al menos un veinte por ciento (20%) en los ingresos brutos de la empresa y que dicha</a:t>
                      </a:r>
                      <a:br>
                        <a:rPr lang="es-ES" sz="1400" b="0" i="0" u="none" strike="noStrike" dirty="0">
                          <a:solidFill>
                            <a:srgbClr val="000000"/>
                          </a:solidFill>
                          <a:effectLst/>
                          <a:latin typeface="Calibri" panose="020F0502020204030204" pitchFamily="34" charset="0"/>
                        </a:rPr>
                      </a:br>
                      <a:r>
                        <a:rPr lang="es-ES" sz="1400" b="0" i="0" u="none" strike="noStrike" dirty="0">
                          <a:solidFill>
                            <a:srgbClr val="000000"/>
                          </a:solidFill>
                          <a:effectLst/>
                          <a:latin typeface="Calibri" panose="020F0502020204030204" pitchFamily="34" charset="0"/>
                        </a:rPr>
                        <a:t>afectación es atribuible al suceso provocador que originó la declaratoria de emergencia declara su situación medio de declaración jurada.</a:t>
                      </a:r>
                    </a:p>
                  </a:txBody>
                  <a:tcPr marL="5180" marR="5180" marT="518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300" b="0" i="0" u="none" strike="noStrike" dirty="0">
                          <a:solidFill>
                            <a:srgbClr val="00B050"/>
                          </a:solidFill>
                          <a:effectLst/>
                          <a:latin typeface="Wingdings" panose="05000000000000000000" pitchFamily="2" charset="2"/>
                        </a:rPr>
                        <a:t>þ</a:t>
                      </a:r>
                    </a:p>
                  </a:txBody>
                  <a:tcPr marL="5180" marR="5180" marT="51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669075"/>
                  </a:ext>
                </a:extLst>
              </a:tr>
              <a:tr h="1144156">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36</a:t>
                      </a:r>
                    </a:p>
                  </a:txBody>
                  <a:tcPr marL="5180" marR="5180" marT="51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400" b="0" i="0" u="none" strike="noStrike" dirty="0">
                          <a:solidFill>
                            <a:srgbClr val="000000"/>
                          </a:solidFill>
                          <a:effectLst/>
                          <a:latin typeface="Calibri" panose="020F0502020204030204" pitchFamily="34" charset="0"/>
                        </a:rPr>
                        <a:t>Bono Proteger.  Personas trabajadoras afectadas declaran bajo fe de juramento que la información es verídica.  Llenan el formulario con su información personal, datos personales, su condición anterior y actual, declara el monto de salario que tenía y el que tiene.</a:t>
                      </a:r>
                    </a:p>
                  </a:txBody>
                  <a:tcPr marL="5180" marR="5180" marT="518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solidFill>
                            <a:srgbClr val="000000"/>
                          </a:solidFill>
                          <a:effectLst/>
                          <a:latin typeface="Calibri" panose="020F0502020204030204" pitchFamily="34" charset="0"/>
                        </a:rPr>
                        <a:t> </a:t>
                      </a:r>
                    </a:p>
                  </a:txBody>
                  <a:tcPr marL="5180" marR="5180" marT="518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300" b="0" i="0" u="none" strike="noStrike" dirty="0">
                          <a:solidFill>
                            <a:srgbClr val="00B050"/>
                          </a:solidFill>
                          <a:effectLst/>
                          <a:latin typeface="Wingdings" panose="05000000000000000000" pitchFamily="2" charset="2"/>
                        </a:rPr>
                        <a:t>þ</a:t>
                      </a:r>
                    </a:p>
                  </a:txBody>
                  <a:tcPr marL="5180" marR="5180" marT="518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252353"/>
                  </a:ext>
                </a:extLst>
              </a:tr>
            </a:tbl>
          </a:graphicData>
        </a:graphic>
      </p:graphicFrame>
    </p:spTree>
    <p:extLst>
      <p:ext uri="{BB962C8B-B14F-4D97-AF65-F5344CB8AC3E}">
        <p14:creationId xmlns:p14="http://schemas.microsoft.com/office/powerpoint/2010/main" val="142221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26271-84C1-4EA3-A270-D153393ABAB1}"/>
              </a:ext>
            </a:extLst>
          </p:cNvPr>
          <p:cNvSpPr>
            <a:spLocks noGrp="1"/>
          </p:cNvSpPr>
          <p:nvPr>
            <p:ph type="title"/>
          </p:nvPr>
        </p:nvSpPr>
        <p:spPr>
          <a:xfrm>
            <a:off x="838200" y="124494"/>
            <a:ext cx="10515600" cy="443397"/>
          </a:xfrm>
        </p:spPr>
        <p:txBody>
          <a:bodyPr>
            <a:normAutofit/>
          </a:bodyPr>
          <a:lstStyle/>
          <a:p>
            <a:pPr algn="ctr"/>
            <a:r>
              <a:rPr lang="es-ES" sz="2400" b="1" dirty="0"/>
              <a:t>Trámites por Institución </a:t>
            </a:r>
            <a:endParaRPr lang="en-US" sz="2400" b="1" dirty="0"/>
          </a:p>
        </p:txBody>
      </p:sp>
      <p:graphicFrame>
        <p:nvGraphicFramePr>
          <p:cNvPr id="4" name="Tabla 3">
            <a:extLst>
              <a:ext uri="{FF2B5EF4-FFF2-40B4-BE49-F238E27FC236}">
                <a16:creationId xmlns:a16="http://schemas.microsoft.com/office/drawing/2014/main" id="{CE3D4D0E-7AB8-451A-9CCD-5D73C2EEAA74}"/>
              </a:ext>
            </a:extLst>
          </p:cNvPr>
          <p:cNvGraphicFramePr>
            <a:graphicFrameLocks noGrp="1"/>
          </p:cNvGraphicFramePr>
          <p:nvPr>
            <p:extLst>
              <p:ext uri="{D42A27DB-BD31-4B8C-83A1-F6EECF244321}">
                <p14:modId xmlns:p14="http://schemas.microsoft.com/office/powerpoint/2010/main" val="3247129819"/>
              </p:ext>
            </p:extLst>
          </p:nvPr>
        </p:nvGraphicFramePr>
        <p:xfrm>
          <a:off x="311216" y="567891"/>
          <a:ext cx="11569567" cy="6004362"/>
        </p:xfrm>
        <a:graphic>
          <a:graphicData uri="http://schemas.openxmlformats.org/drawingml/2006/table">
            <a:tbl>
              <a:tblPr/>
              <a:tblGrid>
                <a:gridCol w="1251045">
                  <a:extLst>
                    <a:ext uri="{9D8B030D-6E8A-4147-A177-3AD203B41FA5}">
                      <a16:colId xmlns:a16="http://schemas.microsoft.com/office/drawing/2014/main" val="1360509993"/>
                    </a:ext>
                  </a:extLst>
                </a:gridCol>
                <a:gridCol w="911432">
                  <a:extLst>
                    <a:ext uri="{9D8B030D-6E8A-4147-A177-3AD203B41FA5}">
                      <a16:colId xmlns:a16="http://schemas.microsoft.com/office/drawing/2014/main" val="2946106547"/>
                    </a:ext>
                  </a:extLst>
                </a:gridCol>
                <a:gridCol w="6036514">
                  <a:extLst>
                    <a:ext uri="{9D8B030D-6E8A-4147-A177-3AD203B41FA5}">
                      <a16:colId xmlns:a16="http://schemas.microsoft.com/office/drawing/2014/main" val="4181091052"/>
                    </a:ext>
                  </a:extLst>
                </a:gridCol>
                <a:gridCol w="827137">
                  <a:extLst>
                    <a:ext uri="{9D8B030D-6E8A-4147-A177-3AD203B41FA5}">
                      <a16:colId xmlns:a16="http://schemas.microsoft.com/office/drawing/2014/main" val="3882781253"/>
                    </a:ext>
                  </a:extLst>
                </a:gridCol>
                <a:gridCol w="827137">
                  <a:extLst>
                    <a:ext uri="{9D8B030D-6E8A-4147-A177-3AD203B41FA5}">
                      <a16:colId xmlns:a16="http://schemas.microsoft.com/office/drawing/2014/main" val="2967469907"/>
                    </a:ext>
                  </a:extLst>
                </a:gridCol>
                <a:gridCol w="858151">
                  <a:extLst>
                    <a:ext uri="{9D8B030D-6E8A-4147-A177-3AD203B41FA5}">
                      <a16:colId xmlns:a16="http://schemas.microsoft.com/office/drawing/2014/main" val="4126572067"/>
                    </a:ext>
                  </a:extLst>
                </a:gridCol>
                <a:gridCol w="858151">
                  <a:extLst>
                    <a:ext uri="{9D8B030D-6E8A-4147-A177-3AD203B41FA5}">
                      <a16:colId xmlns:a16="http://schemas.microsoft.com/office/drawing/2014/main" val="2812518670"/>
                    </a:ext>
                  </a:extLst>
                </a:gridCol>
              </a:tblGrid>
              <a:tr h="152033">
                <a:tc>
                  <a:txBody>
                    <a:bodyPr/>
                    <a:lstStyle/>
                    <a:p>
                      <a:pPr algn="ctr" fontAlgn="ctr"/>
                      <a:r>
                        <a:rPr lang="en-US" sz="1400" b="1" i="0" u="none" strike="noStrike">
                          <a:solidFill>
                            <a:srgbClr val="FFFFFF"/>
                          </a:solidFill>
                          <a:effectLst/>
                          <a:latin typeface="Calibri" panose="020F0502020204030204" pitchFamily="34" charset="0"/>
                        </a:rPr>
                        <a:t>Entidad</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Trámite</a:t>
                      </a:r>
                      <a:endParaRPr lang="en-US" sz="14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3 Meses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6 Meses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I Tri 2021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4238757963"/>
                  </a:ext>
                </a:extLst>
              </a:tr>
              <a:tr h="101761">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a:noFill/>
                    </a:lnL>
                    <a:lnR>
                      <a:noFill/>
                    </a:lnR>
                    <a:lnT w="6350" cap="flat" cmpd="sng" algn="ctr">
                      <a:solidFill>
                        <a:srgbClr val="000000"/>
                      </a:solidFill>
                      <a:prstDash val="solid"/>
                      <a:round/>
                      <a:headEnd type="none" w="med" len="med"/>
                      <a:tailEnd type="none" w="med" len="med"/>
                    </a:lnT>
                    <a:lnB>
                      <a:noFill/>
                    </a:lnB>
                    <a:solidFill>
                      <a:srgbClr val="333F4F"/>
                    </a:solidFill>
                  </a:tcPr>
                </a:tc>
                <a:tc>
                  <a:txBody>
                    <a:bodyPr/>
                    <a:lstStyle/>
                    <a:p>
                      <a:pPr algn="ctr" fontAlgn="ctr"/>
                      <a:r>
                        <a:rPr lang="en-US" sz="1400" b="1" i="0" u="none" strike="noStrike">
                          <a:solidFill>
                            <a:srgbClr val="FFFFFF"/>
                          </a:solidFill>
                          <a:effectLst/>
                          <a:latin typeface="Calibri" panose="020F0502020204030204" pitchFamily="34" charset="0"/>
                        </a:rPr>
                        <a:t> </a:t>
                      </a:r>
                    </a:p>
                  </a:txBody>
                  <a:tcPr marL="1442" marR="1442" marT="1442" marB="0" anchor="ctr">
                    <a:lnL>
                      <a:noFill/>
                    </a:lnL>
                    <a:lnR>
                      <a:noFill/>
                    </a:lnR>
                    <a:lnT w="6350" cap="flat" cmpd="sng" algn="ctr">
                      <a:solidFill>
                        <a:srgbClr val="000000"/>
                      </a:solidFill>
                      <a:prstDash val="solid"/>
                      <a:round/>
                      <a:headEnd type="none" w="med" len="med"/>
                      <a:tailEnd type="none" w="med" len="med"/>
                    </a:lnT>
                    <a:lnB>
                      <a:noFill/>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a:t>
                      </a:r>
                    </a:p>
                  </a:txBody>
                  <a:tcPr marL="1442" marR="1442" marT="1442" marB="0" anchor="ctr">
                    <a:lnL>
                      <a:noFill/>
                    </a:lnL>
                    <a:lnR>
                      <a:noFill/>
                    </a:lnR>
                    <a:lnT w="6350" cap="flat" cmpd="sng" algn="ctr">
                      <a:solidFill>
                        <a:srgbClr val="000000"/>
                      </a:solidFill>
                      <a:prstDash val="solid"/>
                      <a:round/>
                      <a:headEnd type="none" w="med" len="med"/>
                      <a:tailEnd type="none" w="med" len="med"/>
                    </a:lnT>
                    <a:lnB>
                      <a:noFill/>
                    </a:lnB>
                    <a:solidFill>
                      <a:srgbClr val="333F4F"/>
                    </a:solidFill>
                  </a:tcPr>
                </a:tc>
                <a:extLst>
                  <a:ext uri="{0D108BD9-81ED-4DB2-BD59-A6C34878D82A}">
                    <a16:rowId xmlns:a16="http://schemas.microsoft.com/office/drawing/2014/main" val="2555317521"/>
                  </a:ext>
                </a:extLst>
              </a:tr>
              <a:tr h="120025">
                <a:tc rowSpan="19">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err="1">
                          <a:solidFill>
                            <a:srgbClr val="000000"/>
                          </a:solidFill>
                          <a:effectLst/>
                          <a:latin typeface="Calibri" panose="020F0502020204030204" pitchFamily="34" charset="0"/>
                        </a:rPr>
                        <a:t>Ministerio</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Obras</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Públicas</a:t>
                      </a:r>
                      <a:r>
                        <a:rPr lang="en-US" sz="1400" b="1" i="0" u="none" strike="noStrike" dirty="0">
                          <a:solidFill>
                            <a:srgbClr val="000000"/>
                          </a:solidFill>
                          <a:effectLst/>
                          <a:latin typeface="Calibri" panose="020F0502020204030204" pitchFamily="34" charset="0"/>
                        </a:rPr>
                        <a:t> y </a:t>
                      </a:r>
                      <a:r>
                        <a:rPr lang="en-US" sz="1400" b="1" i="0" u="none" strike="noStrike" dirty="0" err="1">
                          <a:solidFill>
                            <a:srgbClr val="000000"/>
                          </a:solidFill>
                          <a:effectLst/>
                          <a:latin typeface="Calibri" panose="020F0502020204030204" pitchFamily="34" charset="0"/>
                        </a:rPr>
                        <a:t>Transportes</a:t>
                      </a:r>
                      <a:r>
                        <a:rPr lang="en-US" sz="1400" b="1" i="0" u="none" strike="noStrike" dirty="0">
                          <a:solidFill>
                            <a:srgbClr val="000000"/>
                          </a:solidFill>
                          <a:effectLst/>
                          <a:latin typeface="Calibri" panose="020F0502020204030204" pitchFamily="34" charset="0"/>
                        </a:rPr>
                        <a:t> (MOPT)</a:t>
                      </a:r>
                    </a:p>
                  </a:txBody>
                  <a:tcPr marL="1442" marR="1442" marT="1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37</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Inscripción de un Agente Naviero en el Registro Maritimo Administrativo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6630693"/>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38</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Inscripción de Empresa de Transporte por Aguas Interiores en el Registro Maritimo Administrativo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10735038"/>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39</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Inscripción de Empresa Naviera Extranjera</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3313296"/>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40</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Inscripción  de Empresa Naviera Nacional</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1472533"/>
                  </a:ext>
                </a:extLst>
              </a:tr>
              <a:tr h="120025">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41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Aportes de materiales  como colaboración  para la realización de obras comunales </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9704143"/>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42</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Permiso para Excepción de Restricción Vehícular</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18733414"/>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43</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Certificación  personería jurídica  y naturaleza de las acciones actualizadas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65716717"/>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44</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Póliza de riesgo del trabajo vigente</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36656099"/>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45</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Cursos de educación vial</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7670378"/>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46</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Convalidación de licencia de conductor con base en una licencia del extranjero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6966336"/>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47</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Emisión de orden de entrega de placas detenidas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92452898"/>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48</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Emisión de orden de entrega de vehículos detenidos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5282657"/>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49</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Emisión de orden de entrefa de bicicletas, patinetas, patines u otros artefactos detenidos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1442" marR="1442" marT="1442"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11540350"/>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50</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autorización o renovación de permiso de transporte de turismo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7587601"/>
                  </a:ext>
                </a:extLst>
              </a:tr>
              <a:tr h="12002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tarjetas de Capacidad y tarifa</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34279920"/>
                  </a:ext>
                </a:extLst>
              </a:tr>
              <a:tr h="152033">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52</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renovación y ampliación de los permisos especiales de circulación AGV(Agente Vendedor)</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88550804"/>
                  </a:ext>
                </a:extLst>
              </a:tr>
              <a:tr h="152033">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53</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autorización del permiso para uso de equipo de perifoneo, otorgamiento, renovación y duplicado.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7029091"/>
                  </a:ext>
                </a:extLst>
              </a:tr>
              <a:tr h="161774">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54</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autorización del permiso para uso de señales rotativas luminosas hasta por seis meses, otorgamiento, duplicado y renovación</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75543525"/>
                  </a:ext>
                </a:extLst>
              </a:tr>
              <a:tr h="213565">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55</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Solicitud de formalización de contratos de concesión y/o renovación de concesión de transporte remunerado de personas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24241576"/>
                  </a:ext>
                </a:extLst>
              </a:tr>
            </a:tbl>
          </a:graphicData>
        </a:graphic>
      </p:graphicFrame>
    </p:spTree>
    <p:extLst>
      <p:ext uri="{BB962C8B-B14F-4D97-AF65-F5344CB8AC3E}">
        <p14:creationId xmlns:p14="http://schemas.microsoft.com/office/powerpoint/2010/main" val="421534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26271-84C1-4EA3-A270-D153393ABAB1}"/>
              </a:ext>
            </a:extLst>
          </p:cNvPr>
          <p:cNvSpPr>
            <a:spLocks noGrp="1"/>
          </p:cNvSpPr>
          <p:nvPr>
            <p:ph type="title"/>
          </p:nvPr>
        </p:nvSpPr>
        <p:spPr>
          <a:xfrm>
            <a:off x="838200" y="124494"/>
            <a:ext cx="10515600" cy="443397"/>
          </a:xfrm>
        </p:spPr>
        <p:txBody>
          <a:bodyPr>
            <a:normAutofit/>
          </a:bodyPr>
          <a:lstStyle/>
          <a:p>
            <a:pPr algn="ctr"/>
            <a:r>
              <a:rPr lang="es-ES" sz="2400" b="1" dirty="0"/>
              <a:t>Trámites por Institución </a:t>
            </a:r>
            <a:endParaRPr lang="en-US" sz="2400" b="1" dirty="0"/>
          </a:p>
        </p:txBody>
      </p:sp>
      <p:graphicFrame>
        <p:nvGraphicFramePr>
          <p:cNvPr id="3" name="Tabla 2">
            <a:extLst>
              <a:ext uri="{FF2B5EF4-FFF2-40B4-BE49-F238E27FC236}">
                <a16:creationId xmlns:a16="http://schemas.microsoft.com/office/drawing/2014/main" id="{82046DFF-0FB9-4097-B5D2-064185170BF0}"/>
              </a:ext>
            </a:extLst>
          </p:cNvPr>
          <p:cNvGraphicFramePr>
            <a:graphicFrameLocks noGrp="1"/>
          </p:cNvGraphicFramePr>
          <p:nvPr>
            <p:extLst>
              <p:ext uri="{D42A27DB-BD31-4B8C-83A1-F6EECF244321}">
                <p14:modId xmlns:p14="http://schemas.microsoft.com/office/powerpoint/2010/main" val="418462716"/>
              </p:ext>
            </p:extLst>
          </p:nvPr>
        </p:nvGraphicFramePr>
        <p:xfrm>
          <a:off x="479658" y="567891"/>
          <a:ext cx="11561545" cy="6288161"/>
        </p:xfrm>
        <a:graphic>
          <a:graphicData uri="http://schemas.openxmlformats.org/drawingml/2006/table">
            <a:tbl>
              <a:tblPr/>
              <a:tblGrid>
                <a:gridCol w="1250178">
                  <a:extLst>
                    <a:ext uri="{9D8B030D-6E8A-4147-A177-3AD203B41FA5}">
                      <a16:colId xmlns:a16="http://schemas.microsoft.com/office/drawing/2014/main" val="966673437"/>
                    </a:ext>
                  </a:extLst>
                </a:gridCol>
                <a:gridCol w="705356">
                  <a:extLst>
                    <a:ext uri="{9D8B030D-6E8A-4147-A177-3AD203B41FA5}">
                      <a16:colId xmlns:a16="http://schemas.microsoft.com/office/drawing/2014/main" val="3130839250"/>
                    </a:ext>
                  </a:extLst>
                </a:gridCol>
                <a:gridCol w="6237775">
                  <a:extLst>
                    <a:ext uri="{9D8B030D-6E8A-4147-A177-3AD203B41FA5}">
                      <a16:colId xmlns:a16="http://schemas.microsoft.com/office/drawing/2014/main" val="2693822798"/>
                    </a:ext>
                  </a:extLst>
                </a:gridCol>
                <a:gridCol w="826562">
                  <a:extLst>
                    <a:ext uri="{9D8B030D-6E8A-4147-A177-3AD203B41FA5}">
                      <a16:colId xmlns:a16="http://schemas.microsoft.com/office/drawing/2014/main" val="2932783579"/>
                    </a:ext>
                  </a:extLst>
                </a:gridCol>
                <a:gridCol w="826562">
                  <a:extLst>
                    <a:ext uri="{9D8B030D-6E8A-4147-A177-3AD203B41FA5}">
                      <a16:colId xmlns:a16="http://schemas.microsoft.com/office/drawing/2014/main" val="710932303"/>
                    </a:ext>
                  </a:extLst>
                </a:gridCol>
                <a:gridCol w="857556">
                  <a:extLst>
                    <a:ext uri="{9D8B030D-6E8A-4147-A177-3AD203B41FA5}">
                      <a16:colId xmlns:a16="http://schemas.microsoft.com/office/drawing/2014/main" val="3988483772"/>
                    </a:ext>
                  </a:extLst>
                </a:gridCol>
                <a:gridCol w="857556">
                  <a:extLst>
                    <a:ext uri="{9D8B030D-6E8A-4147-A177-3AD203B41FA5}">
                      <a16:colId xmlns:a16="http://schemas.microsoft.com/office/drawing/2014/main" val="3595980926"/>
                    </a:ext>
                  </a:extLst>
                </a:gridCol>
              </a:tblGrid>
              <a:tr h="649641">
                <a:tc>
                  <a:txBody>
                    <a:bodyPr/>
                    <a:lstStyle/>
                    <a:p>
                      <a:pPr algn="ctr" fontAlgn="ctr"/>
                      <a:r>
                        <a:rPr lang="en-US" sz="1200" b="1" i="0" u="none" strike="noStrike" dirty="0" err="1">
                          <a:solidFill>
                            <a:srgbClr val="FFFFFF"/>
                          </a:solidFill>
                          <a:effectLst/>
                          <a:latin typeface="Calibri" panose="020F0502020204030204" pitchFamily="34" charset="0"/>
                        </a:rPr>
                        <a:t>Entidad</a:t>
                      </a:r>
                      <a:endParaRPr lang="en-US" sz="12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a:solidFill>
                            <a:srgbClr val="FFFFFF"/>
                          </a:solidFill>
                          <a:effectLst/>
                          <a:latin typeface="Calibri" panose="020F0502020204030204" pitchFamily="34" charset="0"/>
                        </a:rPr>
                        <a:t>#</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200" b="1" i="0" u="none" strike="noStrike" dirty="0" err="1">
                          <a:solidFill>
                            <a:srgbClr val="FFFFFF"/>
                          </a:solidFill>
                          <a:effectLst/>
                          <a:latin typeface="Calibri" panose="020F0502020204030204" pitchFamily="34" charset="0"/>
                        </a:rPr>
                        <a:t>Trámite</a:t>
                      </a:r>
                      <a:endParaRPr lang="en-US" sz="12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3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6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I Tri 2021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1048759422"/>
                  </a:ext>
                </a:extLst>
              </a:tr>
              <a:tr h="433662">
                <a:tc rowSpan="20">
                  <a:txBody>
                    <a:bodyPr/>
                    <a:lstStyle/>
                    <a:p>
                      <a:pPr algn="ctr" fontAlgn="t"/>
                      <a:endParaRPr lang="en-US" sz="1800" b="1" i="0" u="none" strike="noStrike" dirty="0">
                        <a:solidFill>
                          <a:srgbClr val="000000"/>
                        </a:solidFill>
                        <a:effectLst/>
                        <a:latin typeface="Calibri" panose="020F0502020204030204" pitchFamily="34" charset="0"/>
                      </a:endParaRPr>
                    </a:p>
                    <a:p>
                      <a:pPr algn="ctr" fontAlgn="t"/>
                      <a:endParaRPr lang="en-US" sz="1800" b="1" i="0" u="none" strike="noStrike" dirty="0">
                        <a:solidFill>
                          <a:srgbClr val="000000"/>
                        </a:solidFill>
                        <a:effectLst/>
                        <a:latin typeface="Calibri" panose="020F0502020204030204" pitchFamily="34" charset="0"/>
                      </a:endParaRPr>
                    </a:p>
                    <a:p>
                      <a:pPr algn="ctr" fontAlgn="t"/>
                      <a:endParaRPr lang="en-US" sz="18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err="1">
                          <a:solidFill>
                            <a:srgbClr val="000000"/>
                          </a:solidFill>
                          <a:effectLst/>
                          <a:latin typeface="Calibri" panose="020F0502020204030204" pitchFamily="34" charset="0"/>
                        </a:rPr>
                        <a:t>Ministerio</a:t>
                      </a:r>
                      <a:r>
                        <a:rPr lang="en-US" sz="1400" b="1" i="0" u="none" strike="noStrike" dirty="0">
                          <a:solidFill>
                            <a:srgbClr val="000000"/>
                          </a:solidFill>
                          <a:effectLst/>
                          <a:latin typeface="Calibri" panose="020F0502020204030204" pitchFamily="34" charset="0"/>
                        </a:rPr>
                        <a:t> de </a:t>
                      </a:r>
                      <a:r>
                        <a:rPr lang="en-US" sz="1400" b="1" i="0" u="none" strike="noStrike" dirty="0" err="1">
                          <a:solidFill>
                            <a:srgbClr val="000000"/>
                          </a:solidFill>
                          <a:effectLst/>
                          <a:latin typeface="Calibri" panose="020F0502020204030204" pitchFamily="34" charset="0"/>
                        </a:rPr>
                        <a:t>Obras</a:t>
                      </a:r>
                      <a:r>
                        <a:rPr lang="en-US" sz="1400" b="1" i="0" u="none" strike="noStrike" dirty="0">
                          <a:solidFill>
                            <a:srgbClr val="000000"/>
                          </a:solidFill>
                          <a:effectLst/>
                          <a:latin typeface="Calibri" panose="020F0502020204030204" pitchFamily="34" charset="0"/>
                        </a:rPr>
                        <a:t> </a:t>
                      </a:r>
                      <a:r>
                        <a:rPr lang="en-US" sz="1400" b="1" i="0" u="none" strike="noStrike" dirty="0" err="1">
                          <a:solidFill>
                            <a:srgbClr val="000000"/>
                          </a:solidFill>
                          <a:effectLst/>
                          <a:latin typeface="Calibri" panose="020F0502020204030204" pitchFamily="34" charset="0"/>
                        </a:rPr>
                        <a:t>Públicas</a:t>
                      </a:r>
                      <a:r>
                        <a:rPr lang="en-US" sz="1400" b="1" i="0" u="none" strike="noStrike" dirty="0">
                          <a:solidFill>
                            <a:srgbClr val="000000"/>
                          </a:solidFill>
                          <a:effectLst/>
                          <a:latin typeface="Calibri" panose="020F0502020204030204" pitchFamily="34" charset="0"/>
                        </a:rPr>
                        <a:t> y </a:t>
                      </a:r>
                      <a:r>
                        <a:rPr lang="en-US" sz="1400" b="1" i="0" u="none" strike="noStrike" dirty="0" err="1">
                          <a:solidFill>
                            <a:srgbClr val="000000"/>
                          </a:solidFill>
                          <a:effectLst/>
                          <a:latin typeface="Calibri" panose="020F0502020204030204" pitchFamily="34" charset="0"/>
                        </a:rPr>
                        <a:t>Transportes</a:t>
                      </a:r>
                      <a:r>
                        <a:rPr lang="en-US" sz="1400" b="1" i="0" u="none" strike="noStrike" dirty="0">
                          <a:solidFill>
                            <a:srgbClr val="000000"/>
                          </a:solidFill>
                          <a:effectLst/>
                          <a:latin typeface="Calibri" panose="020F0502020204030204" pitchFamily="34" charset="0"/>
                        </a:rPr>
                        <a:t> (MOPT)</a:t>
                      </a:r>
                    </a:p>
                    <a:p>
                      <a:endParaRPr lang="en-US" dirty="0"/>
                    </a:p>
                  </a:txBody>
                  <a:tcPr>
                    <a:lnT w="6350" cap="flat" cmpd="sng" algn="ctr">
                      <a:solidFill>
                        <a:srgbClr val="000000"/>
                      </a:solidFill>
                      <a:prstDash val="solid"/>
                      <a:round/>
                      <a:headEnd type="none" w="med" len="med"/>
                      <a:tailEnd type="none" w="med" len="med"/>
                    </a:lnT>
                  </a:tcPr>
                </a:tc>
                <a:tc>
                  <a:txBody>
                    <a:bodyPr/>
                    <a:lstStyle/>
                    <a:p>
                      <a:pPr algn="ctr" fontAlgn="ctr"/>
                      <a:r>
                        <a:rPr lang="en-US" sz="1400" b="1" i="0" u="none" strike="noStrike" dirty="0">
                          <a:solidFill>
                            <a:srgbClr val="000000"/>
                          </a:solidFill>
                          <a:effectLst/>
                          <a:latin typeface="Calibri" panose="020F0502020204030204" pitchFamily="34" charset="0"/>
                        </a:rPr>
                        <a:t>56</a:t>
                      </a:r>
                    </a:p>
                  </a:txBody>
                  <a:tcPr marL="1442" marR="1442" marT="144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autorización para el traspaso de los derechos de concesión y/o permisos de transporte público modalidad autobús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400" b="0" i="0" u="none" strike="noStrike" dirty="0">
                          <a:solidFill>
                            <a:srgbClr val="FFC000"/>
                          </a:solidFill>
                          <a:effectLst/>
                          <a:latin typeface="Wingdings" panose="05000000000000000000" pitchFamily="2" charset="2"/>
                        </a:rPr>
                        <a:t>þ</a:t>
                      </a:r>
                    </a:p>
                  </a:txBody>
                  <a:tcPr marL="1442" marR="1442" marT="1442"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4637133"/>
                  </a:ext>
                </a:extLst>
              </a:tr>
              <a:tr h="217682">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57</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asignación de código de bus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47480875"/>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58</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fusión de rutas de transporte público modalidad autobús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dirty="0">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37606060"/>
                  </a:ext>
                </a:extLst>
              </a:tr>
              <a:tr h="217682">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59</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para la autorización de traspasos de concesión del servicio público modalidad taxi</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42092029"/>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60</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formalización de la concesión administrativa de taxi (suscripción del contrato)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47489310"/>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renovación de permiso de carga limitada</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6417398"/>
                  </a:ext>
                </a:extLst>
              </a:tr>
              <a:tr h="217682">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62</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Requisitos</a:t>
                      </a:r>
                      <a:r>
                        <a:rPr lang="en-US" sz="1400" b="0" i="0" u="none" strike="noStrike" dirty="0">
                          <a:solidFill>
                            <a:srgbClr val="000000"/>
                          </a:solidFill>
                          <a:effectLst/>
                          <a:latin typeface="Calibri" panose="020F0502020204030204" pitchFamily="34" charset="0"/>
                        </a:rPr>
                        <a:t> para </a:t>
                      </a:r>
                      <a:r>
                        <a:rPr lang="en-US" sz="1400" b="0" i="0" u="none" strike="noStrike" dirty="0" err="1">
                          <a:solidFill>
                            <a:srgbClr val="000000"/>
                          </a:solidFill>
                          <a:effectLst/>
                          <a:latin typeface="Calibri" panose="020F0502020204030204" pitchFamily="34" charset="0"/>
                        </a:rPr>
                        <a:t>permiso</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grúa</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arrastre</a:t>
                      </a:r>
                      <a:r>
                        <a:rPr lang="en-US" sz="1400" b="0" i="0" u="none" strike="noStrike" dirty="0">
                          <a:solidFill>
                            <a:srgbClr val="000000"/>
                          </a:solidFill>
                          <a:effectLst/>
                          <a:latin typeface="Calibri" panose="020F0502020204030204" pitchFamily="34" charset="0"/>
                        </a:rPr>
                        <a:t> por </a:t>
                      </a:r>
                      <a:r>
                        <a:rPr lang="en-US" sz="1400" b="0" i="0" u="none" strike="noStrike" dirty="0" err="1">
                          <a:solidFill>
                            <a:srgbClr val="000000"/>
                          </a:solidFill>
                          <a:effectLst/>
                          <a:latin typeface="Calibri" panose="020F0502020204030204" pitchFamily="34" charset="0"/>
                        </a:rPr>
                        <a:t>primera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vez</a:t>
                      </a:r>
                      <a:endParaRPr lang="en-US" sz="1400" b="0" i="0" u="none" strike="noStrike" dirty="0">
                        <a:solidFill>
                          <a:srgbClr val="000000"/>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7413914"/>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63</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para permiso especial carga con exceso de dimensiones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18071365"/>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64</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para permiso especial carga con exceso de dimensiones - extranjeros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123344"/>
                  </a:ext>
                </a:extLst>
              </a:tr>
              <a:tr h="217682">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65</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permiso de carga indivisible (PMA)</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7560007"/>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66</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Presentación</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Recursos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Administrativos</a:t>
                      </a:r>
                      <a:endParaRPr lang="en-US" sz="1400" b="0" i="0" u="none" strike="noStrike" dirty="0">
                        <a:solidFill>
                          <a:srgbClr val="000000"/>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86932842"/>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67</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Permiso de pesos y </a:t>
                      </a:r>
                      <a:r>
                        <a:rPr lang="es-ES" sz="1400" b="0" i="0" u="none" strike="noStrike" dirty="0" err="1">
                          <a:solidFill>
                            <a:srgbClr val="000000"/>
                          </a:solidFill>
                          <a:effectLst/>
                          <a:latin typeface="Calibri" panose="020F0502020204030204" pitchFamily="34" charset="0"/>
                        </a:rPr>
                        <a:t>dimenciones</a:t>
                      </a:r>
                      <a:r>
                        <a:rPr lang="es-ES" sz="1400" b="0" i="0" u="none" strike="noStrike" dirty="0">
                          <a:solidFill>
                            <a:srgbClr val="000000"/>
                          </a:solidFill>
                          <a:effectLst/>
                          <a:latin typeface="Calibri" panose="020F0502020204030204" pitchFamily="34" charset="0"/>
                        </a:rPr>
                        <a:t> en materia peligrosa</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17448350"/>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68</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Cambio de </a:t>
                      </a:r>
                      <a:r>
                        <a:rPr lang="en-US" sz="1400" b="0" i="0" u="none" strike="noStrike" dirty="0" err="1">
                          <a:solidFill>
                            <a:srgbClr val="000000"/>
                          </a:solidFill>
                          <a:effectLst/>
                          <a:latin typeface="Calibri" panose="020F0502020204030204" pitchFamily="34" charset="0"/>
                        </a:rPr>
                        <a:t>características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vehículo</a:t>
                      </a:r>
                      <a:endParaRPr lang="en-US" sz="1400" b="0" i="0" u="none" strike="noStrike" dirty="0">
                        <a:solidFill>
                          <a:srgbClr val="000000"/>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16051340"/>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69</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Permisos de pesos y dimensiones convencional</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9405748"/>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70</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Poder de representación de la empresa si se requiere</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66663281"/>
                  </a:ext>
                </a:extLst>
              </a:tr>
              <a:tr h="43366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71</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Aprobación de diseño de la estructura de pavimentos a construir por tercero en rutas </a:t>
                      </a:r>
                      <a:r>
                        <a:rPr lang="es-ES" sz="1400" b="0" i="0" u="none" strike="noStrike" dirty="0" err="1">
                          <a:solidFill>
                            <a:srgbClr val="000000"/>
                          </a:solidFill>
                          <a:effectLst/>
                          <a:latin typeface="Calibri" panose="020F0502020204030204" pitchFamily="34" charset="0"/>
                        </a:rPr>
                        <a:t>naconales</a:t>
                      </a:r>
                      <a:endParaRPr lang="es-ES" sz="1400" b="0" i="0" u="none" strike="noStrike" dirty="0">
                        <a:solidFill>
                          <a:srgbClr val="000000"/>
                        </a:solidFill>
                        <a:effectLst/>
                        <a:latin typeface="Calibri" panose="020F0502020204030204" pitchFamily="34" charset="0"/>
                      </a:endParaRP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92666484"/>
                  </a:ext>
                </a:extLst>
              </a:tr>
              <a:tr h="43366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72</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Aprobación de diseño de la estructura de pavimentos para accesos de propiedades privadas de rutas nacionales sin acceso restringido.</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1442" marR="1442" marT="144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81057713"/>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73</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Alineamiento</a:t>
                      </a:r>
                      <a:r>
                        <a:rPr lang="en-US" sz="1400" b="0" i="0" u="none" strike="noStrike" dirty="0">
                          <a:solidFill>
                            <a:srgbClr val="000000"/>
                          </a:solidFill>
                          <a:effectLst/>
                          <a:latin typeface="Calibri" panose="020F0502020204030204" pitchFamily="34" charset="0"/>
                        </a:rPr>
                        <a:t> Vial </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1442" marR="1442" marT="1442"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51814566"/>
                  </a:ext>
                </a:extLst>
              </a:tr>
              <a:tr h="21768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74</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Compromiso</a:t>
                      </a:r>
                      <a:r>
                        <a:rPr lang="en-US" sz="1400" b="0" i="0" u="none" strike="noStrike" dirty="0">
                          <a:solidFill>
                            <a:srgbClr val="000000"/>
                          </a:solidFill>
                          <a:effectLst/>
                          <a:latin typeface="Calibri" panose="020F0502020204030204" pitchFamily="34" charset="0"/>
                        </a:rPr>
                        <a:t> de Alcalde o Intendente </a:t>
                      </a:r>
                      <a:r>
                        <a:rPr lang="en-US" sz="1400" b="0" i="0" u="none" strike="noStrike" dirty="0" err="1">
                          <a:solidFill>
                            <a:srgbClr val="000000"/>
                          </a:solidFill>
                          <a:effectLst/>
                          <a:latin typeface="Calibri" panose="020F0502020204030204" pitchFamily="34" charset="0"/>
                        </a:rPr>
                        <a:t>en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obras</a:t>
                      </a:r>
                      <a:r>
                        <a:rPr lang="en-US" sz="1400" b="0" i="0" u="none" strike="noStrike" dirty="0">
                          <a:solidFill>
                            <a:srgbClr val="000000"/>
                          </a:solidFill>
                          <a:effectLst/>
                          <a:latin typeface="Calibri" panose="020F0502020204030204" pitchFamily="34" charset="0"/>
                        </a:rPr>
                        <a:t> PRVC-II</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1442" marR="1442" marT="1442" marB="0" anchor="b">
                    <a:lnL>
                      <a:noFill/>
                    </a:lnL>
                    <a:lnR>
                      <a:noFill/>
                    </a:lnR>
                    <a:lnT>
                      <a:noFill/>
                    </a:lnT>
                    <a:lnB>
                      <a:noFill/>
                    </a:lnB>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1442" marR="1442" marT="1442"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95916155"/>
                  </a:ext>
                </a:extLst>
              </a:tr>
              <a:tr h="433662">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75</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traspaso de acciones de una empresa concesionaria y/o permisionaria de transporte público modalidad autobús</a:t>
                      </a:r>
                    </a:p>
                  </a:txBody>
                  <a:tcPr marL="1442" marR="1442" marT="1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1442" marR="1442" marT="1442"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1442" marR="1442" marT="144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1442" marR="1442" marT="144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4898423"/>
                  </a:ext>
                </a:extLst>
              </a:tr>
            </a:tbl>
          </a:graphicData>
        </a:graphic>
      </p:graphicFrame>
    </p:spTree>
    <p:extLst>
      <p:ext uri="{BB962C8B-B14F-4D97-AF65-F5344CB8AC3E}">
        <p14:creationId xmlns:p14="http://schemas.microsoft.com/office/powerpoint/2010/main" val="723974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26271-84C1-4EA3-A270-D153393ABAB1}"/>
              </a:ext>
            </a:extLst>
          </p:cNvPr>
          <p:cNvSpPr>
            <a:spLocks noGrp="1"/>
          </p:cNvSpPr>
          <p:nvPr>
            <p:ph type="title"/>
          </p:nvPr>
        </p:nvSpPr>
        <p:spPr>
          <a:xfrm>
            <a:off x="838200" y="30574"/>
            <a:ext cx="10515600" cy="443397"/>
          </a:xfrm>
        </p:spPr>
        <p:txBody>
          <a:bodyPr>
            <a:normAutofit/>
          </a:bodyPr>
          <a:lstStyle/>
          <a:p>
            <a:pPr algn="ctr"/>
            <a:r>
              <a:rPr lang="es-ES" sz="2000" b="1" dirty="0"/>
              <a:t>Trámites por Institución </a:t>
            </a:r>
            <a:endParaRPr lang="en-US" sz="2000" b="1" dirty="0"/>
          </a:p>
        </p:txBody>
      </p:sp>
      <p:graphicFrame>
        <p:nvGraphicFramePr>
          <p:cNvPr id="5" name="Tabla 4">
            <a:extLst>
              <a:ext uri="{FF2B5EF4-FFF2-40B4-BE49-F238E27FC236}">
                <a16:creationId xmlns:a16="http://schemas.microsoft.com/office/drawing/2014/main" id="{CA4FE87B-12E0-4BD8-BFB0-5DB12D3C5FF7}"/>
              </a:ext>
            </a:extLst>
          </p:cNvPr>
          <p:cNvGraphicFramePr>
            <a:graphicFrameLocks noGrp="1"/>
          </p:cNvGraphicFramePr>
          <p:nvPr>
            <p:extLst>
              <p:ext uri="{D42A27DB-BD31-4B8C-83A1-F6EECF244321}">
                <p14:modId xmlns:p14="http://schemas.microsoft.com/office/powerpoint/2010/main" val="4156438325"/>
              </p:ext>
            </p:extLst>
          </p:nvPr>
        </p:nvGraphicFramePr>
        <p:xfrm>
          <a:off x="263090" y="473971"/>
          <a:ext cx="11928909" cy="5957309"/>
        </p:xfrm>
        <a:graphic>
          <a:graphicData uri="http://schemas.openxmlformats.org/drawingml/2006/table">
            <a:tbl>
              <a:tblPr/>
              <a:tblGrid>
                <a:gridCol w="1289900">
                  <a:extLst>
                    <a:ext uri="{9D8B030D-6E8A-4147-A177-3AD203B41FA5}">
                      <a16:colId xmlns:a16="http://schemas.microsoft.com/office/drawing/2014/main" val="2247509406"/>
                    </a:ext>
                  </a:extLst>
                </a:gridCol>
                <a:gridCol w="498124">
                  <a:extLst>
                    <a:ext uri="{9D8B030D-6E8A-4147-A177-3AD203B41FA5}">
                      <a16:colId xmlns:a16="http://schemas.microsoft.com/office/drawing/2014/main" val="2935183722"/>
                    </a:ext>
                  </a:extLst>
                </a:gridCol>
                <a:gridCol w="6665619">
                  <a:extLst>
                    <a:ext uri="{9D8B030D-6E8A-4147-A177-3AD203B41FA5}">
                      <a16:colId xmlns:a16="http://schemas.microsoft.com/office/drawing/2014/main" val="2879142180"/>
                    </a:ext>
                  </a:extLst>
                </a:gridCol>
                <a:gridCol w="852826">
                  <a:extLst>
                    <a:ext uri="{9D8B030D-6E8A-4147-A177-3AD203B41FA5}">
                      <a16:colId xmlns:a16="http://schemas.microsoft.com/office/drawing/2014/main" val="1214174660"/>
                    </a:ext>
                  </a:extLst>
                </a:gridCol>
                <a:gridCol w="852826">
                  <a:extLst>
                    <a:ext uri="{9D8B030D-6E8A-4147-A177-3AD203B41FA5}">
                      <a16:colId xmlns:a16="http://schemas.microsoft.com/office/drawing/2014/main" val="458522018"/>
                    </a:ext>
                  </a:extLst>
                </a:gridCol>
                <a:gridCol w="884807">
                  <a:extLst>
                    <a:ext uri="{9D8B030D-6E8A-4147-A177-3AD203B41FA5}">
                      <a16:colId xmlns:a16="http://schemas.microsoft.com/office/drawing/2014/main" val="1974009673"/>
                    </a:ext>
                  </a:extLst>
                </a:gridCol>
                <a:gridCol w="884807">
                  <a:extLst>
                    <a:ext uri="{9D8B030D-6E8A-4147-A177-3AD203B41FA5}">
                      <a16:colId xmlns:a16="http://schemas.microsoft.com/office/drawing/2014/main" val="3154328146"/>
                    </a:ext>
                  </a:extLst>
                </a:gridCol>
              </a:tblGrid>
              <a:tr h="371906">
                <a:tc>
                  <a:txBody>
                    <a:bodyPr/>
                    <a:lstStyle/>
                    <a:p>
                      <a:pPr algn="ctr" fontAlgn="ctr"/>
                      <a:r>
                        <a:rPr lang="en-US" sz="1400" b="1" i="0" u="none" strike="noStrike" dirty="0" err="1">
                          <a:solidFill>
                            <a:srgbClr val="FFFFFF"/>
                          </a:solidFill>
                          <a:effectLst/>
                          <a:latin typeface="Calibri" panose="020F0502020204030204" pitchFamily="34" charset="0"/>
                        </a:rPr>
                        <a:t>Entidad</a:t>
                      </a:r>
                      <a:endParaRPr lang="en-US" sz="1400" b="1" i="0" u="none" strike="noStrike" dirty="0">
                        <a:solidFill>
                          <a:srgbClr val="FFFFFF"/>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Trámite</a:t>
                      </a:r>
                      <a:endParaRPr lang="en-US" sz="1400" b="1" i="0" u="none" strike="noStrike" dirty="0">
                        <a:solidFill>
                          <a:srgbClr val="FFFFFF"/>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3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6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I Tri 2021</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4034002760"/>
                  </a:ext>
                </a:extLst>
              </a:tr>
              <a:tr h="1005081">
                <a:tc>
                  <a:txBody>
                    <a:bodyPr/>
                    <a:lstStyle/>
                    <a:p>
                      <a:pPr algn="ctr" fontAlgn="t"/>
                      <a:r>
                        <a:rPr lang="es-ES" sz="1400" b="1" i="0" u="none" strike="noStrike" dirty="0">
                          <a:solidFill>
                            <a:srgbClr val="000000"/>
                          </a:solidFill>
                          <a:effectLst/>
                          <a:latin typeface="Calibri" panose="020F0502020204030204" pitchFamily="34" charset="0"/>
                        </a:rPr>
                        <a:t>Ministerio de Gobernación y Policía. Dirección General de </a:t>
                      </a:r>
                      <a:r>
                        <a:rPr lang="es-ES" sz="1400" b="1" i="0" u="none" strike="noStrike" dirty="0" err="1">
                          <a:solidFill>
                            <a:srgbClr val="000000"/>
                          </a:solidFill>
                          <a:effectLst/>
                          <a:latin typeface="Calibri" panose="020F0502020204030204" pitchFamily="34" charset="0"/>
                        </a:rPr>
                        <a:t>Miagración</a:t>
                      </a:r>
                      <a:r>
                        <a:rPr lang="es-ES" sz="1400" b="1" i="0" u="none" strike="noStrike" dirty="0">
                          <a:solidFill>
                            <a:srgbClr val="000000"/>
                          </a:solidFill>
                          <a:effectLst/>
                          <a:latin typeface="Calibri" panose="020F0502020204030204" pitchFamily="34" charset="0"/>
                        </a:rPr>
                        <a:t> y Extranjería. </a:t>
                      </a:r>
                    </a:p>
                  </a:txBody>
                  <a:tcPr marL="3524" marR="3524" marT="3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76</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Categoría especial bajo régimen de excepción para la regularización migratoria de personas extranjeras que </a:t>
                      </a:r>
                      <a:r>
                        <a:rPr lang="es-ES" sz="1400" b="0" i="0" u="none" strike="noStrike" dirty="0" err="1">
                          <a:solidFill>
                            <a:srgbClr val="000000"/>
                          </a:solidFill>
                          <a:effectLst/>
                          <a:latin typeface="Calibri" panose="020F0502020204030204" pitchFamily="34" charset="0"/>
                        </a:rPr>
                        <a:t>lalaboren</a:t>
                      </a:r>
                      <a:r>
                        <a:rPr lang="es-ES" sz="1400" b="0" i="0" u="none" strike="noStrike" dirty="0">
                          <a:solidFill>
                            <a:srgbClr val="000000"/>
                          </a:solidFill>
                          <a:effectLst/>
                          <a:latin typeface="Calibri" panose="020F0502020204030204" pitchFamily="34" charset="0"/>
                        </a:rPr>
                        <a:t> en el sector agropecuario. Requisitos por Declaración Jurada. </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B050"/>
                          </a:solidFill>
                          <a:effectLst/>
                          <a:latin typeface="Wingdings" panose="05000000000000000000" pitchFamily="2" charset="2"/>
                        </a:rPr>
                        <a:t>þ</a:t>
                      </a:r>
                    </a:p>
                  </a:txBody>
                  <a:tcPr marL="3524" marR="3524" marT="352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7613131"/>
                  </a:ext>
                </a:extLst>
              </a:tr>
              <a:tr h="862106">
                <a:tc rowSpan="2">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AYA</a:t>
                      </a:r>
                    </a:p>
                  </a:txBody>
                  <a:tcPr marL="3524" marR="3524" marT="3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Calibri" panose="020F0502020204030204" pitchFamily="34" charset="0"/>
                        </a:rPr>
                        <a:t>77</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Declaración Jurada  a la autorización que brinda el Ente correspondiente en territorios del país con características especiales, bajo la modalidad de territorios administrados por el Estado o sus instituciones con régimen jurídico especial, zona marítimo terrestre, zonas fronterizas, territorios indígenas, polos de desarrollo turístico.</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3524" marR="3524" marT="35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75158451"/>
                  </a:ext>
                </a:extLst>
              </a:tr>
              <a:tr h="371906">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78</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Declaración jurada en el requisito de permiso de construcción que emite el Ente correspondiente (Municipalidades).</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3524" marR="3524" marT="352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908333"/>
                  </a:ext>
                </a:extLst>
              </a:tr>
              <a:tr h="298649">
                <a:tc rowSpan="6">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ICE</a:t>
                      </a:r>
                    </a:p>
                  </a:txBody>
                  <a:tcPr marL="3524" marR="3524" marT="3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79</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Permisos de uso de inmuebles en precario</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3524" marR="3524" marT="352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4698311"/>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80</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Contratación</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Administrativa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Carteles</a:t>
                      </a:r>
                      <a:r>
                        <a:rPr lang="en-US" sz="1400" b="0" i="0" u="none" strike="noStrike" dirty="0">
                          <a:solidFill>
                            <a:srgbClr val="000000"/>
                          </a:solidFill>
                          <a:effectLst/>
                          <a:latin typeface="Calibri" panose="020F0502020204030204" pitchFamily="34" charset="0"/>
                        </a:rPr>
                        <a:t>) </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0" i="0" u="none" strike="noStrike">
                          <a:solidFill>
                            <a:srgbClr val="595959"/>
                          </a:solidFill>
                          <a:effectLst/>
                          <a:latin typeface="Wingdings" panose="05000000000000000000" pitchFamily="2" charset="2"/>
                        </a:rPr>
                        <a:t>þ</a:t>
                      </a:r>
                    </a:p>
                  </a:txBody>
                  <a:tcPr marL="3524" marR="3524" marT="352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4504773"/>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81</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Servicio definitivo de suministro de energía eléctrica para clientes nuevos con red disponible</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9910586"/>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82</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Servicios Provisionales de suministro de energía eléctrica para clientes con red disponible</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22980717"/>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83</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Traslado</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medidor</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externo</a:t>
                      </a:r>
                      <a:endParaRPr lang="en-US" sz="1400" b="0" i="0" u="none" strike="noStrike" dirty="0">
                        <a:solidFill>
                          <a:srgbClr val="000000"/>
                        </a:solidFill>
                        <a:effectLst/>
                        <a:latin typeface="Calibri" panose="020F0502020204030204" pitchFamily="34" charset="0"/>
                      </a:endParaRP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6507832"/>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84</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Traspaso de Servicio Eléctrico (Cambio de Nombre)</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dirty="0">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52567391"/>
                  </a:ext>
                </a:extLst>
              </a:tr>
              <a:tr h="298649">
                <a:tc rowSpan="3">
                  <a:txBody>
                    <a:bodyPr/>
                    <a:lstStyle/>
                    <a:p>
                      <a:pPr algn="ctr" fontAlgn="t"/>
                      <a:endParaRPr lang="en-US" sz="1400" b="1" i="0" u="none" strike="noStrike" dirty="0">
                        <a:solidFill>
                          <a:srgbClr val="000000"/>
                        </a:solidFill>
                        <a:effectLst/>
                        <a:latin typeface="Calibri" panose="020F0502020204030204" pitchFamily="34" charset="0"/>
                      </a:endParaRPr>
                    </a:p>
                    <a:p>
                      <a:pPr algn="ctr" fontAlgn="t"/>
                      <a:r>
                        <a:rPr lang="en-US" sz="1400" b="1" i="0" u="none" strike="noStrike" dirty="0">
                          <a:solidFill>
                            <a:srgbClr val="000000"/>
                          </a:solidFill>
                          <a:effectLst/>
                          <a:latin typeface="Calibri" panose="020F0502020204030204" pitchFamily="34" charset="0"/>
                        </a:rPr>
                        <a:t>ICE *PMR</a:t>
                      </a:r>
                    </a:p>
                  </a:txBody>
                  <a:tcPr marL="3524" marR="3524" marT="3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85</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Servicio de energía eléctrica para clientes nuevos con red disponible (menor de 3000Kwh)*PMR</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dirty="0">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3935170"/>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86</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Cambio de nombre y número de cliente *PMR</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1400" b="0" i="0" u="none" strike="noStrike" dirty="0">
                          <a:solidFill>
                            <a:srgbClr val="FFC000"/>
                          </a:solidFill>
                          <a:effectLst/>
                          <a:latin typeface="Wingdings" panose="05000000000000000000" pitchFamily="2" charset="2"/>
                        </a:rPr>
                        <a:t>þ</a:t>
                      </a:r>
                    </a:p>
                  </a:txBody>
                  <a:tcPr marL="3524" marR="3524" marT="3524" marB="0" anchor="ctr">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524" marR="3524" marT="3524"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29595019"/>
                  </a:ext>
                </a:extLst>
              </a:tr>
              <a:tr h="298649">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87</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Servicios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Provisionales</a:t>
                      </a:r>
                      <a:r>
                        <a:rPr lang="en-US" sz="1400" b="0" i="0" u="none" strike="noStrike" dirty="0">
                          <a:solidFill>
                            <a:srgbClr val="000000"/>
                          </a:solidFill>
                          <a:effectLst/>
                          <a:latin typeface="Calibri" panose="020F0502020204030204" pitchFamily="34" charset="0"/>
                        </a:rPr>
                        <a:t>*PMR</a:t>
                      </a:r>
                    </a:p>
                  </a:txBody>
                  <a:tcPr marL="3524" marR="3524" marT="3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3524" marR="3524" marT="352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FFC000"/>
                          </a:solidFill>
                          <a:effectLst/>
                          <a:latin typeface="Wingdings" panose="05000000000000000000" pitchFamily="2" charset="2"/>
                        </a:rPr>
                        <a:t>þ</a:t>
                      </a:r>
                    </a:p>
                  </a:txBody>
                  <a:tcPr marL="3524" marR="3524" marT="352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p>
                  </a:txBody>
                  <a:tcPr marL="3524" marR="3524" marT="352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2353562"/>
                  </a:ext>
                </a:extLst>
              </a:tr>
            </a:tbl>
          </a:graphicData>
        </a:graphic>
      </p:graphicFrame>
    </p:spTree>
    <p:extLst>
      <p:ext uri="{BB962C8B-B14F-4D97-AF65-F5344CB8AC3E}">
        <p14:creationId xmlns:p14="http://schemas.microsoft.com/office/powerpoint/2010/main" val="3281015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BD9F9E5-4859-4836-A743-D24461CEEA8F}"/>
              </a:ext>
            </a:extLst>
          </p:cNvPr>
          <p:cNvGraphicFramePr>
            <a:graphicFrameLocks noGrp="1"/>
          </p:cNvGraphicFramePr>
          <p:nvPr>
            <p:extLst>
              <p:ext uri="{D42A27DB-BD31-4B8C-83A1-F6EECF244321}">
                <p14:modId xmlns:p14="http://schemas.microsoft.com/office/powerpoint/2010/main" val="1157892033"/>
              </p:ext>
            </p:extLst>
          </p:nvPr>
        </p:nvGraphicFramePr>
        <p:xfrm>
          <a:off x="173255" y="346797"/>
          <a:ext cx="11877574" cy="6200918"/>
        </p:xfrm>
        <a:graphic>
          <a:graphicData uri="http://schemas.openxmlformats.org/drawingml/2006/table">
            <a:tbl>
              <a:tblPr/>
              <a:tblGrid>
                <a:gridCol w="1284349">
                  <a:extLst>
                    <a:ext uri="{9D8B030D-6E8A-4147-A177-3AD203B41FA5}">
                      <a16:colId xmlns:a16="http://schemas.microsoft.com/office/drawing/2014/main" val="4292269582"/>
                    </a:ext>
                  </a:extLst>
                </a:gridCol>
                <a:gridCol w="751225">
                  <a:extLst>
                    <a:ext uri="{9D8B030D-6E8A-4147-A177-3AD203B41FA5}">
                      <a16:colId xmlns:a16="http://schemas.microsoft.com/office/drawing/2014/main" val="3483932850"/>
                    </a:ext>
                  </a:extLst>
                </a:gridCol>
                <a:gridCol w="6381688">
                  <a:extLst>
                    <a:ext uri="{9D8B030D-6E8A-4147-A177-3AD203B41FA5}">
                      <a16:colId xmlns:a16="http://schemas.microsoft.com/office/drawing/2014/main" val="1147655687"/>
                    </a:ext>
                  </a:extLst>
                </a:gridCol>
                <a:gridCol w="849155">
                  <a:extLst>
                    <a:ext uri="{9D8B030D-6E8A-4147-A177-3AD203B41FA5}">
                      <a16:colId xmlns:a16="http://schemas.microsoft.com/office/drawing/2014/main" val="53245931"/>
                    </a:ext>
                  </a:extLst>
                </a:gridCol>
                <a:gridCol w="849155">
                  <a:extLst>
                    <a:ext uri="{9D8B030D-6E8A-4147-A177-3AD203B41FA5}">
                      <a16:colId xmlns:a16="http://schemas.microsoft.com/office/drawing/2014/main" val="993947215"/>
                    </a:ext>
                  </a:extLst>
                </a:gridCol>
                <a:gridCol w="881001">
                  <a:extLst>
                    <a:ext uri="{9D8B030D-6E8A-4147-A177-3AD203B41FA5}">
                      <a16:colId xmlns:a16="http://schemas.microsoft.com/office/drawing/2014/main" val="3674716407"/>
                    </a:ext>
                  </a:extLst>
                </a:gridCol>
                <a:gridCol w="881001">
                  <a:extLst>
                    <a:ext uri="{9D8B030D-6E8A-4147-A177-3AD203B41FA5}">
                      <a16:colId xmlns:a16="http://schemas.microsoft.com/office/drawing/2014/main" val="985031164"/>
                    </a:ext>
                  </a:extLst>
                </a:gridCol>
              </a:tblGrid>
              <a:tr h="296428">
                <a:tc>
                  <a:txBody>
                    <a:bodyPr/>
                    <a:lstStyle/>
                    <a:p>
                      <a:pPr algn="ctr" fontAlgn="ctr"/>
                      <a:r>
                        <a:rPr lang="en-US" sz="1400" b="1" i="0" u="none" strike="noStrike" dirty="0" err="1">
                          <a:solidFill>
                            <a:srgbClr val="FFFFFF"/>
                          </a:solidFill>
                          <a:effectLst/>
                          <a:latin typeface="Calibri" panose="020F0502020204030204" pitchFamily="34" charset="0"/>
                        </a:rPr>
                        <a:t>Entidad</a:t>
                      </a:r>
                      <a:endParaRPr lang="en-US" sz="1400" b="1" i="0" u="none" strike="noStrike" dirty="0">
                        <a:solidFill>
                          <a:srgbClr val="FFFFFF"/>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Trámite</a:t>
                      </a:r>
                      <a:endParaRPr lang="en-US" sz="1400" b="1" i="0" u="none" strike="noStrike" dirty="0">
                        <a:solidFill>
                          <a:srgbClr val="FFFFFF"/>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3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 6 </a:t>
                      </a:r>
                      <a:r>
                        <a:rPr lang="en-US" sz="1400" b="1" i="0" u="none" strike="noStrike" dirty="0" err="1">
                          <a:solidFill>
                            <a:srgbClr val="FFFFFF"/>
                          </a:solidFill>
                          <a:effectLst/>
                          <a:latin typeface="Calibri" panose="020F0502020204030204" pitchFamily="34" charset="0"/>
                        </a:rPr>
                        <a:t>Meses</a:t>
                      </a:r>
                      <a:endParaRPr lang="en-US" sz="1400" b="1" i="0" u="none" strike="noStrike" dirty="0">
                        <a:solidFill>
                          <a:srgbClr val="FFFFFF"/>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a:solidFill>
                            <a:srgbClr val="FFFFFF"/>
                          </a:solidFill>
                          <a:effectLst/>
                          <a:latin typeface="Calibri" panose="020F0502020204030204" pitchFamily="34" charset="0"/>
                        </a:rPr>
                        <a:t>I Tri 2021</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tc>
                  <a:txBody>
                    <a:bodyPr/>
                    <a:lstStyle/>
                    <a:p>
                      <a:pPr algn="ctr" fontAlgn="ctr"/>
                      <a:r>
                        <a:rPr lang="en-US" sz="1400" b="1" i="0" u="none" strike="noStrike" dirty="0" err="1">
                          <a:solidFill>
                            <a:srgbClr val="FFFFFF"/>
                          </a:solidFill>
                          <a:effectLst/>
                          <a:latin typeface="Calibri" panose="020F0502020204030204" pitchFamily="34" charset="0"/>
                        </a:rPr>
                        <a:t>Ya</a:t>
                      </a:r>
                      <a:r>
                        <a:rPr lang="en-US" sz="1400" b="1" i="0" u="none" strike="noStrike" dirty="0">
                          <a:solidFill>
                            <a:srgbClr val="FFFFFF"/>
                          </a:solidFill>
                          <a:effectLst/>
                          <a:latin typeface="Calibri" panose="020F0502020204030204" pitchFamily="34" charset="0"/>
                        </a:rPr>
                        <a:t> </a:t>
                      </a:r>
                      <a:r>
                        <a:rPr lang="en-US" sz="1400" b="1" i="0" u="none" strike="noStrike" dirty="0" err="1">
                          <a:solidFill>
                            <a:srgbClr val="FFFFFF"/>
                          </a:solidFill>
                          <a:effectLst/>
                          <a:latin typeface="Calibri" panose="020F0502020204030204" pitchFamily="34" charset="0"/>
                        </a:rPr>
                        <a:t>realizados</a:t>
                      </a:r>
                      <a:endParaRPr lang="en-US" sz="1400" b="1" i="0" u="none" strike="noStrike" dirty="0">
                        <a:solidFill>
                          <a:srgbClr val="FFFFFF"/>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3F4F"/>
                    </a:solidFill>
                  </a:tcPr>
                </a:tc>
                <a:extLst>
                  <a:ext uri="{0D108BD9-81ED-4DB2-BD59-A6C34878D82A}">
                    <a16:rowId xmlns:a16="http://schemas.microsoft.com/office/drawing/2014/main" val="1485101719"/>
                  </a:ext>
                </a:extLst>
              </a:tr>
              <a:tr h="252578">
                <a:tc rowSpan="6">
                  <a:txBody>
                    <a:bodyPr/>
                    <a:lstStyle/>
                    <a:p>
                      <a:pPr algn="ctr" fontAlgn="t"/>
                      <a:r>
                        <a:rPr lang="en-US" sz="1400" b="1" i="0" u="none" strike="noStrike" dirty="0">
                          <a:solidFill>
                            <a:srgbClr val="000000"/>
                          </a:solidFill>
                          <a:effectLst/>
                          <a:latin typeface="Calibri" panose="020F0502020204030204" pitchFamily="34" charset="0"/>
                        </a:rPr>
                        <a:t>TEC</a:t>
                      </a:r>
                    </a:p>
                  </a:txBody>
                  <a:tcPr marL="2904" marR="2904" marT="29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88</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Trámites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becas</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docentes</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1733673"/>
                  </a:ext>
                </a:extLst>
              </a:tr>
              <a:tr h="252578">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89</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Trámites de becas estudiantiles</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3768289"/>
                  </a:ext>
                </a:extLst>
              </a:tr>
              <a:tr h="252578">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90</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a:solidFill>
                            <a:srgbClr val="000000"/>
                          </a:solidFill>
                          <a:effectLst/>
                          <a:latin typeface="Calibri" panose="020F0502020204030204" pitchFamily="34" charset="0"/>
                        </a:rPr>
                        <a:t>Trámites ante el Tribunal Disciplinario Formativo</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5776612"/>
                  </a:ext>
                </a:extLst>
              </a:tr>
              <a:tr h="252578">
                <a:tc vMerge="1">
                  <a:txBody>
                    <a:bodyPr/>
                    <a:lstStyle/>
                    <a:p>
                      <a:endParaRPr lang="en-US"/>
                    </a:p>
                  </a:txBody>
                  <a:tcPr/>
                </a:tc>
                <a:tc>
                  <a:txBody>
                    <a:bodyPr/>
                    <a:lstStyle/>
                    <a:p>
                      <a:pPr algn="ctr" fontAlgn="ctr"/>
                      <a:r>
                        <a:rPr lang="en-US" sz="1400" b="1" i="0" u="none" strike="noStrike" dirty="0">
                          <a:solidFill>
                            <a:srgbClr val="000000"/>
                          </a:solidFill>
                          <a:effectLst/>
                          <a:latin typeface="Calibri" panose="020F0502020204030204" pitchFamily="34" charset="0"/>
                        </a:rPr>
                        <a:t>91</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Trámites</a:t>
                      </a:r>
                      <a:r>
                        <a:rPr lang="en-US" sz="1400" b="0" i="0" u="none" strike="noStrike" dirty="0">
                          <a:solidFill>
                            <a:srgbClr val="000000"/>
                          </a:solidFill>
                          <a:effectLst/>
                          <a:latin typeface="Calibri" panose="020F0502020204030204" pitchFamily="34" charset="0"/>
                        </a:rPr>
                        <a:t> ante </a:t>
                      </a:r>
                      <a:r>
                        <a:rPr lang="en-US" sz="1400" b="0" i="0" u="none" strike="noStrike" dirty="0" err="1">
                          <a:solidFill>
                            <a:srgbClr val="000000"/>
                          </a:solidFill>
                          <a:effectLst/>
                          <a:latin typeface="Calibri" panose="020F0502020204030204" pitchFamily="34" charset="0"/>
                        </a:rPr>
                        <a:t>Financiero</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Contable</a:t>
                      </a:r>
                      <a:r>
                        <a:rPr lang="en-US" sz="1400" b="0" i="0" u="none" strike="noStrike" dirty="0">
                          <a:solidFill>
                            <a:srgbClr val="000000"/>
                          </a:solidFill>
                          <a:effectLst/>
                          <a:latin typeface="Calibri" panose="020F0502020204030204" pitchFamily="34" charset="0"/>
                        </a:rPr>
                        <a:t> </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81467289"/>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92</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Trámites de estudiantes en los Consejos que participan </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6834523"/>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93</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Trámites</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Recursos</a:t>
                      </a:r>
                      <a:r>
                        <a:rPr lang="en-US" sz="1400" b="0" i="0" u="none" strike="noStrike" dirty="0">
                          <a:solidFill>
                            <a:srgbClr val="000000"/>
                          </a:solidFill>
                          <a:effectLst/>
                          <a:latin typeface="Calibri" panose="020F0502020204030204" pitchFamily="34" charset="0"/>
                        </a:rPr>
                        <a:t> Humanos</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529181"/>
                  </a:ext>
                </a:extLst>
              </a:tr>
              <a:tr h="501765">
                <a:tc rowSpan="2">
                  <a:txBody>
                    <a:bodyPr/>
                    <a:lstStyle/>
                    <a:p>
                      <a:pPr algn="ctr" fontAlgn="t"/>
                      <a:r>
                        <a:rPr lang="es-ES" sz="1400" b="1" i="0" u="none" strike="noStrike">
                          <a:solidFill>
                            <a:srgbClr val="000000"/>
                          </a:solidFill>
                          <a:effectLst/>
                          <a:latin typeface="Calibri" panose="020F0502020204030204" pitchFamily="34" charset="0"/>
                        </a:rPr>
                        <a:t> Instituto de Fomento y Asesoría Municipal (IFAM)</a:t>
                      </a:r>
                    </a:p>
                  </a:txBody>
                  <a:tcPr marL="2904" marR="2904" marT="29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94</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Certificación de deudas vigente del sujeto de financiamiento con otras entidades financieras</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300" b="0" i="0" u="none" strike="noStrike">
                          <a:solidFill>
                            <a:srgbClr val="FFC000"/>
                          </a:solidFill>
                          <a:effectLst/>
                          <a:latin typeface="Wingdings" panose="05000000000000000000" pitchFamily="2" charset="2"/>
                        </a:rPr>
                        <a:t>þ</a:t>
                      </a:r>
                    </a:p>
                  </a:txBody>
                  <a:tcPr marL="2904" marR="2904" marT="2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0433782"/>
                  </a:ext>
                </a:extLst>
              </a:tr>
              <a:tr h="477331">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95</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Declaración jurada de que el Gobierno Local se encuentra al </a:t>
                      </a:r>
                      <a:r>
                        <a:rPr lang="es-ES" sz="1400" b="0" i="0" u="none" strike="noStrike" dirty="0" err="1">
                          <a:solidFill>
                            <a:srgbClr val="000000"/>
                          </a:solidFill>
                          <a:effectLst/>
                          <a:latin typeface="Calibri" panose="020F0502020204030204" pitchFamily="34" charset="0"/>
                        </a:rPr>
                        <a:t>dpia</a:t>
                      </a:r>
                      <a:r>
                        <a:rPr lang="es-ES" sz="1400" b="0" i="0" u="none" strike="noStrike" dirty="0">
                          <a:solidFill>
                            <a:srgbClr val="000000"/>
                          </a:solidFill>
                          <a:effectLst/>
                          <a:latin typeface="Calibri" panose="020F0502020204030204" pitchFamily="34" charset="0"/>
                        </a:rPr>
                        <a:t> en la actualización de tarifas.</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FFC000"/>
                          </a:solidFill>
                          <a:effectLst/>
                          <a:latin typeface="Wingdings" panose="05000000000000000000" pitchFamily="2" charset="2"/>
                        </a:rPr>
                        <a:t>þ</a:t>
                      </a:r>
                    </a:p>
                  </a:txBody>
                  <a:tcPr marL="2904" marR="2904" marT="290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dirty="0">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8204770"/>
                  </a:ext>
                </a:extLst>
              </a:tr>
              <a:tr h="252578">
                <a:tc rowSpan="2">
                  <a:txBody>
                    <a:bodyPr/>
                    <a:lstStyle/>
                    <a:p>
                      <a:pPr algn="ctr" fontAlgn="t"/>
                      <a:r>
                        <a:rPr lang="en-US" sz="1400" b="1" i="0" u="none" strike="noStrike">
                          <a:solidFill>
                            <a:srgbClr val="000000"/>
                          </a:solidFill>
                          <a:effectLst/>
                          <a:latin typeface="Calibri" panose="020F0502020204030204" pitchFamily="34" charset="0"/>
                        </a:rPr>
                        <a:t>Municipalidad de Desamparados</a:t>
                      </a:r>
                    </a:p>
                  </a:txBody>
                  <a:tcPr marL="2904" marR="2904" marT="29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96</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000000"/>
                          </a:solidFill>
                          <a:effectLst/>
                          <a:latin typeface="Calibri" panose="020F0502020204030204" pitchFamily="34" charset="0"/>
                        </a:rPr>
                        <a:t>Solicitud de Inhumación y/o Exhumación *PMR</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300" b="0" i="0" u="none" strike="noStrike">
                          <a:solidFill>
                            <a:srgbClr val="FFC000"/>
                          </a:solidFill>
                          <a:effectLst/>
                          <a:latin typeface="Wingdings" panose="05000000000000000000" pitchFamily="2" charset="2"/>
                        </a:rPr>
                        <a:t>þ</a:t>
                      </a:r>
                    </a:p>
                  </a:txBody>
                  <a:tcPr marL="2904" marR="2904" marT="2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74614818"/>
                  </a:ext>
                </a:extLst>
              </a:tr>
              <a:tr h="498372">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97</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Solicitud</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Licencia</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Comercial</a:t>
                      </a:r>
                      <a:r>
                        <a:rPr lang="en-US" sz="1400" b="0" i="0" u="none" strike="noStrike" dirty="0">
                          <a:solidFill>
                            <a:srgbClr val="000000"/>
                          </a:solidFill>
                          <a:effectLst/>
                          <a:latin typeface="Calibri" panose="020F0502020204030204" pitchFamily="34" charset="0"/>
                        </a:rPr>
                        <a:t> *PMR</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a:solidFill>
                            <a:srgbClr val="FFC000"/>
                          </a:solidFill>
                          <a:effectLst/>
                          <a:latin typeface="Wingdings" panose="05000000000000000000" pitchFamily="2" charset="2"/>
                        </a:rPr>
                        <a:t>þ</a:t>
                      </a:r>
                    </a:p>
                  </a:txBody>
                  <a:tcPr marL="2904" marR="2904" marT="2904"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5167156"/>
                  </a:ext>
                </a:extLst>
              </a:tr>
              <a:tr h="252578">
                <a:tc rowSpan="5">
                  <a:txBody>
                    <a:bodyPr/>
                    <a:lstStyle/>
                    <a:p>
                      <a:pPr algn="ctr" fontAlgn="t"/>
                      <a:r>
                        <a:rPr lang="en-US" sz="1400" b="1" i="0" u="none" strike="noStrike">
                          <a:solidFill>
                            <a:srgbClr val="222222"/>
                          </a:solidFill>
                          <a:effectLst/>
                          <a:latin typeface="Calibri" panose="020F0502020204030204" pitchFamily="34" charset="0"/>
                        </a:rPr>
                        <a:t>Municipalidad de Cartago</a:t>
                      </a:r>
                    </a:p>
                  </a:txBody>
                  <a:tcPr marL="2904" marR="2904" marT="29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400" b="1" i="0" u="none" strike="noStrike">
                          <a:solidFill>
                            <a:srgbClr val="000000"/>
                          </a:solidFill>
                          <a:effectLst/>
                          <a:latin typeface="Calibri" panose="020F0502020204030204" pitchFamily="34" charset="0"/>
                        </a:rPr>
                        <a:t>98</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222222"/>
                          </a:solidFill>
                          <a:effectLst/>
                          <a:latin typeface="Calibri" panose="020F0502020204030204" pitchFamily="34" charset="0"/>
                        </a:rPr>
                        <a:t>Licencia</a:t>
                      </a:r>
                      <a:r>
                        <a:rPr lang="en-US" sz="1400" b="0" i="0" u="none" strike="noStrike" dirty="0">
                          <a:solidFill>
                            <a:srgbClr val="222222"/>
                          </a:solidFill>
                          <a:effectLst/>
                          <a:latin typeface="Calibri" panose="020F0502020204030204" pitchFamily="34" charset="0"/>
                        </a:rPr>
                        <a:t> de </a:t>
                      </a:r>
                      <a:r>
                        <a:rPr lang="en-US" sz="1400" b="0" i="0" u="none" strike="noStrike" dirty="0" err="1">
                          <a:solidFill>
                            <a:srgbClr val="222222"/>
                          </a:solidFill>
                          <a:effectLst/>
                          <a:latin typeface="Calibri" panose="020F0502020204030204" pitchFamily="34" charset="0"/>
                        </a:rPr>
                        <a:t>Funcionamiento</a:t>
                      </a:r>
                      <a:r>
                        <a:rPr lang="en-US" sz="1400" b="0" i="0" u="none" strike="noStrike" dirty="0">
                          <a:solidFill>
                            <a:srgbClr val="222222"/>
                          </a:solidFill>
                          <a:effectLst/>
                          <a:latin typeface="Calibri" panose="020F0502020204030204" pitchFamily="34" charset="0"/>
                        </a:rPr>
                        <a:t> de </a:t>
                      </a:r>
                      <a:r>
                        <a:rPr lang="en-US" sz="1400" b="0" i="0" u="none" strike="noStrike" dirty="0" err="1">
                          <a:solidFill>
                            <a:srgbClr val="222222"/>
                          </a:solidFill>
                          <a:effectLst/>
                          <a:latin typeface="Calibri" panose="020F0502020204030204" pitchFamily="34" charset="0"/>
                        </a:rPr>
                        <a:t>licores</a:t>
                      </a:r>
                      <a:endParaRPr lang="en-US" sz="1400" b="0" i="0" u="none" strike="noStrike" dirty="0">
                        <a:solidFill>
                          <a:srgbClr val="222222"/>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35467344"/>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99</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222222"/>
                          </a:solidFill>
                          <a:effectLst/>
                          <a:latin typeface="Calibri" panose="020F0502020204030204" pitchFamily="34" charset="0"/>
                        </a:rPr>
                        <a:t>Cambio de Nombre del Patentado</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72185752"/>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100</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S" sz="1400" b="0" i="0" u="none" strike="noStrike" dirty="0">
                          <a:solidFill>
                            <a:srgbClr val="222222"/>
                          </a:solidFill>
                          <a:effectLst/>
                          <a:latin typeface="Calibri" panose="020F0502020204030204" pitchFamily="34" charset="0"/>
                        </a:rPr>
                        <a:t>Ampliación de Actividad de la Licencia de Funcionamiento</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0118242"/>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101</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222222"/>
                          </a:solidFill>
                          <a:effectLst/>
                          <a:latin typeface="Calibri" panose="020F0502020204030204" pitchFamily="34" charset="0"/>
                        </a:rPr>
                        <a:t>Traslado</a:t>
                      </a:r>
                      <a:r>
                        <a:rPr lang="en-US" sz="1400" b="0" i="0" u="none" strike="noStrike" dirty="0">
                          <a:solidFill>
                            <a:srgbClr val="222222"/>
                          </a:solidFill>
                          <a:effectLst/>
                          <a:latin typeface="Calibri" panose="020F0502020204030204" pitchFamily="34" charset="0"/>
                        </a:rPr>
                        <a:t> de </a:t>
                      </a:r>
                      <a:r>
                        <a:rPr lang="en-US" sz="1400" b="0" i="0" u="none" strike="noStrike" dirty="0" err="1">
                          <a:solidFill>
                            <a:srgbClr val="222222"/>
                          </a:solidFill>
                          <a:effectLst/>
                          <a:latin typeface="Calibri" panose="020F0502020204030204" pitchFamily="34" charset="0"/>
                        </a:rPr>
                        <a:t>Licencia</a:t>
                      </a:r>
                      <a:r>
                        <a:rPr lang="en-US" sz="1400" b="0" i="0" u="none" strike="noStrike" dirty="0">
                          <a:solidFill>
                            <a:srgbClr val="222222"/>
                          </a:solidFill>
                          <a:effectLst/>
                          <a:latin typeface="Calibri" panose="020F0502020204030204" pitchFamily="34" charset="0"/>
                        </a:rPr>
                        <a:t> de </a:t>
                      </a:r>
                      <a:r>
                        <a:rPr lang="en-US" sz="1400" b="0" i="0" u="none" strike="noStrike" dirty="0" err="1">
                          <a:solidFill>
                            <a:srgbClr val="222222"/>
                          </a:solidFill>
                          <a:effectLst/>
                          <a:latin typeface="Calibri" panose="020F0502020204030204" pitchFamily="34" charset="0"/>
                        </a:rPr>
                        <a:t>Funcionamiento</a:t>
                      </a:r>
                      <a:endParaRPr lang="en-US" sz="1400" b="0" i="0" u="none" strike="noStrike" dirty="0">
                        <a:solidFill>
                          <a:srgbClr val="222222"/>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57507269"/>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102</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222222"/>
                          </a:solidFill>
                          <a:effectLst/>
                          <a:latin typeface="Calibri" panose="020F0502020204030204" pitchFamily="34" charset="0"/>
                        </a:rPr>
                        <a:t>Traspaso</a:t>
                      </a:r>
                      <a:r>
                        <a:rPr lang="en-US" sz="1400" b="0" i="0" u="none" strike="noStrike" dirty="0">
                          <a:solidFill>
                            <a:srgbClr val="222222"/>
                          </a:solidFill>
                          <a:effectLst/>
                          <a:latin typeface="Calibri" panose="020F0502020204030204" pitchFamily="34" charset="0"/>
                        </a:rPr>
                        <a:t> de </a:t>
                      </a:r>
                      <a:r>
                        <a:rPr lang="en-US" sz="1400" b="0" i="0" u="none" strike="noStrike" dirty="0" err="1">
                          <a:solidFill>
                            <a:srgbClr val="222222"/>
                          </a:solidFill>
                          <a:effectLst/>
                          <a:latin typeface="Calibri" panose="020F0502020204030204" pitchFamily="34" charset="0"/>
                        </a:rPr>
                        <a:t>Licencia</a:t>
                      </a:r>
                      <a:r>
                        <a:rPr lang="en-US" sz="1400" b="0" i="0" u="none" strike="noStrike" dirty="0">
                          <a:solidFill>
                            <a:srgbClr val="222222"/>
                          </a:solidFill>
                          <a:effectLst/>
                          <a:latin typeface="Calibri" panose="020F0502020204030204" pitchFamily="34" charset="0"/>
                        </a:rPr>
                        <a:t> </a:t>
                      </a:r>
                      <a:r>
                        <a:rPr lang="en-US" sz="1400" b="0" i="0" u="none" strike="noStrike" dirty="0" err="1">
                          <a:solidFill>
                            <a:srgbClr val="222222"/>
                          </a:solidFill>
                          <a:effectLst/>
                          <a:latin typeface="Calibri" panose="020F0502020204030204" pitchFamily="34" charset="0"/>
                        </a:rPr>
                        <a:t>funcionamiento</a:t>
                      </a:r>
                      <a:r>
                        <a:rPr lang="en-US" sz="1400" b="0" i="0" u="none" strike="noStrike" dirty="0">
                          <a:solidFill>
                            <a:srgbClr val="222222"/>
                          </a:solidFill>
                          <a:effectLst/>
                          <a:latin typeface="Calibri" panose="020F0502020204030204" pitchFamily="34" charset="0"/>
                        </a:rPr>
                        <a:t> </a:t>
                      </a:r>
                      <a:r>
                        <a:rPr lang="en-US" sz="1400" b="0" i="0" u="none" strike="noStrike" dirty="0" err="1">
                          <a:solidFill>
                            <a:srgbClr val="222222"/>
                          </a:solidFill>
                          <a:effectLst/>
                          <a:latin typeface="Calibri" panose="020F0502020204030204" pitchFamily="34" charset="0"/>
                        </a:rPr>
                        <a:t>sanitario</a:t>
                      </a:r>
                      <a:r>
                        <a:rPr lang="en-US" sz="1400" b="0" i="0" u="none" strike="noStrike" dirty="0">
                          <a:solidFill>
                            <a:srgbClr val="222222"/>
                          </a:solidFill>
                          <a:effectLst/>
                          <a:latin typeface="Calibri" panose="020F0502020204030204" pitchFamily="34" charset="0"/>
                        </a:rPr>
                        <a:t> </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595959"/>
                          </a:solidFill>
                          <a:effectLst/>
                          <a:latin typeface="Wingdings" panose="05000000000000000000" pitchFamily="2" charset="2"/>
                        </a:rPr>
                        <a:t>þ</a:t>
                      </a:r>
                    </a:p>
                  </a:txBody>
                  <a:tcPr marL="2904" marR="2904" marT="29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116441"/>
                  </a:ext>
                </a:extLst>
              </a:tr>
              <a:tr h="252578">
                <a:tc rowSpan="5">
                  <a:txBody>
                    <a:bodyPr/>
                    <a:lstStyle/>
                    <a:p>
                      <a:pPr algn="ctr" fontAlgn="t"/>
                      <a:r>
                        <a:rPr lang="en-US" sz="1400" b="1" i="0" u="none" strike="noStrike">
                          <a:solidFill>
                            <a:srgbClr val="000000"/>
                          </a:solidFill>
                          <a:effectLst/>
                          <a:latin typeface="Calibri" panose="020F0502020204030204" pitchFamily="34" charset="0"/>
                        </a:rPr>
                        <a:t>Municipalidad de Garabito</a:t>
                      </a:r>
                    </a:p>
                  </a:txBody>
                  <a:tcPr marL="2904" marR="2904" marT="290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Calibri" panose="020F0502020204030204" pitchFamily="34" charset="0"/>
                        </a:rPr>
                        <a:t>103</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Cambio de </a:t>
                      </a:r>
                      <a:r>
                        <a:rPr lang="en-US" sz="1400" b="0" i="0" u="none" strike="noStrike" dirty="0" err="1">
                          <a:solidFill>
                            <a:srgbClr val="000000"/>
                          </a:solidFill>
                          <a:effectLst/>
                          <a:latin typeface="Calibri" panose="020F0502020204030204" pitchFamily="34" charset="0"/>
                        </a:rPr>
                        <a:t>actividad</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Patente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Comercial</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300" b="0" i="0" u="none" strike="noStrike">
                          <a:solidFill>
                            <a:srgbClr val="00B050"/>
                          </a:solidFill>
                          <a:effectLst/>
                          <a:latin typeface="Wingdings" panose="05000000000000000000" pitchFamily="2" charset="2"/>
                        </a:rPr>
                        <a:t>þ</a:t>
                      </a:r>
                    </a:p>
                  </a:txBody>
                  <a:tcPr marL="2904" marR="2904" marT="29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92807680"/>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104</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Cancelación</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Patente</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ctr" fontAlgn="ctr"/>
                      <a:r>
                        <a:rPr lang="en-US" sz="1300" b="0" i="0" u="none" strike="noStrike">
                          <a:solidFill>
                            <a:srgbClr val="00B050"/>
                          </a:solidFill>
                          <a:effectLst/>
                          <a:latin typeface="Wingdings" panose="05000000000000000000" pitchFamily="2" charset="2"/>
                        </a:rPr>
                        <a:t>þ</a:t>
                      </a:r>
                    </a:p>
                  </a:txBody>
                  <a:tcPr marL="2904" marR="2904" marT="2904"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5789495"/>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105</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Licencia</a:t>
                      </a:r>
                      <a:r>
                        <a:rPr lang="en-US" sz="1400" b="0" i="0" u="none" strike="noStrike" dirty="0">
                          <a:solidFill>
                            <a:srgbClr val="000000"/>
                          </a:solidFill>
                          <a:effectLst/>
                          <a:latin typeface="Calibri" panose="020F0502020204030204" pitchFamily="34" charset="0"/>
                        </a:rPr>
                        <a:t> para </a:t>
                      </a:r>
                      <a:r>
                        <a:rPr lang="en-US" sz="1400" b="0" i="0" u="none" strike="noStrike" dirty="0" err="1">
                          <a:solidFill>
                            <a:srgbClr val="000000"/>
                          </a:solidFill>
                          <a:effectLst/>
                          <a:latin typeface="Calibri" panose="020F0502020204030204" pitchFamily="34" charset="0"/>
                        </a:rPr>
                        <a:t>Licores</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ctr" fontAlgn="ctr"/>
                      <a:r>
                        <a:rPr lang="en-US" sz="1300" b="0" i="0" u="none" strike="noStrike">
                          <a:solidFill>
                            <a:srgbClr val="00B050"/>
                          </a:solidFill>
                          <a:effectLst/>
                          <a:latin typeface="Wingdings" panose="05000000000000000000" pitchFamily="2" charset="2"/>
                        </a:rPr>
                        <a:t>þ</a:t>
                      </a:r>
                    </a:p>
                  </a:txBody>
                  <a:tcPr marL="2904" marR="2904" marT="2904"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0468165"/>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106</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Patente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Comercial</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2904" marR="2904" marT="2904" marB="0" anchor="b">
                    <a:lnL>
                      <a:noFill/>
                    </a:lnL>
                    <a:lnR>
                      <a:noFill/>
                    </a:lnR>
                    <a:lnT>
                      <a:noFill/>
                    </a:lnT>
                    <a:lnB>
                      <a:noFill/>
                    </a:lnB>
                  </a:tcPr>
                </a:tc>
                <a:tc>
                  <a:txBody>
                    <a:bodyPr/>
                    <a:lstStyle/>
                    <a:p>
                      <a:pPr algn="ctr" fontAlgn="ctr"/>
                      <a:r>
                        <a:rPr lang="en-US" sz="1300" b="0" i="0" u="none" strike="noStrike">
                          <a:solidFill>
                            <a:srgbClr val="00B050"/>
                          </a:solidFill>
                          <a:effectLst/>
                          <a:latin typeface="Wingdings" panose="05000000000000000000" pitchFamily="2" charset="2"/>
                        </a:rPr>
                        <a:t>þ</a:t>
                      </a:r>
                    </a:p>
                  </a:txBody>
                  <a:tcPr marL="2904" marR="2904" marT="2904"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91443547"/>
                  </a:ext>
                </a:extLst>
              </a:tr>
              <a:tr h="252578">
                <a:tc vMerge="1">
                  <a:txBody>
                    <a:bodyPr/>
                    <a:lstStyle/>
                    <a:p>
                      <a:endParaRPr lang="en-US"/>
                    </a:p>
                  </a:txBody>
                  <a:tcPr/>
                </a:tc>
                <a:tc>
                  <a:txBody>
                    <a:bodyPr/>
                    <a:lstStyle/>
                    <a:p>
                      <a:pPr algn="ctr" fontAlgn="ctr"/>
                      <a:r>
                        <a:rPr lang="en-US" sz="1400" b="1" i="0" u="none" strike="noStrike">
                          <a:solidFill>
                            <a:srgbClr val="000000"/>
                          </a:solidFill>
                          <a:effectLst/>
                          <a:latin typeface="Calibri" panose="020F0502020204030204" pitchFamily="34" charset="0"/>
                        </a:rPr>
                        <a:t>107</a:t>
                      </a: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err="1">
                          <a:solidFill>
                            <a:srgbClr val="000000"/>
                          </a:solidFill>
                          <a:effectLst/>
                          <a:latin typeface="Calibri" panose="020F0502020204030204" pitchFamily="34" charset="0"/>
                        </a:rPr>
                        <a:t>Traslado</a:t>
                      </a:r>
                      <a:r>
                        <a:rPr lang="en-US" sz="1400" b="0" i="0" u="none" strike="noStrike" dirty="0">
                          <a:solidFill>
                            <a:srgbClr val="000000"/>
                          </a:solidFill>
                          <a:effectLst/>
                          <a:latin typeface="Calibri" panose="020F0502020204030204" pitchFamily="34" charset="0"/>
                        </a:rPr>
                        <a:t> de </a:t>
                      </a:r>
                      <a:r>
                        <a:rPr lang="en-US" sz="1400" b="0" i="0" u="none" strike="noStrike" dirty="0" err="1">
                          <a:solidFill>
                            <a:srgbClr val="000000"/>
                          </a:solidFill>
                          <a:effectLst/>
                          <a:latin typeface="Calibri" panose="020F0502020204030204" pitchFamily="34" charset="0"/>
                        </a:rPr>
                        <a:t>negocio</a:t>
                      </a:r>
                      <a:r>
                        <a:rPr lang="en-US" sz="1400" b="0" i="0" u="none" strike="noStrike" dirty="0">
                          <a:solidFill>
                            <a:srgbClr val="000000"/>
                          </a:solidFill>
                          <a:effectLst/>
                          <a:latin typeface="Calibri" panose="020F0502020204030204" pitchFamily="34" charset="0"/>
                        </a:rPr>
                        <a:t> con </a:t>
                      </a:r>
                      <a:r>
                        <a:rPr lang="en-US" sz="1400" b="0" i="0" u="none" strike="noStrike" dirty="0" err="1">
                          <a:solidFill>
                            <a:srgbClr val="000000"/>
                          </a:solidFill>
                          <a:effectLst/>
                          <a:latin typeface="Calibri" panose="020F0502020204030204" pitchFamily="34" charset="0"/>
                        </a:rPr>
                        <a:t>patente</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comercial</a:t>
                      </a:r>
                      <a:endParaRPr lang="en-US" sz="1400" b="0" i="0" u="none" strike="noStrike" dirty="0">
                        <a:solidFill>
                          <a:srgbClr val="000000"/>
                        </a:solidFill>
                        <a:effectLst/>
                        <a:latin typeface="Calibri" panose="020F0502020204030204" pitchFamily="34" charset="0"/>
                      </a:endParaRPr>
                    </a:p>
                  </a:txBody>
                  <a:tcPr marL="2904" marR="2904" marT="2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500" b="0" i="0" u="none" strike="noStrike">
                          <a:solidFill>
                            <a:srgbClr val="000000"/>
                          </a:solidFill>
                          <a:effectLst/>
                          <a:latin typeface="Calibri" panose="020F0502020204030204" pitchFamily="34" charset="0"/>
                        </a:rPr>
                        <a:t> </a:t>
                      </a:r>
                    </a:p>
                  </a:txBody>
                  <a:tcPr marL="2904" marR="2904" marT="29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B050"/>
                          </a:solidFill>
                          <a:effectLst/>
                          <a:latin typeface="Wingdings" panose="05000000000000000000" pitchFamily="2" charset="2"/>
                        </a:rPr>
                        <a:t>þ</a:t>
                      </a:r>
                    </a:p>
                  </a:txBody>
                  <a:tcPr marL="2904" marR="2904" marT="29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553580"/>
                  </a:ext>
                </a:extLst>
              </a:tr>
            </a:tbl>
          </a:graphicData>
        </a:graphic>
      </p:graphicFrame>
      <p:sp>
        <p:nvSpPr>
          <p:cNvPr id="5" name="Rectángulo 4">
            <a:extLst>
              <a:ext uri="{FF2B5EF4-FFF2-40B4-BE49-F238E27FC236}">
                <a16:creationId xmlns:a16="http://schemas.microsoft.com/office/drawing/2014/main" id="{B14CC9A3-C992-4E87-B04D-4A62F3C17074}"/>
              </a:ext>
            </a:extLst>
          </p:cNvPr>
          <p:cNvSpPr/>
          <p:nvPr/>
        </p:nvSpPr>
        <p:spPr>
          <a:xfrm>
            <a:off x="4859872" y="0"/>
            <a:ext cx="2504340" cy="369332"/>
          </a:xfrm>
          <a:prstGeom prst="rect">
            <a:avLst/>
          </a:prstGeom>
        </p:spPr>
        <p:txBody>
          <a:bodyPr wrap="none">
            <a:spAutoFit/>
          </a:bodyPr>
          <a:lstStyle/>
          <a:p>
            <a:r>
              <a:rPr lang="es-ES" b="1" dirty="0"/>
              <a:t>Trámites por Institución </a:t>
            </a:r>
            <a:endParaRPr lang="en-US" dirty="0"/>
          </a:p>
        </p:txBody>
      </p:sp>
    </p:spTree>
    <p:extLst>
      <p:ext uri="{BB962C8B-B14F-4D97-AF65-F5344CB8AC3E}">
        <p14:creationId xmlns:p14="http://schemas.microsoft.com/office/powerpoint/2010/main" val="10154415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2466</Words>
  <Application>Microsoft Office PowerPoint</Application>
  <PresentationFormat>Panorámica</PresentationFormat>
  <Paragraphs>821</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Times New Roman</vt:lpstr>
      <vt:lpstr>Wingdings</vt:lpstr>
      <vt:lpstr>Tema de Office</vt:lpstr>
      <vt:lpstr>Presentación de PowerPoint</vt:lpstr>
      <vt:lpstr>Plazo </vt:lpstr>
      <vt:lpstr>Trámites por Institución</vt:lpstr>
      <vt:lpstr>Trámites por Institución </vt:lpstr>
      <vt:lpstr>Trámites por Institución </vt:lpstr>
      <vt:lpstr>Trámites por Institución </vt:lpstr>
      <vt:lpstr>Trámites por Institución </vt:lpstr>
      <vt:lpstr>Trámites por Institución </vt:lpstr>
      <vt:lpstr>Presentación de PowerPoint</vt:lpstr>
      <vt:lpstr>Presentación de PowerPoint</vt:lpstr>
      <vt:lpstr>Listado de Trámites Publicado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 Vinicio Arroyo Flores</dc:creator>
  <cp:lastModifiedBy>Marco Vinicio Arroyo Flores</cp:lastModifiedBy>
  <cp:revision>2</cp:revision>
  <dcterms:created xsi:type="dcterms:W3CDTF">2020-05-19T15:41:34Z</dcterms:created>
  <dcterms:modified xsi:type="dcterms:W3CDTF">2020-05-19T15:45:52Z</dcterms:modified>
</cp:coreProperties>
</file>