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3" r:id="rId5"/>
    <p:sldId id="256" r:id="rId6"/>
    <p:sldId id="270" r:id="rId7"/>
    <p:sldId id="268" r:id="rId8"/>
    <p:sldId id="278" r:id="rId9"/>
    <p:sldId id="275" r:id="rId10"/>
    <p:sldId id="305" r:id="rId11"/>
    <p:sldId id="307" r:id="rId12"/>
    <p:sldId id="274" r:id="rId13"/>
    <p:sldId id="306" r:id="rId14"/>
    <p:sldId id="308" r:id="rId15"/>
    <p:sldId id="311" r:id="rId16"/>
    <p:sldId id="313" r:id="rId17"/>
    <p:sldId id="310" r:id="rId18"/>
    <p:sldId id="319" r:id="rId19"/>
    <p:sldId id="323" r:id="rId20"/>
    <p:sldId id="316" r:id="rId21"/>
    <p:sldId id="315" r:id="rId22"/>
    <p:sldId id="317" r:id="rId23"/>
    <p:sldId id="303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CR">
                <a:solidFill>
                  <a:schemeClr val="tx1"/>
                </a:solidFill>
              </a:rPr>
              <a:t>PERDIDAS</a:t>
            </a:r>
            <a:r>
              <a:rPr lang="es-CR" baseline="0">
                <a:solidFill>
                  <a:schemeClr val="tx1"/>
                </a:solidFill>
              </a:rPr>
              <a:t> POR  DESASTRES</a:t>
            </a:r>
            <a:endParaRPr lang="es-CR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gradFill>
                <a:gsLst>
                  <a:gs pos="100000">
                    <a:schemeClr val="accent1">
                      <a:lumMod val="8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gradFill>
                <a:gsLst>
                  <a:gs pos="100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gradFill>
                <a:gsLst>
                  <a:gs pos="100000">
                    <a:schemeClr val="accent3">
                      <a:lumMod val="8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SECTOR 2005-2016'!$A$2:$A$22</c:f>
              <c:strCache>
                <c:ptCount val="21"/>
                <c:pt idx="0">
                  <c:v>CARRETERAS</c:v>
                </c:pt>
                <c:pt idx="1">
                  <c:v>SISTEMAS ELÉCTRICOS</c:v>
                </c:pt>
                <c:pt idx="2">
                  <c:v>PUENTES</c:v>
                </c:pt>
                <c:pt idx="3">
                  <c:v>VIVIENDA</c:v>
                </c:pt>
                <c:pt idx="4">
                  <c:v>RÍOS Y QUEBRADAS</c:v>
                </c:pt>
                <c:pt idx="5">
                  <c:v>AGROPECUARIO</c:v>
                </c:pt>
                <c:pt idx="6">
                  <c:v>AMBIENTE</c:v>
                </c:pt>
                <c:pt idx="7">
                  <c:v>PRIMER IMPACTO</c:v>
                </c:pt>
                <c:pt idx="8">
                  <c:v>OBRAS CORRECTIVAS</c:v>
                </c:pt>
                <c:pt idx="9">
                  <c:v>ALCANTARILLAS Y VADOS</c:v>
                </c:pt>
                <c:pt idx="10">
                  <c:v>EDIFICIOS PÚBLICOS</c:v>
                </c:pt>
                <c:pt idx="11">
                  <c:v>CENTROS EDUCATIVOS</c:v>
                </c:pt>
                <c:pt idx="12">
                  <c:v>SISTEMAS DE AGUA</c:v>
                </c:pt>
                <c:pt idx="13">
                  <c:v>AERODROMOS</c:v>
                </c:pt>
                <c:pt idx="14">
                  <c:v>ACTIVIDAD EMPRESARIAL</c:v>
                </c:pt>
                <c:pt idx="15">
                  <c:v>SISTEMAS DE RIEGO</c:v>
                </c:pt>
                <c:pt idx="16">
                  <c:v>SOCIAL</c:v>
                </c:pt>
                <c:pt idx="17">
                  <c:v>FERROVÍAS</c:v>
                </c:pt>
                <c:pt idx="18">
                  <c:v>DIVERSAS</c:v>
                </c:pt>
                <c:pt idx="19">
                  <c:v>SISTEMAS DE INFOCOMUNICACIONES</c:v>
                </c:pt>
                <c:pt idx="20">
                  <c:v>ENERGÍA (POLIDUCTO)</c:v>
                </c:pt>
              </c:strCache>
            </c:strRef>
          </c:cat>
          <c:val>
            <c:numRef>
              <c:f>'POR SECTOR 2005-2016'!$B$2:$B$22</c:f>
              <c:numCache>
                <c:formatCode>#,##0</c:formatCode>
                <c:ptCount val="21"/>
                <c:pt idx="0">
                  <c:v>270141001.02853841</c:v>
                </c:pt>
                <c:pt idx="1">
                  <c:v>265371631.38903105</c:v>
                </c:pt>
                <c:pt idx="2">
                  <c:v>142181653.48076162</c:v>
                </c:pt>
                <c:pt idx="3">
                  <c:v>133040933.90005235</c:v>
                </c:pt>
                <c:pt idx="4">
                  <c:v>124460708.29682568</c:v>
                </c:pt>
                <c:pt idx="5">
                  <c:v>117456008.21777532</c:v>
                </c:pt>
                <c:pt idx="6">
                  <c:v>41667399.928975858</c:v>
                </c:pt>
                <c:pt idx="7">
                  <c:v>37658784.861915953</c:v>
                </c:pt>
                <c:pt idx="8">
                  <c:v>34912005.206125893</c:v>
                </c:pt>
                <c:pt idx="9">
                  <c:v>33311848.133699343</c:v>
                </c:pt>
                <c:pt idx="10">
                  <c:v>32695150.629129417</c:v>
                </c:pt>
                <c:pt idx="11">
                  <c:v>18052168.607509825</c:v>
                </c:pt>
                <c:pt idx="12">
                  <c:v>12282333.897087453</c:v>
                </c:pt>
                <c:pt idx="13">
                  <c:v>9251187.1607552487</c:v>
                </c:pt>
                <c:pt idx="14">
                  <c:v>4772197.0910959495</c:v>
                </c:pt>
                <c:pt idx="15">
                  <c:v>2956586.7815349577</c:v>
                </c:pt>
                <c:pt idx="16">
                  <c:v>2096374.0178885022</c:v>
                </c:pt>
                <c:pt idx="17">
                  <c:v>1453709.5565410079</c:v>
                </c:pt>
                <c:pt idx="18">
                  <c:v>1112954.8100650115</c:v>
                </c:pt>
                <c:pt idx="19">
                  <c:v>301111.48513496126</c:v>
                </c:pt>
                <c:pt idx="20">
                  <c:v>148227.66761200177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31000707396311"/>
          <c:y val="0.17161920600027605"/>
          <c:w val="0.24837521582714583"/>
          <c:h val="0.7839954486236463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3644F-1AA1-4A1D-9881-29A8B8A1099F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F3991DD0-277A-48AB-AAAE-004AED3A704B}">
      <dgm:prSet phldrT="[Texto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s-MX" dirty="0" smtClean="0"/>
            <a:t>ODS</a:t>
          </a:r>
          <a:endParaRPr lang="es-CR" dirty="0"/>
        </a:p>
      </dgm:t>
    </dgm:pt>
    <dgm:pt modelId="{687414EF-E11E-4649-B4CA-B42B7C13CDE0}" type="parTrans" cxnId="{EEAC485D-5E4A-4306-A0ED-4CA6630DC243}">
      <dgm:prSet/>
      <dgm:spPr/>
      <dgm:t>
        <a:bodyPr/>
        <a:lstStyle/>
        <a:p>
          <a:endParaRPr lang="en-US"/>
        </a:p>
      </dgm:t>
    </dgm:pt>
    <dgm:pt modelId="{E5D63FD9-BD6C-4F0A-8296-D5CFF186865A}" type="sibTrans" cxnId="{EEAC485D-5E4A-4306-A0ED-4CA6630DC243}">
      <dgm:prSet/>
      <dgm:spPr/>
      <dgm:t>
        <a:bodyPr/>
        <a:lstStyle/>
        <a:p>
          <a:endParaRPr lang="en-US"/>
        </a:p>
      </dgm:t>
    </dgm:pt>
    <dgm:pt modelId="{CB6ECA16-B7A6-4EE1-8AAF-D758537D01CA}">
      <dgm:prSet phldrT="[Texto]"/>
      <dgm:spPr/>
      <dgm:t>
        <a:bodyPr/>
        <a:lstStyle/>
        <a:p>
          <a:r>
            <a:rPr lang="es-MX" dirty="0" smtClean="0"/>
            <a:t>Gestión del Riesgo</a:t>
          </a:r>
          <a:endParaRPr lang="es-CR" dirty="0"/>
        </a:p>
      </dgm:t>
    </dgm:pt>
    <dgm:pt modelId="{4E16003C-BDF8-43F8-8528-1E028A9360C4}" type="sibTrans" cxnId="{40889BDE-4988-4295-ABFB-53EA58D81BAD}">
      <dgm:prSet/>
      <dgm:spPr/>
      <dgm:t>
        <a:bodyPr/>
        <a:lstStyle/>
        <a:p>
          <a:endParaRPr lang="es-CR"/>
        </a:p>
      </dgm:t>
    </dgm:pt>
    <dgm:pt modelId="{5AFF1870-2F0D-4B3C-96A9-555CA31121D3}" type="parTrans" cxnId="{40889BDE-4988-4295-ABFB-53EA58D81BAD}">
      <dgm:prSet/>
      <dgm:spPr/>
      <dgm:t>
        <a:bodyPr/>
        <a:lstStyle/>
        <a:p>
          <a:endParaRPr lang="es-CR"/>
        </a:p>
      </dgm:t>
    </dgm:pt>
    <dgm:pt modelId="{8FA30E6E-A2C6-44A1-A4B1-9ED8FEE0B831}" type="pres">
      <dgm:prSet presAssocID="{C3C3644F-1AA1-4A1D-9881-29A8B8A1099F}" presName="compositeShape" presStyleCnt="0">
        <dgm:presLayoutVars>
          <dgm:chMax val="7"/>
          <dgm:dir/>
          <dgm:resizeHandles val="exact"/>
        </dgm:presLayoutVars>
      </dgm:prSet>
      <dgm:spPr/>
    </dgm:pt>
    <dgm:pt modelId="{64F2A29D-E516-4DB7-B990-501BFEA32B13}" type="pres">
      <dgm:prSet presAssocID="{CB6ECA16-B7A6-4EE1-8AAF-D758537D01CA}" presName="circ1" presStyleLbl="vennNode1" presStyleIdx="0" presStyleCnt="2" custScaleX="106618"/>
      <dgm:spPr/>
      <dgm:t>
        <a:bodyPr/>
        <a:lstStyle/>
        <a:p>
          <a:endParaRPr lang="en-US"/>
        </a:p>
      </dgm:t>
    </dgm:pt>
    <dgm:pt modelId="{EFCF5D0A-8650-4947-8F38-2D9FA482AAAF}" type="pres">
      <dgm:prSet presAssocID="{CB6ECA16-B7A6-4EE1-8AAF-D758537D01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A235A-CC36-4E7B-9342-B187FB23E048}" type="pres">
      <dgm:prSet presAssocID="{F3991DD0-277A-48AB-AAAE-004AED3A704B}" presName="circ2" presStyleLbl="vennNode1" presStyleIdx="1" presStyleCnt="2" custScaleX="106722" custLinFactNeighborY="-682"/>
      <dgm:spPr/>
      <dgm:t>
        <a:bodyPr/>
        <a:lstStyle/>
        <a:p>
          <a:endParaRPr lang="en-US"/>
        </a:p>
      </dgm:t>
    </dgm:pt>
    <dgm:pt modelId="{514444EE-42A8-411D-AB90-8C1A8A4EDB28}" type="pres">
      <dgm:prSet presAssocID="{F3991DD0-277A-48AB-AAAE-004AED3A70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C2848-93A9-4941-A307-9373438202C7}" type="presOf" srcId="{F3991DD0-277A-48AB-AAAE-004AED3A704B}" destId="{4A8A235A-CC36-4E7B-9342-B187FB23E048}" srcOrd="0" destOrd="0" presId="urn:microsoft.com/office/officeart/2005/8/layout/venn1"/>
    <dgm:cxn modelId="{C9C4D616-DD18-4574-9F02-5F7D8D2020B9}" type="presOf" srcId="{F3991DD0-277A-48AB-AAAE-004AED3A704B}" destId="{514444EE-42A8-411D-AB90-8C1A8A4EDB28}" srcOrd="1" destOrd="0" presId="urn:microsoft.com/office/officeart/2005/8/layout/venn1"/>
    <dgm:cxn modelId="{40889BDE-4988-4295-ABFB-53EA58D81BAD}" srcId="{C3C3644F-1AA1-4A1D-9881-29A8B8A1099F}" destId="{CB6ECA16-B7A6-4EE1-8AAF-D758537D01CA}" srcOrd="0" destOrd="0" parTransId="{5AFF1870-2F0D-4B3C-96A9-555CA31121D3}" sibTransId="{4E16003C-BDF8-43F8-8528-1E028A9360C4}"/>
    <dgm:cxn modelId="{64D51EF5-D2D9-4110-80D5-E5AE35EF54A8}" type="presOf" srcId="{CB6ECA16-B7A6-4EE1-8AAF-D758537D01CA}" destId="{EFCF5D0A-8650-4947-8F38-2D9FA482AAAF}" srcOrd="1" destOrd="0" presId="urn:microsoft.com/office/officeart/2005/8/layout/venn1"/>
    <dgm:cxn modelId="{38416B75-B454-44B2-814C-62C5828EBC7F}" type="presOf" srcId="{CB6ECA16-B7A6-4EE1-8AAF-D758537D01CA}" destId="{64F2A29D-E516-4DB7-B990-501BFEA32B13}" srcOrd="0" destOrd="0" presId="urn:microsoft.com/office/officeart/2005/8/layout/venn1"/>
    <dgm:cxn modelId="{EEAC485D-5E4A-4306-A0ED-4CA6630DC243}" srcId="{C3C3644F-1AA1-4A1D-9881-29A8B8A1099F}" destId="{F3991DD0-277A-48AB-AAAE-004AED3A704B}" srcOrd="1" destOrd="0" parTransId="{687414EF-E11E-4649-B4CA-B42B7C13CDE0}" sibTransId="{E5D63FD9-BD6C-4F0A-8296-D5CFF186865A}"/>
    <dgm:cxn modelId="{77223831-1C43-433F-8D71-C977F3ED5534}" type="presOf" srcId="{C3C3644F-1AA1-4A1D-9881-29A8B8A1099F}" destId="{8FA30E6E-A2C6-44A1-A4B1-9ED8FEE0B831}" srcOrd="0" destOrd="0" presId="urn:microsoft.com/office/officeart/2005/8/layout/venn1"/>
    <dgm:cxn modelId="{EA73A573-F2C3-4B8E-9F07-070B50FE8F55}" type="presParOf" srcId="{8FA30E6E-A2C6-44A1-A4B1-9ED8FEE0B831}" destId="{64F2A29D-E516-4DB7-B990-501BFEA32B13}" srcOrd="0" destOrd="0" presId="urn:microsoft.com/office/officeart/2005/8/layout/venn1"/>
    <dgm:cxn modelId="{FB18B8EF-F719-4126-ADF8-83EC94A7E88C}" type="presParOf" srcId="{8FA30E6E-A2C6-44A1-A4B1-9ED8FEE0B831}" destId="{EFCF5D0A-8650-4947-8F38-2D9FA482AAAF}" srcOrd="1" destOrd="0" presId="urn:microsoft.com/office/officeart/2005/8/layout/venn1"/>
    <dgm:cxn modelId="{04862DB0-7484-4F34-91A4-5C371231355E}" type="presParOf" srcId="{8FA30E6E-A2C6-44A1-A4B1-9ED8FEE0B831}" destId="{4A8A235A-CC36-4E7B-9342-B187FB23E048}" srcOrd="2" destOrd="0" presId="urn:microsoft.com/office/officeart/2005/8/layout/venn1"/>
    <dgm:cxn modelId="{0EF6AF70-27F9-4834-8C3D-BAA583DA9CA3}" type="presParOf" srcId="{8FA30E6E-A2C6-44A1-A4B1-9ED8FEE0B831}" destId="{514444EE-42A8-411D-AB90-8C1A8A4EDB2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3644F-1AA1-4A1D-9881-29A8B8A1099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3991DD0-277A-48AB-AAAE-004AED3A704B}">
      <dgm:prSet phldrT="[Texto]"/>
      <dgm:spPr/>
      <dgm:t>
        <a:bodyPr/>
        <a:lstStyle/>
        <a:p>
          <a:pPr algn="ctr"/>
          <a:r>
            <a:rPr lang="es-MX" dirty="0" smtClean="0"/>
            <a:t>Cambio Climático</a:t>
          </a:r>
          <a:endParaRPr lang="es-CR" dirty="0"/>
        </a:p>
      </dgm:t>
    </dgm:pt>
    <dgm:pt modelId="{687414EF-E11E-4649-B4CA-B42B7C13CDE0}" type="parTrans" cxnId="{EEAC485D-5E4A-4306-A0ED-4CA6630DC243}">
      <dgm:prSet/>
      <dgm:spPr/>
      <dgm:t>
        <a:bodyPr/>
        <a:lstStyle/>
        <a:p>
          <a:pPr algn="ctr"/>
          <a:endParaRPr lang="en-US"/>
        </a:p>
      </dgm:t>
    </dgm:pt>
    <dgm:pt modelId="{E5D63FD9-BD6C-4F0A-8296-D5CFF186865A}" type="sibTrans" cxnId="{EEAC485D-5E4A-4306-A0ED-4CA6630DC243}">
      <dgm:prSet/>
      <dgm:spPr/>
      <dgm:t>
        <a:bodyPr/>
        <a:lstStyle/>
        <a:p>
          <a:pPr algn="ctr"/>
          <a:endParaRPr lang="en-US"/>
        </a:p>
      </dgm:t>
    </dgm:pt>
    <dgm:pt modelId="{CB6ECA16-B7A6-4EE1-8AAF-D758537D01CA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MX" dirty="0" smtClean="0"/>
            <a:t>Gestión del Riesgo</a:t>
          </a:r>
          <a:endParaRPr lang="es-CR" dirty="0"/>
        </a:p>
      </dgm:t>
    </dgm:pt>
    <dgm:pt modelId="{4E16003C-BDF8-43F8-8528-1E028A9360C4}" type="sibTrans" cxnId="{40889BDE-4988-4295-ABFB-53EA58D81BAD}">
      <dgm:prSet/>
      <dgm:spPr/>
      <dgm:t>
        <a:bodyPr/>
        <a:lstStyle/>
        <a:p>
          <a:pPr algn="ctr"/>
          <a:endParaRPr lang="es-CR"/>
        </a:p>
      </dgm:t>
    </dgm:pt>
    <dgm:pt modelId="{5AFF1870-2F0D-4B3C-96A9-555CA31121D3}" type="parTrans" cxnId="{40889BDE-4988-4295-ABFB-53EA58D81BAD}">
      <dgm:prSet/>
      <dgm:spPr/>
      <dgm:t>
        <a:bodyPr/>
        <a:lstStyle/>
        <a:p>
          <a:pPr algn="ctr"/>
          <a:endParaRPr lang="es-CR"/>
        </a:p>
      </dgm:t>
    </dgm:pt>
    <dgm:pt modelId="{8FA30E6E-A2C6-44A1-A4B1-9ED8FEE0B831}" type="pres">
      <dgm:prSet presAssocID="{C3C3644F-1AA1-4A1D-9881-29A8B8A1099F}" presName="compositeShape" presStyleCnt="0">
        <dgm:presLayoutVars>
          <dgm:chMax val="7"/>
          <dgm:dir/>
          <dgm:resizeHandles val="exact"/>
        </dgm:presLayoutVars>
      </dgm:prSet>
      <dgm:spPr/>
    </dgm:pt>
    <dgm:pt modelId="{64F2A29D-E516-4DB7-B990-501BFEA32B13}" type="pres">
      <dgm:prSet presAssocID="{CB6ECA16-B7A6-4EE1-8AAF-D758537D01CA}" presName="circ1" presStyleLbl="vennNode1" presStyleIdx="0" presStyleCnt="2" custScaleX="106618"/>
      <dgm:spPr/>
      <dgm:t>
        <a:bodyPr/>
        <a:lstStyle/>
        <a:p>
          <a:endParaRPr lang="en-US"/>
        </a:p>
      </dgm:t>
    </dgm:pt>
    <dgm:pt modelId="{EFCF5D0A-8650-4947-8F38-2D9FA482AAAF}" type="pres">
      <dgm:prSet presAssocID="{CB6ECA16-B7A6-4EE1-8AAF-D758537D01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A235A-CC36-4E7B-9342-B187FB23E048}" type="pres">
      <dgm:prSet presAssocID="{F3991DD0-277A-48AB-AAAE-004AED3A704B}" presName="circ2" presStyleLbl="vennNode1" presStyleIdx="1" presStyleCnt="2" custScaleX="106722"/>
      <dgm:spPr/>
      <dgm:t>
        <a:bodyPr/>
        <a:lstStyle/>
        <a:p>
          <a:endParaRPr lang="en-US"/>
        </a:p>
      </dgm:t>
    </dgm:pt>
    <dgm:pt modelId="{514444EE-42A8-411D-AB90-8C1A8A4EDB28}" type="pres">
      <dgm:prSet presAssocID="{F3991DD0-277A-48AB-AAAE-004AED3A70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0EBB0-52AE-47E5-9976-ECC17B8AE321}" type="presOf" srcId="{F3991DD0-277A-48AB-AAAE-004AED3A704B}" destId="{514444EE-42A8-411D-AB90-8C1A8A4EDB28}" srcOrd="1" destOrd="0" presId="urn:microsoft.com/office/officeart/2005/8/layout/venn1"/>
    <dgm:cxn modelId="{A22B1177-EE41-48D6-B0AC-15459503791E}" type="presOf" srcId="{CB6ECA16-B7A6-4EE1-8AAF-D758537D01CA}" destId="{64F2A29D-E516-4DB7-B990-501BFEA32B13}" srcOrd="0" destOrd="0" presId="urn:microsoft.com/office/officeart/2005/8/layout/venn1"/>
    <dgm:cxn modelId="{40889BDE-4988-4295-ABFB-53EA58D81BAD}" srcId="{C3C3644F-1AA1-4A1D-9881-29A8B8A1099F}" destId="{CB6ECA16-B7A6-4EE1-8AAF-D758537D01CA}" srcOrd="0" destOrd="0" parTransId="{5AFF1870-2F0D-4B3C-96A9-555CA31121D3}" sibTransId="{4E16003C-BDF8-43F8-8528-1E028A9360C4}"/>
    <dgm:cxn modelId="{5085791B-2FCA-455B-85BC-3B1EB71AD38D}" type="presOf" srcId="{F3991DD0-277A-48AB-AAAE-004AED3A704B}" destId="{4A8A235A-CC36-4E7B-9342-B187FB23E048}" srcOrd="0" destOrd="0" presId="urn:microsoft.com/office/officeart/2005/8/layout/venn1"/>
    <dgm:cxn modelId="{EEAC485D-5E4A-4306-A0ED-4CA6630DC243}" srcId="{C3C3644F-1AA1-4A1D-9881-29A8B8A1099F}" destId="{F3991DD0-277A-48AB-AAAE-004AED3A704B}" srcOrd="1" destOrd="0" parTransId="{687414EF-E11E-4649-B4CA-B42B7C13CDE0}" sibTransId="{E5D63FD9-BD6C-4F0A-8296-D5CFF186865A}"/>
    <dgm:cxn modelId="{7106A042-212A-4584-9068-A83A7230D04E}" type="presOf" srcId="{CB6ECA16-B7A6-4EE1-8AAF-D758537D01CA}" destId="{EFCF5D0A-8650-4947-8F38-2D9FA482AAAF}" srcOrd="1" destOrd="0" presId="urn:microsoft.com/office/officeart/2005/8/layout/venn1"/>
    <dgm:cxn modelId="{0CF6FBE2-28C4-4105-9FB3-2EE588EAB2BB}" type="presOf" srcId="{C3C3644F-1AA1-4A1D-9881-29A8B8A1099F}" destId="{8FA30E6E-A2C6-44A1-A4B1-9ED8FEE0B831}" srcOrd="0" destOrd="0" presId="urn:microsoft.com/office/officeart/2005/8/layout/venn1"/>
    <dgm:cxn modelId="{DCD012E7-66E6-48D4-9615-460C178D9806}" type="presParOf" srcId="{8FA30E6E-A2C6-44A1-A4B1-9ED8FEE0B831}" destId="{64F2A29D-E516-4DB7-B990-501BFEA32B13}" srcOrd="0" destOrd="0" presId="urn:microsoft.com/office/officeart/2005/8/layout/venn1"/>
    <dgm:cxn modelId="{96FC88DB-D5E3-4920-B0E1-E2E2288C24A6}" type="presParOf" srcId="{8FA30E6E-A2C6-44A1-A4B1-9ED8FEE0B831}" destId="{EFCF5D0A-8650-4947-8F38-2D9FA482AAAF}" srcOrd="1" destOrd="0" presId="urn:microsoft.com/office/officeart/2005/8/layout/venn1"/>
    <dgm:cxn modelId="{E6FEC770-4FE7-4A8E-B07B-A140F685B5D2}" type="presParOf" srcId="{8FA30E6E-A2C6-44A1-A4B1-9ED8FEE0B831}" destId="{4A8A235A-CC36-4E7B-9342-B187FB23E048}" srcOrd="2" destOrd="0" presId="urn:microsoft.com/office/officeart/2005/8/layout/venn1"/>
    <dgm:cxn modelId="{F20807C5-CA8F-4505-8F68-7D246F48891F}" type="presParOf" srcId="{8FA30E6E-A2C6-44A1-A4B1-9ED8FEE0B831}" destId="{514444EE-42A8-411D-AB90-8C1A8A4EDB2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20DA-A748-49DE-8A5C-CFFE54C8E24A}" type="datetimeFigureOut">
              <a:rPr lang="es-CR" smtClean="0"/>
              <a:t>25/03/2019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BCCF-E983-4CEA-AD30-2BD2A3FE15A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8707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90965" y="5827219"/>
            <a:ext cx="336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cap="all" dirty="0" smtClean="0">
                <a:solidFill>
                  <a:srgbClr val="A8A8A8"/>
                </a:solidFill>
                <a:latin typeface="Roboto"/>
              </a:rPr>
              <a:t>CONSEJO DE GOBIERNO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81882" y="5457887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26-marzo-2019</a:t>
            </a:r>
            <a:endParaRPr 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3">
            <a:extLst/>
          </a:blip>
          <a:srcRect t="4" b="4"/>
          <a:stretch>
            <a:fillRect/>
          </a:stretch>
        </p:blipFill>
        <p:spPr>
          <a:xfrm>
            <a:off x="7100806" y="1522995"/>
            <a:ext cx="2059670" cy="26588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380868" y="2479963"/>
            <a:ext cx="2372496" cy="744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80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GRD</a:t>
            </a:r>
            <a:endParaRPr lang="es-CO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122472" y="5013695"/>
            <a:ext cx="1543042" cy="491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IMPACTO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122473" y="2553401"/>
            <a:ext cx="1552775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DE GESTIÓN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6331" y="3825072"/>
            <a:ext cx="1656185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Medición</a:t>
            </a:r>
            <a:endParaRPr lang="es-CR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078123" y="1381041"/>
            <a:ext cx="1674322" cy="14934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Gobernabilidad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Regulación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Información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078123" y="2909937"/>
            <a:ext cx="1674322" cy="13720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Gobernanza</a:t>
            </a:r>
          </a:p>
          <a:p>
            <a:pPr algn="ctr"/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Participación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Compromisos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Conocimiento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Actitudes</a:t>
            </a:r>
            <a:endParaRPr lang="es-CR" sz="1200" dirty="0"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222139" y="5857679"/>
            <a:ext cx="1872205" cy="2294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Daños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670791" y="1920816"/>
            <a:ext cx="2015844" cy="5068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Estrategias Nacionales -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Sectoriales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670791" y="3218239"/>
            <a:ext cx="2015844" cy="6673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Territorios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Nacional-Regional-Local-Comunitario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3734141" y="1262083"/>
            <a:ext cx="415991" cy="3019915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241504" y="5447538"/>
            <a:ext cx="1852841" cy="2391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Pérdidas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241504" y="5027017"/>
            <a:ext cx="1852843" cy="2322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Afectación humana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241993" y="4573186"/>
            <a:ext cx="1852353" cy="2633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Mortalidad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3734140" y="4458182"/>
            <a:ext cx="419372" cy="1772452"/>
          </a:xfrm>
          <a:prstGeom prst="leftBrace">
            <a:avLst>
              <a:gd name="adj1" fmla="val 8333"/>
              <a:gd name="adj2" fmla="val 4705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7" name="Abrir llave 16"/>
          <p:cNvSpPr/>
          <p:nvPr/>
        </p:nvSpPr>
        <p:spPr>
          <a:xfrm>
            <a:off x="1761963" y="2427622"/>
            <a:ext cx="415991" cy="3226948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Flecha izquierda 17"/>
          <p:cNvSpPr/>
          <p:nvPr/>
        </p:nvSpPr>
        <p:spPr>
          <a:xfrm>
            <a:off x="5842391" y="1996768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9" name="Flecha izquierda 18"/>
          <p:cNvSpPr/>
          <p:nvPr/>
        </p:nvSpPr>
        <p:spPr>
          <a:xfrm>
            <a:off x="5816130" y="3329350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0" name="3 CuadroTexto"/>
          <p:cNvSpPr txBox="1"/>
          <p:nvPr/>
        </p:nvSpPr>
        <p:spPr>
          <a:xfrm>
            <a:off x="2177953" y="1430874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sp>
        <p:nvSpPr>
          <p:cNvPr id="21" name="19 CuadroTexto"/>
          <p:cNvSpPr txBox="1"/>
          <p:nvPr/>
        </p:nvSpPr>
        <p:spPr>
          <a:xfrm>
            <a:off x="2177953" y="3798815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-</a:t>
            </a:r>
          </a:p>
        </p:txBody>
      </p:sp>
      <p:sp>
        <p:nvSpPr>
          <p:cNvPr id="22" name="8 Flecha derecha"/>
          <p:cNvSpPr/>
          <p:nvPr/>
        </p:nvSpPr>
        <p:spPr>
          <a:xfrm rot="16200000">
            <a:off x="2651971" y="167345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25 Flecha derecha"/>
          <p:cNvSpPr/>
          <p:nvPr/>
        </p:nvSpPr>
        <p:spPr>
          <a:xfrm rot="5400000">
            <a:off x="2651971" y="406432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176043" y="244772"/>
            <a:ext cx="254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INDICADORES</a:t>
            </a:r>
            <a:endParaRPr lang="es-CR" sz="3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9313627" y="1442754"/>
            <a:ext cx="2570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OBJETIVO</a:t>
            </a:r>
            <a:endParaRPr lang="es-CR" sz="4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209903" y="2312228"/>
            <a:ext cx="2777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Contribuir </a:t>
            </a:r>
            <a:r>
              <a:rPr lang="es-MX" sz="16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 </a:t>
            </a:r>
            <a:r>
              <a:rPr lang="es-MX" sz="16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un desarrollo seguro y sostenible y </a:t>
            </a:r>
            <a:r>
              <a:rPr lang="es-MX" sz="16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al </a:t>
            </a:r>
            <a:r>
              <a:rPr lang="es-MX" sz="16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bienestar de la población costarricense.</a:t>
            </a:r>
          </a:p>
          <a:p>
            <a:endParaRPr lang="es-MX" sz="16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Gestión prospectiva de los factores de </a:t>
            </a: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riesgo.</a:t>
            </a:r>
            <a:endParaRPr lang="es-MX" sz="1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</a:t>
            </a: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apacidades </a:t>
            </a:r>
            <a:r>
              <a:rPr lang="es-MX" sz="1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de los </a:t>
            </a: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actores.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U</a:t>
            </a: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na </a:t>
            </a:r>
            <a:r>
              <a:rPr lang="es-MX" sz="1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cultura preventiva que reduzca la vulnerabilidad, evite las perdidas y favorezca la recuperación.</a:t>
            </a:r>
            <a:endParaRPr lang="es-CR" sz="1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40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05677"/>
            <a:ext cx="4373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cap="all" dirty="0" smtClean="0">
                <a:solidFill>
                  <a:srgbClr val="A8A8A8"/>
                </a:solidFill>
                <a:latin typeface="Roboto"/>
              </a:rPr>
              <a:t>CONTENIDO</a:t>
            </a:r>
            <a:endParaRPr lang="es-C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8" y="1285102"/>
            <a:ext cx="10882303" cy="49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05677"/>
            <a:ext cx="4373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cap="all" dirty="0" smtClean="0">
                <a:solidFill>
                  <a:srgbClr val="A8A8A8"/>
                </a:solidFill>
                <a:latin typeface="Roboto"/>
              </a:rPr>
              <a:t>Contexto nacional</a:t>
            </a:r>
            <a:endParaRPr lang="es-CR" sz="2800" dirty="0"/>
          </a:p>
        </p:txBody>
      </p:sp>
      <p:pic>
        <p:nvPicPr>
          <p:cNvPr id="4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3">
            <a:extLst/>
          </a:blip>
          <a:srcRect t="4" b="4"/>
          <a:stretch>
            <a:fillRect/>
          </a:stretch>
        </p:blipFill>
        <p:spPr>
          <a:xfrm>
            <a:off x="1258806" y="1785461"/>
            <a:ext cx="2538954" cy="32775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201" y="2580799"/>
            <a:ext cx="4352065" cy="1982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Gestión y Evaluación de la Política</a:t>
            </a:r>
            <a:endParaRPr lang="es-CO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420130" y="448230"/>
            <a:ext cx="4983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cap="all" dirty="0" smtClean="0">
                <a:solidFill>
                  <a:srgbClr val="A8A8A8"/>
                </a:solidFill>
                <a:latin typeface="Roboto"/>
              </a:rPr>
              <a:t>MODELO DE SEGUIMIENTO</a:t>
            </a:r>
            <a:endParaRPr lang="es-C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57" y="1343732"/>
            <a:ext cx="5327176" cy="48743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1687"/>
          <a:stretch/>
        </p:blipFill>
        <p:spPr>
          <a:xfrm>
            <a:off x="466205" y="1469455"/>
            <a:ext cx="5245688" cy="450298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609230" y="5385581"/>
            <a:ext cx="900752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5819136" y="3857032"/>
            <a:ext cx="690846" cy="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11" idx="6"/>
          </p:cNvCxnSpPr>
          <p:nvPr/>
        </p:nvCxnSpPr>
        <p:spPr>
          <a:xfrm flipV="1">
            <a:off x="5818300" y="1791155"/>
            <a:ext cx="691682" cy="36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86854" y="4716844"/>
            <a:ext cx="5024254" cy="1364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Elipse 9"/>
          <p:cNvSpPr/>
          <p:nvPr/>
        </p:nvSpPr>
        <p:spPr>
          <a:xfrm>
            <a:off x="342433" y="3611373"/>
            <a:ext cx="5493231" cy="545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Elipse 10"/>
          <p:cNvSpPr/>
          <p:nvPr/>
        </p:nvSpPr>
        <p:spPr>
          <a:xfrm>
            <a:off x="325069" y="1387566"/>
            <a:ext cx="5493231" cy="879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7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687"/>
          <a:stretch/>
        </p:blipFill>
        <p:spPr>
          <a:xfrm>
            <a:off x="156907" y="967342"/>
            <a:ext cx="4270471" cy="36658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387178" y="505677"/>
            <a:ext cx="505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cap="all" dirty="0" smtClean="0">
                <a:solidFill>
                  <a:srgbClr val="A8A8A8"/>
                </a:solidFill>
                <a:latin typeface="Roboto"/>
              </a:rPr>
              <a:t>COMITES DE SEGUIMIENTO</a:t>
            </a:r>
            <a:endParaRPr lang="es-CR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22269"/>
              </p:ext>
            </p:extLst>
          </p:nvPr>
        </p:nvGraphicFramePr>
        <p:xfrm>
          <a:off x="156907" y="4744510"/>
          <a:ext cx="4513947" cy="14839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13947"/>
              </a:tblGrid>
              <a:tr h="185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R" altLang="es-C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COMITÉ DE REDUCCIÓN DEL RIESGO</a:t>
                      </a:r>
                      <a:endParaRPr kumimoji="0" lang="es-CR" altLang="es-C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 smtClean="0">
                          <a:effectLst/>
                        </a:rPr>
                        <a:t>MINISTERIO DE EDUCACIÓN PÚBLICA</a:t>
                      </a:r>
                      <a:endParaRPr lang="es-C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INSTITUTO COSTARRICENSE DE ACUADUCTOS Y </a:t>
                      </a:r>
                      <a:r>
                        <a:rPr lang="es-CR" sz="1100" dirty="0" smtClean="0">
                          <a:effectLst/>
                        </a:rPr>
                        <a:t>ALCANTARILLADOS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INSTITUTO DE FOMENTO Y ASESORIA MUNICIPAL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HACIENDA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PLANIFICACIÓN NACIONAL Y POLÍTICA ECONÓMICA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VIVIENDA Y ASENTAMIENTOS HUMANOS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AMBIENTE Y ENERGÍA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156907" y="2599038"/>
            <a:ext cx="1325906" cy="112858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39197"/>
              </p:ext>
            </p:extLst>
          </p:nvPr>
        </p:nvGraphicFramePr>
        <p:xfrm>
          <a:off x="4869713" y="1358053"/>
          <a:ext cx="5849067" cy="475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813"/>
                <a:gridCol w="1137711"/>
                <a:gridCol w="771961"/>
                <a:gridCol w="175987"/>
                <a:gridCol w="2920595"/>
              </a:tblGrid>
              <a:tr h="63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700" dirty="0" smtClean="0">
                          <a:effectLst/>
                        </a:rPr>
                        <a:t>ORGANIZACIÓN</a:t>
                      </a:r>
                      <a:endParaRPr lang="es-C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ENLACE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ORGANIZATIVA</a:t>
                      </a:r>
                      <a:endParaRPr lang="es-C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PROPUESTA</a:t>
                      </a:r>
                      <a:endParaRPr lang="es-C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6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AyA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Subgerencia Ambiental, Investigación y Desarrollo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55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MEP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Fabiola Díaz Pérez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Viceministro de Planificación Institucional y Coord. Regional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 smtClean="0"/>
                        <a:t>Planificación Institucional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IFAM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Lorena Alpízar Marín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Departamento de Gestión de fortalecimiento Organizacional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MH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Luis Huertas Solano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Viceministro</a:t>
                      </a:r>
                      <a:r>
                        <a:rPr lang="es-C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Egresos</a:t>
                      </a:r>
                    </a:p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Presupuesto</a:t>
                      </a:r>
                      <a:r>
                        <a:rPr lang="es-C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  <a:endParaRPr lang="es-C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3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MIDEPLAN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Jasón Arturo Rivera Ugarte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Inversiones</a:t>
                      </a:r>
                    </a:p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Inversiones Públicas</a:t>
                      </a:r>
                      <a:endParaRPr lang="es-C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5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MIVAH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Eduardo Rodríguez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 de Vivienda y Asentamientos Humanos</a:t>
                      </a:r>
                      <a:endParaRPr lang="es-CR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2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MINAE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Karen Morales Miranda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 Planificación Sectorial de Ambiente, Energía, Mares y Ordenamiento Territorial (SEPLASA) </a:t>
                      </a:r>
                      <a:endParaRPr lang="es-CR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87178" y="505677"/>
            <a:ext cx="505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cap="all" dirty="0" smtClean="0">
                <a:solidFill>
                  <a:srgbClr val="A8A8A8"/>
                </a:solidFill>
                <a:latin typeface="Roboto"/>
              </a:rPr>
              <a:t>COMITES DE SEGUIMIENTO</a:t>
            </a:r>
            <a:endParaRPr lang="es-C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687"/>
          <a:stretch/>
        </p:blipFill>
        <p:spPr>
          <a:xfrm>
            <a:off x="156906" y="967342"/>
            <a:ext cx="4270471" cy="366584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32597"/>
              </p:ext>
            </p:extLst>
          </p:nvPr>
        </p:nvGraphicFramePr>
        <p:xfrm>
          <a:off x="156905" y="4849759"/>
          <a:ext cx="4270471" cy="11252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70471"/>
              </a:tblGrid>
              <a:tr h="185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kern="1200" dirty="0" smtClean="0">
                          <a:effectLst/>
                        </a:rPr>
                        <a:t>RECUPERACIÓN</a:t>
                      </a:r>
                      <a:endParaRPr lang="es-CR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 smtClean="0">
                          <a:effectLst/>
                        </a:rPr>
                        <a:t>MINISTERIO DE AGRICULTURA Y GANADERÍA</a:t>
                      </a:r>
                      <a:endParaRPr lang="es-C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PLANIFICACIÓN NACIONAL Y POLÍTICA ECONÓMICA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MINISTERIO DE VIVIENDA Y ASENTAMIENTOS HUMANOS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INSTITUTO MIXTO DE AYUDA SOCIAL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MINISTERIO DE HACIENDA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3101470" y="2615515"/>
            <a:ext cx="1325906" cy="112858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26375"/>
              </p:ext>
            </p:extLst>
          </p:nvPr>
        </p:nvGraphicFramePr>
        <p:xfrm>
          <a:off x="4869713" y="1358053"/>
          <a:ext cx="6432602" cy="449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238"/>
                <a:gridCol w="983874"/>
                <a:gridCol w="848976"/>
                <a:gridCol w="193544"/>
                <a:gridCol w="3211970"/>
              </a:tblGrid>
              <a:tr h="834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700" dirty="0" smtClean="0">
                          <a:effectLst/>
                        </a:rPr>
                        <a:t>ORGANIZACIÓN</a:t>
                      </a:r>
                      <a:endParaRPr lang="es-C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ENLACE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ORGANIZATIVA</a:t>
                      </a:r>
                      <a:endParaRPr lang="es-C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PROPUESTA</a:t>
                      </a:r>
                      <a:endParaRPr lang="es-C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07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MAG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Ana Lorena Jiménez C.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  <a:endParaRPr lang="es-C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Secretaría Ejecutiva de Planificación Sectorial Agropecuaria (SEPSA)</a:t>
                      </a:r>
                      <a:endParaRPr lang="es-C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MIDEPLAN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María Victoria Arce Anchía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Planificación Regional </a:t>
                      </a:r>
                      <a:endParaRPr lang="es-C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MIVAH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Eduardo Morales Quirós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Dirección de Vivienda y Asentamientos Humanos *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7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IMAS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Sandy Gordon Camacho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Coincide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Desarrollo Social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Área de Bienestar Familiar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7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MH</a:t>
                      </a: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José Freddy Rodríguez Sandoval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  <a:endParaRPr lang="es-C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Viceministro</a:t>
                      </a:r>
                      <a:r>
                        <a:rPr lang="es-C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Egresos</a:t>
                      </a:r>
                    </a:p>
                    <a:p>
                      <a:pPr marL="171450" indent="-1714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Crédito Público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0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rar llave 2"/>
          <p:cNvSpPr/>
          <p:nvPr/>
        </p:nvSpPr>
        <p:spPr>
          <a:xfrm>
            <a:off x="9410362" y="1254621"/>
            <a:ext cx="766941" cy="49682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CuadroTexto 3"/>
          <p:cNvSpPr txBox="1"/>
          <p:nvPr/>
        </p:nvSpPr>
        <p:spPr>
          <a:xfrm>
            <a:off x="10257165" y="2833066"/>
            <a:ext cx="1662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 smtClean="0"/>
              <a:t>230</a:t>
            </a:r>
          </a:p>
          <a:p>
            <a:pPr algn="ctr"/>
            <a:r>
              <a:rPr lang="es-CR" sz="1600" dirty="0" smtClean="0"/>
              <a:t>(Coordinadores)</a:t>
            </a:r>
            <a:endParaRPr lang="es-CR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344682" y="3838165"/>
            <a:ext cx="145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3200" dirty="0" smtClean="0"/>
              <a:t>(SNGR)</a:t>
            </a:r>
            <a:endParaRPr lang="es-CR" sz="3200" dirty="0"/>
          </a:p>
        </p:txBody>
      </p:sp>
      <p:sp>
        <p:nvSpPr>
          <p:cNvPr id="7" name="Hexágono 4"/>
          <p:cNvSpPr>
            <a:spLocks noChangeArrowheads="1"/>
          </p:cNvSpPr>
          <p:nvPr/>
        </p:nvSpPr>
        <p:spPr bwMode="auto">
          <a:xfrm>
            <a:off x="1806636" y="3563492"/>
            <a:ext cx="1540863" cy="1152856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Asesores Técnicos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(14)</a:t>
            </a:r>
          </a:p>
        </p:txBody>
      </p:sp>
      <p:sp>
        <p:nvSpPr>
          <p:cNvPr id="8" name="Hexágono 5"/>
          <p:cNvSpPr>
            <a:spLocks noChangeArrowheads="1"/>
          </p:cNvSpPr>
          <p:nvPr/>
        </p:nvSpPr>
        <p:spPr bwMode="auto">
          <a:xfrm>
            <a:off x="488504" y="2898242"/>
            <a:ext cx="1574163" cy="1213269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Operaciones  de Emergencias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Hexágono 6"/>
          <p:cNvSpPr>
            <a:spLocks noChangeArrowheads="1"/>
          </p:cNvSpPr>
          <p:nvPr/>
        </p:nvSpPr>
        <p:spPr bwMode="auto">
          <a:xfrm>
            <a:off x="531276" y="1602148"/>
            <a:ext cx="1506225" cy="1224062"/>
          </a:xfrm>
          <a:prstGeom prst="hexagon">
            <a:avLst>
              <a:gd name="adj" fmla="val 24998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Foro Nacional sobre el Riesgo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año)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Hexágono 7"/>
          <p:cNvSpPr>
            <a:spLocks noChangeArrowheads="1"/>
          </p:cNvSpPr>
          <p:nvPr/>
        </p:nvSpPr>
        <p:spPr bwMode="auto">
          <a:xfrm>
            <a:off x="5507605" y="1607763"/>
            <a:ext cx="1498469" cy="1176502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Institucionales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Hexágono 8"/>
          <p:cNvSpPr>
            <a:spLocks noChangeArrowheads="1"/>
          </p:cNvSpPr>
          <p:nvPr/>
        </p:nvSpPr>
        <p:spPr bwMode="auto">
          <a:xfrm>
            <a:off x="5538197" y="2838279"/>
            <a:ext cx="1430677" cy="1164736"/>
          </a:xfrm>
          <a:prstGeom prst="hexagon">
            <a:avLst>
              <a:gd name="adj" fmla="val 24998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Sectoriales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Hexágono 9"/>
          <p:cNvSpPr>
            <a:spLocks noChangeArrowheads="1"/>
          </p:cNvSpPr>
          <p:nvPr/>
        </p:nvSpPr>
        <p:spPr bwMode="auto">
          <a:xfrm>
            <a:off x="3093893" y="2861359"/>
            <a:ext cx="1469877" cy="1229468"/>
          </a:xfrm>
          <a:prstGeom prst="hexagon">
            <a:avLst>
              <a:gd name="adj" fmla="val 25000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Territoriales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Hexágono 10"/>
          <p:cNvSpPr>
            <a:spLocks noChangeArrowheads="1"/>
          </p:cNvSpPr>
          <p:nvPr/>
        </p:nvSpPr>
        <p:spPr bwMode="auto">
          <a:xfrm>
            <a:off x="4356594" y="3506316"/>
            <a:ext cx="1428429" cy="1156848"/>
          </a:xfrm>
          <a:prstGeom prst="hexagon">
            <a:avLst>
              <a:gd name="adj" fmla="val 24999"/>
              <a:gd name="vf" fmla="val 11547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Temáticas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Hexágono 11"/>
          <p:cNvSpPr>
            <a:spLocks noChangeArrowheads="1"/>
          </p:cNvSpPr>
          <p:nvPr/>
        </p:nvSpPr>
        <p:spPr bwMode="auto">
          <a:xfrm>
            <a:off x="491465" y="4180245"/>
            <a:ext cx="1571203" cy="1224209"/>
          </a:xfrm>
          <a:prstGeom prst="hexagon">
            <a:avLst>
              <a:gd name="adj" fmla="val 25001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R" altLang="es-CR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Hexágono 12"/>
          <p:cNvSpPr>
            <a:spLocks noChangeArrowheads="1"/>
          </p:cNvSpPr>
          <p:nvPr/>
        </p:nvSpPr>
        <p:spPr bwMode="auto">
          <a:xfrm>
            <a:off x="5594996" y="4074752"/>
            <a:ext cx="1388520" cy="1127126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Regionales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Hexágono 13"/>
          <p:cNvSpPr>
            <a:spLocks noChangeArrowheads="1"/>
          </p:cNvSpPr>
          <p:nvPr/>
        </p:nvSpPr>
        <p:spPr bwMode="auto">
          <a:xfrm>
            <a:off x="3106988" y="4156070"/>
            <a:ext cx="1500628" cy="1250695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Comunales de Emergencia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(112)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3106988" y="1577239"/>
            <a:ext cx="1448393" cy="1219953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JD-CNE </a:t>
            </a:r>
            <a:endParaRPr lang="es-C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es-C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R" sz="11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JD- CNE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11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es-CR" sz="11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Hexágono 2"/>
          <p:cNvSpPr>
            <a:spLocks noChangeArrowheads="1"/>
          </p:cNvSpPr>
          <p:nvPr/>
        </p:nvSpPr>
        <p:spPr bwMode="auto">
          <a:xfrm>
            <a:off x="1808675" y="2292823"/>
            <a:ext cx="1524815" cy="1156167"/>
          </a:xfrm>
          <a:prstGeom prst="hexagon">
            <a:avLst>
              <a:gd name="adj" fmla="val 25000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de Seguimiento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Hexágono 3"/>
          <p:cNvSpPr>
            <a:spLocks noChangeArrowheads="1"/>
          </p:cNvSpPr>
          <p:nvPr/>
        </p:nvSpPr>
        <p:spPr bwMode="auto">
          <a:xfrm>
            <a:off x="4332222" y="2252166"/>
            <a:ext cx="1403029" cy="1148087"/>
          </a:xfrm>
          <a:prstGeom prst="hexagon">
            <a:avLst>
              <a:gd name="adj" fmla="val 2499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Comités Municipales de Emergencia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R" altLang="es-CR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kumimoji="0" lang="es-CR" altLang="es-C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CR" alt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737778" y="5434198"/>
            <a:ext cx="374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800" dirty="0" smtClean="0"/>
              <a:t>Otros espacios de organizaciones que trabajan en el tema:</a:t>
            </a:r>
            <a:endParaRPr lang="es-CR" sz="800" dirty="0"/>
          </a:p>
          <a:p>
            <a:endParaRPr lang="es-CR" sz="800" dirty="0" smtClean="0"/>
          </a:p>
          <a:p>
            <a:r>
              <a:rPr lang="es-CR" sz="800" dirty="0" smtClean="0"/>
              <a:t>a) Red </a:t>
            </a:r>
            <a:r>
              <a:rPr lang="es-CR" sz="800" dirty="0"/>
              <a:t>de centros de Trabajo en Gestión del Riesgo </a:t>
            </a:r>
            <a:r>
              <a:rPr lang="es-CR" sz="800" dirty="0" smtClean="0"/>
              <a:t>(</a:t>
            </a:r>
            <a:r>
              <a:rPr lang="es-CR" sz="800" dirty="0"/>
              <a:t>San José) </a:t>
            </a:r>
          </a:p>
          <a:p>
            <a:r>
              <a:rPr lang="es-CR" sz="800" dirty="0"/>
              <a:t>b) Red de Gestión del Riesgo a Desastre y aumento de la resiliencia (Cartago)  </a:t>
            </a:r>
          </a:p>
          <a:p>
            <a:r>
              <a:rPr lang="es-CR" sz="800" dirty="0"/>
              <a:t>c) Red Local Cachí</a:t>
            </a:r>
          </a:p>
          <a:p>
            <a:r>
              <a:rPr lang="es-CR" sz="800" dirty="0"/>
              <a:t>d) Mesa de Gestión del Riesgo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0" y="245924"/>
            <a:ext cx="4373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cap="all" dirty="0" smtClean="0">
                <a:solidFill>
                  <a:srgbClr val="A8A8A8"/>
                </a:solidFill>
                <a:latin typeface="Roboto"/>
              </a:rPr>
              <a:t>COMPROMISOS INSTITUCIONALES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4081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5924"/>
            <a:ext cx="4373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cap="all" dirty="0" smtClean="0">
                <a:solidFill>
                  <a:srgbClr val="A8A8A8"/>
                </a:solidFill>
                <a:latin typeface="Roboto"/>
              </a:rPr>
              <a:t>COMPROMISOS INSTITUCIONALES</a:t>
            </a:r>
            <a:endParaRPr lang="es-CR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10" y="1316288"/>
            <a:ext cx="10299463" cy="52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45924"/>
            <a:ext cx="4373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cap="all" dirty="0" smtClean="0">
                <a:solidFill>
                  <a:srgbClr val="A8A8A8"/>
                </a:solidFill>
                <a:latin typeface="Roboto"/>
              </a:rPr>
              <a:t>COMPROMISOS INSTITUCIONALES</a:t>
            </a:r>
            <a:endParaRPr lang="es-C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068" y="1669913"/>
            <a:ext cx="4861491" cy="37965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20145" y="5558506"/>
            <a:ext cx="4411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/>
              <a:t>http://monitor.cne.go.cr/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1" y="1669913"/>
            <a:ext cx="4759472" cy="37091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05252" y="5596280"/>
            <a:ext cx="432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/>
              <a:t>http://politica.cne.go.cr/</a:t>
            </a:r>
          </a:p>
        </p:txBody>
      </p:sp>
    </p:spTree>
    <p:extLst>
      <p:ext uri="{BB962C8B-B14F-4D97-AF65-F5344CB8AC3E}">
        <p14:creationId xmlns:p14="http://schemas.microsoft.com/office/powerpoint/2010/main" val="7289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90965" y="5827219"/>
            <a:ext cx="336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cap="all" dirty="0" smtClean="0">
                <a:solidFill>
                  <a:srgbClr val="A8A8A8"/>
                </a:solidFill>
                <a:latin typeface="Roboto"/>
              </a:rPr>
              <a:t>CONSEJO DE GOBIERNO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81882" y="5457887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26-marzo-2019</a:t>
            </a:r>
            <a:endParaRPr 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89801" y="1441403"/>
            <a:ext cx="4127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i="1" cap="all" dirty="0">
                <a:solidFill>
                  <a:schemeClr val="accent2">
                    <a:lumMod val="75000"/>
                  </a:schemeClr>
                </a:solidFill>
                <a:latin typeface="Roboto"/>
              </a:rPr>
              <a:t>Política Nacional de Gestión del Riesgo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41307" y="4282871"/>
            <a:ext cx="228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i="1" dirty="0" smtClean="0"/>
              <a:t>DE 39322-MP-MINAE-MIVAH</a:t>
            </a:r>
            <a:endParaRPr lang="es-CR" sz="1400" i="1" dirty="0"/>
          </a:p>
        </p:txBody>
      </p:sp>
    </p:spTree>
    <p:extLst>
      <p:ext uri="{BB962C8B-B14F-4D97-AF65-F5344CB8AC3E}">
        <p14:creationId xmlns:p14="http://schemas.microsoft.com/office/powerpoint/2010/main" val="1161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90965" y="5827219"/>
            <a:ext cx="336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cap="all" dirty="0" smtClean="0">
                <a:solidFill>
                  <a:srgbClr val="A8A8A8"/>
                </a:solidFill>
                <a:latin typeface="Roboto"/>
              </a:rPr>
              <a:t>CONSEJO DE GOBIERNO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81882" y="5457887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26-marzo-2019</a:t>
            </a:r>
            <a:endParaRPr 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89801" y="1441403"/>
            <a:ext cx="4127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i="1" cap="all" dirty="0">
                <a:solidFill>
                  <a:srgbClr val="A8A8A8"/>
                </a:solidFill>
                <a:latin typeface="Roboto"/>
              </a:rPr>
              <a:t>Política Nacional de Gestión del Riesgo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41307" y="4282871"/>
            <a:ext cx="228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i="1" dirty="0" smtClean="0"/>
              <a:t>DE 39322-MP-MINAE-MIVAH</a:t>
            </a:r>
            <a:endParaRPr lang="es-CR" sz="1400" i="1" dirty="0"/>
          </a:p>
        </p:txBody>
      </p:sp>
    </p:spTree>
    <p:extLst>
      <p:ext uri="{BB962C8B-B14F-4D97-AF65-F5344CB8AC3E}">
        <p14:creationId xmlns:p14="http://schemas.microsoft.com/office/powerpoint/2010/main" val="3724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637" y="492797"/>
            <a:ext cx="4656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b="1" cap="all" dirty="0" smtClean="0">
                <a:solidFill>
                  <a:srgbClr val="A8A8A8"/>
                </a:solidFill>
                <a:latin typeface="Roboto"/>
              </a:rPr>
              <a:t>Contexto internacional</a:t>
            </a:r>
            <a:endParaRPr lang="es-C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1213479"/>
            <a:ext cx="7718671" cy="51310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5790" y="2136432"/>
            <a:ext cx="2301388" cy="744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25 años </a:t>
            </a:r>
            <a:r>
              <a:rPr lang="es-CO" sz="28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CO" sz="28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CO" sz="28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de compromiso internacional para la reducción del riesgo de desastres</a:t>
            </a:r>
            <a:endParaRPr lang="es-CO" sz="28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08" y="5976555"/>
            <a:ext cx="420540" cy="2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32" y="5904874"/>
            <a:ext cx="980300" cy="3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2" b="73933"/>
          <a:stretch/>
        </p:blipFill>
        <p:spPr>
          <a:xfrm>
            <a:off x="5790714" y="40438"/>
            <a:ext cx="1384776" cy="1154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2" t="33674" b="31443"/>
          <a:stretch/>
        </p:blipFill>
        <p:spPr>
          <a:xfrm>
            <a:off x="2919181" y="-1"/>
            <a:ext cx="1071049" cy="119533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2" t="68023"/>
          <a:stretch/>
        </p:blipFill>
        <p:spPr>
          <a:xfrm>
            <a:off x="8483648" y="40438"/>
            <a:ext cx="1128858" cy="1154894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3071019" y="2713373"/>
            <a:ext cx="15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DE-N° 39322-MP-MINAE-MIVAH 30-11-2015</a:t>
            </a:r>
          </a:p>
        </p:txBody>
      </p:sp>
      <p:pic>
        <p:nvPicPr>
          <p:cNvPr id="6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4">
            <a:extLst/>
          </a:blip>
          <a:srcRect t="4" b="4"/>
          <a:stretch>
            <a:fillRect/>
          </a:stretch>
        </p:blipFill>
        <p:spPr>
          <a:xfrm>
            <a:off x="3187876" y="1375675"/>
            <a:ext cx="1036241" cy="13376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90068" y="6000459"/>
            <a:ext cx="1732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200" dirty="0"/>
              <a:t>http://politica.cne.go.cr/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362158" y="5815794"/>
            <a:ext cx="24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200" dirty="0"/>
              <a:t>http://www.mideplan.go.cr/488-odm-ods/1525-objetivos-de-desarrollo-del-milenio-3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66635" y="5815792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200" dirty="0"/>
              <a:t>http://cambioclimaticocr.com/2012-05-22-19-42-06/estrategia-nacional-de-cambio-climatico</a:t>
            </a:r>
          </a:p>
        </p:txBody>
      </p:sp>
      <p:pic>
        <p:nvPicPr>
          <p:cNvPr id="11" name="Picture 2" descr="Resultado de imagen para objetivos de desarrollo sosteni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97" y="1304591"/>
            <a:ext cx="1947994" cy="12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olitica.cne.go.cr/images/cover/plan/planwe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7496" r="15987" b="16376"/>
          <a:stretch/>
        </p:blipFill>
        <p:spPr bwMode="auto">
          <a:xfrm>
            <a:off x="3186469" y="3058475"/>
            <a:ext cx="1113529" cy="13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645" y="4462568"/>
            <a:ext cx="1428741" cy="246008"/>
          </a:xfrm>
          <a:prstGeom prst="rect">
            <a:avLst/>
          </a:prstGeom>
        </p:spPr>
      </p:pic>
      <p:pic>
        <p:nvPicPr>
          <p:cNvPr id="14" name="40AA608C-8CA1-42B0-A991-779567E15EC1-L0-001.png" descr="40AA608C-8CA1-42B0-A991-779567E15EC1-L0-001.png"/>
          <p:cNvPicPr>
            <a:picLocks noChangeAspect="1"/>
          </p:cNvPicPr>
          <p:nvPr/>
        </p:nvPicPr>
        <p:blipFill>
          <a:blip r:embed="rId8">
            <a:extLst/>
          </a:blip>
          <a:srcRect l="7987" t="76351" r="79739" b="14448"/>
          <a:stretch>
            <a:fillRect/>
          </a:stretch>
        </p:blipFill>
        <p:spPr>
          <a:xfrm>
            <a:off x="3322044" y="5147605"/>
            <a:ext cx="668186" cy="66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198" y="5265011"/>
            <a:ext cx="1294101" cy="4333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00" y="4909759"/>
            <a:ext cx="958919" cy="95891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467976" y="3134346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-Secretaria de los ODS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67976" y="3785246"/>
            <a:ext cx="224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-Levantamiento de información de los Indicadores</a:t>
            </a:r>
          </a:p>
        </p:txBody>
      </p:sp>
      <p:sp>
        <p:nvSpPr>
          <p:cNvPr id="19" name="Abrir llave 18"/>
          <p:cNvSpPr/>
          <p:nvPr/>
        </p:nvSpPr>
        <p:spPr>
          <a:xfrm>
            <a:off x="2627291" y="1337682"/>
            <a:ext cx="443728" cy="35933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CuadroTexto 19"/>
          <p:cNvSpPr txBox="1"/>
          <p:nvPr/>
        </p:nvSpPr>
        <p:spPr>
          <a:xfrm>
            <a:off x="1686016" y="2918904"/>
            <a:ext cx="89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100" dirty="0"/>
              <a:t>ACCIONES REALIZADAS</a:t>
            </a:r>
          </a:p>
        </p:txBody>
      </p:sp>
      <p:sp>
        <p:nvSpPr>
          <p:cNvPr id="21" name="Abrir llave 20"/>
          <p:cNvSpPr/>
          <p:nvPr/>
        </p:nvSpPr>
        <p:spPr>
          <a:xfrm>
            <a:off x="2614123" y="5051002"/>
            <a:ext cx="443728" cy="1411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2" name="CuadroTexto 21"/>
          <p:cNvSpPr txBox="1"/>
          <p:nvPr/>
        </p:nvSpPr>
        <p:spPr>
          <a:xfrm>
            <a:off x="1696078" y="5641636"/>
            <a:ext cx="89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00" dirty="0"/>
              <a:t>INSTITUCIONES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288482" y="3690755"/>
            <a:ext cx="202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-Avanzando en el cumplimiento del 1er Hito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7203" y="1304591"/>
            <a:ext cx="1201747" cy="13347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07" y="155146"/>
            <a:ext cx="777957" cy="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90965" y="5827219"/>
            <a:ext cx="336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cap="all" dirty="0" smtClean="0">
                <a:solidFill>
                  <a:srgbClr val="A8A8A8"/>
                </a:solidFill>
                <a:latin typeface="Roboto"/>
              </a:rPr>
              <a:t>CONSEJO DE GOBIERNO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81882" y="5457887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26-marzo-2019</a:t>
            </a:r>
            <a:endParaRPr 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3">
            <a:extLst/>
          </a:blip>
          <a:srcRect t="4" b="4"/>
          <a:stretch>
            <a:fillRect/>
          </a:stretch>
        </p:blipFill>
        <p:spPr>
          <a:xfrm>
            <a:off x="7439221" y="1729902"/>
            <a:ext cx="1036241" cy="13376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063" y="1535805"/>
            <a:ext cx="2301287" cy="153179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57326" y="3436932"/>
            <a:ext cx="3841940" cy="744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GRD &amp; ODS</a:t>
            </a:r>
            <a:r>
              <a:rPr lang="es-CO" sz="28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CO" sz="28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</a:br>
            <a:endParaRPr lang="es-CO" sz="28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49524916"/>
              </p:ext>
            </p:extLst>
          </p:nvPr>
        </p:nvGraphicFramePr>
        <p:xfrm>
          <a:off x="2047745" y="1340428"/>
          <a:ext cx="7221964" cy="484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958730" y="3332634"/>
            <a:ext cx="1399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CONTRIBUIR A REDUCIR LAS PÉRDIDAS SIN PERDER LA INVERSIÓN QUE SE HACE EN DEARROLLO</a:t>
            </a:r>
            <a:endParaRPr lang="es-CR" sz="1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829469" y="360991"/>
            <a:ext cx="465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b="1" cap="all" dirty="0" smtClean="0">
                <a:solidFill>
                  <a:srgbClr val="A8A8A8"/>
                </a:solidFill>
                <a:latin typeface="Roboto"/>
              </a:rPr>
              <a:t>RELACIÓN</a:t>
            </a:r>
            <a:endParaRPr lang="es-CR" sz="4800" dirty="0"/>
          </a:p>
        </p:txBody>
      </p:sp>
      <p:pic>
        <p:nvPicPr>
          <p:cNvPr id="6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8">
            <a:extLst/>
          </a:blip>
          <a:srcRect t="4" b="4"/>
          <a:stretch>
            <a:fillRect/>
          </a:stretch>
        </p:blipFill>
        <p:spPr>
          <a:xfrm>
            <a:off x="639679" y="3094673"/>
            <a:ext cx="1036241" cy="1337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107" y="2997624"/>
            <a:ext cx="2301287" cy="15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90965" y="5827219"/>
            <a:ext cx="3361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i="1" cap="all" dirty="0" smtClean="0">
                <a:solidFill>
                  <a:srgbClr val="A8A8A8"/>
                </a:solidFill>
                <a:latin typeface="Roboto"/>
              </a:rPr>
              <a:t>CONSEJO DE GOBIERNO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581882" y="5457887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26-marzo-2019</a:t>
            </a:r>
            <a:endParaRPr 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3">
            <a:extLst/>
          </a:blip>
          <a:srcRect t="4" b="4"/>
          <a:stretch>
            <a:fillRect/>
          </a:stretch>
        </p:blipFill>
        <p:spPr>
          <a:xfrm>
            <a:off x="7257325" y="1699124"/>
            <a:ext cx="1036241" cy="1337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81" y="1702105"/>
            <a:ext cx="1201747" cy="13347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57325" y="3436932"/>
            <a:ext cx="4588685" cy="7449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GRD &amp; ADAPTACIÓN</a:t>
            </a:r>
            <a:endParaRPr lang="es-CO" sz="16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829469" y="360991"/>
            <a:ext cx="465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b="1" cap="all" dirty="0" smtClean="0">
                <a:solidFill>
                  <a:srgbClr val="A8A8A8"/>
                </a:solidFill>
                <a:latin typeface="Roboto"/>
              </a:rPr>
              <a:t>RELACIÓN</a:t>
            </a:r>
            <a:endParaRPr lang="es-CR" sz="4800" dirty="0"/>
          </a:p>
        </p:txBody>
      </p:sp>
      <p:graphicFrame>
        <p:nvGraphicFramePr>
          <p:cNvPr id="8" name="1 Diagrama"/>
          <p:cNvGraphicFramePr/>
          <p:nvPr>
            <p:extLst>
              <p:ext uri="{D42A27DB-BD31-4B8C-83A1-F6EECF244321}">
                <p14:modId xmlns:p14="http://schemas.microsoft.com/office/powerpoint/2010/main" val="1874036457"/>
              </p:ext>
            </p:extLst>
          </p:nvPr>
        </p:nvGraphicFramePr>
        <p:xfrm>
          <a:off x="-218941" y="1893195"/>
          <a:ext cx="7606934" cy="280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2 CuadroTexto"/>
          <p:cNvSpPr txBox="1"/>
          <p:nvPr/>
        </p:nvSpPr>
        <p:spPr>
          <a:xfrm>
            <a:off x="3179660" y="3141963"/>
            <a:ext cx="1026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Adaptación</a:t>
            </a:r>
            <a:endParaRPr lang="es-CR" sz="1100" b="1" dirty="0">
              <a:solidFill>
                <a:schemeClr val="bg1"/>
              </a:solidFill>
            </a:endParaRPr>
          </a:p>
        </p:txBody>
      </p:sp>
      <p:pic>
        <p:nvPicPr>
          <p:cNvPr id="10" name="11666472-387A-4DA7-A564-4FB7B8702A11-L0-001.jpeg" descr="11666472-387A-4DA7-A564-4FB7B8702A11-L0-001.jpeg"/>
          <p:cNvPicPr>
            <a:picLocks noChangeAspect="1"/>
          </p:cNvPicPr>
          <p:nvPr/>
        </p:nvPicPr>
        <p:blipFill>
          <a:blip r:embed="rId8">
            <a:extLst/>
          </a:blip>
          <a:srcRect t="4" b="4"/>
          <a:stretch>
            <a:fillRect/>
          </a:stretch>
        </p:blipFill>
        <p:spPr>
          <a:xfrm>
            <a:off x="217614" y="1530084"/>
            <a:ext cx="1036241" cy="13376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406" y="1530084"/>
            <a:ext cx="1201747" cy="1334717"/>
          </a:xfrm>
          <a:prstGeom prst="rect">
            <a:avLst/>
          </a:prstGeom>
        </p:spPr>
      </p:pic>
      <p:pic>
        <p:nvPicPr>
          <p:cNvPr id="12" name="40AA608C-8CA1-42B0-A991-779567E15EC1-L0-001.png" descr="40AA608C-8CA1-42B0-A991-779567E15EC1-L0-001.png"/>
          <p:cNvPicPr>
            <a:picLocks noChangeAspect="1"/>
          </p:cNvPicPr>
          <p:nvPr/>
        </p:nvPicPr>
        <p:blipFill>
          <a:blip r:embed="rId10">
            <a:extLst/>
          </a:blip>
          <a:srcRect l="3048" t="1862" r="4781" b="27399"/>
          <a:stretch>
            <a:fillRect/>
          </a:stretch>
        </p:blipFill>
        <p:spPr>
          <a:xfrm>
            <a:off x="7228856" y="1191988"/>
            <a:ext cx="4963144" cy="5081253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3584526" y="3575614"/>
            <a:ext cx="0" cy="12577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721953" y="4893478"/>
            <a:ext cx="39415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R" dirty="0" smtClean="0"/>
              <a:t>Iguales metas globales: reducir pérdidas</a:t>
            </a:r>
            <a:endParaRPr lang="es-CR" dirty="0"/>
          </a:p>
        </p:txBody>
      </p:sp>
      <p:sp>
        <p:nvSpPr>
          <p:cNvPr id="7" name="Flecha derecha 6"/>
          <p:cNvSpPr/>
          <p:nvPr/>
        </p:nvSpPr>
        <p:spPr>
          <a:xfrm rot="20159105">
            <a:off x="5738331" y="4695398"/>
            <a:ext cx="3412447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Contexto histórico de exposición</a:t>
            </a:r>
            <a:endParaRPr lang="es-C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98945" y="5462206"/>
            <a:ext cx="470746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3200" dirty="0" smtClean="0"/>
              <a:t>Enfoque </a:t>
            </a:r>
            <a:r>
              <a:rPr lang="es-CR" sz="3200" dirty="0" err="1" smtClean="0"/>
              <a:t>Multi</a:t>
            </a:r>
            <a:r>
              <a:rPr lang="es-CR" sz="3200" dirty="0" smtClean="0"/>
              <a:t>-amenazas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31911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>
            <p:extLst>
              <p:ext uri="{D42A27DB-BD31-4B8C-83A1-F6EECF244321}">
                <p14:modId xmlns:p14="http://schemas.microsoft.com/office/powerpoint/2010/main" val="1633387922"/>
              </p:ext>
            </p:extLst>
          </p:nvPr>
        </p:nvGraphicFramePr>
        <p:xfrm>
          <a:off x="5672688" y="2310433"/>
          <a:ext cx="5101029" cy="372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3 Rectángulo"/>
          <p:cNvSpPr/>
          <p:nvPr/>
        </p:nvSpPr>
        <p:spPr>
          <a:xfrm>
            <a:off x="5414891" y="1235476"/>
            <a:ext cx="561662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u="sng" dirty="0"/>
              <a:t>2.398.128.759 de Dólares</a:t>
            </a:r>
          </a:p>
          <a:p>
            <a:pPr algn="ctr"/>
            <a:endParaRPr lang="es-ES_tradnl" sz="1350" b="1" dirty="0"/>
          </a:p>
          <a:p>
            <a:pPr algn="ctr"/>
            <a:r>
              <a:rPr lang="es-ES_tradnl" sz="1350" b="1" dirty="0"/>
              <a:t>Pérdidas en Dólares por Eventos Extremos en Infraestructura, Servicios y Producción.</a:t>
            </a:r>
            <a:endParaRPr lang="es-CR" sz="1350" b="1" dirty="0"/>
          </a:p>
        </p:txBody>
      </p:sp>
      <p:sp>
        <p:nvSpPr>
          <p:cNvPr id="4" name="4 Rectángulo"/>
          <p:cNvSpPr/>
          <p:nvPr/>
        </p:nvSpPr>
        <p:spPr>
          <a:xfrm>
            <a:off x="401433" y="2034862"/>
            <a:ext cx="4697789" cy="14939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EVENTOS EXTREMOS </a:t>
            </a:r>
            <a:r>
              <a:rPr lang="en-US" sz="2800" b="1" dirty="0" smtClean="0">
                <a:solidFill>
                  <a:schemeClr val="bg1"/>
                </a:solidFill>
              </a:rPr>
              <a:t>          2005 </a:t>
            </a:r>
            <a:r>
              <a:rPr lang="en-US" sz="2800" b="1" dirty="0">
                <a:solidFill>
                  <a:schemeClr val="bg1"/>
                </a:solidFill>
              </a:rPr>
              <a:t>-2016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19 eventos climáticos de los cuales 2 son sequías, 2 sismos y 1 incendio</a:t>
            </a:r>
            <a:r>
              <a:rPr lang="es-CR" dirty="0">
                <a:solidFill>
                  <a:schemeClr val="bg1"/>
                </a:solidFill>
              </a:rPr>
              <a:t>  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401431" y="3790272"/>
            <a:ext cx="4697791" cy="8473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Representa también un 99,4% del total de los gastos de capital del 2015</a:t>
            </a:r>
            <a:endParaRPr lang="en-US" dirty="0"/>
          </a:p>
        </p:txBody>
      </p:sp>
      <p:sp>
        <p:nvSpPr>
          <p:cNvPr id="6" name="6 Rectángulo"/>
          <p:cNvSpPr/>
          <p:nvPr/>
        </p:nvSpPr>
        <p:spPr>
          <a:xfrm>
            <a:off x="401431" y="5001960"/>
            <a:ext cx="4697791" cy="7560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56.4% de la recaudación del año 2015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-829469" y="360991"/>
            <a:ext cx="465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800" b="1" cap="all" dirty="0" smtClean="0">
                <a:solidFill>
                  <a:srgbClr val="A8A8A8"/>
                </a:solidFill>
                <a:latin typeface="Roboto"/>
              </a:rPr>
              <a:t>RELACIÓN</a:t>
            </a:r>
            <a:endParaRPr lang="es-CR" sz="4800" dirty="0"/>
          </a:p>
        </p:txBody>
      </p:sp>
    </p:spTree>
    <p:extLst>
      <p:ext uri="{BB962C8B-B14F-4D97-AF65-F5344CB8AC3E}">
        <p14:creationId xmlns:p14="http://schemas.microsoft.com/office/powerpoint/2010/main" val="38450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9885DA9BA507429742D8D5AA8EE273" ma:contentTypeVersion="0" ma:contentTypeDescription="Crear nuevo documento." ma:contentTypeScope="" ma:versionID="aab9ca67b6a14f2e2fa4d44664ae0e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85C917-C3ED-4531-A915-FED9055F6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81B84-A900-44E0-8F3C-EB0B6D1EAC9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6C332E-CB44-4184-B9D6-69C8EB1C6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647</Words>
  <Application>Microsoft Office PowerPoint</Application>
  <PresentationFormat>Panorámica</PresentationFormat>
  <Paragraphs>259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Roboto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Bienvenido</dc:creator>
  <cp:lastModifiedBy>Alexander Solís Delgado</cp:lastModifiedBy>
  <cp:revision>68</cp:revision>
  <dcterms:created xsi:type="dcterms:W3CDTF">2019-01-10T20:47:44Z</dcterms:created>
  <dcterms:modified xsi:type="dcterms:W3CDTF">2019-03-25T20:49:33Z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0x010100729885DA9BA507429742D8D5AA8EE273</vt:lpwstr>
  </property>
</Properties>
</file>