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8" r:id="rId7"/>
    <p:sldId id="262" r:id="rId8"/>
    <p:sldId id="263" r:id="rId9"/>
    <p:sldId id="264" r:id="rId10"/>
    <p:sldId id="265" r:id="rId11"/>
    <p:sldId id="269" r:id="rId12"/>
    <p:sldId id="266" r:id="rId13"/>
    <p:sldId id="267" r:id="rId14"/>
  </p:sldIdLst>
  <p:sldSz cx="12192000" cy="6858000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44264-173C-4C61-B8F7-1F9F12E2EC19}" type="datetimeFigureOut">
              <a:rPr lang="es-CR" smtClean="0"/>
              <a:t>12/10/2021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E4352-5351-4024-BFFF-E3E4CB5269CE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50264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44264-173C-4C61-B8F7-1F9F12E2EC19}" type="datetimeFigureOut">
              <a:rPr lang="es-CR" smtClean="0"/>
              <a:t>12/10/2021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E4352-5351-4024-BFFF-E3E4CB5269CE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394419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44264-173C-4C61-B8F7-1F9F12E2EC19}" type="datetimeFigureOut">
              <a:rPr lang="es-CR" smtClean="0"/>
              <a:t>12/10/2021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E4352-5351-4024-BFFF-E3E4CB5269CE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637186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44264-173C-4C61-B8F7-1F9F12E2EC19}" type="datetimeFigureOut">
              <a:rPr lang="es-CR" smtClean="0"/>
              <a:t>12/10/2021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E4352-5351-4024-BFFF-E3E4CB5269CE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65740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44264-173C-4C61-B8F7-1F9F12E2EC19}" type="datetimeFigureOut">
              <a:rPr lang="es-CR" smtClean="0"/>
              <a:t>12/10/2021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E4352-5351-4024-BFFF-E3E4CB5269CE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347401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44264-173C-4C61-B8F7-1F9F12E2EC19}" type="datetimeFigureOut">
              <a:rPr lang="es-CR" smtClean="0"/>
              <a:t>12/10/2021</a:t>
            </a:fld>
            <a:endParaRPr lang="es-C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E4352-5351-4024-BFFF-E3E4CB5269CE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88285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44264-173C-4C61-B8F7-1F9F12E2EC19}" type="datetimeFigureOut">
              <a:rPr lang="es-CR" smtClean="0"/>
              <a:t>12/10/2021</a:t>
            </a:fld>
            <a:endParaRPr lang="es-C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E4352-5351-4024-BFFF-E3E4CB5269CE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053829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44264-173C-4C61-B8F7-1F9F12E2EC19}" type="datetimeFigureOut">
              <a:rPr lang="es-CR" smtClean="0"/>
              <a:t>12/10/2021</a:t>
            </a:fld>
            <a:endParaRPr lang="es-C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E4352-5351-4024-BFFF-E3E4CB5269CE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344834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44264-173C-4C61-B8F7-1F9F12E2EC19}" type="datetimeFigureOut">
              <a:rPr lang="es-CR" smtClean="0"/>
              <a:t>12/10/2021</a:t>
            </a:fld>
            <a:endParaRPr lang="es-C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E4352-5351-4024-BFFF-E3E4CB5269CE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837026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44264-173C-4C61-B8F7-1F9F12E2EC19}" type="datetimeFigureOut">
              <a:rPr lang="es-CR" smtClean="0"/>
              <a:t>12/10/2021</a:t>
            </a:fld>
            <a:endParaRPr lang="es-C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E4352-5351-4024-BFFF-E3E4CB5269CE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598919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44264-173C-4C61-B8F7-1F9F12E2EC19}" type="datetimeFigureOut">
              <a:rPr lang="es-CR" smtClean="0"/>
              <a:t>12/10/2021</a:t>
            </a:fld>
            <a:endParaRPr lang="es-C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E4352-5351-4024-BFFF-E3E4CB5269CE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06102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44264-173C-4C61-B8F7-1F9F12E2EC19}" type="datetimeFigureOut">
              <a:rPr lang="es-CR" smtClean="0"/>
              <a:t>12/10/2021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2E4352-5351-4024-BFFF-E3E4CB5269CE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91667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Vacunación Corona Vacuna - Gráficos vectoriales gratis en Pixaba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575" y="2000251"/>
            <a:ext cx="5921375" cy="453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/>
          <p:cNvSpPr/>
          <p:nvPr/>
        </p:nvSpPr>
        <p:spPr>
          <a:xfrm>
            <a:off x="5310552" y="938422"/>
            <a:ext cx="6497292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66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ookman Old Style" panose="02050604050505020204" pitchFamily="18" charset="0"/>
              </a:rPr>
              <a:t>VACUNACIÓN </a:t>
            </a:r>
          </a:p>
          <a:p>
            <a:pPr algn="ctr"/>
            <a:r>
              <a:rPr lang="es-ES" sz="66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ookman Old Style" panose="02050604050505020204" pitchFamily="18" charset="0"/>
              </a:rPr>
              <a:t>OBLIGATORIA</a:t>
            </a:r>
            <a:endParaRPr lang="es-ES" sz="66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5044473" y="3062080"/>
            <a:ext cx="702945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0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ookman Old Style" panose="02050604050505020204" pitchFamily="18" charset="0"/>
              </a:rPr>
              <a:t>SECTOR PÚBLICO</a:t>
            </a:r>
            <a:endParaRPr lang="es-ES" sz="4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3005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105229" y="159355"/>
            <a:ext cx="6897915" cy="892175"/>
          </a:xfrm>
        </p:spPr>
        <p:txBody>
          <a:bodyPr>
            <a:normAutofit fontScale="90000"/>
          </a:bodyPr>
          <a:lstStyle/>
          <a:p>
            <a:pPr algn="ctr"/>
            <a:r>
              <a:rPr lang="es-ES" sz="3200" b="1" dirty="0" smtClean="0">
                <a:latin typeface="Bookman Old Style" panose="02050604050505020204" pitchFamily="18" charset="0"/>
              </a:rPr>
              <a:t>5. COMUNICACIÓN AL MINISTERIO DE LA PRESIDENCIA </a:t>
            </a:r>
            <a:endParaRPr lang="es-CR" sz="3200" b="1" dirty="0">
              <a:latin typeface="Bookman Old Style" panose="02050604050505020204" pitchFamily="18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2133601" y="1210886"/>
            <a:ext cx="97390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400" b="0" dirty="0" smtClean="0">
                <a:effectLst/>
                <a:latin typeface="Bookman Old Style" panose="02050604050505020204" pitchFamily="18" charset="0"/>
              </a:rPr>
              <a:t/>
            </a:r>
            <a:br>
              <a:rPr lang="es-ES" sz="2400" b="0" dirty="0" smtClean="0">
                <a:effectLst/>
                <a:latin typeface="Bookman Old Style" panose="02050604050505020204" pitchFamily="18" charset="0"/>
              </a:rPr>
            </a:br>
            <a:endParaRPr lang="es-ES" sz="2400" b="0" dirty="0" smtClean="0">
              <a:effectLst/>
              <a:latin typeface="Bookman Old Style" panose="02050604050505020204" pitchFamily="18" charset="0"/>
            </a:endParaRPr>
          </a:p>
        </p:txBody>
      </p:sp>
      <p:pic>
        <p:nvPicPr>
          <p:cNvPr id="1026" name="Picture 2" descr="Fill Up Form Png Clipart , Png Download - Fill Up Form Png, Transparent Png  , Transparent Png Image - PNGitem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41" t="11148" r="35079" b="13303"/>
          <a:stretch/>
        </p:blipFill>
        <p:spPr bwMode="auto">
          <a:xfrm>
            <a:off x="9374186" y="1626384"/>
            <a:ext cx="2498501" cy="3636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uadroTexto 8"/>
          <p:cNvSpPr txBox="1"/>
          <p:nvPr/>
        </p:nvSpPr>
        <p:spPr>
          <a:xfrm>
            <a:off x="272653" y="1713446"/>
            <a:ext cx="858801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es-ES" sz="2400" b="1" dirty="0" smtClean="0">
                <a:latin typeface="Bookman Old Style" panose="02050604050505020204" pitchFamily="18" charset="0"/>
              </a:rPr>
              <a:t>NO</a:t>
            </a:r>
            <a:r>
              <a:rPr lang="es-ES" sz="2400" dirty="0" smtClean="0">
                <a:latin typeface="Bookman Old Style" panose="02050604050505020204" pitchFamily="18" charset="0"/>
              </a:rPr>
              <a:t> interesa información individualizada. </a:t>
            </a:r>
            <a:r>
              <a:rPr lang="es-ES" sz="2400" b="1" u="sng" dirty="0" smtClean="0">
                <a:latin typeface="Bookman Old Style" panose="02050604050505020204" pitchFamily="18" charset="0"/>
              </a:rPr>
              <a:t>SOLO información anonimizada</a:t>
            </a:r>
            <a:r>
              <a:rPr lang="es-ES" sz="2400" dirty="0" smtClean="0">
                <a:latin typeface="Bookman Old Style" panose="02050604050505020204" pitchFamily="18" charset="0"/>
              </a:rPr>
              <a:t>. </a:t>
            </a:r>
          </a:p>
          <a:p>
            <a:pPr marL="285750" indent="-285750" algn="just">
              <a:buFontTx/>
              <a:buChar char="-"/>
            </a:pPr>
            <a:r>
              <a:rPr lang="es-ES" sz="2400" dirty="0" smtClean="0">
                <a:latin typeface="Bookman Old Style" panose="02050604050505020204" pitchFamily="18" charset="0"/>
              </a:rPr>
              <a:t>Interesa para fines estadísticos.</a:t>
            </a:r>
          </a:p>
          <a:p>
            <a:pPr marL="285750" indent="-285750" algn="just">
              <a:buFontTx/>
              <a:buChar char="-"/>
            </a:pPr>
            <a:r>
              <a:rPr lang="es-ES" sz="2400" dirty="0" smtClean="0">
                <a:latin typeface="Bookman Old Style" panose="02050604050505020204" pitchFamily="18" charset="0"/>
              </a:rPr>
              <a:t>Se les enviará un formulario que deben completar </a:t>
            </a:r>
            <a:r>
              <a:rPr lang="es-ES" sz="2400" u="sng" dirty="0" smtClean="0">
                <a:latin typeface="Bookman Old Style" panose="02050604050505020204" pitchFamily="18" charset="0"/>
              </a:rPr>
              <a:t>exclusivamente</a:t>
            </a:r>
            <a:r>
              <a:rPr lang="es-ES" sz="2400" dirty="0" smtClean="0">
                <a:latin typeface="Bookman Old Style" panose="02050604050505020204" pitchFamily="18" charset="0"/>
              </a:rPr>
              <a:t> con los datos solicitados: </a:t>
            </a:r>
            <a:endParaRPr lang="es-CR" sz="2400" dirty="0">
              <a:latin typeface="Bookman Old Style" panose="02050604050505020204" pitchFamily="18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852202" y="3879322"/>
            <a:ext cx="800846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>
              <a:buAutoNum type="arabicPeriod"/>
            </a:pPr>
            <a:r>
              <a:rPr lang="es-ES" sz="2000" dirty="0" smtClean="0">
                <a:latin typeface="Bookman Old Style" panose="02050604050505020204" pitchFamily="18" charset="0"/>
              </a:rPr>
              <a:t>Totalidad </a:t>
            </a:r>
            <a:r>
              <a:rPr lang="es-ES" sz="2000" dirty="0">
                <a:latin typeface="Bookman Old Style" panose="02050604050505020204" pitchFamily="18" charset="0"/>
              </a:rPr>
              <a:t>de funcionarios </a:t>
            </a:r>
            <a:r>
              <a:rPr lang="es-ES" sz="2000" dirty="0" smtClean="0">
                <a:latin typeface="Bookman Old Style" panose="02050604050505020204" pitchFamily="18" charset="0"/>
              </a:rPr>
              <a:t>institución</a:t>
            </a:r>
          </a:p>
          <a:p>
            <a:pPr marL="457200" indent="-457200" algn="ctr">
              <a:buAutoNum type="arabicPeriod"/>
            </a:pPr>
            <a:r>
              <a:rPr lang="es-ES" sz="2000" dirty="0">
                <a:latin typeface="Bookman Old Style" panose="02050604050505020204" pitchFamily="18" charset="0"/>
              </a:rPr>
              <a:t>C</a:t>
            </a:r>
            <a:r>
              <a:rPr lang="es-ES" sz="2000" dirty="0" smtClean="0">
                <a:latin typeface="Bookman Old Style" panose="02050604050505020204" pitchFamily="18" charset="0"/>
              </a:rPr>
              <a:t>antidad </a:t>
            </a:r>
            <a:r>
              <a:rPr lang="es-ES" sz="2000" dirty="0">
                <a:latin typeface="Bookman Old Style" panose="02050604050505020204" pitchFamily="18" charset="0"/>
              </a:rPr>
              <a:t>de personas vacunadas con Primera </a:t>
            </a:r>
            <a:r>
              <a:rPr lang="es-ES" sz="2000" dirty="0" smtClean="0">
                <a:latin typeface="Bookman Old Style" panose="02050604050505020204" pitchFamily="18" charset="0"/>
              </a:rPr>
              <a:t>Dosis</a:t>
            </a:r>
          </a:p>
          <a:p>
            <a:pPr marL="457200" indent="-457200" algn="ctr">
              <a:buAutoNum type="arabicPeriod"/>
            </a:pPr>
            <a:r>
              <a:rPr lang="es-ES" sz="2000" dirty="0" smtClean="0">
                <a:latin typeface="Bookman Old Style" panose="02050604050505020204" pitchFamily="18" charset="0"/>
              </a:rPr>
              <a:t>Cantidad </a:t>
            </a:r>
            <a:r>
              <a:rPr lang="es-ES" sz="2000" dirty="0">
                <a:latin typeface="Bookman Old Style" panose="02050604050505020204" pitchFamily="18" charset="0"/>
              </a:rPr>
              <a:t>de personas vacunas con Esquema </a:t>
            </a:r>
            <a:r>
              <a:rPr lang="es-ES" sz="2000" dirty="0" smtClean="0">
                <a:latin typeface="Bookman Old Style" panose="02050604050505020204" pitchFamily="18" charset="0"/>
              </a:rPr>
              <a:t>Completo</a:t>
            </a:r>
          </a:p>
          <a:p>
            <a:pPr marL="457200" indent="-457200" algn="ctr">
              <a:buAutoNum type="arabicPeriod"/>
            </a:pPr>
            <a:r>
              <a:rPr lang="es-ES" sz="2000" dirty="0" smtClean="0">
                <a:latin typeface="Bookman Old Style" panose="02050604050505020204" pitchFamily="18" charset="0"/>
              </a:rPr>
              <a:t>Cantidad </a:t>
            </a:r>
            <a:r>
              <a:rPr lang="es-ES" sz="2000" dirty="0">
                <a:latin typeface="Bookman Old Style" panose="02050604050505020204" pitchFamily="18" charset="0"/>
              </a:rPr>
              <a:t>de personas no </a:t>
            </a:r>
            <a:r>
              <a:rPr lang="es-ES" sz="2000" dirty="0" smtClean="0">
                <a:latin typeface="Bookman Old Style" panose="02050604050505020204" pitchFamily="18" charset="0"/>
              </a:rPr>
              <a:t>vacunadas</a:t>
            </a:r>
          </a:p>
          <a:p>
            <a:pPr marL="457200" indent="-457200" algn="ctr">
              <a:buAutoNum type="arabicPeriod"/>
            </a:pPr>
            <a:r>
              <a:rPr lang="es-ES" sz="2000" dirty="0" smtClean="0">
                <a:latin typeface="Bookman Old Style" panose="02050604050505020204" pitchFamily="18" charset="0"/>
              </a:rPr>
              <a:t> </a:t>
            </a:r>
            <a:r>
              <a:rPr lang="es-ES" sz="2000" dirty="0">
                <a:latin typeface="Bookman Old Style" panose="02050604050505020204" pitchFamily="18" charset="0"/>
              </a:rPr>
              <a:t>Cantidad de personas que han presentado dictamen médico que contraindica la vacunación.</a:t>
            </a:r>
            <a:endParaRPr lang="es-CR" sz="20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3957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105229" y="569991"/>
            <a:ext cx="6897915" cy="892175"/>
          </a:xfrm>
        </p:spPr>
        <p:txBody>
          <a:bodyPr>
            <a:normAutofit fontScale="90000"/>
          </a:bodyPr>
          <a:lstStyle/>
          <a:p>
            <a:r>
              <a:rPr lang="es-ES" sz="3200" b="1" dirty="0" smtClean="0">
                <a:latin typeface="Bookman Old Style" panose="02050604050505020204" pitchFamily="18" charset="0"/>
              </a:rPr>
              <a:t>** COMUNICACIÓN AL MINISTERIO DE LA PRESIDENCIA </a:t>
            </a:r>
            <a:endParaRPr lang="es-CR" sz="3200" b="1" dirty="0">
              <a:latin typeface="Bookman Old Style" panose="02050604050505020204" pitchFamily="18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2133601" y="1210886"/>
            <a:ext cx="97390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400" b="0" dirty="0" smtClean="0">
                <a:effectLst/>
                <a:latin typeface="Bookman Old Style" panose="02050604050505020204" pitchFamily="18" charset="0"/>
              </a:rPr>
              <a:t/>
            </a:r>
            <a:br>
              <a:rPr lang="es-ES" sz="2400" b="0" dirty="0" smtClean="0">
                <a:effectLst/>
                <a:latin typeface="Bookman Old Style" panose="02050604050505020204" pitchFamily="18" charset="0"/>
              </a:rPr>
            </a:br>
            <a:endParaRPr lang="es-ES" sz="2400" b="0" dirty="0" smtClean="0">
              <a:effectLst/>
              <a:latin typeface="Bookman Old Style" panose="02050604050505020204" pitchFamily="18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272653" y="2041883"/>
            <a:ext cx="858801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es-ES" sz="2400" dirty="0" smtClean="0">
                <a:latin typeface="Bookman Old Style" panose="02050604050505020204" pitchFamily="18" charset="0"/>
              </a:rPr>
              <a:t>Entrega de información (tiempos máximos):</a:t>
            </a:r>
          </a:p>
          <a:p>
            <a:pPr algn="just"/>
            <a:endParaRPr lang="es-ES" sz="2400" dirty="0" smtClean="0">
              <a:latin typeface="Bookman Old Style" panose="02050604050505020204" pitchFamily="18" charset="0"/>
            </a:endParaRPr>
          </a:p>
          <a:p>
            <a:pPr marL="742950" lvl="1" indent="-285750" algn="just">
              <a:buFontTx/>
              <a:buChar char="-"/>
            </a:pPr>
            <a:r>
              <a:rPr lang="es-ES" sz="2400" dirty="0" smtClean="0">
                <a:latin typeface="Bookman Old Style" panose="02050604050505020204" pitchFamily="18" charset="0"/>
              </a:rPr>
              <a:t>Primer informe: 5 de noviembre de línea base</a:t>
            </a:r>
          </a:p>
          <a:p>
            <a:pPr lvl="1" algn="just"/>
            <a:r>
              <a:rPr lang="es-ES" sz="2400" dirty="0" smtClean="0">
                <a:latin typeface="Bookman Old Style" panose="02050604050505020204" pitchFamily="18" charset="0"/>
              </a:rPr>
              <a:t> </a:t>
            </a:r>
          </a:p>
          <a:p>
            <a:pPr marL="742950" lvl="1" indent="-285750" algn="just">
              <a:buFontTx/>
              <a:buChar char="-"/>
            </a:pPr>
            <a:r>
              <a:rPr lang="es-ES" sz="2400" dirty="0" smtClean="0">
                <a:latin typeface="Bookman Old Style" panose="02050604050505020204" pitchFamily="18" charset="0"/>
              </a:rPr>
              <a:t>Segundo informe: 26 de noviembre</a:t>
            </a:r>
            <a:endParaRPr lang="es-CR" sz="2400" dirty="0">
              <a:latin typeface="Bookman Old Style" panose="02050604050505020204" pitchFamily="18" charset="0"/>
            </a:endParaRPr>
          </a:p>
        </p:txBody>
      </p:sp>
      <p:pic>
        <p:nvPicPr>
          <p:cNvPr id="2" name="Picture 2" descr="Vector Transparente PNG Y SVG De Icono De Calendario Del Quinto Dí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7391" y="3284445"/>
            <a:ext cx="3054853" cy="3054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8880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105229" y="159355"/>
            <a:ext cx="6897915" cy="892175"/>
          </a:xfrm>
        </p:spPr>
        <p:txBody>
          <a:bodyPr>
            <a:normAutofit/>
          </a:bodyPr>
          <a:lstStyle/>
          <a:p>
            <a:pPr algn="ctr"/>
            <a:r>
              <a:rPr lang="es-ES" sz="3200" b="1" dirty="0" smtClean="0">
                <a:latin typeface="Bookman Old Style" panose="02050604050505020204" pitchFamily="18" charset="0"/>
              </a:rPr>
              <a:t>Importante recordar… </a:t>
            </a:r>
            <a:endParaRPr lang="es-CR" sz="3200" b="1" dirty="0">
              <a:latin typeface="Bookman Old Style" panose="02050604050505020204" pitchFamily="18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3284676" y="1626384"/>
            <a:ext cx="858801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es-ES" sz="2400" dirty="0" smtClean="0">
                <a:latin typeface="Bookman Old Style" panose="02050604050505020204" pitchFamily="18" charset="0"/>
              </a:rPr>
              <a:t>Generar todas las acciones tendientes a lograr que toda persona funcionaria pública se vacune</a:t>
            </a:r>
          </a:p>
          <a:p>
            <a:pPr marL="285750" indent="-285750" algn="just">
              <a:buFontTx/>
              <a:buChar char="-"/>
            </a:pPr>
            <a:endParaRPr lang="es-ES" sz="2400" dirty="0">
              <a:latin typeface="Bookman Old Style" panose="020506040505050202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es-ES" sz="2400" dirty="0" smtClean="0">
                <a:latin typeface="Bookman Old Style" panose="02050604050505020204" pitchFamily="18" charset="0"/>
              </a:rPr>
              <a:t>En casos de procesos disciplinarios: garantizar el debido proceso</a:t>
            </a:r>
          </a:p>
          <a:p>
            <a:pPr algn="just"/>
            <a:endParaRPr lang="es-ES" sz="2400" dirty="0" smtClean="0">
              <a:latin typeface="Bookman Old Style" panose="020506040505050202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es-ES" sz="2400" dirty="0" smtClean="0">
                <a:latin typeface="Bookman Old Style" panose="02050604050505020204" pitchFamily="18" charset="0"/>
              </a:rPr>
              <a:t>Resguardar la información personal de quienes no están vacunados.  </a:t>
            </a:r>
          </a:p>
          <a:p>
            <a:pPr algn="just"/>
            <a:endParaRPr lang="es-ES" sz="2400" dirty="0">
              <a:latin typeface="Bookman Old Style" panose="020506040505050202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es-ES" sz="2400" dirty="0" smtClean="0">
                <a:latin typeface="Bookman Old Style" panose="02050604050505020204" pitchFamily="18" charset="0"/>
              </a:rPr>
              <a:t>Compartir solo datos anonimizados. </a:t>
            </a:r>
            <a:endParaRPr lang="es-CR" sz="2400" dirty="0">
              <a:latin typeface="Bookman Old Style" panose="02050604050505020204" pitchFamily="18" charset="0"/>
            </a:endParaRPr>
          </a:p>
        </p:txBody>
      </p:sp>
      <p:pic>
        <p:nvPicPr>
          <p:cNvPr id="2056" name="Picture 8" descr="ENVÍO DE RESÚMEN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264" y="2201239"/>
            <a:ext cx="2708378" cy="2719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712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105229" y="159355"/>
            <a:ext cx="6897915" cy="892175"/>
          </a:xfrm>
        </p:spPr>
        <p:txBody>
          <a:bodyPr>
            <a:normAutofit/>
          </a:bodyPr>
          <a:lstStyle/>
          <a:p>
            <a:pPr algn="ctr"/>
            <a:r>
              <a:rPr lang="es-ES" sz="3200" b="1" dirty="0" smtClean="0">
                <a:latin typeface="Bookman Old Style" panose="02050604050505020204" pitchFamily="18" charset="0"/>
              </a:rPr>
              <a:t>En caso de dudas… </a:t>
            </a:r>
            <a:endParaRPr lang="es-CR" sz="3200" b="1" dirty="0">
              <a:latin typeface="Bookman Old Style" panose="02050604050505020204" pitchFamily="18" charset="0"/>
            </a:endParaRPr>
          </a:p>
        </p:txBody>
      </p:sp>
      <p:pic>
        <p:nvPicPr>
          <p:cNvPr id="3074" name="Picture 2" descr="Whatsapp Ios Icono PNG transparente - Stick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77" t="20255" r="25018" b="21763"/>
          <a:stretch/>
        </p:blipFill>
        <p:spPr bwMode="auto">
          <a:xfrm>
            <a:off x="5208969" y="1566742"/>
            <a:ext cx="1938806" cy="1892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adroTexto 7"/>
          <p:cNvSpPr txBox="1"/>
          <p:nvPr/>
        </p:nvSpPr>
        <p:spPr>
          <a:xfrm>
            <a:off x="2688197" y="4142336"/>
            <a:ext cx="69803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 smtClean="0">
                <a:latin typeface="Bookman Old Style" panose="02050604050505020204" pitchFamily="18" charset="0"/>
              </a:rPr>
              <a:t>Favor contactar a </a:t>
            </a:r>
          </a:p>
          <a:p>
            <a:pPr algn="ctr"/>
            <a:r>
              <a:rPr lang="es-ES" sz="2800" dirty="0" smtClean="0">
                <a:latin typeface="Bookman Old Style" panose="02050604050505020204" pitchFamily="18" charset="0"/>
              </a:rPr>
              <a:t>Viviana Benavides o Rebeca Sandí</a:t>
            </a:r>
            <a:endParaRPr lang="es-CR" sz="28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6349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85750" y="819150"/>
            <a:ext cx="11506200" cy="4876799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endParaRPr lang="es-CR" b="1" dirty="0">
              <a:latin typeface="Bookman Old Style" panose="02050604050505020204" pitchFamily="18" charset="0"/>
            </a:endParaRPr>
          </a:p>
          <a:p>
            <a:pPr algn="just"/>
            <a:r>
              <a:rPr lang="es-ES" b="1" dirty="0" smtClean="0">
                <a:latin typeface="Bookman Old Style" panose="02050604050505020204" pitchFamily="18" charset="0"/>
              </a:rPr>
              <a:t> En </a:t>
            </a:r>
            <a:r>
              <a:rPr lang="es-ES" b="1" dirty="0">
                <a:latin typeface="Bookman Old Style" panose="02050604050505020204" pitchFamily="18" charset="0"/>
              </a:rPr>
              <a:t>la sesión extraordinaria N° XLV-2021 del día 23 de septiembre del año en curso, la Comisión Nacional de Vacunación y Epidemiología aprobó la obligatoriedad para aplicar la vacuna contra el COVID-19 en todas las personas funcionarias del sector </a:t>
            </a:r>
            <a:r>
              <a:rPr lang="es-ES" b="1" dirty="0" smtClean="0">
                <a:latin typeface="Bookman Old Style" panose="02050604050505020204" pitchFamily="18" charset="0"/>
              </a:rPr>
              <a:t>público […] </a:t>
            </a:r>
          </a:p>
          <a:p>
            <a:pPr algn="just"/>
            <a:endParaRPr lang="es-ES" b="1" dirty="0">
              <a:latin typeface="Bookman Old Style" panose="02050604050505020204" pitchFamily="18" charset="0"/>
            </a:endParaRPr>
          </a:p>
          <a:p>
            <a:pPr marL="0" indent="0" algn="ctr">
              <a:buNone/>
            </a:pPr>
            <a:r>
              <a:rPr lang="es-ES" b="1" u="sng" dirty="0" smtClean="0">
                <a:latin typeface="Bookman Old Style" panose="02050604050505020204" pitchFamily="18" charset="0"/>
              </a:rPr>
              <a:t>Esto se materializó en: </a:t>
            </a:r>
          </a:p>
          <a:p>
            <a:pPr algn="just"/>
            <a:endParaRPr lang="es-ES" dirty="0">
              <a:latin typeface="Bookman Old Style" panose="02050604050505020204" pitchFamily="18" charset="0"/>
            </a:endParaRPr>
          </a:p>
          <a:p>
            <a:pPr algn="just"/>
            <a:r>
              <a:rPr lang="es-CR" b="1" dirty="0">
                <a:latin typeface="Bookman Old Style" panose="02050604050505020204" pitchFamily="18" charset="0"/>
              </a:rPr>
              <a:t>DECRETO EJECUTIVO N° 43249-S </a:t>
            </a:r>
            <a:r>
              <a:rPr lang="es-ES" b="1" dirty="0">
                <a:latin typeface="Bookman Old Style" panose="02050604050505020204" pitchFamily="18" charset="0"/>
              </a:rPr>
              <a:t>REFORMA AL DECRETO EJECUTIVO N° 42889-S DEL 10 DE MARZO DE 2021, DENOMINADO REFORMA AL DECRETO EJECUTIVO N° 32722-S DEL 20 DE MAYO DEL 2005, “REGLAMENTO A LA LEY NACIONAL DE VACUNACIÓN” Y ESTABLECIMIENTO DE LA OBLIGATORIEDAD DE LA VACUNA DEL COVID-19. </a:t>
            </a:r>
            <a:endParaRPr lang="es-CR" b="1" dirty="0">
              <a:latin typeface="Bookman Old Style" panose="02050604050505020204" pitchFamily="18" charset="0"/>
            </a:endParaRPr>
          </a:p>
          <a:p>
            <a:pPr algn="just"/>
            <a:endParaRPr lang="es-ES" dirty="0">
              <a:latin typeface="Bookman Old Style" panose="02050604050505020204" pitchFamily="18" charset="0"/>
            </a:endParaRPr>
          </a:p>
          <a:p>
            <a:pPr algn="just"/>
            <a:endParaRPr lang="es-CR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3105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2300515" y="325187"/>
            <a:ext cx="10515600" cy="892175"/>
          </a:xfrm>
        </p:spPr>
        <p:txBody>
          <a:bodyPr>
            <a:normAutofit/>
          </a:bodyPr>
          <a:lstStyle/>
          <a:p>
            <a:pPr algn="ctr"/>
            <a:r>
              <a:rPr lang="es-ES" sz="3200" b="1" dirty="0" smtClean="0">
                <a:latin typeface="Bookman Old Style" panose="02050604050505020204" pitchFamily="18" charset="0"/>
              </a:rPr>
              <a:t>Fundamentación legal</a:t>
            </a:r>
            <a:endParaRPr lang="es-CR" sz="3200" b="1" dirty="0">
              <a:latin typeface="Bookman Old Style" panose="02050604050505020204" pitchFamily="18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286657" y="1973366"/>
            <a:ext cx="10511972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00000"/>
              </a:lnSpc>
              <a:buAutoNum type="arabicPeriod"/>
            </a:pPr>
            <a:r>
              <a:rPr lang="es-ES" sz="2400" b="1" dirty="0" smtClean="0">
                <a:latin typeface="Bookman Old Style" panose="02050604050505020204" pitchFamily="18" charset="0"/>
              </a:rPr>
              <a:t>Constitución Política – Art. 21 y 50</a:t>
            </a:r>
          </a:p>
          <a:p>
            <a:pPr marL="342900" indent="-342900">
              <a:lnSpc>
                <a:spcPct val="200000"/>
              </a:lnSpc>
              <a:buAutoNum type="arabicPeriod"/>
            </a:pPr>
            <a:r>
              <a:rPr lang="es-ES" sz="2400" b="1" dirty="0" smtClean="0">
                <a:latin typeface="Bookman Old Style" panose="02050604050505020204" pitchFamily="18" charset="0"/>
              </a:rPr>
              <a:t>Código Civil – Art. 46</a:t>
            </a:r>
          </a:p>
          <a:p>
            <a:pPr marL="342900" indent="-342900">
              <a:lnSpc>
                <a:spcPct val="200000"/>
              </a:lnSpc>
              <a:buAutoNum type="arabicPeriod"/>
            </a:pPr>
            <a:r>
              <a:rPr lang="es-ES" sz="2400" b="1" dirty="0" smtClean="0">
                <a:latin typeface="Bookman Old Style" panose="02050604050505020204" pitchFamily="18" charset="0"/>
              </a:rPr>
              <a:t>Código de Trabajo – Art. 282 y 285</a:t>
            </a:r>
          </a:p>
          <a:p>
            <a:pPr marL="342900" indent="-342900">
              <a:lnSpc>
                <a:spcPct val="200000"/>
              </a:lnSpc>
              <a:buAutoNum type="arabicPeriod"/>
            </a:pPr>
            <a:r>
              <a:rPr lang="es-ES" sz="2400" b="1" dirty="0" smtClean="0">
                <a:latin typeface="Bookman Old Style" panose="02050604050505020204" pitchFamily="18" charset="0"/>
              </a:rPr>
              <a:t>Ley Nacional de Vacunación – Art. 1, 2 y 3</a:t>
            </a:r>
          </a:p>
          <a:p>
            <a:pPr marL="342900" indent="-342900">
              <a:lnSpc>
                <a:spcPct val="200000"/>
              </a:lnSpc>
              <a:buAutoNum type="arabicPeriod"/>
            </a:pPr>
            <a:r>
              <a:rPr lang="es-ES" sz="2400" b="1" dirty="0" smtClean="0">
                <a:latin typeface="Bookman Old Style" panose="02050604050505020204" pitchFamily="18" charset="0"/>
              </a:rPr>
              <a:t>Reglamento a la Ley Nacional de Vacunación  - Art. 8, 9 y 18</a:t>
            </a:r>
          </a:p>
          <a:p>
            <a:pPr marL="342900" indent="-342900">
              <a:lnSpc>
                <a:spcPct val="200000"/>
              </a:lnSpc>
              <a:buAutoNum type="arabicPeriod"/>
            </a:pPr>
            <a:endParaRPr lang="es-CR" dirty="0"/>
          </a:p>
        </p:txBody>
      </p:sp>
      <p:pic>
        <p:nvPicPr>
          <p:cNvPr id="2054" name="Picture 6" descr="Íconos de ley en SVG, PNG, AI para descarga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0490" y="781415"/>
            <a:ext cx="3361775" cy="3361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2689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2485" y="227621"/>
            <a:ext cx="5388430" cy="892175"/>
          </a:xfrm>
        </p:spPr>
        <p:txBody>
          <a:bodyPr>
            <a:normAutofit/>
          </a:bodyPr>
          <a:lstStyle/>
          <a:p>
            <a:pPr algn="ctr"/>
            <a:r>
              <a:rPr lang="es-ES" sz="3200" b="1" dirty="0" smtClean="0">
                <a:latin typeface="Bookman Old Style" panose="02050604050505020204" pitchFamily="18" charset="0"/>
              </a:rPr>
              <a:t>Procedimiento a seguir</a:t>
            </a:r>
            <a:endParaRPr lang="es-CR" sz="3200" b="1" dirty="0">
              <a:latin typeface="Bookman Old Style" panose="02050604050505020204" pitchFamily="18" charset="0"/>
            </a:endParaRPr>
          </a:p>
        </p:txBody>
      </p:sp>
      <p:pic>
        <p:nvPicPr>
          <p:cNvPr id="3074" name="Picture 2" descr="Graphics Graphic design Illustration, checklist icon, text, logo png |  PNGEg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564" y="1515537"/>
            <a:ext cx="4784272" cy="4252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/>
          <p:cNvSpPr txBox="1"/>
          <p:nvPr/>
        </p:nvSpPr>
        <p:spPr>
          <a:xfrm>
            <a:off x="4844091" y="1274343"/>
            <a:ext cx="6669621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00000"/>
              </a:lnSpc>
              <a:buAutoNum type="arabicPeriod"/>
            </a:pPr>
            <a:r>
              <a:rPr lang="es-ES" sz="2800" b="1" dirty="0" smtClean="0">
                <a:latin typeface="Bookman Old Style" panose="02050604050505020204" pitchFamily="18" charset="0"/>
              </a:rPr>
              <a:t>Verificación</a:t>
            </a:r>
          </a:p>
          <a:p>
            <a:pPr marL="342900" indent="-342900">
              <a:lnSpc>
                <a:spcPct val="200000"/>
              </a:lnSpc>
              <a:buAutoNum type="arabicPeriod"/>
            </a:pPr>
            <a:r>
              <a:rPr lang="es-ES" sz="2800" b="1" dirty="0" smtClean="0">
                <a:latin typeface="Bookman Old Style" panose="02050604050505020204" pitchFamily="18" charset="0"/>
              </a:rPr>
              <a:t>Sensibilización</a:t>
            </a:r>
          </a:p>
          <a:p>
            <a:pPr marL="342900" indent="-342900">
              <a:lnSpc>
                <a:spcPct val="200000"/>
              </a:lnSpc>
              <a:buAutoNum type="arabicPeriod"/>
            </a:pPr>
            <a:r>
              <a:rPr lang="es-ES" sz="2800" b="1" dirty="0" smtClean="0">
                <a:latin typeface="Bookman Old Style" panose="02050604050505020204" pitchFamily="18" charset="0"/>
              </a:rPr>
              <a:t>Instrucción de vacunarse</a:t>
            </a:r>
          </a:p>
          <a:p>
            <a:pPr marL="342900" indent="-342900">
              <a:lnSpc>
                <a:spcPct val="200000"/>
              </a:lnSpc>
              <a:buAutoNum type="arabicPeriod"/>
            </a:pPr>
            <a:r>
              <a:rPr lang="es-ES" sz="2800" b="1" dirty="0" smtClean="0">
                <a:latin typeface="Bookman Old Style" panose="02050604050505020204" pitchFamily="18" charset="0"/>
              </a:rPr>
              <a:t>Medidas Disciplinarias</a:t>
            </a:r>
          </a:p>
          <a:p>
            <a:endParaRPr lang="es-ES" sz="2800" b="1" dirty="0" smtClean="0">
              <a:latin typeface="Bookman Old Style" panose="02050604050505020204" pitchFamily="18" charset="0"/>
            </a:endParaRPr>
          </a:p>
          <a:p>
            <a:r>
              <a:rPr lang="es-ES" sz="2800" b="1" dirty="0" smtClean="0">
                <a:latin typeface="Bookman Old Style" panose="02050604050505020204" pitchFamily="18" charset="0"/>
              </a:rPr>
              <a:t>**Comunicación al Ministerio de la Presidencia</a:t>
            </a:r>
          </a:p>
          <a:p>
            <a:pPr marL="342900" indent="-342900">
              <a:lnSpc>
                <a:spcPct val="200000"/>
              </a:lnSpc>
              <a:buAutoNum type="arabicPeriod"/>
            </a:pPr>
            <a:endParaRPr lang="es-CR" sz="2800" dirty="0"/>
          </a:p>
        </p:txBody>
      </p:sp>
    </p:spTree>
    <p:extLst>
      <p:ext uri="{BB962C8B-B14F-4D97-AF65-F5344CB8AC3E}">
        <p14:creationId xmlns:p14="http://schemas.microsoft.com/office/powerpoint/2010/main" val="4215863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112485" y="227621"/>
            <a:ext cx="5388430" cy="892175"/>
          </a:xfrm>
        </p:spPr>
        <p:txBody>
          <a:bodyPr>
            <a:normAutofit/>
          </a:bodyPr>
          <a:lstStyle/>
          <a:p>
            <a:pPr algn="ctr"/>
            <a:r>
              <a:rPr lang="es-ES" sz="3200" b="1" dirty="0" smtClean="0">
                <a:latin typeface="Bookman Old Style" panose="02050604050505020204" pitchFamily="18" charset="0"/>
              </a:rPr>
              <a:t>1. VERIFICACIÓN</a:t>
            </a:r>
            <a:endParaRPr lang="es-CR" sz="3200" b="1" dirty="0">
              <a:latin typeface="Bookman Old Style" panose="02050604050505020204" pitchFamily="18" charset="0"/>
            </a:endParaRPr>
          </a:p>
        </p:txBody>
      </p:sp>
      <p:pic>
        <p:nvPicPr>
          <p:cNvPr id="4098" name="Picture 2" descr="Botones redondos de marca de verificación y símbolos cruzados | Vector  Grati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09" t="23200" r="9493" b="26743"/>
          <a:stretch/>
        </p:blipFill>
        <p:spPr bwMode="auto">
          <a:xfrm>
            <a:off x="7068458" y="4505155"/>
            <a:ext cx="4630056" cy="2209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uadroTexto 6"/>
          <p:cNvSpPr txBox="1"/>
          <p:nvPr/>
        </p:nvSpPr>
        <p:spPr>
          <a:xfrm>
            <a:off x="736958" y="1458167"/>
            <a:ext cx="10871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es-ES" sz="2400" dirty="0" smtClean="0">
                <a:latin typeface="Bookman Old Style" panose="02050604050505020204" pitchFamily="18" charset="0"/>
              </a:rPr>
              <a:t>El consultorio médico institucional realizará la verificación de </a:t>
            </a:r>
            <a:r>
              <a:rPr lang="es-ES" sz="2400" dirty="0">
                <a:latin typeface="Bookman Old Style" panose="02050604050505020204" pitchFamily="18" charset="0"/>
              </a:rPr>
              <a:t>las personas funcionarias de la Institución que se han vacunado y las que no se han vacunado </a:t>
            </a:r>
            <a:r>
              <a:rPr lang="es-ES" sz="2400" dirty="0" smtClean="0">
                <a:latin typeface="Bookman Old Style" panose="02050604050505020204" pitchFamily="18" charset="0"/>
              </a:rPr>
              <a:t>mediante:</a:t>
            </a:r>
          </a:p>
          <a:p>
            <a:pPr marL="285750" indent="-285750" algn="just">
              <a:buFontTx/>
              <a:buChar char="-"/>
            </a:pPr>
            <a:endParaRPr lang="es-ES" sz="2400" dirty="0" smtClean="0">
              <a:latin typeface="Bookman Old Style" panose="02050604050505020204" pitchFamily="18" charset="0"/>
            </a:endParaRPr>
          </a:p>
          <a:p>
            <a:pPr marL="742950" lvl="1" indent="-285750" algn="just">
              <a:buFontTx/>
              <a:buChar char="-"/>
            </a:pPr>
            <a:r>
              <a:rPr lang="es-ES" sz="2400" dirty="0" smtClean="0">
                <a:latin typeface="Bookman Old Style" panose="02050604050505020204" pitchFamily="18" charset="0"/>
              </a:rPr>
              <a:t>aplicación EDUS</a:t>
            </a:r>
          </a:p>
          <a:p>
            <a:pPr marL="742950" lvl="1" indent="-285750" algn="just">
              <a:buFontTx/>
              <a:buChar char="-"/>
            </a:pPr>
            <a:r>
              <a:rPr lang="es-ES" sz="2400" dirty="0" smtClean="0">
                <a:latin typeface="Bookman Old Style" panose="02050604050505020204" pitchFamily="18" charset="0"/>
              </a:rPr>
              <a:t>carné de vacunas</a:t>
            </a:r>
          </a:p>
          <a:p>
            <a:pPr marL="742950" lvl="1" indent="-285750" algn="just">
              <a:buFontTx/>
              <a:buChar char="-"/>
            </a:pPr>
            <a:r>
              <a:rPr lang="es-ES" sz="2400" dirty="0" smtClean="0">
                <a:latin typeface="Bookman Old Style" panose="02050604050505020204" pitchFamily="18" charset="0"/>
              </a:rPr>
              <a:t>código QR</a:t>
            </a:r>
            <a:endParaRPr lang="es-ES" sz="2400" dirty="0">
              <a:latin typeface="Bookman Old Style" panose="02050604050505020204" pitchFamily="18" charset="0"/>
            </a:endParaRPr>
          </a:p>
          <a:p>
            <a:pPr algn="just"/>
            <a:endParaRPr lang="es-CR" sz="2400" dirty="0">
              <a:latin typeface="Bookman Old Style" panose="02050604050505020204" pitchFamily="18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736958" y="4505155"/>
            <a:ext cx="653960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400" dirty="0" smtClean="0">
                <a:latin typeface="Bookman Old Style" panose="02050604050505020204" pitchFamily="18" charset="0"/>
              </a:rPr>
              <a:t>** Falsificar el documento de vacunación sería una falta administrativa (podría ser grave o gravísima según corresponda) e implica cometer un delito**</a:t>
            </a:r>
            <a:endParaRPr lang="es-ES" sz="2400" dirty="0">
              <a:latin typeface="Bookman Old Style" panose="02050604050505020204" pitchFamily="18" charset="0"/>
            </a:endParaRPr>
          </a:p>
          <a:p>
            <a:pPr algn="just"/>
            <a:endParaRPr lang="es-CR" sz="24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4058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112485" y="227621"/>
            <a:ext cx="5388430" cy="892175"/>
          </a:xfrm>
        </p:spPr>
        <p:txBody>
          <a:bodyPr>
            <a:normAutofit/>
          </a:bodyPr>
          <a:lstStyle/>
          <a:p>
            <a:pPr algn="ctr"/>
            <a:r>
              <a:rPr lang="es-ES" sz="3200" b="1" dirty="0" smtClean="0">
                <a:latin typeface="Bookman Old Style" panose="02050604050505020204" pitchFamily="18" charset="0"/>
              </a:rPr>
              <a:t>1. VERIFICACIÓN</a:t>
            </a:r>
            <a:endParaRPr lang="es-CR" sz="3200" b="1" dirty="0">
              <a:latin typeface="Bookman Old Style" panose="02050604050505020204" pitchFamily="18" charset="0"/>
            </a:endParaRPr>
          </a:p>
        </p:txBody>
      </p:sp>
      <p:pic>
        <p:nvPicPr>
          <p:cNvPr id="4098" name="Picture 2" descr="Botones redondos de marca de verificación y símbolos cruzados | Vector  Grati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09" t="23200" r="9493" b="26743"/>
          <a:stretch/>
        </p:blipFill>
        <p:spPr bwMode="auto">
          <a:xfrm>
            <a:off x="463638" y="4846957"/>
            <a:ext cx="3481793" cy="1661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/>
          <p:cNvSpPr txBox="1"/>
          <p:nvPr/>
        </p:nvSpPr>
        <p:spPr>
          <a:xfrm>
            <a:off x="749836" y="959686"/>
            <a:ext cx="10506299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ES" sz="2400" dirty="0" smtClean="0">
              <a:latin typeface="Bookman Old Style" panose="020506040505050202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es-ES" sz="2400" dirty="0" smtClean="0">
                <a:latin typeface="Bookman Old Style" panose="02050604050505020204" pitchFamily="18" charset="0"/>
              </a:rPr>
              <a:t>El consultorio médico institucional </a:t>
            </a:r>
            <a:r>
              <a:rPr lang="es-ES" sz="2400" dirty="0">
                <a:latin typeface="Bookman Old Style" panose="02050604050505020204" pitchFamily="18" charset="0"/>
              </a:rPr>
              <a:t>elaborará un listado con la información de las personas que no se han vacunado con su respectiva justificación; resguardando la debida confidencialidad de los datos</a:t>
            </a:r>
            <a:r>
              <a:rPr lang="es-ES" sz="2400" dirty="0" smtClean="0">
                <a:latin typeface="Bookman Old Style" panose="02050604050505020204" pitchFamily="18" charset="0"/>
              </a:rPr>
              <a:t>.</a:t>
            </a:r>
          </a:p>
          <a:p>
            <a:pPr algn="just"/>
            <a:endParaRPr lang="es-ES" sz="2400" dirty="0">
              <a:latin typeface="Bookman Old Style" panose="020506040505050202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es-ES" sz="2400" dirty="0">
                <a:latin typeface="Bookman Old Style" panose="02050604050505020204" pitchFamily="18" charset="0"/>
              </a:rPr>
              <a:t>El consultorio </a:t>
            </a:r>
            <a:r>
              <a:rPr lang="es-ES" sz="2400" dirty="0" smtClean="0">
                <a:latin typeface="Bookman Old Style" panose="02050604050505020204" pitchFamily="18" charset="0"/>
              </a:rPr>
              <a:t>médico institucional </a:t>
            </a:r>
            <a:r>
              <a:rPr lang="es-ES" sz="2400" dirty="0">
                <a:latin typeface="Bookman Old Style" panose="02050604050505020204" pitchFamily="18" charset="0"/>
              </a:rPr>
              <a:t>deberá verificar si la persona funcionaria cuenta con contraindicación médica debidamente </a:t>
            </a:r>
            <a:r>
              <a:rPr lang="es-ES" sz="2400" dirty="0" smtClean="0">
                <a:latin typeface="Bookman Old Style" panose="02050604050505020204" pitchFamily="18" charset="0"/>
              </a:rPr>
              <a:t>declarada. </a:t>
            </a:r>
            <a:endParaRPr lang="es-ES" sz="2400" dirty="0">
              <a:latin typeface="Bookman Old Style" panose="02050604050505020204" pitchFamily="18" charset="0"/>
            </a:endParaRPr>
          </a:p>
          <a:p>
            <a:pPr algn="ctr"/>
            <a:endParaRPr lang="es-ES" sz="2400" dirty="0">
              <a:latin typeface="Bookman Old Style" panose="02050604050505020204" pitchFamily="18" charset="0"/>
            </a:endParaRPr>
          </a:p>
          <a:p>
            <a:pPr algn="ctr"/>
            <a:endParaRPr lang="es-ES" sz="2400" dirty="0" smtClean="0">
              <a:latin typeface="Bookman Old Style" panose="02050604050505020204" pitchFamily="18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5250287" y="4646406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ES" dirty="0">
                <a:latin typeface="Bookman Old Style" panose="02050604050505020204" pitchFamily="18" charset="0"/>
              </a:rPr>
              <a:t>** Si no se cuenta con consultorio médico institucional hay que coordinar con el Área de Salud, quien será la encargada de realizar la verificación</a:t>
            </a:r>
            <a:endParaRPr lang="es-CR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8345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112485" y="227621"/>
            <a:ext cx="5388430" cy="892175"/>
          </a:xfrm>
        </p:spPr>
        <p:txBody>
          <a:bodyPr>
            <a:normAutofit/>
          </a:bodyPr>
          <a:lstStyle/>
          <a:p>
            <a:pPr algn="ctr"/>
            <a:r>
              <a:rPr lang="es-ES" sz="3200" b="1" dirty="0" smtClean="0">
                <a:latin typeface="Bookman Old Style" panose="02050604050505020204" pitchFamily="18" charset="0"/>
              </a:rPr>
              <a:t>2. SENSIBILIZACIÓN</a:t>
            </a:r>
            <a:endParaRPr lang="es-CR" sz="3200" b="1" dirty="0">
              <a:latin typeface="Bookman Old Style" panose="02050604050505020204" pitchFamily="18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734249" y="1119796"/>
            <a:ext cx="108712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es-ES" sz="2400" dirty="0" smtClean="0">
                <a:latin typeface="Bookman Old Style" panose="02050604050505020204" pitchFamily="18" charset="0"/>
              </a:rPr>
              <a:t>El Despacho instruye un equipo de sensibilización conformado por las siguientes áreas: el Consultorio Médico Institucional, Recursos Humanos y Asesoría Jurídica deberán realizar un proceso de sensibilización con las personas funcionarias que no se han vacunado, referente a las dudas sobre la aplicación de la vacuna por el COVID-19.</a:t>
            </a:r>
          </a:p>
          <a:p>
            <a:pPr algn="just"/>
            <a:endParaRPr lang="es-ES" sz="2400" dirty="0" smtClean="0">
              <a:latin typeface="Bookman Old Style" panose="020506040505050202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es-ES" sz="2400" dirty="0" smtClean="0">
                <a:latin typeface="Bookman Old Style" panose="02050604050505020204" pitchFamily="18" charset="0"/>
              </a:rPr>
              <a:t>Objetivo: que la persona funcionaria que no se ha querido vacunar se dé cuenta de la importancia o el valor de la Salud Pública que tiene la aplicación de vacunación por COVID-19, así como su eficacia, seguridad y posibles reacciones. </a:t>
            </a:r>
            <a:endParaRPr lang="es-CR" sz="2400" dirty="0">
              <a:latin typeface="Bookman Old Style" panose="02050604050505020204" pitchFamily="18" charset="0"/>
            </a:endParaRPr>
          </a:p>
        </p:txBody>
      </p:sp>
      <p:pic>
        <p:nvPicPr>
          <p:cNvPr id="5122" name="Picture 2" descr="El Intercambio De Conocimientos, Iconos De Equipo, La Transferencia De  Conocimiento imagen png - imagen transparente descarga gratuit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9302" y="4803187"/>
            <a:ext cx="3556867" cy="2054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7274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112484" y="227621"/>
            <a:ext cx="6897915" cy="892175"/>
          </a:xfrm>
        </p:spPr>
        <p:txBody>
          <a:bodyPr>
            <a:normAutofit fontScale="90000"/>
          </a:bodyPr>
          <a:lstStyle/>
          <a:p>
            <a:pPr algn="ctr"/>
            <a:r>
              <a:rPr lang="es-ES" sz="3200" b="1" dirty="0">
                <a:latin typeface="Bookman Old Style" panose="02050604050505020204" pitchFamily="18" charset="0"/>
              </a:rPr>
              <a:t>3</a:t>
            </a:r>
            <a:r>
              <a:rPr lang="es-ES" sz="3200" b="1" dirty="0" smtClean="0">
                <a:latin typeface="Bookman Old Style" panose="02050604050505020204" pitchFamily="18" charset="0"/>
              </a:rPr>
              <a:t>.INSTRUCCIÓN DE VACUNARSE</a:t>
            </a:r>
            <a:endParaRPr lang="es-CR" sz="3200" b="1" dirty="0">
              <a:latin typeface="Bookman Old Style" panose="02050604050505020204" pitchFamily="18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4151085" y="1119796"/>
            <a:ext cx="747485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es-ES" sz="2400" dirty="0">
                <a:latin typeface="Bookman Old Style" panose="02050604050505020204" pitchFamily="18" charset="0"/>
              </a:rPr>
              <a:t>Una vez concluida la </a:t>
            </a:r>
            <a:r>
              <a:rPr lang="es-ES" sz="2400" dirty="0" smtClean="0">
                <a:latin typeface="Bookman Old Style" panose="02050604050505020204" pitchFamily="18" charset="0"/>
              </a:rPr>
              <a:t>sensibilización</a:t>
            </a:r>
            <a:r>
              <a:rPr lang="es-ES" sz="2400" dirty="0">
                <a:latin typeface="Bookman Old Style" panose="02050604050505020204" pitchFamily="18" charset="0"/>
              </a:rPr>
              <a:t>, se le </a:t>
            </a:r>
            <a:r>
              <a:rPr lang="es-ES" sz="2400" dirty="0" smtClean="0">
                <a:latin typeface="Bookman Old Style" panose="02050604050505020204" pitchFamily="18" charset="0"/>
              </a:rPr>
              <a:t>entregará por parte del Jerarca institucional </a:t>
            </a:r>
            <a:r>
              <a:rPr lang="es-ES" sz="2400" dirty="0">
                <a:latin typeface="Bookman Old Style" panose="02050604050505020204" pitchFamily="18" charset="0"/>
              </a:rPr>
              <a:t>a cada funcionario un oficio con la </a:t>
            </a:r>
            <a:r>
              <a:rPr lang="es-ES" sz="2400" dirty="0" smtClean="0">
                <a:latin typeface="Bookman Old Style" panose="02050604050505020204" pitchFamily="18" charset="0"/>
              </a:rPr>
              <a:t>instrucción </a:t>
            </a:r>
            <a:r>
              <a:rPr lang="es-ES" sz="2400" dirty="0">
                <a:latin typeface="Bookman Old Style" panose="02050604050505020204" pitchFamily="18" charset="0"/>
              </a:rPr>
              <a:t>de vacunarse dentro de </a:t>
            </a:r>
            <a:r>
              <a:rPr lang="es-ES" sz="2400" dirty="0" smtClean="0">
                <a:latin typeface="Bookman Old Style" panose="02050604050505020204" pitchFamily="18" charset="0"/>
              </a:rPr>
              <a:t>un plazo razonable, por ejemplo los próximos 5-10 días hábiles.</a:t>
            </a:r>
          </a:p>
          <a:p>
            <a:pPr algn="just"/>
            <a:endParaRPr lang="es-ES" sz="2400" dirty="0" smtClean="0">
              <a:latin typeface="Bookman Old Style" panose="020506040505050202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es-ES" sz="2400" dirty="0" smtClean="0">
                <a:latin typeface="Bookman Old Style" panose="02050604050505020204" pitchFamily="18" charset="0"/>
              </a:rPr>
              <a:t>Estos </a:t>
            </a:r>
            <a:r>
              <a:rPr lang="es-ES" sz="2400" dirty="0">
                <a:latin typeface="Bookman Old Style" panose="02050604050505020204" pitchFamily="18" charset="0"/>
              </a:rPr>
              <a:t>funcionarios  </a:t>
            </a:r>
            <a:r>
              <a:rPr lang="es-ES" sz="2400" dirty="0" smtClean="0">
                <a:latin typeface="Bookman Old Style" panose="02050604050505020204" pitchFamily="18" charset="0"/>
              </a:rPr>
              <a:t>tendrán </a:t>
            </a:r>
            <a:r>
              <a:rPr lang="es-ES" sz="2400" dirty="0">
                <a:latin typeface="Bookman Old Style" panose="02050604050505020204" pitchFamily="18" charset="0"/>
              </a:rPr>
              <a:t>la </a:t>
            </a:r>
            <a:r>
              <a:rPr lang="es-ES" sz="2400" dirty="0" smtClean="0">
                <a:latin typeface="Bookman Old Style" panose="02050604050505020204" pitchFamily="18" charset="0"/>
              </a:rPr>
              <a:t>obligación </a:t>
            </a:r>
            <a:r>
              <a:rPr lang="es-ES" sz="2400" dirty="0">
                <a:latin typeface="Bookman Old Style" panose="02050604050505020204" pitchFamily="18" charset="0"/>
              </a:rPr>
              <a:t>de vacunarse dentro de este plazo o aportar documento fehaciente con </a:t>
            </a:r>
            <a:r>
              <a:rPr lang="es-ES" sz="2400" dirty="0" smtClean="0">
                <a:latin typeface="Bookman Old Style" panose="02050604050505020204" pitchFamily="18" charset="0"/>
              </a:rPr>
              <a:t>contraindicación médica </a:t>
            </a:r>
            <a:r>
              <a:rPr lang="es-ES" sz="2400" dirty="0">
                <a:latin typeface="Bookman Old Style" panose="02050604050505020204" pitchFamily="18" charset="0"/>
              </a:rPr>
              <a:t>debidamente declarada (certificado </a:t>
            </a:r>
            <a:r>
              <a:rPr lang="es-ES" sz="2400" dirty="0" smtClean="0">
                <a:latin typeface="Bookman Old Style" panose="02050604050505020204" pitchFamily="18" charset="0"/>
              </a:rPr>
              <a:t>médico</a:t>
            </a:r>
            <a:r>
              <a:rPr lang="es-ES" sz="2400" dirty="0">
                <a:latin typeface="Bookman Old Style" panose="02050604050505020204" pitchFamily="18" charset="0"/>
              </a:rPr>
              <a:t>), de que no le sea posible recibir la vacuna contra el Covid-19 ante </a:t>
            </a:r>
            <a:r>
              <a:rPr lang="es-ES" sz="2400" dirty="0" smtClean="0">
                <a:latin typeface="Bookman Old Style" panose="02050604050505020204" pitchFamily="18" charset="0"/>
              </a:rPr>
              <a:t>el consultorio médico institucional. </a:t>
            </a:r>
            <a:endParaRPr lang="es-CR" sz="2400" dirty="0">
              <a:latin typeface="Bookman Old Style" panose="02050604050505020204" pitchFamily="18" charset="0"/>
            </a:endParaRPr>
          </a:p>
        </p:txBody>
      </p:sp>
      <p:pic>
        <p:nvPicPr>
          <p:cNvPr id="6146" name="Picture 2" descr="COVID-19 Provider Newsletter – COVID-19 Vaccin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143" t="-1" r="23810" b="-3338"/>
          <a:stretch/>
        </p:blipFill>
        <p:spPr bwMode="auto">
          <a:xfrm>
            <a:off x="275771" y="1386866"/>
            <a:ext cx="3875314" cy="3922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6283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6897915" cy="892175"/>
          </a:xfrm>
        </p:spPr>
        <p:txBody>
          <a:bodyPr>
            <a:normAutofit/>
          </a:bodyPr>
          <a:lstStyle/>
          <a:p>
            <a:pPr algn="ctr"/>
            <a:r>
              <a:rPr lang="es-ES" sz="3200" b="1" dirty="0" smtClean="0">
                <a:latin typeface="Bookman Old Style" panose="02050604050505020204" pitchFamily="18" charset="0"/>
              </a:rPr>
              <a:t>4. MEDIDAS DISCIPLINARIAS</a:t>
            </a:r>
            <a:endParaRPr lang="es-CR" sz="3200" b="1" dirty="0">
              <a:latin typeface="Bookman Old Style" panose="02050604050505020204" pitchFamily="18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2133601" y="1210886"/>
            <a:ext cx="973908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400" dirty="0" smtClean="0">
                <a:latin typeface="Bookman Old Style" panose="02050604050505020204" pitchFamily="18" charset="0"/>
              </a:rPr>
              <a:t>Si </a:t>
            </a:r>
            <a:r>
              <a:rPr lang="es-ES" sz="2400" dirty="0">
                <a:latin typeface="Bookman Old Style" panose="02050604050505020204" pitchFamily="18" charset="0"/>
              </a:rPr>
              <a:t>una vez vencido el plazo otorgado el funcionario mantiene su renuencia a vacunarse sin </a:t>
            </a:r>
            <a:r>
              <a:rPr lang="es-ES" sz="2400" dirty="0" smtClean="0">
                <a:latin typeface="Bookman Old Style" panose="02050604050505020204" pitchFamily="18" charset="0"/>
              </a:rPr>
              <a:t>justificación </a:t>
            </a:r>
            <a:r>
              <a:rPr lang="es-ES" sz="2400" dirty="0">
                <a:latin typeface="Bookman Old Style" panose="02050604050505020204" pitchFamily="18" charset="0"/>
              </a:rPr>
              <a:t>alguna tal, la Administración activa tendrá un plazo </a:t>
            </a:r>
            <a:r>
              <a:rPr lang="es-ES" sz="2400" dirty="0" smtClean="0">
                <a:latin typeface="Bookman Old Style" panose="02050604050505020204" pitchFamily="18" charset="0"/>
              </a:rPr>
              <a:t>prudencial (por ejemplo 5-10 hábiles) para </a:t>
            </a:r>
            <a:r>
              <a:rPr lang="es-ES" sz="2400" dirty="0">
                <a:latin typeface="Bookman Old Style" panose="02050604050505020204" pitchFamily="18" charset="0"/>
              </a:rPr>
              <a:t>desarrollar las siguientes acciones, las cuales no son excluyentes:</a:t>
            </a:r>
            <a:endParaRPr lang="es-ES" sz="2400" b="0" dirty="0" smtClean="0">
              <a:effectLst/>
              <a:latin typeface="Bookman Old Style" panose="02050604050505020204" pitchFamily="18" charset="0"/>
            </a:endParaRPr>
          </a:p>
          <a:p>
            <a:pPr algn="just"/>
            <a:r>
              <a:rPr lang="es-ES" sz="2400" b="0" dirty="0" smtClean="0">
                <a:effectLst/>
                <a:latin typeface="Bookman Old Style" panose="02050604050505020204" pitchFamily="18" charset="0"/>
              </a:rPr>
              <a:t/>
            </a:r>
            <a:br>
              <a:rPr lang="es-ES" sz="2400" b="0" dirty="0" smtClean="0">
                <a:effectLst/>
                <a:latin typeface="Bookman Old Style" panose="02050604050505020204" pitchFamily="18" charset="0"/>
              </a:rPr>
            </a:br>
            <a:endParaRPr lang="es-ES" sz="2400" b="0" dirty="0" smtClean="0">
              <a:effectLst/>
              <a:latin typeface="Bookman Old Style" panose="02050604050505020204" pitchFamily="18" charset="0"/>
            </a:endParaRPr>
          </a:p>
        </p:txBody>
      </p:sp>
      <p:pic>
        <p:nvPicPr>
          <p:cNvPr id="7170" name="Picture 2" descr="Attention sign icon. Warning icon on transparent background PNG - Similar  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1253" y="892175"/>
            <a:ext cx="2550279" cy="2550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/>
          <p:cNvSpPr txBox="1"/>
          <p:nvPr/>
        </p:nvSpPr>
        <p:spPr>
          <a:xfrm>
            <a:off x="8439604" y="3441680"/>
            <a:ext cx="3433083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>
                <a:latin typeface="Bookman Old Style" panose="02050604050505020204" pitchFamily="18" charset="0"/>
              </a:rPr>
              <a:t>c) </a:t>
            </a:r>
            <a:r>
              <a:rPr lang="es-ES" sz="2000" b="1" dirty="0" smtClean="0">
                <a:latin typeface="Bookman Old Style" panose="02050604050505020204" pitchFamily="18" charset="0"/>
              </a:rPr>
              <a:t>Denuncia ante el Ministerio Público: </a:t>
            </a:r>
            <a:r>
              <a:rPr lang="es-ES" sz="2000" dirty="0" smtClean="0">
                <a:latin typeface="Bookman Old Style" panose="02050604050505020204" pitchFamily="18" charset="0"/>
              </a:rPr>
              <a:t>por incumplimiento de las disposiciones del decreto ejecutivo No. 42889-S, según el artículo 378 bis párrafo final de la Ley General de Salud y artículo 13 del Decreto Ejecutivo No. 42293-S.</a:t>
            </a:r>
            <a:endParaRPr lang="es-CR" sz="2000" dirty="0" smtClean="0">
              <a:latin typeface="Bookman Old Style" panose="02050604050505020204" pitchFamily="18" charset="0"/>
            </a:endParaRPr>
          </a:p>
          <a:p>
            <a:endParaRPr lang="es-CR" dirty="0"/>
          </a:p>
        </p:txBody>
      </p:sp>
      <p:sp>
        <p:nvSpPr>
          <p:cNvPr id="3" name="Rectángulo 2"/>
          <p:cNvSpPr/>
          <p:nvPr/>
        </p:nvSpPr>
        <p:spPr>
          <a:xfrm>
            <a:off x="280459" y="3441680"/>
            <a:ext cx="3918857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000" dirty="0" smtClean="0">
                <a:latin typeface="Bookman Old Style" panose="02050604050505020204" pitchFamily="18" charset="0"/>
              </a:rPr>
              <a:t>a) </a:t>
            </a:r>
            <a:r>
              <a:rPr lang="es-ES" sz="2000" b="1" dirty="0" smtClean="0">
                <a:latin typeface="Bookman Old Style" panose="02050604050505020204" pitchFamily="18" charset="0"/>
              </a:rPr>
              <a:t>Procedimiento disciplinario:</a:t>
            </a:r>
            <a:r>
              <a:rPr lang="es-ES" sz="2000" dirty="0" smtClean="0">
                <a:latin typeface="Bookman Old Style" panose="02050604050505020204" pitchFamily="18" charset="0"/>
              </a:rPr>
              <a:t> por incumplimiento de las disposiciones de obligatoriedad de vacunación, a cargo del órgano director de procedimiento según la normativa interna. </a:t>
            </a:r>
            <a:endParaRPr lang="es-ES" sz="2000" b="0" dirty="0" smtClean="0">
              <a:effectLst/>
              <a:latin typeface="Bookman Old Style" panose="02050604050505020204" pitchFamily="18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4051602" y="3441680"/>
            <a:ext cx="438800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000" dirty="0" smtClean="0">
                <a:latin typeface="Bookman Old Style" panose="02050604050505020204" pitchFamily="18" charset="0"/>
              </a:rPr>
              <a:t>b) </a:t>
            </a:r>
            <a:r>
              <a:rPr lang="es-ES" sz="2000" b="1" dirty="0" smtClean="0">
                <a:latin typeface="Bookman Old Style" panose="02050604050505020204" pitchFamily="18" charset="0"/>
              </a:rPr>
              <a:t>Multa fija</a:t>
            </a:r>
            <a:r>
              <a:rPr lang="es-ES" sz="2000" dirty="0" smtClean="0">
                <a:latin typeface="Bookman Old Style" panose="02050604050505020204" pitchFamily="18" charset="0"/>
              </a:rPr>
              <a:t>: por incumplimiento de las disposiciones del decreto ejecutivo No. 42889-S, según artículo 378 de la Ley General de Salud, siguiendo el procedimiento contemplado en el Decreto Ejecutivo No. 42293-S.</a:t>
            </a:r>
            <a:endParaRPr lang="es-ES" sz="2000" b="0" dirty="0" smtClean="0">
              <a:effectLst/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3224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</TotalTime>
  <Words>773</Words>
  <Application>Microsoft Office PowerPoint</Application>
  <PresentationFormat>Panorámica</PresentationFormat>
  <Paragraphs>77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8" baseType="lpstr">
      <vt:lpstr>Arial</vt:lpstr>
      <vt:lpstr>Bookman Old Style</vt:lpstr>
      <vt:lpstr>Calibri</vt:lpstr>
      <vt:lpstr>Calibri Light</vt:lpstr>
      <vt:lpstr>Tema de Office</vt:lpstr>
      <vt:lpstr>Presentación de PowerPoint</vt:lpstr>
      <vt:lpstr>Presentación de PowerPoint</vt:lpstr>
      <vt:lpstr>Fundamentación legal</vt:lpstr>
      <vt:lpstr>Procedimiento a seguir</vt:lpstr>
      <vt:lpstr>1. VERIFICACIÓN</vt:lpstr>
      <vt:lpstr>1. VERIFICACIÓN</vt:lpstr>
      <vt:lpstr>2. SENSIBILIZACIÓN</vt:lpstr>
      <vt:lpstr>3.INSTRUCCIÓN DE VACUNARSE</vt:lpstr>
      <vt:lpstr>4. MEDIDAS DISCIPLINARIAS</vt:lpstr>
      <vt:lpstr>5. COMUNICACIÓN AL MINISTERIO DE LA PRESIDENCIA </vt:lpstr>
      <vt:lpstr>** COMUNICACIÓN AL MINISTERIO DE LA PRESIDENCIA </vt:lpstr>
      <vt:lpstr>Importante recordar… </vt:lpstr>
      <vt:lpstr>En caso de dudas…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SCG</dc:creator>
  <cp:lastModifiedBy>Carlos Elizondo Vargas</cp:lastModifiedBy>
  <cp:revision>20</cp:revision>
  <dcterms:created xsi:type="dcterms:W3CDTF">2021-10-12T01:15:50Z</dcterms:created>
  <dcterms:modified xsi:type="dcterms:W3CDTF">2021-10-12T16:10:05Z</dcterms:modified>
</cp:coreProperties>
</file>