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25" r:id="rId2"/>
    <p:sldId id="309" r:id="rId3"/>
    <p:sldId id="275" r:id="rId4"/>
    <p:sldId id="331" r:id="rId5"/>
    <p:sldId id="262" r:id="rId6"/>
    <p:sldId id="332" r:id="rId7"/>
    <p:sldId id="272" r:id="rId8"/>
    <p:sldId id="304" r:id="rId9"/>
    <p:sldId id="299" r:id="rId10"/>
    <p:sldId id="276" r:id="rId11"/>
    <p:sldId id="279" r:id="rId12"/>
    <p:sldId id="269" r:id="rId13"/>
    <p:sldId id="280" r:id="rId14"/>
    <p:sldId id="257" r:id="rId15"/>
    <p:sldId id="281" r:id="rId16"/>
    <p:sldId id="312" r:id="rId17"/>
    <p:sldId id="282" r:id="rId18"/>
    <p:sldId id="314" r:id="rId19"/>
    <p:sldId id="326" r:id="rId20"/>
    <p:sldId id="329" r:id="rId21"/>
    <p:sldId id="292" r:id="rId22"/>
    <p:sldId id="319" r:id="rId23"/>
    <p:sldId id="320" r:id="rId24"/>
    <p:sldId id="321" r:id="rId25"/>
    <p:sldId id="323" r:id="rId26"/>
    <p:sldId id="330" r:id="rId27"/>
    <p:sldId id="340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1" r:id="rId36"/>
    <p:sldId id="342" r:id="rId37"/>
    <p:sldId id="343" r:id="rId38"/>
    <p:sldId id="344" r:id="rId39"/>
    <p:sldId id="345" r:id="rId40"/>
    <p:sldId id="346" r:id="rId41"/>
    <p:sldId id="347" r:id="rId4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F4F"/>
    <a:srgbClr val="004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818"/>
    <p:restoredTop sz="94552"/>
  </p:normalViewPr>
  <p:slideViewPr>
    <p:cSldViewPr snapToGrid="0" snapToObjects="1">
      <p:cViewPr varScale="1">
        <p:scale>
          <a:sx n="70" d="100"/>
          <a:sy n="70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84"/>
    </p:cViewPr>
  </p:sorterViewPr>
  <p:notesViewPr>
    <p:cSldViewPr snapToGrid="0" snapToObjects="1">
      <p:cViewPr varScale="1">
        <p:scale>
          <a:sx n="153" d="100"/>
          <a:sy n="153" d="100"/>
        </p:scale>
        <p:origin x="36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9FBC29F8-6ECF-F94E-B928-3FCDABAF7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5372283-22C9-1F4A-8AE2-951A11B12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C5456-86A3-5745-B877-B9F8EF291100}" type="datetimeFigureOut">
              <a:rPr lang="es-ES_tradnl" smtClean="0"/>
              <a:t>26/02/2019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332F5E1-9AA7-C64A-AC79-0FA02D8BE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B4DADE6-E26C-3242-AF00-87DA95777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54CE-BE3A-154B-9319-0E1736A8546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686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7683-6BF6-A249-9A8E-695148E14922}" type="datetimeFigureOut">
              <a:rPr lang="es-ES_tradnl" smtClean="0"/>
              <a:t>26/02/2019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FC42-E9E9-0343-B5C2-3D873BE4F3C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420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FFC42-E9E9-0343-B5C2-3D873BE4F3C9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771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FFC42-E9E9-0343-B5C2-3D873BE4F3C9}" type="slidenum">
              <a:rPr lang="es-ES_tradnl" smtClean="0"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468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FFC42-E9E9-0343-B5C2-3D873BE4F3C9}" type="slidenum">
              <a:rPr lang="es-ES_tradnl" smtClean="0"/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256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108B-4883-E84D-880B-3703D4CC5164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92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946B-3E9C-3D49-A41F-A60EE3DA791F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541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8818-64E3-8F41-86C2-0B3275F8038D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1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2FC3-5130-8D4F-A258-44FB674EC59D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87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0E8B-0745-5C41-8F5E-96A7106CDF8A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86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A40C-9681-0646-B13D-04C568F43D1C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938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631B-A90E-D84B-BF48-BC0C591EC945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30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F7E2-AE20-6F44-8339-0B180F732E03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35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1DF-D587-194E-B3AF-AEE41E824FFE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26094"/>
            <a:ext cx="2546565" cy="365125"/>
          </a:xfrm>
        </p:spPr>
        <p:txBody>
          <a:bodyPr/>
          <a:lstStyle>
            <a:lvl1pPr>
              <a:defRPr sz="800"/>
            </a:lvl1pPr>
          </a:lstStyle>
          <a:p>
            <a:fld id="{BB79E701-CF77-604F-A00C-3816A606F089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494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0627-30D9-C24A-ADD7-A793A7F9EC8E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16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5169-4637-9746-B80F-DE745A102DF0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65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4BF7-E367-294F-B90D-9DD4C571197B}" type="datetime1">
              <a:rPr lang="es-CR" smtClean="0"/>
              <a:t>26/02/2019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57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E701-CF77-604F-A00C-3816A606F089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78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3D5AF1F1-97D4-5B46-A4CD-9AB3144E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9F2254-21EA-EA4E-871E-0D836183ACCD}"/>
              </a:ext>
            </a:extLst>
          </p:cNvPr>
          <p:cNvSpPr txBox="1"/>
          <p:nvPr/>
        </p:nvSpPr>
        <p:spPr>
          <a:xfrm>
            <a:off x="631438" y="3786949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Rodrigo Cubero Brealey</a:t>
            </a:r>
          </a:p>
          <a:p>
            <a:r>
              <a:rPr lang="es-ES_tradnl" dirty="0">
                <a:solidFill>
                  <a:schemeClr val="bg1"/>
                </a:solidFill>
              </a:rPr>
              <a:t>Presidente, Banco Central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EABC6F9-053C-624D-967C-9BBD90890986}"/>
              </a:ext>
            </a:extLst>
          </p:cNvPr>
          <p:cNvSpPr txBox="1"/>
          <p:nvPr/>
        </p:nvSpPr>
        <p:spPr>
          <a:xfrm>
            <a:off x="5410200" y="5406446"/>
            <a:ext cx="3446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>
                <a:solidFill>
                  <a:schemeClr val="bg1"/>
                </a:solidFill>
              </a:rPr>
              <a:t>Este Programa fue aprobado en forma unánime en sesión 5861-2019, del 25 de enero de 2019 de la Junta Directiva del BCCR. 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0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AB112B2-EBF0-B24D-B3A2-7C140FC8597D}"/>
              </a:ext>
            </a:extLst>
          </p:cNvPr>
          <p:cNvSpPr/>
          <p:nvPr/>
        </p:nvSpPr>
        <p:spPr>
          <a:xfrm>
            <a:off x="0" y="4389120"/>
            <a:ext cx="9144000" cy="2468880"/>
          </a:xfrm>
          <a:prstGeom prst="rect">
            <a:avLst/>
          </a:prstGeom>
          <a:solidFill>
            <a:srgbClr val="022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3AA68C1-DD3A-E44E-A347-3E8E882A683D}"/>
              </a:ext>
            </a:extLst>
          </p:cNvPr>
          <p:cNvSpPr/>
          <p:nvPr/>
        </p:nvSpPr>
        <p:spPr>
          <a:xfrm>
            <a:off x="0" y="-79899"/>
            <a:ext cx="9144000" cy="6937899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5CBC6A-B750-4E4D-8F8F-78F96F10E6E8}"/>
              </a:ext>
            </a:extLst>
          </p:cNvPr>
          <p:cNvSpPr txBox="1"/>
          <p:nvPr/>
        </p:nvSpPr>
        <p:spPr>
          <a:xfrm>
            <a:off x="844423" y="668314"/>
            <a:ext cx="710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 smtClean="0">
                <a:solidFill>
                  <a:schemeClr val="bg1"/>
                </a:solidFill>
              </a:rPr>
              <a:t>PROYECCIONES</a:t>
            </a:r>
            <a:endParaRPr lang="es-CR" sz="3200" b="1" dirty="0">
              <a:solidFill>
                <a:schemeClr val="bg1"/>
              </a:solidFill>
            </a:endParaRPr>
          </a:p>
          <a:p>
            <a:r>
              <a:rPr lang="es-CR" sz="3200" b="1" dirty="0" smtClean="0">
                <a:solidFill>
                  <a:schemeClr val="bg1"/>
                </a:solidFill>
              </a:rPr>
              <a:t>MACROECONÓMICAS</a:t>
            </a:r>
            <a:endParaRPr lang="es-ES_trad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12C293C-49CC-0846-BE2C-9C75B8E7A4EA}"/>
              </a:ext>
            </a:extLst>
          </p:cNvPr>
          <p:cNvSpPr txBox="1"/>
          <p:nvPr/>
        </p:nvSpPr>
        <p:spPr>
          <a:xfrm>
            <a:off x="844423" y="1939747"/>
            <a:ext cx="4237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600" b="1" dirty="0">
                <a:solidFill>
                  <a:srgbClr val="92D050"/>
                </a:solidFill>
              </a:rPr>
              <a:t>2019-2020</a:t>
            </a:r>
            <a:endParaRPr lang="es-ES_tradnl" sz="6600" dirty="0">
              <a:solidFill>
                <a:srgbClr val="92D05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801305E-AE9D-9443-958A-E479978E13FC}"/>
              </a:ext>
            </a:extLst>
          </p:cNvPr>
          <p:cNvSpPr/>
          <p:nvPr/>
        </p:nvSpPr>
        <p:spPr>
          <a:xfrm>
            <a:off x="0" y="755126"/>
            <a:ext cx="506027" cy="21411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22F4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BAA735B-40A6-6F4C-8466-CA5156BC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610319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9598FFC-300E-4045-B741-0B5E76760947}"/>
              </a:ext>
            </a:extLst>
          </p:cNvPr>
          <p:cNvSpPr/>
          <p:nvPr/>
        </p:nvSpPr>
        <p:spPr>
          <a:xfrm>
            <a:off x="4012601" y="1749641"/>
            <a:ext cx="5131399" cy="1682048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1A3461A-1CDB-AE4D-996A-F5E3A7700E93}"/>
              </a:ext>
            </a:extLst>
          </p:cNvPr>
          <p:cNvSpPr/>
          <p:nvPr/>
        </p:nvSpPr>
        <p:spPr>
          <a:xfrm>
            <a:off x="4012598" y="3431690"/>
            <a:ext cx="5131399" cy="1582628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BCDDA1B-1C6A-794E-B7CB-26C22448115F}"/>
              </a:ext>
            </a:extLst>
          </p:cNvPr>
          <p:cNvSpPr/>
          <p:nvPr/>
        </p:nvSpPr>
        <p:spPr>
          <a:xfrm>
            <a:off x="4012599" y="1"/>
            <a:ext cx="5131399" cy="6857999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5268196-458B-9B4B-8DA2-E9BD3E482157}"/>
              </a:ext>
            </a:extLst>
          </p:cNvPr>
          <p:cNvSpPr txBox="1"/>
          <p:nvPr/>
        </p:nvSpPr>
        <p:spPr>
          <a:xfrm>
            <a:off x="146751" y="2027686"/>
            <a:ext cx="332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rgbClr val="022F4F"/>
                </a:solidFill>
                <a:latin typeface="+mj-lt"/>
              </a:rPr>
              <a:t>Contexto internacional</a:t>
            </a:r>
            <a:endParaRPr lang="es-ES_tradnl" sz="3600" b="1" dirty="0">
              <a:solidFill>
                <a:srgbClr val="022F4F"/>
              </a:solidFill>
              <a:latin typeface="+mj-lt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2DEE424F-EE9C-7548-87E2-21572290A60A}"/>
              </a:ext>
            </a:extLst>
          </p:cNvPr>
          <p:cNvCxnSpPr>
            <a:cxnSpLocks/>
          </p:cNvCxnSpPr>
          <p:nvPr/>
        </p:nvCxnSpPr>
        <p:spPr>
          <a:xfrm flipV="1">
            <a:off x="4001845" y="2143402"/>
            <a:ext cx="5142155" cy="1891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8DAC6C9E-9738-3B4E-8D17-9B201D0F5B07}"/>
              </a:ext>
            </a:extLst>
          </p:cNvPr>
          <p:cNvCxnSpPr>
            <a:cxnSpLocks/>
          </p:cNvCxnSpPr>
          <p:nvPr/>
        </p:nvCxnSpPr>
        <p:spPr>
          <a:xfrm>
            <a:off x="4001845" y="3945826"/>
            <a:ext cx="514215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27E90A-0CF1-C24E-B4E8-A4AF3E18B90C}"/>
              </a:ext>
            </a:extLst>
          </p:cNvPr>
          <p:cNvSpPr txBox="1"/>
          <p:nvPr/>
        </p:nvSpPr>
        <p:spPr>
          <a:xfrm>
            <a:off x="4261754" y="513559"/>
            <a:ext cx="489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Se prevé que nuestros principales mercados de exportación crezcan</a:t>
            </a:r>
          </a:p>
          <a:p>
            <a:r>
              <a:rPr lang="es-ES_tradnl" sz="2400" dirty="0">
                <a:solidFill>
                  <a:schemeClr val="bg1"/>
                </a:solidFill>
              </a:rPr>
              <a:t>a una tasa similar a la observada en 2018: </a:t>
            </a:r>
            <a:r>
              <a:rPr lang="es-ES_tradnl" sz="2400" b="1" dirty="0">
                <a:solidFill>
                  <a:srgbClr val="92D050"/>
                </a:solidFill>
              </a:rPr>
              <a:t>2,5%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D4700A63-B2AE-C147-93B2-AFE9AFD2BA9E}"/>
              </a:ext>
            </a:extLst>
          </p:cNvPr>
          <p:cNvSpPr txBox="1"/>
          <p:nvPr/>
        </p:nvSpPr>
        <p:spPr>
          <a:xfrm>
            <a:off x="4261754" y="2231911"/>
            <a:ext cx="484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CR" dirty="0"/>
              <a:t>Se proyecta desaceleración en el crecimiento de los EUA:</a:t>
            </a:r>
            <a:endParaRPr lang="es-ES_tradnl" dirty="0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24DCDA28-469B-E544-9CC7-DB4DF67CE3B4}"/>
              </a:ext>
            </a:extLst>
          </p:cNvPr>
          <p:cNvSpPr/>
          <p:nvPr/>
        </p:nvSpPr>
        <p:spPr>
          <a:xfrm>
            <a:off x="3300049" y="2571717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B6B6ECC-6012-A649-BCAB-633F75612C5B}"/>
              </a:ext>
            </a:extLst>
          </p:cNvPr>
          <p:cNvSpPr/>
          <p:nvPr/>
        </p:nvSpPr>
        <p:spPr>
          <a:xfrm>
            <a:off x="3300049" y="917139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339BB30C-1EC8-2349-947E-9D88AFD82807}"/>
              </a:ext>
            </a:extLst>
          </p:cNvPr>
          <p:cNvSpPr/>
          <p:nvPr/>
        </p:nvSpPr>
        <p:spPr>
          <a:xfrm>
            <a:off x="3263711" y="4234080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F80C5873-9E34-A349-A618-5040F4E63E49}"/>
              </a:ext>
            </a:extLst>
          </p:cNvPr>
          <p:cNvSpPr txBox="1"/>
          <p:nvPr/>
        </p:nvSpPr>
        <p:spPr>
          <a:xfrm>
            <a:off x="146751" y="389982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61BA92F-77D6-8F46-B884-96722E479C84}"/>
              </a:ext>
            </a:extLst>
          </p:cNvPr>
          <p:cNvSpPr txBox="1"/>
          <p:nvPr/>
        </p:nvSpPr>
        <p:spPr>
          <a:xfrm>
            <a:off x="4830773" y="3093524"/>
            <a:ext cx="886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92D050"/>
                </a:solidFill>
              </a:rPr>
              <a:t>2,9%</a:t>
            </a:r>
          </a:p>
          <a:p>
            <a:r>
              <a:rPr lang="es-CR" dirty="0">
                <a:solidFill>
                  <a:schemeClr val="bg1"/>
                </a:solidFill>
              </a:rPr>
              <a:t>2018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2359D58D-B578-624B-8A9F-E3A87DDF735E}"/>
              </a:ext>
            </a:extLst>
          </p:cNvPr>
          <p:cNvSpPr txBox="1"/>
          <p:nvPr/>
        </p:nvSpPr>
        <p:spPr>
          <a:xfrm>
            <a:off x="6068077" y="3079955"/>
            <a:ext cx="886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92D050"/>
                </a:solidFill>
              </a:rPr>
              <a:t>2,5%</a:t>
            </a:r>
          </a:p>
          <a:p>
            <a:r>
              <a:rPr lang="es-CR" dirty="0">
                <a:solidFill>
                  <a:schemeClr val="bg1"/>
                </a:solidFill>
              </a:rPr>
              <a:t>2019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1347CC02-A470-0241-B886-D6B462246231}"/>
              </a:ext>
            </a:extLst>
          </p:cNvPr>
          <p:cNvSpPr txBox="1"/>
          <p:nvPr/>
        </p:nvSpPr>
        <p:spPr>
          <a:xfrm>
            <a:off x="7217662" y="3062357"/>
            <a:ext cx="886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92D050"/>
                </a:solidFill>
              </a:rPr>
              <a:t>1,8%</a:t>
            </a:r>
          </a:p>
          <a:p>
            <a:r>
              <a:rPr lang="es-CR" dirty="0">
                <a:solidFill>
                  <a:schemeClr val="bg1"/>
                </a:solidFill>
              </a:rPr>
              <a:t>2020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FE16E556-EEF0-A84C-8B61-91AF6BD33923}"/>
              </a:ext>
            </a:extLst>
          </p:cNvPr>
          <p:cNvSpPr txBox="1"/>
          <p:nvPr/>
        </p:nvSpPr>
        <p:spPr>
          <a:xfrm>
            <a:off x="4329263" y="4289970"/>
            <a:ext cx="484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Continuación de la normalización de la política monetaria en algunas economías avanzadas → tasas de interés internacionales mantendrán tendencia al alza.</a:t>
            </a:r>
          </a:p>
          <a:p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ACE6A5FE-1656-4045-A30B-E7E87055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865962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55D3E21-7BBA-7042-9188-1458B9404069}"/>
              </a:ext>
            </a:extLst>
          </p:cNvPr>
          <p:cNvSpPr txBox="1"/>
          <p:nvPr/>
        </p:nvSpPr>
        <p:spPr>
          <a:xfrm>
            <a:off x="2670371" y="327512"/>
            <a:ext cx="41705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R" sz="2800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Crecimiento mundial </a:t>
            </a:r>
          </a:p>
          <a:p>
            <a:pPr algn="ctr">
              <a:spcAft>
                <a:spcPts val="0"/>
              </a:spcAft>
            </a:pP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Variación porcentual</a:t>
            </a:r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E462864-F9B3-C246-8890-F3DCF4351AE5}"/>
              </a:ext>
            </a:extLst>
          </p:cNvPr>
          <p:cNvSpPr txBox="1"/>
          <p:nvPr/>
        </p:nvSpPr>
        <p:spPr>
          <a:xfrm>
            <a:off x="1643018" y="6241774"/>
            <a:ext cx="57246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 con información del </a:t>
            </a:r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Monetario Internacional de enero de 2019. </a:t>
            </a:r>
            <a:endParaRPr lang="es-CR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FA847FBD-B881-A545-87DA-F35E4338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12</a:t>
            </a:fld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A31EEEA-88DA-6948-A739-B24F95D16D6E}"/>
              </a:ext>
            </a:extLst>
          </p:cNvPr>
          <p:cNvSpPr/>
          <p:nvPr/>
        </p:nvSpPr>
        <p:spPr>
          <a:xfrm>
            <a:off x="4012599" y="-28683"/>
            <a:ext cx="5131399" cy="297163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DDFB14CF-E16F-5E48-93C4-B4F78B340734}"/>
              </a:ext>
            </a:extLst>
          </p:cNvPr>
          <p:cNvGrpSpPr/>
          <p:nvPr/>
        </p:nvGrpSpPr>
        <p:grpSpPr>
          <a:xfrm>
            <a:off x="1077281" y="1130157"/>
            <a:ext cx="6874917" cy="4940079"/>
            <a:chOff x="1077281" y="1130157"/>
            <a:chExt cx="6874917" cy="4940079"/>
          </a:xfrm>
        </p:grpSpPr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4D9CF9DC-C0C0-B942-BB2E-85F44AC3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281" y="1130157"/>
              <a:ext cx="6874917" cy="4940079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="" xmlns:a16="http://schemas.microsoft.com/office/drawing/2014/main" id="{E6495DB9-4967-5142-9107-1421E47981AD}"/>
                </a:ext>
              </a:extLst>
            </p:cNvPr>
            <p:cNvSpPr/>
            <p:nvPr/>
          </p:nvSpPr>
          <p:spPr>
            <a:xfrm>
              <a:off x="4470180" y="4172365"/>
              <a:ext cx="119818" cy="1702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4961829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F64277A-68F0-B340-B10F-B771DE03E2C7}"/>
              </a:ext>
            </a:extLst>
          </p:cNvPr>
          <p:cNvSpPr txBox="1"/>
          <p:nvPr/>
        </p:nvSpPr>
        <p:spPr>
          <a:xfrm>
            <a:off x="827438" y="1749641"/>
            <a:ext cx="22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Estabilidad</a:t>
            </a:r>
            <a:r>
              <a:rPr lang="es-CR" dirty="0"/>
              <a:t> </a:t>
            </a:r>
            <a:r>
              <a:rPr lang="es-CR" dirty="0">
                <a:solidFill>
                  <a:schemeClr val="bg1"/>
                </a:solidFill>
              </a:rPr>
              <a:t>financier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9598FFC-300E-4045-B741-0B5E76760947}"/>
              </a:ext>
            </a:extLst>
          </p:cNvPr>
          <p:cNvSpPr/>
          <p:nvPr/>
        </p:nvSpPr>
        <p:spPr>
          <a:xfrm>
            <a:off x="4" y="0"/>
            <a:ext cx="513139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5268196-458B-9B4B-8DA2-E9BD3E482157}"/>
              </a:ext>
            </a:extLst>
          </p:cNvPr>
          <p:cNvSpPr txBox="1"/>
          <p:nvPr/>
        </p:nvSpPr>
        <p:spPr>
          <a:xfrm>
            <a:off x="5788174" y="2118012"/>
            <a:ext cx="332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rgbClr val="022F4F"/>
                </a:solidFill>
                <a:latin typeface="+mj-lt"/>
              </a:rPr>
              <a:t>Contexto internacional</a:t>
            </a:r>
            <a:endParaRPr lang="es-ES_tradnl" sz="36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D4700A63-B2AE-C147-93B2-AFE9AFD2BA9E}"/>
              </a:ext>
            </a:extLst>
          </p:cNvPr>
          <p:cNvSpPr txBox="1"/>
          <p:nvPr/>
        </p:nvSpPr>
        <p:spPr>
          <a:xfrm>
            <a:off x="145659" y="1938604"/>
            <a:ext cx="447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CR" dirty="0"/>
              <a:t>Cambio en promedio anual del precio del cóctel de hidrocarburos importado: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24DCDA28-469B-E544-9CC7-DB4DF67CE3B4}"/>
              </a:ext>
            </a:extLst>
          </p:cNvPr>
          <p:cNvSpPr/>
          <p:nvPr/>
        </p:nvSpPr>
        <p:spPr>
          <a:xfrm>
            <a:off x="4774120" y="2266798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B6B6ECC-6012-A649-BCAB-633F75612C5B}"/>
              </a:ext>
            </a:extLst>
          </p:cNvPr>
          <p:cNvSpPr/>
          <p:nvPr/>
        </p:nvSpPr>
        <p:spPr>
          <a:xfrm>
            <a:off x="4774120" y="523378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3D0AFF1C-E200-934E-A5C8-B7A19C38DCD6}"/>
              </a:ext>
            </a:extLst>
          </p:cNvPr>
          <p:cNvSpPr/>
          <p:nvPr/>
        </p:nvSpPr>
        <p:spPr>
          <a:xfrm>
            <a:off x="4787994" y="5691952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F80C5873-9E34-A349-A618-5040F4E63E49}"/>
              </a:ext>
            </a:extLst>
          </p:cNvPr>
          <p:cNvSpPr txBox="1"/>
          <p:nvPr/>
        </p:nvSpPr>
        <p:spPr>
          <a:xfrm>
            <a:off x="5788174" y="426683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9FACB5E-A3B0-1242-957D-D358A7A8818F}"/>
              </a:ext>
            </a:extLst>
          </p:cNvPr>
          <p:cNvSpPr txBox="1"/>
          <p:nvPr/>
        </p:nvSpPr>
        <p:spPr>
          <a:xfrm>
            <a:off x="145659" y="5454305"/>
            <a:ext cx="4657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Tensiones comerciales y geopolíticas.</a:t>
            </a:r>
          </a:p>
          <a:p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6E0A7DE7-2945-E14A-9F96-97BED772984C}"/>
              </a:ext>
            </a:extLst>
          </p:cNvPr>
          <p:cNvSpPr txBox="1"/>
          <p:nvPr/>
        </p:nvSpPr>
        <p:spPr>
          <a:xfrm>
            <a:off x="526651" y="3080957"/>
            <a:ext cx="1058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b="1" dirty="0">
                <a:solidFill>
                  <a:srgbClr val="92D050"/>
                </a:solidFill>
              </a:rPr>
              <a:t>17,7%</a:t>
            </a:r>
          </a:p>
          <a:p>
            <a:pPr algn="ctr"/>
            <a:r>
              <a:rPr lang="es-CR" sz="2000" dirty="0">
                <a:solidFill>
                  <a:schemeClr val="bg1"/>
                </a:solidFill>
              </a:rPr>
              <a:t>2019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DC0B728A-C746-1340-981E-DEB95E26CFBD}"/>
              </a:ext>
            </a:extLst>
          </p:cNvPr>
          <p:cNvSpPr txBox="1"/>
          <p:nvPr/>
        </p:nvSpPr>
        <p:spPr>
          <a:xfrm>
            <a:off x="2407077" y="3095629"/>
            <a:ext cx="971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b="1" dirty="0">
                <a:solidFill>
                  <a:srgbClr val="92D050"/>
                </a:solidFill>
              </a:rPr>
              <a:t>2,3 %</a:t>
            </a:r>
          </a:p>
          <a:p>
            <a:pPr algn="ctr"/>
            <a:r>
              <a:rPr lang="es-CR" sz="2000" dirty="0">
                <a:solidFill>
                  <a:schemeClr val="bg1"/>
                </a:solidFill>
              </a:rPr>
              <a:t>2020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22" name="Flecha abajo 21">
            <a:extLst>
              <a:ext uri="{FF2B5EF4-FFF2-40B4-BE49-F238E27FC236}">
                <a16:creationId xmlns="" xmlns:a16="http://schemas.microsoft.com/office/drawing/2014/main" id="{FC2D599B-C2F1-224C-A472-C02D2B9207F7}"/>
              </a:ext>
            </a:extLst>
          </p:cNvPr>
          <p:cNvSpPr/>
          <p:nvPr/>
        </p:nvSpPr>
        <p:spPr>
          <a:xfrm>
            <a:off x="372509" y="3213478"/>
            <a:ext cx="175691" cy="35469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Flecha abajo 30">
            <a:extLst>
              <a:ext uri="{FF2B5EF4-FFF2-40B4-BE49-F238E27FC236}">
                <a16:creationId xmlns="" xmlns:a16="http://schemas.microsoft.com/office/drawing/2014/main" id="{7800C8BA-CE3B-D440-9BEA-310498F48DC6}"/>
              </a:ext>
            </a:extLst>
          </p:cNvPr>
          <p:cNvSpPr/>
          <p:nvPr/>
        </p:nvSpPr>
        <p:spPr>
          <a:xfrm rot="10800000">
            <a:off x="2207503" y="3228150"/>
            <a:ext cx="175691" cy="35469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89E72740-1CB8-7740-B1D8-7638A6AB0BA3}"/>
              </a:ext>
            </a:extLst>
          </p:cNvPr>
          <p:cNvCxnSpPr>
            <a:cxnSpLocks/>
          </p:cNvCxnSpPr>
          <p:nvPr/>
        </p:nvCxnSpPr>
        <p:spPr>
          <a:xfrm>
            <a:off x="-23604" y="5289463"/>
            <a:ext cx="5142155" cy="1407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D0BFDFD-B926-9B48-B5F1-B7EF776B6A36}"/>
              </a:ext>
            </a:extLst>
          </p:cNvPr>
          <p:cNvSpPr/>
          <p:nvPr/>
        </p:nvSpPr>
        <p:spPr>
          <a:xfrm>
            <a:off x="4787994" y="4002049"/>
            <a:ext cx="949148" cy="9027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E85DA4F7-8B7B-904F-999D-786681662122}"/>
              </a:ext>
            </a:extLst>
          </p:cNvPr>
          <p:cNvSpPr txBox="1"/>
          <p:nvPr/>
        </p:nvSpPr>
        <p:spPr>
          <a:xfrm>
            <a:off x="179927" y="3965545"/>
            <a:ext cx="473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Se prevé que la economía nicaragüense siga enfrentando dificultades.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710875F6-F34A-D942-B4FE-4023E297561D}"/>
              </a:ext>
            </a:extLst>
          </p:cNvPr>
          <p:cNvSpPr txBox="1"/>
          <p:nvPr/>
        </p:nvSpPr>
        <p:spPr>
          <a:xfrm>
            <a:off x="186319" y="102644"/>
            <a:ext cx="4818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Inflación promedio de nuestros principales socios comerciales</a:t>
            </a:r>
          </a:p>
          <a:p>
            <a:r>
              <a:rPr lang="es-ES_tradnl" sz="2400" dirty="0">
                <a:solidFill>
                  <a:schemeClr val="bg1"/>
                </a:solidFill>
              </a:rPr>
              <a:t>se mantendría en </a:t>
            </a:r>
            <a:r>
              <a:rPr lang="es-ES_tradnl" sz="2400" b="1" dirty="0">
                <a:solidFill>
                  <a:srgbClr val="92D050"/>
                </a:solidFill>
              </a:rPr>
              <a:t>2,8%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dirty="0">
                <a:solidFill>
                  <a:schemeClr val="bg1"/>
                </a:solidFill>
              </a:rPr>
              <a:t>para el bienio 2019-2020.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84FFE17-81B6-ED4B-8F04-247F71C5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13</a:t>
            </a:fld>
            <a:endParaRPr lang="es-ES_tradnl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F3B3297D-A2AE-034A-8812-D2A4E2C8E53C}"/>
              </a:ext>
            </a:extLst>
          </p:cNvPr>
          <p:cNvCxnSpPr>
            <a:cxnSpLocks/>
          </p:cNvCxnSpPr>
          <p:nvPr/>
        </p:nvCxnSpPr>
        <p:spPr>
          <a:xfrm>
            <a:off x="-23604" y="3866002"/>
            <a:ext cx="514215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="" xmlns:a16="http://schemas.microsoft.com/office/drawing/2014/main" id="{595FA8D9-E364-4344-8B9E-C03BDD2BB49A}"/>
              </a:ext>
            </a:extLst>
          </p:cNvPr>
          <p:cNvCxnSpPr>
            <a:cxnSpLocks/>
          </p:cNvCxnSpPr>
          <p:nvPr/>
        </p:nvCxnSpPr>
        <p:spPr>
          <a:xfrm flipV="1">
            <a:off x="-23605" y="1734143"/>
            <a:ext cx="5142155" cy="1891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6081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="" xmlns:a16="http://schemas.microsoft.com/office/drawing/2014/main" id="{769A05EC-EB40-AB44-8756-85754A52BD5E}"/>
              </a:ext>
            </a:extLst>
          </p:cNvPr>
          <p:cNvSpPr/>
          <p:nvPr/>
        </p:nvSpPr>
        <p:spPr>
          <a:xfrm>
            <a:off x="473365" y="2051803"/>
            <a:ext cx="3226355" cy="3226355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7542360-3185-0E4A-8388-F24F0789DD51}"/>
              </a:ext>
            </a:extLst>
          </p:cNvPr>
          <p:cNvSpPr txBox="1"/>
          <p:nvPr/>
        </p:nvSpPr>
        <p:spPr>
          <a:xfrm>
            <a:off x="296207" y="510081"/>
            <a:ext cx="593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chemeClr val="bg1"/>
                </a:solidFill>
                <a:latin typeface="+mj-lt"/>
              </a:rPr>
              <a:t>Inflación y política monetaria</a:t>
            </a:r>
            <a:endParaRPr lang="es-ES_trad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44529B75-D66B-6247-9222-598893D77F99}"/>
              </a:ext>
            </a:extLst>
          </p:cNvPr>
          <p:cNvSpPr txBox="1"/>
          <p:nvPr/>
        </p:nvSpPr>
        <p:spPr>
          <a:xfrm>
            <a:off x="4026675" y="2139817"/>
            <a:ext cx="475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Protege el poder adquisitivo de los ingresos de los hogares.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C02297E-864D-4E4C-AFB2-E3451F189B27}"/>
              </a:ext>
            </a:extLst>
          </p:cNvPr>
          <p:cNvSpPr txBox="1"/>
          <p:nvPr/>
        </p:nvSpPr>
        <p:spPr>
          <a:xfrm>
            <a:off x="4026675" y="3346805"/>
            <a:ext cx="475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Facilita el cálculo </a:t>
            </a:r>
            <a:r>
              <a:rPr lang="es-CR" sz="2400" dirty="0" smtClean="0">
                <a:solidFill>
                  <a:schemeClr val="bg1"/>
                </a:solidFill>
              </a:rPr>
              <a:t>económico</a:t>
            </a:r>
            <a:r>
              <a:rPr lang="es-CR" sz="2400" dirty="0">
                <a:solidFill>
                  <a:schemeClr val="bg1"/>
                </a:solidFill>
              </a:rPr>
              <a:t> </a:t>
            </a:r>
            <a:r>
              <a:rPr lang="es-CR" sz="2400" dirty="0" smtClean="0">
                <a:solidFill>
                  <a:schemeClr val="bg1"/>
                </a:solidFill>
              </a:rPr>
              <a:t>y promueve el crecimiento</a:t>
            </a:r>
            <a:r>
              <a:rPr lang="es-CR" sz="2400" dirty="0" smtClean="0">
                <a:solidFill>
                  <a:schemeClr val="bg1"/>
                </a:solidFill>
              </a:rPr>
              <a:t>.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0BC420B3-C96C-5647-9C27-E3DE22F52489}"/>
              </a:ext>
            </a:extLst>
          </p:cNvPr>
          <p:cNvSpPr txBox="1"/>
          <p:nvPr/>
        </p:nvSpPr>
        <p:spPr>
          <a:xfrm>
            <a:off x="4026675" y="4556328"/>
            <a:ext cx="475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Crea un entorno favorable para que otras políticas públicas alcancen </a:t>
            </a:r>
            <a:r>
              <a:rPr lang="es-CR" sz="2400" dirty="0" smtClean="0">
                <a:solidFill>
                  <a:schemeClr val="bg1"/>
                </a:solidFill>
              </a:rPr>
              <a:t>resultados.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CE4CF3F-7F21-054D-92DF-0C3D3A41A55C}"/>
              </a:ext>
            </a:extLst>
          </p:cNvPr>
          <p:cNvSpPr txBox="1"/>
          <p:nvPr/>
        </p:nvSpPr>
        <p:spPr>
          <a:xfrm>
            <a:off x="101706" y="2950228"/>
            <a:ext cx="397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rgbClr val="022F4F"/>
                </a:solidFill>
              </a:rPr>
              <a:t>Meta de largo plazo</a:t>
            </a:r>
          </a:p>
          <a:p>
            <a:endParaRPr lang="es-ES_tradnl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5EDF9042-44B6-7A48-A4E5-FA687FF9AA42}"/>
              </a:ext>
            </a:extLst>
          </p:cNvPr>
          <p:cNvCxnSpPr>
            <a:cxnSpLocks/>
          </p:cNvCxnSpPr>
          <p:nvPr/>
        </p:nvCxnSpPr>
        <p:spPr>
          <a:xfrm>
            <a:off x="3603356" y="3131330"/>
            <a:ext cx="554064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E3F9ED8-F687-A041-B602-45DC092116C1}"/>
              </a:ext>
            </a:extLst>
          </p:cNvPr>
          <p:cNvSpPr txBox="1"/>
          <p:nvPr/>
        </p:nvSpPr>
        <p:spPr>
          <a:xfrm>
            <a:off x="684660" y="3433454"/>
            <a:ext cx="285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92D050"/>
                </a:solidFill>
              </a:rPr>
              <a:t>3% </a:t>
            </a:r>
            <a:r>
              <a:rPr lang="es-CR" sz="4000" b="1" u="sng" dirty="0">
                <a:solidFill>
                  <a:srgbClr val="92D050"/>
                </a:solidFill>
              </a:rPr>
              <a:t>+</a:t>
            </a:r>
            <a:r>
              <a:rPr lang="es-CR" sz="4000" b="1" dirty="0">
                <a:solidFill>
                  <a:srgbClr val="92D050"/>
                </a:solidFill>
              </a:rPr>
              <a:t> 1p.p.</a:t>
            </a:r>
            <a:endParaRPr lang="es-ES_tradnl" sz="4000" b="1" dirty="0">
              <a:solidFill>
                <a:srgbClr val="92D05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FB3DF76-A412-D242-B8FD-BF4490E449DF}"/>
              </a:ext>
            </a:extLst>
          </p:cNvPr>
          <p:cNvSpPr txBox="1"/>
          <p:nvPr/>
        </p:nvSpPr>
        <p:spPr>
          <a:xfrm>
            <a:off x="296207" y="276956"/>
            <a:ext cx="392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 2019-2020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A555490A-F077-C14A-981B-010C2D79CBE0}"/>
              </a:ext>
            </a:extLst>
          </p:cNvPr>
          <p:cNvSpPr txBox="1"/>
          <p:nvPr/>
        </p:nvSpPr>
        <p:spPr>
          <a:xfrm>
            <a:off x="277369" y="1040639"/>
            <a:ext cx="878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Objetivo principal del BCCR: lograr una inflación baja y estable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="" xmlns:a16="http://schemas.microsoft.com/office/drawing/2014/main" id="{9F8F606E-E4E9-1249-9DDA-7AE41679F0B1}"/>
              </a:ext>
            </a:extLst>
          </p:cNvPr>
          <p:cNvCxnSpPr>
            <a:cxnSpLocks/>
          </p:cNvCxnSpPr>
          <p:nvPr/>
        </p:nvCxnSpPr>
        <p:spPr>
          <a:xfrm>
            <a:off x="3541364" y="4449015"/>
            <a:ext cx="560263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78897954-4D8B-0849-BE4B-770FC948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66530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0" y="0"/>
            <a:ext cx="513139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924A9F71-0A49-DB48-A847-F99393A1539E}"/>
              </a:ext>
            </a:extLst>
          </p:cNvPr>
          <p:cNvSpPr/>
          <p:nvPr/>
        </p:nvSpPr>
        <p:spPr>
          <a:xfrm>
            <a:off x="4664598" y="2514545"/>
            <a:ext cx="4479402" cy="19536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4664598" y="502955"/>
            <a:ext cx="4479402" cy="19536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431931" y="1303070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431931" y="758841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B47A1E0-CB5E-1C4D-AE68-9550E06399B9}"/>
              </a:ext>
            </a:extLst>
          </p:cNvPr>
          <p:cNvSpPr txBox="1"/>
          <p:nvPr/>
        </p:nvSpPr>
        <p:spPr>
          <a:xfrm>
            <a:off x="4780342" y="797563"/>
            <a:ext cx="43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22F4F"/>
                </a:solidFill>
              </a:rPr>
              <a:t>Presiones de demanda y evolución de expectativas de inflación serían coherentes con una inflación ubicada en el rango meta.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94ADCF27-8109-644B-819B-B08FE00FFF16}"/>
              </a:ext>
            </a:extLst>
          </p:cNvPr>
          <p:cNvSpPr/>
          <p:nvPr/>
        </p:nvSpPr>
        <p:spPr>
          <a:xfrm>
            <a:off x="4664598" y="4554340"/>
            <a:ext cx="4479402" cy="1771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5476BB03-7634-8344-B9D4-013C5BD80851}"/>
              </a:ext>
            </a:extLst>
          </p:cNvPr>
          <p:cNvSpPr txBox="1"/>
          <p:nvPr/>
        </p:nvSpPr>
        <p:spPr>
          <a:xfrm>
            <a:off x="4780342" y="2780568"/>
            <a:ext cx="4303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22F4F"/>
                </a:solidFill>
              </a:rPr>
              <a:t>Efecto total del IVA (incluido en la Ley 9635) sobre el IPC sería de</a:t>
            </a:r>
            <a:br>
              <a:rPr lang="es-CR" sz="2000" dirty="0">
                <a:solidFill>
                  <a:srgbClr val="022F4F"/>
                </a:solidFill>
              </a:rPr>
            </a:br>
            <a:r>
              <a:rPr lang="es-CR" sz="2000" b="1" dirty="0">
                <a:solidFill>
                  <a:srgbClr val="022F4F"/>
                </a:solidFill>
              </a:rPr>
              <a:t>1,1 p.p.</a:t>
            </a:r>
            <a:r>
              <a:rPr lang="es-CR" sz="2000" dirty="0">
                <a:solidFill>
                  <a:srgbClr val="022F4F"/>
                </a:solidFill>
              </a:rPr>
              <a:t> y se concentraría entre julio 2019-junio 2020 (70% del ajuste).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EC535EE4-E9FF-084D-BE15-48B5E989CABA}"/>
              </a:ext>
            </a:extLst>
          </p:cNvPr>
          <p:cNvSpPr txBox="1"/>
          <p:nvPr/>
        </p:nvSpPr>
        <p:spPr>
          <a:xfrm>
            <a:off x="4780342" y="4905388"/>
            <a:ext cx="436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22F4F"/>
                </a:solidFill>
              </a:rPr>
              <a:t>El BCCR se mantendrá vigilante de la evolución de todas las variables que determinan la inflación.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2334BBCB-3743-684D-82F7-5790C3644535}"/>
              </a:ext>
            </a:extLst>
          </p:cNvPr>
          <p:cNvSpPr txBox="1"/>
          <p:nvPr/>
        </p:nvSpPr>
        <p:spPr>
          <a:xfrm>
            <a:off x="431931" y="1935906"/>
            <a:ext cx="3044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chemeClr val="bg1"/>
                </a:solidFill>
              </a:rPr>
              <a:t>Inflación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0779BE6-B662-BE40-8091-D42920F28E9A}"/>
              </a:ext>
            </a:extLst>
          </p:cNvPr>
          <p:cNvSpPr txBox="1"/>
          <p:nvPr/>
        </p:nvSpPr>
        <p:spPr>
          <a:xfrm>
            <a:off x="461385" y="2977702"/>
            <a:ext cx="37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>
                <a:solidFill>
                  <a:srgbClr val="92D050"/>
                </a:solidFill>
              </a:rPr>
              <a:t>2</a:t>
            </a:r>
            <a:r>
              <a:rPr lang="es-ES_tradnl" sz="4400" b="1" dirty="0">
                <a:solidFill>
                  <a:srgbClr val="92D050"/>
                </a:solidFill>
              </a:rPr>
              <a:t>%</a:t>
            </a:r>
            <a:r>
              <a:rPr lang="es-ES_tradnl" sz="6000" b="1" dirty="0">
                <a:solidFill>
                  <a:srgbClr val="92D050"/>
                </a:solidFill>
              </a:rPr>
              <a:t> </a:t>
            </a:r>
            <a:r>
              <a:rPr lang="es-ES_tradnl" sz="4400" b="1" dirty="0">
                <a:solidFill>
                  <a:srgbClr val="92D050"/>
                </a:solidFill>
              </a:rPr>
              <a:t>a</a:t>
            </a:r>
            <a:r>
              <a:rPr lang="es-ES_tradnl" sz="6000" b="1" dirty="0">
                <a:solidFill>
                  <a:srgbClr val="92D050"/>
                </a:solidFill>
              </a:rPr>
              <a:t> </a:t>
            </a:r>
            <a:r>
              <a:rPr lang="es-ES_tradnl" sz="7200" b="1" dirty="0">
                <a:solidFill>
                  <a:srgbClr val="92D050"/>
                </a:solidFill>
              </a:rPr>
              <a:t>4</a:t>
            </a:r>
            <a:r>
              <a:rPr lang="es-ES_tradnl" sz="4400" b="1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AD6211E-658E-EB47-833C-2B3FD7D32B0B}"/>
              </a:ext>
            </a:extLst>
          </p:cNvPr>
          <p:cNvSpPr txBox="1"/>
          <p:nvPr/>
        </p:nvSpPr>
        <p:spPr>
          <a:xfrm>
            <a:off x="431931" y="2613281"/>
            <a:ext cx="30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Rango meta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4219407-DE40-634F-B832-5238B84AA252}"/>
              </a:ext>
            </a:extLst>
          </p:cNvPr>
          <p:cNvSpPr txBox="1"/>
          <p:nvPr/>
        </p:nvSpPr>
        <p:spPr>
          <a:xfrm>
            <a:off x="461385" y="4476915"/>
            <a:ext cx="3435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Responde al compromiso del BCCR con una inflación baja y estable.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9111AC64-6156-4B44-9ED6-D1C74F9AA6AE}"/>
              </a:ext>
            </a:extLst>
          </p:cNvPr>
          <p:cNvCxnSpPr/>
          <p:nvPr/>
        </p:nvCxnSpPr>
        <p:spPr>
          <a:xfrm>
            <a:off x="0" y="4368660"/>
            <a:ext cx="292330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EB255E4-A5F6-4443-B446-72E1D157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15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D280EB4-94E4-9649-B3A8-D5A9AA0CD9C5}"/>
              </a:ext>
            </a:extLst>
          </p:cNvPr>
          <p:cNvSpPr/>
          <p:nvPr/>
        </p:nvSpPr>
        <p:spPr>
          <a:xfrm>
            <a:off x="0" y="5885572"/>
            <a:ext cx="2923309" cy="42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452C81B-CDFC-D74D-B1C2-F62816D1FCB4}"/>
              </a:ext>
            </a:extLst>
          </p:cNvPr>
          <p:cNvSpPr txBox="1"/>
          <p:nvPr/>
        </p:nvSpPr>
        <p:spPr>
          <a:xfrm>
            <a:off x="494948" y="5869157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2018: </a:t>
            </a:r>
            <a:r>
              <a:rPr lang="es-ES_tradnl" sz="2400" b="1" dirty="0">
                <a:solidFill>
                  <a:schemeClr val="bg1"/>
                </a:solidFill>
              </a:rPr>
              <a:t>2,0</a:t>
            </a:r>
            <a:r>
              <a:rPr lang="es-ES_tradnl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931800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62D79D82-C051-A449-8CFB-ACA858278B41}"/>
              </a:ext>
            </a:extLst>
          </p:cNvPr>
          <p:cNvSpPr/>
          <p:nvPr/>
        </p:nvSpPr>
        <p:spPr>
          <a:xfrm>
            <a:off x="0" y="6439543"/>
            <a:ext cx="9144000" cy="509772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0E3FCF0-C5AE-4E4E-9BCD-0536D6F8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4E465AC-2B35-F44C-A577-830D514A9ADB}"/>
              </a:ext>
            </a:extLst>
          </p:cNvPr>
          <p:cNvSpPr txBox="1"/>
          <p:nvPr/>
        </p:nvSpPr>
        <p:spPr>
          <a:xfrm>
            <a:off x="1328246" y="190335"/>
            <a:ext cx="68547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R" sz="2800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Proyección no condicional de inflación</a:t>
            </a:r>
          </a:p>
          <a:p>
            <a:pPr algn="ctr">
              <a:spcAft>
                <a:spcPts val="0"/>
              </a:spcAft>
            </a:pP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Variación % interanual</a:t>
            </a:r>
          </a:p>
          <a:p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27393CD-CB67-8E48-8893-1B45F89A14AE}"/>
              </a:ext>
            </a:extLst>
          </p:cNvPr>
          <p:cNvSpPr txBox="1"/>
          <p:nvPr/>
        </p:nvSpPr>
        <p:spPr>
          <a:xfrm>
            <a:off x="0" y="653730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" y="873413"/>
            <a:ext cx="7559254" cy="54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246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0" y="1"/>
            <a:ext cx="513139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4765964" y="1350578"/>
            <a:ext cx="4378036" cy="14992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CDC7CED-F8AA-A742-958D-ACCD3F6FE9F1}"/>
              </a:ext>
            </a:extLst>
          </p:cNvPr>
          <p:cNvSpPr/>
          <p:nvPr/>
        </p:nvSpPr>
        <p:spPr>
          <a:xfrm>
            <a:off x="4890654" y="3492831"/>
            <a:ext cx="4253345" cy="14992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D67DA2A-DDFF-A343-9B1B-7F590A9A4615}"/>
              </a:ext>
            </a:extLst>
          </p:cNvPr>
          <p:cNvSpPr/>
          <p:nvPr/>
        </p:nvSpPr>
        <p:spPr>
          <a:xfrm>
            <a:off x="3949402" y="1122218"/>
            <a:ext cx="1982686" cy="19826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41D84515-CEAE-3949-8911-E6C7EBA408AF}"/>
              </a:ext>
            </a:extLst>
          </p:cNvPr>
          <p:cNvSpPr/>
          <p:nvPr/>
        </p:nvSpPr>
        <p:spPr>
          <a:xfrm>
            <a:off x="3949402" y="3237768"/>
            <a:ext cx="1982686" cy="19826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4EC5728-FA04-CF44-8566-60440B5C2B41}"/>
              </a:ext>
            </a:extLst>
          </p:cNvPr>
          <p:cNvSpPr txBox="1"/>
          <p:nvPr/>
        </p:nvSpPr>
        <p:spPr>
          <a:xfrm>
            <a:off x="6651840" y="1895958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303271" y="2615607"/>
            <a:ext cx="374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800" b="1" dirty="0">
                <a:solidFill>
                  <a:schemeClr val="bg1"/>
                </a:solidFill>
              </a:rPr>
              <a:t>Crecimiento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303271" y="829830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C031251-AEA3-6943-A45D-845262FFD3ED}"/>
              </a:ext>
            </a:extLst>
          </p:cNvPr>
          <p:cNvSpPr/>
          <p:nvPr/>
        </p:nvSpPr>
        <p:spPr>
          <a:xfrm>
            <a:off x="4137916" y="1520299"/>
            <a:ext cx="1710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6000" b="1" dirty="0">
                <a:solidFill>
                  <a:srgbClr val="92D050"/>
                </a:solidFill>
              </a:rPr>
              <a:t>3,2</a:t>
            </a:r>
            <a:r>
              <a:rPr lang="es-CR" sz="4000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D746C26A-7531-C94A-A7C0-B9F3098AF235}"/>
              </a:ext>
            </a:extLst>
          </p:cNvPr>
          <p:cNvSpPr/>
          <p:nvPr/>
        </p:nvSpPr>
        <p:spPr>
          <a:xfrm>
            <a:off x="4137916" y="3673063"/>
            <a:ext cx="1710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6000" b="1" dirty="0">
                <a:solidFill>
                  <a:srgbClr val="92D050"/>
                </a:solidFill>
              </a:rPr>
              <a:t>3,0</a:t>
            </a:r>
            <a:r>
              <a:rPr lang="es-CR" sz="4000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E999BA4-1673-4A49-BC31-9944F99ED793}"/>
              </a:ext>
            </a:extLst>
          </p:cNvPr>
          <p:cNvSpPr txBox="1"/>
          <p:nvPr/>
        </p:nvSpPr>
        <p:spPr>
          <a:xfrm>
            <a:off x="6498469" y="1570588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86326C7F-7F51-3D49-966A-AA6079F3C8F7}"/>
              </a:ext>
            </a:extLst>
          </p:cNvPr>
          <p:cNvSpPr txBox="1"/>
          <p:nvPr/>
        </p:nvSpPr>
        <p:spPr>
          <a:xfrm>
            <a:off x="6651840" y="4043024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498469" y="3707788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18A421-6358-3E46-82D9-6EFB2C65886F}"/>
              </a:ext>
            </a:extLst>
          </p:cNvPr>
          <p:cNvSpPr txBox="1"/>
          <p:nvPr/>
        </p:nvSpPr>
        <p:spPr>
          <a:xfrm>
            <a:off x="303270" y="3407739"/>
            <a:ext cx="326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Superior al estimado para </a:t>
            </a:r>
            <a:r>
              <a:rPr lang="es-CR" dirty="0">
                <a:solidFill>
                  <a:srgbClr val="92D050"/>
                </a:solidFill>
              </a:rPr>
              <a:t>2018 de </a:t>
            </a:r>
            <a:r>
              <a:rPr lang="es-CR" b="1" dirty="0">
                <a:solidFill>
                  <a:srgbClr val="92D050"/>
                </a:solidFill>
              </a:rPr>
              <a:t>2,7</a:t>
            </a:r>
            <a:r>
              <a:rPr lang="es-CR" dirty="0">
                <a:solidFill>
                  <a:srgbClr val="92D050"/>
                </a:solidFill>
              </a:rPr>
              <a:t>%, </a:t>
            </a:r>
            <a:r>
              <a:rPr lang="es-CR" dirty="0">
                <a:solidFill>
                  <a:schemeClr val="bg1"/>
                </a:solidFill>
              </a:rPr>
              <a:t>pero por debajo del nivel potencial para Costa Rica (3,5%).</a:t>
            </a:r>
          </a:p>
          <a:p>
            <a:endParaRPr lang="es-ES_tradnl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1A2400D-AA45-0C46-B011-C01EAE5E9FB5}"/>
              </a:ext>
            </a:extLst>
          </p:cNvPr>
          <p:cNvSpPr txBox="1"/>
          <p:nvPr/>
        </p:nvSpPr>
        <p:spPr>
          <a:xfrm>
            <a:off x="303270" y="1378206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81668FB-8967-B94D-8967-5000D5C0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4153293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2E96827-6421-1349-A758-BC477266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214"/>
            <a:ext cx="9144000" cy="625557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409DA1B-628D-E84D-81A8-090E1EE4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9165CCE-5669-9C41-9EFA-280C62227956}"/>
              </a:ext>
            </a:extLst>
          </p:cNvPr>
          <p:cNvSpPr txBox="1"/>
          <p:nvPr/>
        </p:nvSpPr>
        <p:spPr>
          <a:xfrm>
            <a:off x="1319429" y="327512"/>
            <a:ext cx="6872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R" sz="2800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Contribución al crecimiento del PIB en </a:t>
            </a:r>
          </a:p>
          <a:p>
            <a:pPr algn="ctr">
              <a:spcAft>
                <a:spcPts val="0"/>
              </a:spcAft>
            </a:pPr>
            <a:r>
              <a:rPr lang="es-CR" sz="2800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volumen por componentes del gasto</a:t>
            </a:r>
            <a:endParaRPr lang="es-CR" sz="1600" dirty="0">
              <a:solidFill>
                <a:srgbClr val="022F4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Aporte en p.p. a la tasa de variación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1EE5F60-163C-A344-808C-314814E02901}"/>
              </a:ext>
            </a:extLst>
          </p:cNvPr>
          <p:cNvSpPr/>
          <p:nvPr/>
        </p:nvSpPr>
        <p:spPr>
          <a:xfrm>
            <a:off x="0" y="1350578"/>
            <a:ext cx="325464" cy="14992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3AFC86C-65B4-EC47-9071-BAC7A66B8D64}"/>
              </a:ext>
            </a:extLst>
          </p:cNvPr>
          <p:cNvSpPr txBox="1"/>
          <p:nvPr/>
        </p:nvSpPr>
        <p:spPr>
          <a:xfrm>
            <a:off x="0" y="653730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Rica.</a:t>
            </a:r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4236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7F08F7B1-53A9-8144-A469-2FA6762B39B7}"/>
              </a:ext>
            </a:extLst>
          </p:cNvPr>
          <p:cNvSpPr/>
          <p:nvPr/>
        </p:nvSpPr>
        <p:spPr>
          <a:xfrm>
            <a:off x="0" y="1119212"/>
            <a:ext cx="4291245" cy="15924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8843EFE-08A8-CD43-A64D-5C5736A72772}"/>
              </a:ext>
            </a:extLst>
          </p:cNvPr>
          <p:cNvSpPr/>
          <p:nvPr/>
        </p:nvSpPr>
        <p:spPr>
          <a:xfrm>
            <a:off x="4222441" y="0"/>
            <a:ext cx="4938086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CD3499C-9327-F242-AAB5-A16EA43821EB}"/>
              </a:ext>
            </a:extLst>
          </p:cNvPr>
          <p:cNvSpPr txBox="1"/>
          <p:nvPr/>
        </p:nvSpPr>
        <p:spPr>
          <a:xfrm>
            <a:off x="258809" y="1186390"/>
            <a:ext cx="332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SIN HUELGA</a:t>
            </a:r>
            <a:endParaRPr lang="es-ES_tradnl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D67DA2A-DDFF-A343-9B1B-7F590A9A4615}"/>
              </a:ext>
            </a:extLst>
          </p:cNvPr>
          <p:cNvSpPr/>
          <p:nvPr/>
        </p:nvSpPr>
        <p:spPr>
          <a:xfrm>
            <a:off x="3263974" y="920874"/>
            <a:ext cx="1982686" cy="19826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C89659F-A169-E945-B2AF-4048F2F49BF7}"/>
              </a:ext>
            </a:extLst>
          </p:cNvPr>
          <p:cNvSpPr txBox="1"/>
          <p:nvPr/>
        </p:nvSpPr>
        <p:spPr>
          <a:xfrm>
            <a:off x="5429760" y="1053613"/>
            <a:ext cx="2523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8000" b="1" dirty="0">
                <a:solidFill>
                  <a:srgbClr val="92D050"/>
                </a:solidFill>
              </a:rPr>
              <a:t>3,1%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5469F20-031D-7D40-A300-B8A47D429842}"/>
              </a:ext>
            </a:extLst>
          </p:cNvPr>
          <p:cNvSpPr txBox="1"/>
          <p:nvPr/>
        </p:nvSpPr>
        <p:spPr>
          <a:xfrm>
            <a:off x="274261" y="1696190"/>
            <a:ext cx="361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</a:rPr>
              <a:t>el crecimiento hubiera sido…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89626DD-0A8B-E64C-A635-9D430280AE72}"/>
              </a:ext>
            </a:extLst>
          </p:cNvPr>
          <p:cNvSpPr txBox="1"/>
          <p:nvPr/>
        </p:nvSpPr>
        <p:spPr>
          <a:xfrm>
            <a:off x="4721429" y="3667943"/>
            <a:ext cx="3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La proyección de crecimiento para </a:t>
            </a:r>
            <a:r>
              <a:rPr lang="es-CR" sz="2400" b="1" dirty="0">
                <a:solidFill>
                  <a:schemeClr val="bg1"/>
                </a:solidFill>
              </a:rPr>
              <a:t>2019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7E105828-7487-1044-8E0C-704FB42818C5}"/>
              </a:ext>
            </a:extLst>
          </p:cNvPr>
          <p:cNvSpPr txBox="1"/>
          <p:nvPr/>
        </p:nvSpPr>
        <p:spPr>
          <a:xfrm>
            <a:off x="5545978" y="2336133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</a:rPr>
              <a:t>(en lugar de 2,7%)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AB25F74-78CB-8147-AEDF-FBD08023B5CB}"/>
              </a:ext>
            </a:extLst>
          </p:cNvPr>
          <p:cNvSpPr txBox="1"/>
          <p:nvPr/>
        </p:nvSpPr>
        <p:spPr>
          <a:xfrm>
            <a:off x="5510712" y="5716058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</a:rPr>
              <a:t>(en lugar de 3,2%) </a:t>
            </a:r>
            <a:endParaRPr lang="es-ES_tradnl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22F5244-57D1-6041-A05B-1388CF481283}"/>
              </a:ext>
            </a:extLst>
          </p:cNvPr>
          <p:cNvSpPr txBox="1"/>
          <p:nvPr/>
        </p:nvSpPr>
        <p:spPr>
          <a:xfrm>
            <a:off x="5429760" y="4348271"/>
            <a:ext cx="2523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8000" b="1" dirty="0">
                <a:solidFill>
                  <a:srgbClr val="92D050"/>
                </a:solidFill>
              </a:rPr>
              <a:t>2,8%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65BFC501-8869-9C41-9BAE-76215D8F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240" y="1308883"/>
            <a:ext cx="1686424" cy="110919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319EE1EB-69DD-DD48-A391-CD2AF89EF3C3}"/>
              </a:ext>
            </a:extLst>
          </p:cNvPr>
          <p:cNvCxnSpPr>
            <a:cxnSpLocks/>
          </p:cNvCxnSpPr>
          <p:nvPr/>
        </p:nvCxnSpPr>
        <p:spPr>
          <a:xfrm flipH="1">
            <a:off x="3713952" y="1149235"/>
            <a:ext cx="1147637" cy="156763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511E9CE5-CDE3-B542-8B33-1A8A1FA8D4AB}"/>
              </a:ext>
            </a:extLst>
          </p:cNvPr>
          <p:cNvSpPr txBox="1"/>
          <p:nvPr/>
        </p:nvSpPr>
        <p:spPr>
          <a:xfrm>
            <a:off x="4721429" y="708723"/>
            <a:ext cx="394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</a:rPr>
              <a:t>2018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88A7F07A-628B-A24D-955F-6A528C1D0C0D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5590573" y="3429000"/>
            <a:ext cx="3569954" cy="2834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7C6A33B-F948-CF41-8596-03E2D5C2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140917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60975C1-BD15-B047-9448-44D03C7686DA}"/>
              </a:ext>
            </a:extLst>
          </p:cNvPr>
          <p:cNvSpPr/>
          <p:nvPr/>
        </p:nvSpPr>
        <p:spPr>
          <a:xfrm>
            <a:off x="3221583" y="1"/>
            <a:ext cx="6031005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01D1E700-AB29-6444-A989-8857826F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960B689-7489-3D44-8557-4843F8627245}"/>
              </a:ext>
            </a:extLst>
          </p:cNvPr>
          <p:cNvSpPr txBox="1"/>
          <p:nvPr/>
        </p:nvSpPr>
        <p:spPr>
          <a:xfrm>
            <a:off x="243694" y="2448723"/>
            <a:ext cx="3091177" cy="67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rgbClr val="022F4F"/>
                </a:solidFill>
                <a:latin typeface="+mj-lt"/>
              </a:rPr>
              <a:t>Contenido</a:t>
            </a:r>
            <a:endParaRPr lang="es-ES_tradnl" sz="36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3800F00-E859-1844-AD91-7A8832BA6203}"/>
              </a:ext>
            </a:extLst>
          </p:cNvPr>
          <p:cNvSpPr/>
          <p:nvPr/>
        </p:nvSpPr>
        <p:spPr>
          <a:xfrm>
            <a:off x="2815210" y="1024937"/>
            <a:ext cx="907675" cy="4071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48915BF-8679-C744-BEE7-D0BC736A5E01}"/>
              </a:ext>
            </a:extLst>
          </p:cNvPr>
          <p:cNvSpPr txBox="1"/>
          <p:nvPr/>
        </p:nvSpPr>
        <p:spPr>
          <a:xfrm>
            <a:off x="3221583" y="1225689"/>
            <a:ext cx="56795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_tradnl" sz="2800" dirty="0">
                <a:solidFill>
                  <a:schemeClr val="accent2"/>
                </a:solidFill>
              </a:rPr>
              <a:t>Coyuntura económica </a:t>
            </a:r>
            <a:r>
              <a:rPr lang="es-ES_tradnl" sz="2800" dirty="0" smtClean="0">
                <a:solidFill>
                  <a:schemeClr val="accent2"/>
                </a:solidFill>
              </a:rPr>
              <a:t>2018</a:t>
            </a:r>
            <a:endParaRPr lang="es-ES_tradnl" sz="2400" dirty="0">
              <a:solidFill>
                <a:schemeClr val="bg1"/>
              </a:solidFill>
            </a:endParaRPr>
          </a:p>
          <a:p>
            <a:pPr marL="637200" lvl="1">
              <a:lnSpc>
                <a:spcPct val="150000"/>
              </a:lnSpc>
              <a:buClr>
                <a:schemeClr val="bg1"/>
              </a:buClr>
            </a:pPr>
            <a:endParaRPr lang="es-ES_tradnl" sz="2400" dirty="0">
              <a:solidFill>
                <a:schemeClr val="bg1"/>
              </a:solidFill>
            </a:endParaRPr>
          </a:p>
          <a:p>
            <a:pPr marL="522900" indent="-3429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s-CR" sz="2800" dirty="0" smtClean="0">
                <a:solidFill>
                  <a:schemeClr val="accent2"/>
                </a:solidFill>
              </a:rPr>
              <a:t>Proyecciones macroeconómicas</a:t>
            </a:r>
          </a:p>
          <a:p>
            <a:pPr marL="522900" indent="-3429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s-CR" sz="2800" dirty="0" smtClean="0">
                <a:solidFill>
                  <a:schemeClr val="accent2"/>
                </a:solidFill>
              </a:rPr>
              <a:t>2019-2020</a:t>
            </a:r>
            <a:endParaRPr lang="es-CR" sz="28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s-ES_tradnl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s-ES_tradnl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96981083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EC1690FE-9730-D343-B60F-672F19E21685}"/>
              </a:ext>
            </a:extLst>
          </p:cNvPr>
          <p:cNvSpPr/>
          <p:nvPr/>
        </p:nvSpPr>
        <p:spPr>
          <a:xfrm>
            <a:off x="0" y="1"/>
            <a:ext cx="4690872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4EC5728-FA04-CF44-8566-60440B5C2B41}"/>
              </a:ext>
            </a:extLst>
          </p:cNvPr>
          <p:cNvSpPr txBox="1"/>
          <p:nvPr/>
        </p:nvSpPr>
        <p:spPr>
          <a:xfrm>
            <a:off x="6560405" y="1895958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400716" y="2795892"/>
            <a:ext cx="285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b="1" dirty="0">
                <a:solidFill>
                  <a:schemeClr val="bg1"/>
                </a:solidFill>
                <a:latin typeface="+mj-lt"/>
              </a:rPr>
              <a:t>Balanza de pagos</a:t>
            </a:r>
            <a:endParaRPr lang="es-ES_tradn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400716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86326C7F-7F51-3D49-966A-AA6079F3C8F7}"/>
              </a:ext>
            </a:extLst>
          </p:cNvPr>
          <p:cNvSpPr txBox="1"/>
          <p:nvPr/>
        </p:nvSpPr>
        <p:spPr>
          <a:xfrm>
            <a:off x="6747107" y="4008299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575699" y="3673063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D6E12B86-B104-6047-962B-A523B1115F31}"/>
              </a:ext>
            </a:extLst>
          </p:cNvPr>
          <p:cNvSpPr/>
          <p:nvPr/>
        </p:nvSpPr>
        <p:spPr>
          <a:xfrm>
            <a:off x="3854370" y="436463"/>
            <a:ext cx="5289630" cy="2795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651B3E2-0664-7B4C-899D-291D4C47B4B5}"/>
              </a:ext>
            </a:extLst>
          </p:cNvPr>
          <p:cNvSpPr txBox="1"/>
          <p:nvPr/>
        </p:nvSpPr>
        <p:spPr>
          <a:xfrm>
            <a:off x="4431953" y="563783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22F4F"/>
                </a:solidFill>
              </a:rPr>
              <a:t>Déficit en cuenta corriente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F8C0E7C-860B-4345-9EA2-E0C2227757E9}"/>
              </a:ext>
            </a:extLst>
          </p:cNvPr>
          <p:cNvSpPr/>
          <p:nvPr/>
        </p:nvSpPr>
        <p:spPr>
          <a:xfrm>
            <a:off x="3854370" y="3470725"/>
            <a:ext cx="5289630" cy="2896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FC7AFDE-DA01-AC4B-AD25-FBFEDDD509BA}"/>
              </a:ext>
            </a:extLst>
          </p:cNvPr>
          <p:cNvSpPr txBox="1"/>
          <p:nvPr/>
        </p:nvSpPr>
        <p:spPr>
          <a:xfrm>
            <a:off x="3854370" y="2263569"/>
            <a:ext cx="528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chemeClr val="bg1"/>
                </a:solidFill>
              </a:rPr>
              <a:t>Valores inferiores al de 2018, por mayor dinamismo proyectado para las </a:t>
            </a:r>
          </a:p>
          <a:p>
            <a:pPr algn="ctr"/>
            <a:r>
              <a:rPr lang="es-CR" dirty="0">
                <a:solidFill>
                  <a:schemeClr val="bg1"/>
                </a:solidFill>
              </a:rPr>
              <a:t>exportaciones netas de servicios.</a:t>
            </a:r>
          </a:p>
          <a:p>
            <a:endParaRPr lang="es-ES_tradnl" dirty="0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4E08EC3-445E-2B40-A37F-0F198C917F5C}"/>
              </a:ext>
            </a:extLst>
          </p:cNvPr>
          <p:cNvSpPr txBox="1"/>
          <p:nvPr/>
        </p:nvSpPr>
        <p:spPr>
          <a:xfrm>
            <a:off x="400716" y="1181338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4DF3171D-9D39-104B-A8B3-AC508AF36C04}"/>
              </a:ext>
            </a:extLst>
          </p:cNvPr>
          <p:cNvSpPr txBox="1"/>
          <p:nvPr/>
        </p:nvSpPr>
        <p:spPr>
          <a:xfrm>
            <a:off x="5297117" y="994670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2,9%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C2AC4A8D-1ADC-9143-AE1E-C2150C33D975}"/>
              </a:ext>
            </a:extLst>
          </p:cNvPr>
          <p:cNvSpPr txBox="1"/>
          <p:nvPr/>
        </p:nvSpPr>
        <p:spPr>
          <a:xfrm>
            <a:off x="7071304" y="994670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2,8%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89809513-5548-3941-9A83-4DE60E37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20</a:t>
            </a:fld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4556016" y="4047101"/>
            <a:ext cx="3885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600" dirty="0">
                <a:solidFill>
                  <a:srgbClr val="022F4F"/>
                </a:solidFill>
              </a:rPr>
              <a:t>País es deficitario en el intercambio de bienes, pero superavitario en el intercambio de servicios.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628919DB-37CA-5D43-9AA8-9724C4BA7CC1}"/>
              </a:ext>
            </a:extLst>
          </p:cNvPr>
          <p:cNvSpPr/>
          <p:nvPr/>
        </p:nvSpPr>
        <p:spPr>
          <a:xfrm>
            <a:off x="-8420" y="1"/>
            <a:ext cx="21130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B15F711E-7707-204F-8ED4-7E460BCBA930}"/>
              </a:ext>
            </a:extLst>
          </p:cNvPr>
          <p:cNvSpPr txBox="1"/>
          <p:nvPr/>
        </p:nvSpPr>
        <p:spPr>
          <a:xfrm>
            <a:off x="4132784" y="1240891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3,1%</a:t>
            </a: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del PIB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7591EA43-16E1-2F41-944C-4A904FD6495E}"/>
              </a:ext>
            </a:extLst>
          </p:cNvPr>
          <p:cNvCxnSpPr/>
          <p:nvPr/>
        </p:nvCxnSpPr>
        <p:spPr>
          <a:xfrm>
            <a:off x="5013153" y="1240891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80521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0" y="1"/>
            <a:ext cx="5284922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4016415" y="606487"/>
            <a:ext cx="5127585" cy="279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CDC7CED-F8AA-A742-958D-ACCD3F6FE9F1}"/>
              </a:ext>
            </a:extLst>
          </p:cNvPr>
          <p:cNvSpPr/>
          <p:nvPr/>
        </p:nvSpPr>
        <p:spPr>
          <a:xfrm>
            <a:off x="4016416" y="3492830"/>
            <a:ext cx="5127584" cy="27839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303271" y="1846267"/>
            <a:ext cx="355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Proyecciones fiscales</a:t>
            </a:r>
            <a:r>
              <a:rPr lang="es-CR" sz="2800" baseline="30000" dirty="0">
                <a:solidFill>
                  <a:schemeClr val="bg1"/>
                </a:solidFill>
                <a:latin typeface="+mj-lt"/>
              </a:rPr>
              <a:t>1</a:t>
            </a:r>
            <a:endParaRPr lang="es-ES_tradnl" sz="40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E999BA4-1673-4A49-BC31-9944F99ED793}"/>
              </a:ext>
            </a:extLst>
          </p:cNvPr>
          <p:cNvSpPr txBox="1"/>
          <p:nvPr/>
        </p:nvSpPr>
        <p:spPr>
          <a:xfrm>
            <a:off x="4016416" y="909701"/>
            <a:ext cx="51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22F4F"/>
                </a:solidFill>
              </a:rPr>
              <a:t>Déficit financiero del Gobierno Central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4016416" y="3547446"/>
            <a:ext cx="51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22F4F"/>
                </a:solidFill>
              </a:rPr>
              <a:t>Déficit primario</a:t>
            </a:r>
            <a:endParaRPr lang="es-ES_tradnl" sz="2000" dirty="0">
              <a:solidFill>
                <a:srgbClr val="022F4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18A421-6358-3E46-82D9-6EFB2C65886F}"/>
              </a:ext>
            </a:extLst>
          </p:cNvPr>
          <p:cNvSpPr txBox="1"/>
          <p:nvPr/>
        </p:nvSpPr>
        <p:spPr>
          <a:xfrm>
            <a:off x="303270" y="3251639"/>
            <a:ext cx="33241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</a:rPr>
              <a:t>De ser aplicadas estrictamente sus disposiciones, la reforma fiscal aprobada en diciembre 2018 (Ley 9635) permitiría restablecer la sostenibilidad de las finanzas públicas a largo plazo.</a:t>
            </a:r>
          </a:p>
          <a:p>
            <a:endParaRPr lang="es-ES_tradnl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9071AD3-8174-724E-B8DD-6E88E3E90014}"/>
              </a:ext>
            </a:extLst>
          </p:cNvPr>
          <p:cNvSpPr txBox="1"/>
          <p:nvPr/>
        </p:nvSpPr>
        <p:spPr>
          <a:xfrm>
            <a:off x="5300671" y="1481186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5,9%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D3F878E-CD39-8A40-AD94-77FE35FD77B3}"/>
              </a:ext>
            </a:extLst>
          </p:cNvPr>
          <p:cNvSpPr txBox="1"/>
          <p:nvPr/>
        </p:nvSpPr>
        <p:spPr>
          <a:xfrm>
            <a:off x="6959652" y="1481186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5,1%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A9DB8ECE-E638-E04A-ADD7-E60575B1465F}"/>
              </a:ext>
            </a:extLst>
          </p:cNvPr>
          <p:cNvSpPr txBox="1"/>
          <p:nvPr/>
        </p:nvSpPr>
        <p:spPr>
          <a:xfrm>
            <a:off x="400716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9B29E4AD-7FD3-A54F-B10D-C2517EF463D4}"/>
              </a:ext>
            </a:extLst>
          </p:cNvPr>
          <p:cNvSpPr txBox="1"/>
          <p:nvPr/>
        </p:nvSpPr>
        <p:spPr>
          <a:xfrm>
            <a:off x="400717" y="1181338"/>
            <a:ext cx="30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468E266A-608A-FD4E-A922-1DC4C115358B}"/>
              </a:ext>
            </a:extLst>
          </p:cNvPr>
          <p:cNvSpPr txBox="1"/>
          <p:nvPr/>
        </p:nvSpPr>
        <p:spPr>
          <a:xfrm>
            <a:off x="5309702" y="4206121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1,8%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F731B535-9B94-F448-B590-789E563EAB4E}"/>
              </a:ext>
            </a:extLst>
          </p:cNvPr>
          <p:cNvSpPr txBox="1"/>
          <p:nvPr/>
        </p:nvSpPr>
        <p:spPr>
          <a:xfrm>
            <a:off x="6968683" y="4206121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0,5%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6EAD341-68BA-2448-B94F-09689750C583}"/>
              </a:ext>
            </a:extLst>
          </p:cNvPr>
          <p:cNvSpPr txBox="1"/>
          <p:nvPr/>
        </p:nvSpPr>
        <p:spPr>
          <a:xfrm>
            <a:off x="4016415" y="3836789"/>
            <a:ext cx="510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Excluye el pago de intereses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599A119-4E5F-E94B-A5F2-F67325A6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21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284CF48-3236-9F41-BE5D-308B110AC638}"/>
              </a:ext>
            </a:extLst>
          </p:cNvPr>
          <p:cNvSpPr/>
          <p:nvPr/>
        </p:nvSpPr>
        <p:spPr>
          <a:xfrm>
            <a:off x="4016415" y="5541414"/>
            <a:ext cx="510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Continuaría trayectoria descendente 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iniciada en 2018.</a:t>
            </a:r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D12A9924-026F-2248-AEA1-21B7B6DFBE8E}"/>
              </a:ext>
            </a:extLst>
          </p:cNvPr>
          <p:cNvSpPr txBox="1"/>
          <p:nvPr/>
        </p:nvSpPr>
        <p:spPr>
          <a:xfrm>
            <a:off x="4141889" y="1727407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5,9%</a:t>
            </a: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del PIB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E0A87009-9571-4C45-B39F-D54D74048BDE}"/>
              </a:ext>
            </a:extLst>
          </p:cNvPr>
          <p:cNvCxnSpPr/>
          <p:nvPr/>
        </p:nvCxnSpPr>
        <p:spPr>
          <a:xfrm>
            <a:off x="5022258" y="1727407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CD422937-81E4-2548-BE66-F1621D688AE6}"/>
              </a:ext>
            </a:extLst>
          </p:cNvPr>
          <p:cNvSpPr txBox="1"/>
          <p:nvPr/>
        </p:nvSpPr>
        <p:spPr>
          <a:xfrm>
            <a:off x="4141889" y="4452342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2,3%</a:t>
            </a: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del PIB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EB4ACD30-75B8-FD43-BFB3-600FC72398F5}"/>
              </a:ext>
            </a:extLst>
          </p:cNvPr>
          <p:cNvCxnSpPr/>
          <p:nvPr/>
        </p:nvCxnSpPr>
        <p:spPr>
          <a:xfrm>
            <a:off x="5022258" y="4452342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D9CC96F-BD0D-C641-B230-A600289FEF1C}"/>
              </a:ext>
            </a:extLst>
          </p:cNvPr>
          <p:cNvSpPr txBox="1"/>
          <p:nvPr/>
        </p:nvSpPr>
        <p:spPr>
          <a:xfrm>
            <a:off x="303270" y="6356756"/>
            <a:ext cx="478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1/ Estimaciones revisadas por el Ministerio de Hacienda, después de la </a:t>
            </a:r>
          </a:p>
          <a:p>
            <a:r>
              <a:rPr lang="es-ES_tradnl" sz="1000" dirty="0">
                <a:solidFill>
                  <a:schemeClr val="bg1"/>
                </a:solidFill>
              </a:rPr>
              <a:t>publicación del Programa Macroeconómico 2019-2020.</a:t>
            </a:r>
          </a:p>
        </p:txBody>
      </p:sp>
    </p:spTree>
    <p:extLst>
      <p:ext uri="{BB962C8B-B14F-4D97-AF65-F5344CB8AC3E}">
        <p14:creationId xmlns:p14="http://schemas.microsoft.com/office/powerpoint/2010/main" val="33058549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A60E297-CFED-F643-827B-7BA1F191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0E13B50-E5AE-FB47-8DF8-B1AC840CC9F3}"/>
              </a:ext>
            </a:extLst>
          </p:cNvPr>
          <p:cNvSpPr txBox="1"/>
          <p:nvPr/>
        </p:nvSpPr>
        <p:spPr>
          <a:xfrm>
            <a:off x="256032" y="479336"/>
            <a:ext cx="8558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22F4F"/>
                </a:solidFill>
              </a:rPr>
              <a:t>Gobierno Central: proyección de deuda total </a:t>
            </a:r>
          </a:p>
          <a:p>
            <a:pPr algn="ctr"/>
            <a:r>
              <a:rPr lang="es-ES_tradnl" sz="2400" b="1" dirty="0">
                <a:solidFill>
                  <a:srgbClr val="022F4F"/>
                </a:solidFill>
              </a:rPr>
              <a:t>y resultado primario</a:t>
            </a:r>
          </a:p>
          <a:p>
            <a:pPr algn="ctr"/>
            <a:r>
              <a:rPr lang="es-ES_tradnl" dirty="0">
                <a:solidFill>
                  <a:srgbClr val="022F4F"/>
                </a:solidFill>
              </a:rPr>
              <a:t>(% del PIB)</a:t>
            </a:r>
            <a:endParaRPr lang="es-CR" dirty="0">
              <a:solidFill>
                <a:srgbClr val="022F4F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5FE4534-9BD3-9140-9064-E76528C244CE}"/>
              </a:ext>
            </a:extLst>
          </p:cNvPr>
          <p:cNvSpPr/>
          <p:nvPr/>
        </p:nvSpPr>
        <p:spPr>
          <a:xfrm>
            <a:off x="0" y="1"/>
            <a:ext cx="5284922" cy="283463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73F31BA-F8F8-4E4D-A2A1-3D92AE1399A7}"/>
              </a:ext>
            </a:extLst>
          </p:cNvPr>
          <p:cNvSpPr txBox="1"/>
          <p:nvPr/>
        </p:nvSpPr>
        <p:spPr>
          <a:xfrm>
            <a:off x="0" y="61476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 con estimaciones revisadas por el Ministerio de Hacienda, posterior a la publicación del Programa Macroeconómico 2019-2020.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91595BE-4464-DF41-AA46-C4072F42F676}"/>
              </a:ext>
            </a:extLst>
          </p:cNvPr>
          <p:cNvSpPr/>
          <p:nvPr/>
        </p:nvSpPr>
        <p:spPr>
          <a:xfrm>
            <a:off x="0" y="6507755"/>
            <a:ext cx="5284922" cy="350245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8424508-8FA5-2C4B-B244-419DAA0F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13981"/>
            <a:ext cx="7696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66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A60E297-CFED-F643-827B-7BA1F191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23</a:t>
            </a:fld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0E13B50-E5AE-FB47-8DF8-B1AC840CC9F3}"/>
              </a:ext>
            </a:extLst>
          </p:cNvPr>
          <p:cNvSpPr txBox="1"/>
          <p:nvPr/>
        </p:nvSpPr>
        <p:spPr>
          <a:xfrm>
            <a:off x="256032" y="482013"/>
            <a:ext cx="8558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rgbClr val="022F4F"/>
                </a:solidFill>
              </a:rPr>
              <a:t>Gobierno Central</a:t>
            </a:r>
            <a:r>
              <a:rPr lang="es-ES_tradnl" sz="2400" b="1" dirty="0">
                <a:solidFill>
                  <a:srgbClr val="022F4F"/>
                </a:solidFill>
              </a:rPr>
              <a:t>: </a:t>
            </a:r>
          </a:p>
          <a:p>
            <a:pPr algn="ctr"/>
            <a:r>
              <a:rPr lang="es-ES_tradnl" sz="2400" b="1" dirty="0">
                <a:solidFill>
                  <a:srgbClr val="022F4F"/>
                </a:solidFill>
              </a:rPr>
              <a:t>necesidades brutas de financiamiento</a:t>
            </a:r>
          </a:p>
          <a:p>
            <a:pPr algn="ctr"/>
            <a:r>
              <a:rPr lang="es-ES_tradnl" dirty="0">
                <a:solidFill>
                  <a:srgbClr val="022F4F"/>
                </a:solidFill>
              </a:rPr>
              <a:t>(% del PIB)</a:t>
            </a:r>
            <a:endParaRPr lang="es-CR" dirty="0">
              <a:solidFill>
                <a:srgbClr val="022F4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73F31BA-F8F8-4E4D-A2A1-3D92AE1399A7}"/>
              </a:ext>
            </a:extLst>
          </p:cNvPr>
          <p:cNvSpPr txBox="1"/>
          <p:nvPr/>
        </p:nvSpPr>
        <p:spPr>
          <a:xfrm>
            <a:off x="40640" y="598852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Rica, con estimaciones revisadas por el Ministerio de Hacienda, </a:t>
            </a:r>
          </a:p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 a la publicación del Programa Macroeconómico 2019-2020.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A1CCA02-66EF-6442-8834-A8720F55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001520"/>
            <a:ext cx="7200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4080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2865" y="364903"/>
            <a:ext cx="270919" cy="13449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740663" y="2764557"/>
            <a:ext cx="7918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</a:rPr>
              <a:t>Requerimientos de financiamiento deberán cubrirse en el mercado local y con préstamos de organismos multilaterales.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</a:rPr>
              <a:t>Presión al alza en tasas de interés.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</a:rPr>
              <a:t>Mayores tensiones en mercados cambiario, liquidez y deuda.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</a:rPr>
              <a:t>Estrujamiento al sector privado.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</a:rPr>
              <a:t>Menor crecimiento, menor empleo y aumento en pobreza.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9B70055E-AED4-8D45-A3AD-D7F7FC71FEF8}"/>
              </a:ext>
            </a:extLst>
          </p:cNvPr>
          <p:cNvSpPr txBox="1"/>
          <p:nvPr/>
        </p:nvSpPr>
        <p:spPr>
          <a:xfrm>
            <a:off x="597875" y="364904"/>
            <a:ext cx="436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 2019-2020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0F6FFE64-972F-644E-AE38-B29A79D91ADB}"/>
              </a:ext>
            </a:extLst>
          </p:cNvPr>
          <p:cNvSpPr txBox="1"/>
          <p:nvPr/>
        </p:nvSpPr>
        <p:spPr>
          <a:xfrm>
            <a:off x="597874" y="703458"/>
            <a:ext cx="8061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92D050"/>
                </a:solidFill>
              </a:rPr>
              <a:t>Implicaciones macroeconómicas de ausencia de autorización al Gobierno para colocar bonos en el mercado internacional (Escenario alternativo)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D07167D2-D02B-684A-B40B-437C7587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5316-E7F6-5849-8F52-EBE8B3B00B79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2100235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64B32DF-DA13-E549-B7A8-56C8723A2593}"/>
              </a:ext>
            </a:extLst>
          </p:cNvPr>
          <p:cNvSpPr/>
          <p:nvPr/>
        </p:nvSpPr>
        <p:spPr>
          <a:xfrm>
            <a:off x="0" y="1"/>
            <a:ext cx="4827181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D07167D2-D02B-684A-B40B-437C7587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5316-E7F6-5849-8F52-EBE8B3B00B79}" type="slidenum">
              <a:rPr lang="es-ES_tradnl" smtClean="0"/>
              <a:t>25</a:t>
            </a:fld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1AE5578-BF24-1041-8ED2-70D86B7487CA}"/>
              </a:ext>
            </a:extLst>
          </p:cNvPr>
          <p:cNvSpPr txBox="1"/>
          <p:nvPr/>
        </p:nvSpPr>
        <p:spPr>
          <a:xfrm>
            <a:off x="291604" y="161721"/>
            <a:ext cx="436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>
                <a:solidFill>
                  <a:srgbClr val="92D050"/>
                </a:solidFill>
              </a:rPr>
              <a:t>Escenarios según autorización para colocar bonos en mercado internacional </a:t>
            </a:r>
            <a:endParaRPr lang="es-CR" sz="2000" dirty="0">
              <a:solidFill>
                <a:srgbClr val="92D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ECD0FEE-F8CC-C542-98CE-307C94C56D11}"/>
              </a:ext>
            </a:extLst>
          </p:cNvPr>
          <p:cNvSpPr txBox="1"/>
          <p:nvPr/>
        </p:nvSpPr>
        <p:spPr>
          <a:xfrm>
            <a:off x="5251390" y="886145"/>
            <a:ext cx="87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22F4F"/>
                </a:solidFill>
              </a:rPr>
              <a:t>Base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CA2854B9-2A1C-044A-AE3D-4CFBD4EF4508}"/>
              </a:ext>
            </a:extLst>
          </p:cNvPr>
          <p:cNvSpPr txBox="1"/>
          <p:nvPr/>
        </p:nvSpPr>
        <p:spPr>
          <a:xfrm>
            <a:off x="7005885" y="879522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92D050"/>
                </a:solidFill>
              </a:rPr>
              <a:t>Alternativo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7335C36-01D5-AC48-82EC-398084D47CC1}"/>
              </a:ext>
            </a:extLst>
          </p:cNvPr>
          <p:cNvSpPr txBox="1"/>
          <p:nvPr/>
        </p:nvSpPr>
        <p:spPr>
          <a:xfrm>
            <a:off x="775553" y="1538179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Deuda total del Gobierno Central </a:t>
            </a:r>
            <a:r>
              <a:rPr lang="es-ES_tradnl" baseline="30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09DD2FD0-9369-6341-BDA7-285548F7B3D5}"/>
              </a:ext>
            </a:extLst>
          </p:cNvPr>
          <p:cNvSpPr txBox="1"/>
          <p:nvPr/>
        </p:nvSpPr>
        <p:spPr>
          <a:xfrm>
            <a:off x="4980173" y="1368902"/>
            <a:ext cx="177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rgbClr val="022F4F"/>
                </a:solidFill>
              </a:rPr>
              <a:t>58,1%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2988AAE-DE5B-EB40-9A48-1D24A2C4B872}"/>
              </a:ext>
            </a:extLst>
          </p:cNvPr>
          <p:cNvSpPr txBox="1"/>
          <p:nvPr/>
        </p:nvSpPr>
        <p:spPr>
          <a:xfrm>
            <a:off x="6958510" y="1368902"/>
            <a:ext cx="1640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>
                <a:solidFill>
                  <a:srgbClr val="92D050"/>
                </a:solidFill>
              </a:rPr>
              <a:t>59,6%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42C40C3B-327A-2F42-A346-10B009FE0F15}"/>
              </a:ext>
            </a:extLst>
          </p:cNvPr>
          <p:cNvSpPr txBox="1"/>
          <p:nvPr/>
        </p:nvSpPr>
        <p:spPr>
          <a:xfrm>
            <a:off x="514263" y="2515001"/>
            <a:ext cx="419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Deuda interna del Gobierno Central</a:t>
            </a:r>
            <a:r>
              <a:rPr lang="es-ES_tradnl" baseline="30000" dirty="0">
                <a:solidFill>
                  <a:schemeClr val="bg1"/>
                </a:solidFill>
              </a:rPr>
              <a:t> a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D57B3CB2-D177-7F45-99C7-0448C69203EB}"/>
              </a:ext>
            </a:extLst>
          </p:cNvPr>
          <p:cNvSpPr txBox="1"/>
          <p:nvPr/>
        </p:nvSpPr>
        <p:spPr>
          <a:xfrm>
            <a:off x="4980173" y="2303405"/>
            <a:ext cx="182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rgbClr val="022F4F"/>
                </a:solidFill>
              </a:rPr>
              <a:t>44,0%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6919FDFF-101F-9E4D-919A-8221654290D5}"/>
              </a:ext>
            </a:extLst>
          </p:cNvPr>
          <p:cNvSpPr txBox="1"/>
          <p:nvPr/>
        </p:nvSpPr>
        <p:spPr>
          <a:xfrm>
            <a:off x="6958510" y="2303405"/>
            <a:ext cx="1640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>
                <a:solidFill>
                  <a:srgbClr val="92D050"/>
                </a:solidFill>
              </a:rPr>
              <a:t>48,4%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0FAAC38B-FEF2-2A42-B6D7-CD5C1886F350}"/>
              </a:ext>
            </a:extLst>
          </p:cNvPr>
          <p:cNvSpPr txBox="1"/>
          <p:nvPr/>
        </p:nvSpPr>
        <p:spPr>
          <a:xfrm>
            <a:off x="2335274" y="3491824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Carga de intereses</a:t>
            </a:r>
            <a:r>
              <a:rPr lang="es-ES_tradnl" baseline="30000" dirty="0">
                <a:solidFill>
                  <a:schemeClr val="bg1"/>
                </a:solidFill>
              </a:rPr>
              <a:t> b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02941AFE-91BF-1E4E-B02C-F2BFC5873A89}"/>
              </a:ext>
            </a:extLst>
          </p:cNvPr>
          <p:cNvSpPr txBox="1"/>
          <p:nvPr/>
        </p:nvSpPr>
        <p:spPr>
          <a:xfrm>
            <a:off x="4980173" y="3237908"/>
            <a:ext cx="182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rgbClr val="022F4F"/>
                </a:solidFill>
              </a:rPr>
              <a:t>4,3%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CAB342F3-A989-0D47-BF02-28431D041DBC}"/>
              </a:ext>
            </a:extLst>
          </p:cNvPr>
          <p:cNvSpPr txBox="1"/>
          <p:nvPr/>
        </p:nvSpPr>
        <p:spPr>
          <a:xfrm>
            <a:off x="6958510" y="3237908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>
                <a:solidFill>
                  <a:srgbClr val="92D050"/>
                </a:solidFill>
              </a:rPr>
              <a:t>5,0%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6AEB5842-6062-444F-A63B-DC6BCB4BA38D}"/>
              </a:ext>
            </a:extLst>
          </p:cNvPr>
          <p:cNvSpPr txBox="1"/>
          <p:nvPr/>
        </p:nvSpPr>
        <p:spPr>
          <a:xfrm>
            <a:off x="1681249" y="4447682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Crédito al sector privado</a:t>
            </a:r>
            <a:r>
              <a:rPr lang="es-ES_tradnl" baseline="30000" dirty="0">
                <a:solidFill>
                  <a:schemeClr val="bg1"/>
                </a:solidFill>
              </a:rPr>
              <a:t> c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158A33D3-1DF6-CC47-9DF6-0D4D3F2F1B08}"/>
              </a:ext>
            </a:extLst>
          </p:cNvPr>
          <p:cNvSpPr txBox="1"/>
          <p:nvPr/>
        </p:nvSpPr>
        <p:spPr>
          <a:xfrm>
            <a:off x="4980173" y="4172411"/>
            <a:ext cx="182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rgbClr val="022F4F"/>
                </a:solidFill>
              </a:rPr>
              <a:t>5,2%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F3BA8-ED11-DA49-94EB-5359AE23B952}"/>
              </a:ext>
            </a:extLst>
          </p:cNvPr>
          <p:cNvSpPr txBox="1"/>
          <p:nvPr/>
        </p:nvSpPr>
        <p:spPr>
          <a:xfrm>
            <a:off x="6958510" y="4172411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>
                <a:solidFill>
                  <a:srgbClr val="92D050"/>
                </a:solidFill>
              </a:rPr>
              <a:t>4,5%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F02DE7C-E21D-B744-B72E-511550392D51}"/>
              </a:ext>
            </a:extLst>
          </p:cNvPr>
          <p:cNvSpPr/>
          <p:nvPr/>
        </p:nvSpPr>
        <p:spPr>
          <a:xfrm>
            <a:off x="4721410" y="1535218"/>
            <a:ext cx="197920" cy="4463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E509B0D4-D0FA-894F-BF7B-511DD4D594AE}"/>
              </a:ext>
            </a:extLst>
          </p:cNvPr>
          <p:cNvSpPr txBox="1"/>
          <p:nvPr/>
        </p:nvSpPr>
        <p:spPr>
          <a:xfrm>
            <a:off x="1886434" y="540354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Producto interno bruto</a:t>
            </a:r>
            <a:r>
              <a:rPr lang="es-ES_tradnl" baseline="30000" dirty="0">
                <a:solidFill>
                  <a:schemeClr val="bg1"/>
                </a:solidFill>
              </a:rPr>
              <a:t> c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740DE09B-6B31-6D4D-A433-CDACDA771A5E}"/>
              </a:ext>
            </a:extLst>
          </p:cNvPr>
          <p:cNvSpPr txBox="1"/>
          <p:nvPr/>
        </p:nvSpPr>
        <p:spPr>
          <a:xfrm>
            <a:off x="4980173" y="5106915"/>
            <a:ext cx="182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rgbClr val="022F4F"/>
                </a:solidFill>
              </a:rPr>
              <a:t>3,1%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218E810-E336-A142-A51C-A62A7A38D05A}"/>
              </a:ext>
            </a:extLst>
          </p:cNvPr>
          <p:cNvSpPr txBox="1"/>
          <p:nvPr/>
        </p:nvSpPr>
        <p:spPr>
          <a:xfrm>
            <a:off x="6958510" y="5106915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>
                <a:solidFill>
                  <a:srgbClr val="92D050"/>
                </a:solidFill>
              </a:rPr>
              <a:t>2,1%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E38AC172-CFA2-6446-B2EE-90962A8E6B35}"/>
              </a:ext>
            </a:extLst>
          </p:cNvPr>
          <p:cNvSpPr/>
          <p:nvPr/>
        </p:nvSpPr>
        <p:spPr>
          <a:xfrm>
            <a:off x="4727958" y="2488313"/>
            <a:ext cx="197920" cy="4463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72F5E58D-0C96-3348-91A7-00B8521C256F}"/>
              </a:ext>
            </a:extLst>
          </p:cNvPr>
          <p:cNvSpPr/>
          <p:nvPr/>
        </p:nvSpPr>
        <p:spPr>
          <a:xfrm>
            <a:off x="4727958" y="3441408"/>
            <a:ext cx="197920" cy="4463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57D861F1-2C07-4747-A6A0-4C9A3F8895C2}"/>
              </a:ext>
            </a:extLst>
          </p:cNvPr>
          <p:cNvSpPr/>
          <p:nvPr/>
        </p:nvSpPr>
        <p:spPr>
          <a:xfrm>
            <a:off x="4721410" y="4394503"/>
            <a:ext cx="197920" cy="4463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E4E10208-4785-964F-83A4-5D57723F31EB}"/>
              </a:ext>
            </a:extLst>
          </p:cNvPr>
          <p:cNvSpPr/>
          <p:nvPr/>
        </p:nvSpPr>
        <p:spPr>
          <a:xfrm>
            <a:off x="4742405" y="5383039"/>
            <a:ext cx="197920" cy="4463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61DB5E95-C871-B546-8512-5ED26E5211E2}"/>
              </a:ext>
            </a:extLst>
          </p:cNvPr>
          <p:cNvSpPr txBox="1"/>
          <p:nvPr/>
        </p:nvSpPr>
        <p:spPr>
          <a:xfrm>
            <a:off x="4827181" y="6024794"/>
            <a:ext cx="4316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Rica, con estimaciones revisadas por el Ministerio de Hacienda, posterior a la publicación del Programa</a:t>
            </a:r>
          </a:p>
          <a:p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Macroeconómico 2019-2020.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5629DCEC-54FA-034C-827B-CFD73FC8157F}"/>
              </a:ext>
            </a:extLst>
          </p:cNvPr>
          <p:cNvSpPr txBox="1"/>
          <p:nvPr/>
        </p:nvSpPr>
        <p:spPr>
          <a:xfrm>
            <a:off x="291604" y="6015215"/>
            <a:ext cx="344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aseline="30000" dirty="0">
                <a:solidFill>
                  <a:schemeClr val="bg1"/>
                </a:solidFill>
              </a:rPr>
              <a:t>a</a:t>
            </a:r>
            <a:r>
              <a:rPr lang="es-ES_tradnl" sz="1200" dirty="0">
                <a:solidFill>
                  <a:schemeClr val="bg1"/>
                </a:solidFill>
              </a:rPr>
              <a:t> Saldo anual como porcentaje del PIB.</a:t>
            </a:r>
          </a:p>
          <a:p>
            <a:r>
              <a:rPr lang="es-ES_tradnl" sz="1200" baseline="30000" dirty="0">
                <a:solidFill>
                  <a:schemeClr val="bg1"/>
                </a:solidFill>
              </a:rPr>
              <a:t>b </a:t>
            </a:r>
            <a:r>
              <a:rPr lang="es-ES_tradnl" sz="1200" dirty="0">
                <a:solidFill>
                  <a:schemeClr val="bg1"/>
                </a:solidFill>
              </a:rPr>
              <a:t>Proporción del PIB.</a:t>
            </a:r>
          </a:p>
          <a:p>
            <a:r>
              <a:rPr lang="es-ES_tradnl" sz="1200" baseline="30000" dirty="0">
                <a:solidFill>
                  <a:schemeClr val="bg1"/>
                </a:solidFill>
              </a:rPr>
              <a:t>c </a:t>
            </a:r>
            <a:r>
              <a:rPr lang="es-ES_tradnl" sz="1200" dirty="0">
                <a:solidFill>
                  <a:schemeClr val="bg1"/>
                </a:solidFill>
              </a:rPr>
              <a:t>Tasa de crecimiento anual.</a:t>
            </a:r>
            <a:endParaRPr lang="es-ES_tradnl" sz="1200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1ACE53D7-6AAA-5B46-A4EF-B3C348FA1608}"/>
              </a:ext>
            </a:extLst>
          </p:cNvPr>
          <p:cNvCxnSpPr>
            <a:cxnSpLocks/>
          </p:cNvCxnSpPr>
          <p:nvPr/>
        </p:nvCxnSpPr>
        <p:spPr>
          <a:xfrm>
            <a:off x="1261730" y="5826642"/>
            <a:ext cx="356545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40C3F13E-15C3-0D4C-B7B6-5BC5DE8D024F}"/>
              </a:ext>
            </a:extLst>
          </p:cNvPr>
          <p:cNvCxnSpPr>
            <a:cxnSpLocks/>
          </p:cNvCxnSpPr>
          <p:nvPr/>
        </p:nvCxnSpPr>
        <p:spPr>
          <a:xfrm>
            <a:off x="4827181" y="1365474"/>
            <a:ext cx="391987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506DDD51-8962-0847-810A-D3736494A8FF}"/>
              </a:ext>
            </a:extLst>
          </p:cNvPr>
          <p:cNvSpPr txBox="1"/>
          <p:nvPr/>
        </p:nvSpPr>
        <p:spPr>
          <a:xfrm>
            <a:off x="5682827" y="20842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22F4F"/>
                </a:solidFill>
              </a:rPr>
              <a:t>Promedio 2019-2020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DCBAE8A5-54D9-9447-BE6C-145BEEEEA872}"/>
              </a:ext>
            </a:extLst>
          </p:cNvPr>
          <p:cNvCxnSpPr>
            <a:cxnSpLocks/>
          </p:cNvCxnSpPr>
          <p:nvPr/>
        </p:nvCxnSpPr>
        <p:spPr>
          <a:xfrm>
            <a:off x="4827181" y="804375"/>
            <a:ext cx="391987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74296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3D5AF1F1-97D4-5B46-A4CD-9AB3144E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9F2254-21EA-EA4E-871E-0D836183ACCD}"/>
              </a:ext>
            </a:extLst>
          </p:cNvPr>
          <p:cNvSpPr txBox="1"/>
          <p:nvPr/>
        </p:nvSpPr>
        <p:spPr>
          <a:xfrm>
            <a:off x="631438" y="3786949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Rodrigo Cubero Brealey</a:t>
            </a:r>
          </a:p>
          <a:p>
            <a:r>
              <a:rPr lang="es-ES_tradnl" dirty="0">
                <a:solidFill>
                  <a:schemeClr val="bg1"/>
                </a:solidFill>
              </a:rPr>
              <a:t>Presidente, Banco Central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EABC6F9-053C-624D-967C-9BBD90890986}"/>
              </a:ext>
            </a:extLst>
          </p:cNvPr>
          <p:cNvSpPr txBox="1"/>
          <p:nvPr/>
        </p:nvSpPr>
        <p:spPr>
          <a:xfrm>
            <a:off x="5410200" y="5406446"/>
            <a:ext cx="3446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>
                <a:solidFill>
                  <a:schemeClr val="bg1"/>
                </a:solidFill>
              </a:rPr>
              <a:t>Este Programa fue aprobado en forma unánime en sesión 5861-2019, del 25 de enero de 2019 de la Junta Directiva del BCCR. 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4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 flipH="1">
            <a:off x="4826483" y="1"/>
            <a:ext cx="4317516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5162901" y="1555827"/>
            <a:ext cx="332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Crecimiento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5162901" y="413975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18A421-6358-3E46-82D9-6EFB2C65886F}"/>
              </a:ext>
            </a:extLst>
          </p:cNvPr>
          <p:cNvSpPr txBox="1"/>
          <p:nvPr/>
        </p:nvSpPr>
        <p:spPr>
          <a:xfrm>
            <a:off x="5162901" y="2546458"/>
            <a:ext cx="3324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Gasto de consumo de Gobierno reflejaría el efecto “rebote” del impacto negativo de la huelga en 2018, a pesar de las medidas de contención del gasto incluidas en el Presupuesto Nacional.</a:t>
            </a:r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7ED50A6-93EB-974D-9F93-C472B4B3C72A}"/>
              </a:ext>
            </a:extLst>
          </p:cNvPr>
          <p:cNvSpPr txBox="1"/>
          <p:nvPr/>
        </p:nvSpPr>
        <p:spPr>
          <a:xfrm>
            <a:off x="618151" y="413974"/>
            <a:ext cx="36439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R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 de Consumo </a:t>
            </a:r>
          </a:p>
          <a:p>
            <a:pPr algn="ctr">
              <a:spcAft>
                <a:spcPts val="0"/>
              </a:spcAft>
            </a:pPr>
            <a:r>
              <a:rPr lang="es-CR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Gobierno General</a:t>
            </a:r>
            <a:endParaRPr lang="es-CR" sz="2800" dirty="0">
              <a:solidFill>
                <a:srgbClr val="022F4F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Variación interanual</a:t>
            </a:r>
          </a:p>
          <a:p>
            <a:endParaRPr lang="es-ES_tradnl" dirty="0">
              <a:solidFill>
                <a:srgbClr val="022F4F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3617FA1A-6C70-694C-B623-E8904DE71D86}"/>
              </a:ext>
            </a:extLst>
          </p:cNvPr>
          <p:cNvSpPr txBox="1"/>
          <p:nvPr/>
        </p:nvSpPr>
        <p:spPr>
          <a:xfrm>
            <a:off x="5162901" y="869485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882DC5B3-A82A-9544-A43F-23CFF2CB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27</a:t>
            </a:fld>
            <a:endParaRPr lang="es-ES_tradnl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C3A078D-79BF-6349-BC76-4752AC447C35}"/>
              </a:ext>
            </a:extLst>
          </p:cNvPr>
          <p:cNvSpPr txBox="1"/>
          <p:nvPr/>
        </p:nvSpPr>
        <p:spPr>
          <a:xfrm>
            <a:off x="0" y="6537303"/>
            <a:ext cx="4826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Rica.</a:t>
            </a:r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1CCF511-DB53-3144-A660-557DCF95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3" y="1263209"/>
            <a:ext cx="4663449" cy="2634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4E0F950-C299-C947-9FFE-F25514CB1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3" y="3897608"/>
            <a:ext cx="4663449" cy="271104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B4BF627-D758-A64A-85DE-09594CA10130}"/>
              </a:ext>
            </a:extLst>
          </p:cNvPr>
          <p:cNvSpPr/>
          <p:nvPr/>
        </p:nvSpPr>
        <p:spPr>
          <a:xfrm>
            <a:off x="8854604" y="1119212"/>
            <a:ext cx="290745" cy="15924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423797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EDA2D62-56CA-5F49-8590-E8E3CE00FD63}"/>
              </a:ext>
            </a:extLst>
          </p:cNvPr>
          <p:cNvSpPr/>
          <p:nvPr/>
        </p:nvSpPr>
        <p:spPr>
          <a:xfrm>
            <a:off x="4222441" y="0"/>
            <a:ext cx="4938086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303271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86326C7F-7F51-3D49-966A-AA6079F3C8F7}"/>
              </a:ext>
            </a:extLst>
          </p:cNvPr>
          <p:cNvSpPr txBox="1"/>
          <p:nvPr/>
        </p:nvSpPr>
        <p:spPr>
          <a:xfrm>
            <a:off x="6747107" y="4008299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575699" y="3673063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18A421-6358-3E46-82D9-6EFB2C65886F}"/>
              </a:ext>
            </a:extLst>
          </p:cNvPr>
          <p:cNvSpPr txBox="1"/>
          <p:nvPr/>
        </p:nvSpPr>
        <p:spPr>
          <a:xfrm>
            <a:off x="4222442" y="384676"/>
            <a:ext cx="492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92D050"/>
                </a:solidFill>
              </a:rPr>
              <a:t>Consumo de hogares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9D54B52-21E4-0B4E-AEE0-570C6BE10DBD}"/>
              </a:ext>
            </a:extLst>
          </p:cNvPr>
          <p:cNvSpPr/>
          <p:nvPr/>
        </p:nvSpPr>
        <p:spPr>
          <a:xfrm>
            <a:off x="3997235" y="1086484"/>
            <a:ext cx="5146766" cy="22774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17203022-3E2A-024D-983E-F08BEED01D4A}"/>
              </a:ext>
            </a:extLst>
          </p:cNvPr>
          <p:cNvSpPr txBox="1"/>
          <p:nvPr/>
        </p:nvSpPr>
        <p:spPr>
          <a:xfrm>
            <a:off x="303271" y="1181338"/>
            <a:ext cx="325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07F3ACF0-61F6-5349-9AD6-C19BC2566EA3}"/>
              </a:ext>
            </a:extLst>
          </p:cNvPr>
          <p:cNvSpPr txBox="1"/>
          <p:nvPr/>
        </p:nvSpPr>
        <p:spPr>
          <a:xfrm>
            <a:off x="303271" y="2314544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022F4F"/>
                </a:solidFill>
                <a:latin typeface="+mj-lt"/>
              </a:rPr>
              <a:t>Crecimiento</a:t>
            </a:r>
          </a:p>
          <a:p>
            <a:r>
              <a:rPr lang="es-CR" sz="4000" b="1" dirty="0">
                <a:solidFill>
                  <a:srgbClr val="022F4F"/>
                </a:solidFill>
                <a:latin typeface="+mj-lt"/>
              </a:rPr>
              <a:t>e ingreso disponible</a:t>
            </a:r>
            <a:endParaRPr lang="es-ES_tradnl" sz="40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D01BEC2-5908-364D-BEFC-507F37B81F7C}"/>
              </a:ext>
            </a:extLst>
          </p:cNvPr>
          <p:cNvSpPr txBox="1"/>
          <p:nvPr/>
        </p:nvSpPr>
        <p:spPr>
          <a:xfrm>
            <a:off x="4744895" y="1511036"/>
            <a:ext cx="40947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022F4F"/>
                </a:solidFill>
              </a:rPr>
              <a:t>Estimulado por:</a:t>
            </a:r>
          </a:p>
          <a:p>
            <a:pPr algn="ctr"/>
            <a:r>
              <a:rPr lang="es-CR" sz="2000" dirty="0">
                <a:solidFill>
                  <a:srgbClr val="022F4F"/>
                </a:solidFill>
              </a:rPr>
              <a:t>Ganancia en términos de intercambio que incrementa el ingreso disponible.</a:t>
            </a:r>
          </a:p>
          <a:p>
            <a:endParaRPr lang="es-ES_tradnl" dirty="0">
              <a:solidFill>
                <a:srgbClr val="022F4F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C36B0B08-52C9-F542-BD67-0EE57560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28</a:t>
            </a:fld>
            <a:endParaRPr lang="es-ES_tradnl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9B8C5F3-79E2-4B47-BDEE-0ABB3AEB4FC8}"/>
              </a:ext>
            </a:extLst>
          </p:cNvPr>
          <p:cNvSpPr/>
          <p:nvPr/>
        </p:nvSpPr>
        <p:spPr>
          <a:xfrm>
            <a:off x="3997235" y="3498653"/>
            <a:ext cx="5146766" cy="2658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F950D39-B90B-0145-A09A-F1EB7CF3C747}"/>
              </a:ext>
            </a:extLst>
          </p:cNvPr>
          <p:cNvSpPr txBox="1"/>
          <p:nvPr/>
        </p:nvSpPr>
        <p:spPr>
          <a:xfrm>
            <a:off x="4436303" y="3633141"/>
            <a:ext cx="45682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022F4F"/>
                </a:solidFill>
              </a:rPr>
              <a:t>Atenuado por: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s-CR" sz="2000" dirty="0">
                <a:solidFill>
                  <a:srgbClr val="022F4F"/>
                </a:solidFill>
              </a:rPr>
              <a:t>Alto endeudamiento de los hogares (60% del ingreso disponible).</a:t>
            </a:r>
            <a:br>
              <a:rPr lang="es-CR" sz="2000" dirty="0">
                <a:solidFill>
                  <a:srgbClr val="022F4F"/>
                </a:solidFill>
              </a:rPr>
            </a:br>
            <a:endParaRPr lang="es-CR" sz="2000" dirty="0">
              <a:solidFill>
                <a:srgbClr val="022F4F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s-CR" sz="2000" dirty="0">
                <a:solidFill>
                  <a:srgbClr val="022F4F"/>
                </a:solidFill>
              </a:rPr>
              <a:t>Efecto negativo de la reforma fiscal (0,29% y 0,61% del PIB en      2019-2020).</a:t>
            </a:r>
          </a:p>
          <a:p>
            <a:endParaRPr lang="es-ES_tradnl" dirty="0">
              <a:solidFill>
                <a:srgbClr val="02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535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C2BAB3D-DEE5-EA4A-9F9D-7239F158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21" y="1848683"/>
            <a:ext cx="4140200" cy="42037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DDF9403-AFDB-9C4C-9D04-5A76645F7B4C}"/>
              </a:ext>
            </a:extLst>
          </p:cNvPr>
          <p:cNvSpPr/>
          <p:nvPr/>
        </p:nvSpPr>
        <p:spPr>
          <a:xfrm>
            <a:off x="4222441" y="1"/>
            <a:ext cx="4938086" cy="185836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1A5CE3B-30EF-A443-B4F5-C0BC3827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29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3DB946B-3765-CA41-9FF9-A9DB7479E1DD}"/>
              </a:ext>
            </a:extLst>
          </p:cNvPr>
          <p:cNvSpPr txBox="1"/>
          <p:nvPr/>
        </p:nvSpPr>
        <p:spPr>
          <a:xfrm>
            <a:off x="0" y="406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rgbClr val="022F4F"/>
                </a:solidFill>
              </a:rPr>
              <a:t>Ingreso personal disponible y consumo privado</a:t>
            </a:r>
            <a:endParaRPr lang="es-ES_tradnl" dirty="0">
              <a:solidFill>
                <a:srgbClr val="022F4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F21DB32-1427-C444-A1D0-EB3B33D12456}"/>
              </a:ext>
            </a:extLst>
          </p:cNvPr>
          <p:cNvSpPr txBox="1"/>
          <p:nvPr/>
        </p:nvSpPr>
        <p:spPr>
          <a:xfrm>
            <a:off x="0" y="6377824"/>
            <a:ext cx="9075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Rica.</a:t>
            </a:r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92486" y="1067282"/>
            <a:ext cx="3285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22F4F"/>
                </a:solidFill>
              </a:rPr>
              <a:t>Variación </a:t>
            </a:r>
          </a:p>
          <a:p>
            <a:pPr algn="ctr"/>
            <a:r>
              <a:rPr lang="es-CR" sz="1600" dirty="0">
                <a:solidFill>
                  <a:srgbClr val="022F4F"/>
                </a:solidFill>
              </a:rPr>
              <a:t>% en volumen</a:t>
            </a:r>
            <a:endParaRPr lang="es-CR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9100" y="1070528"/>
            <a:ext cx="4053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22F4F"/>
                </a:solidFill>
              </a:rPr>
              <a:t>Nivel en volumen</a:t>
            </a:r>
          </a:p>
          <a:p>
            <a:pPr algn="ctr"/>
            <a:r>
              <a:rPr lang="es-CR" sz="1600" dirty="0">
                <a:solidFill>
                  <a:srgbClr val="022F4F"/>
                </a:solidFill>
              </a:rPr>
              <a:t>Miles de millones de colones 2018</a:t>
            </a:r>
            <a:endParaRPr lang="es-CR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818" t="76747" r="1535" b="14922"/>
          <a:stretch/>
        </p:blipFill>
        <p:spPr>
          <a:xfrm>
            <a:off x="2579401" y="5949833"/>
            <a:ext cx="3441256" cy="2782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D8918BD-3AE1-8B4F-A462-470D5A7DC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6"/>
          <a:stretch/>
        </p:blipFill>
        <p:spPr>
          <a:xfrm>
            <a:off x="167640" y="1874083"/>
            <a:ext cx="4599662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2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AB112B2-EBF0-B24D-B3A2-7C140FC8597D}"/>
              </a:ext>
            </a:extLst>
          </p:cNvPr>
          <p:cNvSpPr/>
          <p:nvPr/>
        </p:nvSpPr>
        <p:spPr>
          <a:xfrm>
            <a:off x="0" y="4389120"/>
            <a:ext cx="9144000" cy="2468880"/>
          </a:xfrm>
          <a:prstGeom prst="rect">
            <a:avLst/>
          </a:prstGeom>
          <a:solidFill>
            <a:srgbClr val="022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3AA68C1-DD3A-E44E-A347-3E8E882A683D}"/>
              </a:ext>
            </a:extLst>
          </p:cNvPr>
          <p:cNvSpPr/>
          <p:nvPr/>
        </p:nvSpPr>
        <p:spPr>
          <a:xfrm>
            <a:off x="0" y="-79899"/>
            <a:ext cx="9144000" cy="6937899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5CBC6A-B750-4E4D-8F8F-78F96F10E6E8}"/>
              </a:ext>
            </a:extLst>
          </p:cNvPr>
          <p:cNvSpPr txBox="1"/>
          <p:nvPr/>
        </p:nvSpPr>
        <p:spPr>
          <a:xfrm>
            <a:off x="844423" y="668314"/>
            <a:ext cx="7100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200" b="1" dirty="0" smtClean="0">
                <a:solidFill>
                  <a:schemeClr val="bg1"/>
                </a:solidFill>
                <a:latin typeface="+mj-lt"/>
              </a:rPr>
              <a:t>Coyuntura</a:t>
            </a:r>
          </a:p>
          <a:p>
            <a:r>
              <a:rPr lang="es-CR" sz="4200" b="1" dirty="0" smtClean="0">
                <a:solidFill>
                  <a:schemeClr val="bg1"/>
                </a:solidFill>
                <a:latin typeface="+mj-lt"/>
              </a:rPr>
              <a:t>económica</a:t>
            </a:r>
            <a:endParaRPr lang="es-CR" sz="4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12C293C-49CC-0846-BE2C-9C75B8E7A4EA}"/>
              </a:ext>
            </a:extLst>
          </p:cNvPr>
          <p:cNvSpPr txBox="1"/>
          <p:nvPr/>
        </p:nvSpPr>
        <p:spPr>
          <a:xfrm>
            <a:off x="844423" y="1942156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600" b="1" dirty="0">
                <a:solidFill>
                  <a:schemeClr val="bg1"/>
                </a:solidFill>
              </a:rPr>
              <a:t>2018</a:t>
            </a:r>
            <a:endParaRPr lang="es-ES_tradnl" sz="6600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4DEFCFA-DEA5-214E-BD4E-72A4928DFDA7}"/>
              </a:ext>
            </a:extLst>
          </p:cNvPr>
          <p:cNvSpPr/>
          <p:nvPr/>
        </p:nvSpPr>
        <p:spPr>
          <a:xfrm>
            <a:off x="0" y="755126"/>
            <a:ext cx="506027" cy="21411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22F4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11D8F57-BDC2-7444-B760-2CE54F2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060020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28C453A-09CC-0D44-A6E4-3844CCFE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84" y="3051115"/>
            <a:ext cx="3739711" cy="362783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9A02F60-D239-B24A-A6DA-F98F94713EA2}"/>
              </a:ext>
            </a:extLst>
          </p:cNvPr>
          <p:cNvSpPr/>
          <p:nvPr/>
        </p:nvSpPr>
        <p:spPr>
          <a:xfrm>
            <a:off x="4430533" y="262553"/>
            <a:ext cx="4713467" cy="22183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1" y="1"/>
            <a:ext cx="4690871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D67DA2A-DDFF-A343-9B1B-7F590A9A4615}"/>
              </a:ext>
            </a:extLst>
          </p:cNvPr>
          <p:cNvSpPr/>
          <p:nvPr/>
        </p:nvSpPr>
        <p:spPr>
          <a:xfrm>
            <a:off x="3621103" y="345139"/>
            <a:ext cx="1982686" cy="19826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532451" y="2935765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Crecimiento</a:t>
            </a:r>
          </a:p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e ingreso disponible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532451" y="1376288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C031251-AEA3-6943-A45D-845262FFD3ED}"/>
              </a:ext>
            </a:extLst>
          </p:cNvPr>
          <p:cNvSpPr/>
          <p:nvPr/>
        </p:nvSpPr>
        <p:spPr>
          <a:xfrm>
            <a:off x="3833356" y="938760"/>
            <a:ext cx="1710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6000" b="1" dirty="0">
                <a:solidFill>
                  <a:srgbClr val="92D050"/>
                </a:solidFill>
              </a:rPr>
              <a:t>3,7</a:t>
            </a:r>
            <a:r>
              <a:rPr lang="es-CR" sz="4000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E999BA4-1673-4A49-BC31-9944F99ED793}"/>
              </a:ext>
            </a:extLst>
          </p:cNvPr>
          <p:cNvSpPr txBox="1"/>
          <p:nvPr/>
        </p:nvSpPr>
        <p:spPr>
          <a:xfrm>
            <a:off x="5506891" y="364533"/>
            <a:ext cx="345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022F4F"/>
                </a:solidFill>
              </a:rPr>
              <a:t>Inversión privada </a:t>
            </a:r>
          </a:p>
          <a:p>
            <a:pPr algn="r"/>
            <a:r>
              <a:rPr lang="es-ES_tradnl" sz="2000" dirty="0">
                <a:solidFill>
                  <a:schemeClr val="bg1"/>
                </a:solidFill>
              </a:rPr>
              <a:t>total se moderaría en 2019, </a:t>
            </a:r>
            <a:r>
              <a:rPr lang="es-CR" sz="2000" dirty="0">
                <a:solidFill>
                  <a:schemeClr val="bg1"/>
                </a:solidFill>
              </a:rPr>
              <a:t>como consecuencia del menor dinamismo esperado de las actividades de construcción privada.</a:t>
            </a:r>
          </a:p>
          <a:p>
            <a:pPr algn="ctr"/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5EFBDC3-15CD-2D42-969F-D90DAAD579BB}"/>
              </a:ext>
            </a:extLst>
          </p:cNvPr>
          <p:cNvSpPr txBox="1"/>
          <p:nvPr/>
        </p:nvSpPr>
        <p:spPr>
          <a:xfrm>
            <a:off x="3968772" y="73416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92D050"/>
                </a:solidFill>
              </a:rPr>
              <a:t>crecimiento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B6B2FAD9-E612-444F-8BB4-96DCB3393099}"/>
              </a:ext>
            </a:extLst>
          </p:cNvPr>
          <p:cNvSpPr txBox="1"/>
          <p:nvPr/>
        </p:nvSpPr>
        <p:spPr>
          <a:xfrm>
            <a:off x="532451" y="1890938"/>
            <a:ext cx="257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55CFCDA-CE90-6341-ADDC-304413C5AB7F}"/>
              </a:ext>
            </a:extLst>
          </p:cNvPr>
          <p:cNvSpPr txBox="1"/>
          <p:nvPr/>
        </p:nvSpPr>
        <p:spPr>
          <a:xfrm>
            <a:off x="5443224" y="2505947"/>
            <a:ext cx="333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rgbClr val="022F4F"/>
                </a:solidFill>
              </a:rPr>
              <a:t> Inversión privada en volumen</a:t>
            </a:r>
            <a:endParaRPr lang="es-CR" sz="1600" dirty="0">
              <a:solidFill>
                <a:srgbClr val="022F4F"/>
              </a:solidFill>
            </a:endParaRPr>
          </a:p>
          <a:p>
            <a:pPr algn="ctr"/>
            <a:r>
              <a:rPr lang="es-CR" sz="1400" dirty="0">
                <a:solidFill>
                  <a:srgbClr val="022F4F"/>
                </a:solidFill>
              </a:rPr>
              <a:t>Variación porcentual</a:t>
            </a:r>
          </a:p>
          <a:p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48F78A2-8E95-4840-9F4D-6FD9D06AD50B}"/>
              </a:ext>
            </a:extLst>
          </p:cNvPr>
          <p:cNvSpPr txBox="1"/>
          <p:nvPr/>
        </p:nvSpPr>
        <p:spPr>
          <a:xfrm>
            <a:off x="5011478" y="6636214"/>
            <a:ext cx="4132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Rica.</a:t>
            </a:r>
            <a:endParaRPr lang="es-ES_tradnl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3C917C9-9E48-7640-97DE-0E8633C7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30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691989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4690872" y="1"/>
            <a:ext cx="4453128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89AF4D5-F4C0-3442-BBD0-AC941696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5" y="3196963"/>
            <a:ext cx="3718247" cy="342540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07741137-33B2-1C44-AAC2-5D8BBDEA72B1}"/>
              </a:ext>
            </a:extLst>
          </p:cNvPr>
          <p:cNvSpPr/>
          <p:nvPr/>
        </p:nvSpPr>
        <p:spPr>
          <a:xfrm>
            <a:off x="0" y="262552"/>
            <a:ext cx="4685383" cy="22183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D67DA2A-DDFF-A343-9B1B-7F590A9A4615}"/>
              </a:ext>
            </a:extLst>
          </p:cNvPr>
          <p:cNvSpPr/>
          <p:nvPr/>
        </p:nvSpPr>
        <p:spPr>
          <a:xfrm>
            <a:off x="3570232" y="380397"/>
            <a:ext cx="1982686" cy="19826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5649769" y="2480928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Crecimiento</a:t>
            </a:r>
          </a:p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e ingreso disponible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5649769" y="857090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chemeClr val="accent6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chemeClr val="accent6"/>
                </a:solidFill>
              </a:rPr>
              <a:t>2019-2020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D746C26A-7531-C94A-A7C0-B9F3098AF235}"/>
              </a:ext>
            </a:extLst>
          </p:cNvPr>
          <p:cNvSpPr/>
          <p:nvPr/>
        </p:nvSpPr>
        <p:spPr>
          <a:xfrm>
            <a:off x="3782486" y="961200"/>
            <a:ext cx="1710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6000" b="1" dirty="0">
                <a:solidFill>
                  <a:srgbClr val="92D050"/>
                </a:solidFill>
              </a:rPr>
              <a:t>7,3</a:t>
            </a:r>
            <a:r>
              <a:rPr lang="es-CR" sz="4000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203152" y="320749"/>
            <a:ext cx="3540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rgbClr val="022F4F"/>
                </a:solidFill>
              </a:rPr>
              <a:t>Inversión pública </a:t>
            </a:r>
          </a:p>
          <a:p>
            <a:r>
              <a:rPr lang="es-CR" sz="2000" dirty="0">
                <a:solidFill>
                  <a:schemeClr val="bg1"/>
                </a:solidFill>
              </a:rPr>
              <a:t>se estima que se recuperará fuertemente en 2019 (Ruta 32, proyectos del Programa de Infraestructura de Transporte, y otros).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C9D2359-7076-4A49-A96D-417D21D8725B}"/>
              </a:ext>
            </a:extLst>
          </p:cNvPr>
          <p:cNvSpPr txBox="1"/>
          <p:nvPr/>
        </p:nvSpPr>
        <p:spPr>
          <a:xfrm>
            <a:off x="3879337" y="79196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92D050"/>
                </a:solidFill>
              </a:rPr>
              <a:t>crecimiento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B6B2FAD9-E612-444F-8BB4-96DCB3393099}"/>
              </a:ext>
            </a:extLst>
          </p:cNvPr>
          <p:cNvSpPr txBox="1"/>
          <p:nvPr/>
        </p:nvSpPr>
        <p:spPr>
          <a:xfrm>
            <a:off x="5641523" y="1371740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1537BF2-E41C-9D40-ACF6-13C9339FFCC5}"/>
              </a:ext>
            </a:extLst>
          </p:cNvPr>
          <p:cNvSpPr txBox="1"/>
          <p:nvPr/>
        </p:nvSpPr>
        <p:spPr>
          <a:xfrm>
            <a:off x="662161" y="2552704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rgbClr val="022F4F"/>
                </a:solidFill>
              </a:rPr>
              <a:t> Inversión pública en volumen</a:t>
            </a:r>
            <a:endParaRPr lang="es-CR" sz="1600" dirty="0">
              <a:solidFill>
                <a:srgbClr val="022F4F"/>
              </a:solidFill>
            </a:endParaRPr>
          </a:p>
          <a:p>
            <a:pPr algn="ctr"/>
            <a:r>
              <a:rPr lang="es-CR" sz="1400" dirty="0">
                <a:solidFill>
                  <a:srgbClr val="022F4F"/>
                </a:solidFill>
              </a:rPr>
              <a:t>Variación porcentual</a:t>
            </a:r>
          </a:p>
          <a:p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A9D652B1-7386-9544-8112-26D2F1E321D0}"/>
              </a:ext>
            </a:extLst>
          </p:cNvPr>
          <p:cNvSpPr txBox="1"/>
          <p:nvPr/>
        </p:nvSpPr>
        <p:spPr>
          <a:xfrm>
            <a:off x="0" y="6537303"/>
            <a:ext cx="4690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</a:t>
            </a:r>
            <a:endParaRPr lang="es-ES_tradnl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E34DDC9E-7705-224F-B557-CC6C6945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31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886260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4690872" y="1"/>
            <a:ext cx="4453128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5323003" y="2221172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Crecimiento</a:t>
            </a:r>
          </a:p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e ingreso disponible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5323003" y="582887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0" y="574629"/>
            <a:ext cx="469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22F4F"/>
                </a:solidFill>
              </a:rPr>
              <a:t>Impacto de la reforma fiscal sobre consumo privado y público</a:t>
            </a:r>
          </a:p>
          <a:p>
            <a:pPr algn="ctr"/>
            <a:r>
              <a:rPr lang="es-CR" dirty="0">
                <a:solidFill>
                  <a:srgbClr val="022F4F"/>
                </a:solidFill>
              </a:rPr>
              <a:t> </a:t>
            </a:r>
            <a:r>
              <a:rPr lang="es-CR" sz="1600" dirty="0">
                <a:solidFill>
                  <a:srgbClr val="022F4F"/>
                </a:solidFill>
              </a:rPr>
              <a:t>(% del PIB)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B6B2FAD9-E612-444F-8BB4-96DCB3393099}"/>
              </a:ext>
            </a:extLst>
          </p:cNvPr>
          <p:cNvSpPr txBox="1"/>
          <p:nvPr/>
        </p:nvSpPr>
        <p:spPr>
          <a:xfrm>
            <a:off x="5314757" y="1121747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5797D3A5-E5AA-AD4B-9AD0-857DB98DF0A7}"/>
              </a:ext>
            </a:extLst>
          </p:cNvPr>
          <p:cNvSpPr txBox="1"/>
          <p:nvPr/>
        </p:nvSpPr>
        <p:spPr>
          <a:xfrm>
            <a:off x="381136" y="1977978"/>
            <a:ext cx="1483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-0,29%</a:t>
            </a:r>
          </a:p>
          <a:p>
            <a:pPr algn="ctr"/>
            <a:r>
              <a:rPr lang="es-CR" b="1" dirty="0">
                <a:solidFill>
                  <a:srgbClr val="92D050"/>
                </a:solidFill>
              </a:rPr>
              <a:t>2019</a:t>
            </a:r>
            <a:endParaRPr lang="es-ES_tradnl" b="1" dirty="0">
              <a:solidFill>
                <a:srgbClr val="92D05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7469DE9-4611-FE4D-B170-00D4F5D03A17}"/>
              </a:ext>
            </a:extLst>
          </p:cNvPr>
          <p:cNvSpPr txBox="1"/>
          <p:nvPr/>
        </p:nvSpPr>
        <p:spPr>
          <a:xfrm>
            <a:off x="2612911" y="1977978"/>
            <a:ext cx="1483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-0,61%</a:t>
            </a:r>
          </a:p>
          <a:p>
            <a:pPr algn="ctr"/>
            <a:r>
              <a:rPr lang="es-CR" sz="2000" b="1" dirty="0">
                <a:solidFill>
                  <a:srgbClr val="92D050"/>
                </a:solidFill>
              </a:rPr>
              <a:t>2020</a:t>
            </a:r>
            <a:endParaRPr lang="es-ES_tradnl" sz="2000" b="1" dirty="0">
              <a:solidFill>
                <a:srgbClr val="92D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6993AA6-47A6-6E45-A5DF-CCC889FCDDCB}"/>
              </a:ext>
            </a:extLst>
          </p:cNvPr>
          <p:cNvSpPr txBox="1"/>
          <p:nvPr/>
        </p:nvSpPr>
        <p:spPr>
          <a:xfrm>
            <a:off x="356265" y="155330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22F4F"/>
                </a:solidFill>
              </a:rPr>
              <a:t>Gasto de Consumo de los Hogares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5A026EC-4D7E-8440-8028-496CC4A86E82}"/>
              </a:ext>
            </a:extLst>
          </p:cNvPr>
          <p:cNvSpPr txBox="1"/>
          <p:nvPr/>
        </p:nvSpPr>
        <p:spPr>
          <a:xfrm>
            <a:off x="740986" y="32422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>
                <a:solidFill>
                  <a:srgbClr val="022F4F"/>
                </a:solidFill>
              </a:rPr>
              <a:t>Gasto de Gobierno General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1BDAAE09-43BF-9C4D-A133-669A5AC06BA4}"/>
              </a:ext>
            </a:extLst>
          </p:cNvPr>
          <p:cNvSpPr txBox="1"/>
          <p:nvPr/>
        </p:nvSpPr>
        <p:spPr>
          <a:xfrm>
            <a:off x="409265" y="3783676"/>
            <a:ext cx="1483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-0,26%</a:t>
            </a:r>
          </a:p>
          <a:p>
            <a:pPr algn="ctr"/>
            <a:r>
              <a:rPr lang="es-CR" b="1" dirty="0">
                <a:solidFill>
                  <a:srgbClr val="92D050"/>
                </a:solidFill>
              </a:rPr>
              <a:t>2019</a:t>
            </a:r>
            <a:endParaRPr lang="es-ES_tradnl" b="1" dirty="0">
              <a:solidFill>
                <a:srgbClr val="92D05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9E33532-3B86-8B46-BA34-6808062AB48C}"/>
              </a:ext>
            </a:extLst>
          </p:cNvPr>
          <p:cNvSpPr txBox="1"/>
          <p:nvPr/>
        </p:nvSpPr>
        <p:spPr>
          <a:xfrm>
            <a:off x="2612912" y="3783676"/>
            <a:ext cx="1483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-0,71%</a:t>
            </a:r>
          </a:p>
          <a:p>
            <a:pPr algn="ctr"/>
            <a:r>
              <a:rPr lang="es-CR" sz="2000" b="1" dirty="0">
                <a:solidFill>
                  <a:srgbClr val="92D050"/>
                </a:solidFill>
              </a:rPr>
              <a:t>2020</a:t>
            </a:r>
            <a:endParaRPr lang="es-ES_tradnl" sz="2000" b="1" dirty="0">
              <a:solidFill>
                <a:srgbClr val="92D05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849007CA-05DB-2C47-91C1-17E936C8E877}"/>
              </a:ext>
            </a:extLst>
          </p:cNvPr>
          <p:cNvSpPr txBox="1"/>
          <p:nvPr/>
        </p:nvSpPr>
        <p:spPr>
          <a:xfrm>
            <a:off x="423329" y="5316790"/>
            <a:ext cx="1483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-0,55%</a:t>
            </a:r>
          </a:p>
          <a:p>
            <a:pPr algn="ctr"/>
            <a:r>
              <a:rPr lang="es-CR" b="1" dirty="0">
                <a:solidFill>
                  <a:srgbClr val="92D050"/>
                </a:solidFill>
              </a:rPr>
              <a:t>2019</a:t>
            </a:r>
            <a:endParaRPr lang="es-ES_tradnl" b="1" dirty="0">
              <a:solidFill>
                <a:srgbClr val="92D05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46EAC9B9-44CD-224C-9BD0-58B79C6DD85D}"/>
              </a:ext>
            </a:extLst>
          </p:cNvPr>
          <p:cNvSpPr txBox="1"/>
          <p:nvPr/>
        </p:nvSpPr>
        <p:spPr>
          <a:xfrm>
            <a:off x="2612912" y="5316790"/>
            <a:ext cx="1483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-1,32%</a:t>
            </a:r>
          </a:p>
          <a:p>
            <a:pPr algn="ctr"/>
            <a:r>
              <a:rPr lang="es-CR" sz="2000" b="1" dirty="0">
                <a:solidFill>
                  <a:srgbClr val="92D050"/>
                </a:solidFill>
              </a:rPr>
              <a:t>2020</a:t>
            </a:r>
            <a:endParaRPr lang="es-ES_tradnl" sz="2000" b="1" dirty="0">
              <a:solidFill>
                <a:srgbClr val="92D050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ABA3826E-5B01-A940-BEA2-ABDA3166FD4B}"/>
              </a:ext>
            </a:extLst>
          </p:cNvPr>
          <p:cNvSpPr txBox="1"/>
          <p:nvPr/>
        </p:nvSpPr>
        <p:spPr>
          <a:xfrm>
            <a:off x="1580959" y="482888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>
                <a:solidFill>
                  <a:srgbClr val="022F4F"/>
                </a:solidFill>
              </a:rPr>
              <a:t>Efecto total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CE7C7801-7756-1A43-8A96-307BA8101048}"/>
              </a:ext>
            </a:extLst>
          </p:cNvPr>
          <p:cNvSpPr/>
          <p:nvPr/>
        </p:nvSpPr>
        <p:spPr>
          <a:xfrm>
            <a:off x="4563167" y="1706522"/>
            <a:ext cx="235889" cy="950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A9EE8E1E-9457-1F42-A5A7-4B76DB5C874E}"/>
              </a:ext>
            </a:extLst>
          </p:cNvPr>
          <p:cNvSpPr/>
          <p:nvPr/>
        </p:nvSpPr>
        <p:spPr>
          <a:xfrm>
            <a:off x="4587439" y="3413043"/>
            <a:ext cx="235889" cy="950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B98A086A-0C39-CC48-8B7F-0BD977DE88E2}"/>
              </a:ext>
            </a:extLst>
          </p:cNvPr>
          <p:cNvSpPr/>
          <p:nvPr/>
        </p:nvSpPr>
        <p:spPr>
          <a:xfrm>
            <a:off x="4587438" y="5198216"/>
            <a:ext cx="235889" cy="950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CB3CC369-1A8F-3148-B258-FC0EADE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32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646034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8126AD8D-E87F-C04F-8957-10272A27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33</a:t>
            </a:fld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5F90199F-C00C-4C45-8443-9FB7A653694B}"/>
              </a:ext>
            </a:extLst>
          </p:cNvPr>
          <p:cNvSpPr txBox="1"/>
          <p:nvPr/>
        </p:nvSpPr>
        <p:spPr>
          <a:xfrm>
            <a:off x="443240" y="971252"/>
            <a:ext cx="852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022F4F"/>
                </a:solidFill>
              </a:rPr>
              <a:t>Impacto del ajuste fiscal sobre el crecimiento económico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33F12E07-26D0-3849-9D4E-9C933B76F6DC}"/>
              </a:ext>
            </a:extLst>
          </p:cNvPr>
          <p:cNvSpPr/>
          <p:nvPr/>
        </p:nvSpPr>
        <p:spPr>
          <a:xfrm>
            <a:off x="-11602" y="0"/>
            <a:ext cx="21130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27DEBB38-39F5-6843-A36B-D3015C357DEA}"/>
              </a:ext>
            </a:extLst>
          </p:cNvPr>
          <p:cNvSpPr txBox="1"/>
          <p:nvPr/>
        </p:nvSpPr>
        <p:spPr>
          <a:xfrm>
            <a:off x="0" y="571142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 Costa Rica.</a:t>
            </a:r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="" xmlns:a16="http://schemas.microsoft.com/office/drawing/2014/main" id="{78ACA591-6DA1-4547-A669-C67D7E8CEE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315" y="2138884"/>
          <a:ext cx="8345346" cy="33195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37145">
                  <a:extLst>
                    <a:ext uri="{9D8B030D-6E8A-4147-A177-3AD203B41FA5}">
                      <a16:colId xmlns="" xmlns:a16="http://schemas.microsoft.com/office/drawing/2014/main" val="4126360256"/>
                    </a:ext>
                  </a:extLst>
                </a:gridCol>
                <a:gridCol w="3078865">
                  <a:extLst>
                    <a:ext uri="{9D8B030D-6E8A-4147-A177-3AD203B41FA5}">
                      <a16:colId xmlns="" xmlns:a16="http://schemas.microsoft.com/office/drawing/2014/main" val="3018738337"/>
                    </a:ext>
                  </a:extLst>
                </a:gridCol>
                <a:gridCol w="3229336">
                  <a:extLst>
                    <a:ext uri="{9D8B030D-6E8A-4147-A177-3AD203B41FA5}">
                      <a16:colId xmlns="" xmlns:a16="http://schemas.microsoft.com/office/drawing/2014/main" val="1828253879"/>
                    </a:ext>
                  </a:extLst>
                </a:gridCol>
              </a:tblGrid>
              <a:tr h="75730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 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022F4F"/>
                          </a:solidFill>
                          <a:effectLst/>
                        </a:rPr>
                        <a:t>Efecto acumulado</a:t>
                      </a:r>
                      <a:endParaRPr lang="es-CR" sz="2200" b="1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022F4F"/>
                          </a:solidFill>
                          <a:effectLst/>
                        </a:rPr>
                        <a:t>Efecto marginal</a:t>
                      </a:r>
                      <a:endParaRPr lang="es-CR" sz="2200" b="1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0324069"/>
                  </a:ext>
                </a:extLst>
              </a:tr>
              <a:tr h="501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2019</a:t>
                      </a:r>
                      <a:endParaRPr lang="es-CR" sz="2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-0,11%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-0,11%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343699724"/>
                  </a:ext>
                </a:extLst>
              </a:tr>
              <a:tr h="501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2020</a:t>
                      </a:r>
                      <a:endParaRPr lang="es-CR" sz="2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-0,14%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-0,03%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8902179"/>
                  </a:ext>
                </a:extLst>
              </a:tr>
              <a:tr h="501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2021</a:t>
                      </a:r>
                      <a:endParaRPr lang="es-CR" sz="2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-1,38%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-1,24%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77562060"/>
                  </a:ext>
                </a:extLst>
              </a:tr>
              <a:tr h="501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2022</a:t>
                      </a:r>
                      <a:endParaRPr lang="es-CR" sz="2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-2,30%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-0,92%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1114034"/>
                  </a:ext>
                </a:extLst>
              </a:tr>
              <a:tr h="501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2023</a:t>
                      </a:r>
                      <a:endParaRPr lang="es-CR" sz="2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-2,64%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CR" sz="2200" u="none" strike="noStrike" dirty="0">
                          <a:solidFill>
                            <a:srgbClr val="022F4F"/>
                          </a:solidFill>
                          <a:effectLst/>
                        </a:rPr>
                        <a:t>-0,34%</a:t>
                      </a:r>
                      <a:endParaRPr lang="es-CR" sz="2200" b="0" i="0" u="none" strike="noStrike" dirty="0">
                        <a:solidFill>
                          <a:srgbClr val="022F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404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809602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DFCD250-4F03-014A-AAF7-21B4B9D2F45F}"/>
              </a:ext>
            </a:extLst>
          </p:cNvPr>
          <p:cNvSpPr/>
          <p:nvPr/>
        </p:nvSpPr>
        <p:spPr>
          <a:xfrm>
            <a:off x="0" y="1"/>
            <a:ext cx="4690872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303271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18A421-6358-3E46-82D9-6EFB2C65886F}"/>
              </a:ext>
            </a:extLst>
          </p:cNvPr>
          <p:cNvSpPr txBox="1"/>
          <p:nvPr/>
        </p:nvSpPr>
        <p:spPr>
          <a:xfrm>
            <a:off x="4690873" y="384676"/>
            <a:ext cx="44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92D050"/>
                </a:solidFill>
              </a:rPr>
              <a:t>Actividades económicas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9D54B52-21E4-0B4E-AEE0-570C6BE10DBD}"/>
              </a:ext>
            </a:extLst>
          </p:cNvPr>
          <p:cNvSpPr/>
          <p:nvPr/>
        </p:nvSpPr>
        <p:spPr>
          <a:xfrm>
            <a:off x="4569792" y="408526"/>
            <a:ext cx="235889" cy="950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DEEB8DAD-9167-B24F-B281-861DC740A4B5}"/>
              </a:ext>
            </a:extLst>
          </p:cNvPr>
          <p:cNvSpPr/>
          <p:nvPr/>
        </p:nvSpPr>
        <p:spPr>
          <a:xfrm>
            <a:off x="4539505" y="4182562"/>
            <a:ext cx="235889" cy="950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17203022-3E2A-024D-983E-F08BEED01D4A}"/>
              </a:ext>
            </a:extLst>
          </p:cNvPr>
          <p:cNvSpPr txBox="1"/>
          <p:nvPr/>
        </p:nvSpPr>
        <p:spPr>
          <a:xfrm>
            <a:off x="303270" y="1181338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07F3ACF0-61F6-5349-9AD6-C19BC2566EA3}"/>
              </a:ext>
            </a:extLst>
          </p:cNvPr>
          <p:cNvSpPr txBox="1"/>
          <p:nvPr/>
        </p:nvSpPr>
        <p:spPr>
          <a:xfrm>
            <a:off x="303271" y="2314544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Crecimiento</a:t>
            </a:r>
          </a:p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e ingreso disponible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D01BEC2-5908-364D-BEFC-507F37B81F7C}"/>
              </a:ext>
            </a:extLst>
          </p:cNvPr>
          <p:cNvSpPr txBox="1"/>
          <p:nvPr/>
        </p:nvSpPr>
        <p:spPr>
          <a:xfrm>
            <a:off x="4690872" y="779927"/>
            <a:ext cx="4453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rgbClr val="022F4F"/>
                </a:solidFill>
              </a:rPr>
              <a:t>Crecimiento estará liderado por    servicios de educación y salud        (efecto recuperación después de la huelga). Actividades profesionales y de apoyo a empresas también mostrarán dinamismo.</a:t>
            </a:r>
          </a:p>
          <a:p>
            <a:endParaRPr lang="es-ES_tradn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C36B0B08-52C9-F542-BD67-0EE57560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34</a:t>
            </a:fld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E9569C13-3C8E-EF49-B160-F68A09CCAF04}"/>
              </a:ext>
            </a:extLst>
          </p:cNvPr>
          <p:cNvSpPr txBox="1"/>
          <p:nvPr/>
        </p:nvSpPr>
        <p:spPr>
          <a:xfrm>
            <a:off x="4690872" y="3127433"/>
            <a:ext cx="445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92D050"/>
                </a:solidFill>
              </a:rPr>
              <a:t>Aporte en p.p. al crecimiento del PIB por actividad económica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4994143" y="3970867"/>
          <a:ext cx="3925445" cy="186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Hoja de cálculo" r:id="rId3" imgW="5029200" imgH="2120900" progId="Excel.Sheet.12">
                  <p:embed/>
                </p:oleObj>
              </mc:Choice>
              <mc:Fallback>
                <p:oleObj name="Hoja de cálculo" r:id="rId3" imgW="50292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4143" y="3970867"/>
                        <a:ext cx="3925445" cy="186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62883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2E0BE029-B852-A345-9064-2A803E58EB92}"/>
              </a:ext>
            </a:extLst>
          </p:cNvPr>
          <p:cNvSpPr/>
          <p:nvPr/>
        </p:nvSpPr>
        <p:spPr>
          <a:xfrm>
            <a:off x="0" y="436463"/>
            <a:ext cx="5235648" cy="2795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C530957D-570F-3F4E-B9E0-911AE7688094}"/>
              </a:ext>
            </a:extLst>
          </p:cNvPr>
          <p:cNvSpPr/>
          <p:nvPr/>
        </p:nvSpPr>
        <p:spPr>
          <a:xfrm>
            <a:off x="0" y="3470725"/>
            <a:ext cx="5235648" cy="2896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3C6DC3DE-C096-494C-BFD7-40119A6125CE}"/>
              </a:ext>
            </a:extLst>
          </p:cNvPr>
          <p:cNvSpPr txBox="1"/>
          <p:nvPr/>
        </p:nvSpPr>
        <p:spPr>
          <a:xfrm>
            <a:off x="5572547" y="1113802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8840731" y="1806413"/>
            <a:ext cx="303269" cy="16867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4EC5728-FA04-CF44-8566-60440B5C2B41}"/>
              </a:ext>
            </a:extLst>
          </p:cNvPr>
          <p:cNvSpPr txBox="1"/>
          <p:nvPr/>
        </p:nvSpPr>
        <p:spPr>
          <a:xfrm>
            <a:off x="6560405" y="1895958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A53DB9B-2332-8D4A-80AA-CAD920A94541}"/>
              </a:ext>
            </a:extLst>
          </p:cNvPr>
          <p:cNvSpPr txBox="1"/>
          <p:nvPr/>
        </p:nvSpPr>
        <p:spPr>
          <a:xfrm>
            <a:off x="5572547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575699" y="3673063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2D82A60-B09A-6244-BDA5-6EF19AB6D719}"/>
              </a:ext>
            </a:extLst>
          </p:cNvPr>
          <p:cNvSpPr txBox="1"/>
          <p:nvPr/>
        </p:nvSpPr>
        <p:spPr>
          <a:xfrm>
            <a:off x="395471" y="944524"/>
            <a:ext cx="449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200" dirty="0">
                <a:solidFill>
                  <a:schemeClr val="bg1"/>
                </a:solidFill>
              </a:rPr>
              <a:t>Se espera crecimiento nominal de:</a:t>
            </a:r>
            <a:endParaRPr lang="es-ES_tradnl" sz="22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FE35E44-9864-4A4F-830B-69EC182A171B}"/>
              </a:ext>
            </a:extLst>
          </p:cNvPr>
          <p:cNvSpPr txBox="1"/>
          <p:nvPr/>
        </p:nvSpPr>
        <p:spPr>
          <a:xfrm>
            <a:off x="1342553" y="1421813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4,1%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12F40AF6-A1C5-0E45-BE15-22B326B36D36}"/>
              </a:ext>
            </a:extLst>
          </p:cNvPr>
          <p:cNvSpPr txBox="1"/>
          <p:nvPr/>
        </p:nvSpPr>
        <p:spPr>
          <a:xfrm>
            <a:off x="2974841" y="1421813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4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5,7%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486F0B4-5F81-204D-9744-95807947D49E}"/>
              </a:ext>
            </a:extLst>
          </p:cNvPr>
          <p:cNvSpPr txBox="1"/>
          <p:nvPr/>
        </p:nvSpPr>
        <p:spPr>
          <a:xfrm>
            <a:off x="1395413" y="550744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022F4F"/>
                </a:solidFill>
              </a:rPr>
              <a:t>Importaciones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ADDF6608-20EE-5049-83FC-484EE2FC95F7}"/>
              </a:ext>
            </a:extLst>
          </p:cNvPr>
          <p:cNvSpPr txBox="1"/>
          <p:nvPr/>
        </p:nvSpPr>
        <p:spPr>
          <a:xfrm>
            <a:off x="395471" y="3965045"/>
            <a:ext cx="449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200" dirty="0">
                <a:solidFill>
                  <a:schemeClr val="bg1"/>
                </a:solidFill>
              </a:rPr>
              <a:t>Se espera crecimiento nominal de:</a:t>
            </a:r>
            <a:endParaRPr lang="es-ES_tradnl" sz="22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5050C618-FD31-984B-AEEB-E07E809E4C79}"/>
              </a:ext>
            </a:extLst>
          </p:cNvPr>
          <p:cNvSpPr txBox="1"/>
          <p:nvPr/>
        </p:nvSpPr>
        <p:spPr>
          <a:xfrm>
            <a:off x="1395413" y="3573311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022F4F"/>
                </a:solidFill>
              </a:rPr>
              <a:t>Exportaciones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EC401C6D-F260-234B-B743-94587B7D663A}"/>
              </a:ext>
            </a:extLst>
          </p:cNvPr>
          <p:cNvSpPr txBox="1"/>
          <p:nvPr/>
        </p:nvSpPr>
        <p:spPr>
          <a:xfrm>
            <a:off x="1283183" y="4433378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6,0%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D34F97B1-6648-AB44-B771-5FE0F21AC72F}"/>
              </a:ext>
            </a:extLst>
          </p:cNvPr>
          <p:cNvSpPr txBox="1"/>
          <p:nvPr/>
        </p:nvSpPr>
        <p:spPr>
          <a:xfrm>
            <a:off x="3005790" y="4433378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6,1%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434ED05D-267C-D349-BC0A-91C7FFFCC389}"/>
              </a:ext>
            </a:extLst>
          </p:cNvPr>
          <p:cNvSpPr txBox="1"/>
          <p:nvPr/>
        </p:nvSpPr>
        <p:spPr>
          <a:xfrm>
            <a:off x="5572547" y="1895958"/>
            <a:ext cx="285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b="1" dirty="0">
                <a:solidFill>
                  <a:srgbClr val="022F4F"/>
                </a:solidFill>
                <a:latin typeface="+mj-lt"/>
              </a:rPr>
              <a:t>Balanza de pagos</a:t>
            </a:r>
            <a:endParaRPr lang="es-ES_tradnl" sz="44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F31D7CB-49BD-5D41-9E9C-3ABCF7C5BC7F}"/>
              </a:ext>
            </a:extLst>
          </p:cNvPr>
          <p:cNvSpPr txBox="1"/>
          <p:nvPr/>
        </p:nvSpPr>
        <p:spPr>
          <a:xfrm>
            <a:off x="371471" y="5517903"/>
            <a:ext cx="449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chemeClr val="bg1"/>
                </a:solidFill>
              </a:rPr>
              <a:t>Dinamismo esperado en las ventas de regímenes especiales.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EA2B1AFA-2F93-D645-8D78-BE7EB88B62CB}"/>
              </a:ext>
            </a:extLst>
          </p:cNvPr>
          <p:cNvSpPr txBox="1"/>
          <p:nvPr/>
        </p:nvSpPr>
        <p:spPr>
          <a:xfrm>
            <a:off x="0" y="2542011"/>
            <a:ext cx="523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chemeClr val="bg1"/>
                </a:solidFill>
              </a:rPr>
              <a:t>Aumento en la adquisición de bienes de capital asociados a proyectos de infraestructura pública.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46FCAE7D-9712-DE44-99AA-0CA2DBA3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35</a:t>
            </a:fld>
            <a:endParaRPr lang="es-ES_tradnl" dirty="0"/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0EC1826A-17C0-EC4D-8DDF-D197615926FA}"/>
              </a:ext>
            </a:extLst>
          </p:cNvPr>
          <p:cNvSpPr txBox="1"/>
          <p:nvPr/>
        </p:nvSpPr>
        <p:spPr>
          <a:xfrm>
            <a:off x="347020" y="1637257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4,1%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11480713-302B-2F49-8647-BDDAE7738A55}"/>
              </a:ext>
            </a:extLst>
          </p:cNvPr>
          <p:cNvCxnSpPr/>
          <p:nvPr/>
        </p:nvCxnSpPr>
        <p:spPr>
          <a:xfrm>
            <a:off x="1113576" y="1565527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22B9631C-8B1D-2C4C-AA8F-0626566345A6}"/>
              </a:ext>
            </a:extLst>
          </p:cNvPr>
          <p:cNvSpPr txBox="1"/>
          <p:nvPr/>
        </p:nvSpPr>
        <p:spPr>
          <a:xfrm>
            <a:off x="347019" y="464882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6,0%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F42C299E-333E-0E40-ACB2-47350D020242}"/>
              </a:ext>
            </a:extLst>
          </p:cNvPr>
          <p:cNvCxnSpPr/>
          <p:nvPr/>
        </p:nvCxnSpPr>
        <p:spPr>
          <a:xfrm>
            <a:off x="1113576" y="4550542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62908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26E4DF28-9E64-3B4A-BD1B-0A7A33A8B232}"/>
              </a:ext>
            </a:extLst>
          </p:cNvPr>
          <p:cNvSpPr/>
          <p:nvPr/>
        </p:nvSpPr>
        <p:spPr>
          <a:xfrm>
            <a:off x="3908352" y="436463"/>
            <a:ext cx="5235648" cy="2795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4AA7E8D-1EB5-EA40-9A85-6A8FEA67B03F}"/>
              </a:ext>
            </a:extLst>
          </p:cNvPr>
          <p:cNvSpPr/>
          <p:nvPr/>
        </p:nvSpPr>
        <p:spPr>
          <a:xfrm>
            <a:off x="3908352" y="3470725"/>
            <a:ext cx="5235648" cy="2896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5FA54A9-95B7-934A-AE37-DA40A0EB1B7F}"/>
              </a:ext>
            </a:extLst>
          </p:cNvPr>
          <p:cNvSpPr txBox="1"/>
          <p:nvPr/>
        </p:nvSpPr>
        <p:spPr>
          <a:xfrm>
            <a:off x="400716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AC418441-BEB2-2143-BAB9-4FEBEA8D5376}"/>
              </a:ext>
            </a:extLst>
          </p:cNvPr>
          <p:cNvSpPr txBox="1"/>
          <p:nvPr/>
        </p:nvSpPr>
        <p:spPr>
          <a:xfrm>
            <a:off x="400716" y="1181338"/>
            <a:ext cx="30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6377ED0-5C60-B74F-B17B-8254F4C3AB22}"/>
              </a:ext>
            </a:extLst>
          </p:cNvPr>
          <p:cNvSpPr txBox="1"/>
          <p:nvPr/>
        </p:nvSpPr>
        <p:spPr>
          <a:xfrm>
            <a:off x="5106913" y="4380207"/>
            <a:ext cx="1640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14,2%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CE8DF699-B8CB-5547-BBA6-2CB372C64E7A}"/>
              </a:ext>
            </a:extLst>
          </p:cNvPr>
          <p:cNvSpPr txBox="1"/>
          <p:nvPr/>
        </p:nvSpPr>
        <p:spPr>
          <a:xfrm>
            <a:off x="7174480" y="4380207"/>
            <a:ext cx="1640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12,9%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0A24AFD-33CF-C243-B749-D11CDDDF3B4E}"/>
              </a:ext>
            </a:extLst>
          </p:cNvPr>
          <p:cNvSpPr txBox="1"/>
          <p:nvPr/>
        </p:nvSpPr>
        <p:spPr>
          <a:xfrm>
            <a:off x="3908352" y="3696392"/>
            <a:ext cx="52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rgbClr val="022F4F"/>
                </a:solidFill>
              </a:rPr>
              <a:t>Reservas internacionales netas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8AB1CBCA-7097-1443-A7BD-F933B5340DF9}"/>
              </a:ext>
            </a:extLst>
          </p:cNvPr>
          <p:cNvSpPr txBox="1"/>
          <p:nvPr/>
        </p:nvSpPr>
        <p:spPr>
          <a:xfrm>
            <a:off x="5142574" y="1245383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4,4%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A1786ECE-7A07-C345-8C61-D4D3ADF3F0FD}"/>
              </a:ext>
            </a:extLst>
          </p:cNvPr>
          <p:cNvSpPr txBox="1"/>
          <p:nvPr/>
        </p:nvSpPr>
        <p:spPr>
          <a:xfrm>
            <a:off x="7143287" y="1245383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4,0%</a:t>
            </a:r>
          </a:p>
          <a:p>
            <a:pPr algn="ctr"/>
            <a:r>
              <a:rPr lang="es-CR" sz="2000" b="1" dirty="0">
                <a:solidFill>
                  <a:srgbClr val="022F4F"/>
                </a:solidFill>
              </a:rPr>
              <a:t>del PIB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27B536EB-139E-FB4D-8712-5E9E52F3309D}"/>
              </a:ext>
            </a:extLst>
          </p:cNvPr>
          <p:cNvSpPr txBox="1"/>
          <p:nvPr/>
        </p:nvSpPr>
        <p:spPr>
          <a:xfrm>
            <a:off x="3908352" y="716102"/>
            <a:ext cx="52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rgbClr val="022F4F"/>
                </a:solidFill>
              </a:rPr>
              <a:t>Inversión directa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49FD2B1-4FED-BA4D-AD19-17186F65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36</a:t>
            </a:fld>
            <a:endParaRPr lang="es-ES_tradnl" dirty="0"/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AF0189CC-426F-5144-AC72-60E0C60415A9}"/>
              </a:ext>
            </a:extLst>
          </p:cNvPr>
          <p:cNvSpPr/>
          <p:nvPr/>
        </p:nvSpPr>
        <p:spPr>
          <a:xfrm>
            <a:off x="0" y="1806413"/>
            <a:ext cx="303269" cy="16867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8607940-D9B7-8E4A-A8B5-B4CE2E44826B}"/>
              </a:ext>
            </a:extLst>
          </p:cNvPr>
          <p:cNvSpPr txBox="1"/>
          <p:nvPr/>
        </p:nvSpPr>
        <p:spPr>
          <a:xfrm>
            <a:off x="400716" y="1895958"/>
            <a:ext cx="285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b="1" dirty="0">
                <a:solidFill>
                  <a:srgbClr val="022F4F"/>
                </a:solidFill>
                <a:latin typeface="+mj-lt"/>
              </a:rPr>
              <a:t>Balanza de pagos</a:t>
            </a:r>
            <a:endParaRPr lang="es-ES_tradnl" sz="44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5D2EA62-0707-A741-B7F4-CF444C2BE2E6}"/>
              </a:ext>
            </a:extLst>
          </p:cNvPr>
          <p:cNvSpPr txBox="1"/>
          <p:nvPr/>
        </p:nvSpPr>
        <p:spPr>
          <a:xfrm>
            <a:off x="4126124" y="1491604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4,5%</a:t>
            </a: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del PIB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3D389B9B-933E-0841-9759-0184228871E2}"/>
              </a:ext>
            </a:extLst>
          </p:cNvPr>
          <p:cNvCxnSpPr/>
          <p:nvPr/>
        </p:nvCxnSpPr>
        <p:spPr>
          <a:xfrm>
            <a:off x="5006493" y="1491604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249781BD-B4FB-FF41-8BC5-72DE51D58F1A}"/>
              </a:ext>
            </a:extLst>
          </p:cNvPr>
          <p:cNvSpPr txBox="1"/>
          <p:nvPr/>
        </p:nvSpPr>
        <p:spPr>
          <a:xfrm>
            <a:off x="4126124" y="4626428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12,5%</a:t>
            </a: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del PIB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874D5590-54A8-0F47-BC18-AD7ED8FB5FEC}"/>
              </a:ext>
            </a:extLst>
          </p:cNvPr>
          <p:cNvCxnSpPr/>
          <p:nvPr/>
        </p:nvCxnSpPr>
        <p:spPr>
          <a:xfrm>
            <a:off x="5006493" y="4626428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10550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5930DEF-0C87-D244-B320-B173657E49BC}"/>
              </a:ext>
            </a:extLst>
          </p:cNvPr>
          <p:cNvSpPr/>
          <p:nvPr/>
        </p:nvSpPr>
        <p:spPr>
          <a:xfrm>
            <a:off x="5201735" y="1924541"/>
            <a:ext cx="303269" cy="16867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86326C7F-7F51-3D49-966A-AA6079F3C8F7}"/>
              </a:ext>
            </a:extLst>
          </p:cNvPr>
          <p:cNvSpPr txBox="1"/>
          <p:nvPr/>
        </p:nvSpPr>
        <p:spPr>
          <a:xfrm>
            <a:off x="6747107" y="4008299"/>
            <a:ext cx="132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575699" y="3673063"/>
            <a:ext cx="16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Proyección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D6E12B86-B104-6047-962B-A523B1115F31}"/>
              </a:ext>
            </a:extLst>
          </p:cNvPr>
          <p:cNvSpPr/>
          <p:nvPr/>
        </p:nvSpPr>
        <p:spPr>
          <a:xfrm>
            <a:off x="0" y="0"/>
            <a:ext cx="528963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2D82A60-B09A-6244-BDA5-6EF19AB6D719}"/>
              </a:ext>
            </a:extLst>
          </p:cNvPr>
          <p:cNvSpPr txBox="1"/>
          <p:nvPr/>
        </p:nvSpPr>
        <p:spPr>
          <a:xfrm>
            <a:off x="335760" y="1963562"/>
            <a:ext cx="335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en </a:t>
            </a:r>
            <a:r>
              <a:rPr lang="es-CR" sz="2000" dirty="0">
                <a:solidFill>
                  <a:schemeClr val="bg1"/>
                </a:solidFill>
              </a:rPr>
              <a:t>2019 y 2020.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33C3AC7-C4B3-BD42-A9BA-B649FE8A8373}"/>
              </a:ext>
            </a:extLst>
          </p:cNvPr>
          <p:cNvSpPr txBox="1"/>
          <p:nvPr/>
        </p:nvSpPr>
        <p:spPr>
          <a:xfrm>
            <a:off x="335760" y="1374343"/>
            <a:ext cx="494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rgbClr val="022F4F"/>
                </a:solidFill>
              </a:rPr>
              <a:t>USD 1.500 millones</a:t>
            </a:r>
            <a:endParaRPr lang="es-ES_tradnl" sz="3600" dirty="0">
              <a:solidFill>
                <a:srgbClr val="022F4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651B3E2-0664-7B4C-899D-291D4C47B4B5}"/>
              </a:ext>
            </a:extLst>
          </p:cNvPr>
          <p:cNvSpPr txBox="1"/>
          <p:nvPr/>
        </p:nvSpPr>
        <p:spPr>
          <a:xfrm>
            <a:off x="335760" y="337525"/>
            <a:ext cx="486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Se supone colocación de títulos de deuda del Gobierno en los mercados internacionales por: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7C3FD95-3E7F-3E4D-BEF8-82448010D3BF}"/>
              </a:ext>
            </a:extLst>
          </p:cNvPr>
          <p:cNvSpPr txBox="1"/>
          <p:nvPr/>
        </p:nvSpPr>
        <p:spPr>
          <a:xfrm>
            <a:off x="335760" y="5419715"/>
            <a:ext cx="4780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Flujos netos de ahorro para el sector privado se mantendrían en alrededor de</a:t>
            </a:r>
          </a:p>
          <a:p>
            <a:endParaRPr lang="es-ES_tradnl" sz="2000" dirty="0">
              <a:solidFill>
                <a:schemeClr val="bg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3099A0AB-B26F-1F46-B2DE-EC8448D37A5E}"/>
              </a:ext>
            </a:extLst>
          </p:cNvPr>
          <p:cNvCxnSpPr/>
          <p:nvPr/>
        </p:nvCxnSpPr>
        <p:spPr>
          <a:xfrm>
            <a:off x="0" y="2619233"/>
            <a:ext cx="34376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1002E8F1-1CF8-2E44-8951-322910A6515D}"/>
              </a:ext>
            </a:extLst>
          </p:cNvPr>
          <p:cNvCxnSpPr/>
          <p:nvPr/>
        </p:nvCxnSpPr>
        <p:spPr>
          <a:xfrm>
            <a:off x="0" y="5306054"/>
            <a:ext cx="34376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E465BD02-83B1-3F4B-B075-F94FAB327B5D}"/>
              </a:ext>
            </a:extLst>
          </p:cNvPr>
          <p:cNvSpPr txBox="1"/>
          <p:nvPr/>
        </p:nvSpPr>
        <p:spPr>
          <a:xfrm>
            <a:off x="673483" y="6018275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22F4F"/>
                </a:solidFill>
              </a:rPr>
              <a:t>1,8% </a:t>
            </a:r>
            <a:r>
              <a:rPr lang="es-CR" sz="2000" b="1" dirty="0">
                <a:solidFill>
                  <a:srgbClr val="022F4F"/>
                </a:solidFill>
              </a:rPr>
              <a:t>del PIB.</a:t>
            </a:r>
            <a:endParaRPr lang="es-ES_tradnl" sz="2000" b="1" dirty="0">
              <a:solidFill>
                <a:srgbClr val="022F4F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ACFF91B-8F95-6B4F-9B23-19EA6131D810}"/>
              </a:ext>
            </a:extLst>
          </p:cNvPr>
          <p:cNvSpPr txBox="1"/>
          <p:nvPr/>
        </p:nvSpPr>
        <p:spPr>
          <a:xfrm>
            <a:off x="5572547" y="1113802"/>
            <a:ext cx="44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FF9DDBCC-6051-954E-B908-8B4978F6A2EC}"/>
              </a:ext>
            </a:extLst>
          </p:cNvPr>
          <p:cNvSpPr txBox="1"/>
          <p:nvPr/>
        </p:nvSpPr>
        <p:spPr>
          <a:xfrm>
            <a:off x="5572547" y="63619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ACCBC5B-DEB7-4F4A-BBE9-0BB1199D0CD3}"/>
              </a:ext>
            </a:extLst>
          </p:cNvPr>
          <p:cNvSpPr txBox="1"/>
          <p:nvPr/>
        </p:nvSpPr>
        <p:spPr>
          <a:xfrm>
            <a:off x="5572547" y="1895958"/>
            <a:ext cx="285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b="1" dirty="0">
                <a:solidFill>
                  <a:srgbClr val="022F4F"/>
                </a:solidFill>
                <a:latin typeface="+mj-lt"/>
              </a:rPr>
              <a:t>Balanza de pagos</a:t>
            </a:r>
            <a:endParaRPr lang="es-ES_tradnl" sz="44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EBE47B9-028E-644E-8230-67F30DC8E491}"/>
              </a:ext>
            </a:extLst>
          </p:cNvPr>
          <p:cNvSpPr txBox="1"/>
          <p:nvPr/>
        </p:nvSpPr>
        <p:spPr>
          <a:xfrm>
            <a:off x="335760" y="2814075"/>
            <a:ext cx="465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Acceso a apoyo presupuestario de multilaterales por </a:t>
            </a:r>
            <a:r>
              <a:rPr lang="es-ES_tradnl" dirty="0">
                <a:solidFill>
                  <a:srgbClr val="022F4F"/>
                </a:solidFill>
              </a:rPr>
              <a:t>USD 450 millones.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2BACC6D2-4A0F-6240-8820-896DFEFD1DAF}"/>
              </a:ext>
            </a:extLst>
          </p:cNvPr>
          <p:cNvCxnSpPr/>
          <p:nvPr/>
        </p:nvCxnSpPr>
        <p:spPr>
          <a:xfrm>
            <a:off x="-1" y="3756410"/>
            <a:ext cx="34376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BAD79B11-9C41-D041-989B-5DBCA807577E}"/>
              </a:ext>
            </a:extLst>
          </p:cNvPr>
          <p:cNvSpPr txBox="1"/>
          <p:nvPr/>
        </p:nvSpPr>
        <p:spPr>
          <a:xfrm>
            <a:off x="335760" y="3897329"/>
            <a:ext cx="46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Recursos serían </a:t>
            </a:r>
            <a:r>
              <a:rPr lang="es-ES_tradnl" b="1" dirty="0">
                <a:solidFill>
                  <a:srgbClr val="022F4F"/>
                </a:solidFill>
              </a:rPr>
              <a:t>fundamentales para atender el financiamiento requerido por el Gobierno </a:t>
            </a:r>
            <a:r>
              <a:rPr lang="es-ES_tradnl" dirty="0">
                <a:solidFill>
                  <a:schemeClr val="bg1"/>
                </a:solidFill>
              </a:rPr>
              <a:t>y reducir la presión sobre las tasas de interés locales.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21C5AE2-D403-0B45-A8B6-0C41E173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37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9331714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1685459-EF5B-CD43-A952-F397FF77C70D}"/>
              </a:ext>
            </a:extLst>
          </p:cNvPr>
          <p:cNvSpPr/>
          <p:nvPr/>
        </p:nvSpPr>
        <p:spPr>
          <a:xfrm>
            <a:off x="0" y="1"/>
            <a:ext cx="5284922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4016415" y="868101"/>
            <a:ext cx="5127585" cy="2529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CDC7CED-F8AA-A742-958D-ACCD3F6FE9F1}"/>
              </a:ext>
            </a:extLst>
          </p:cNvPr>
          <p:cNvSpPr/>
          <p:nvPr/>
        </p:nvSpPr>
        <p:spPr>
          <a:xfrm>
            <a:off x="4016416" y="3492830"/>
            <a:ext cx="5127584" cy="26301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6FB217-1DA1-F646-920F-27B5E802869F}"/>
              </a:ext>
            </a:extLst>
          </p:cNvPr>
          <p:cNvSpPr txBox="1"/>
          <p:nvPr/>
        </p:nvSpPr>
        <p:spPr>
          <a:xfrm>
            <a:off x="303271" y="2461783"/>
            <a:ext cx="332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Agregados monetarios y crediticios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E999BA4-1673-4A49-BC31-9944F99ED793}"/>
              </a:ext>
            </a:extLst>
          </p:cNvPr>
          <p:cNvSpPr txBox="1"/>
          <p:nvPr/>
        </p:nvSpPr>
        <p:spPr>
          <a:xfrm>
            <a:off x="4016416" y="946955"/>
            <a:ext cx="5127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22F4F"/>
                </a:solidFill>
              </a:rPr>
              <a:t>Ahorro nacional 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Variación 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4016416" y="3789207"/>
            <a:ext cx="51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22F4F"/>
                </a:solidFill>
              </a:rPr>
              <a:t>Crédito al sector privado</a:t>
            </a:r>
            <a:endParaRPr lang="es-ES_tradnl" sz="2000" dirty="0">
              <a:solidFill>
                <a:srgbClr val="022F4F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9071AD3-8174-724E-B8DD-6E88E3E90014}"/>
              </a:ext>
            </a:extLst>
          </p:cNvPr>
          <p:cNvSpPr txBox="1"/>
          <p:nvPr/>
        </p:nvSpPr>
        <p:spPr>
          <a:xfrm>
            <a:off x="5196811" y="1684484"/>
            <a:ext cx="153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8,5%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D3F878E-CD39-8A40-AD94-77FE35FD77B3}"/>
              </a:ext>
            </a:extLst>
          </p:cNvPr>
          <p:cNvSpPr txBox="1"/>
          <p:nvPr/>
        </p:nvSpPr>
        <p:spPr>
          <a:xfrm>
            <a:off x="7012586" y="1684484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7,4%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8C8DCB15-242C-4349-9C94-039FB6372903}"/>
              </a:ext>
            </a:extLst>
          </p:cNvPr>
          <p:cNvSpPr txBox="1"/>
          <p:nvPr/>
        </p:nvSpPr>
        <p:spPr>
          <a:xfrm>
            <a:off x="5287752" y="4615028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2019</a:t>
            </a:r>
            <a:endParaRPr lang="es-CR" sz="32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4,9%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D5212AF1-FB1A-784E-9DFA-CDB643A5863E}"/>
              </a:ext>
            </a:extLst>
          </p:cNvPr>
          <p:cNvSpPr txBox="1"/>
          <p:nvPr/>
        </p:nvSpPr>
        <p:spPr>
          <a:xfrm>
            <a:off x="7012586" y="4615028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bg1"/>
                </a:solidFill>
              </a:rPr>
              <a:t>2020</a:t>
            </a:r>
            <a:endParaRPr lang="es-CR" sz="2000" b="1" dirty="0">
              <a:solidFill>
                <a:srgbClr val="022F4F"/>
              </a:solidFill>
            </a:endParaRPr>
          </a:p>
          <a:p>
            <a:pPr algn="ctr"/>
            <a:r>
              <a:rPr lang="es-CR" sz="4000" b="1" dirty="0">
                <a:solidFill>
                  <a:srgbClr val="022F4F"/>
                </a:solidFill>
              </a:rPr>
              <a:t>5,5%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BA58548-AA88-BB49-9C00-30263E206E31}"/>
              </a:ext>
            </a:extLst>
          </p:cNvPr>
          <p:cNvSpPr txBox="1"/>
          <p:nvPr/>
        </p:nvSpPr>
        <p:spPr>
          <a:xfrm>
            <a:off x="400716" y="831944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</a:t>
            </a:r>
          </a:p>
          <a:p>
            <a:r>
              <a:rPr lang="es-ES_tradnl" sz="1600" b="1" dirty="0">
                <a:solidFill>
                  <a:srgbClr val="92D050"/>
                </a:solidFill>
              </a:rPr>
              <a:t>2019-2020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5850053-FC97-7244-84BF-BD3B69334B98}"/>
              </a:ext>
            </a:extLst>
          </p:cNvPr>
          <p:cNvSpPr txBox="1"/>
          <p:nvPr/>
        </p:nvSpPr>
        <p:spPr>
          <a:xfrm>
            <a:off x="400717" y="1377086"/>
            <a:ext cx="30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92D050"/>
                </a:solidFill>
                <a:latin typeface="+mj-lt"/>
              </a:rPr>
              <a:t>Costa Rica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2C29C5BF-793A-D14B-95A7-D29713DEA773}"/>
              </a:ext>
            </a:extLst>
          </p:cNvPr>
          <p:cNvSpPr/>
          <p:nvPr/>
        </p:nvSpPr>
        <p:spPr>
          <a:xfrm>
            <a:off x="6311670" y="3212176"/>
            <a:ext cx="577031" cy="577031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Flecha abajo 5">
            <a:extLst>
              <a:ext uri="{FF2B5EF4-FFF2-40B4-BE49-F238E27FC236}">
                <a16:creationId xmlns="" xmlns:a16="http://schemas.microsoft.com/office/drawing/2014/main" id="{5BCF1FC8-C19A-5546-9DAA-EA075D72E1D5}"/>
              </a:ext>
            </a:extLst>
          </p:cNvPr>
          <p:cNvSpPr/>
          <p:nvPr/>
        </p:nvSpPr>
        <p:spPr>
          <a:xfrm>
            <a:off x="6465714" y="3390597"/>
            <a:ext cx="268941" cy="2950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B2E8FDC-3872-E545-9DA9-885690DB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38</a:t>
            </a:fld>
            <a:endParaRPr lang="es-ES_tradnl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B318D654-04E4-F44C-BC13-F972032671D5}"/>
              </a:ext>
            </a:extLst>
          </p:cNvPr>
          <p:cNvSpPr txBox="1"/>
          <p:nvPr/>
        </p:nvSpPr>
        <p:spPr>
          <a:xfrm>
            <a:off x="4371312" y="1899928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 smtClean="0">
                <a:solidFill>
                  <a:schemeClr val="bg1"/>
                </a:solidFill>
              </a:rPr>
              <a:t>7,5%</a:t>
            </a:r>
            <a:endParaRPr lang="es-CR" sz="1600" b="1" dirty="0">
              <a:solidFill>
                <a:schemeClr val="bg1"/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F6812FBD-625D-2546-80BF-73DB7F8EF0F8}"/>
              </a:ext>
            </a:extLst>
          </p:cNvPr>
          <p:cNvCxnSpPr/>
          <p:nvPr/>
        </p:nvCxnSpPr>
        <p:spPr>
          <a:xfrm>
            <a:off x="5022258" y="1776817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C498B4C1-B2D0-034C-AA17-9157555F881C}"/>
              </a:ext>
            </a:extLst>
          </p:cNvPr>
          <p:cNvSpPr txBox="1"/>
          <p:nvPr/>
        </p:nvSpPr>
        <p:spPr>
          <a:xfrm>
            <a:off x="4371312" y="483047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2018</a:t>
            </a:r>
            <a:endParaRPr lang="es-CR" sz="1600" b="1" dirty="0">
              <a:solidFill>
                <a:srgbClr val="022F4F"/>
              </a:solidFill>
            </a:endParaRPr>
          </a:p>
          <a:p>
            <a:pPr algn="ctr"/>
            <a:r>
              <a:rPr lang="es-CR" sz="1600" b="1" dirty="0">
                <a:solidFill>
                  <a:schemeClr val="bg1"/>
                </a:solidFill>
              </a:rPr>
              <a:t>3,5%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6B91B162-3629-8144-A501-3809C0C52B7B}"/>
              </a:ext>
            </a:extLst>
          </p:cNvPr>
          <p:cNvCxnSpPr/>
          <p:nvPr/>
        </p:nvCxnSpPr>
        <p:spPr>
          <a:xfrm>
            <a:off x="5022258" y="4707361"/>
            <a:ext cx="0" cy="83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72D463C-6CA4-B84C-BB57-F5D6FB772EA9}"/>
              </a:ext>
            </a:extLst>
          </p:cNvPr>
          <p:cNvSpPr txBox="1"/>
          <p:nvPr/>
        </p:nvSpPr>
        <p:spPr>
          <a:xfrm>
            <a:off x="4016415" y="4111018"/>
            <a:ext cx="51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Variación 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672B8E2-6761-664F-9595-8D5FBC5215B5}"/>
              </a:ext>
            </a:extLst>
          </p:cNvPr>
          <p:cNvSpPr txBox="1"/>
          <p:nvPr/>
        </p:nvSpPr>
        <p:spPr>
          <a:xfrm>
            <a:off x="4016414" y="2781966"/>
            <a:ext cx="51275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700" dirty="0">
                <a:solidFill>
                  <a:schemeClr val="bg1"/>
                </a:solidFill>
              </a:rPr>
              <a:t> (Aproximado por la riqueza financiera)</a:t>
            </a:r>
          </a:p>
        </p:txBody>
      </p:sp>
    </p:spTree>
    <p:extLst>
      <p:ext uri="{BB962C8B-B14F-4D97-AF65-F5344CB8AC3E}">
        <p14:creationId xmlns:p14="http://schemas.microsoft.com/office/powerpoint/2010/main" val="351404224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83171" y="2684479"/>
            <a:ext cx="5870029" cy="270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22F4F"/>
                </a:solidFill>
              </a:rPr>
              <a:t>Las proyecciones de este Programa parten de la mejor información disponible a enero de 2019. Existen, sin embargo, riesgos provenientes del contexto internacional y eventos internos, que de materializarse podrían generar desvíos en las previsiones.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D0E76700-5598-5046-BBCD-1874F7D02CB0}"/>
              </a:ext>
            </a:extLst>
          </p:cNvPr>
          <p:cNvSpPr/>
          <p:nvPr/>
        </p:nvSpPr>
        <p:spPr>
          <a:xfrm>
            <a:off x="0" y="1115896"/>
            <a:ext cx="270919" cy="13449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9A4C794D-AC5C-474C-A8D7-774EB2E2A99A}"/>
              </a:ext>
            </a:extLst>
          </p:cNvPr>
          <p:cNvSpPr txBox="1"/>
          <p:nvPr/>
        </p:nvSpPr>
        <p:spPr>
          <a:xfrm>
            <a:off x="597875" y="1267625"/>
            <a:ext cx="469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rgbClr val="022F4F"/>
                </a:solidFill>
                <a:latin typeface="+mj-lt"/>
              </a:rPr>
              <a:t>Análisis de riesgos</a:t>
            </a:r>
            <a:endParaRPr lang="es-ES_tradnl" sz="3600" b="1" dirty="0">
              <a:solidFill>
                <a:srgbClr val="022F4F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A3BDAB0-00AF-144B-A3FB-0D0354F6E9E4}"/>
              </a:ext>
            </a:extLst>
          </p:cNvPr>
          <p:cNvSpPr txBox="1"/>
          <p:nvPr/>
        </p:nvSpPr>
        <p:spPr>
          <a:xfrm>
            <a:off x="597875" y="992529"/>
            <a:ext cx="436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 2019-2020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B04CA2E9-F27C-0B4A-AC56-DE62FD5E1656}"/>
              </a:ext>
            </a:extLst>
          </p:cNvPr>
          <p:cNvCxnSpPr/>
          <p:nvPr/>
        </p:nvCxnSpPr>
        <p:spPr>
          <a:xfrm>
            <a:off x="0" y="5628803"/>
            <a:ext cx="645867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C1DCEFB4-E47F-344F-8BBD-7BE2CBEE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39</a:t>
            </a:fld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0316A6E-16D4-3B41-A01F-99DA2B9C06CB}"/>
              </a:ext>
            </a:extLst>
          </p:cNvPr>
          <p:cNvSpPr/>
          <p:nvPr/>
        </p:nvSpPr>
        <p:spPr>
          <a:xfrm>
            <a:off x="0" y="868101"/>
            <a:ext cx="270919" cy="2529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605810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7F83C19-2476-4B4A-9E25-0E1BC064C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9"/>
          <a:stretch/>
        </p:blipFill>
        <p:spPr>
          <a:xfrm>
            <a:off x="422274" y="1000214"/>
            <a:ext cx="8299451" cy="448607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B2FCF8A-A3AD-BD4D-9924-1EB5F309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BC06393-07CF-3842-9208-E1E6979456E1}"/>
              </a:ext>
            </a:extLst>
          </p:cNvPr>
          <p:cNvSpPr txBox="1"/>
          <p:nvPr/>
        </p:nvSpPr>
        <p:spPr>
          <a:xfrm>
            <a:off x="0" y="3937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interno bruto a precios constantes</a:t>
            </a:r>
          </a:p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variación promedio 2014-2018 (%) </a:t>
            </a:r>
          </a:p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E65F1DF-C89C-D046-9967-22CF8D752E86}"/>
              </a:ext>
            </a:extLst>
          </p:cNvPr>
          <p:cNvSpPr/>
          <p:nvPr/>
        </p:nvSpPr>
        <p:spPr>
          <a:xfrm>
            <a:off x="975742" y="6320004"/>
            <a:ext cx="7545958" cy="33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*ACL: América Latina y el Caribe</a:t>
            </a:r>
            <a:endParaRPr lang="es-CR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CR" sz="1000" dirty="0">
                <a:solidFill>
                  <a:schemeClr val="bg1">
                    <a:lumMod val="50000"/>
                  </a:schemeClr>
                </a:solidFill>
              </a:rPr>
              <a:t>Fuente: Fondo Monetario Internacional, Perspectivas Económicas Mundiales (octubre 2018) y Banco Central de Costa Rica.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D8E15DC-DF64-824D-9242-14714553F3A8}"/>
              </a:ext>
            </a:extLst>
          </p:cNvPr>
          <p:cNvSpPr/>
          <p:nvPr/>
        </p:nvSpPr>
        <p:spPr>
          <a:xfrm>
            <a:off x="0" y="5494174"/>
            <a:ext cx="9143999" cy="812801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2915F09-D8A6-5540-B759-A27E987B22D8}"/>
              </a:ext>
            </a:extLst>
          </p:cNvPr>
          <p:cNvSpPr txBox="1"/>
          <p:nvPr/>
        </p:nvSpPr>
        <p:spPr>
          <a:xfrm>
            <a:off x="2817352" y="5643947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Costa Rica 2018: </a:t>
            </a:r>
            <a:r>
              <a:rPr lang="es-ES_tradnl" sz="2800" b="1" dirty="0">
                <a:solidFill>
                  <a:schemeClr val="bg1"/>
                </a:solidFill>
              </a:rPr>
              <a:t>2,7</a:t>
            </a:r>
            <a:r>
              <a:rPr lang="es-ES_tradnl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0865D28-F35C-3643-ADA6-693DC170A808}"/>
              </a:ext>
            </a:extLst>
          </p:cNvPr>
          <p:cNvSpPr txBox="1"/>
          <p:nvPr/>
        </p:nvSpPr>
        <p:spPr>
          <a:xfrm>
            <a:off x="8157357" y="494388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22F4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80689223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C6C2215-A4FA-DB43-9898-C72F21F184A1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692136" y="2223031"/>
            <a:ext cx="820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92D050"/>
                </a:solidFill>
              </a:rPr>
              <a:t>Menor crecimiento de la economía mundial: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bg1"/>
                </a:solidFill>
              </a:rPr>
              <a:t>Tensiones comerciales.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bg1"/>
                </a:solidFill>
              </a:rPr>
              <a:t>Volatilidad en mercados financieros.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bg1"/>
                </a:solidFill>
              </a:rPr>
              <a:t>Recrudecimiento de problemas políticos en la región.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D0E76700-5598-5046-BBCD-1874F7D02CB0}"/>
              </a:ext>
            </a:extLst>
          </p:cNvPr>
          <p:cNvSpPr/>
          <p:nvPr/>
        </p:nvSpPr>
        <p:spPr>
          <a:xfrm>
            <a:off x="2865" y="364903"/>
            <a:ext cx="270919" cy="13449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9A4C794D-AC5C-474C-A8D7-774EB2E2A99A}"/>
              </a:ext>
            </a:extLst>
          </p:cNvPr>
          <p:cNvSpPr txBox="1"/>
          <p:nvPr/>
        </p:nvSpPr>
        <p:spPr>
          <a:xfrm>
            <a:off x="597875" y="657930"/>
            <a:ext cx="716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Análisis de riesgos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A3BDAB0-00AF-144B-A3FB-0D0354F6E9E4}"/>
              </a:ext>
            </a:extLst>
          </p:cNvPr>
          <p:cNvSpPr txBox="1"/>
          <p:nvPr/>
        </p:nvSpPr>
        <p:spPr>
          <a:xfrm>
            <a:off x="597875" y="364904"/>
            <a:ext cx="436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 2019-2020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7E7B653-2476-8E45-8B53-BD2DFDDEC70F}"/>
              </a:ext>
            </a:extLst>
          </p:cNvPr>
          <p:cNvSpPr txBox="1"/>
          <p:nvPr/>
        </p:nvSpPr>
        <p:spPr>
          <a:xfrm>
            <a:off x="597875" y="1309735"/>
            <a:ext cx="43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92D050"/>
                </a:solidFill>
              </a:rPr>
              <a:t>Ámbito externo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B04CA2E9-F27C-0B4A-AC56-DE62FD5E1656}"/>
              </a:ext>
            </a:extLst>
          </p:cNvPr>
          <p:cNvCxnSpPr/>
          <p:nvPr/>
        </p:nvCxnSpPr>
        <p:spPr>
          <a:xfrm>
            <a:off x="0" y="4136719"/>
            <a:ext cx="645867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BA31A560-3ABD-FE4B-8A22-29D609EDAA3A}"/>
              </a:ext>
            </a:extLst>
          </p:cNvPr>
          <p:cNvSpPr txBox="1"/>
          <p:nvPr/>
        </p:nvSpPr>
        <p:spPr>
          <a:xfrm>
            <a:off x="692136" y="4626293"/>
            <a:ext cx="820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92D050"/>
                </a:solidFill>
              </a:rPr>
              <a:t>Volatilidad en los precios internacionales de materias primas: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bg1"/>
                </a:solidFill>
              </a:rPr>
              <a:t>Precio del petróleo es determinante.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39C1F4E1-034F-BE45-B457-17DE80D8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40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194912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2865" y="364903"/>
            <a:ext cx="270919" cy="13449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13CDC7D-BCA7-FD4A-9995-07D06E531EA9}"/>
              </a:ext>
            </a:extLst>
          </p:cNvPr>
          <p:cNvSpPr txBox="1"/>
          <p:nvPr/>
        </p:nvSpPr>
        <p:spPr>
          <a:xfrm>
            <a:off x="860750" y="2461270"/>
            <a:ext cx="2329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Ausencia de aprobación legislativa </a:t>
            </a:r>
          </a:p>
          <a:p>
            <a:r>
              <a:rPr lang="es-ES_tradnl" sz="2400" dirty="0">
                <a:solidFill>
                  <a:schemeClr val="bg1"/>
                </a:solidFill>
              </a:rPr>
              <a:t>para el financiamiento externo.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803DABC-6AA6-854B-89B4-C549E6FFDAD3}"/>
              </a:ext>
            </a:extLst>
          </p:cNvPr>
          <p:cNvSpPr/>
          <p:nvPr/>
        </p:nvSpPr>
        <p:spPr>
          <a:xfrm>
            <a:off x="682906" y="2303362"/>
            <a:ext cx="2685327" cy="40858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FC567D1-6535-454F-A39B-0A77283AC86B}"/>
              </a:ext>
            </a:extLst>
          </p:cNvPr>
          <p:cNvSpPr/>
          <p:nvPr/>
        </p:nvSpPr>
        <p:spPr>
          <a:xfrm>
            <a:off x="3466617" y="2303362"/>
            <a:ext cx="2627453" cy="40858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F1431931-720F-174D-8799-34F911F166F8}"/>
              </a:ext>
            </a:extLst>
          </p:cNvPr>
          <p:cNvSpPr/>
          <p:nvPr/>
        </p:nvSpPr>
        <p:spPr>
          <a:xfrm>
            <a:off x="6192454" y="2303362"/>
            <a:ext cx="2478545" cy="40858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1E09A1A3-1CAD-E844-BAF3-4AC70A682133}"/>
              </a:ext>
            </a:extLst>
          </p:cNvPr>
          <p:cNvSpPr txBox="1"/>
          <p:nvPr/>
        </p:nvSpPr>
        <p:spPr>
          <a:xfrm>
            <a:off x="3615524" y="2461270"/>
            <a:ext cx="2329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Choques de oferta de origen interno asociados a condiciones climáticas adversas.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67D3964B-00EC-F64C-B944-E1CD5FB8E556}"/>
              </a:ext>
            </a:extLst>
          </p:cNvPr>
          <p:cNvSpPr txBox="1"/>
          <p:nvPr/>
        </p:nvSpPr>
        <p:spPr>
          <a:xfrm>
            <a:off x="6341361" y="2453834"/>
            <a:ext cx="2329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Tensiones sociales (huelgas).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8A8027F4-1409-6641-BDB3-26769EBBD18D}"/>
              </a:ext>
            </a:extLst>
          </p:cNvPr>
          <p:cNvSpPr txBox="1"/>
          <p:nvPr/>
        </p:nvSpPr>
        <p:spPr>
          <a:xfrm>
            <a:off x="597875" y="657930"/>
            <a:ext cx="716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+mj-lt"/>
              </a:rPr>
              <a:t>Análisis de riesgos</a:t>
            </a:r>
            <a:endParaRPr lang="es-ES_tradnl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9B70055E-AED4-8D45-A3AD-D7F7FC71FEF8}"/>
              </a:ext>
            </a:extLst>
          </p:cNvPr>
          <p:cNvSpPr txBox="1"/>
          <p:nvPr/>
        </p:nvSpPr>
        <p:spPr>
          <a:xfrm>
            <a:off x="597875" y="364904"/>
            <a:ext cx="436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</a:rPr>
              <a:t>Programa Macroeconómico 2019-2020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0F6FFE64-972F-644E-AE38-B29A79D91ADB}"/>
              </a:ext>
            </a:extLst>
          </p:cNvPr>
          <p:cNvSpPr txBox="1"/>
          <p:nvPr/>
        </p:nvSpPr>
        <p:spPr>
          <a:xfrm>
            <a:off x="597875" y="1309735"/>
            <a:ext cx="43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92D050"/>
                </a:solidFill>
              </a:rPr>
              <a:t>Ámbito interno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D07167D2-D02B-684A-B40B-437C7587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5316-E7F6-5849-8F52-EBE8B3B00B79}" type="slidenum">
              <a:rPr lang="es-ES_tradnl" smtClean="0"/>
              <a:t>41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13839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FBA8988C-85E9-AE4E-B0AF-42AF12D8CE82}"/>
              </a:ext>
            </a:extLst>
          </p:cNvPr>
          <p:cNvSpPr/>
          <p:nvPr/>
        </p:nvSpPr>
        <p:spPr>
          <a:xfrm>
            <a:off x="0" y="0"/>
            <a:ext cx="5017954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F6051BCE-76FC-DD46-98EA-0B1982941E72}"/>
              </a:ext>
            </a:extLst>
          </p:cNvPr>
          <p:cNvSpPr/>
          <p:nvPr/>
        </p:nvSpPr>
        <p:spPr>
          <a:xfrm>
            <a:off x="4767775" y="2913830"/>
            <a:ext cx="4383272" cy="15924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F4ECC1CC-AF5C-974C-8301-99D9B9DD526F}"/>
              </a:ext>
            </a:extLst>
          </p:cNvPr>
          <p:cNvSpPr/>
          <p:nvPr/>
        </p:nvSpPr>
        <p:spPr>
          <a:xfrm>
            <a:off x="4760726" y="1119212"/>
            <a:ext cx="4383272" cy="15924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CD3499C-9327-F242-AAB5-A16EA43821EB}"/>
              </a:ext>
            </a:extLst>
          </p:cNvPr>
          <p:cNvSpPr txBox="1"/>
          <p:nvPr/>
        </p:nvSpPr>
        <p:spPr>
          <a:xfrm>
            <a:off x="644788" y="1350578"/>
            <a:ext cx="332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Crecimiento económico</a:t>
            </a:r>
          </a:p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2018</a:t>
            </a:r>
            <a:endParaRPr lang="es-ES_tradnl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146D0A6-67AC-A045-8C42-EF936BEFE0A0}"/>
              </a:ext>
            </a:extLst>
          </p:cNvPr>
          <p:cNvSpPr txBox="1"/>
          <p:nvPr/>
        </p:nvSpPr>
        <p:spPr>
          <a:xfrm>
            <a:off x="644788" y="2940873"/>
            <a:ext cx="3526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>
                <a:solidFill>
                  <a:srgbClr val="00B0F0"/>
                </a:solidFill>
              </a:rPr>
              <a:t>2,7</a:t>
            </a:r>
            <a:r>
              <a:rPr lang="es-ES_tradnl" sz="8000" dirty="0">
                <a:solidFill>
                  <a:srgbClr val="00B0F0"/>
                </a:solidFill>
              </a:rPr>
              <a:t>%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D67DA2A-DDFF-A343-9B1B-7F590A9A4615}"/>
              </a:ext>
            </a:extLst>
          </p:cNvPr>
          <p:cNvSpPr/>
          <p:nvPr/>
        </p:nvSpPr>
        <p:spPr>
          <a:xfrm>
            <a:off x="3857706" y="1062698"/>
            <a:ext cx="1705434" cy="170543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4EC5728-FA04-CF44-8566-60440B5C2B41}"/>
              </a:ext>
            </a:extLst>
          </p:cNvPr>
          <p:cNvSpPr txBox="1"/>
          <p:nvPr/>
        </p:nvSpPr>
        <p:spPr>
          <a:xfrm>
            <a:off x="6672300" y="1190243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Huelga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C89659F-A169-E945-B2AF-4048F2F49BF7}"/>
              </a:ext>
            </a:extLst>
          </p:cNvPr>
          <p:cNvSpPr txBox="1"/>
          <p:nvPr/>
        </p:nvSpPr>
        <p:spPr>
          <a:xfrm>
            <a:off x="5849710" y="3397608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chemeClr val="bg1"/>
                </a:solidFill>
              </a:rPr>
              <a:t>-0,2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C85A0FC-7148-714A-9EEB-9311C8E0D086}"/>
              </a:ext>
            </a:extLst>
          </p:cNvPr>
          <p:cNvSpPr txBox="1"/>
          <p:nvPr/>
        </p:nvSpPr>
        <p:spPr>
          <a:xfrm>
            <a:off x="5849710" y="1501592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chemeClr val="bg1"/>
                </a:solidFill>
              </a:rPr>
              <a:t>-0,4 p.p.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5469F20-031D-7D40-A300-B8A47D429842}"/>
              </a:ext>
            </a:extLst>
          </p:cNvPr>
          <p:cNvSpPr txBox="1"/>
          <p:nvPr/>
        </p:nvSpPr>
        <p:spPr>
          <a:xfrm>
            <a:off x="5602296" y="3029072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Conflicto en Nicaragua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7F340DC-3A12-894C-9C1D-C4BA9143CA70}"/>
              </a:ext>
            </a:extLst>
          </p:cNvPr>
          <p:cNvSpPr txBox="1"/>
          <p:nvPr/>
        </p:nvSpPr>
        <p:spPr>
          <a:xfrm>
            <a:off x="4916437" y="624674"/>
            <a:ext cx="44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22F4F"/>
                </a:solidFill>
              </a:rPr>
              <a:t>Algunos factores que afectaron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A48F41C0-B5E6-764F-A435-F16D9D2C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47" y="1399139"/>
            <a:ext cx="1413953" cy="92998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705A7261-90C7-D243-897A-2DAA51CA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44788" y="584761"/>
            <a:ext cx="500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0B0F0"/>
                </a:solidFill>
              </a:rPr>
              <a:t>Resultados </a:t>
            </a:r>
          </a:p>
          <a:p>
            <a:r>
              <a:rPr lang="es-CR" sz="2000" dirty="0">
                <a:solidFill>
                  <a:srgbClr val="00B0F0"/>
                </a:solidFill>
              </a:rPr>
              <a:t>macroeconómicos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="" xmlns:a16="http://schemas.microsoft.com/office/drawing/2014/main" id="{19E6516E-7638-A345-886F-A5B8AA10F5E1}"/>
              </a:ext>
            </a:extLst>
          </p:cNvPr>
          <p:cNvSpPr txBox="1"/>
          <p:nvPr/>
        </p:nvSpPr>
        <p:spPr>
          <a:xfrm>
            <a:off x="525532" y="4573954"/>
            <a:ext cx="343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</a:rPr>
              <a:t>(3,4% en 2017)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0797DFDF-5380-F448-A3DE-1EFF40F8D70D}"/>
              </a:ext>
            </a:extLst>
          </p:cNvPr>
          <p:cNvSpPr/>
          <p:nvPr/>
        </p:nvSpPr>
        <p:spPr>
          <a:xfrm>
            <a:off x="3857706" y="2857316"/>
            <a:ext cx="1705434" cy="170543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963C0655-4EAE-F04F-B6E4-4ECA4A15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7230"/>
          <a:stretch/>
        </p:blipFill>
        <p:spPr>
          <a:xfrm>
            <a:off x="3984119" y="3073874"/>
            <a:ext cx="1220341" cy="1272319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257BC2E6-1327-5444-B324-CDF21FDDB30B}"/>
              </a:ext>
            </a:extLst>
          </p:cNvPr>
          <p:cNvSpPr/>
          <p:nvPr/>
        </p:nvSpPr>
        <p:spPr>
          <a:xfrm>
            <a:off x="4768949" y="4685277"/>
            <a:ext cx="4382098" cy="15924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A11CD75-2A9C-8947-B292-210583CAB961}"/>
              </a:ext>
            </a:extLst>
          </p:cNvPr>
          <p:cNvSpPr txBox="1"/>
          <p:nvPr/>
        </p:nvSpPr>
        <p:spPr>
          <a:xfrm>
            <a:off x="5502584" y="4753221"/>
            <a:ext cx="3501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chemeClr val="bg1"/>
                </a:solidFill>
              </a:rPr>
              <a:t>Deterioro fiscal, incertidumbre, precios del petróleo, ralentización mundial, incremento en tasas de interés internacionales</a:t>
            </a:r>
            <a:r>
              <a:rPr lang="es-ES_tradnl" dirty="0">
                <a:solidFill>
                  <a:schemeClr val="bg1"/>
                </a:solidFill>
              </a:rPr>
              <a:t>.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3E3F7FC2-9F6C-1947-B801-769A9FF294F3}"/>
              </a:ext>
            </a:extLst>
          </p:cNvPr>
          <p:cNvSpPr/>
          <p:nvPr/>
        </p:nvSpPr>
        <p:spPr>
          <a:xfrm>
            <a:off x="3857706" y="4645592"/>
            <a:ext cx="1705434" cy="170543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5414C75-9A50-5F49-804C-AB17F1204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725" y="5129578"/>
            <a:ext cx="786625" cy="7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896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71AEDA30-C7E9-1F4A-B6AF-9CBF888A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F9C8B88-CA8D-8D4B-BEBD-279AF4EDFBA8}"/>
              </a:ext>
            </a:extLst>
          </p:cNvPr>
          <p:cNvSpPr txBox="1"/>
          <p:nvPr/>
        </p:nvSpPr>
        <p:spPr>
          <a:xfrm>
            <a:off x="0" y="3937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Inflación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2014-2018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variación anual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B43059-3891-5A4F-BE19-70AAACC5B342}"/>
              </a:ext>
            </a:extLst>
          </p:cNvPr>
          <p:cNvSpPr/>
          <p:nvPr/>
        </p:nvSpPr>
        <p:spPr>
          <a:xfrm>
            <a:off x="247650" y="6437023"/>
            <a:ext cx="8297260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*ACL: América Latina y el Caribe</a:t>
            </a:r>
          </a:p>
          <a:p>
            <a:pPr algn="ctr"/>
            <a:r>
              <a:rPr lang="es-CR" sz="1000" dirty="0">
                <a:solidFill>
                  <a:schemeClr val="bg1">
                    <a:lumMod val="50000"/>
                  </a:schemeClr>
                </a:solidFill>
              </a:rPr>
              <a:t>Fuente: Fondo Monetario Internacional, Perspectivas Económicas Mundiales (octubre 2018), Secretaría del Consejo Monetario Centroamericano y Banco Central de Costa Rica.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1EDF1F2-D6FE-4A49-9C92-EE792DEBB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12"/>
          <a:stretch/>
        </p:blipFill>
        <p:spPr>
          <a:xfrm>
            <a:off x="247649" y="1092748"/>
            <a:ext cx="8648700" cy="426391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A5AD92E-7464-794E-A168-68DB9096A176}"/>
              </a:ext>
            </a:extLst>
          </p:cNvPr>
          <p:cNvSpPr/>
          <p:nvPr/>
        </p:nvSpPr>
        <p:spPr>
          <a:xfrm>
            <a:off x="-1" y="5494174"/>
            <a:ext cx="9143999" cy="812801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1E56822-EB0F-E640-8296-EA46B26A4474}"/>
              </a:ext>
            </a:extLst>
          </p:cNvPr>
          <p:cNvSpPr txBox="1"/>
          <p:nvPr/>
        </p:nvSpPr>
        <p:spPr>
          <a:xfrm>
            <a:off x="2817352" y="5643947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Costa Rica 2018: </a:t>
            </a:r>
            <a:r>
              <a:rPr lang="es-ES_tradnl" sz="2800" b="1" dirty="0">
                <a:solidFill>
                  <a:schemeClr val="bg1"/>
                </a:solidFill>
              </a:rPr>
              <a:t>2,0</a:t>
            </a:r>
            <a:r>
              <a:rPr lang="es-ES_tradnl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E3EAD46-F2DF-FD44-A5EE-48CE91F3E6EB}"/>
              </a:ext>
            </a:extLst>
          </p:cNvPr>
          <p:cNvSpPr txBox="1"/>
          <p:nvPr/>
        </p:nvSpPr>
        <p:spPr>
          <a:xfrm>
            <a:off x="8333931" y="477992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22F4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7774871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8843EFE-08A8-CD43-A64D-5C5736A72772}"/>
              </a:ext>
            </a:extLst>
          </p:cNvPr>
          <p:cNvSpPr/>
          <p:nvPr/>
        </p:nvSpPr>
        <p:spPr>
          <a:xfrm>
            <a:off x="0" y="0"/>
            <a:ext cx="5131399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CD3499C-9327-F242-AAB5-A16EA43821EB}"/>
              </a:ext>
            </a:extLst>
          </p:cNvPr>
          <p:cNvSpPr txBox="1"/>
          <p:nvPr/>
        </p:nvSpPr>
        <p:spPr>
          <a:xfrm>
            <a:off x="644788" y="1350578"/>
            <a:ext cx="395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Inflación 2018</a:t>
            </a:r>
            <a:endParaRPr lang="es-ES_tradnl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146D0A6-67AC-A045-8C42-EF936BEFE0A0}"/>
              </a:ext>
            </a:extLst>
          </p:cNvPr>
          <p:cNvSpPr txBox="1"/>
          <p:nvPr/>
        </p:nvSpPr>
        <p:spPr>
          <a:xfrm>
            <a:off x="782230" y="2286436"/>
            <a:ext cx="374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>
                <a:solidFill>
                  <a:srgbClr val="00B0F0"/>
                </a:solidFill>
              </a:rPr>
              <a:t>2,0</a:t>
            </a:r>
            <a:r>
              <a:rPr lang="es-ES_tradnl" sz="8000" dirty="0">
                <a:solidFill>
                  <a:srgbClr val="00B0F0"/>
                </a:solidFill>
              </a:rPr>
              <a:t>%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6B252AD-7B13-CB4C-857C-867E92A383FC}"/>
              </a:ext>
            </a:extLst>
          </p:cNvPr>
          <p:cNvSpPr/>
          <p:nvPr/>
        </p:nvSpPr>
        <p:spPr>
          <a:xfrm>
            <a:off x="4394791" y="882751"/>
            <a:ext cx="4749209" cy="161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CDC7CED-F8AA-A742-958D-ACCD3F6FE9F1}"/>
              </a:ext>
            </a:extLst>
          </p:cNvPr>
          <p:cNvSpPr/>
          <p:nvPr/>
        </p:nvSpPr>
        <p:spPr>
          <a:xfrm>
            <a:off x="4394791" y="2631913"/>
            <a:ext cx="4749209" cy="161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4EC5728-FA04-CF44-8566-60440B5C2B41}"/>
              </a:ext>
            </a:extLst>
          </p:cNvPr>
          <p:cNvSpPr txBox="1"/>
          <p:nvPr/>
        </p:nvSpPr>
        <p:spPr>
          <a:xfrm>
            <a:off x="4562180" y="1186791"/>
            <a:ext cx="4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Baja y estable, dentro del rango meta (3% ± 1 p.p.).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5469F20-031D-7D40-A300-B8A47D429842}"/>
              </a:ext>
            </a:extLst>
          </p:cNvPr>
          <p:cNvSpPr txBox="1"/>
          <p:nvPr/>
        </p:nvSpPr>
        <p:spPr>
          <a:xfrm>
            <a:off x="4562180" y="3143080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Inflación subyacente: </a:t>
            </a:r>
            <a:r>
              <a:rPr lang="es-ES_tradnl" sz="2400" b="1" dirty="0">
                <a:solidFill>
                  <a:schemeClr val="bg1"/>
                </a:solidFill>
              </a:rPr>
              <a:t>2,3%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9E6516E-7638-A345-886F-A5B8AA10F5E1}"/>
              </a:ext>
            </a:extLst>
          </p:cNvPr>
          <p:cNvSpPr txBox="1"/>
          <p:nvPr/>
        </p:nvSpPr>
        <p:spPr>
          <a:xfrm>
            <a:off x="677162" y="4144818"/>
            <a:ext cx="343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(2,6% en 2017)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F864E4FB-BA29-6F4B-9BE4-428D3A7002EB}"/>
              </a:ext>
            </a:extLst>
          </p:cNvPr>
          <p:cNvSpPr/>
          <p:nvPr/>
        </p:nvSpPr>
        <p:spPr>
          <a:xfrm>
            <a:off x="4394791" y="4411579"/>
            <a:ext cx="4749209" cy="16172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921296-941E-9644-BA89-375139CFDFC4}"/>
              </a:ext>
            </a:extLst>
          </p:cNvPr>
          <p:cNvSpPr txBox="1"/>
          <p:nvPr/>
        </p:nvSpPr>
        <p:spPr>
          <a:xfrm>
            <a:off x="4562180" y="4516452"/>
            <a:ext cx="4504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Expectativas de inflación en </a:t>
            </a:r>
            <a:r>
              <a:rPr lang="es-CR" sz="2400" b="1" dirty="0">
                <a:solidFill>
                  <a:schemeClr val="bg1"/>
                </a:solidFill>
              </a:rPr>
              <a:t>3,7% </a:t>
            </a:r>
            <a:r>
              <a:rPr lang="es-CR" sz="2000" dirty="0">
                <a:solidFill>
                  <a:schemeClr val="bg1"/>
                </a:solidFill>
              </a:rPr>
              <a:t>(39 meses consecutivos dentro del rango meta, excepto nov. 2018  con 4,2%).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04F23D95-0FDB-2C44-BBFA-79B885B5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4788" y="599382"/>
            <a:ext cx="500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0B0F0"/>
                </a:solidFill>
              </a:rPr>
              <a:t>Resultados </a:t>
            </a:r>
          </a:p>
          <a:p>
            <a:r>
              <a:rPr lang="es-CR" sz="2000" dirty="0">
                <a:solidFill>
                  <a:srgbClr val="00B0F0"/>
                </a:solidFill>
              </a:rPr>
              <a:t>macroeconómicos</a:t>
            </a:r>
          </a:p>
        </p:txBody>
      </p:sp>
    </p:spTree>
    <p:extLst>
      <p:ext uri="{BB962C8B-B14F-4D97-AF65-F5344CB8AC3E}">
        <p14:creationId xmlns:p14="http://schemas.microsoft.com/office/powerpoint/2010/main" val="250431640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3C4A440-FE77-3E48-B407-BB79491B9D65}"/>
              </a:ext>
            </a:extLst>
          </p:cNvPr>
          <p:cNvSpPr txBox="1"/>
          <p:nvPr/>
        </p:nvSpPr>
        <p:spPr>
          <a:xfrm>
            <a:off x="3645798" y="501379"/>
            <a:ext cx="221964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R" sz="2800" b="1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Inflación</a:t>
            </a:r>
          </a:p>
          <a:p>
            <a:pPr algn="ctr">
              <a:spcAft>
                <a:spcPts val="0"/>
              </a:spcAft>
            </a:pP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Variación</a:t>
            </a: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</a:rPr>
              <a:t> interanual </a:t>
            </a:r>
            <a:r>
              <a:rPr lang="es-CR" sz="1600" dirty="0">
                <a:solidFill>
                  <a:srgbClr val="022F4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</a:p>
          <a:p>
            <a:endParaRPr lang="es-ES_tradnl" dirty="0"/>
          </a:p>
        </p:txBody>
      </p:sp>
      <p:sp>
        <p:nvSpPr>
          <p:cNvPr id="4" name="7 Rectángulo">
            <a:extLst>
              <a:ext uri="{FF2B5EF4-FFF2-40B4-BE49-F238E27FC236}">
                <a16:creationId xmlns="" xmlns:a16="http://schemas.microsoft.com/office/drawing/2014/main" id="{5048E1D5-7EB1-6C49-B1A6-E1D07F8A35BC}"/>
              </a:ext>
            </a:extLst>
          </p:cNvPr>
          <p:cNvSpPr/>
          <p:nvPr/>
        </p:nvSpPr>
        <p:spPr>
          <a:xfrm>
            <a:off x="1" y="5967834"/>
            <a:ext cx="9143999" cy="2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198" dirty="0">
                <a:solidFill>
                  <a:prstClr val="black"/>
                </a:solidFill>
              </a:rPr>
              <a:t> </a:t>
            </a:r>
            <a:r>
              <a:rPr lang="es-CR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Fuente: Banco Central de Costa Rica e Instituto Nacional de Estadística y Censos.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EA0F1A6-8EA6-BA46-A22D-C0AC30319E75}"/>
              </a:ext>
            </a:extLst>
          </p:cNvPr>
          <p:cNvSpPr/>
          <p:nvPr/>
        </p:nvSpPr>
        <p:spPr>
          <a:xfrm>
            <a:off x="0" y="0"/>
            <a:ext cx="5131399" cy="227758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6BFECC-4E87-BA4F-A652-462EC19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8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3BA8AF2-9366-ED45-A37C-D14C273C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01750"/>
            <a:ext cx="7874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68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E51E1526-1AB3-B146-88F3-F4A1FF930B66}"/>
              </a:ext>
            </a:extLst>
          </p:cNvPr>
          <p:cNvSpPr/>
          <p:nvPr/>
        </p:nvSpPr>
        <p:spPr>
          <a:xfrm>
            <a:off x="0" y="0"/>
            <a:ext cx="5017954" cy="6858000"/>
          </a:xfrm>
          <a:prstGeom prst="rect">
            <a:avLst/>
          </a:prstGeom>
          <a:solidFill>
            <a:srgbClr val="02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FD20478-315A-B443-9D37-ABBBFD2A444B}"/>
              </a:ext>
            </a:extLst>
          </p:cNvPr>
          <p:cNvSpPr txBox="1"/>
          <p:nvPr/>
        </p:nvSpPr>
        <p:spPr>
          <a:xfrm>
            <a:off x="644788" y="2365520"/>
            <a:ext cx="332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Finanzas públicas</a:t>
            </a:r>
          </a:p>
          <a:p>
            <a:r>
              <a:rPr lang="es-CR" sz="3600" b="1" dirty="0">
                <a:solidFill>
                  <a:schemeClr val="bg1"/>
                </a:solidFill>
                <a:latin typeface="+mj-lt"/>
              </a:rPr>
              <a:t>2018</a:t>
            </a:r>
            <a:endParaRPr lang="es-ES_tradnl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C1D31832-25A4-064B-B1AA-BF37C190F8A8}"/>
              </a:ext>
            </a:extLst>
          </p:cNvPr>
          <p:cNvSpPr txBox="1"/>
          <p:nvPr/>
        </p:nvSpPr>
        <p:spPr>
          <a:xfrm>
            <a:off x="5014613" y="245367"/>
            <a:ext cx="3777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22F4F"/>
                </a:solidFill>
              </a:rPr>
              <a:t>Déficit financiero del Gobierno Central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0D0B66BF-6B3C-264F-9316-DB6C539F5868}"/>
              </a:ext>
            </a:extLst>
          </p:cNvPr>
          <p:cNvSpPr/>
          <p:nvPr/>
        </p:nvSpPr>
        <p:spPr>
          <a:xfrm>
            <a:off x="4232802" y="451978"/>
            <a:ext cx="949148" cy="902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322B6FF6-D72C-7940-B24B-8D12FF55EEE7}"/>
              </a:ext>
            </a:extLst>
          </p:cNvPr>
          <p:cNvSpPr/>
          <p:nvPr/>
        </p:nvSpPr>
        <p:spPr>
          <a:xfrm>
            <a:off x="4174421" y="2695785"/>
            <a:ext cx="949148" cy="902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B6E0DAE0-9E70-0847-A42F-B25416723845}"/>
              </a:ext>
            </a:extLst>
          </p:cNvPr>
          <p:cNvSpPr/>
          <p:nvPr/>
        </p:nvSpPr>
        <p:spPr>
          <a:xfrm>
            <a:off x="4192077" y="4969579"/>
            <a:ext cx="949148" cy="902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A3DB6A7-3ED5-C44C-A55E-9CD78AA37D16}"/>
              </a:ext>
            </a:extLst>
          </p:cNvPr>
          <p:cNvSpPr txBox="1"/>
          <p:nvPr/>
        </p:nvSpPr>
        <p:spPr>
          <a:xfrm>
            <a:off x="4685500" y="2779903"/>
            <a:ext cx="44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22F4F"/>
                </a:solidFill>
              </a:rPr>
              <a:t>Déficit primario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EA10E703-CC01-2244-8CB0-B8452E14A1E4}"/>
              </a:ext>
            </a:extLst>
          </p:cNvPr>
          <p:cNvSpPr txBox="1"/>
          <p:nvPr/>
        </p:nvSpPr>
        <p:spPr>
          <a:xfrm>
            <a:off x="5211336" y="4762182"/>
            <a:ext cx="359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22F4F"/>
                </a:solidFill>
              </a:rPr>
              <a:t>Deuda total</a:t>
            </a:r>
            <a:endParaRPr lang="es-ES_tradnl" sz="2400" b="1" dirty="0">
              <a:solidFill>
                <a:srgbClr val="022F4F"/>
              </a:solidFill>
            </a:endParaRPr>
          </a:p>
        </p:txBody>
      </p:sp>
      <p:sp>
        <p:nvSpPr>
          <p:cNvPr id="31" name="Marcador de número de diapositiva 30">
            <a:extLst>
              <a:ext uri="{FF2B5EF4-FFF2-40B4-BE49-F238E27FC236}">
                <a16:creationId xmlns="" xmlns:a16="http://schemas.microsoft.com/office/drawing/2014/main" id="{324E04B8-367E-7B47-A7A6-2B58A2E8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701-CF77-604F-A00C-3816A606F089}" type="slidenum">
              <a:rPr lang="es-ES_tradnl" smtClean="0"/>
              <a:t>9</a:t>
            </a:fld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4788" y="1471991"/>
            <a:ext cx="500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rgbClr val="00B0F0"/>
                </a:solidFill>
              </a:rPr>
              <a:t>Resultados </a:t>
            </a:r>
          </a:p>
          <a:p>
            <a:r>
              <a:rPr lang="es-CR" sz="2000" dirty="0">
                <a:solidFill>
                  <a:srgbClr val="00B0F0"/>
                </a:solidFill>
              </a:rPr>
              <a:t>macroeconómicos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51CD8D9E-9E53-BD44-B63A-A3A3575F51A8}"/>
              </a:ext>
            </a:extLst>
          </p:cNvPr>
          <p:cNvSpPr txBox="1"/>
          <p:nvPr/>
        </p:nvSpPr>
        <p:spPr>
          <a:xfrm>
            <a:off x="7465524" y="1169226"/>
            <a:ext cx="149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2018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5,9%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17704B09-10A4-2646-903C-EB66408D2A98}"/>
              </a:ext>
            </a:extLst>
          </p:cNvPr>
          <p:cNvSpPr txBox="1"/>
          <p:nvPr/>
        </p:nvSpPr>
        <p:spPr>
          <a:xfrm>
            <a:off x="5506013" y="1169226"/>
            <a:ext cx="149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2017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6,1%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F2772C3-4925-3A4C-8472-230B3C8D5042}"/>
              </a:ext>
            </a:extLst>
          </p:cNvPr>
          <p:cNvSpPr txBox="1"/>
          <p:nvPr/>
        </p:nvSpPr>
        <p:spPr>
          <a:xfrm>
            <a:off x="7465523" y="3221696"/>
            <a:ext cx="149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2018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2,3%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1706D80D-24AD-7E4E-A74D-CBA74CC77A07}"/>
              </a:ext>
            </a:extLst>
          </p:cNvPr>
          <p:cNvSpPr txBox="1"/>
          <p:nvPr/>
        </p:nvSpPr>
        <p:spPr>
          <a:xfrm>
            <a:off x="5506013" y="3221696"/>
            <a:ext cx="149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2017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3,0%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6EACBF-658A-074C-B702-C9362D30CADD}"/>
              </a:ext>
            </a:extLst>
          </p:cNvPr>
          <p:cNvSpPr txBox="1"/>
          <p:nvPr/>
        </p:nvSpPr>
        <p:spPr>
          <a:xfrm>
            <a:off x="7322856" y="5180542"/>
            <a:ext cx="1782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2018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53,6%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2BF24423-AE4B-9E49-ADD4-537B90EB081D}"/>
              </a:ext>
            </a:extLst>
          </p:cNvPr>
          <p:cNvSpPr txBox="1"/>
          <p:nvPr/>
        </p:nvSpPr>
        <p:spPr>
          <a:xfrm>
            <a:off x="5363346" y="5180542"/>
            <a:ext cx="1782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22F4F"/>
                </a:solidFill>
              </a:rPr>
              <a:t>2017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</a:rPr>
              <a:t>48,7%</a:t>
            </a:r>
            <a:r>
              <a:rPr lang="es-ES" sz="4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B0F0"/>
                </a:solidFill>
              </a:rPr>
              <a:t>del PIB</a:t>
            </a:r>
            <a:endParaRPr lang="es-ES_tradnl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473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</TotalTime>
  <Words>1945</Words>
  <Application>Microsoft Office PowerPoint</Application>
  <PresentationFormat>On-screen Show (4:3)</PresentationFormat>
  <Paragraphs>487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Franklin Gothic Book</vt:lpstr>
      <vt:lpstr>Times New Roman</vt:lpstr>
      <vt:lpstr>Wingdings</vt:lpstr>
      <vt:lpstr>Tema de Office</vt:lpstr>
      <vt:lpstr>Hoja de cálculo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CUBERO BREALEY RODRIGO</cp:lastModifiedBy>
  <cp:revision>311</cp:revision>
  <cp:lastPrinted>2019-02-02T00:03:44Z</cp:lastPrinted>
  <dcterms:created xsi:type="dcterms:W3CDTF">2019-01-24T21:00:33Z</dcterms:created>
  <dcterms:modified xsi:type="dcterms:W3CDTF">2019-02-26T14:20:16Z</dcterms:modified>
</cp:coreProperties>
</file>