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62" r:id="rId2"/>
    <p:sldId id="264" r:id="rId3"/>
    <p:sldId id="279" r:id="rId4"/>
    <p:sldId id="278" r:id="rId5"/>
    <p:sldId id="275" r:id="rId6"/>
    <p:sldId id="266" r:id="rId7"/>
    <p:sldId id="274" r:id="rId8"/>
    <p:sldId id="276" r:id="rId9"/>
    <p:sldId id="277" r:id="rId10"/>
  </p:sldIdLst>
  <p:sldSz cx="9144000" cy="6858000" type="screen4x3"/>
  <p:notesSz cx="7010400" cy="92964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485" autoAdjust="0"/>
  </p:normalViewPr>
  <p:slideViewPr>
    <p:cSldViewPr snapToGrid="0" snapToObjects="1">
      <p:cViewPr varScale="1">
        <p:scale>
          <a:sx n="87" d="100"/>
          <a:sy n="87" d="100"/>
        </p:scale>
        <p:origin x="9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58ECC86-16D5-482C-A9E2-DFD67E73AE5E}" type="datetimeFigureOut">
              <a:rPr lang="es-CR" smtClean="0"/>
              <a:t>26/03/2019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DD8A19-AEC7-41B9-9CBB-4A27B4F5EB8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1560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D8A19-AEC7-41B9-9CBB-4A27B4F5EB80}" type="slidenum">
              <a:rPr lang="es-CR" smtClean="0"/>
              <a:t>5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20823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26/03/2019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3024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26/03/2019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1559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26/03/2019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1422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26/03/2019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98841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26/03/2019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875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26/03/2019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2008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26/03/2019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53035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26/03/2019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5625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26/03/2019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0131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26/03/2019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81129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26/03/2019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62907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E3D44-51C2-244A-860D-D359E4934792}" type="datetimeFigureOut">
              <a:rPr lang="es-ES_tradnl" smtClean="0"/>
              <a:t>26/03/2019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457BE-B9FF-EE4A-A38C-CB3841CA7B0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2978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5789930" y="5292726"/>
            <a:ext cx="3039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R" sz="1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 de marzo de 2019</a:t>
            </a:r>
            <a:endParaRPr lang="es-CR" sz="1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487274" y="2414106"/>
            <a:ext cx="6290633" cy="1323439"/>
          </a:xfrm>
          <a:prstGeom prst="rect">
            <a:avLst/>
          </a:prstGeom>
          <a:gradFill>
            <a:gsLst>
              <a:gs pos="0">
                <a:schemeClr val="accent4">
                  <a:satMod val="105000"/>
                  <a:tint val="67000"/>
                  <a:lumMod val="48000"/>
                  <a:lumOff val="52000"/>
                </a:schemeClr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CR" sz="8000" b="1" dirty="0" smtClean="0">
                <a:ln/>
                <a:solidFill>
                  <a:schemeClr val="accent3"/>
                </a:solidFill>
              </a:rPr>
              <a:t>€UROBONO$</a:t>
            </a:r>
            <a:endParaRPr lang="es-CR" sz="80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38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/>
          <p:nvPr/>
        </p:nvSpPr>
        <p:spPr>
          <a:xfrm>
            <a:off x="0" y="1160826"/>
            <a:ext cx="9144000" cy="1406103"/>
          </a:xfrm>
          <a:prstGeom prst="rect">
            <a:avLst/>
          </a:prstGeom>
          <a:solidFill>
            <a:srgbClr val="CA2323"/>
          </a:solidFill>
          <a:ln>
            <a:solidFill>
              <a:srgbClr val="CA232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s-CR" sz="4400" b="1" dirty="0" smtClean="0">
                <a:solidFill>
                  <a:schemeClr val="bg1"/>
                </a:solidFill>
              </a:rPr>
              <a:t>Sin plata no hay paraíso</a:t>
            </a:r>
            <a:endParaRPr lang="es-CR" sz="4400" b="1" dirty="0">
              <a:solidFill>
                <a:schemeClr val="bg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CuadroTexto 4"/>
          <p:cNvSpPr txBox="1"/>
          <p:nvPr/>
        </p:nvSpPr>
        <p:spPr>
          <a:xfrm>
            <a:off x="772165" y="2566929"/>
            <a:ext cx="75996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s-CR" sz="3200" b="1" dirty="0" smtClean="0"/>
              <a:t>Completar la tarea</a:t>
            </a:r>
          </a:p>
          <a:p>
            <a:pPr marL="457200" indent="-457200">
              <a:buFontTx/>
              <a:buChar char="-"/>
            </a:pPr>
            <a:endParaRPr lang="es-CR" sz="2000" b="1" dirty="0"/>
          </a:p>
          <a:p>
            <a:pPr marL="457200" indent="-457200">
              <a:buFontTx/>
              <a:buChar char="-"/>
            </a:pPr>
            <a:r>
              <a:rPr lang="es-CR" sz="3200" b="1" dirty="0" smtClean="0"/>
              <a:t>Importante para economía del país</a:t>
            </a:r>
          </a:p>
          <a:p>
            <a:pPr marL="914400" lvl="1" indent="-457200">
              <a:buFontTx/>
              <a:buChar char="-"/>
            </a:pPr>
            <a:r>
              <a:rPr lang="es-CR" sz="2800" b="1" dirty="0" smtClean="0"/>
              <a:t>Tasas de interés</a:t>
            </a:r>
          </a:p>
          <a:p>
            <a:pPr marL="914400" lvl="1" indent="-457200">
              <a:buFontTx/>
              <a:buChar char="-"/>
            </a:pPr>
            <a:r>
              <a:rPr lang="es-CR" sz="2800" b="1" dirty="0" smtClean="0"/>
              <a:t>1% crecimiento del PIB</a:t>
            </a:r>
          </a:p>
          <a:p>
            <a:pPr marL="914400" lvl="1" indent="-457200">
              <a:buFontTx/>
              <a:buChar char="-"/>
            </a:pPr>
            <a:r>
              <a:rPr lang="es-CR" sz="2800" b="1" dirty="0" smtClean="0"/>
              <a:t>Costo para deudores</a:t>
            </a:r>
          </a:p>
          <a:p>
            <a:pPr marL="914400" lvl="1" indent="-457200">
              <a:buFontTx/>
              <a:buChar char="-"/>
            </a:pPr>
            <a:endParaRPr lang="es-CR" sz="2000" b="1" dirty="0" smtClean="0"/>
          </a:p>
          <a:p>
            <a:pPr marL="457200" indent="-457200">
              <a:buFontTx/>
              <a:buChar char="-"/>
            </a:pPr>
            <a:r>
              <a:rPr lang="es-CR" sz="3200" b="1" dirty="0" smtClean="0"/>
              <a:t>Recursos para sus programas</a:t>
            </a:r>
            <a:endParaRPr lang="es-CR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131181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563829" y="1110071"/>
            <a:ext cx="7090925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34400" b="1" dirty="0" smtClean="0">
                <a:solidFill>
                  <a:srgbClr val="FF0000"/>
                </a:solidFill>
              </a:rPr>
              <a:t>38</a:t>
            </a:r>
            <a:endParaRPr lang="es-CR" sz="34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69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ilindro 19"/>
          <p:cNvSpPr/>
          <p:nvPr/>
        </p:nvSpPr>
        <p:spPr>
          <a:xfrm>
            <a:off x="3084546" y="6098785"/>
            <a:ext cx="427204" cy="479043"/>
          </a:xfrm>
          <a:prstGeom prst="can">
            <a:avLst/>
          </a:prstGeom>
          <a:solidFill>
            <a:schemeClr val="accent6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95" name="Cilindro 94"/>
          <p:cNvSpPr/>
          <p:nvPr/>
        </p:nvSpPr>
        <p:spPr>
          <a:xfrm>
            <a:off x="3076464" y="5559761"/>
            <a:ext cx="427204" cy="479043"/>
          </a:xfrm>
          <a:prstGeom prst="can">
            <a:avLst/>
          </a:prstGeom>
          <a:solidFill>
            <a:schemeClr val="accent6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96" name="Cilindro 95"/>
          <p:cNvSpPr/>
          <p:nvPr/>
        </p:nvSpPr>
        <p:spPr>
          <a:xfrm>
            <a:off x="1101410" y="5565178"/>
            <a:ext cx="427204" cy="479043"/>
          </a:xfrm>
          <a:prstGeom prst="can">
            <a:avLst/>
          </a:prstGeom>
          <a:solidFill>
            <a:schemeClr val="accent6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97" name="Cilindro 96"/>
          <p:cNvSpPr/>
          <p:nvPr/>
        </p:nvSpPr>
        <p:spPr>
          <a:xfrm>
            <a:off x="1101410" y="6084657"/>
            <a:ext cx="427204" cy="479043"/>
          </a:xfrm>
          <a:prstGeom prst="can">
            <a:avLst/>
          </a:prstGeom>
          <a:solidFill>
            <a:schemeClr val="accent6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98" name="Cilindro 97"/>
          <p:cNvSpPr/>
          <p:nvPr/>
        </p:nvSpPr>
        <p:spPr>
          <a:xfrm>
            <a:off x="4376720" y="5524204"/>
            <a:ext cx="427204" cy="479043"/>
          </a:xfrm>
          <a:prstGeom prst="can">
            <a:avLst/>
          </a:prstGeom>
          <a:solidFill>
            <a:schemeClr val="accent6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99" name="Cilindro 98"/>
          <p:cNvSpPr/>
          <p:nvPr/>
        </p:nvSpPr>
        <p:spPr>
          <a:xfrm>
            <a:off x="5012736" y="6122847"/>
            <a:ext cx="427204" cy="479043"/>
          </a:xfrm>
          <a:prstGeom prst="can">
            <a:avLst/>
          </a:prstGeom>
          <a:solidFill>
            <a:schemeClr val="accent6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00" name="Cilindro 99"/>
          <p:cNvSpPr/>
          <p:nvPr/>
        </p:nvSpPr>
        <p:spPr>
          <a:xfrm>
            <a:off x="1768378" y="5552434"/>
            <a:ext cx="427204" cy="479043"/>
          </a:xfrm>
          <a:prstGeom prst="can">
            <a:avLst/>
          </a:prstGeom>
          <a:solidFill>
            <a:schemeClr val="accent6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01" name="Cilindro 100"/>
          <p:cNvSpPr/>
          <p:nvPr/>
        </p:nvSpPr>
        <p:spPr>
          <a:xfrm>
            <a:off x="1784885" y="6122015"/>
            <a:ext cx="416476" cy="441685"/>
          </a:xfrm>
          <a:prstGeom prst="can">
            <a:avLst/>
          </a:prstGeom>
          <a:solidFill>
            <a:schemeClr val="accent6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02" name="Cilindro 101"/>
          <p:cNvSpPr/>
          <p:nvPr/>
        </p:nvSpPr>
        <p:spPr>
          <a:xfrm>
            <a:off x="3711958" y="6084658"/>
            <a:ext cx="427204" cy="479043"/>
          </a:xfrm>
          <a:prstGeom prst="can">
            <a:avLst/>
          </a:prstGeom>
          <a:solidFill>
            <a:schemeClr val="accent6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03" name="Cilindro 102"/>
          <p:cNvSpPr/>
          <p:nvPr/>
        </p:nvSpPr>
        <p:spPr>
          <a:xfrm>
            <a:off x="3711958" y="5543067"/>
            <a:ext cx="427204" cy="479043"/>
          </a:xfrm>
          <a:prstGeom prst="can">
            <a:avLst/>
          </a:prstGeom>
          <a:solidFill>
            <a:schemeClr val="accent6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04" name="Cilindro 103"/>
          <p:cNvSpPr/>
          <p:nvPr/>
        </p:nvSpPr>
        <p:spPr>
          <a:xfrm>
            <a:off x="6302376" y="6122849"/>
            <a:ext cx="427204" cy="479043"/>
          </a:xfrm>
          <a:prstGeom prst="can">
            <a:avLst/>
          </a:prstGeom>
          <a:solidFill>
            <a:schemeClr val="accent6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05" name="Cilindro 104"/>
          <p:cNvSpPr/>
          <p:nvPr/>
        </p:nvSpPr>
        <p:spPr>
          <a:xfrm>
            <a:off x="5620856" y="5549961"/>
            <a:ext cx="427204" cy="479043"/>
          </a:xfrm>
          <a:prstGeom prst="can">
            <a:avLst/>
          </a:prstGeom>
          <a:solidFill>
            <a:schemeClr val="accent6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06" name="Cilindro 105"/>
          <p:cNvSpPr/>
          <p:nvPr/>
        </p:nvSpPr>
        <p:spPr>
          <a:xfrm>
            <a:off x="5019115" y="5549960"/>
            <a:ext cx="427204" cy="479043"/>
          </a:xfrm>
          <a:prstGeom prst="can">
            <a:avLst/>
          </a:prstGeom>
          <a:solidFill>
            <a:schemeClr val="accent6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07" name="Cilindro 106"/>
          <p:cNvSpPr/>
          <p:nvPr/>
        </p:nvSpPr>
        <p:spPr>
          <a:xfrm>
            <a:off x="5620856" y="6122848"/>
            <a:ext cx="427204" cy="479043"/>
          </a:xfrm>
          <a:prstGeom prst="can">
            <a:avLst/>
          </a:prstGeom>
          <a:solidFill>
            <a:schemeClr val="accent6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08" name="Cilindro 107"/>
          <p:cNvSpPr/>
          <p:nvPr/>
        </p:nvSpPr>
        <p:spPr>
          <a:xfrm>
            <a:off x="2422421" y="5549370"/>
            <a:ext cx="427204" cy="479043"/>
          </a:xfrm>
          <a:prstGeom prst="can">
            <a:avLst/>
          </a:prstGeom>
          <a:solidFill>
            <a:schemeClr val="accent6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09" name="Cilindro 108"/>
          <p:cNvSpPr/>
          <p:nvPr/>
        </p:nvSpPr>
        <p:spPr>
          <a:xfrm>
            <a:off x="2457086" y="6122846"/>
            <a:ext cx="427204" cy="479043"/>
          </a:xfrm>
          <a:prstGeom prst="can">
            <a:avLst/>
          </a:prstGeom>
          <a:solidFill>
            <a:schemeClr val="accent6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10" name="Cilindro 109"/>
          <p:cNvSpPr/>
          <p:nvPr/>
        </p:nvSpPr>
        <p:spPr>
          <a:xfrm>
            <a:off x="4364575" y="6084659"/>
            <a:ext cx="427204" cy="479043"/>
          </a:xfrm>
          <a:prstGeom prst="can">
            <a:avLst/>
          </a:prstGeom>
          <a:solidFill>
            <a:schemeClr val="accent6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18" name="Cilindro 117"/>
          <p:cNvSpPr/>
          <p:nvPr/>
        </p:nvSpPr>
        <p:spPr>
          <a:xfrm>
            <a:off x="5681561" y="740124"/>
            <a:ext cx="427204" cy="479043"/>
          </a:xfrm>
          <a:prstGeom prst="can">
            <a:avLst/>
          </a:prstGeom>
          <a:solidFill>
            <a:srgbClr val="FFFF00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19" name="Cilindro 118"/>
          <p:cNvSpPr/>
          <p:nvPr/>
        </p:nvSpPr>
        <p:spPr>
          <a:xfrm>
            <a:off x="5668313" y="1359435"/>
            <a:ext cx="427204" cy="479043"/>
          </a:xfrm>
          <a:prstGeom prst="can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20" name="Cilindro 119"/>
          <p:cNvSpPr/>
          <p:nvPr/>
        </p:nvSpPr>
        <p:spPr>
          <a:xfrm>
            <a:off x="7006598" y="739803"/>
            <a:ext cx="427204" cy="479043"/>
          </a:xfrm>
          <a:prstGeom prst="can">
            <a:avLst/>
          </a:prstGeom>
          <a:solidFill>
            <a:srgbClr val="FFFF00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21" name="Cilindro 120"/>
          <p:cNvSpPr/>
          <p:nvPr/>
        </p:nvSpPr>
        <p:spPr>
          <a:xfrm>
            <a:off x="6997389" y="1363998"/>
            <a:ext cx="427204" cy="479043"/>
          </a:xfrm>
          <a:prstGeom prst="can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22" name="Cilindro 121"/>
          <p:cNvSpPr/>
          <p:nvPr/>
        </p:nvSpPr>
        <p:spPr>
          <a:xfrm>
            <a:off x="7686585" y="1369855"/>
            <a:ext cx="427204" cy="479043"/>
          </a:xfrm>
          <a:prstGeom prst="can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23" name="Cilindro 122"/>
          <p:cNvSpPr/>
          <p:nvPr/>
        </p:nvSpPr>
        <p:spPr>
          <a:xfrm>
            <a:off x="7686585" y="1959836"/>
            <a:ext cx="427204" cy="479043"/>
          </a:xfrm>
          <a:prstGeom prst="can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24" name="Cilindro 123"/>
          <p:cNvSpPr/>
          <p:nvPr/>
        </p:nvSpPr>
        <p:spPr>
          <a:xfrm>
            <a:off x="7686585" y="2572261"/>
            <a:ext cx="427204" cy="479043"/>
          </a:xfrm>
          <a:prstGeom prst="can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25" name="Cilindro 124"/>
          <p:cNvSpPr/>
          <p:nvPr/>
        </p:nvSpPr>
        <p:spPr>
          <a:xfrm>
            <a:off x="5016390" y="740123"/>
            <a:ext cx="427204" cy="479043"/>
          </a:xfrm>
          <a:prstGeom prst="can">
            <a:avLst/>
          </a:prstGeom>
          <a:solidFill>
            <a:srgbClr val="FFFF00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26" name="Cilindro 125"/>
          <p:cNvSpPr/>
          <p:nvPr/>
        </p:nvSpPr>
        <p:spPr>
          <a:xfrm>
            <a:off x="5012736" y="1369880"/>
            <a:ext cx="427204" cy="479043"/>
          </a:xfrm>
          <a:prstGeom prst="can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27" name="Cilindro 126"/>
          <p:cNvSpPr/>
          <p:nvPr/>
        </p:nvSpPr>
        <p:spPr>
          <a:xfrm>
            <a:off x="6354593" y="740125"/>
            <a:ext cx="427204" cy="479043"/>
          </a:xfrm>
          <a:prstGeom prst="can">
            <a:avLst/>
          </a:prstGeom>
          <a:solidFill>
            <a:srgbClr val="FFFF00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28" name="Cilindro 127"/>
          <p:cNvSpPr/>
          <p:nvPr/>
        </p:nvSpPr>
        <p:spPr>
          <a:xfrm>
            <a:off x="6354593" y="1362065"/>
            <a:ext cx="427204" cy="479043"/>
          </a:xfrm>
          <a:prstGeom prst="can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29" name="Cilindro 128"/>
          <p:cNvSpPr/>
          <p:nvPr/>
        </p:nvSpPr>
        <p:spPr>
          <a:xfrm>
            <a:off x="3716108" y="737757"/>
            <a:ext cx="427204" cy="479043"/>
          </a:xfrm>
          <a:prstGeom prst="can">
            <a:avLst/>
          </a:prstGeom>
          <a:solidFill>
            <a:srgbClr val="FFFF00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30" name="Cilindro 129"/>
          <p:cNvSpPr/>
          <p:nvPr/>
        </p:nvSpPr>
        <p:spPr>
          <a:xfrm>
            <a:off x="4364407" y="740123"/>
            <a:ext cx="427204" cy="479043"/>
          </a:xfrm>
          <a:prstGeom prst="can">
            <a:avLst/>
          </a:prstGeom>
          <a:solidFill>
            <a:srgbClr val="FFFF00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32" name="Cilindro 131"/>
          <p:cNvSpPr/>
          <p:nvPr/>
        </p:nvSpPr>
        <p:spPr>
          <a:xfrm>
            <a:off x="7692810" y="3177877"/>
            <a:ext cx="427204" cy="479043"/>
          </a:xfrm>
          <a:prstGeom prst="can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34" name="Cilindro 133"/>
          <p:cNvSpPr/>
          <p:nvPr/>
        </p:nvSpPr>
        <p:spPr>
          <a:xfrm>
            <a:off x="6301517" y="5558432"/>
            <a:ext cx="427204" cy="479043"/>
          </a:xfrm>
          <a:prstGeom prst="can">
            <a:avLst/>
          </a:prstGeom>
          <a:solidFill>
            <a:schemeClr val="tx1">
              <a:lumMod val="95000"/>
              <a:lumOff val="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35" name="Cilindro 134"/>
          <p:cNvSpPr/>
          <p:nvPr/>
        </p:nvSpPr>
        <p:spPr>
          <a:xfrm>
            <a:off x="8449382" y="6105515"/>
            <a:ext cx="427204" cy="479043"/>
          </a:xfrm>
          <a:prstGeom prst="can">
            <a:avLst/>
          </a:prstGeom>
          <a:solidFill>
            <a:srgbClr val="C00000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36" name="Cilindro 135"/>
          <p:cNvSpPr/>
          <p:nvPr/>
        </p:nvSpPr>
        <p:spPr>
          <a:xfrm>
            <a:off x="8449382" y="5448169"/>
            <a:ext cx="427204" cy="479043"/>
          </a:xfrm>
          <a:prstGeom prst="can">
            <a:avLst/>
          </a:prstGeom>
          <a:solidFill>
            <a:srgbClr val="C00000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37" name="Cilindro 136"/>
          <p:cNvSpPr/>
          <p:nvPr/>
        </p:nvSpPr>
        <p:spPr>
          <a:xfrm>
            <a:off x="8449382" y="4792764"/>
            <a:ext cx="427204" cy="479043"/>
          </a:xfrm>
          <a:prstGeom prst="can">
            <a:avLst/>
          </a:prstGeom>
          <a:solidFill>
            <a:srgbClr val="C00000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38" name="Cilindro 137"/>
          <p:cNvSpPr/>
          <p:nvPr/>
        </p:nvSpPr>
        <p:spPr>
          <a:xfrm>
            <a:off x="8449382" y="4130973"/>
            <a:ext cx="427204" cy="479043"/>
          </a:xfrm>
          <a:prstGeom prst="can">
            <a:avLst/>
          </a:prstGeom>
          <a:solidFill>
            <a:srgbClr val="C00000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39" name="Cilindro 138"/>
          <p:cNvSpPr/>
          <p:nvPr/>
        </p:nvSpPr>
        <p:spPr>
          <a:xfrm>
            <a:off x="8449382" y="3469182"/>
            <a:ext cx="427204" cy="479043"/>
          </a:xfrm>
          <a:prstGeom prst="can">
            <a:avLst/>
          </a:prstGeom>
          <a:solidFill>
            <a:srgbClr val="C00000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40" name="Cilindro 139"/>
          <p:cNvSpPr/>
          <p:nvPr/>
        </p:nvSpPr>
        <p:spPr>
          <a:xfrm>
            <a:off x="8449382" y="2806002"/>
            <a:ext cx="427204" cy="479043"/>
          </a:xfrm>
          <a:prstGeom prst="can">
            <a:avLst/>
          </a:prstGeom>
          <a:solidFill>
            <a:srgbClr val="C00000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41" name="Cilindro 140"/>
          <p:cNvSpPr/>
          <p:nvPr/>
        </p:nvSpPr>
        <p:spPr>
          <a:xfrm>
            <a:off x="8449382" y="2142822"/>
            <a:ext cx="427204" cy="479043"/>
          </a:xfrm>
          <a:prstGeom prst="can">
            <a:avLst/>
          </a:prstGeom>
          <a:solidFill>
            <a:srgbClr val="C00000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42" name="Cilindro 141"/>
          <p:cNvSpPr/>
          <p:nvPr/>
        </p:nvSpPr>
        <p:spPr>
          <a:xfrm>
            <a:off x="8449382" y="1479642"/>
            <a:ext cx="427204" cy="479043"/>
          </a:xfrm>
          <a:prstGeom prst="can">
            <a:avLst/>
          </a:prstGeom>
          <a:solidFill>
            <a:srgbClr val="C00000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43" name="Cilindro 142"/>
          <p:cNvSpPr/>
          <p:nvPr/>
        </p:nvSpPr>
        <p:spPr>
          <a:xfrm>
            <a:off x="8465545" y="824388"/>
            <a:ext cx="427204" cy="479043"/>
          </a:xfrm>
          <a:prstGeom prst="can">
            <a:avLst/>
          </a:prstGeom>
          <a:solidFill>
            <a:srgbClr val="C00000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44" name="Cilindro 143"/>
          <p:cNvSpPr/>
          <p:nvPr/>
        </p:nvSpPr>
        <p:spPr>
          <a:xfrm>
            <a:off x="1091045" y="737755"/>
            <a:ext cx="427204" cy="479043"/>
          </a:xfrm>
          <a:prstGeom prst="can">
            <a:avLst/>
          </a:prstGeom>
          <a:solidFill>
            <a:srgbClr val="FF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45" name="Cilindro 144"/>
          <p:cNvSpPr/>
          <p:nvPr/>
        </p:nvSpPr>
        <p:spPr>
          <a:xfrm>
            <a:off x="7700105" y="5549962"/>
            <a:ext cx="427204" cy="479043"/>
          </a:xfrm>
          <a:prstGeom prst="can">
            <a:avLst/>
          </a:prstGeom>
          <a:solidFill>
            <a:schemeClr val="tx1">
              <a:lumMod val="95000"/>
              <a:lumOff val="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46" name="Cilindro 145"/>
          <p:cNvSpPr/>
          <p:nvPr/>
        </p:nvSpPr>
        <p:spPr>
          <a:xfrm>
            <a:off x="7700105" y="4981636"/>
            <a:ext cx="427204" cy="479043"/>
          </a:xfrm>
          <a:prstGeom prst="can">
            <a:avLst/>
          </a:prstGeom>
          <a:solidFill>
            <a:schemeClr val="tx1">
              <a:lumMod val="95000"/>
              <a:lumOff val="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47" name="Cilindro 146"/>
          <p:cNvSpPr/>
          <p:nvPr/>
        </p:nvSpPr>
        <p:spPr>
          <a:xfrm>
            <a:off x="7700105" y="4395191"/>
            <a:ext cx="427204" cy="479043"/>
          </a:xfrm>
          <a:prstGeom prst="can">
            <a:avLst/>
          </a:prstGeom>
          <a:solidFill>
            <a:schemeClr val="tx1">
              <a:lumMod val="95000"/>
              <a:lumOff val="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50" name="Cilindro 149"/>
          <p:cNvSpPr/>
          <p:nvPr/>
        </p:nvSpPr>
        <p:spPr>
          <a:xfrm>
            <a:off x="3077391" y="1369879"/>
            <a:ext cx="427204" cy="479043"/>
          </a:xfrm>
          <a:prstGeom prst="can">
            <a:avLst/>
          </a:prstGeom>
          <a:solidFill>
            <a:srgbClr val="FF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51" name="Cilindro 150"/>
          <p:cNvSpPr/>
          <p:nvPr/>
        </p:nvSpPr>
        <p:spPr>
          <a:xfrm>
            <a:off x="1087797" y="1359432"/>
            <a:ext cx="427204" cy="479043"/>
          </a:xfrm>
          <a:prstGeom prst="can">
            <a:avLst/>
          </a:prstGeom>
          <a:solidFill>
            <a:srgbClr val="FF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52" name="Cilindro 151"/>
          <p:cNvSpPr/>
          <p:nvPr/>
        </p:nvSpPr>
        <p:spPr>
          <a:xfrm>
            <a:off x="4376720" y="1364509"/>
            <a:ext cx="427204" cy="479043"/>
          </a:xfrm>
          <a:prstGeom prst="can">
            <a:avLst/>
          </a:prstGeom>
          <a:solidFill>
            <a:srgbClr val="FF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53" name="Cilindro 152"/>
          <p:cNvSpPr/>
          <p:nvPr/>
        </p:nvSpPr>
        <p:spPr>
          <a:xfrm>
            <a:off x="1789155" y="1359433"/>
            <a:ext cx="427204" cy="479043"/>
          </a:xfrm>
          <a:prstGeom prst="can">
            <a:avLst/>
          </a:prstGeom>
          <a:solidFill>
            <a:srgbClr val="FF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54" name="Cilindro 153"/>
          <p:cNvSpPr/>
          <p:nvPr/>
        </p:nvSpPr>
        <p:spPr>
          <a:xfrm>
            <a:off x="3713735" y="1359434"/>
            <a:ext cx="427204" cy="479043"/>
          </a:xfrm>
          <a:prstGeom prst="can">
            <a:avLst/>
          </a:prstGeom>
          <a:solidFill>
            <a:srgbClr val="FF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55" name="Cilindro 154"/>
          <p:cNvSpPr/>
          <p:nvPr/>
        </p:nvSpPr>
        <p:spPr>
          <a:xfrm>
            <a:off x="2434741" y="1378992"/>
            <a:ext cx="427204" cy="479043"/>
          </a:xfrm>
          <a:prstGeom prst="can">
            <a:avLst/>
          </a:prstGeom>
          <a:solidFill>
            <a:srgbClr val="FF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56" name="Cilindro 155"/>
          <p:cNvSpPr/>
          <p:nvPr/>
        </p:nvSpPr>
        <p:spPr>
          <a:xfrm>
            <a:off x="7700105" y="3796066"/>
            <a:ext cx="427204" cy="479043"/>
          </a:xfrm>
          <a:prstGeom prst="can">
            <a:avLst/>
          </a:prstGeom>
          <a:solidFill>
            <a:schemeClr val="tx1">
              <a:lumMod val="95000"/>
              <a:lumOff val="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57" name="Cilindro 156"/>
          <p:cNvSpPr/>
          <p:nvPr/>
        </p:nvSpPr>
        <p:spPr>
          <a:xfrm>
            <a:off x="3063747" y="737757"/>
            <a:ext cx="427204" cy="479043"/>
          </a:xfrm>
          <a:prstGeom prst="can">
            <a:avLst/>
          </a:prstGeom>
          <a:solidFill>
            <a:srgbClr val="FF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58" name="Cilindro 157"/>
          <p:cNvSpPr/>
          <p:nvPr/>
        </p:nvSpPr>
        <p:spPr>
          <a:xfrm>
            <a:off x="6982178" y="5549962"/>
            <a:ext cx="427204" cy="479043"/>
          </a:xfrm>
          <a:prstGeom prst="can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59" name="Cilindro 158"/>
          <p:cNvSpPr/>
          <p:nvPr/>
        </p:nvSpPr>
        <p:spPr>
          <a:xfrm>
            <a:off x="1757250" y="724726"/>
            <a:ext cx="427204" cy="479043"/>
          </a:xfrm>
          <a:prstGeom prst="can">
            <a:avLst/>
          </a:prstGeom>
          <a:solidFill>
            <a:srgbClr val="FF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60" name="Cilindro 159"/>
          <p:cNvSpPr/>
          <p:nvPr/>
        </p:nvSpPr>
        <p:spPr>
          <a:xfrm>
            <a:off x="2422421" y="737756"/>
            <a:ext cx="427204" cy="479043"/>
          </a:xfrm>
          <a:prstGeom prst="can">
            <a:avLst/>
          </a:prstGeom>
          <a:solidFill>
            <a:srgbClr val="FF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61" name="Cilindro 160"/>
          <p:cNvSpPr/>
          <p:nvPr/>
        </p:nvSpPr>
        <p:spPr>
          <a:xfrm>
            <a:off x="6961536" y="6122850"/>
            <a:ext cx="427204" cy="479043"/>
          </a:xfrm>
          <a:prstGeom prst="can">
            <a:avLst/>
          </a:prstGeom>
          <a:solidFill>
            <a:schemeClr val="tx1">
              <a:lumMod val="95000"/>
              <a:lumOff val="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66" name="CuadroTexto 165"/>
          <p:cNvSpPr txBox="1"/>
          <p:nvPr/>
        </p:nvSpPr>
        <p:spPr>
          <a:xfrm>
            <a:off x="5076963" y="2016562"/>
            <a:ext cx="17158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dirty="0" smtClean="0"/>
              <a:t>= </a:t>
            </a:r>
            <a:r>
              <a:rPr lang="es-CR" sz="3200" dirty="0" smtClean="0"/>
              <a:t>10</a:t>
            </a:r>
            <a:endParaRPr lang="es-CR" sz="3200" dirty="0"/>
          </a:p>
        </p:txBody>
      </p:sp>
      <p:sp>
        <p:nvSpPr>
          <p:cNvPr id="171" name="Cilindro 170"/>
          <p:cNvSpPr/>
          <p:nvPr/>
        </p:nvSpPr>
        <p:spPr>
          <a:xfrm>
            <a:off x="3631054" y="2793043"/>
            <a:ext cx="297032" cy="357622"/>
          </a:xfrm>
          <a:prstGeom prst="can">
            <a:avLst/>
          </a:prstGeom>
          <a:solidFill>
            <a:schemeClr val="accent6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72" name="Cilindro 171"/>
          <p:cNvSpPr/>
          <p:nvPr/>
        </p:nvSpPr>
        <p:spPr>
          <a:xfrm>
            <a:off x="4374158" y="2788654"/>
            <a:ext cx="313678" cy="316038"/>
          </a:xfrm>
          <a:prstGeom prst="can">
            <a:avLst/>
          </a:prstGeom>
          <a:solidFill>
            <a:srgbClr val="FF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73" name="CuadroTexto 172"/>
          <p:cNvSpPr txBox="1"/>
          <p:nvPr/>
        </p:nvSpPr>
        <p:spPr>
          <a:xfrm>
            <a:off x="5122812" y="2706236"/>
            <a:ext cx="1478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dirty="0" smtClean="0"/>
              <a:t>= 27</a:t>
            </a:r>
            <a:endParaRPr lang="es-CR" sz="3200" dirty="0"/>
          </a:p>
        </p:txBody>
      </p:sp>
      <p:sp>
        <p:nvSpPr>
          <p:cNvPr id="174" name="CuadroTexto 173"/>
          <p:cNvSpPr txBox="1"/>
          <p:nvPr/>
        </p:nvSpPr>
        <p:spPr>
          <a:xfrm>
            <a:off x="3966750" y="2670984"/>
            <a:ext cx="238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dirty="0" smtClean="0"/>
              <a:t>+</a:t>
            </a:r>
            <a:endParaRPr lang="es-CR" sz="3200" dirty="0"/>
          </a:p>
        </p:txBody>
      </p:sp>
      <p:sp>
        <p:nvSpPr>
          <p:cNvPr id="177" name="Cilindro 176"/>
          <p:cNvSpPr/>
          <p:nvPr/>
        </p:nvSpPr>
        <p:spPr>
          <a:xfrm>
            <a:off x="3631457" y="3396540"/>
            <a:ext cx="297032" cy="332982"/>
          </a:xfrm>
          <a:prstGeom prst="can">
            <a:avLst/>
          </a:prstGeom>
          <a:solidFill>
            <a:schemeClr val="accent6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78" name="Cilindro 177"/>
          <p:cNvSpPr/>
          <p:nvPr/>
        </p:nvSpPr>
        <p:spPr>
          <a:xfrm>
            <a:off x="4390873" y="3420547"/>
            <a:ext cx="296352" cy="309906"/>
          </a:xfrm>
          <a:prstGeom prst="can">
            <a:avLst/>
          </a:prstGeom>
          <a:solidFill>
            <a:srgbClr val="FF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79" name="CuadroTexto 178"/>
          <p:cNvSpPr txBox="1"/>
          <p:nvPr/>
        </p:nvSpPr>
        <p:spPr>
          <a:xfrm>
            <a:off x="5085500" y="3287717"/>
            <a:ext cx="131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dirty="0" smtClean="0"/>
              <a:t>= 36</a:t>
            </a:r>
            <a:endParaRPr lang="es-CR" sz="3200" dirty="0"/>
          </a:p>
        </p:txBody>
      </p:sp>
      <p:sp>
        <p:nvSpPr>
          <p:cNvPr id="180" name="CuadroTexto 179"/>
          <p:cNvSpPr txBox="1"/>
          <p:nvPr/>
        </p:nvSpPr>
        <p:spPr>
          <a:xfrm>
            <a:off x="3969999" y="3249806"/>
            <a:ext cx="238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dirty="0" smtClean="0"/>
              <a:t>+</a:t>
            </a:r>
            <a:endParaRPr lang="es-CR" sz="3200" dirty="0"/>
          </a:p>
        </p:txBody>
      </p:sp>
      <p:sp>
        <p:nvSpPr>
          <p:cNvPr id="181" name="Cilindro 180"/>
          <p:cNvSpPr/>
          <p:nvPr/>
        </p:nvSpPr>
        <p:spPr>
          <a:xfrm>
            <a:off x="2850399" y="3429585"/>
            <a:ext cx="297032" cy="313084"/>
          </a:xfrm>
          <a:prstGeom prst="can">
            <a:avLst/>
          </a:prstGeom>
          <a:solidFill>
            <a:srgbClr val="C00000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82" name="CuadroTexto 181"/>
          <p:cNvSpPr txBox="1"/>
          <p:nvPr/>
        </p:nvSpPr>
        <p:spPr>
          <a:xfrm>
            <a:off x="3210576" y="3255759"/>
            <a:ext cx="238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dirty="0" smtClean="0"/>
              <a:t>+</a:t>
            </a:r>
            <a:endParaRPr lang="es-CR" sz="3200" dirty="0"/>
          </a:p>
        </p:txBody>
      </p:sp>
      <p:sp>
        <p:nvSpPr>
          <p:cNvPr id="183" name="CuadroTexto 182"/>
          <p:cNvSpPr txBox="1"/>
          <p:nvPr/>
        </p:nvSpPr>
        <p:spPr>
          <a:xfrm>
            <a:off x="783433" y="-3848"/>
            <a:ext cx="73772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R" sz="4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Berra: “</a:t>
            </a:r>
            <a:r>
              <a:rPr lang="es-CR" sz="4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Déj</a:t>
            </a:r>
            <a:r>
              <a:rPr lang="es-CR" sz="4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à</a:t>
            </a:r>
            <a:r>
              <a:rPr lang="es-CR" sz="4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s-CR" sz="4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vu</a:t>
            </a:r>
            <a:r>
              <a:rPr lang="es-CR" sz="4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, </a:t>
            </a:r>
            <a:r>
              <a:rPr lang="es-CR" sz="4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all</a:t>
            </a:r>
            <a:r>
              <a:rPr lang="es-CR" sz="4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s-CR" sz="4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over</a:t>
            </a:r>
            <a:r>
              <a:rPr lang="es-CR" sz="4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s-CR" sz="4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again</a:t>
            </a:r>
            <a:r>
              <a:rPr lang="es-CR" sz="4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”</a:t>
            </a:r>
            <a:endParaRPr lang="es-CR" sz="4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9" name="Cilindro 78"/>
          <p:cNvSpPr/>
          <p:nvPr/>
        </p:nvSpPr>
        <p:spPr>
          <a:xfrm>
            <a:off x="4374158" y="2122311"/>
            <a:ext cx="313678" cy="316038"/>
          </a:xfrm>
          <a:prstGeom prst="can">
            <a:avLst/>
          </a:prstGeom>
          <a:solidFill>
            <a:srgbClr val="FF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80" name="Cilindro 79"/>
          <p:cNvSpPr/>
          <p:nvPr/>
        </p:nvSpPr>
        <p:spPr>
          <a:xfrm>
            <a:off x="3618603" y="4055716"/>
            <a:ext cx="297032" cy="332982"/>
          </a:xfrm>
          <a:prstGeom prst="can">
            <a:avLst/>
          </a:prstGeom>
          <a:solidFill>
            <a:schemeClr val="accent6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81" name="Cilindro 80"/>
          <p:cNvSpPr/>
          <p:nvPr/>
        </p:nvSpPr>
        <p:spPr>
          <a:xfrm>
            <a:off x="4378019" y="4079723"/>
            <a:ext cx="296352" cy="309906"/>
          </a:xfrm>
          <a:prstGeom prst="can">
            <a:avLst/>
          </a:prstGeom>
          <a:solidFill>
            <a:srgbClr val="FF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82" name="CuadroTexto 81"/>
          <p:cNvSpPr txBox="1"/>
          <p:nvPr/>
        </p:nvSpPr>
        <p:spPr>
          <a:xfrm>
            <a:off x="5072646" y="3946893"/>
            <a:ext cx="131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dirty="0" smtClean="0"/>
              <a:t>= </a:t>
            </a:r>
            <a:r>
              <a:rPr lang="es-CR" sz="3200" dirty="0"/>
              <a:t>¿</a:t>
            </a:r>
            <a:r>
              <a:rPr lang="es-CR" sz="3200" dirty="0" smtClean="0"/>
              <a:t>38?</a:t>
            </a:r>
            <a:endParaRPr lang="es-CR" sz="3200" dirty="0"/>
          </a:p>
        </p:txBody>
      </p:sp>
      <p:sp>
        <p:nvSpPr>
          <p:cNvPr id="83" name="CuadroTexto 82"/>
          <p:cNvSpPr txBox="1"/>
          <p:nvPr/>
        </p:nvSpPr>
        <p:spPr>
          <a:xfrm>
            <a:off x="3957145" y="3908982"/>
            <a:ext cx="238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dirty="0" smtClean="0"/>
              <a:t>+</a:t>
            </a:r>
            <a:endParaRPr lang="es-CR" sz="3200" dirty="0"/>
          </a:p>
        </p:txBody>
      </p:sp>
      <p:sp>
        <p:nvSpPr>
          <p:cNvPr id="84" name="Cilindro 83"/>
          <p:cNvSpPr/>
          <p:nvPr/>
        </p:nvSpPr>
        <p:spPr>
          <a:xfrm>
            <a:off x="2837545" y="4088761"/>
            <a:ext cx="297032" cy="313084"/>
          </a:xfrm>
          <a:prstGeom prst="can">
            <a:avLst/>
          </a:prstGeom>
          <a:solidFill>
            <a:srgbClr val="C00000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85" name="CuadroTexto 84"/>
          <p:cNvSpPr txBox="1"/>
          <p:nvPr/>
        </p:nvSpPr>
        <p:spPr>
          <a:xfrm>
            <a:off x="3197722" y="3914935"/>
            <a:ext cx="238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dirty="0" smtClean="0"/>
              <a:t>+</a:t>
            </a:r>
            <a:endParaRPr lang="es-CR" sz="3200" dirty="0"/>
          </a:p>
        </p:txBody>
      </p:sp>
      <p:sp>
        <p:nvSpPr>
          <p:cNvPr id="86" name="CuadroTexto 85"/>
          <p:cNvSpPr txBox="1"/>
          <p:nvPr/>
        </p:nvSpPr>
        <p:spPr>
          <a:xfrm>
            <a:off x="2380632" y="3946148"/>
            <a:ext cx="238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dirty="0" smtClean="0"/>
              <a:t>+</a:t>
            </a:r>
            <a:endParaRPr lang="es-CR" sz="3200" dirty="0"/>
          </a:p>
        </p:txBody>
      </p:sp>
      <p:sp>
        <p:nvSpPr>
          <p:cNvPr id="3" name="CuadroTexto 2"/>
          <p:cNvSpPr txBox="1"/>
          <p:nvPr/>
        </p:nvSpPr>
        <p:spPr>
          <a:xfrm>
            <a:off x="1732930" y="3915369"/>
            <a:ext cx="689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600" b="1" dirty="0" smtClean="0">
                <a:solidFill>
                  <a:schemeClr val="bg1"/>
                </a:solidFill>
              </a:rPr>
              <a:t>¿?</a:t>
            </a:r>
            <a:endParaRPr lang="es-CR" sz="3600" b="1" dirty="0">
              <a:solidFill>
                <a:schemeClr val="bg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52380" y="4572855"/>
            <a:ext cx="71438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sz="5400" dirty="0" smtClean="0">
                <a:solidFill>
                  <a:srgbClr val="FF0000"/>
                </a:solidFill>
              </a:rPr>
              <a:t>38= 4 fracciones grandes</a:t>
            </a:r>
            <a:endParaRPr lang="es-CR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84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/>
          <p:nvPr/>
        </p:nvSpPr>
        <p:spPr>
          <a:xfrm>
            <a:off x="0" y="2013344"/>
            <a:ext cx="9144000" cy="3463925"/>
          </a:xfrm>
          <a:prstGeom prst="rect">
            <a:avLst/>
          </a:prstGeom>
          <a:solidFill>
            <a:srgbClr val="CA2323"/>
          </a:solidFill>
          <a:ln>
            <a:solidFill>
              <a:srgbClr val="CA232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0" y="2715603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s-CR" altLang="es-AR" sz="6000" b="1" dirty="0" smtClean="0">
                <a:solidFill>
                  <a:srgbClr val="FFFFFF"/>
                </a:solidFill>
                <a:latin typeface="Roboto"/>
                <a:cs typeface="Arial" panose="020B0604020202020204" pitchFamily="34" charset="0"/>
              </a:rPr>
              <a:t>Incluir hace 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s-CR" altLang="es-AR" sz="6000" b="1" dirty="0" smtClean="0">
                <a:solidFill>
                  <a:srgbClr val="FFFFFF"/>
                </a:solidFill>
                <a:latin typeface="Roboto"/>
                <a:cs typeface="Arial" panose="020B0604020202020204" pitchFamily="34" charset="0"/>
              </a:rPr>
              <a:t>la diferencia</a:t>
            </a:r>
            <a:endParaRPr lang="es-AR" altLang="es-AR" sz="6000" b="1" dirty="0">
              <a:solidFill>
                <a:srgbClr val="FFFFFF"/>
              </a:solidFill>
              <a:latin typeface="Roboto"/>
              <a:cs typeface="Arial" panose="020B0604020202020204" pitchFamily="34" charset="0"/>
            </a:endParaRPr>
          </a:p>
        </p:txBody>
      </p:sp>
      <p:sp>
        <p:nvSpPr>
          <p:cNvPr id="5" name="Left Bracket 10"/>
          <p:cNvSpPr>
            <a:spLocks/>
          </p:cNvSpPr>
          <p:nvPr/>
        </p:nvSpPr>
        <p:spPr bwMode="auto">
          <a:xfrm>
            <a:off x="603081" y="2500830"/>
            <a:ext cx="328573" cy="2079988"/>
          </a:xfrm>
          <a:prstGeom prst="leftBracket">
            <a:avLst>
              <a:gd name="adj" fmla="val 8333"/>
            </a:avLst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en-US" sz="1800" dirty="0">
              <a:latin typeface="+mn-lt"/>
              <a:ea typeface="+mn-ea"/>
            </a:endParaRPr>
          </a:p>
        </p:txBody>
      </p:sp>
      <p:sp>
        <p:nvSpPr>
          <p:cNvPr id="6" name="Left Bracket 163"/>
          <p:cNvSpPr>
            <a:spLocks/>
          </p:cNvSpPr>
          <p:nvPr/>
        </p:nvSpPr>
        <p:spPr bwMode="auto">
          <a:xfrm flipH="1">
            <a:off x="7837199" y="2467778"/>
            <a:ext cx="678839" cy="2124057"/>
          </a:xfrm>
          <a:prstGeom prst="leftBracket">
            <a:avLst>
              <a:gd name="adj" fmla="val 8322"/>
            </a:avLst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en-US" sz="1800" dirty="0">
              <a:latin typeface="+mn-lt"/>
              <a:ea typeface="+mn-ea"/>
            </a:endParaRPr>
          </a:p>
        </p:txBody>
      </p:sp>
      <p:sp>
        <p:nvSpPr>
          <p:cNvPr id="7" name="Left Bracket 164"/>
          <p:cNvSpPr>
            <a:spLocks/>
          </p:cNvSpPr>
          <p:nvPr/>
        </p:nvSpPr>
        <p:spPr bwMode="auto">
          <a:xfrm>
            <a:off x="735282" y="2671535"/>
            <a:ext cx="265112" cy="1717385"/>
          </a:xfrm>
          <a:prstGeom prst="leftBracket">
            <a:avLst>
              <a:gd name="adj" fmla="val 8344"/>
            </a:avLst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en-US" sz="1800" dirty="0">
              <a:latin typeface="+mn-lt"/>
              <a:ea typeface="+mn-ea"/>
            </a:endParaRPr>
          </a:p>
        </p:txBody>
      </p:sp>
      <p:sp>
        <p:nvSpPr>
          <p:cNvPr id="8" name="Left Bracket 165"/>
          <p:cNvSpPr>
            <a:spLocks/>
          </p:cNvSpPr>
          <p:nvPr/>
        </p:nvSpPr>
        <p:spPr bwMode="auto">
          <a:xfrm flipH="1">
            <a:off x="7927746" y="2616449"/>
            <a:ext cx="456091" cy="1801313"/>
          </a:xfrm>
          <a:prstGeom prst="leftBracket">
            <a:avLst>
              <a:gd name="adj" fmla="val 8345"/>
            </a:avLst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en-US" sz="1800" dirty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244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/>
          <p:nvPr/>
        </p:nvSpPr>
        <p:spPr>
          <a:xfrm>
            <a:off x="0" y="1160826"/>
            <a:ext cx="9144000" cy="1406103"/>
          </a:xfrm>
          <a:prstGeom prst="rect">
            <a:avLst/>
          </a:prstGeom>
          <a:solidFill>
            <a:srgbClr val="CA2323"/>
          </a:solidFill>
          <a:ln>
            <a:solidFill>
              <a:srgbClr val="CA232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CuadroTexto 1"/>
          <p:cNvSpPr txBox="1"/>
          <p:nvPr/>
        </p:nvSpPr>
        <p:spPr>
          <a:xfrm>
            <a:off x="451690" y="1112702"/>
            <a:ext cx="861519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4400" b="1" dirty="0" smtClean="0">
                <a:solidFill>
                  <a:schemeClr val="bg1"/>
                </a:solidFill>
              </a:rPr>
              <a:t>Aprovechar oportunidades,         evitar problemas</a:t>
            </a:r>
          </a:p>
          <a:p>
            <a:endParaRPr lang="es-CR" sz="1600" b="1" dirty="0" smtClean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r>
              <a:rPr lang="es-CR" sz="3200" b="1" dirty="0" smtClean="0"/>
              <a:t>Quieren ir a las giras de ministros y P.E.</a:t>
            </a:r>
          </a:p>
          <a:p>
            <a:pPr marL="457200" indent="-457200">
              <a:buFontTx/>
              <a:buChar char="-"/>
            </a:pPr>
            <a:r>
              <a:rPr lang="es-CR" sz="3200" b="1" dirty="0" smtClean="0"/>
              <a:t>Quieren audiencias rápidas</a:t>
            </a:r>
          </a:p>
          <a:p>
            <a:pPr marL="457200" indent="-457200">
              <a:buFontTx/>
              <a:buChar char="-"/>
            </a:pPr>
            <a:r>
              <a:rPr lang="es-CR" sz="3200" b="1" dirty="0" smtClean="0"/>
              <a:t>Quieren visitar proyectos de sus comunidades</a:t>
            </a:r>
          </a:p>
          <a:p>
            <a:pPr marL="457200" indent="-457200">
              <a:buFontTx/>
              <a:buChar char="-"/>
            </a:pPr>
            <a:r>
              <a:rPr lang="es-CR" sz="3200" b="1" dirty="0" smtClean="0"/>
              <a:t>Quieren asistir a eventos e </a:t>
            </a:r>
            <a:r>
              <a:rPr lang="es-CR" sz="3200" b="1" dirty="0" smtClean="0"/>
              <a:t>inauguraciones</a:t>
            </a:r>
          </a:p>
          <a:p>
            <a:pPr algn="ctr"/>
            <a:r>
              <a:rPr lang="es-CR" sz="3600" b="1" dirty="0" smtClean="0"/>
              <a:t>Quieren estar en la foto y que</a:t>
            </a:r>
          </a:p>
          <a:p>
            <a:pPr algn="ctr"/>
            <a:r>
              <a:rPr lang="es-CR" sz="3600" b="1" dirty="0" smtClean="0"/>
              <a:t> se reconozca su importancia</a:t>
            </a:r>
            <a:endParaRPr lang="es-CR" sz="3600" b="1" dirty="0"/>
          </a:p>
        </p:txBody>
      </p:sp>
    </p:spTree>
    <p:extLst>
      <p:ext uri="{BB962C8B-B14F-4D97-AF65-F5344CB8AC3E}">
        <p14:creationId xmlns:p14="http://schemas.microsoft.com/office/powerpoint/2010/main" val="249445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/>
          <p:nvPr/>
        </p:nvSpPr>
        <p:spPr>
          <a:xfrm>
            <a:off x="0" y="1160827"/>
            <a:ext cx="9144000" cy="906126"/>
          </a:xfrm>
          <a:prstGeom prst="rect">
            <a:avLst/>
          </a:prstGeom>
          <a:solidFill>
            <a:srgbClr val="CA2323"/>
          </a:solidFill>
          <a:ln>
            <a:solidFill>
              <a:srgbClr val="CA232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69384" y="2597917"/>
            <a:ext cx="897461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0" indent="-45720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s-CR" altLang="es-CR" sz="3200" b="1" dirty="0">
                <a:latin typeface="+mn-lt"/>
              </a:rPr>
              <a:t>Solicitudes de audiencias sin respuestas</a:t>
            </a:r>
          </a:p>
          <a:p>
            <a:pPr marL="457200" marR="0" lvl="0" indent="-45720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s-CR" altLang="es-CR" sz="3200" b="1" dirty="0">
                <a:latin typeface="+mn-lt"/>
              </a:rPr>
              <a:t>Giras e inauguraciones sin invitación</a:t>
            </a:r>
          </a:p>
          <a:p>
            <a:pPr marL="457200" marR="0" lvl="0" indent="-45720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s-CR" altLang="es-CR" sz="3200" b="1" dirty="0">
                <a:latin typeface="+mn-lt"/>
              </a:rPr>
              <a:t>Exclusiones no justificadas</a:t>
            </a:r>
          </a:p>
          <a:p>
            <a:pPr marL="457200" marR="0" lvl="0" indent="-45720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s-CR" altLang="es-CR" sz="3200" b="1" dirty="0">
                <a:latin typeface="+mn-lt"/>
              </a:rPr>
              <a:t>Mensajes que nos </a:t>
            </a:r>
            <a:r>
              <a:rPr lang="es-CR" altLang="es-CR" sz="3200" b="1" dirty="0" smtClean="0">
                <a:latin typeface="+mn-lt"/>
              </a:rPr>
              <a:t>enreden</a:t>
            </a:r>
          </a:p>
          <a:p>
            <a:pPr marL="914400" lvl="1" indent="-457200" eaLnBrk="1" hangingPunct="1">
              <a:buFontTx/>
              <a:buChar char="-"/>
            </a:pPr>
            <a:r>
              <a:rPr lang="es-CR" altLang="es-CR" sz="2800" b="1" dirty="0" smtClean="0">
                <a:latin typeface="+mn-lt"/>
              </a:rPr>
              <a:t>Todo lo que suena contra el control del gasto</a:t>
            </a:r>
            <a:endParaRPr lang="es-CR" altLang="es-CR" sz="2800" b="1" dirty="0">
              <a:latin typeface="+mn-lt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95549" y="1290725"/>
            <a:ext cx="85821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4400" b="1" dirty="0" smtClean="0">
                <a:solidFill>
                  <a:schemeClr val="bg1"/>
                </a:solidFill>
              </a:rPr>
              <a:t>Lo que no queremos:</a:t>
            </a:r>
          </a:p>
        </p:txBody>
      </p:sp>
    </p:spTree>
    <p:extLst>
      <p:ext uri="{BB962C8B-B14F-4D97-AF65-F5344CB8AC3E}">
        <p14:creationId xmlns:p14="http://schemas.microsoft.com/office/powerpoint/2010/main" val="73045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/>
          <p:nvPr/>
        </p:nvSpPr>
        <p:spPr>
          <a:xfrm>
            <a:off x="16524" y="1204892"/>
            <a:ext cx="9144000" cy="1031531"/>
          </a:xfrm>
          <a:prstGeom prst="rect">
            <a:avLst/>
          </a:prstGeom>
          <a:solidFill>
            <a:srgbClr val="CA2323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s-CR" sz="4800" b="1" dirty="0" smtClean="0">
                <a:solidFill>
                  <a:schemeClr val="bg1"/>
                </a:solidFill>
              </a:rPr>
              <a:t>Todos son iguales…</a:t>
            </a:r>
            <a:endParaRPr lang="es-CR" sz="4800" b="1" dirty="0">
              <a:solidFill>
                <a:schemeClr val="bg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" name="CuadroTexto 1"/>
          <p:cNvSpPr txBox="1"/>
          <p:nvPr/>
        </p:nvSpPr>
        <p:spPr>
          <a:xfrm>
            <a:off x="451690" y="2297681"/>
            <a:ext cx="8273669" cy="33547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s-CR" sz="3200" b="1" dirty="0" smtClean="0"/>
              <a:t>… pero unos son más iguales que otros</a:t>
            </a:r>
          </a:p>
          <a:p>
            <a:pPr lvl="1"/>
            <a:endParaRPr lang="es-CR" sz="3200" b="1" dirty="0"/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s-CR" sz="3200" b="1" dirty="0" smtClean="0"/>
              <a:t>Caso especial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s-CR" sz="3200" b="1" dirty="0" smtClean="0"/>
              <a:t>Información más detallada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s-CR" sz="3200" b="1" dirty="0" smtClean="0"/>
              <a:t>Jam</a:t>
            </a:r>
            <a:r>
              <a:rPr lang="es-CR" sz="3200" b="1" dirty="0" smtClean="0"/>
              <a:t>ás olvidarlos</a:t>
            </a:r>
          </a:p>
          <a:p>
            <a:pPr lvl="1"/>
            <a:endParaRPr lang="es-CR" sz="2000" b="1" dirty="0" smtClean="0"/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s-CR" sz="3200" b="1" dirty="0" smtClean="0"/>
              <a:t>Los </a:t>
            </a:r>
            <a:r>
              <a:rPr lang="es-CR" sz="3200" b="1" dirty="0"/>
              <a:t>que se excluyen solos </a:t>
            </a:r>
            <a:endParaRPr lang="es-CR" sz="3200" b="1" dirty="0"/>
          </a:p>
        </p:txBody>
      </p:sp>
      <p:sp>
        <p:nvSpPr>
          <p:cNvPr id="4" name="Cilindro 3"/>
          <p:cNvSpPr/>
          <p:nvPr/>
        </p:nvSpPr>
        <p:spPr>
          <a:xfrm>
            <a:off x="3422534" y="3336529"/>
            <a:ext cx="427204" cy="479043"/>
          </a:xfrm>
          <a:prstGeom prst="can">
            <a:avLst/>
          </a:prstGeom>
          <a:solidFill>
            <a:srgbClr val="FF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6587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9770" y="2386966"/>
            <a:ext cx="7886700" cy="1325563"/>
          </a:xfrm>
        </p:spPr>
        <p:txBody>
          <a:bodyPr>
            <a:noAutofit/>
          </a:bodyPr>
          <a:lstStyle/>
          <a:p>
            <a:pPr algn="ctr" fontAlgn="base">
              <a:spcAft>
                <a:spcPct val="0"/>
              </a:spcAft>
            </a:pPr>
            <a:r>
              <a:rPr lang="es-CR" sz="6000" b="1" dirty="0">
                <a:latin typeface="+mn-lt"/>
                <a:ea typeface="+mn-ea"/>
                <a:cs typeface="+mn-cs"/>
              </a:rPr>
              <a:t>Gracias</a:t>
            </a:r>
            <a:endParaRPr lang="es-CR" sz="6000" b="1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765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93B91BF3-6C0E-9045-9394-18579A2F205E}" vid="{E6603FBD-1737-1A4B-A150-3E0A11CB2A7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para PPT</Template>
  <TotalTime>481</TotalTime>
  <Words>172</Words>
  <Application>Microsoft Office PowerPoint</Application>
  <PresentationFormat>Presentación en pantalla (4:3)</PresentationFormat>
  <Paragraphs>51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MS PGothic</vt:lpstr>
      <vt:lpstr>Arial</vt:lpstr>
      <vt:lpstr>Calibri</vt:lpstr>
      <vt:lpstr>Calibri Light</vt:lpstr>
      <vt:lpstr>Roboto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Leonardo Campos</dc:creator>
  <cp:lastModifiedBy>Leonardo Campos</cp:lastModifiedBy>
  <cp:revision>56</cp:revision>
  <cp:lastPrinted>2019-03-26T18:20:09Z</cp:lastPrinted>
  <dcterms:created xsi:type="dcterms:W3CDTF">2018-07-19T00:17:14Z</dcterms:created>
  <dcterms:modified xsi:type="dcterms:W3CDTF">2019-03-26T18:50:28Z</dcterms:modified>
</cp:coreProperties>
</file>