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82" r:id="rId4"/>
    <p:sldId id="266" r:id="rId5"/>
    <p:sldId id="268" r:id="rId6"/>
    <p:sldId id="270" r:id="rId7"/>
    <p:sldId id="272" r:id="rId8"/>
    <p:sldId id="273" r:id="rId9"/>
    <p:sldId id="263" r:id="rId10"/>
    <p:sldId id="265" r:id="rId11"/>
    <p:sldId id="267" r:id="rId12"/>
    <p:sldId id="264" r:id="rId13"/>
    <p:sldId id="271" r:id="rId14"/>
    <p:sldId id="283" r:id="rId15"/>
    <p:sldId id="275" r:id="rId16"/>
    <p:sldId id="274" r:id="rId17"/>
    <p:sldId id="276" r:id="rId18"/>
    <p:sldId id="286" r:id="rId19"/>
    <p:sldId id="284" r:id="rId20"/>
    <p:sldId id="277" r:id="rId21"/>
    <p:sldId id="278" r:id="rId22"/>
    <p:sldId id="281" r:id="rId23"/>
    <p:sldId id="279" r:id="rId24"/>
    <p:sldId id="269" r:id="rId25"/>
    <p:sldId id="285" r:id="rId2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F8A"/>
    <a:srgbClr val="315597"/>
    <a:srgbClr val="1B467B"/>
    <a:srgbClr val="1A3F7C"/>
    <a:srgbClr val="1A4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varo.gonzalez\Documents\Consejo%20Econ&#243;mico\SubsidioDesemple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varo.gonzalez\Downloads\Corte%2003%20de%20abril%20-%20DNI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varo.gonzalez\Downloads\frmVerCatCuadro%20(62)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varo.gonzalez\Downloads\frmVerCatCuadro%20(60)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9203849518808"/>
          <c:y val="0.18981481481481483"/>
          <c:w val="0.84575240594925638"/>
          <c:h val="0.48769661562044853"/>
        </c:manualLayout>
      </c:layout>
      <c:areaChart>
        <c:grouping val="standard"/>
        <c:varyColors val="0"/>
        <c:ser>
          <c:idx val="1"/>
          <c:order val="1"/>
          <c:tx>
            <c:strRef>
              <c:f>Hoja4!$C$4</c:f>
              <c:strCache>
                <c:ptCount val="1"/>
                <c:pt idx="0">
                  <c:v>Nuevos por día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cat>
            <c:numRef>
              <c:f>Hoja4!$A$5:$A$36</c:f>
              <c:numCache>
                <c:formatCode>d\-mmm</c:formatCode>
                <c:ptCount val="32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</c:numCache>
            </c:numRef>
          </c:cat>
          <c:val>
            <c:numRef>
              <c:f>Hoja4!$C$5:$C$36</c:f>
              <c:numCache>
                <c:formatCode>General</c:formatCode>
                <c:ptCount val="32"/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9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8</c:v>
                </c:pt>
                <c:pt idx="10">
                  <c:v>6</c:v>
                </c:pt>
                <c:pt idx="11">
                  <c:v>9</c:v>
                </c:pt>
                <c:pt idx="12">
                  <c:v>19</c:v>
                </c:pt>
                <c:pt idx="13">
                  <c:v>18</c:v>
                </c:pt>
                <c:pt idx="14">
                  <c:v>26</c:v>
                </c:pt>
                <c:pt idx="15">
                  <c:v>4</c:v>
                </c:pt>
                <c:pt idx="16">
                  <c:v>17</c:v>
                </c:pt>
                <c:pt idx="17">
                  <c:v>24</c:v>
                </c:pt>
                <c:pt idx="18">
                  <c:v>19</c:v>
                </c:pt>
                <c:pt idx="19">
                  <c:v>24</c:v>
                </c:pt>
                <c:pt idx="20">
                  <c:v>30</c:v>
                </c:pt>
                <c:pt idx="21">
                  <c:v>32</c:v>
                </c:pt>
                <c:pt idx="22">
                  <c:v>32</c:v>
                </c:pt>
                <c:pt idx="23">
                  <c:v>19</c:v>
                </c:pt>
                <c:pt idx="24">
                  <c:v>16</c:v>
                </c:pt>
                <c:pt idx="25">
                  <c:v>17</c:v>
                </c:pt>
                <c:pt idx="26">
                  <c:v>28</c:v>
                </c:pt>
                <c:pt idx="27">
                  <c:v>21</c:v>
                </c:pt>
                <c:pt idx="28">
                  <c:v>20</c:v>
                </c:pt>
                <c:pt idx="29">
                  <c:v>19</c:v>
                </c:pt>
                <c:pt idx="30">
                  <c:v>19</c:v>
                </c:pt>
                <c:pt idx="3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F-4453-92DD-8371762FD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3997712"/>
        <c:axId val="1730453888"/>
      </c:areaChart>
      <c:lineChart>
        <c:grouping val="standard"/>
        <c:varyColors val="0"/>
        <c:ser>
          <c:idx val="0"/>
          <c:order val="0"/>
          <c:tx>
            <c:strRef>
              <c:f>Hoja4!$B$4</c:f>
              <c:strCache>
                <c:ptCount val="1"/>
                <c:pt idx="0">
                  <c:v>Confirmados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Hoja4!$A$5:$A$36</c:f>
              <c:numCache>
                <c:formatCode>d\-mmm</c:formatCode>
                <c:ptCount val="32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</c:numCache>
            </c:numRef>
          </c:cat>
          <c:val>
            <c:numRef>
              <c:f>Hoja4!$B$5:$B$36</c:f>
              <c:numCache>
                <c:formatCode>General</c:formatCode>
                <c:ptCount val="32"/>
                <c:pt idx="0">
                  <c:v>2</c:v>
                </c:pt>
                <c:pt idx="1">
                  <c:v>7</c:v>
                </c:pt>
                <c:pt idx="2">
                  <c:v>10</c:v>
                </c:pt>
                <c:pt idx="3">
                  <c:v>12</c:v>
                </c:pt>
                <c:pt idx="4">
                  <c:v>13</c:v>
                </c:pt>
                <c:pt idx="5">
                  <c:v>22</c:v>
                </c:pt>
                <c:pt idx="6">
                  <c:v>23</c:v>
                </c:pt>
                <c:pt idx="7">
                  <c:v>26</c:v>
                </c:pt>
                <c:pt idx="8">
                  <c:v>27</c:v>
                </c:pt>
                <c:pt idx="9">
                  <c:v>35</c:v>
                </c:pt>
                <c:pt idx="10">
                  <c:v>41</c:v>
                </c:pt>
                <c:pt idx="11">
                  <c:v>50</c:v>
                </c:pt>
                <c:pt idx="12">
                  <c:v>69</c:v>
                </c:pt>
                <c:pt idx="13">
                  <c:v>87</c:v>
                </c:pt>
                <c:pt idx="14">
                  <c:v>113</c:v>
                </c:pt>
                <c:pt idx="15">
                  <c:v>117</c:v>
                </c:pt>
                <c:pt idx="16">
                  <c:v>134</c:v>
                </c:pt>
                <c:pt idx="17">
                  <c:v>158</c:v>
                </c:pt>
                <c:pt idx="18">
                  <c:v>177</c:v>
                </c:pt>
                <c:pt idx="19">
                  <c:v>201</c:v>
                </c:pt>
                <c:pt idx="20">
                  <c:v>231</c:v>
                </c:pt>
                <c:pt idx="21">
                  <c:v>263</c:v>
                </c:pt>
                <c:pt idx="22">
                  <c:v>295</c:v>
                </c:pt>
                <c:pt idx="23">
                  <c:v>314</c:v>
                </c:pt>
                <c:pt idx="24">
                  <c:v>330</c:v>
                </c:pt>
                <c:pt idx="25">
                  <c:v>347</c:v>
                </c:pt>
                <c:pt idx="26">
                  <c:v>375</c:v>
                </c:pt>
                <c:pt idx="27">
                  <c:v>396</c:v>
                </c:pt>
                <c:pt idx="28">
                  <c:v>416</c:v>
                </c:pt>
                <c:pt idx="29">
                  <c:v>435</c:v>
                </c:pt>
                <c:pt idx="30">
                  <c:v>454</c:v>
                </c:pt>
                <c:pt idx="31">
                  <c:v>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FF-4453-92DD-8371762FD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3997712"/>
        <c:axId val="1730453888"/>
      </c:lineChart>
      <c:dateAx>
        <c:axId val="173399771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30453888"/>
        <c:crosses val="autoZero"/>
        <c:auto val="1"/>
        <c:lblOffset val="100"/>
        <c:baseTimeUnit val="days"/>
      </c:dateAx>
      <c:valAx>
        <c:axId val="1730453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Pacientes confirmados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3399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023272090988624"/>
          <c:y val="0.86631889763779524"/>
          <c:w val="0.4995345581802274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s-C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2270341207349"/>
          <c:y val="0.16666666666666666"/>
          <c:w val="0.81232174103237098"/>
          <c:h val="0.60373986124919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'[Corte 03 de abril - DNI.xlsx]Hoja2'!$E$5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'[Corte 03 de abril - DNI.xlsx]Hoja2'!$D$6:$D$14</c:f>
              <c:strCache>
                <c:ptCount val="9"/>
                <c:pt idx="0">
                  <c:v>América del Norte</c:v>
                </c:pt>
                <c:pt idx="1">
                  <c:v>América Central</c:v>
                </c:pt>
                <c:pt idx="2">
                  <c:v>Unión Europea</c:v>
                </c:pt>
                <c:pt idx="3">
                  <c:v>Asia</c:v>
                </c:pt>
                <c:pt idx="4">
                  <c:v>Caribe</c:v>
                </c:pt>
                <c:pt idx="5">
                  <c:v>América del Sur</c:v>
                </c:pt>
                <c:pt idx="6">
                  <c:v>Resto de Europa</c:v>
                </c:pt>
                <c:pt idx="7">
                  <c:v>Medio Oriente</c:v>
                </c:pt>
                <c:pt idx="8">
                  <c:v>Otros</c:v>
                </c:pt>
              </c:strCache>
            </c:strRef>
          </c:cat>
          <c:val>
            <c:numRef>
              <c:f>'[Corte 03 de abril - DNI.xlsx]Hoja2'!$E$6:$E$14</c:f>
              <c:numCache>
                <c:formatCode>#,##0.00</c:formatCode>
                <c:ptCount val="9"/>
                <c:pt idx="0">
                  <c:v>772.57715393999945</c:v>
                </c:pt>
                <c:pt idx="1">
                  <c:v>391.0843079600005</c:v>
                </c:pt>
                <c:pt idx="2">
                  <c:v>401.32986892000002</c:v>
                </c:pt>
                <c:pt idx="3">
                  <c:v>109.12176488999999</c:v>
                </c:pt>
                <c:pt idx="4">
                  <c:v>68.060840750000011</c:v>
                </c:pt>
                <c:pt idx="5">
                  <c:v>29.132201740000006</c:v>
                </c:pt>
                <c:pt idx="6">
                  <c:v>16.321302640000003</c:v>
                </c:pt>
                <c:pt idx="7">
                  <c:v>4.4731828499999988</c:v>
                </c:pt>
                <c:pt idx="8">
                  <c:v>4.49733246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A-449D-A749-52A3D320AB34}"/>
            </c:ext>
          </c:extLst>
        </c:ser>
        <c:ser>
          <c:idx val="1"/>
          <c:order val="1"/>
          <c:tx>
            <c:strRef>
              <c:f>'[Corte 03 de abril - DNI.xlsx]Hoja2'!$F$5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'[Corte 03 de abril - DNI.xlsx]Hoja2'!$D$6:$D$14</c:f>
              <c:strCache>
                <c:ptCount val="9"/>
                <c:pt idx="0">
                  <c:v>América del Norte</c:v>
                </c:pt>
                <c:pt idx="1">
                  <c:v>América Central</c:v>
                </c:pt>
                <c:pt idx="2">
                  <c:v>Unión Europea</c:v>
                </c:pt>
                <c:pt idx="3">
                  <c:v>Asia</c:v>
                </c:pt>
                <c:pt idx="4">
                  <c:v>Caribe</c:v>
                </c:pt>
                <c:pt idx="5">
                  <c:v>América del Sur</c:v>
                </c:pt>
                <c:pt idx="6">
                  <c:v>Resto de Europa</c:v>
                </c:pt>
                <c:pt idx="7">
                  <c:v>Medio Oriente</c:v>
                </c:pt>
                <c:pt idx="8">
                  <c:v>Otros</c:v>
                </c:pt>
              </c:strCache>
            </c:strRef>
          </c:cat>
          <c:val>
            <c:numRef>
              <c:f>'[Corte 03 de abril - DNI.xlsx]Hoja2'!$F$6:$F$14</c:f>
              <c:numCache>
                <c:formatCode>#,##0.00</c:formatCode>
                <c:ptCount val="9"/>
                <c:pt idx="0">
                  <c:v>921.26463962999912</c:v>
                </c:pt>
                <c:pt idx="1">
                  <c:v>388.48633231000048</c:v>
                </c:pt>
                <c:pt idx="2">
                  <c:v>385.2107484399998</c:v>
                </c:pt>
                <c:pt idx="3">
                  <c:v>128.96151281000004</c:v>
                </c:pt>
                <c:pt idx="4">
                  <c:v>68.569705309999975</c:v>
                </c:pt>
                <c:pt idx="5">
                  <c:v>37.582928110000019</c:v>
                </c:pt>
                <c:pt idx="6">
                  <c:v>19.904877970000005</c:v>
                </c:pt>
                <c:pt idx="7">
                  <c:v>8.4179004600000003</c:v>
                </c:pt>
                <c:pt idx="8">
                  <c:v>3.3629824899999989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2A-449D-A749-52A3D320A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5810736"/>
        <c:axId val="1775809648"/>
      </c:barChart>
      <c:catAx>
        <c:axId val="177581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75809648"/>
        <c:crosses val="autoZero"/>
        <c:auto val="1"/>
        <c:lblAlgn val="ctr"/>
        <c:lblOffset val="100"/>
        <c:noMultiLvlLbl val="0"/>
      </c:catAx>
      <c:valAx>
        <c:axId val="1775809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millones de dólares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7581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24496937882765"/>
          <c:y val="0.8755781568970543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es-C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5048118985127"/>
          <c:y val="0.17129629629629628"/>
          <c:w val="0.83129396325459315"/>
          <c:h val="0.4506321084864392"/>
        </c:manualLayout>
      </c:layout>
      <c:lineChart>
        <c:grouping val="standard"/>
        <c:varyColors val="0"/>
        <c:ser>
          <c:idx val="2"/>
          <c:order val="2"/>
          <c:tx>
            <c:strRef>
              <c:f>Hoja1!$D$5</c:f>
              <c:strCache>
                <c:ptCount val="1"/>
                <c:pt idx="0">
                  <c:v>Tipo de Cambio Nominal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Hoja1!$A$6:$A$27</c:f>
              <c:strCache>
                <c:ptCount val="22"/>
                <c:pt idx="0">
                  <c:v>6 Mar 2020</c:v>
                </c:pt>
                <c:pt idx="1">
                  <c:v>9 Mar 2020</c:v>
                </c:pt>
                <c:pt idx="2">
                  <c:v>10 Mar 2020</c:v>
                </c:pt>
                <c:pt idx="3">
                  <c:v>11 Mar 2020</c:v>
                </c:pt>
                <c:pt idx="4">
                  <c:v>12 Mar 2020</c:v>
                </c:pt>
                <c:pt idx="5">
                  <c:v>13 Mar 2020</c:v>
                </c:pt>
                <c:pt idx="6">
                  <c:v>16 Mar 2020</c:v>
                </c:pt>
                <c:pt idx="7">
                  <c:v>17 Mar 2020</c:v>
                </c:pt>
                <c:pt idx="8">
                  <c:v>18 Mar 2020</c:v>
                </c:pt>
                <c:pt idx="9">
                  <c:v>19 Mar 2020</c:v>
                </c:pt>
                <c:pt idx="10">
                  <c:v>20 Mar 2020</c:v>
                </c:pt>
                <c:pt idx="11">
                  <c:v>23 Mar 2020</c:v>
                </c:pt>
                <c:pt idx="12">
                  <c:v>24 Mar 2020</c:v>
                </c:pt>
                <c:pt idx="13">
                  <c:v>25 Mar 2020</c:v>
                </c:pt>
                <c:pt idx="14">
                  <c:v>26 Mar 2020</c:v>
                </c:pt>
                <c:pt idx="15">
                  <c:v>27 Mar 2020</c:v>
                </c:pt>
                <c:pt idx="16">
                  <c:v>30 Mar 2020</c:v>
                </c:pt>
                <c:pt idx="17">
                  <c:v>31 Mar 2020</c:v>
                </c:pt>
                <c:pt idx="18">
                  <c:v>1 Abr 2020</c:v>
                </c:pt>
                <c:pt idx="19">
                  <c:v>2 Abr 2020</c:v>
                </c:pt>
                <c:pt idx="20">
                  <c:v>3 Abr 2020</c:v>
                </c:pt>
                <c:pt idx="21">
                  <c:v>6 Abr 2020</c:v>
                </c:pt>
              </c:strCache>
            </c:strRef>
          </c:cat>
          <c:val>
            <c:numRef>
              <c:f>Hoja1!$D$6:$D$27</c:f>
              <c:numCache>
                <c:formatCode>#,##0.00</c:formatCode>
                <c:ptCount val="22"/>
                <c:pt idx="0">
                  <c:v>573.13499999999999</c:v>
                </c:pt>
                <c:pt idx="1">
                  <c:v>569.78</c:v>
                </c:pt>
                <c:pt idx="2">
                  <c:v>568.75</c:v>
                </c:pt>
                <c:pt idx="3">
                  <c:v>567.41000000000008</c:v>
                </c:pt>
                <c:pt idx="4">
                  <c:v>564.55999999999995</c:v>
                </c:pt>
                <c:pt idx="5">
                  <c:v>565.10500000000002</c:v>
                </c:pt>
                <c:pt idx="6">
                  <c:v>564.16999999999996</c:v>
                </c:pt>
                <c:pt idx="7">
                  <c:v>564.53500000000008</c:v>
                </c:pt>
                <c:pt idx="8">
                  <c:v>565.96</c:v>
                </c:pt>
                <c:pt idx="9">
                  <c:v>566.55999999999995</c:v>
                </c:pt>
                <c:pt idx="10">
                  <c:v>567.72</c:v>
                </c:pt>
                <c:pt idx="11">
                  <c:v>569.59999999999991</c:v>
                </c:pt>
                <c:pt idx="12">
                  <c:v>573.26</c:v>
                </c:pt>
                <c:pt idx="13">
                  <c:v>576.0150000000001</c:v>
                </c:pt>
                <c:pt idx="14">
                  <c:v>578.7349999999999</c:v>
                </c:pt>
                <c:pt idx="15">
                  <c:v>580.58000000000004</c:v>
                </c:pt>
                <c:pt idx="16">
                  <c:v>581.70000000000005</c:v>
                </c:pt>
                <c:pt idx="17">
                  <c:v>583.43499999999995</c:v>
                </c:pt>
                <c:pt idx="18">
                  <c:v>580.40499999999997</c:v>
                </c:pt>
                <c:pt idx="19">
                  <c:v>576.63499999999999</c:v>
                </c:pt>
                <c:pt idx="20">
                  <c:v>574.45000000000005</c:v>
                </c:pt>
                <c:pt idx="21">
                  <c:v>571.39499999999998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1F-49AB-86E3-92E89901F05B}"/>
            </c:ext>
          </c:extLst>
        </c:ser>
        <c:ser>
          <c:idx val="3"/>
          <c:order val="3"/>
          <c:tx>
            <c:strRef>
              <c:f>Hoja1!$E$5</c:f>
              <c:strCache>
                <c:ptCount val="1"/>
                <c:pt idx="0">
                  <c:v>Promedio MONEX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Hoja1!$A$6:$A$27</c:f>
              <c:strCache>
                <c:ptCount val="22"/>
                <c:pt idx="0">
                  <c:v>6 Mar 2020</c:v>
                </c:pt>
                <c:pt idx="1">
                  <c:v>9 Mar 2020</c:v>
                </c:pt>
                <c:pt idx="2">
                  <c:v>10 Mar 2020</c:v>
                </c:pt>
                <c:pt idx="3">
                  <c:v>11 Mar 2020</c:v>
                </c:pt>
                <c:pt idx="4">
                  <c:v>12 Mar 2020</c:v>
                </c:pt>
                <c:pt idx="5">
                  <c:v>13 Mar 2020</c:v>
                </c:pt>
                <c:pt idx="6">
                  <c:v>16 Mar 2020</c:v>
                </c:pt>
                <c:pt idx="7">
                  <c:v>17 Mar 2020</c:v>
                </c:pt>
                <c:pt idx="8">
                  <c:v>18 Mar 2020</c:v>
                </c:pt>
                <c:pt idx="9">
                  <c:v>19 Mar 2020</c:v>
                </c:pt>
                <c:pt idx="10">
                  <c:v>20 Mar 2020</c:v>
                </c:pt>
                <c:pt idx="11">
                  <c:v>23 Mar 2020</c:v>
                </c:pt>
                <c:pt idx="12">
                  <c:v>24 Mar 2020</c:v>
                </c:pt>
                <c:pt idx="13">
                  <c:v>25 Mar 2020</c:v>
                </c:pt>
                <c:pt idx="14">
                  <c:v>26 Mar 2020</c:v>
                </c:pt>
                <c:pt idx="15">
                  <c:v>27 Mar 2020</c:v>
                </c:pt>
                <c:pt idx="16">
                  <c:v>30 Mar 2020</c:v>
                </c:pt>
                <c:pt idx="17">
                  <c:v>31 Mar 2020</c:v>
                </c:pt>
                <c:pt idx="18">
                  <c:v>1 Abr 2020</c:v>
                </c:pt>
                <c:pt idx="19">
                  <c:v>2 Abr 2020</c:v>
                </c:pt>
                <c:pt idx="20">
                  <c:v>3 Abr 2020</c:v>
                </c:pt>
                <c:pt idx="21">
                  <c:v>6 Abr 2020</c:v>
                </c:pt>
              </c:strCache>
            </c:strRef>
          </c:cat>
          <c:val>
            <c:numRef>
              <c:f>Hoja1!$E$6:$E$27</c:f>
              <c:numCache>
                <c:formatCode>#,##0.00</c:formatCode>
                <c:ptCount val="22"/>
                <c:pt idx="0">
                  <c:v>569.87</c:v>
                </c:pt>
                <c:pt idx="1">
                  <c:v>568.91</c:v>
                </c:pt>
                <c:pt idx="2">
                  <c:v>566.99</c:v>
                </c:pt>
                <c:pt idx="3">
                  <c:v>565.69000000000005</c:v>
                </c:pt>
                <c:pt idx="4">
                  <c:v>565.70000000000005</c:v>
                </c:pt>
                <c:pt idx="5">
                  <c:v>566.74</c:v>
                </c:pt>
                <c:pt idx="6">
                  <c:v>567.17999999999995</c:v>
                </c:pt>
                <c:pt idx="7">
                  <c:v>567.09</c:v>
                </c:pt>
                <c:pt idx="8">
                  <c:v>568.05999999999995</c:v>
                </c:pt>
                <c:pt idx="9">
                  <c:v>570.12</c:v>
                </c:pt>
                <c:pt idx="10">
                  <c:v>573.29</c:v>
                </c:pt>
                <c:pt idx="11">
                  <c:v>576.11</c:v>
                </c:pt>
                <c:pt idx="12">
                  <c:v>578.64</c:v>
                </c:pt>
                <c:pt idx="13">
                  <c:v>581.13</c:v>
                </c:pt>
                <c:pt idx="14">
                  <c:v>582.26</c:v>
                </c:pt>
                <c:pt idx="15">
                  <c:v>584.92999999999995</c:v>
                </c:pt>
                <c:pt idx="16">
                  <c:v>583.66</c:v>
                </c:pt>
                <c:pt idx="17">
                  <c:v>579.03</c:v>
                </c:pt>
                <c:pt idx="18">
                  <c:v>576.14</c:v>
                </c:pt>
                <c:pt idx="19">
                  <c:v>573.54</c:v>
                </c:pt>
                <c:pt idx="20">
                  <c:v>572.35</c:v>
                </c:pt>
                <c:pt idx="21">
                  <c:v>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1F-49AB-86E3-92E89901F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8629840"/>
        <c:axId val="17886314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Hoja1!$B$5</c15:sqref>
                        </c15:formulaRef>
                      </c:ext>
                    </c:extLst>
                    <c:strCache>
                      <c:ptCount val="1"/>
                      <c:pt idx="0">
                        <c:v>TIPO CAMBIO COMPRA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Hoja1!$A$6:$A$27</c15:sqref>
                        </c15:formulaRef>
                      </c:ext>
                    </c:extLst>
                    <c:strCache>
                      <c:ptCount val="22"/>
                      <c:pt idx="0">
                        <c:v>6 Mar 2020</c:v>
                      </c:pt>
                      <c:pt idx="1">
                        <c:v>9 Mar 2020</c:v>
                      </c:pt>
                      <c:pt idx="2">
                        <c:v>10 Mar 2020</c:v>
                      </c:pt>
                      <c:pt idx="3">
                        <c:v>11 Mar 2020</c:v>
                      </c:pt>
                      <c:pt idx="4">
                        <c:v>12 Mar 2020</c:v>
                      </c:pt>
                      <c:pt idx="5">
                        <c:v>13 Mar 2020</c:v>
                      </c:pt>
                      <c:pt idx="6">
                        <c:v>16 Mar 2020</c:v>
                      </c:pt>
                      <c:pt idx="7">
                        <c:v>17 Mar 2020</c:v>
                      </c:pt>
                      <c:pt idx="8">
                        <c:v>18 Mar 2020</c:v>
                      </c:pt>
                      <c:pt idx="9">
                        <c:v>19 Mar 2020</c:v>
                      </c:pt>
                      <c:pt idx="10">
                        <c:v>20 Mar 2020</c:v>
                      </c:pt>
                      <c:pt idx="11">
                        <c:v>23 Mar 2020</c:v>
                      </c:pt>
                      <c:pt idx="12">
                        <c:v>24 Mar 2020</c:v>
                      </c:pt>
                      <c:pt idx="13">
                        <c:v>25 Mar 2020</c:v>
                      </c:pt>
                      <c:pt idx="14">
                        <c:v>26 Mar 2020</c:v>
                      </c:pt>
                      <c:pt idx="15">
                        <c:v>27 Mar 2020</c:v>
                      </c:pt>
                      <c:pt idx="16">
                        <c:v>30 Mar 2020</c:v>
                      </c:pt>
                      <c:pt idx="17">
                        <c:v>31 Mar 2020</c:v>
                      </c:pt>
                      <c:pt idx="18">
                        <c:v>1 Abr 2020</c:v>
                      </c:pt>
                      <c:pt idx="19">
                        <c:v>2 Abr 2020</c:v>
                      </c:pt>
                      <c:pt idx="20">
                        <c:v>3 Abr 2020</c:v>
                      </c:pt>
                      <c:pt idx="21">
                        <c:v>6 Abr 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Hoja1!$B$6:$B$27</c15:sqref>
                        </c15:formulaRef>
                      </c:ext>
                    </c:extLst>
                    <c:numCache>
                      <c:formatCode>#,##0.00</c:formatCode>
                      <c:ptCount val="22"/>
                      <c:pt idx="0">
                        <c:v>569.70000000000005</c:v>
                      </c:pt>
                      <c:pt idx="1">
                        <c:v>566.21</c:v>
                      </c:pt>
                      <c:pt idx="2">
                        <c:v>565.13</c:v>
                      </c:pt>
                      <c:pt idx="3">
                        <c:v>564.57000000000005</c:v>
                      </c:pt>
                      <c:pt idx="4">
                        <c:v>561.70000000000005</c:v>
                      </c:pt>
                      <c:pt idx="5">
                        <c:v>562.21</c:v>
                      </c:pt>
                      <c:pt idx="6">
                        <c:v>560.66</c:v>
                      </c:pt>
                      <c:pt idx="7">
                        <c:v>560.75</c:v>
                      </c:pt>
                      <c:pt idx="8">
                        <c:v>563.22</c:v>
                      </c:pt>
                      <c:pt idx="9">
                        <c:v>563.38</c:v>
                      </c:pt>
                      <c:pt idx="10">
                        <c:v>564.79999999999995</c:v>
                      </c:pt>
                      <c:pt idx="11">
                        <c:v>565.64</c:v>
                      </c:pt>
                      <c:pt idx="12">
                        <c:v>569.54</c:v>
                      </c:pt>
                      <c:pt idx="13">
                        <c:v>572.33000000000004</c:v>
                      </c:pt>
                      <c:pt idx="14">
                        <c:v>575.41999999999996</c:v>
                      </c:pt>
                      <c:pt idx="15">
                        <c:v>577.33000000000004</c:v>
                      </c:pt>
                      <c:pt idx="16">
                        <c:v>577.9</c:v>
                      </c:pt>
                      <c:pt idx="17">
                        <c:v>579.5</c:v>
                      </c:pt>
                      <c:pt idx="18">
                        <c:v>577.1</c:v>
                      </c:pt>
                      <c:pt idx="19">
                        <c:v>573.19000000000005</c:v>
                      </c:pt>
                      <c:pt idx="20">
                        <c:v>570.94000000000005</c:v>
                      </c:pt>
                      <c:pt idx="21">
                        <c:v>567.29999999999995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C51F-49AB-86E3-92E89901F05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Hoja1!$C$5</c15:sqref>
                        </c15:formulaRef>
                      </c:ext>
                    </c:extLst>
                    <c:strCache>
                      <c:ptCount val="1"/>
                      <c:pt idx="0">
                        <c:v>TIPO DE CAMBIO VENTA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Hoja1!$A$6:$A$27</c15:sqref>
                        </c15:formulaRef>
                      </c:ext>
                    </c:extLst>
                    <c:strCache>
                      <c:ptCount val="22"/>
                      <c:pt idx="0">
                        <c:v>6 Mar 2020</c:v>
                      </c:pt>
                      <c:pt idx="1">
                        <c:v>9 Mar 2020</c:v>
                      </c:pt>
                      <c:pt idx="2">
                        <c:v>10 Mar 2020</c:v>
                      </c:pt>
                      <c:pt idx="3">
                        <c:v>11 Mar 2020</c:v>
                      </c:pt>
                      <c:pt idx="4">
                        <c:v>12 Mar 2020</c:v>
                      </c:pt>
                      <c:pt idx="5">
                        <c:v>13 Mar 2020</c:v>
                      </c:pt>
                      <c:pt idx="6">
                        <c:v>16 Mar 2020</c:v>
                      </c:pt>
                      <c:pt idx="7">
                        <c:v>17 Mar 2020</c:v>
                      </c:pt>
                      <c:pt idx="8">
                        <c:v>18 Mar 2020</c:v>
                      </c:pt>
                      <c:pt idx="9">
                        <c:v>19 Mar 2020</c:v>
                      </c:pt>
                      <c:pt idx="10">
                        <c:v>20 Mar 2020</c:v>
                      </c:pt>
                      <c:pt idx="11">
                        <c:v>23 Mar 2020</c:v>
                      </c:pt>
                      <c:pt idx="12">
                        <c:v>24 Mar 2020</c:v>
                      </c:pt>
                      <c:pt idx="13">
                        <c:v>25 Mar 2020</c:v>
                      </c:pt>
                      <c:pt idx="14">
                        <c:v>26 Mar 2020</c:v>
                      </c:pt>
                      <c:pt idx="15">
                        <c:v>27 Mar 2020</c:v>
                      </c:pt>
                      <c:pt idx="16">
                        <c:v>30 Mar 2020</c:v>
                      </c:pt>
                      <c:pt idx="17">
                        <c:v>31 Mar 2020</c:v>
                      </c:pt>
                      <c:pt idx="18">
                        <c:v>1 Abr 2020</c:v>
                      </c:pt>
                      <c:pt idx="19">
                        <c:v>2 Abr 2020</c:v>
                      </c:pt>
                      <c:pt idx="20">
                        <c:v>3 Abr 2020</c:v>
                      </c:pt>
                      <c:pt idx="21">
                        <c:v>6 Abr 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Hoja1!$C$6:$C$27</c15:sqref>
                        </c15:formulaRef>
                      </c:ext>
                    </c:extLst>
                    <c:numCache>
                      <c:formatCode>#,##0.00</c:formatCode>
                      <c:ptCount val="22"/>
                      <c:pt idx="0">
                        <c:v>576.57000000000005</c:v>
                      </c:pt>
                      <c:pt idx="1">
                        <c:v>573.35</c:v>
                      </c:pt>
                      <c:pt idx="2">
                        <c:v>572.37</c:v>
                      </c:pt>
                      <c:pt idx="3">
                        <c:v>570.25</c:v>
                      </c:pt>
                      <c:pt idx="4">
                        <c:v>567.41999999999996</c:v>
                      </c:pt>
                      <c:pt idx="5">
                        <c:v>568</c:v>
                      </c:pt>
                      <c:pt idx="6">
                        <c:v>567.67999999999995</c:v>
                      </c:pt>
                      <c:pt idx="7">
                        <c:v>568.32000000000005</c:v>
                      </c:pt>
                      <c:pt idx="8">
                        <c:v>568.70000000000005</c:v>
                      </c:pt>
                      <c:pt idx="9">
                        <c:v>569.74</c:v>
                      </c:pt>
                      <c:pt idx="10">
                        <c:v>570.64</c:v>
                      </c:pt>
                      <c:pt idx="11">
                        <c:v>573.55999999999995</c:v>
                      </c:pt>
                      <c:pt idx="12">
                        <c:v>576.98</c:v>
                      </c:pt>
                      <c:pt idx="13">
                        <c:v>579.70000000000005</c:v>
                      </c:pt>
                      <c:pt idx="14">
                        <c:v>582.04999999999995</c:v>
                      </c:pt>
                      <c:pt idx="15">
                        <c:v>583.83000000000004</c:v>
                      </c:pt>
                      <c:pt idx="16">
                        <c:v>585.5</c:v>
                      </c:pt>
                      <c:pt idx="17">
                        <c:v>587.37</c:v>
                      </c:pt>
                      <c:pt idx="18">
                        <c:v>583.71</c:v>
                      </c:pt>
                      <c:pt idx="19">
                        <c:v>580.08000000000004</c:v>
                      </c:pt>
                      <c:pt idx="20">
                        <c:v>577.96</c:v>
                      </c:pt>
                      <c:pt idx="21">
                        <c:v>575.49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51F-49AB-86E3-92E89901F05B}"/>
                  </c:ext>
                </c:extLst>
              </c15:ser>
            </c15:filteredLineSeries>
          </c:ext>
        </c:extLst>
      </c:lineChart>
      <c:catAx>
        <c:axId val="178862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88631472"/>
        <c:crosses val="autoZero"/>
        <c:auto val="1"/>
        <c:lblAlgn val="ctr"/>
        <c:lblOffset val="100"/>
        <c:noMultiLvlLbl val="0"/>
      </c:catAx>
      <c:valAx>
        <c:axId val="17886314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Colones/USD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78862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4905949256343"/>
          <c:y val="0.88020778652668419"/>
          <c:w val="0.6810188101487314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s-C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099300087489"/>
          <c:y val="0.16898148148148148"/>
          <c:w val="0.46388888888888891"/>
          <c:h val="0.77314814814814814"/>
        </c:manualLayout>
      </c:layout>
      <c:pie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64-43BA-AFB4-7C356674048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64-43BA-AFB4-7C356674048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64-43BA-AFB4-7C35667404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Hoja1!$H$11:$H$13</c:f>
              <c:strCache>
                <c:ptCount val="3"/>
                <c:pt idx="0">
                  <c:v>Sector servicios</c:v>
                </c:pt>
                <c:pt idx="1">
                  <c:v>Sector industrial</c:v>
                </c:pt>
                <c:pt idx="2">
                  <c:v>Sector agrícola</c:v>
                </c:pt>
              </c:strCache>
            </c:strRef>
          </c:cat>
          <c:val>
            <c:numRef>
              <c:f>Hoja1!$I$11:$I$13</c:f>
              <c:numCache>
                <c:formatCode>#\.##0.0</c:formatCode>
                <c:ptCount val="3"/>
                <c:pt idx="0">
                  <c:v>78.350817043127236</c:v>
                </c:pt>
                <c:pt idx="1">
                  <c:v>17.050066278692963</c:v>
                </c:pt>
                <c:pt idx="2">
                  <c:v>4.599116678179846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64-43BA-AFB4-7C3566740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157268025320369"/>
          <c:y val="0.40812991936542942"/>
          <c:w val="0.21372143739385518"/>
          <c:h val="0.291870416042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0.98333</cdr:x>
      <cdr:y>0.15827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0" y="0"/>
          <a:ext cx="6734730" cy="600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R" sz="1800" b="1" dirty="0"/>
            <a:t>Costa Rica: Casos COVID-19 por día</a:t>
          </a:r>
        </a:p>
        <a:p xmlns:a="http://schemas.openxmlformats.org/drawingml/2006/main">
          <a:r>
            <a:rPr lang="es-CR" sz="1400" b="0" dirty="0"/>
            <a:t>6 de marzo -</a:t>
          </a:r>
          <a:r>
            <a:rPr lang="es-CR" sz="1400" b="0" baseline="0" dirty="0"/>
            <a:t> 6 de abril</a:t>
          </a:r>
          <a:endParaRPr lang="es-CR" sz="1200" b="0" dirty="0"/>
        </a:p>
      </cdr:txBody>
    </cdr:sp>
  </cdr:relSizeAnchor>
  <cdr:relSizeAnchor xmlns:cdr="http://schemas.openxmlformats.org/drawingml/2006/chartDrawing">
    <cdr:from>
      <cdr:x>0</cdr:x>
      <cdr:y>0.94245</cdr:y>
    </cdr:from>
    <cdr:to>
      <cdr:x>0.98334</cdr:x>
      <cdr:y>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-3809999" y="3575713"/>
          <a:ext cx="6734798" cy="21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R" sz="900" dirty="0"/>
            <a:t>Fuente: MIDEPLAN con datos del Ministerio de Salud.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0.00625</cdr:x>
      <cdr:y>0</cdr:y>
    </cdr:from>
    <cdr:to>
      <cdr:x>1</cdr:x>
      <cdr:y>0.16146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8575" y="0"/>
          <a:ext cx="4543425" cy="44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R" sz="1600" b="1" dirty="0"/>
            <a:t>Costa Rica: Exportaciones</a:t>
          </a:r>
          <a:r>
            <a:rPr lang="es-CR" sz="1600" b="1" baseline="0" dirty="0"/>
            <a:t> por región</a:t>
          </a:r>
        </a:p>
        <a:p xmlns:a="http://schemas.openxmlformats.org/drawingml/2006/main">
          <a:r>
            <a:rPr lang="es-CR" sz="1200" b="0" baseline="0" dirty="0"/>
            <a:t>Acumulado a febrero</a:t>
          </a:r>
          <a:endParaRPr lang="es-CR" sz="1200" b="0" dirty="0"/>
        </a:p>
      </cdr:txBody>
    </cdr:sp>
  </cdr:relSizeAnchor>
  <cdr:relSizeAnchor xmlns:cdr="http://schemas.openxmlformats.org/drawingml/2006/chartDrawing">
    <cdr:from>
      <cdr:x>0</cdr:x>
      <cdr:y>0.93056</cdr:y>
    </cdr:from>
    <cdr:to>
      <cdr:x>0.97292</cdr:x>
      <cdr:y>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0" y="2552700"/>
          <a:ext cx="44481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R" sz="900"/>
            <a:t>Fuente: MIDEPLAN</a:t>
          </a:r>
          <a:r>
            <a:rPr lang="es-CR" sz="900" baseline="0"/>
            <a:t> con datos de PROCOMER, Feb 2020.</a:t>
          </a:r>
          <a:endParaRPr lang="es-CR" sz="9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0.00417</cdr:x>
      <cdr:y>0.93056</cdr:y>
    </cdr:from>
    <cdr:to>
      <cdr:x>0.91042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9050" y="2557463"/>
          <a:ext cx="41433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R" sz="1100"/>
            <a:t>Fuente: MIDEPLAN con datos del BCCR.</a:t>
          </a:r>
        </a:p>
      </cdr:txBody>
    </cdr:sp>
  </cdr:relSizeAnchor>
  <cdr:relSizeAnchor xmlns:cdr="http://schemas.openxmlformats.org/drawingml/2006/chartDrawing">
    <cdr:from>
      <cdr:x>0.01111</cdr:x>
      <cdr:y>0.01852</cdr:y>
    </cdr:from>
    <cdr:to>
      <cdr:x>0.91736</cdr:x>
      <cdr:y>0.11632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50800" y="50800"/>
          <a:ext cx="4143375" cy="268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R" sz="1600" b="1" dirty="0"/>
            <a:t>Costa Rica: Comportamiento</a:t>
          </a:r>
          <a:r>
            <a:rPr lang="es-CR" sz="1600" b="1" baseline="0" dirty="0"/>
            <a:t> del tipo de cambio</a:t>
          </a:r>
          <a:endParaRPr lang="es-CR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0.90678</cdr:y>
    </cdr:from>
    <cdr:to>
      <cdr:x>1</cdr:x>
      <cdr:y>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0" y="2428455"/>
          <a:ext cx="5181600" cy="249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s-CR" sz="900" dirty="0"/>
            <a:t>Fuente:</a:t>
          </a:r>
          <a:r>
            <a:rPr lang="es-CR" sz="900" baseline="0" dirty="0"/>
            <a:t> MIDEPLAN con datos del BCCR, 2020.</a:t>
          </a:r>
          <a:endParaRPr lang="es-CR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259C4-8397-4350-9647-355F08B668D2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7F4D-ABC4-4AAA-BBA4-9E9493B7D9F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795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Consecuencias</a:t>
            </a:r>
            <a:r>
              <a:rPr lang="es-CR" baseline="0" dirty="0"/>
              <a:t> financieras como la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crisis crediticia, incumplimiento de préstamos, efectos sobre las aseguradoras.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E7F4D-ABC4-4AAA-BBA4-9E9493B7D9F4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728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</a:t>
            </a:r>
            <a:r>
              <a:rPr lang="es-ES" baseline="0" dirty="0"/>
              <a:t> </a:t>
            </a:r>
            <a:r>
              <a:rPr lang="es-ES" dirty="0"/>
              <a:t>COVID-19 tendrá efectos graves en el corto y el largo plazo en la oferta y la demanda a nivel agregado y sectorial, cuya intensidad y profundidad dependerán de las condiciones internas de cada economía, el comercio mundial, la duración de la epidemia y las medidas sociales y económicas para prevenir el contagio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E7F4D-ABC4-4AAA-BBA4-9E9493B7D9F4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1887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El S&amp;P 500 es el índice</a:t>
            </a:r>
            <a:r>
              <a:rPr lang="es-CR" baseline="0" dirty="0"/>
              <a:t> bursátil que contempla las 500 empresas más grandes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E7F4D-ABC4-4AAA-BBA4-9E9493B7D9F4}" type="slidenum">
              <a:rPr lang="es-CR" smtClean="0"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8755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E7F4D-ABC4-4AAA-BBA4-9E9493B7D9F4}" type="slidenum">
              <a:rPr lang="es-CR" smtClean="0"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5180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E7F4D-ABC4-4AAA-BBA4-9E9493B7D9F4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8805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Estimación Goldman Sachs Estados Unidos -10 CR -5 por ejemplo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E7F4D-ABC4-4AAA-BBA4-9E9493B7D9F4}" type="slidenum">
              <a:rPr lang="es-CR" smtClean="0"/>
              <a:t>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614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Alquileres falta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E7F4D-ABC4-4AAA-BBA4-9E9493B7D9F4}" type="slidenum">
              <a:rPr lang="es-CR" smtClean="0"/>
              <a:t>20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7371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Art. 59 letras del tesoro hasta por 5% de presupuesto 500.000.000.000 a una tasa de </a:t>
            </a:r>
            <a:r>
              <a:rPr lang="es-C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tbp</a:t>
            </a: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mínimo histórico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E7F4D-ABC4-4AAA-BBA4-9E9493B7D9F4}" type="slidenum">
              <a:rPr lang="es-CR" smtClean="0"/>
              <a:t>22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18685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Comercio 9,4% y turismo aporte directo sobre PIB un 6,3%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E7F4D-ABC4-4AAA-BBA4-9E9493B7D9F4}" type="slidenum">
              <a:rPr lang="es-CR" smtClean="0"/>
              <a:t>24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1442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51DC5-C180-4282-8F80-47D3386D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452F8-08C2-4F51-9EF2-1B700D139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B9A4D5-15A2-4F01-A6F9-3ABA8510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591180-7ED2-486B-93E2-110D1162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D81DFC-30FD-466D-99B5-336C20FE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3934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58E79-2E23-4548-8B08-F4B685DF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0A95EA-F6A2-4817-B842-FCFF6DEBC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9F80B4-71AC-411F-9BE7-4A8EA33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413AA-C71B-43A1-8D47-4E34E387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90136F-0890-432B-822E-2F5E3382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9285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93C1B1-1388-45E8-B641-8497562BF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5797E7-AAB1-4459-A69F-2F3039F6E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7A827-AB8E-4D57-88E4-235BFD95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756BD-FAD8-41D6-9F47-7670E4BE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FE6C28-912E-4ACF-BCE9-9028B18B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353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8E4C1-B643-4ABD-8CF9-133A1ACB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5AEDA-87F8-45F9-A563-6E307E4F7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6F0AD-305F-4318-BB34-EA7AF2CE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26FA62-9D04-410E-B18C-45D4F1CA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E3EC4B-440D-43A5-A908-1AA855B3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3354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42C58-12F6-4319-8FBC-3052BB4A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0B8D62-983D-4D6C-8035-DCEA8A969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1DDB4-2492-479A-BEA4-2A0707FC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CFEC12-3D3B-4C28-9407-489666D9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D22DAE-B42F-40E9-A0A4-B6BA82F0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6913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1BB18-048F-49A9-8B5F-04AA5719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10FD4E-CB8F-4C44-8014-80940CE8A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683F8A-8BD7-4E68-8206-495C5F04D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C7EC0F-0329-417E-A83B-BF2A4689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C0BD84-660F-4F24-89E6-53B71ECB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B73948-6A5D-4D77-A06A-FE8C02AE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2124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5737B-3245-41E9-81A1-56DA477A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3ABE97-9768-4B74-B213-F3C17CAA9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FE4B90-33A9-44CA-AA1B-2A44E9CCC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A8379C-2323-4B3A-9E45-7EE2992D0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A6DE2A-E669-46DA-B0CC-19C42A8F3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E1C9B1-6BA1-4C9F-BF8D-4019A7B9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0CB50C-3368-4C90-963A-6C052A84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9A5A65-1039-487C-95A0-C3DB2FC5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6583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AA6C8-5C99-4915-8CD4-6D789314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7F65C7-FA61-43EC-A725-9EE6E746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89D194-D0B7-4AA6-B4A2-09F0E82A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3F3615-9DDA-47DB-8E6D-2D3F7525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7572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18AEF9-CA58-42CF-80E7-D58B15E7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38AFA4-DE7A-4DB8-9FA6-C67846B2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247043-732B-4DA8-AF7F-0EE630A4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6839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9973B-D0A9-45F3-AF57-A2044400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DC6C2-0540-4ED2-8093-410101E34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7E8E8B-9F72-4489-986C-BEECA22E4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CBB8F7-07B0-4A91-8286-3BF7024E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DE43C-903B-4BC2-B293-4465A9F1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7E7DF2-76D7-42CC-85DD-835B0EE6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9014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D4DEC-7903-4D66-B4C5-2C066C47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20FD04-61DF-4C7E-9EF2-582EA679E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2184E1-3A5C-4096-8ED6-B025339EA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F10F94-DA8A-4914-9D1F-C1EDDD6D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5EA0FC-EA06-46CC-8650-D7D2C977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1F44E5-CC10-4903-966B-3AFC6DD4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1745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5F3934-E36A-4924-8855-14FEC429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F51FF1-C9CB-44B0-8B46-F07669F28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7D64F3-B7FE-4261-AEF5-ADB7A0BCD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C8E93-30CE-4DA8-B587-B0A5715B8E37}" type="datetimeFigureOut">
              <a:rPr lang="es-CR" smtClean="0"/>
              <a:t>7/4/2020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3DABD0-9D2C-451D-B32E-0E4AE12A8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80ADBB-3FF5-4DD3-BF02-3443227A9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2B6F-089C-4575-B8DA-8C7F25A5E18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064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10" y="2183130"/>
            <a:ext cx="12192000" cy="2011680"/>
          </a:xfrm>
          <a:prstGeom prst="rect">
            <a:avLst/>
          </a:prstGeom>
          <a:solidFill>
            <a:srgbClr val="1E4F8A"/>
          </a:solidFill>
          <a:ln>
            <a:solidFill>
              <a:srgbClr val="31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7" name="CuadroTexto 6"/>
          <p:cNvSpPr txBox="1"/>
          <p:nvPr/>
        </p:nvSpPr>
        <p:spPr>
          <a:xfrm>
            <a:off x="6784075" y="3548479"/>
            <a:ext cx="540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</a:rPr>
              <a:t>María del Pilar Garrido Gonzalo</a:t>
            </a:r>
          </a:p>
          <a:p>
            <a:r>
              <a:rPr lang="es-CR" dirty="0">
                <a:solidFill>
                  <a:schemeClr val="bg1"/>
                </a:solidFill>
              </a:rPr>
              <a:t>Ministra de Planificación Nacional y Política Económica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0" y="517486"/>
            <a:ext cx="3231699" cy="110578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7620" y="2183130"/>
            <a:ext cx="679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>
                <a:solidFill>
                  <a:schemeClr val="bg1"/>
                </a:solidFill>
              </a:rPr>
              <a:t>Contexto económico ante el COVID-19</a:t>
            </a:r>
          </a:p>
        </p:txBody>
      </p:sp>
    </p:spTree>
    <p:extLst>
      <p:ext uri="{BB962C8B-B14F-4D97-AF65-F5344CB8AC3E}">
        <p14:creationId xmlns:p14="http://schemas.microsoft.com/office/powerpoint/2010/main" val="374892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200" b="1" i="1" dirty="0"/>
              <a:t>Mercados financieros se ven afectados ante la incertidumbre e inminente desaceleración mundial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793406" cy="4351338"/>
          </a:xfrm>
        </p:spPr>
        <p:txBody>
          <a:bodyPr>
            <a:normAutofit/>
          </a:bodyPr>
          <a:lstStyle/>
          <a:p>
            <a:r>
              <a:rPr lang="es-CR" sz="2000" dirty="0"/>
              <a:t>Refleja el nivel de confianza de los inversores en la economía estadounidense.</a:t>
            </a:r>
          </a:p>
          <a:p>
            <a:r>
              <a:rPr lang="es-CR" sz="2000" dirty="0"/>
              <a:t>Si tiende a 100, da señales de pesimismo entre los inversionistas.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2702257"/>
            <a:ext cx="10515600" cy="2988859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8420668" y="2838735"/>
            <a:ext cx="354841" cy="3548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718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R" sz="3200" b="1" i="1" dirty="0"/>
              <a:t>Mercados bursátiles pierden valor ante la propagación del COVID-19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702" y="2286075"/>
            <a:ext cx="3133725" cy="2124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137" y="2286075"/>
            <a:ext cx="3133725" cy="2095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1" y="2358011"/>
            <a:ext cx="3133725" cy="211455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32012" y="1916743"/>
            <a:ext cx="301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IBEX 35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586357" y="1919930"/>
            <a:ext cx="301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Dow 30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940702" y="1916743"/>
            <a:ext cx="301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DAX 30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586357" y="4704067"/>
            <a:ext cx="3046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1400" dirty="0"/>
              <a:t>Compuesto por las 30 empresas industriales con mayor capitalización bursátil de la bolsa de NY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61196" y="4704067"/>
            <a:ext cx="3046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1400" dirty="0"/>
              <a:t>Compuesto por las 35 empresas con mayor capitalización bursátil de la bolsa española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913512" y="4704067"/>
            <a:ext cx="3046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1400" dirty="0"/>
              <a:t>Compuesto por las 30 empresas con mayor capitalización bursátil de la bolsa de Frankfurt </a:t>
            </a:r>
          </a:p>
        </p:txBody>
      </p:sp>
    </p:spTree>
    <p:extLst>
      <p:ext uri="{BB962C8B-B14F-4D97-AF65-F5344CB8AC3E}">
        <p14:creationId xmlns:p14="http://schemas.microsoft.com/office/powerpoint/2010/main" val="274630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78413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CR" sz="3200" b="1" i="1" dirty="0"/>
              <a:t>Menor demanda del petróleo, ante menor actividad económica, baja los precios del crudo a niveles históricos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38199" y="140397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CR" sz="2000" dirty="0"/>
              <a:t>Durante el mes de marzo, cotización del WTI perdió alrededor del 55%.</a:t>
            </a:r>
          </a:p>
          <a:p>
            <a:pPr algn="just"/>
            <a:r>
              <a:rPr lang="es-CR" sz="2000" dirty="0"/>
              <a:t>Precio repuntó tras apoyo de Donald Trump el pasado 2 de abril. </a:t>
            </a:r>
          </a:p>
          <a:p>
            <a:pPr algn="just"/>
            <a:r>
              <a:rPr lang="es-CR" sz="2000" dirty="0"/>
              <a:t>Goldman Sachs prevé un desplome de la demanda entre 15-22 mil millones en abril con respecto al año anterior.</a:t>
            </a:r>
          </a:p>
          <a:p>
            <a:pPr algn="just"/>
            <a:endParaRPr lang="es-CR" sz="2000" dirty="0"/>
          </a:p>
        </p:txBody>
      </p:sp>
      <p:pic>
        <p:nvPicPr>
          <p:cNvPr id="1026" name="Picture 2" descr="https://www.tradingview.com/x/nhmgCALI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2" y="2818931"/>
            <a:ext cx="10958893" cy="29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7832660" y="4924918"/>
            <a:ext cx="1884546" cy="4523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54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200" b="1" i="1" dirty="0"/>
              <a:t>Revisión de las proyecciones del crecimiento mundial con signos de recesión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R" dirty="0"/>
              <a:t>Relación inversa entre la curva epidemiológica y el crecimiento de la economía</a:t>
            </a:r>
          </a:p>
          <a:p>
            <a:pPr lvl="1" algn="just"/>
            <a:r>
              <a:rPr lang="es-CR" dirty="0"/>
              <a:t>Disrupciones en la cadena de suministros afecta la producción de bienes</a:t>
            </a:r>
          </a:p>
          <a:p>
            <a:pPr lvl="1" algn="just"/>
            <a:r>
              <a:rPr lang="es-CR" dirty="0"/>
              <a:t>Reducción del consumo de bienes y servicios </a:t>
            </a:r>
          </a:p>
          <a:p>
            <a:pPr lvl="1" algn="just"/>
            <a:r>
              <a:rPr lang="es-CR" dirty="0"/>
              <a:t>Menor liquidez reduce la demanda interna, lo que acentúa los dos efectos anteriores</a:t>
            </a:r>
          </a:p>
          <a:p>
            <a:pPr lvl="1" algn="just"/>
            <a:r>
              <a:rPr lang="es-CR" dirty="0"/>
              <a:t>Efecto negativo sobre el sistema financiero ante el riesgo de impago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756307"/>
            <a:ext cx="5181600" cy="248997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172200" y="2109976"/>
            <a:ext cx="520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i="1" dirty="0"/>
              <a:t>Casos confirmados de COVID-19 vs proyección de crecimiento mundial</a:t>
            </a:r>
          </a:p>
        </p:txBody>
      </p:sp>
    </p:spTree>
    <p:extLst>
      <p:ext uri="{BB962C8B-B14F-4D97-AF65-F5344CB8AC3E}">
        <p14:creationId xmlns:p14="http://schemas.microsoft.com/office/powerpoint/2010/main" val="71969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8893" y="2561502"/>
            <a:ext cx="3938516" cy="1325563"/>
          </a:xfrm>
        </p:spPr>
        <p:txBody>
          <a:bodyPr/>
          <a:lstStyle/>
          <a:p>
            <a:r>
              <a:rPr lang="es-CR" b="1" i="1" dirty="0"/>
              <a:t>Contexto Nacional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73407"/>
              </p:ext>
            </p:extLst>
          </p:nvPr>
        </p:nvGraphicFramePr>
        <p:xfrm>
          <a:off x="4069306" y="1327244"/>
          <a:ext cx="6848901" cy="379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02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200" b="1" i="1" dirty="0"/>
              <a:t>Economía costarricense mantenía recuperación en su índice de actividad mensual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sz="1600" b="1" dirty="0"/>
              <a:t>Costa Rica: Índice Mensual de Actividad Económica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CR" sz="2000" dirty="0"/>
              <a:t>Durante el mes de enero de 2020 todas las actividades mostraron variaciones interanuales positivas, a excepción de la actividad de la construcción.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53160"/>
            <a:ext cx="4810125" cy="3505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212" y="3189951"/>
            <a:ext cx="26955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4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200" b="1" i="1" dirty="0"/>
              <a:t>Exportaciones al cierre de febrero presentaban mayor volumen que el año anterior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CR" dirty="0"/>
              <a:t>A febrero el monto exportado asciende a US$ 1.961 millones. </a:t>
            </a:r>
          </a:p>
          <a:p>
            <a:pPr algn="just"/>
            <a:r>
              <a:rPr lang="es-CR" dirty="0"/>
              <a:t>Afectación del COVID podría ser significativa</a:t>
            </a:r>
          </a:p>
          <a:p>
            <a:pPr lvl="1" algn="just"/>
            <a:r>
              <a:rPr lang="es-CR" dirty="0"/>
              <a:t>Sector industrial con un 74% del total, pero industria médica representa el 43% del sector.</a:t>
            </a:r>
          </a:p>
          <a:p>
            <a:pPr lvl="1" algn="just"/>
            <a:r>
              <a:rPr lang="es-CR" dirty="0"/>
              <a:t>Sector agrícola con un 23% del total.</a:t>
            </a:r>
          </a:p>
          <a:p>
            <a:pPr lvl="1" algn="just"/>
            <a:r>
              <a:rPr lang="es-CR" dirty="0"/>
              <a:t>Sector pesquero con apenas 3%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4999694"/>
              </p:ext>
            </p:extLst>
          </p:nvPr>
        </p:nvGraphicFramePr>
        <p:xfrm>
          <a:off x="838200" y="1825625"/>
          <a:ext cx="5181600" cy="386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368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R" sz="3200" b="1" i="1" dirty="0"/>
              <a:t>Menor entrada de divisas por el cierre de fronteras (turismo) podría presionar al alza el tipo de cambio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CR" dirty="0"/>
              <a:t>Reservas del BCCR rondan los US$8.000 millones (12% del PIB), lo que equivale a poco más de 6 veces las importaciones.</a:t>
            </a:r>
          </a:p>
          <a:p>
            <a:pPr algn="just"/>
            <a:r>
              <a:rPr lang="es-CR" dirty="0"/>
              <a:t>Entre el 24 y 27 de marzo el central tuvo que intervenir por US$ 4,9 millones para reducir presiones excesivas.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1046644"/>
              </p:ext>
            </p:extLst>
          </p:nvPr>
        </p:nvGraphicFramePr>
        <p:xfrm>
          <a:off x="838200" y="1825625"/>
          <a:ext cx="5181600" cy="393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103" y="300175"/>
            <a:ext cx="10515600" cy="1325563"/>
          </a:xfrm>
        </p:spPr>
        <p:txBody>
          <a:bodyPr>
            <a:normAutofit/>
          </a:bodyPr>
          <a:lstStyle/>
          <a:p>
            <a:r>
              <a:rPr lang="es-CR" sz="3200" b="1" i="1" dirty="0"/>
              <a:t>Escenario posible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lvl="1" algn="just"/>
            <a:endParaRPr lang="es-CR" sz="1600" dirty="0"/>
          </a:p>
          <a:p>
            <a:pPr lvl="1" algn="just"/>
            <a:endParaRPr lang="es-CR" sz="1600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1C63613-24E7-48B2-8E92-51BF94DAA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957185"/>
              </p:ext>
            </p:extLst>
          </p:nvPr>
        </p:nvGraphicFramePr>
        <p:xfrm>
          <a:off x="6019800" y="1690688"/>
          <a:ext cx="5915344" cy="3016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Hoja de cálculo" r:id="rId4" imgW="5286569" imgH="2695630" progId="Excel.Sheet.12">
                  <p:embed/>
                </p:oleObj>
              </mc:Choice>
              <mc:Fallback>
                <p:oleObj name="Hoja de cálculo" r:id="rId4" imgW="5286569" imgH="2695630" progId="Excel.Shee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9800" y="1690688"/>
                        <a:ext cx="5915344" cy="3016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B2389378-9308-4FA1-B0E9-30430C028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28" y="1690688"/>
            <a:ext cx="5286374" cy="29214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R" dirty="0"/>
              <a:t>Estados Unidos -5,9% PIB (2020) 4,8% PIB (2021)</a:t>
            </a:r>
          </a:p>
          <a:p>
            <a:pPr algn="just"/>
            <a:r>
              <a:rPr lang="es-CR" dirty="0"/>
              <a:t>-3.3% de PIB (2020) 3% PIB (2021)</a:t>
            </a:r>
          </a:p>
          <a:p>
            <a:pPr algn="just"/>
            <a:r>
              <a:rPr lang="es-CR" dirty="0"/>
              <a:t>Déficit 8-12%</a:t>
            </a:r>
          </a:p>
          <a:p>
            <a:pPr algn="just"/>
            <a:r>
              <a:rPr lang="es-CR" dirty="0"/>
              <a:t>Deuda 70%</a:t>
            </a:r>
          </a:p>
          <a:p>
            <a:pPr algn="just"/>
            <a:r>
              <a:rPr lang="es-CR" dirty="0"/>
              <a:t>28% desempleo</a:t>
            </a:r>
          </a:p>
          <a:p>
            <a:pPr algn="just"/>
            <a:r>
              <a:rPr lang="es-CR" dirty="0"/>
              <a:t>Clave: resguardar el flujo de caja </a:t>
            </a:r>
          </a:p>
        </p:txBody>
      </p:sp>
    </p:spTree>
    <p:extLst>
      <p:ext uri="{BB962C8B-B14F-4D97-AF65-F5344CB8AC3E}">
        <p14:creationId xmlns:p14="http://schemas.microsoft.com/office/powerpoint/2010/main" val="70754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72560" y="351476"/>
            <a:ext cx="7996527" cy="1325563"/>
          </a:xfrm>
        </p:spPr>
        <p:txBody>
          <a:bodyPr/>
          <a:lstStyle/>
          <a:p>
            <a:pPr algn="r"/>
            <a:r>
              <a:rPr lang="es-CR" b="1" i="1" dirty="0"/>
              <a:t>Fases de la Estrategia Económica</a:t>
            </a:r>
          </a:p>
        </p:txBody>
      </p:sp>
      <p:pic>
        <p:nvPicPr>
          <p:cNvPr id="6" name="Picture 2" descr="Medidas-Administrativas-COVID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2" y="1787856"/>
            <a:ext cx="7684105" cy="32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3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i="1" dirty="0"/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8352"/>
          </a:xfrm>
        </p:spPr>
        <p:txBody>
          <a:bodyPr/>
          <a:lstStyle/>
          <a:p>
            <a:r>
              <a:rPr lang="es-CR" dirty="0"/>
              <a:t>Contexto mundial</a:t>
            </a:r>
          </a:p>
          <a:p>
            <a:r>
              <a:rPr lang="es-CR" dirty="0"/>
              <a:t>Contexto nacional</a:t>
            </a:r>
          </a:p>
          <a:p>
            <a:r>
              <a:rPr lang="es-CR" dirty="0"/>
              <a:t>Fases de atención</a:t>
            </a:r>
          </a:p>
          <a:p>
            <a:pPr lvl="1"/>
            <a:r>
              <a:rPr lang="es-CR" dirty="0"/>
              <a:t>Respuesta</a:t>
            </a:r>
          </a:p>
          <a:p>
            <a:pPr lvl="1"/>
            <a:r>
              <a:rPr lang="es-CR" dirty="0"/>
              <a:t>Recuperación</a:t>
            </a:r>
          </a:p>
          <a:p>
            <a:endParaRPr lang="es-CR" dirty="0"/>
          </a:p>
        </p:txBody>
      </p:sp>
      <p:pic>
        <p:nvPicPr>
          <p:cNvPr id="4098" name="Picture 2" descr="Lo que debería saber acerca de la enfermedad por el nuev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13" y="398829"/>
            <a:ext cx="5478187" cy="28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38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CR" sz="3200" b="1" i="1" dirty="0"/>
              <a:t>Atención económica de la emergencia se ha divido en dos fases: respuesta y recuperación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1080" y="146289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CR" b="1" i="1" dirty="0"/>
              <a:t>Fase de Respuesta </a:t>
            </a:r>
          </a:p>
          <a:p>
            <a:pPr marL="0" indent="0" algn="just">
              <a:buNone/>
            </a:pPr>
            <a:r>
              <a:rPr lang="es-CR" b="1" i="1" dirty="0"/>
              <a:t>M1.1 Liquidez para hogares y empresas para prevenir destrucción masiva del empleo</a:t>
            </a:r>
          </a:p>
          <a:p>
            <a:pPr lvl="1" algn="just"/>
            <a:r>
              <a:rPr lang="es-CR" dirty="0"/>
              <a:t>Para asegurar la mejora de las condiciones crediticias y posibilidades de readecuaciones de crédito se impulsó la baja en la TPM y flexibilización de la regulación prudencial </a:t>
            </a:r>
            <a:r>
              <a:rPr lang="es-CR" b="1" i="1" dirty="0"/>
              <a:t>(Directriz 075-H)</a:t>
            </a:r>
            <a:endParaRPr lang="es-CR" dirty="0"/>
          </a:p>
          <a:p>
            <a:pPr lvl="1" algn="just"/>
            <a:r>
              <a:rPr lang="es-CR" dirty="0"/>
              <a:t>Se aplicó una moratoria en el pago del IVA, selectivo de consumo, aranceles y pagos parciales de renta. Además, se exoneró el pago de IVA sobre los locales comerciales. </a:t>
            </a:r>
          </a:p>
          <a:p>
            <a:pPr lvl="1" algn="just"/>
            <a:r>
              <a:rPr lang="es-CR" dirty="0"/>
              <a:t>Ley de jornadas flexibles en el sector privado ante declaratorias de estado de emergencia</a:t>
            </a:r>
          </a:p>
          <a:p>
            <a:pPr lvl="1" algn="just"/>
            <a:r>
              <a:rPr lang="es-CR" dirty="0"/>
              <a:t>En conjunto con la CCSS, se logró disminuir en un 75% la Base Mínima Contributiva de los seguros de salud y pensiones. </a:t>
            </a:r>
          </a:p>
          <a:p>
            <a:pPr lvl="1" algn="just"/>
            <a:r>
              <a:rPr lang="es-CR" dirty="0"/>
              <a:t>Moratorias en pago de servicios públicos.  </a:t>
            </a:r>
          </a:p>
          <a:p>
            <a:pPr marL="457200" lvl="1" indent="0" algn="just">
              <a:buNone/>
            </a:pPr>
            <a:endParaRPr lang="es-CR" dirty="0"/>
          </a:p>
          <a:p>
            <a:pPr lvl="1" algn="just"/>
            <a:endParaRPr lang="es-CR" dirty="0"/>
          </a:p>
        </p:txBody>
      </p:sp>
      <p:sp>
        <p:nvSpPr>
          <p:cNvPr id="7" name="Snip Same Side Corner Rectangle 6">
            <a:extLst>
              <a:ext uri="{FF2B5EF4-FFF2-40B4-BE49-F238E27FC236}">
                <a16:creationId xmlns:a16="http://schemas.microsoft.com/office/drawing/2014/main" id="{7D0DB8E6-04E6-43F0-966E-980F5ECD7157}"/>
              </a:ext>
            </a:extLst>
          </p:cNvPr>
          <p:cNvSpPr/>
          <p:nvPr/>
        </p:nvSpPr>
        <p:spPr>
          <a:xfrm rot="10800000">
            <a:off x="272933" y="0"/>
            <a:ext cx="1315298" cy="1462889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234950" dist="50800" dir="2700000" sx="104000" sy="104000" algn="tl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 descr="stocks.png">
            <a:extLst>
              <a:ext uri="{FF2B5EF4-FFF2-40B4-BE49-F238E27FC236}">
                <a16:creationId xmlns:a16="http://schemas.microsoft.com/office/drawing/2014/main" id="{92BBCB70-8B03-4347-A652-A53FDABA0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2" y="0"/>
            <a:ext cx="1126435" cy="112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638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12013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CR" sz="3200" b="1" i="1" dirty="0"/>
              <a:t>Atención económica de la emergencia se ha divido en tres fases:</a:t>
            </a:r>
            <a:endParaRPr lang="es-CR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7980" y="1303552"/>
            <a:ext cx="10515600" cy="471165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s-CR" b="1" i="1" dirty="0"/>
              <a:t>Solvencia de los hogares y empresas para proteger el tejido social y productivo</a:t>
            </a:r>
          </a:p>
          <a:p>
            <a:pPr lvl="1" algn="just"/>
            <a:r>
              <a:rPr lang="es-CR" b="1" i="1" dirty="0"/>
              <a:t>Plan PROTEGER: </a:t>
            </a:r>
            <a:r>
              <a:rPr lang="es-CR" i="1" dirty="0" err="1"/>
              <a:t>BoE</a:t>
            </a:r>
            <a:r>
              <a:rPr lang="es-CR" i="1" dirty="0"/>
              <a:t> </a:t>
            </a:r>
            <a:r>
              <a:rPr lang="es-CR" i="1"/>
              <a:t>para 453.785 beneficiarios </a:t>
            </a:r>
            <a:r>
              <a:rPr lang="es-CR" i="1" dirty="0"/>
              <a:t>directos en primera etapa</a:t>
            </a:r>
            <a:endParaRPr lang="es-CR" b="1" i="1" dirty="0"/>
          </a:p>
          <a:p>
            <a:pPr lvl="1" algn="just"/>
            <a:endParaRPr lang="es-CR" b="1" i="1" dirty="0"/>
          </a:p>
          <a:p>
            <a:pPr lvl="1" algn="just"/>
            <a:endParaRPr lang="es-CR" b="1" i="1" dirty="0"/>
          </a:p>
          <a:p>
            <a:pPr lvl="1" algn="just"/>
            <a:endParaRPr lang="es-CR" b="1" i="1" dirty="0"/>
          </a:p>
          <a:p>
            <a:pPr lvl="1" algn="just"/>
            <a:endParaRPr lang="es-CR" b="1" i="1" dirty="0"/>
          </a:p>
          <a:p>
            <a:pPr lvl="1" algn="just"/>
            <a:endParaRPr lang="es-CR" b="1" i="1" dirty="0"/>
          </a:p>
          <a:p>
            <a:pPr lvl="1" algn="just"/>
            <a:endParaRPr lang="es-CR" b="1" i="1" dirty="0"/>
          </a:p>
          <a:p>
            <a:pPr lvl="1" algn="just"/>
            <a:endParaRPr lang="es-CR" b="1" i="1" dirty="0"/>
          </a:p>
          <a:p>
            <a:pPr lvl="1" algn="just"/>
            <a:endParaRPr lang="es-CR" b="1" i="1" dirty="0"/>
          </a:p>
          <a:p>
            <a:pPr lvl="1" algn="just"/>
            <a:endParaRPr lang="es-CR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81385"/>
              </p:ext>
            </p:extLst>
          </p:nvPr>
        </p:nvGraphicFramePr>
        <p:xfrm>
          <a:off x="2104030" y="2758784"/>
          <a:ext cx="7983940" cy="279566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78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808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Detalle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Monto US$</a:t>
                      </a:r>
                      <a:br>
                        <a:rPr lang="es-CR" sz="1200" b="1" u="none" strike="noStrike" dirty="0">
                          <a:effectLst/>
                        </a:rPr>
                      </a:br>
                      <a:r>
                        <a:rPr lang="es-CR" sz="1000" b="1" u="none" strike="noStrike" dirty="0">
                          <a:effectLst/>
                        </a:rPr>
                        <a:t>TCn: ₡580,4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Monto ₡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% del PIB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16">
                <a:tc>
                  <a:txBody>
                    <a:bodyPr/>
                    <a:lstStyle/>
                    <a:p>
                      <a:pPr algn="l" fontAlgn="ctr"/>
                      <a:r>
                        <a:rPr lang="es-CR" sz="1200" u="none" strike="noStrike" dirty="0">
                          <a:effectLst/>
                        </a:rPr>
                        <a:t>Crédito de la CAF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      500.000.000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290.202.500.000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0,76%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616">
                <a:tc>
                  <a:txBody>
                    <a:bodyPr/>
                    <a:lstStyle/>
                    <a:p>
                      <a:pPr algn="l" fontAlgn="ctr"/>
                      <a:r>
                        <a:rPr lang="es-CR" sz="1200" u="none" strike="noStrike">
                          <a:effectLst/>
                        </a:rPr>
                        <a:t>Crédito de BID-AFD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      380.000.000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220.553.900.000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0,58%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616">
                <a:tc>
                  <a:txBody>
                    <a:bodyPr/>
                    <a:lstStyle/>
                    <a:p>
                      <a:pPr algn="l" fontAlgn="ctr"/>
                      <a:r>
                        <a:rPr lang="es-CR" sz="1200" u="none" strike="noStrike" dirty="0">
                          <a:effectLst/>
                        </a:rPr>
                        <a:t>Recursos de Ley Pagar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      389.383.275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226.000.000.000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0,59%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002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Transferencia capital del INS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      129.220.114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75.000.000.000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0,20%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616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Recorte pensiones de lujo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        20.675.218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12.000.000.000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0,03%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002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Reasignación Presupuestaria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      172.293.485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100.000.000.000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0,26%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66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Diferencial combustibles (x3meses)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        86.146.742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50.000.000.000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0,13%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176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Congelamiento aumento por costo de vida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        43.073.371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u="none" strike="noStrike">
                          <a:effectLst/>
                        </a:rPr>
                        <a:t>              25.000.000.000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u="none" strike="noStrike" dirty="0">
                          <a:effectLst/>
                        </a:rPr>
                        <a:t>0,07%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66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No pago de anualidad durante 2020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        18.952.283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u="none" strike="noStrike">
                          <a:effectLst/>
                        </a:rPr>
                        <a:t>11.000.000.000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u="none" strike="noStrike" dirty="0">
                          <a:effectLst/>
                        </a:rPr>
                        <a:t>0,03%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66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Congelamiento de plazas por 3 meses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u="none" strike="noStrike">
                          <a:effectLst/>
                        </a:rPr>
                        <a:t>                      17.229.348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u="none" strike="noStrike">
                          <a:effectLst/>
                        </a:rPr>
                        <a:t>10.000.000.000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u="none" strike="noStrike" dirty="0">
                          <a:effectLst/>
                        </a:rPr>
                        <a:t>0,03%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229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u="none" strike="noStrike" dirty="0">
                          <a:effectLst/>
                        </a:rPr>
                        <a:t>Total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b="1" u="none" strike="noStrike" dirty="0">
                          <a:effectLst/>
                        </a:rPr>
                        <a:t>                1.677.718.834 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b="1" u="none" strike="noStrike" dirty="0">
                          <a:effectLst/>
                        </a:rPr>
                        <a:t>        1.019.756.400.000 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R" sz="1200" b="1" u="none" strike="noStrike" dirty="0">
                          <a:effectLst/>
                        </a:rPr>
                        <a:t>2,66%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2" marR="8492" marT="849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Snip Same Side Corner Rectangle 6">
            <a:extLst>
              <a:ext uri="{FF2B5EF4-FFF2-40B4-BE49-F238E27FC236}">
                <a16:creationId xmlns:a16="http://schemas.microsoft.com/office/drawing/2014/main" id="{A8731DBA-5F04-40A2-9686-04F9E6DBE0A5}"/>
              </a:ext>
            </a:extLst>
          </p:cNvPr>
          <p:cNvSpPr/>
          <p:nvPr/>
        </p:nvSpPr>
        <p:spPr>
          <a:xfrm rot="10800000">
            <a:off x="272933" y="0"/>
            <a:ext cx="1315298" cy="1462889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234950" dist="50800" dir="2700000" sx="104000" sy="104000" algn="tl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change.png">
            <a:extLst>
              <a:ext uri="{FF2B5EF4-FFF2-40B4-BE49-F238E27FC236}">
                <a16:creationId xmlns:a16="http://schemas.microsoft.com/office/drawing/2014/main" id="{B3DFE6DD-80F4-4D73-A3B2-E350983E5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2" y="142288"/>
            <a:ext cx="834436" cy="8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52909"/>
            <a:ext cx="10515600" cy="1325563"/>
          </a:xfrm>
        </p:spPr>
        <p:txBody>
          <a:bodyPr>
            <a:normAutofit/>
          </a:bodyPr>
          <a:lstStyle/>
          <a:p>
            <a:r>
              <a:rPr lang="es-CR" sz="3200" b="1" i="1" dirty="0"/>
              <a:t>Atención económica de la emergencia se ha divido en tres fases:</a:t>
            </a:r>
            <a:endParaRPr lang="es-CR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0780" y="1431380"/>
            <a:ext cx="10515600" cy="47116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b="1" i="1" dirty="0"/>
              <a:t>M1.2 Solvencia de los hogares y empresas para proteger el tejido social y productivo</a:t>
            </a:r>
          </a:p>
          <a:p>
            <a:pPr lvl="1" algn="just"/>
            <a:r>
              <a:rPr lang="es-CR" dirty="0"/>
              <a:t>US$1500 millones adicionales con multilaterales en programas especiales de crédito para la atención del COVID-19 (</a:t>
            </a:r>
            <a:r>
              <a:rPr lang="es-CR" dirty="0" err="1"/>
              <a:t>BoE</a:t>
            </a:r>
            <a:r>
              <a:rPr lang="es-CR" dirty="0"/>
              <a:t>, deuda y continuidad de servicios) </a:t>
            </a:r>
          </a:p>
          <a:p>
            <a:pPr lvl="1" algn="just"/>
            <a:r>
              <a:rPr lang="es-CR" dirty="0"/>
              <a:t>Medidas extraordinarias de políticas monetaria</a:t>
            </a:r>
          </a:p>
          <a:p>
            <a:pPr lvl="2" algn="just"/>
            <a:r>
              <a:rPr lang="es-CR" dirty="0"/>
              <a:t>Rebaja en el EML para la inyección de liquidez en el sistema financiero</a:t>
            </a:r>
          </a:p>
          <a:p>
            <a:pPr lvl="2" algn="just"/>
            <a:r>
              <a:rPr lang="es-CR" dirty="0"/>
              <a:t>Compra de bonos del Ministerio de Hacienda en el mercado secundario por parte del BCCR</a:t>
            </a:r>
          </a:p>
          <a:p>
            <a:pPr lvl="2" algn="just"/>
            <a:r>
              <a:rPr lang="es-CR" dirty="0"/>
              <a:t>Art. 59 Ley Orgánica del BCCR ante el peor escenario</a:t>
            </a:r>
          </a:p>
          <a:p>
            <a:pPr lvl="1" algn="just"/>
            <a:r>
              <a:rPr lang="es-CR" dirty="0"/>
              <a:t>Retiro del FCL para personas desempleadas, con suspensión temporal de su contrato de trabajo y con jornadas flexibles.</a:t>
            </a:r>
          </a:p>
          <a:p>
            <a:pPr lvl="2" algn="just"/>
            <a:endParaRPr lang="es-CR" dirty="0"/>
          </a:p>
          <a:p>
            <a:pPr lvl="2" algn="just"/>
            <a:endParaRPr lang="es-CR" dirty="0"/>
          </a:p>
          <a:p>
            <a:pPr marL="914400" lvl="2" indent="0" algn="just">
              <a:buNone/>
            </a:pPr>
            <a:endParaRPr lang="es-CR" dirty="0"/>
          </a:p>
          <a:p>
            <a:pPr lvl="2" algn="just"/>
            <a:endParaRPr lang="es-CR" dirty="0"/>
          </a:p>
        </p:txBody>
      </p:sp>
      <p:sp>
        <p:nvSpPr>
          <p:cNvPr id="5" name="Snip Same Side Corner Rectangle 6">
            <a:extLst>
              <a:ext uri="{FF2B5EF4-FFF2-40B4-BE49-F238E27FC236}">
                <a16:creationId xmlns:a16="http://schemas.microsoft.com/office/drawing/2014/main" id="{A8731DBA-5F04-40A2-9686-04F9E6DBE0A5}"/>
              </a:ext>
            </a:extLst>
          </p:cNvPr>
          <p:cNvSpPr/>
          <p:nvPr/>
        </p:nvSpPr>
        <p:spPr>
          <a:xfrm rot="10800000">
            <a:off x="272933" y="0"/>
            <a:ext cx="1315298" cy="1462889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234950" dist="50800" dir="2700000" sx="104000" sy="104000" algn="tl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change.png">
            <a:extLst>
              <a:ext uri="{FF2B5EF4-FFF2-40B4-BE49-F238E27FC236}">
                <a16:creationId xmlns:a16="http://schemas.microsoft.com/office/drawing/2014/main" id="{B3DFE6DD-80F4-4D73-A3B2-E350983E5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2" y="142288"/>
            <a:ext cx="834436" cy="8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17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6189" y="186155"/>
            <a:ext cx="10515600" cy="1325563"/>
          </a:xfrm>
        </p:spPr>
        <p:txBody>
          <a:bodyPr>
            <a:normAutofit/>
          </a:bodyPr>
          <a:lstStyle/>
          <a:p>
            <a:r>
              <a:rPr lang="es-CR" sz="3200" b="1" i="1" dirty="0"/>
              <a:t>Atención económica de la emergencia se ha divido en tres fases:</a:t>
            </a:r>
            <a:endParaRPr lang="es-CR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6600" y="125333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CR" b="1" i="1" dirty="0"/>
              <a:t>2. Fase de recuperación </a:t>
            </a:r>
          </a:p>
          <a:p>
            <a:pPr marL="0" indent="0" algn="just">
              <a:buNone/>
            </a:pPr>
            <a:r>
              <a:rPr lang="es-CR" dirty="0"/>
              <a:t>Políticas activas del mercado de trabajo</a:t>
            </a:r>
          </a:p>
          <a:p>
            <a:pPr lvl="1" algn="just"/>
            <a:r>
              <a:rPr lang="es-CR" dirty="0"/>
              <a:t>Solución a problemas estructurales que hemos venido sobrellevando como país. </a:t>
            </a:r>
          </a:p>
          <a:p>
            <a:pPr lvl="2" algn="just"/>
            <a:r>
              <a:rPr lang="es-CR" dirty="0"/>
              <a:t>Continuar con la hoja de ruta de consolidación fiscal</a:t>
            </a:r>
          </a:p>
          <a:p>
            <a:pPr lvl="2" algn="just"/>
            <a:r>
              <a:rPr lang="es-CR" dirty="0"/>
              <a:t>Acelerar la inversión pública </a:t>
            </a:r>
          </a:p>
          <a:p>
            <a:pPr lvl="2" algn="just"/>
            <a:r>
              <a:rPr lang="es-CR" dirty="0"/>
              <a:t>Reducción de trámites y digitalización del sector público</a:t>
            </a:r>
          </a:p>
          <a:p>
            <a:pPr lvl="2" algn="just"/>
            <a:r>
              <a:rPr lang="es-CR" dirty="0"/>
              <a:t>Competencia para resolver distorsiones de mercado</a:t>
            </a:r>
          </a:p>
          <a:p>
            <a:pPr lvl="1" algn="just"/>
            <a:r>
              <a:rPr lang="es-CR" dirty="0"/>
              <a:t>Transformación del sistema educativo para mejorar la empleabilidad de las personas</a:t>
            </a:r>
          </a:p>
          <a:p>
            <a:pPr lvl="1" algn="just"/>
            <a:r>
              <a:rPr lang="es-CR" dirty="0"/>
              <a:t>Innovación pública: diseño institucional y gestión pública</a:t>
            </a:r>
          </a:p>
          <a:p>
            <a:pPr lvl="1" algn="just"/>
            <a:endParaRPr lang="es-CR" dirty="0"/>
          </a:p>
          <a:p>
            <a:pPr lvl="1" algn="just"/>
            <a:endParaRPr lang="es-CR" dirty="0"/>
          </a:p>
        </p:txBody>
      </p:sp>
      <p:sp>
        <p:nvSpPr>
          <p:cNvPr id="5" name="Snip Same Side Corner Rectangle 6">
            <a:extLst>
              <a:ext uri="{FF2B5EF4-FFF2-40B4-BE49-F238E27FC236}">
                <a16:creationId xmlns:a16="http://schemas.microsoft.com/office/drawing/2014/main" id="{54DC6DD6-48F5-4B74-9D2D-7A22CEA8712A}"/>
              </a:ext>
            </a:extLst>
          </p:cNvPr>
          <p:cNvSpPr/>
          <p:nvPr/>
        </p:nvSpPr>
        <p:spPr>
          <a:xfrm rot="10800000">
            <a:off x="220891" y="-16726"/>
            <a:ext cx="1315298" cy="1462889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ED7D31"/>
          </a:solidFill>
          <a:ln>
            <a:noFill/>
          </a:ln>
          <a:effectLst>
            <a:outerShdw blurRad="234950" dist="50800" dir="2700000" sx="104000" sy="104000" algn="tl" rotWithShape="0">
              <a:schemeClr val="tx1">
                <a:lumMod val="65000"/>
                <a:lumOff val="35000"/>
                <a:alpha val="36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6201B48-1CD7-44E3-A636-EACA1821A6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40126" y="186155"/>
            <a:ext cx="611349" cy="6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25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64" y="1603394"/>
            <a:ext cx="5195630" cy="3409632"/>
          </a:xfrm>
        </p:spPr>
      </p:pic>
      <p:graphicFrame>
        <p:nvGraphicFramePr>
          <p:cNvPr id="13" name="Marcador de contenido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1838725"/>
              </p:ext>
            </p:extLst>
          </p:nvPr>
        </p:nvGraphicFramePr>
        <p:xfrm>
          <a:off x="650240" y="1603394"/>
          <a:ext cx="5588000" cy="300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B47E1D34-CE33-461F-A540-25082B20680E}"/>
              </a:ext>
            </a:extLst>
          </p:cNvPr>
          <p:cNvSpPr/>
          <p:nvPr/>
        </p:nvSpPr>
        <p:spPr>
          <a:xfrm>
            <a:off x="650240" y="1014870"/>
            <a:ext cx="101092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algn="just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CR" sz="2400" dirty="0"/>
              <a:t>Nuevas oportunidades para el impulso de sectores específicos en la economía post-COVID 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692D4EA-015C-4D85-82D8-5283EAAF4ED7}"/>
              </a:ext>
            </a:extLst>
          </p:cNvPr>
          <p:cNvSpPr/>
          <p:nvPr/>
        </p:nvSpPr>
        <p:spPr>
          <a:xfrm>
            <a:off x="766694" y="225354"/>
            <a:ext cx="4790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800" b="1" i="1" dirty="0"/>
              <a:t>2. Fase de recuperación</a:t>
            </a:r>
          </a:p>
        </p:txBody>
      </p:sp>
    </p:spTree>
    <p:extLst>
      <p:ext uri="{BB962C8B-B14F-4D97-AF65-F5344CB8AC3E}">
        <p14:creationId xmlns:p14="http://schemas.microsoft.com/office/powerpoint/2010/main" val="192941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10" y="2183130"/>
            <a:ext cx="12192000" cy="2011680"/>
          </a:xfrm>
          <a:prstGeom prst="rect">
            <a:avLst/>
          </a:prstGeom>
          <a:solidFill>
            <a:srgbClr val="1E4F8A"/>
          </a:solidFill>
          <a:ln>
            <a:solidFill>
              <a:srgbClr val="31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7" name="CuadroTexto 6"/>
          <p:cNvSpPr txBox="1"/>
          <p:nvPr/>
        </p:nvSpPr>
        <p:spPr>
          <a:xfrm>
            <a:off x="6784075" y="3548479"/>
            <a:ext cx="540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bg1"/>
                </a:solidFill>
              </a:rPr>
              <a:t>María del Pilar Garrido Gonzalo</a:t>
            </a:r>
          </a:p>
          <a:p>
            <a:r>
              <a:rPr lang="es-CR" dirty="0">
                <a:solidFill>
                  <a:schemeClr val="bg1"/>
                </a:solidFill>
              </a:rPr>
              <a:t>Ministra de Planificación Nacional y Política Económica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0" y="517486"/>
            <a:ext cx="3231699" cy="110578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7620" y="2183130"/>
            <a:ext cx="679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>
                <a:solidFill>
                  <a:schemeClr val="bg1"/>
                </a:solidFill>
              </a:rPr>
              <a:t>Contexto económico ante el COVID-19</a:t>
            </a:r>
          </a:p>
        </p:txBody>
      </p:sp>
    </p:spTree>
    <p:extLst>
      <p:ext uri="{BB962C8B-B14F-4D97-AF65-F5344CB8AC3E}">
        <p14:creationId xmlns:p14="http://schemas.microsoft.com/office/powerpoint/2010/main" val="120259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4579" y="2324443"/>
            <a:ext cx="3911221" cy="1325563"/>
          </a:xfrm>
        </p:spPr>
        <p:txBody>
          <a:bodyPr/>
          <a:lstStyle/>
          <a:p>
            <a:r>
              <a:rPr lang="es-CR" b="1" i="1" dirty="0"/>
              <a:t>Contexto Internacional</a:t>
            </a:r>
          </a:p>
        </p:txBody>
      </p:sp>
      <p:pic>
        <p:nvPicPr>
          <p:cNvPr id="6146" name="Picture 2" descr="Covid-19 Centro de Información | INC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85721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2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R" sz="2800" b="1" i="1" dirty="0"/>
              <a:t>Encuesta de IGM </a:t>
            </a:r>
            <a:r>
              <a:rPr lang="es-CR" sz="2800" b="1" i="1" dirty="0" err="1"/>
              <a:t>Forum</a:t>
            </a:r>
            <a:r>
              <a:rPr lang="es-CR" sz="2800" b="1" i="1" dirty="0"/>
              <a:t> a expertos estadounidenses y europeos pronostica una recesión mundial importante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CR" dirty="0"/>
              <a:t>Factores que influyen: </a:t>
            </a:r>
          </a:p>
          <a:p>
            <a:pPr lvl="1" algn="just"/>
            <a:r>
              <a:rPr lang="es-CR" dirty="0"/>
              <a:t>Medidas para contener la propagación de la pandemia afectan tanto la demanda como la oferta de la economía. </a:t>
            </a:r>
          </a:p>
          <a:p>
            <a:pPr lvl="1" algn="just"/>
            <a:r>
              <a:rPr lang="es-CR" dirty="0"/>
              <a:t>Interconexión de las industrias de los países provoca disrupciones en las cadenas globales de valor</a:t>
            </a:r>
          </a:p>
          <a:p>
            <a:pPr lvl="1" algn="just"/>
            <a:r>
              <a:rPr lang="es-CR" dirty="0"/>
              <a:t>Incertidumbre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89327"/>
            <a:ext cx="5181600" cy="32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7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4534" cy="1325563"/>
          </a:xfrm>
        </p:spPr>
        <p:txBody>
          <a:bodyPr>
            <a:noAutofit/>
          </a:bodyPr>
          <a:lstStyle/>
          <a:p>
            <a:pPr algn="just"/>
            <a:r>
              <a:rPr lang="es-CR" sz="3200" b="1" i="1" dirty="0"/>
              <a:t>Incertidumbre sobre si la contracción del gasto (demanda) afectará más que la disrupción en las cadenas de suministros (oferta)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R" sz="2000" dirty="0"/>
              <a:t>En un escenario donde ambos lados de la economía se ven afectados, es previsible un impacto negativo sobre el crecimiento del PIB.</a:t>
            </a:r>
          </a:p>
          <a:p>
            <a:pPr algn="just"/>
            <a:endParaRPr lang="es-CR" sz="2000" dirty="0"/>
          </a:p>
          <a:p>
            <a:pPr algn="just"/>
            <a:r>
              <a:rPr lang="es-CR" sz="2000" dirty="0"/>
              <a:t>John </a:t>
            </a:r>
            <a:r>
              <a:rPr lang="es-CR" sz="2000" dirty="0" err="1"/>
              <a:t>Vickers</a:t>
            </a:r>
            <a:r>
              <a:rPr lang="es-CR" sz="2000" dirty="0"/>
              <a:t> (Oxford) comenta que es difícil desvincular los efectos de la oferta y la demanda, pero se debe tener cuidado con las consecuencias financieras.</a:t>
            </a:r>
          </a:p>
          <a:p>
            <a:pPr algn="just"/>
            <a:endParaRPr lang="es-CR" sz="20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3795"/>
            <a:ext cx="5181600" cy="30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3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200" b="1" i="1" dirty="0"/>
              <a:t>Retrasar la implementación de medidas sanitarias retrasa la recuperación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R" dirty="0"/>
              <a:t>¿Qué resultados tiene el retrasar las medidas de contención en la economía?</a:t>
            </a:r>
          </a:p>
          <a:p>
            <a:pPr lvl="1" algn="just"/>
            <a:r>
              <a:rPr lang="es-CR" dirty="0"/>
              <a:t>Más tiempo para lograr aplanar la curva de contagios.</a:t>
            </a:r>
          </a:p>
          <a:p>
            <a:pPr lvl="1" algn="just"/>
            <a:r>
              <a:rPr lang="es-CR" dirty="0"/>
              <a:t>Aumenta en el costo de la atención de la emergencia.</a:t>
            </a:r>
          </a:p>
          <a:p>
            <a:pPr lvl="1" algn="just"/>
            <a:r>
              <a:rPr lang="es-CR" dirty="0"/>
              <a:t>Mayor rigidez de las medidas de confinamiento y restricciones a la economía</a:t>
            </a:r>
          </a:p>
          <a:p>
            <a:pPr lvl="1" algn="just"/>
            <a:r>
              <a:rPr lang="es-CR" dirty="0"/>
              <a:t>Mayor cantidad de empresas afectadas y por ende mayor personas con afectación en su situación laboral</a:t>
            </a:r>
          </a:p>
          <a:p>
            <a:pPr lvl="1" algn="just"/>
            <a:endParaRPr lang="es-CR" dirty="0"/>
          </a:p>
          <a:p>
            <a:pPr lvl="1" algn="just"/>
            <a:endParaRPr lang="es-CR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R" sz="1700" b="1" i="1" dirty="0"/>
              <a:t>Efecto de las medidas de contención sobre el crecimiento trimestral de la economía  </a:t>
            </a:r>
          </a:p>
        </p:txBody>
      </p:sp>
      <p:pic>
        <p:nvPicPr>
          <p:cNvPr id="11" name="Marcador de contenido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339" y="2434786"/>
            <a:ext cx="4436143" cy="21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1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R" sz="3200" b="1" i="1" dirty="0"/>
              <a:t>Políticas sanitarias para contener el COVID-19 afectarán en el corto, mediano y largo plazo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92" y="1825625"/>
            <a:ext cx="7092817" cy="39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4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R" sz="3200" b="1" i="1" dirty="0"/>
              <a:t>Medidas de contención aplanan la curva de contagios pero profundizan la recesión económica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5612" y="2091531"/>
            <a:ext cx="62007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92" y="146184"/>
            <a:ext cx="11108397" cy="1325563"/>
          </a:xfrm>
        </p:spPr>
        <p:txBody>
          <a:bodyPr>
            <a:noAutofit/>
          </a:bodyPr>
          <a:lstStyle/>
          <a:p>
            <a:pPr algn="just"/>
            <a:r>
              <a:rPr lang="es-ES" sz="3200" b="1" i="1" dirty="0"/>
              <a:t>OCDE: Confinamiento afectará directamente a sectores que representan hasta un tercio del PIB en las principales economías. </a:t>
            </a:r>
            <a:endParaRPr lang="es-CR" sz="32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2305" y="1297591"/>
            <a:ext cx="10515600" cy="3931231"/>
          </a:xfrm>
        </p:spPr>
        <p:txBody>
          <a:bodyPr>
            <a:normAutofit/>
          </a:bodyPr>
          <a:lstStyle/>
          <a:p>
            <a:r>
              <a:rPr lang="es-ES" sz="2000" dirty="0"/>
              <a:t>Por cada mes de contención, habrá una pérdida de 2 puntos porcentuales en el crecimiento anual del PIB. </a:t>
            </a:r>
          </a:p>
          <a:p>
            <a:r>
              <a:rPr lang="es-ES" sz="2000" dirty="0"/>
              <a:t>El sector del turismo, por sí solo, se enfrenta a una disminución de hasta el 70% en su actividad.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05" y="2522314"/>
            <a:ext cx="4762500" cy="31527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130" y="2518256"/>
            <a:ext cx="50577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59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1551</Words>
  <Application>Microsoft Office PowerPoint</Application>
  <PresentationFormat>Panorámica</PresentationFormat>
  <Paragraphs>192</Paragraphs>
  <Slides>25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Contenido</vt:lpstr>
      <vt:lpstr>Contexto Internacional</vt:lpstr>
      <vt:lpstr>Encuesta de IGM Forum a expertos estadounidenses y europeos pronostica una recesión mundial importante</vt:lpstr>
      <vt:lpstr>Incertidumbre sobre si la contracción del gasto (demanda) afectará más que la disrupción en las cadenas de suministros (oferta)</vt:lpstr>
      <vt:lpstr>Retrasar la implementación de medidas sanitarias retrasa la recuperación</vt:lpstr>
      <vt:lpstr>Políticas sanitarias para contener el COVID-19 afectarán en el corto, mediano y largo plazo</vt:lpstr>
      <vt:lpstr>Medidas de contención aplanan la curva de contagios pero profundizan la recesión económica</vt:lpstr>
      <vt:lpstr>OCDE: Confinamiento afectará directamente a sectores que representan hasta un tercio del PIB en las principales economías. </vt:lpstr>
      <vt:lpstr>Mercados financieros se ven afectados ante la incertidumbre e inminente desaceleración mundial</vt:lpstr>
      <vt:lpstr>Mercados bursátiles pierden valor ante la propagación del COVID-19</vt:lpstr>
      <vt:lpstr>Menor demanda del petróleo, ante menor actividad económica, baja los precios del crudo a niveles históricos</vt:lpstr>
      <vt:lpstr>Revisión de las proyecciones del crecimiento mundial con signos de recesión</vt:lpstr>
      <vt:lpstr>Contexto Nacional</vt:lpstr>
      <vt:lpstr>Economía costarricense mantenía recuperación en su índice de actividad mensual</vt:lpstr>
      <vt:lpstr>Exportaciones al cierre de febrero presentaban mayor volumen que el año anterior</vt:lpstr>
      <vt:lpstr>Menor entrada de divisas por el cierre de fronteras (turismo) podría presionar al alza el tipo de cambio</vt:lpstr>
      <vt:lpstr>Escenario posible</vt:lpstr>
      <vt:lpstr>Fases de la Estrategia Económica</vt:lpstr>
      <vt:lpstr>Atención económica de la emergencia se ha divido en dos fases: respuesta y recuperación</vt:lpstr>
      <vt:lpstr>Atención económica de la emergencia se ha divido en tres fases:</vt:lpstr>
      <vt:lpstr>Atención económica de la emergencia se ha divido en tres fases:</vt:lpstr>
      <vt:lpstr>Atención económica de la emergencia se ha divido en tres fases: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Ivania García Cascante</dc:creator>
  <cp:lastModifiedBy>María del Pilar Garrido Gonzalo</cp:lastModifiedBy>
  <cp:revision>97</cp:revision>
  <dcterms:created xsi:type="dcterms:W3CDTF">2019-05-09T21:12:46Z</dcterms:created>
  <dcterms:modified xsi:type="dcterms:W3CDTF">2020-04-07T14:55:28Z</dcterms:modified>
</cp:coreProperties>
</file>