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3DDB-D006-48D1-8BCC-B6247CD12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E5E4E-CE3D-4DBB-A411-036FB6C99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0579-742D-4BC7-B6DA-9BC6CCD41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B733-B1C0-4EF5-8F77-8087E6971BF2}" type="datetimeFigureOut">
              <a:rPr lang="es-CR" smtClean="0"/>
              <a:t>28/5/2018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12237-E2AB-44CF-A3DE-206BFEE55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45EAC-6F68-4A5F-8F6E-6D158464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3323-5ED2-4E1D-B982-D45D4FAC00A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6833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F50B5-EC8F-44DF-BCED-40805EC1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B936E-5B3A-43C1-8FAD-3FA6B5A9C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DB8E6-AC91-4B5E-94DC-2CA7719C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B733-B1C0-4EF5-8F77-8087E6971BF2}" type="datetimeFigureOut">
              <a:rPr lang="es-CR" smtClean="0"/>
              <a:t>28/5/2018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45DD6-71DB-447E-A8EB-D74EA623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FDCD1-7A72-4524-85EA-9972791C4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3323-5ED2-4E1D-B982-D45D4FAC00A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6565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7C3153-EC3C-4DB1-9817-FA564AA712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49687-CCF5-486C-80EE-8650B6ED8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F726E-C7A6-42AD-9CFB-13CC4E747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B733-B1C0-4EF5-8F77-8087E6971BF2}" type="datetimeFigureOut">
              <a:rPr lang="es-CR" smtClean="0"/>
              <a:t>28/5/2018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C613D-6A1B-462B-BBAF-ECBE103A2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F33B3-4E9E-4B48-B336-2835A92C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3323-5ED2-4E1D-B982-D45D4FAC00A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116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89BF1-8CD8-4E85-B054-16F8F838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60412-9A49-476B-8C62-1A771DB6D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CF0FA-227C-40FC-B040-DFEDBCE1D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B733-B1C0-4EF5-8F77-8087E6971BF2}" type="datetimeFigureOut">
              <a:rPr lang="es-CR" smtClean="0"/>
              <a:t>28/5/2018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7EE9D-A60E-45D5-A1A6-21E49871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EA34A-ABC2-47CD-BAF2-D30C18405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3323-5ED2-4E1D-B982-D45D4FAC00A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5044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51AB2-8ADB-4934-A300-48DB5D0A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EB245-542D-4976-AA6E-B004C1779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39429-D4B0-481C-A534-CBF0753D3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B733-B1C0-4EF5-8F77-8087E6971BF2}" type="datetimeFigureOut">
              <a:rPr lang="es-CR" smtClean="0"/>
              <a:t>28/5/2018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9DC86-E1EF-4F7A-9CD3-1041E6F72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2F35B-D76D-4830-8416-8CB0D446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3323-5ED2-4E1D-B982-D45D4FAC00A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0075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799C-4290-4052-97C5-18B67FEB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01C1-CEFB-4C39-B733-23C94AFCE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99543-0B35-4405-B672-4E3C67D6E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94401-99A3-4A37-B5D0-9E418DF45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B733-B1C0-4EF5-8F77-8087E6971BF2}" type="datetimeFigureOut">
              <a:rPr lang="es-CR" smtClean="0"/>
              <a:t>28/5/2018</a:t>
            </a:fld>
            <a:endParaRPr lang="es-C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60336-193A-4CCB-833B-E2D3AE394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5D55C-F295-42AE-882F-DF6121E3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3323-5ED2-4E1D-B982-D45D4FAC00A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0049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01CF4-E1F4-4843-B5ED-5754EABFD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E5EE7-8D43-409F-83E6-289DEB479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B397E-0292-4827-9422-98E6464E4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2C86B3-41FC-4F00-9077-992FF5084E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5A7DB-C0EB-433E-B401-018821396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0F80DE-D536-488A-842F-95D7B6E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B733-B1C0-4EF5-8F77-8087E6971BF2}" type="datetimeFigureOut">
              <a:rPr lang="es-CR" smtClean="0"/>
              <a:t>28/5/2018</a:t>
            </a:fld>
            <a:endParaRPr lang="es-C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8F7B7-3E10-4B6C-A3E8-A47C02ED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190355-BBE7-469A-A63D-E9A6B5599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3323-5ED2-4E1D-B982-D45D4FAC00A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9064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9C2C1-5664-4535-B369-B2270783F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0B88A9-B49A-4090-9528-457D15D3A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B733-B1C0-4EF5-8F77-8087E6971BF2}" type="datetimeFigureOut">
              <a:rPr lang="es-CR" smtClean="0"/>
              <a:t>28/5/2018</a:t>
            </a:fld>
            <a:endParaRPr lang="es-C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2DD0DF-7273-4A72-9A06-D109C8EB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820CC-90C2-40C0-9EFD-8FB6F44F8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3323-5ED2-4E1D-B982-D45D4FAC00A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2620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27525B-E990-4307-802F-194848F89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B733-B1C0-4EF5-8F77-8087E6971BF2}" type="datetimeFigureOut">
              <a:rPr lang="es-CR" smtClean="0"/>
              <a:t>28/5/2018</a:t>
            </a:fld>
            <a:endParaRPr lang="es-C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171D8-86CB-4E6E-8646-57574775A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CBEEB-3222-4874-9D67-4A038E3D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3323-5ED2-4E1D-B982-D45D4FAC00A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1467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4B024-5E54-42DD-8E70-F9C6F0C3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48087-3E97-435D-A8D7-84EE032EF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8D5F9-C95C-4C83-832C-3AB028C9C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B2C28-20EC-4E14-87D1-5C4DBFC0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B733-B1C0-4EF5-8F77-8087E6971BF2}" type="datetimeFigureOut">
              <a:rPr lang="es-CR" smtClean="0"/>
              <a:t>28/5/2018</a:t>
            </a:fld>
            <a:endParaRPr lang="es-C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8D100-9FAD-4E1D-94DB-10FEEFDA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E54DD-6E84-4452-8B73-369B7E74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3323-5ED2-4E1D-B982-D45D4FAC00A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1721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6C19-C97E-4079-BE47-77DC73EC1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C9012F-5631-44B6-A64B-D882600071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B650A-01DE-4276-86F6-78E149312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AD8C6-F3E7-4E78-84AE-E3DACFDF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B733-B1C0-4EF5-8F77-8087E6971BF2}" type="datetimeFigureOut">
              <a:rPr lang="es-CR" smtClean="0"/>
              <a:t>28/5/2018</a:t>
            </a:fld>
            <a:endParaRPr lang="es-C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E0C09-81E2-4B21-A0E7-BD1AFAAC1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BEA06-0DFD-468E-ADA0-CAA53C4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3323-5ED2-4E1D-B982-D45D4FAC00A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1195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0CD694-82A9-4F9E-9F3A-783EB43AE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4240A-9CBC-4785-9410-9BAD857A2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1433A-7617-4A78-B114-D3D34C6D4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CB733-B1C0-4EF5-8F77-8087E6971BF2}" type="datetimeFigureOut">
              <a:rPr lang="es-CR" smtClean="0"/>
              <a:t>28/5/2018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0DE8D-08B0-4454-B57E-EA5DB736D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101FD-F6EB-4BA8-B4ED-81016A81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3323-5ED2-4E1D-B982-D45D4FAC00A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9607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AD23E-9058-4C20-89F4-6E309AC7A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988" y="286344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R" sz="4500" b="1" dirty="0">
                <a:latin typeface="Arial" panose="020B0604020202020204" pitchFamily="34" charset="0"/>
                <a:cs typeface="Arial" panose="020B0604020202020204" pitchFamily="34" charset="0"/>
              </a:rPr>
              <a:t>Criterio Legal AL-051-2010 del 21 de mayo de 2010</a:t>
            </a:r>
            <a:br>
              <a:rPr lang="es-CR" sz="4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R" sz="4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4500" b="1" dirty="0">
                <a:latin typeface="Arial" panose="020B0604020202020204" pitchFamily="34" charset="0"/>
                <a:cs typeface="Arial" panose="020B0604020202020204" pitchFamily="34" charset="0"/>
              </a:rPr>
              <a:t>Emitido por Lic. Randall García Fonseca, Abogado Corporativo del SINART S.A.</a:t>
            </a:r>
            <a:endParaRPr lang="es-CR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82BD3B-17B4-4FD6-ABAE-F0DB5E5CF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649" y="131022"/>
            <a:ext cx="2438702" cy="1220325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008D045B-9001-49EC-83B2-D3737DD00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80389"/>
            <a:ext cx="9144000" cy="1655762"/>
          </a:xfrm>
        </p:spPr>
        <p:txBody>
          <a:bodyPr/>
          <a:lstStyle/>
          <a:p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9803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1FAC719-9FA7-4945-8F5E-E4761EA8B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571" y="1499861"/>
            <a:ext cx="10567447" cy="423207"/>
          </a:xfrm>
        </p:spPr>
        <p:txBody>
          <a:bodyPr>
            <a:normAutofit fontScale="77500" lnSpcReduction="20000"/>
          </a:bodyPr>
          <a:lstStyle/>
          <a:p>
            <a:r>
              <a:rPr lang="es-CR" b="1" dirty="0">
                <a:latin typeface="Arial" panose="020B0604020202020204" pitchFamily="34" charset="0"/>
                <a:cs typeface="Arial" panose="020B0604020202020204" pitchFamily="34" charset="0"/>
              </a:rPr>
              <a:t>Criterio sobre extremos laborales al Presidente del Consejo Ejecutivo del SINART S.A.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82BD3B-17B4-4FD6-ABAE-F0DB5E5CF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649" y="131022"/>
            <a:ext cx="2438702" cy="1220325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AEDB70F8-76F1-4A86-A199-073CB0164508}"/>
              </a:ext>
            </a:extLst>
          </p:cNvPr>
          <p:cNvSpPr txBox="1">
            <a:spLocks/>
          </p:cNvSpPr>
          <p:nvPr/>
        </p:nvSpPr>
        <p:spPr>
          <a:xfrm>
            <a:off x="603315" y="2274430"/>
            <a:ext cx="10727703" cy="3994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" dirty="0"/>
              <a:t>La Ley Orgánica del SINART </a:t>
            </a:r>
            <a:r>
              <a:rPr lang="es-ES" dirty="0" err="1"/>
              <a:t>Nº</a:t>
            </a:r>
            <a:r>
              <a:rPr lang="es-ES" dirty="0"/>
              <a:t> 8346, establece que: </a:t>
            </a:r>
            <a:endParaRPr lang="es-CR" dirty="0"/>
          </a:p>
          <a:p>
            <a:r>
              <a:rPr lang="es-ES" i="1" dirty="0"/>
              <a:t>Artículo 10.—</a:t>
            </a:r>
            <a:r>
              <a:rPr lang="es-ES" b="1" i="1" dirty="0"/>
              <a:t>Presidencia del Consejo Ejecutivo</a:t>
            </a:r>
            <a:r>
              <a:rPr lang="es-ES" i="1" dirty="0"/>
              <a:t>. La Presidencia del Consejo Ejecutivo se regirá por las siguientes disposiciones:</a:t>
            </a:r>
            <a:endParaRPr lang="es-CR" dirty="0"/>
          </a:p>
          <a:p>
            <a:r>
              <a:rPr lang="es-ES" i="1" dirty="0"/>
              <a:t>a) El presidente o la presidenta </a:t>
            </a:r>
            <a:r>
              <a:rPr lang="es-ES" i="1" u="sng" dirty="0"/>
              <a:t>tendrá la máxima jerarquía de la Institución; su reelección o remoción serán efectuadas libremente por el Consejo de Gobierno</a:t>
            </a:r>
            <a:r>
              <a:rPr lang="es-ES" i="1" dirty="0"/>
              <a:t>.</a:t>
            </a:r>
            <a:endParaRPr lang="es-CR" dirty="0"/>
          </a:p>
          <a:p>
            <a:r>
              <a:rPr lang="es-ES" i="1" dirty="0"/>
              <a:t>…</a:t>
            </a:r>
            <a:endParaRPr lang="es-CR" dirty="0"/>
          </a:p>
          <a:p>
            <a:r>
              <a:rPr lang="es-ES" i="1" dirty="0"/>
              <a:t>c) El presidente o la presidenta </a:t>
            </a:r>
            <a:r>
              <a:rPr lang="es-ES" i="1" u="sng" dirty="0"/>
              <a:t>tendrá las prerrogativas y limitaciones</a:t>
            </a:r>
            <a:r>
              <a:rPr lang="es-ES" i="1" dirty="0"/>
              <a:t> que le impongan esta Ley y su Reglamento, </a:t>
            </a:r>
            <a:r>
              <a:rPr lang="es-ES" i="1" u="sng" dirty="0"/>
              <a:t>además de las que la legislación actual ordena para los presidentes ejecutivos de las instituciones autónomas</a:t>
            </a:r>
            <a:r>
              <a:rPr lang="es-ES" i="1" dirty="0"/>
              <a:t>.</a:t>
            </a:r>
            <a:endParaRPr lang="es-CR" dirty="0"/>
          </a:p>
          <a:p>
            <a:pPr algn="just"/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6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82BD3B-17B4-4FD6-ABAE-F0DB5E5CF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649" y="131022"/>
            <a:ext cx="2438702" cy="1220325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AEDB70F8-76F1-4A86-A199-073CB0164508}"/>
              </a:ext>
            </a:extLst>
          </p:cNvPr>
          <p:cNvSpPr txBox="1">
            <a:spLocks/>
          </p:cNvSpPr>
          <p:nvPr/>
        </p:nvSpPr>
        <p:spPr>
          <a:xfrm>
            <a:off x="603315" y="2274430"/>
            <a:ext cx="10727703" cy="3994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4FECDCA-C735-470A-B219-221EE86BE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576" y="1869375"/>
            <a:ext cx="10473179" cy="4917478"/>
          </a:xfrm>
        </p:spPr>
        <p:txBody>
          <a:bodyPr>
            <a:noAutofit/>
          </a:bodyPr>
          <a:lstStyle/>
          <a:p>
            <a:r>
              <a:rPr lang="es-ES" dirty="0"/>
              <a:t>Ley </a:t>
            </a:r>
            <a:r>
              <a:rPr lang="es-ES" dirty="0" err="1"/>
              <a:t>Nº</a:t>
            </a:r>
            <a:r>
              <a:rPr lang="es-ES" dirty="0"/>
              <a:t> 5507 de Reforma a las Juntas Directivas creando Presidencias Ejecutivas, que en su artículo 4 señala que cualquiera de los presidentes ejecutivos señalados en dicha ley:</a:t>
            </a:r>
            <a:endParaRPr lang="es-CR" dirty="0"/>
          </a:p>
          <a:p>
            <a:r>
              <a:rPr lang="es-ES" i="1" dirty="0"/>
              <a:t>c) Podrá ser removido libremente por el Consejo de Gobierno, en cuyo caso tendrá derecho a la indemnización laboral que le corresponda por el tiempo servido en el cargo. Para la determinación de esa indemnización, se seguirán las reglas que fijan los artículos 28 y 29 del Código de Trabajo, con las limitaciones en cuanto al monto que ese articulado determina. </a:t>
            </a:r>
            <a:endParaRPr lang="es-CR" dirty="0"/>
          </a:p>
          <a:p>
            <a:pPr algn="just"/>
            <a:r>
              <a:rPr lang="es-CR" sz="2000" dirty="0"/>
              <a:t> </a:t>
            </a:r>
          </a:p>
          <a:p>
            <a:pPr algn="just"/>
            <a:endParaRPr lang="es-CR" sz="2000" dirty="0"/>
          </a:p>
        </p:txBody>
      </p:sp>
    </p:spTree>
    <p:extLst>
      <p:ext uri="{BB962C8B-B14F-4D97-AF65-F5344CB8AC3E}">
        <p14:creationId xmlns:p14="http://schemas.microsoft.com/office/powerpoint/2010/main" val="21474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82BD3B-17B4-4FD6-ABAE-F0DB5E5CF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649" y="131022"/>
            <a:ext cx="2438702" cy="1220325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AEDB70F8-76F1-4A86-A199-073CB0164508}"/>
              </a:ext>
            </a:extLst>
          </p:cNvPr>
          <p:cNvSpPr txBox="1">
            <a:spLocks/>
          </p:cNvSpPr>
          <p:nvPr/>
        </p:nvSpPr>
        <p:spPr>
          <a:xfrm>
            <a:off x="603315" y="2274430"/>
            <a:ext cx="10727703" cy="3994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4FECDCA-C735-470A-B219-221EE86BE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576" y="1869374"/>
            <a:ext cx="10473179" cy="3994395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Estos artículos 28 y 29 del Código de Trabajo, hablan del reconocimiento del preaviso y del pago de cesantía.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Evidentemente como cualquier otro trabajador, tiene derecho al reconocimiento de las </a:t>
            </a:r>
            <a:r>
              <a:rPr lang="es-ES" b="1" dirty="0"/>
              <a:t>vacaciones</a:t>
            </a:r>
            <a:r>
              <a:rPr lang="es-ES" dirty="0"/>
              <a:t> que tenga pendientes, de conformidad con </a:t>
            </a:r>
            <a:r>
              <a:rPr lang="es-MX" dirty="0"/>
              <a:t>los arts. 153 siguientes y concordantes del Código de Trabajo, también, en relación </a:t>
            </a:r>
            <a:r>
              <a:rPr lang="es-ES" dirty="0"/>
              <a:t>al tiempo que estuvo en ejercicio de la Presidencia Ejecutiva</a:t>
            </a:r>
            <a:r>
              <a:rPr lang="es-MX" dirty="0"/>
              <a:t>.</a:t>
            </a:r>
            <a:endParaRPr lang="es-CR" dirty="0"/>
          </a:p>
          <a:p>
            <a:pPr algn="just"/>
            <a:endParaRPr lang="es-MX" dirty="0"/>
          </a:p>
          <a:p>
            <a:pPr algn="just"/>
            <a:r>
              <a:rPr lang="es-MX" dirty="0"/>
              <a:t>De igual forma tendría derecho a </a:t>
            </a:r>
            <a:r>
              <a:rPr lang="es-MX" b="1" dirty="0"/>
              <a:t>aguinaldo y salario escolar</a:t>
            </a:r>
            <a:r>
              <a:rPr lang="es-MX" dirty="0"/>
              <a:t> proporcionales que por derecho todo trabajador tiene.</a:t>
            </a:r>
            <a:endParaRPr lang="es-CR" dirty="0"/>
          </a:p>
          <a:p>
            <a:pPr algn="just"/>
            <a:endParaRPr lang="es-CR" sz="2200" dirty="0"/>
          </a:p>
          <a:p>
            <a:pPr algn="just"/>
            <a:endParaRPr lang="es-CR" sz="2200" dirty="0"/>
          </a:p>
          <a:p>
            <a:pPr algn="just"/>
            <a:endParaRPr lang="es-CR" sz="2000" dirty="0"/>
          </a:p>
        </p:txBody>
      </p:sp>
    </p:spTree>
    <p:extLst>
      <p:ext uri="{BB962C8B-B14F-4D97-AF65-F5344CB8AC3E}">
        <p14:creationId xmlns:p14="http://schemas.microsoft.com/office/powerpoint/2010/main" val="142950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82BD3B-17B4-4FD6-ABAE-F0DB5E5CF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649" y="131022"/>
            <a:ext cx="2438702" cy="1220325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AEDB70F8-76F1-4A86-A199-073CB0164508}"/>
              </a:ext>
            </a:extLst>
          </p:cNvPr>
          <p:cNvSpPr txBox="1">
            <a:spLocks/>
          </p:cNvSpPr>
          <p:nvPr/>
        </p:nvSpPr>
        <p:spPr>
          <a:xfrm>
            <a:off x="603315" y="2274430"/>
            <a:ext cx="10727703" cy="3994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4FECDCA-C735-470A-B219-221EE86BE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839" y="3603907"/>
            <a:ext cx="10473179" cy="2664918"/>
          </a:xfrm>
        </p:spPr>
        <p:txBody>
          <a:bodyPr>
            <a:noAutofit/>
          </a:bodyPr>
          <a:lstStyle/>
          <a:p>
            <a:r>
              <a:rPr lang="es-CR" sz="3500" dirty="0"/>
              <a:t>GRACIAS</a:t>
            </a:r>
          </a:p>
          <a:p>
            <a:pPr algn="just"/>
            <a:endParaRPr lang="es-CR" sz="2000" dirty="0"/>
          </a:p>
        </p:txBody>
      </p:sp>
    </p:spTree>
    <p:extLst>
      <p:ext uri="{BB962C8B-B14F-4D97-AF65-F5344CB8AC3E}">
        <p14:creationId xmlns:p14="http://schemas.microsoft.com/office/powerpoint/2010/main" val="202972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306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Criterio Legal AL-051-2010 del 21 de mayo de 2010  Emitido por Lic. Randall García Fonseca, Abogado Corporativo del SINART S.A.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INVESTIGACIÓN PRELIMINAR No. 001-05- 2018</dc:title>
  <dc:creator>Lic. Carlos Elizondo</dc:creator>
  <cp:lastModifiedBy>Lic. Carlos Elizondo</cp:lastModifiedBy>
  <cp:revision>9</cp:revision>
  <dcterms:created xsi:type="dcterms:W3CDTF">2018-05-29T03:18:08Z</dcterms:created>
  <dcterms:modified xsi:type="dcterms:W3CDTF">2018-05-29T15:56:04Z</dcterms:modified>
</cp:coreProperties>
</file>