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2"/>
  </p:notesMasterIdLst>
  <p:sldIdLst>
    <p:sldId id="283" r:id="rId5"/>
    <p:sldId id="340" r:id="rId6"/>
    <p:sldId id="326" r:id="rId7"/>
    <p:sldId id="341" r:id="rId8"/>
    <p:sldId id="338" r:id="rId9"/>
    <p:sldId id="342" r:id="rId10"/>
    <p:sldId id="335" r:id="rId11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E27D2E"/>
    <a:srgbClr val="5CB7BC"/>
    <a:srgbClr val="07A398"/>
    <a:srgbClr val="8064A2"/>
    <a:srgbClr val="90C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62" autoAdjust="0"/>
    <p:restoredTop sz="94364" autoAdjust="0"/>
  </p:normalViewPr>
  <p:slideViewPr>
    <p:cSldViewPr snapToGrid="0" snapToObjects="1">
      <p:cViewPr varScale="1">
        <p:scale>
          <a:sx n="86" d="100"/>
          <a:sy n="86" d="100"/>
        </p:scale>
        <p:origin x="648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4BE547-72CB-49E5-8E63-E2100BE90DFC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E391080-DC82-4DBC-B073-CAD8CF2DA0B5}">
      <dgm:prSet/>
      <dgm:spPr/>
      <dgm:t>
        <a:bodyPr/>
        <a:lstStyle/>
        <a:p>
          <a:pPr rtl="0"/>
          <a:r>
            <a:rPr lang="es-CR" smtClean="0"/>
            <a:t>Aplicación de Herramientas que brinda la Institucionalidad para la Mejora Regulatoria.</a:t>
          </a:r>
          <a:endParaRPr lang="es-CR"/>
        </a:p>
      </dgm:t>
    </dgm:pt>
    <dgm:pt modelId="{DACC8FFF-4400-4139-B2C9-4B3042E3279A}" type="parTrans" cxnId="{47BE89CC-465C-4AB0-B5A1-7130D4C33584}">
      <dgm:prSet/>
      <dgm:spPr/>
      <dgm:t>
        <a:bodyPr/>
        <a:lstStyle/>
        <a:p>
          <a:endParaRPr lang="es-ES"/>
        </a:p>
      </dgm:t>
    </dgm:pt>
    <dgm:pt modelId="{AE3A30FE-24A3-4427-94FC-33ECD341B2A5}" type="sibTrans" cxnId="{47BE89CC-465C-4AB0-B5A1-7130D4C33584}">
      <dgm:prSet/>
      <dgm:spPr/>
      <dgm:t>
        <a:bodyPr/>
        <a:lstStyle/>
        <a:p>
          <a:endParaRPr lang="es-ES"/>
        </a:p>
      </dgm:t>
    </dgm:pt>
    <dgm:pt modelId="{1D41A41D-819B-4EF0-8955-0BB7CCCAD722}">
      <dgm:prSet/>
      <dgm:spPr/>
      <dgm:t>
        <a:bodyPr/>
        <a:lstStyle/>
        <a:p>
          <a:pPr rtl="0"/>
          <a:r>
            <a:rPr lang="es-CR" smtClean="0"/>
            <a:t>OST</a:t>
          </a:r>
          <a:endParaRPr lang="es-CR"/>
        </a:p>
      </dgm:t>
    </dgm:pt>
    <dgm:pt modelId="{95AC8113-40B0-481D-AFA5-B427A9F316AD}" type="parTrans" cxnId="{28A7D4D8-D51D-4530-9B7D-A0D48039EB05}">
      <dgm:prSet/>
      <dgm:spPr/>
      <dgm:t>
        <a:bodyPr/>
        <a:lstStyle/>
        <a:p>
          <a:endParaRPr lang="es-ES"/>
        </a:p>
      </dgm:t>
    </dgm:pt>
    <dgm:pt modelId="{5AD5C56D-0EB5-4BC5-9782-7377CB2D34B0}" type="sibTrans" cxnId="{28A7D4D8-D51D-4530-9B7D-A0D48039EB05}">
      <dgm:prSet/>
      <dgm:spPr/>
      <dgm:t>
        <a:bodyPr/>
        <a:lstStyle/>
        <a:p>
          <a:endParaRPr lang="es-ES"/>
        </a:p>
      </dgm:t>
    </dgm:pt>
    <dgm:pt modelId="{9DE39A67-29DF-404F-BFFD-496422E6498C}">
      <dgm:prSet/>
      <dgm:spPr/>
      <dgm:t>
        <a:bodyPr/>
        <a:lstStyle/>
        <a:p>
          <a:pPr rtl="0"/>
          <a:r>
            <a:rPr lang="es-CR" dirty="0" smtClean="0"/>
            <a:t>CNT</a:t>
          </a:r>
          <a:endParaRPr lang="es-CR" dirty="0"/>
        </a:p>
      </dgm:t>
    </dgm:pt>
    <dgm:pt modelId="{C9D6A833-C534-442A-A8AC-0611EEC7BD34}" type="parTrans" cxnId="{22C572FB-FA37-4F48-9F9C-061CAC921213}">
      <dgm:prSet/>
      <dgm:spPr/>
      <dgm:t>
        <a:bodyPr/>
        <a:lstStyle/>
        <a:p>
          <a:endParaRPr lang="es-ES"/>
        </a:p>
      </dgm:t>
    </dgm:pt>
    <dgm:pt modelId="{DBA89728-1EB5-4C9C-8FAA-C8A7C30F402D}" type="sibTrans" cxnId="{22C572FB-FA37-4F48-9F9C-061CAC921213}">
      <dgm:prSet/>
      <dgm:spPr/>
      <dgm:t>
        <a:bodyPr/>
        <a:lstStyle/>
        <a:p>
          <a:endParaRPr lang="es-ES"/>
        </a:p>
      </dgm:t>
    </dgm:pt>
    <dgm:pt modelId="{B4AABB54-EF2F-4C2B-A26C-A95834943CB0}">
      <dgm:prSet/>
      <dgm:spPr/>
      <dgm:t>
        <a:bodyPr/>
        <a:lstStyle/>
        <a:p>
          <a:pPr rtl="0"/>
          <a:r>
            <a:rPr lang="es-CR" smtClean="0"/>
            <a:t>Planes de Mejora</a:t>
          </a:r>
          <a:endParaRPr lang="es-CR"/>
        </a:p>
      </dgm:t>
    </dgm:pt>
    <dgm:pt modelId="{7F9E89C1-313C-48BB-8BB3-3EA8B4F5F0B8}" type="parTrans" cxnId="{5A404391-700D-4BCD-8A22-CD756C7FEEEB}">
      <dgm:prSet/>
      <dgm:spPr/>
      <dgm:t>
        <a:bodyPr/>
        <a:lstStyle/>
        <a:p>
          <a:endParaRPr lang="es-ES"/>
        </a:p>
      </dgm:t>
    </dgm:pt>
    <dgm:pt modelId="{8B71B1C3-DDA3-49D6-9552-748C368F6B69}" type="sibTrans" cxnId="{5A404391-700D-4BCD-8A22-CD756C7FEEEB}">
      <dgm:prSet/>
      <dgm:spPr/>
      <dgm:t>
        <a:bodyPr/>
        <a:lstStyle/>
        <a:p>
          <a:endParaRPr lang="es-ES"/>
        </a:p>
      </dgm:t>
    </dgm:pt>
    <dgm:pt modelId="{C29A56EC-FEFE-4BE6-B638-FF793CCB0189}">
      <dgm:prSet/>
      <dgm:spPr/>
      <dgm:t>
        <a:bodyPr/>
        <a:lstStyle/>
        <a:p>
          <a:pPr rtl="0"/>
          <a:r>
            <a:rPr lang="es-CR" dirty="0" smtClean="0"/>
            <a:t>Control Previo</a:t>
          </a:r>
          <a:endParaRPr lang="es-CR" dirty="0"/>
        </a:p>
      </dgm:t>
    </dgm:pt>
    <dgm:pt modelId="{19F00DB9-520F-42D1-B819-396D9FB40BBA}" type="parTrans" cxnId="{99F66F3A-38A8-4FE9-B08D-C3693705AFF6}">
      <dgm:prSet/>
      <dgm:spPr/>
      <dgm:t>
        <a:bodyPr/>
        <a:lstStyle/>
        <a:p>
          <a:endParaRPr lang="es-ES"/>
        </a:p>
      </dgm:t>
    </dgm:pt>
    <dgm:pt modelId="{C8296506-8000-48AF-A7D2-A653F730B8BB}" type="sibTrans" cxnId="{99F66F3A-38A8-4FE9-B08D-C3693705AFF6}">
      <dgm:prSet/>
      <dgm:spPr/>
      <dgm:t>
        <a:bodyPr/>
        <a:lstStyle/>
        <a:p>
          <a:endParaRPr lang="es-ES"/>
        </a:p>
      </dgm:t>
    </dgm:pt>
    <dgm:pt modelId="{D48A2348-93F0-46D4-BAC4-4A677354B32E}">
      <dgm:prSet/>
      <dgm:spPr/>
      <dgm:t>
        <a:bodyPr/>
        <a:lstStyle/>
        <a:p>
          <a:pPr rtl="0"/>
          <a:r>
            <a:rPr lang="es-CR" smtClean="0"/>
            <a:t>Desarrollo de capacidades en el tema</a:t>
          </a:r>
          <a:endParaRPr lang="es-CR"/>
        </a:p>
      </dgm:t>
    </dgm:pt>
    <dgm:pt modelId="{907A7B36-5D88-4509-A784-C162DA81E81A}" type="parTrans" cxnId="{B470A984-D63E-47E2-A6DE-E9A7D6F3F25D}">
      <dgm:prSet/>
      <dgm:spPr/>
      <dgm:t>
        <a:bodyPr/>
        <a:lstStyle/>
        <a:p>
          <a:endParaRPr lang="es-ES"/>
        </a:p>
      </dgm:t>
    </dgm:pt>
    <dgm:pt modelId="{2BD0C739-36F8-424C-8E92-30D68628CECE}" type="sibTrans" cxnId="{B470A984-D63E-47E2-A6DE-E9A7D6F3F25D}">
      <dgm:prSet/>
      <dgm:spPr/>
      <dgm:t>
        <a:bodyPr/>
        <a:lstStyle/>
        <a:p>
          <a:endParaRPr lang="es-ES"/>
        </a:p>
      </dgm:t>
    </dgm:pt>
    <dgm:pt modelId="{1A872349-32C2-4240-8C27-436AEECCCF70}">
      <dgm:prSet/>
      <dgm:spPr/>
      <dgm:t>
        <a:bodyPr/>
        <a:lstStyle/>
        <a:p>
          <a:pPr rtl="0"/>
          <a:r>
            <a:rPr lang="es-CR" smtClean="0"/>
            <a:t>Aplicación de elementos habilitadores para la simplificación administrativa de trámites </a:t>
          </a:r>
          <a:endParaRPr lang="es-CR"/>
        </a:p>
      </dgm:t>
    </dgm:pt>
    <dgm:pt modelId="{06BC9F34-B684-4F78-BCF1-5D902DB953ED}" type="parTrans" cxnId="{CEAE8338-AE97-46E6-BB64-3120966630AC}">
      <dgm:prSet/>
      <dgm:spPr/>
      <dgm:t>
        <a:bodyPr/>
        <a:lstStyle/>
        <a:p>
          <a:endParaRPr lang="es-ES"/>
        </a:p>
      </dgm:t>
    </dgm:pt>
    <dgm:pt modelId="{74E15677-860A-487E-941A-4D8A749B9ECB}" type="sibTrans" cxnId="{CEAE8338-AE97-46E6-BB64-3120966630AC}">
      <dgm:prSet/>
      <dgm:spPr/>
      <dgm:t>
        <a:bodyPr/>
        <a:lstStyle/>
        <a:p>
          <a:endParaRPr lang="es-ES"/>
        </a:p>
      </dgm:t>
    </dgm:pt>
    <dgm:pt modelId="{65EB7E98-E706-40FF-B7E8-95DF3D7F3C1C}">
      <dgm:prSet/>
      <dgm:spPr/>
      <dgm:t>
        <a:bodyPr/>
        <a:lstStyle/>
        <a:p>
          <a:pPr rtl="0"/>
          <a:r>
            <a:rPr lang="es-CR" smtClean="0"/>
            <a:t>Planes reguladores</a:t>
          </a:r>
          <a:endParaRPr lang="es-CR"/>
        </a:p>
      </dgm:t>
    </dgm:pt>
    <dgm:pt modelId="{5F69D89A-D6E1-42AD-9BE8-D0AFD210FDD4}" type="parTrans" cxnId="{21875C12-1A50-48E2-8BAD-32CF6BC0314C}">
      <dgm:prSet/>
      <dgm:spPr/>
      <dgm:t>
        <a:bodyPr/>
        <a:lstStyle/>
        <a:p>
          <a:endParaRPr lang="es-ES"/>
        </a:p>
      </dgm:t>
    </dgm:pt>
    <dgm:pt modelId="{980DFC3A-C40D-4270-91FD-1A2C457ADAD2}" type="sibTrans" cxnId="{21875C12-1A50-48E2-8BAD-32CF6BC0314C}">
      <dgm:prSet/>
      <dgm:spPr/>
      <dgm:t>
        <a:bodyPr/>
        <a:lstStyle/>
        <a:p>
          <a:endParaRPr lang="es-ES"/>
        </a:p>
      </dgm:t>
    </dgm:pt>
    <dgm:pt modelId="{86BADF20-2FD2-4DD0-9ACE-0E7AA8AB9E9C}">
      <dgm:prSet/>
      <dgm:spPr/>
      <dgm:t>
        <a:bodyPr/>
        <a:lstStyle/>
        <a:p>
          <a:pPr rtl="0"/>
          <a:r>
            <a:rPr lang="es-CR" dirty="0" smtClean="0"/>
            <a:t>APC (visado de Planos) 100% Digital</a:t>
          </a:r>
          <a:endParaRPr lang="es-CR" dirty="0"/>
        </a:p>
      </dgm:t>
    </dgm:pt>
    <dgm:pt modelId="{FEEA1982-3A30-454C-BBCC-7E9DB722C58D}" type="parTrans" cxnId="{06B15C43-3355-4BCB-A134-071114B8A9EC}">
      <dgm:prSet/>
      <dgm:spPr/>
      <dgm:t>
        <a:bodyPr/>
        <a:lstStyle/>
        <a:p>
          <a:endParaRPr lang="es-ES"/>
        </a:p>
      </dgm:t>
    </dgm:pt>
    <dgm:pt modelId="{054E54AF-59CC-451F-B304-6C2BF0A423F7}" type="sibTrans" cxnId="{06B15C43-3355-4BCB-A134-071114B8A9EC}">
      <dgm:prSet/>
      <dgm:spPr/>
      <dgm:t>
        <a:bodyPr/>
        <a:lstStyle/>
        <a:p>
          <a:endParaRPr lang="es-ES"/>
        </a:p>
      </dgm:t>
    </dgm:pt>
    <dgm:pt modelId="{8DE664E7-49D2-49C0-BC24-EEA14019791F}">
      <dgm:prSet/>
      <dgm:spPr/>
      <dgm:t>
        <a:bodyPr/>
        <a:lstStyle/>
        <a:p>
          <a:pPr rtl="0"/>
          <a:r>
            <a:rPr lang="es-CR" smtClean="0"/>
            <a:t>Uso de Tecnologías Digitales</a:t>
          </a:r>
          <a:endParaRPr lang="es-CR"/>
        </a:p>
      </dgm:t>
    </dgm:pt>
    <dgm:pt modelId="{1BC29BF6-2C37-45CA-AC1E-A5300EA2BCEA}" type="parTrans" cxnId="{805F38D3-C26C-4FBB-BC03-0F68A80F0D6C}">
      <dgm:prSet/>
      <dgm:spPr/>
      <dgm:t>
        <a:bodyPr/>
        <a:lstStyle/>
        <a:p>
          <a:endParaRPr lang="es-ES"/>
        </a:p>
      </dgm:t>
    </dgm:pt>
    <dgm:pt modelId="{16B81625-24C8-4905-9D6A-D93805CB8675}" type="sibTrans" cxnId="{805F38D3-C26C-4FBB-BC03-0F68A80F0D6C}">
      <dgm:prSet/>
      <dgm:spPr/>
      <dgm:t>
        <a:bodyPr/>
        <a:lstStyle/>
        <a:p>
          <a:endParaRPr lang="es-ES"/>
        </a:p>
      </dgm:t>
    </dgm:pt>
    <dgm:pt modelId="{AF425593-7155-44F2-B978-009EC20CFF2B}" type="pres">
      <dgm:prSet presAssocID="{EA4BE547-72CB-49E5-8E63-E2100BE90DF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001F09B-C94D-447B-A1CA-AB8B8315C64F}" type="pres">
      <dgm:prSet presAssocID="{8E391080-DC82-4DBC-B073-CAD8CF2DA0B5}" presName="composite" presStyleCnt="0"/>
      <dgm:spPr/>
    </dgm:pt>
    <dgm:pt modelId="{6DF6A902-65DB-4BB1-81B2-C31F029EE1B5}" type="pres">
      <dgm:prSet presAssocID="{8E391080-DC82-4DBC-B073-CAD8CF2DA0B5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98C323-5251-4E90-9102-E0AE9F8D9F15}" type="pres">
      <dgm:prSet presAssocID="{8E391080-DC82-4DBC-B073-CAD8CF2DA0B5}" presName="rect2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4000" r="-94000"/>
          </a:stretch>
        </a:blipFill>
      </dgm:spPr>
    </dgm:pt>
    <dgm:pt modelId="{5D34CF3B-61BA-4727-ADC8-441B3321B20F}" type="pres">
      <dgm:prSet presAssocID="{AE3A30FE-24A3-4427-94FC-33ECD341B2A5}" presName="sibTrans" presStyleCnt="0"/>
      <dgm:spPr/>
    </dgm:pt>
    <dgm:pt modelId="{0C9AE60F-AE6B-4BDD-8E69-9E87A2856637}" type="pres">
      <dgm:prSet presAssocID="{1A872349-32C2-4240-8C27-436AEECCCF70}" presName="composite" presStyleCnt="0"/>
      <dgm:spPr/>
    </dgm:pt>
    <dgm:pt modelId="{2E71CF9B-AAA9-4254-8F33-9C8EFB8A3F02}" type="pres">
      <dgm:prSet presAssocID="{1A872349-32C2-4240-8C27-436AEECCCF70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508588-F459-4FC9-B13E-3460267F0F68}" type="pres">
      <dgm:prSet presAssocID="{1A872349-32C2-4240-8C27-436AEECCCF70}" presName="rect2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045F51C9-3BED-4B5C-8B17-C231012B2C5B}" type="presOf" srcId="{65EB7E98-E706-40FF-B7E8-95DF3D7F3C1C}" destId="{2E71CF9B-AAA9-4254-8F33-9C8EFB8A3F02}" srcOrd="0" destOrd="1" presId="urn:microsoft.com/office/officeart/2008/layout/PictureStrips"/>
    <dgm:cxn modelId="{CEAE8338-AE97-46E6-BB64-3120966630AC}" srcId="{EA4BE547-72CB-49E5-8E63-E2100BE90DFC}" destId="{1A872349-32C2-4240-8C27-436AEECCCF70}" srcOrd="1" destOrd="0" parTransId="{06BC9F34-B684-4F78-BCF1-5D902DB953ED}" sibTransId="{74E15677-860A-487E-941A-4D8A749B9ECB}"/>
    <dgm:cxn modelId="{5637C5B1-75FA-4E00-A0C8-EF976EF0DD58}" type="presOf" srcId="{1A872349-32C2-4240-8C27-436AEECCCF70}" destId="{2E71CF9B-AAA9-4254-8F33-9C8EFB8A3F02}" srcOrd="0" destOrd="0" presId="urn:microsoft.com/office/officeart/2008/layout/PictureStrips"/>
    <dgm:cxn modelId="{B470A984-D63E-47E2-A6DE-E9A7D6F3F25D}" srcId="{8E391080-DC82-4DBC-B073-CAD8CF2DA0B5}" destId="{D48A2348-93F0-46D4-BAC4-4A677354B32E}" srcOrd="4" destOrd="0" parTransId="{907A7B36-5D88-4509-A784-C162DA81E81A}" sibTransId="{2BD0C739-36F8-424C-8E92-30D68628CECE}"/>
    <dgm:cxn modelId="{21D1BC72-AEA2-4112-B468-299EA09E980E}" type="presOf" srcId="{C29A56EC-FEFE-4BE6-B638-FF793CCB0189}" destId="{6DF6A902-65DB-4BB1-81B2-C31F029EE1B5}" srcOrd="0" destOrd="4" presId="urn:microsoft.com/office/officeart/2008/layout/PictureStrips"/>
    <dgm:cxn modelId="{B2726C4C-4108-4272-AB28-FF3E81CB39B6}" type="presOf" srcId="{1D41A41D-819B-4EF0-8955-0BB7CCCAD722}" destId="{6DF6A902-65DB-4BB1-81B2-C31F029EE1B5}" srcOrd="0" destOrd="1" presId="urn:microsoft.com/office/officeart/2008/layout/PictureStrips"/>
    <dgm:cxn modelId="{28A7D4D8-D51D-4530-9B7D-A0D48039EB05}" srcId="{8E391080-DC82-4DBC-B073-CAD8CF2DA0B5}" destId="{1D41A41D-819B-4EF0-8955-0BB7CCCAD722}" srcOrd="0" destOrd="0" parTransId="{95AC8113-40B0-481D-AFA5-B427A9F316AD}" sibTransId="{5AD5C56D-0EB5-4BC5-9782-7377CB2D34B0}"/>
    <dgm:cxn modelId="{805F38D3-C26C-4FBB-BC03-0F68A80F0D6C}" srcId="{1A872349-32C2-4240-8C27-436AEECCCF70}" destId="{8DE664E7-49D2-49C0-BC24-EEA14019791F}" srcOrd="2" destOrd="0" parTransId="{1BC29BF6-2C37-45CA-AC1E-A5300EA2BCEA}" sibTransId="{16B81625-24C8-4905-9D6A-D93805CB8675}"/>
    <dgm:cxn modelId="{1956A721-620B-44F4-BB13-B7BDAB2FE352}" type="presOf" srcId="{B4AABB54-EF2F-4C2B-A26C-A95834943CB0}" destId="{6DF6A902-65DB-4BB1-81B2-C31F029EE1B5}" srcOrd="0" destOrd="3" presId="urn:microsoft.com/office/officeart/2008/layout/PictureStrips"/>
    <dgm:cxn modelId="{82BDC863-968A-45C8-AFFD-091FFDEFC799}" type="presOf" srcId="{8DE664E7-49D2-49C0-BC24-EEA14019791F}" destId="{2E71CF9B-AAA9-4254-8F33-9C8EFB8A3F02}" srcOrd="0" destOrd="3" presId="urn:microsoft.com/office/officeart/2008/layout/PictureStrips"/>
    <dgm:cxn modelId="{5A404391-700D-4BCD-8A22-CD756C7FEEEB}" srcId="{8E391080-DC82-4DBC-B073-CAD8CF2DA0B5}" destId="{B4AABB54-EF2F-4C2B-A26C-A95834943CB0}" srcOrd="2" destOrd="0" parTransId="{7F9E89C1-313C-48BB-8BB3-3EA8B4F5F0B8}" sibTransId="{8B71B1C3-DDA3-49D6-9552-748C368F6B69}"/>
    <dgm:cxn modelId="{22C572FB-FA37-4F48-9F9C-061CAC921213}" srcId="{8E391080-DC82-4DBC-B073-CAD8CF2DA0B5}" destId="{9DE39A67-29DF-404F-BFFD-496422E6498C}" srcOrd="1" destOrd="0" parTransId="{C9D6A833-C534-442A-A8AC-0611EEC7BD34}" sibTransId="{DBA89728-1EB5-4C9C-8FAA-C8A7C30F402D}"/>
    <dgm:cxn modelId="{21875C12-1A50-48E2-8BAD-32CF6BC0314C}" srcId="{1A872349-32C2-4240-8C27-436AEECCCF70}" destId="{65EB7E98-E706-40FF-B7E8-95DF3D7F3C1C}" srcOrd="0" destOrd="0" parTransId="{5F69D89A-D6E1-42AD-9BE8-D0AFD210FDD4}" sibTransId="{980DFC3A-C40D-4270-91FD-1A2C457ADAD2}"/>
    <dgm:cxn modelId="{99F66F3A-38A8-4FE9-B08D-C3693705AFF6}" srcId="{8E391080-DC82-4DBC-B073-CAD8CF2DA0B5}" destId="{C29A56EC-FEFE-4BE6-B638-FF793CCB0189}" srcOrd="3" destOrd="0" parTransId="{19F00DB9-520F-42D1-B819-396D9FB40BBA}" sibTransId="{C8296506-8000-48AF-A7D2-A653F730B8BB}"/>
    <dgm:cxn modelId="{06B15C43-3355-4BCB-A134-071114B8A9EC}" srcId="{1A872349-32C2-4240-8C27-436AEECCCF70}" destId="{86BADF20-2FD2-4DD0-9ACE-0E7AA8AB9E9C}" srcOrd="1" destOrd="0" parTransId="{FEEA1982-3A30-454C-BBCC-7E9DB722C58D}" sibTransId="{054E54AF-59CC-451F-B304-6C2BF0A423F7}"/>
    <dgm:cxn modelId="{B9B61484-70A6-4BB2-A302-7141F7D3434E}" type="presOf" srcId="{9DE39A67-29DF-404F-BFFD-496422E6498C}" destId="{6DF6A902-65DB-4BB1-81B2-C31F029EE1B5}" srcOrd="0" destOrd="2" presId="urn:microsoft.com/office/officeart/2008/layout/PictureStrips"/>
    <dgm:cxn modelId="{D6A067E7-4729-4A45-B344-FBD602BB009A}" type="presOf" srcId="{8E391080-DC82-4DBC-B073-CAD8CF2DA0B5}" destId="{6DF6A902-65DB-4BB1-81B2-C31F029EE1B5}" srcOrd="0" destOrd="0" presId="urn:microsoft.com/office/officeart/2008/layout/PictureStrips"/>
    <dgm:cxn modelId="{6F6B71A2-39CC-4BA3-BE6D-C7186F6EA7C8}" type="presOf" srcId="{EA4BE547-72CB-49E5-8E63-E2100BE90DFC}" destId="{AF425593-7155-44F2-B978-009EC20CFF2B}" srcOrd="0" destOrd="0" presId="urn:microsoft.com/office/officeart/2008/layout/PictureStrips"/>
    <dgm:cxn modelId="{53221CBE-6FC7-498C-8A57-8D8027446D53}" type="presOf" srcId="{D48A2348-93F0-46D4-BAC4-4A677354B32E}" destId="{6DF6A902-65DB-4BB1-81B2-C31F029EE1B5}" srcOrd="0" destOrd="5" presId="urn:microsoft.com/office/officeart/2008/layout/PictureStrips"/>
    <dgm:cxn modelId="{47BE89CC-465C-4AB0-B5A1-7130D4C33584}" srcId="{EA4BE547-72CB-49E5-8E63-E2100BE90DFC}" destId="{8E391080-DC82-4DBC-B073-CAD8CF2DA0B5}" srcOrd="0" destOrd="0" parTransId="{DACC8FFF-4400-4139-B2C9-4B3042E3279A}" sibTransId="{AE3A30FE-24A3-4427-94FC-33ECD341B2A5}"/>
    <dgm:cxn modelId="{01EFBE4B-7ADC-4949-918C-033A3643A8A0}" type="presOf" srcId="{86BADF20-2FD2-4DD0-9ACE-0E7AA8AB9E9C}" destId="{2E71CF9B-AAA9-4254-8F33-9C8EFB8A3F02}" srcOrd="0" destOrd="2" presId="urn:microsoft.com/office/officeart/2008/layout/PictureStrips"/>
    <dgm:cxn modelId="{F92109B3-6E9F-49C9-9475-1013F2B441B7}" type="presParOf" srcId="{AF425593-7155-44F2-B978-009EC20CFF2B}" destId="{8001F09B-C94D-447B-A1CA-AB8B8315C64F}" srcOrd="0" destOrd="0" presId="urn:microsoft.com/office/officeart/2008/layout/PictureStrips"/>
    <dgm:cxn modelId="{E84911E5-C11A-4538-AB98-BDCFEB036F9A}" type="presParOf" srcId="{8001F09B-C94D-447B-A1CA-AB8B8315C64F}" destId="{6DF6A902-65DB-4BB1-81B2-C31F029EE1B5}" srcOrd="0" destOrd="0" presId="urn:microsoft.com/office/officeart/2008/layout/PictureStrips"/>
    <dgm:cxn modelId="{2F9C84D5-41A0-4DC3-AF90-D3D1E78CDEA0}" type="presParOf" srcId="{8001F09B-C94D-447B-A1CA-AB8B8315C64F}" destId="{3998C323-5251-4E90-9102-E0AE9F8D9F15}" srcOrd="1" destOrd="0" presId="urn:microsoft.com/office/officeart/2008/layout/PictureStrips"/>
    <dgm:cxn modelId="{3D158C42-AE81-4176-B3DB-FC796260DE52}" type="presParOf" srcId="{AF425593-7155-44F2-B978-009EC20CFF2B}" destId="{5D34CF3B-61BA-4727-ADC8-441B3321B20F}" srcOrd="1" destOrd="0" presId="urn:microsoft.com/office/officeart/2008/layout/PictureStrips"/>
    <dgm:cxn modelId="{7AD2C85C-FB27-4A4B-9942-81516E337139}" type="presParOf" srcId="{AF425593-7155-44F2-B978-009EC20CFF2B}" destId="{0C9AE60F-AE6B-4BDD-8E69-9E87A2856637}" srcOrd="2" destOrd="0" presId="urn:microsoft.com/office/officeart/2008/layout/PictureStrips"/>
    <dgm:cxn modelId="{5BB21741-9F0C-4D08-8A1D-A1060B520103}" type="presParOf" srcId="{0C9AE60F-AE6B-4BDD-8E69-9E87A2856637}" destId="{2E71CF9B-AAA9-4254-8F33-9C8EFB8A3F02}" srcOrd="0" destOrd="0" presId="urn:microsoft.com/office/officeart/2008/layout/PictureStrips"/>
    <dgm:cxn modelId="{FB1C4FE6-B270-49D1-AFFC-7F3C6430A171}" type="presParOf" srcId="{0C9AE60F-AE6B-4BDD-8E69-9E87A2856637}" destId="{6D508588-F459-4FC9-B13E-3460267F0F6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6A902-65DB-4BB1-81B2-C31F029EE1B5}">
      <dsp:nvSpPr>
        <dsp:cNvPr id="0" name=""/>
        <dsp:cNvSpPr/>
      </dsp:nvSpPr>
      <dsp:spPr>
        <a:xfrm>
          <a:off x="2062611" y="209054"/>
          <a:ext cx="4358726" cy="136210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2597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300" kern="1200" smtClean="0"/>
            <a:t>Aplicación de Herramientas que brinda la Institucionalidad para la Mejora Regulatoria.</a:t>
          </a:r>
          <a:endParaRPr lang="es-CR" sz="1300" kern="120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000" kern="1200" smtClean="0"/>
            <a:t>OST</a:t>
          </a:r>
          <a:endParaRPr lang="es-CR" sz="1000" kern="120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000" kern="1200" dirty="0" smtClean="0"/>
            <a:t>CNT</a:t>
          </a:r>
          <a:endParaRPr lang="es-CR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000" kern="1200" smtClean="0"/>
            <a:t>Planes de Mejora</a:t>
          </a:r>
          <a:endParaRPr lang="es-CR" sz="1000" kern="120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000" kern="1200" dirty="0" smtClean="0"/>
            <a:t>Control Previo</a:t>
          </a:r>
          <a:endParaRPr lang="es-CR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000" kern="1200" smtClean="0"/>
            <a:t>Desarrollo de capacidades en el tema</a:t>
          </a:r>
          <a:endParaRPr lang="es-CR" sz="1000" kern="1200"/>
        </a:p>
      </dsp:txBody>
      <dsp:txXfrm>
        <a:off x="2062611" y="209054"/>
        <a:ext cx="4358726" cy="1362101"/>
      </dsp:txXfrm>
    </dsp:sp>
    <dsp:sp modelId="{3998C323-5251-4E90-9102-E0AE9F8D9F15}">
      <dsp:nvSpPr>
        <dsp:cNvPr id="0" name=""/>
        <dsp:cNvSpPr/>
      </dsp:nvSpPr>
      <dsp:spPr>
        <a:xfrm>
          <a:off x="1880998" y="12306"/>
          <a:ext cx="953471" cy="14302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4000" r="-9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71CF9B-AAA9-4254-8F33-9C8EFB8A3F02}">
      <dsp:nvSpPr>
        <dsp:cNvPr id="0" name=""/>
        <dsp:cNvSpPr/>
      </dsp:nvSpPr>
      <dsp:spPr>
        <a:xfrm>
          <a:off x="2062611" y="1923789"/>
          <a:ext cx="4358726" cy="136210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2597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300" kern="1200" smtClean="0"/>
            <a:t>Aplicación de elementos habilitadores para la simplificación administrativa de trámites </a:t>
          </a:r>
          <a:endParaRPr lang="es-CR" sz="1300" kern="120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000" kern="1200" smtClean="0"/>
            <a:t>Planes reguladores</a:t>
          </a:r>
          <a:endParaRPr lang="es-CR" sz="1000" kern="120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000" kern="1200" dirty="0" smtClean="0"/>
            <a:t>APC (visado de Planos) 100% Digital</a:t>
          </a:r>
          <a:endParaRPr lang="es-CR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000" kern="1200" smtClean="0"/>
            <a:t>Uso de Tecnologías Digitales</a:t>
          </a:r>
          <a:endParaRPr lang="es-CR" sz="1000" kern="1200"/>
        </a:p>
      </dsp:txBody>
      <dsp:txXfrm>
        <a:off x="2062611" y="1923789"/>
        <a:ext cx="4358726" cy="1362101"/>
      </dsp:txXfrm>
    </dsp:sp>
    <dsp:sp modelId="{6D508588-F459-4FC9-B13E-3460267F0F68}">
      <dsp:nvSpPr>
        <dsp:cNvPr id="0" name=""/>
        <dsp:cNvSpPr/>
      </dsp:nvSpPr>
      <dsp:spPr>
        <a:xfrm>
          <a:off x="1880998" y="1727041"/>
          <a:ext cx="953471" cy="143020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F2B1321-ECB9-44C1-89C0-266F1A401B76}" type="datetimeFigureOut">
              <a:rPr lang="es-CR" smtClean="0"/>
              <a:t>26/4/2019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7764D4E-47E1-4007-A2F0-EC8E695E558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75851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64D4E-47E1-4007-A2F0-EC8E695E5587}" type="slidenum">
              <a:rPr lang="es-CR" smtClean="0"/>
              <a:t>1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320440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64D4E-47E1-4007-A2F0-EC8E695E5587}" type="slidenum">
              <a:rPr lang="es-CR" smtClean="0"/>
              <a:t>3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60763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64D4E-47E1-4007-A2F0-EC8E695E5587}" type="slidenum">
              <a:rPr lang="es-CR" smtClean="0"/>
              <a:t>4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14320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4DAE-B898-45EA-BB17-182ADB63D861}" type="slidenum">
              <a:rPr lang="es-CR" smtClean="0"/>
              <a:t>6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55793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7.png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24.jpg"/><Relationship Id="rId5" Type="http://schemas.openxmlformats.org/officeDocument/2006/relationships/image" Target="../media/image2.png"/><Relationship Id="rId10" Type="http://schemas.openxmlformats.org/officeDocument/2006/relationships/image" Target="../media/image4.png"/><Relationship Id="rId4" Type="http://schemas.openxmlformats.org/officeDocument/2006/relationships/image" Target="../media/image2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.png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 rot="5400000">
            <a:off x="3279766" y="-1609744"/>
            <a:ext cx="1327169" cy="788670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" y="1739092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s-CR" dirty="0" smtClean="0">
                <a:solidFill>
                  <a:schemeClr val="bg1"/>
                </a:solidFill>
              </a:rPr>
              <a:t>Estrategia de Mejora Regulatoria-Gobiernos Locales</a:t>
            </a:r>
            <a:endParaRPr lang="es-CR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9998" y="3177559"/>
            <a:ext cx="7652401" cy="1314450"/>
          </a:xfrm>
        </p:spPr>
        <p:txBody>
          <a:bodyPr>
            <a:normAutofit/>
          </a:bodyPr>
          <a:lstStyle/>
          <a:p>
            <a:pPr algn="l"/>
            <a:r>
              <a:rPr lang="es-CR" dirty="0" smtClean="0"/>
              <a:t>Frentes de Acción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0" y="3070231"/>
            <a:ext cx="3434702" cy="3429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1350" dirty="0">
              <a:ln>
                <a:solidFill>
                  <a:srgbClr val="92D050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896654" y="3070231"/>
            <a:ext cx="2566220" cy="3428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1350" dirty="0"/>
          </a:p>
        </p:txBody>
      </p:sp>
      <p:sp>
        <p:nvSpPr>
          <p:cNvPr id="7" name="Rectángulo 6"/>
          <p:cNvSpPr/>
          <p:nvPr/>
        </p:nvSpPr>
        <p:spPr>
          <a:xfrm>
            <a:off x="5462873" y="3070231"/>
            <a:ext cx="2423830" cy="342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1350" dirty="0"/>
          </a:p>
        </p:txBody>
      </p:sp>
      <p:pic>
        <p:nvPicPr>
          <p:cNvPr id="8" name="Picture 3" descr="Logo MEI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808" y="399472"/>
            <a:ext cx="2097083" cy="868734"/>
          </a:xfrm>
          <a:prstGeom prst="rect">
            <a:avLst/>
          </a:prstGeom>
        </p:spPr>
      </p:pic>
      <p:pic>
        <p:nvPicPr>
          <p:cNvPr id="9" name="Picture 4" descr="logo horizonta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228" y="430489"/>
            <a:ext cx="1538475" cy="837717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3434702" y="3723595"/>
            <a:ext cx="46728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1400" b="1" dirty="0" smtClean="0"/>
              <a:t>Sra. Victoria </a:t>
            </a:r>
            <a:r>
              <a:rPr lang="es-CR" sz="1400" b="1" dirty="0"/>
              <a:t>Eugenia Hernández </a:t>
            </a:r>
            <a:r>
              <a:rPr lang="es-CR" sz="1400" b="1" dirty="0" smtClean="0"/>
              <a:t>Mora, MEIC</a:t>
            </a:r>
          </a:p>
          <a:p>
            <a:r>
              <a:rPr lang="es-CR" sz="1400" b="1" dirty="0" smtClean="0"/>
              <a:t>Sra. Marcela Guerrero Campos, Presidenta Ejecutiva, IFAM</a:t>
            </a:r>
            <a:endParaRPr lang="es-CR" sz="14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0" y="310806"/>
            <a:ext cx="2154136" cy="94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56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R" sz="2500" dirty="0" smtClean="0">
                <a:solidFill>
                  <a:schemeClr val="tx2">
                    <a:lumMod val="75000"/>
                  </a:schemeClr>
                </a:solidFill>
              </a:rPr>
              <a:t>Estrategia </a:t>
            </a:r>
            <a:r>
              <a:rPr lang="es-CR" sz="2500" dirty="0">
                <a:solidFill>
                  <a:schemeClr val="tx2">
                    <a:lumMod val="75000"/>
                  </a:schemeClr>
                </a:solidFill>
              </a:rPr>
              <a:t>de Mejora Regulatoria y Simplificación de Trámites Con los Gobiernos Locales </a:t>
            </a:r>
          </a:p>
        </p:txBody>
      </p:sp>
      <p:sp>
        <p:nvSpPr>
          <p:cNvPr id="5" name="45 Rectángulo"/>
          <p:cNvSpPr/>
          <p:nvPr/>
        </p:nvSpPr>
        <p:spPr>
          <a:xfrm>
            <a:off x="1681481" y="1613870"/>
            <a:ext cx="2088232" cy="792088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 smtClean="0"/>
              <a:t>Directriz </a:t>
            </a:r>
            <a:r>
              <a:rPr lang="es-CR" dirty="0">
                <a:solidFill>
                  <a:schemeClr val="bg1"/>
                </a:solidFill>
              </a:rPr>
              <a:t>20 MP-MEIC.</a:t>
            </a:r>
            <a:endParaRPr lang="es-CR" dirty="0"/>
          </a:p>
        </p:txBody>
      </p:sp>
      <p:sp>
        <p:nvSpPr>
          <p:cNvPr id="6" name="46 Rectángulo"/>
          <p:cNvSpPr/>
          <p:nvPr/>
        </p:nvSpPr>
        <p:spPr>
          <a:xfrm>
            <a:off x="3985737" y="1613870"/>
            <a:ext cx="3888432" cy="792088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200" dirty="0" smtClean="0">
                <a:solidFill>
                  <a:schemeClr val="bg1"/>
                </a:solidFill>
              </a:rPr>
              <a:t>Seguimiento y apoyo en la aplicación de la Directriz</a:t>
            </a:r>
          </a:p>
          <a:p>
            <a:pPr algn="ctr"/>
            <a:r>
              <a:rPr lang="es-CR" sz="1200" dirty="0">
                <a:solidFill>
                  <a:schemeClr val="bg1"/>
                </a:solidFill>
              </a:rPr>
              <a:t>3 Municipalidades con Plan de Mejora Regulatoria: </a:t>
            </a:r>
            <a:r>
              <a:rPr lang="es-CR" sz="1200" b="1" dirty="0">
                <a:solidFill>
                  <a:schemeClr val="bg1"/>
                </a:solidFill>
              </a:rPr>
              <a:t>HEREDIA, DESAMPARADOS, </a:t>
            </a:r>
            <a:r>
              <a:rPr lang="es-CR" sz="1200" b="1" dirty="0" smtClean="0">
                <a:solidFill>
                  <a:schemeClr val="bg1"/>
                </a:solidFill>
              </a:rPr>
              <a:t>CARTAGO</a:t>
            </a:r>
            <a:endParaRPr lang="es-CR" sz="1200" b="1" dirty="0">
              <a:solidFill>
                <a:schemeClr val="bg1"/>
              </a:solidFill>
            </a:endParaRPr>
          </a:p>
        </p:txBody>
      </p:sp>
      <p:sp>
        <p:nvSpPr>
          <p:cNvPr id="7" name="47 Rectángulo"/>
          <p:cNvSpPr/>
          <p:nvPr/>
        </p:nvSpPr>
        <p:spPr>
          <a:xfrm>
            <a:off x="1681481" y="2549974"/>
            <a:ext cx="2088232" cy="792088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 smtClean="0"/>
              <a:t>Capacitación</a:t>
            </a:r>
            <a:endParaRPr lang="es-CR" dirty="0"/>
          </a:p>
        </p:txBody>
      </p:sp>
      <p:sp>
        <p:nvSpPr>
          <p:cNvPr id="8" name="48 Rectángulo"/>
          <p:cNvSpPr/>
          <p:nvPr/>
        </p:nvSpPr>
        <p:spPr>
          <a:xfrm>
            <a:off x="3985737" y="2549974"/>
            <a:ext cx="3888432" cy="792088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/>
              <a:t>Capacitación de Gobiernos Locales </a:t>
            </a:r>
            <a:r>
              <a:rPr lang="es-ES_tradnl" sz="1200" dirty="0" smtClean="0"/>
              <a:t>como </a:t>
            </a:r>
            <a:r>
              <a:rPr lang="es-ES_tradnl" sz="1200" dirty="0"/>
              <a:t>parte de las </a:t>
            </a:r>
            <a:r>
              <a:rPr lang="es-ES_tradnl" sz="1200" dirty="0" smtClean="0"/>
              <a:t>acciones </a:t>
            </a:r>
            <a:r>
              <a:rPr lang="es-ES_tradnl" sz="1200" dirty="0"/>
              <a:t>del Convenio con el IFAM y CPC, </a:t>
            </a:r>
            <a:r>
              <a:rPr lang="es-ES_tradnl" sz="1200" dirty="0" smtClean="0"/>
              <a:t>Se han capacitado en este año 100 </a:t>
            </a:r>
            <a:r>
              <a:rPr lang="es-ES_tradnl" sz="1200" dirty="0"/>
              <a:t>personas de 35 Municipalidades</a:t>
            </a:r>
            <a:endParaRPr lang="es-CR" sz="1200" dirty="0"/>
          </a:p>
        </p:txBody>
      </p:sp>
      <p:sp>
        <p:nvSpPr>
          <p:cNvPr id="9" name="49 Rectángulo"/>
          <p:cNvSpPr/>
          <p:nvPr/>
        </p:nvSpPr>
        <p:spPr>
          <a:xfrm>
            <a:off x="1681481" y="3486078"/>
            <a:ext cx="2088232" cy="7920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 smtClean="0"/>
              <a:t>Acompañamiento</a:t>
            </a:r>
            <a:endParaRPr lang="es-CR" dirty="0"/>
          </a:p>
        </p:txBody>
      </p:sp>
      <p:sp>
        <p:nvSpPr>
          <p:cNvPr id="10" name="51 Rectángulo"/>
          <p:cNvSpPr/>
          <p:nvPr/>
        </p:nvSpPr>
        <p:spPr>
          <a:xfrm>
            <a:off x="3985737" y="3486078"/>
            <a:ext cx="3888432" cy="7920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200" dirty="0" smtClean="0"/>
              <a:t>Reuniones bilaterales con Municipalidades para asesoría técnica con respecto los instrumentos de MR </a:t>
            </a:r>
            <a:endParaRPr lang="es-CR" sz="1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184" y="1612282"/>
            <a:ext cx="769338" cy="769338"/>
          </a:xfrm>
          <a:prstGeom prst="rect">
            <a:avLst/>
          </a:prstGeom>
        </p:spPr>
      </p:pic>
      <p:pic>
        <p:nvPicPr>
          <p:cNvPr id="11" name="Picture 3" descr="Logo MEI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0" y="4682240"/>
            <a:ext cx="1031989" cy="427510"/>
          </a:xfrm>
          <a:prstGeom prst="rect">
            <a:avLst/>
          </a:prstGeom>
        </p:spPr>
      </p:pic>
      <p:pic>
        <p:nvPicPr>
          <p:cNvPr id="12" name="Picture 4" descr="logo horizont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252" y="4278166"/>
            <a:ext cx="1162367" cy="63292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184" y="2577878"/>
            <a:ext cx="711942" cy="71194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0" y="3525628"/>
            <a:ext cx="712987" cy="71298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39" y="4594627"/>
            <a:ext cx="1354036" cy="59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7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858" y="641186"/>
            <a:ext cx="4833440" cy="444943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84010" y="0"/>
            <a:ext cx="6824345" cy="857250"/>
          </a:xfrm>
        </p:spPr>
        <p:txBody>
          <a:bodyPr>
            <a:normAutofit fontScale="90000"/>
          </a:bodyPr>
          <a:lstStyle/>
          <a:p>
            <a:pPr defTabSz="914400">
              <a:lnSpc>
                <a:spcPct val="90000"/>
              </a:lnSpc>
            </a:pPr>
            <a:r>
              <a:rPr lang="es-CR" sz="2800" dirty="0" smtClean="0">
                <a:solidFill>
                  <a:schemeClr val="tx2">
                    <a:lumMod val="75000"/>
                  </a:schemeClr>
                </a:solidFill>
              </a:rPr>
              <a:t>Estado Actual de las Ventanillas Únicas </a:t>
            </a:r>
            <a:r>
              <a:rPr lang="es-CR" sz="2800" dirty="0" smtClean="0">
                <a:solidFill>
                  <a:schemeClr val="tx2">
                    <a:lumMod val="75000"/>
                  </a:schemeClr>
                </a:solidFill>
              </a:rPr>
              <a:t>Municipales</a:t>
            </a:r>
            <a:br>
              <a:rPr lang="es-CR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s-CR" sz="2800" dirty="0" smtClean="0">
                <a:solidFill>
                  <a:schemeClr val="tx2">
                    <a:lumMod val="75000"/>
                  </a:schemeClr>
                </a:solidFill>
              </a:rPr>
              <a:t>(Apertura de Empresa)</a:t>
            </a:r>
            <a:endParaRPr lang="es-C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990" y="430746"/>
            <a:ext cx="410653" cy="410653"/>
          </a:xfrm>
          <a:prstGeom prst="rect">
            <a:avLst/>
          </a:prstGeom>
        </p:spPr>
      </p:pic>
      <p:pic>
        <p:nvPicPr>
          <p:cNvPr id="6" name="Picture 3" descr="Logo MEIC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3" y="35240"/>
            <a:ext cx="661503" cy="294023"/>
          </a:xfrm>
          <a:prstGeom prst="rect">
            <a:avLst/>
          </a:prstGeom>
        </p:spPr>
      </p:pic>
      <p:pic>
        <p:nvPicPr>
          <p:cNvPr id="8" name="Picture 4" descr="logo horizontal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605" y="20349"/>
            <a:ext cx="771591" cy="420140"/>
          </a:xfrm>
          <a:prstGeom prst="rect">
            <a:avLst/>
          </a:prstGeom>
        </p:spPr>
      </p:pic>
      <p:sp>
        <p:nvSpPr>
          <p:cNvPr id="472" name="CuadroTexto 471"/>
          <p:cNvSpPr txBox="1"/>
          <p:nvPr/>
        </p:nvSpPr>
        <p:spPr>
          <a:xfrm>
            <a:off x="5013745" y="2192367"/>
            <a:ext cx="3465747" cy="223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 defTabSz="914400">
              <a:lnSpc>
                <a:spcPct val="90000"/>
              </a:lnSpc>
              <a:buFontTx/>
              <a:buChar char="-"/>
            </a:pPr>
            <a:r>
              <a:rPr lang="es-CR" sz="1200" b="1" dirty="0">
                <a:cs typeface="Arial" panose="020B0604020202020204" pitchFamily="34" charset="0"/>
              </a:rPr>
              <a:t>Región </a:t>
            </a:r>
            <a:r>
              <a:rPr lang="es-CR" sz="1200" b="1" dirty="0" err="1" smtClean="0">
                <a:cs typeface="Arial" panose="020B0604020202020204" pitchFamily="34" charset="0"/>
              </a:rPr>
              <a:t>Brunca</a:t>
            </a:r>
            <a:r>
              <a:rPr lang="es-CR" sz="1200" b="1" dirty="0" smtClean="0">
                <a:cs typeface="Arial" panose="020B0604020202020204" pitchFamily="34" charset="0"/>
              </a:rPr>
              <a:t> (2012): </a:t>
            </a:r>
            <a:r>
              <a:rPr lang="es-CR" sz="1200" dirty="0">
                <a:cs typeface="Arial" panose="020B0604020202020204" pitchFamily="34" charset="0"/>
              </a:rPr>
              <a:t>Buenos Aires, Golfito, Corredores, Coto </a:t>
            </a:r>
            <a:r>
              <a:rPr lang="es-CR" sz="1200" dirty="0" err="1">
                <a:cs typeface="Arial" panose="020B0604020202020204" pitchFamily="34" charset="0"/>
              </a:rPr>
              <a:t>Brus</a:t>
            </a:r>
            <a:r>
              <a:rPr lang="es-CR" sz="1200" dirty="0">
                <a:cs typeface="Arial" panose="020B0604020202020204" pitchFamily="34" charset="0"/>
              </a:rPr>
              <a:t>, Osa y Pérez Zeledón </a:t>
            </a:r>
            <a:endParaRPr lang="es-CR" sz="1200" dirty="0" smtClean="0">
              <a:cs typeface="Arial" panose="020B0604020202020204" pitchFamily="34" charset="0"/>
            </a:endParaRPr>
          </a:p>
          <a:p>
            <a:pPr algn="just" defTabSz="914400">
              <a:lnSpc>
                <a:spcPct val="90000"/>
              </a:lnSpc>
            </a:pPr>
            <a:endParaRPr lang="es-CR" sz="1200" dirty="0" smtClean="0">
              <a:cs typeface="Arial" panose="020B0604020202020204" pitchFamily="34" charset="0"/>
            </a:endParaRPr>
          </a:p>
          <a:p>
            <a:pPr marL="171450" indent="-171450" algn="just" defTabSz="914400">
              <a:lnSpc>
                <a:spcPct val="90000"/>
              </a:lnSpc>
              <a:buFontTx/>
              <a:buChar char="-"/>
            </a:pPr>
            <a:r>
              <a:rPr lang="es-419" sz="1200" b="1" dirty="0" smtClean="0">
                <a:cs typeface="Arial" panose="020B0604020202020204" pitchFamily="34" charset="0"/>
              </a:rPr>
              <a:t>Región </a:t>
            </a:r>
            <a:r>
              <a:rPr lang="es-419" sz="1200" b="1" dirty="0">
                <a:cs typeface="Arial" panose="020B0604020202020204" pitchFamily="34" charset="0"/>
              </a:rPr>
              <a:t>Chorotega Fase </a:t>
            </a:r>
            <a:r>
              <a:rPr lang="es-419" sz="1200" b="1" dirty="0" smtClean="0">
                <a:cs typeface="Arial" panose="020B0604020202020204" pitchFamily="34" charset="0"/>
              </a:rPr>
              <a:t>I (Ene-2019) </a:t>
            </a:r>
            <a:r>
              <a:rPr lang="es-419" sz="1200" b="1" dirty="0" smtClean="0">
                <a:cs typeface="Arial" panose="020B0604020202020204" pitchFamily="34" charset="0"/>
              </a:rPr>
              <a:t>y II: </a:t>
            </a:r>
            <a:r>
              <a:rPr lang="es-CR" sz="1200" dirty="0">
                <a:cs typeface="Arial" panose="020B0604020202020204" pitchFamily="34" charset="0"/>
              </a:rPr>
              <a:t>Abangares, Cañas, </a:t>
            </a:r>
            <a:r>
              <a:rPr lang="es-CR" sz="1200" dirty="0" err="1">
                <a:cs typeface="Arial" panose="020B0604020202020204" pitchFamily="34" charset="0"/>
              </a:rPr>
              <a:t>Tilarán</a:t>
            </a:r>
            <a:r>
              <a:rPr lang="es-CR" sz="1200" dirty="0">
                <a:cs typeface="Arial" panose="020B0604020202020204" pitchFamily="34" charset="0"/>
              </a:rPr>
              <a:t>, </a:t>
            </a:r>
            <a:r>
              <a:rPr lang="es-CR" sz="1200" dirty="0" err="1">
                <a:cs typeface="Arial" panose="020B0604020202020204" pitchFamily="34" charset="0"/>
              </a:rPr>
              <a:t>Bagaces</a:t>
            </a:r>
            <a:r>
              <a:rPr lang="es-CR" sz="1200" dirty="0">
                <a:cs typeface="Arial" panose="020B0604020202020204" pitchFamily="34" charset="0"/>
              </a:rPr>
              <a:t>, </a:t>
            </a:r>
            <a:r>
              <a:rPr lang="es-CR" sz="1200" dirty="0" smtClean="0">
                <a:cs typeface="Arial" panose="020B0604020202020204" pitchFamily="34" charset="0"/>
              </a:rPr>
              <a:t>Liberia, La Cruz, </a:t>
            </a:r>
            <a:r>
              <a:rPr lang="es-CR" sz="1200" dirty="0" err="1" smtClean="0">
                <a:cs typeface="Arial" panose="020B0604020202020204" pitchFamily="34" charset="0"/>
              </a:rPr>
              <a:t>Cóbano</a:t>
            </a:r>
            <a:r>
              <a:rPr lang="es-CR" sz="1200" dirty="0" smtClean="0">
                <a:cs typeface="Arial" panose="020B0604020202020204" pitchFamily="34" charset="0"/>
              </a:rPr>
              <a:t>, Lepanto, </a:t>
            </a:r>
            <a:r>
              <a:rPr lang="es-CR" sz="1200" dirty="0" err="1" smtClean="0">
                <a:cs typeface="Arial" panose="020B0604020202020204" pitchFamily="34" charset="0"/>
              </a:rPr>
              <a:t>Nandayure</a:t>
            </a:r>
            <a:r>
              <a:rPr lang="es-CR" sz="1200" dirty="0" smtClean="0">
                <a:cs typeface="Arial" panose="020B0604020202020204" pitchFamily="34" charset="0"/>
              </a:rPr>
              <a:t>, </a:t>
            </a:r>
            <a:r>
              <a:rPr lang="es-CR" sz="1200" dirty="0" err="1" smtClean="0">
                <a:cs typeface="Arial" panose="020B0604020202020204" pitchFamily="34" charset="0"/>
              </a:rPr>
              <a:t>Hojancha</a:t>
            </a:r>
            <a:r>
              <a:rPr lang="es-CR" sz="1200" dirty="0" smtClean="0">
                <a:cs typeface="Arial" panose="020B0604020202020204" pitchFamily="34" charset="0"/>
              </a:rPr>
              <a:t>, Nicoya, </a:t>
            </a:r>
            <a:r>
              <a:rPr lang="es-CR" sz="1200" dirty="0" err="1" smtClean="0">
                <a:cs typeface="Arial" panose="020B0604020202020204" pitchFamily="34" charset="0"/>
              </a:rPr>
              <a:t>Sanrta</a:t>
            </a:r>
            <a:r>
              <a:rPr lang="es-CR" sz="1200" dirty="0" smtClean="0">
                <a:cs typeface="Arial" panose="020B0604020202020204" pitchFamily="34" charset="0"/>
              </a:rPr>
              <a:t> Cruz y Carrillo.</a:t>
            </a:r>
          </a:p>
          <a:p>
            <a:pPr algn="just" defTabSz="914400">
              <a:lnSpc>
                <a:spcPct val="90000"/>
              </a:lnSpc>
            </a:pPr>
            <a:endParaRPr lang="es-419" sz="1200" dirty="0">
              <a:cs typeface="Arial" panose="020B0604020202020204" pitchFamily="34" charset="0"/>
            </a:endParaRPr>
          </a:p>
          <a:p>
            <a:pPr marL="171450" indent="-171450" algn="just" defTabSz="914400">
              <a:lnSpc>
                <a:spcPct val="90000"/>
              </a:lnSpc>
              <a:buFontTx/>
              <a:buChar char="-"/>
            </a:pPr>
            <a:r>
              <a:rPr lang="es-419" sz="1200" b="1" dirty="0" smtClean="0">
                <a:cs typeface="Arial" panose="020B0604020202020204" pitchFamily="34" charset="0"/>
              </a:rPr>
              <a:t>Región Pacífico </a:t>
            </a:r>
            <a:r>
              <a:rPr lang="es-419" sz="1200" b="1" dirty="0" smtClean="0">
                <a:cs typeface="Arial" panose="020B0604020202020204" pitchFamily="34" charset="0"/>
              </a:rPr>
              <a:t>Central (Set-2018): </a:t>
            </a:r>
            <a:r>
              <a:rPr lang="es-CR" sz="1200" dirty="0" smtClean="0">
                <a:cs typeface="Arial" panose="020B0604020202020204" pitchFamily="34" charset="0"/>
              </a:rPr>
              <a:t>Esparza, San Mateo, </a:t>
            </a:r>
            <a:r>
              <a:rPr lang="es-CR" sz="1200" dirty="0" err="1" smtClean="0">
                <a:cs typeface="Arial" panose="020B0604020202020204" pitchFamily="34" charset="0"/>
              </a:rPr>
              <a:t>Orotina</a:t>
            </a:r>
            <a:r>
              <a:rPr lang="es-CR" sz="1200" dirty="0" smtClean="0">
                <a:cs typeface="Arial" panose="020B0604020202020204" pitchFamily="34" charset="0"/>
              </a:rPr>
              <a:t>, Parrita, </a:t>
            </a:r>
            <a:r>
              <a:rPr lang="es-CR" sz="1200" dirty="0" err="1" smtClean="0">
                <a:cs typeface="Arial" panose="020B0604020202020204" pitchFamily="34" charset="0"/>
              </a:rPr>
              <a:t>Quepos</a:t>
            </a:r>
            <a:r>
              <a:rPr lang="es-CR" sz="1200" dirty="0" smtClean="0">
                <a:cs typeface="Arial" panose="020B0604020202020204" pitchFamily="34" charset="0"/>
              </a:rPr>
              <a:t>, Puntarenas, Montes de Oro, y los Concejos Municipales de Distrito de Monteverde y </a:t>
            </a:r>
            <a:r>
              <a:rPr lang="es-CR" sz="1200" dirty="0" err="1" smtClean="0">
                <a:cs typeface="Arial" panose="020B0604020202020204" pitchFamily="34" charset="0"/>
              </a:rPr>
              <a:t>Paquera</a:t>
            </a:r>
            <a:endParaRPr lang="es-CR" sz="1200" dirty="0">
              <a:cs typeface="Arial" panose="020B0604020202020204" pitchFamily="34" charset="0"/>
            </a:endParaRPr>
          </a:p>
          <a:p>
            <a:pPr marL="171450" indent="-171450" defTabSz="914400">
              <a:lnSpc>
                <a:spcPct val="90000"/>
              </a:lnSpc>
              <a:buFontTx/>
              <a:buChar char="-"/>
            </a:pPr>
            <a:endParaRPr lang="es-CR" sz="1050" dirty="0">
              <a:cs typeface="Arial" panose="020B0604020202020204" pitchFamily="34" charset="0"/>
            </a:endParaRPr>
          </a:p>
        </p:txBody>
      </p:sp>
      <p:sp>
        <p:nvSpPr>
          <p:cNvPr id="473" name="Título 1"/>
          <p:cNvSpPr txBox="1">
            <a:spLocks/>
          </p:cNvSpPr>
          <p:nvPr/>
        </p:nvSpPr>
        <p:spPr>
          <a:xfrm>
            <a:off x="7081819" y="1393416"/>
            <a:ext cx="1868980" cy="62668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 smtClean="0">
                <a:solidFill>
                  <a:srgbClr val="5CB7BC"/>
                </a:solidFill>
                <a:latin typeface="+mn-lt"/>
              </a:rPr>
              <a:t>21</a:t>
            </a:r>
          </a:p>
        </p:txBody>
      </p:sp>
      <p:pic>
        <p:nvPicPr>
          <p:cNvPr id="484" name="Imagen 48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0370" y="2115543"/>
            <a:ext cx="1327411" cy="554739"/>
          </a:xfrm>
          <a:prstGeom prst="rect">
            <a:avLst/>
          </a:prstGeom>
        </p:spPr>
      </p:pic>
      <p:pic>
        <p:nvPicPr>
          <p:cNvPr id="483" name="Imagen 48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43" y="2221267"/>
            <a:ext cx="317690" cy="317690"/>
          </a:xfrm>
          <a:prstGeom prst="rect">
            <a:avLst/>
          </a:prstGeom>
        </p:spPr>
      </p:pic>
      <p:pic>
        <p:nvPicPr>
          <p:cNvPr id="485" name="Imagen 484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814" y="1473235"/>
            <a:ext cx="1162586" cy="492237"/>
          </a:xfrm>
          <a:prstGeom prst="rect">
            <a:avLst/>
          </a:prstGeom>
        </p:spPr>
      </p:pic>
      <p:pic>
        <p:nvPicPr>
          <p:cNvPr id="486" name="Imagen 48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72" y="1545760"/>
            <a:ext cx="317690" cy="317690"/>
          </a:xfrm>
          <a:prstGeom prst="rect">
            <a:avLst/>
          </a:prstGeom>
        </p:spPr>
      </p:pic>
      <p:pic>
        <p:nvPicPr>
          <p:cNvPr id="487" name="Imagen 486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57915" y="3505726"/>
            <a:ext cx="1248346" cy="513209"/>
          </a:xfrm>
          <a:prstGeom prst="rect">
            <a:avLst/>
          </a:prstGeom>
        </p:spPr>
      </p:pic>
      <p:pic>
        <p:nvPicPr>
          <p:cNvPr id="488" name="Imagen 48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646" y="3625141"/>
            <a:ext cx="317690" cy="317690"/>
          </a:xfrm>
          <a:prstGeom prst="rect">
            <a:avLst/>
          </a:prstGeom>
        </p:spPr>
      </p:pic>
      <p:pic>
        <p:nvPicPr>
          <p:cNvPr id="490" name="Imagen 489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4758" y="2183499"/>
            <a:ext cx="1338894" cy="604092"/>
          </a:xfrm>
          <a:prstGeom prst="rect">
            <a:avLst/>
          </a:prstGeom>
        </p:spPr>
      </p:pic>
      <p:pic>
        <p:nvPicPr>
          <p:cNvPr id="491" name="Imagen 49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056" y="2333157"/>
            <a:ext cx="329751" cy="329751"/>
          </a:xfrm>
          <a:prstGeom prst="rect">
            <a:avLst/>
          </a:prstGeom>
        </p:spPr>
      </p:pic>
      <p:pic>
        <p:nvPicPr>
          <p:cNvPr id="494" name="Imagen 49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37" y="1907298"/>
            <a:ext cx="107369" cy="107368"/>
          </a:xfrm>
          <a:prstGeom prst="rect">
            <a:avLst/>
          </a:prstGeom>
        </p:spPr>
      </p:pic>
      <p:pic>
        <p:nvPicPr>
          <p:cNvPr id="495" name="Imagen 49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45" y="2035144"/>
            <a:ext cx="107369" cy="107368"/>
          </a:xfrm>
          <a:prstGeom prst="rect">
            <a:avLst/>
          </a:prstGeom>
        </p:spPr>
      </p:pic>
      <p:pic>
        <p:nvPicPr>
          <p:cNvPr id="496" name="Imagen 49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51" y="1927776"/>
            <a:ext cx="107369" cy="107368"/>
          </a:xfrm>
          <a:prstGeom prst="rect">
            <a:avLst/>
          </a:prstGeom>
        </p:spPr>
      </p:pic>
      <p:pic>
        <p:nvPicPr>
          <p:cNvPr id="497" name="Imagen 49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45" y="2097719"/>
            <a:ext cx="107369" cy="107368"/>
          </a:xfrm>
          <a:prstGeom prst="rect">
            <a:avLst/>
          </a:prstGeom>
        </p:spPr>
      </p:pic>
      <p:pic>
        <p:nvPicPr>
          <p:cNvPr id="498" name="Imagen 49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05" y="2056852"/>
            <a:ext cx="107369" cy="107368"/>
          </a:xfrm>
          <a:prstGeom prst="rect">
            <a:avLst/>
          </a:prstGeom>
        </p:spPr>
      </p:pic>
      <p:pic>
        <p:nvPicPr>
          <p:cNvPr id="499" name="Imagen 49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22" y="1965472"/>
            <a:ext cx="107369" cy="107368"/>
          </a:xfrm>
          <a:prstGeom prst="rect">
            <a:avLst/>
          </a:prstGeom>
        </p:spPr>
      </p:pic>
      <p:pic>
        <p:nvPicPr>
          <p:cNvPr id="500" name="Imagen 49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503" y="2035836"/>
            <a:ext cx="107369" cy="107368"/>
          </a:xfrm>
          <a:prstGeom prst="rect">
            <a:avLst/>
          </a:prstGeom>
        </p:spPr>
      </p:pic>
      <p:pic>
        <p:nvPicPr>
          <p:cNvPr id="501" name="Imagen 50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37" y="2212098"/>
            <a:ext cx="107369" cy="107368"/>
          </a:xfrm>
          <a:prstGeom prst="rect">
            <a:avLst/>
          </a:prstGeom>
        </p:spPr>
      </p:pic>
      <p:pic>
        <p:nvPicPr>
          <p:cNvPr id="502" name="Imagen 50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195" y="2579907"/>
            <a:ext cx="107369" cy="107368"/>
          </a:xfrm>
          <a:prstGeom prst="rect">
            <a:avLst/>
          </a:prstGeom>
        </p:spPr>
      </p:pic>
      <p:pic>
        <p:nvPicPr>
          <p:cNvPr id="503" name="Imagen 50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272" y="2787591"/>
            <a:ext cx="107369" cy="107368"/>
          </a:xfrm>
          <a:prstGeom prst="rect">
            <a:avLst/>
          </a:prstGeom>
        </p:spPr>
      </p:pic>
      <p:pic>
        <p:nvPicPr>
          <p:cNvPr id="504" name="Imagen 50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893" y="2925073"/>
            <a:ext cx="107369" cy="107368"/>
          </a:xfrm>
          <a:prstGeom prst="rect">
            <a:avLst/>
          </a:prstGeom>
        </p:spPr>
      </p:pic>
      <p:pic>
        <p:nvPicPr>
          <p:cNvPr id="505" name="Imagen 50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389" y="2982205"/>
            <a:ext cx="107369" cy="107368"/>
          </a:xfrm>
          <a:prstGeom prst="rect">
            <a:avLst/>
          </a:prstGeom>
        </p:spPr>
      </p:pic>
      <p:pic>
        <p:nvPicPr>
          <p:cNvPr id="506" name="Imagen 50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174" y="3069296"/>
            <a:ext cx="107369" cy="107368"/>
          </a:xfrm>
          <a:prstGeom prst="rect">
            <a:avLst/>
          </a:prstGeom>
        </p:spPr>
      </p:pic>
      <p:pic>
        <p:nvPicPr>
          <p:cNvPr id="507" name="Imagen 50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652" y="3962564"/>
            <a:ext cx="107369" cy="107368"/>
          </a:xfrm>
          <a:prstGeom prst="rect">
            <a:avLst/>
          </a:prstGeom>
        </p:spPr>
      </p:pic>
      <p:pic>
        <p:nvPicPr>
          <p:cNvPr id="508" name="Imagen 50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283" y="3995398"/>
            <a:ext cx="107369" cy="107368"/>
          </a:xfrm>
          <a:prstGeom prst="rect">
            <a:avLst/>
          </a:prstGeom>
        </p:spPr>
      </p:pic>
      <p:pic>
        <p:nvPicPr>
          <p:cNvPr id="509" name="Imagen 50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651" y="4076328"/>
            <a:ext cx="107369" cy="107368"/>
          </a:xfrm>
          <a:prstGeom prst="rect">
            <a:avLst/>
          </a:prstGeom>
        </p:spPr>
      </p:pic>
      <p:pic>
        <p:nvPicPr>
          <p:cNvPr id="510" name="Imagen 50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44" y="4153950"/>
            <a:ext cx="107369" cy="107368"/>
          </a:xfrm>
          <a:prstGeom prst="rect">
            <a:avLst/>
          </a:prstGeom>
        </p:spPr>
      </p:pic>
      <p:pic>
        <p:nvPicPr>
          <p:cNvPr id="511" name="Imagen 5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729" y="4042873"/>
            <a:ext cx="107369" cy="107368"/>
          </a:xfrm>
          <a:prstGeom prst="rect">
            <a:avLst/>
          </a:prstGeom>
        </p:spPr>
      </p:pic>
      <p:pic>
        <p:nvPicPr>
          <p:cNvPr id="512" name="Imagen 5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51" y="4228728"/>
            <a:ext cx="107369" cy="107368"/>
          </a:xfrm>
          <a:prstGeom prst="rect">
            <a:avLst/>
          </a:prstGeom>
        </p:spPr>
      </p:pic>
      <p:pic>
        <p:nvPicPr>
          <p:cNvPr id="513" name="Imagen 5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412" y="3152268"/>
            <a:ext cx="107369" cy="107368"/>
          </a:xfrm>
          <a:prstGeom prst="rect">
            <a:avLst/>
          </a:prstGeom>
        </p:spPr>
      </p:pic>
      <p:pic>
        <p:nvPicPr>
          <p:cNvPr id="514" name="Imagen 5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50" y="3236236"/>
            <a:ext cx="107369" cy="107368"/>
          </a:xfrm>
          <a:prstGeom prst="rect">
            <a:avLst/>
          </a:prstGeom>
        </p:spPr>
      </p:pic>
      <p:pic>
        <p:nvPicPr>
          <p:cNvPr id="517" name="Imagen 5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645" y="4154605"/>
            <a:ext cx="107369" cy="107368"/>
          </a:xfrm>
          <a:prstGeom prst="rect">
            <a:avLst/>
          </a:prstGeom>
        </p:spPr>
      </p:pic>
      <p:pic>
        <p:nvPicPr>
          <p:cNvPr id="518" name="Imagen 5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545" y="4168622"/>
            <a:ext cx="107369" cy="107368"/>
          </a:xfrm>
          <a:prstGeom prst="rect">
            <a:avLst/>
          </a:prstGeom>
        </p:spPr>
      </p:pic>
      <p:pic>
        <p:nvPicPr>
          <p:cNvPr id="519" name="Imagen 5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861" y="4275990"/>
            <a:ext cx="107369" cy="107368"/>
          </a:xfrm>
          <a:prstGeom prst="rect">
            <a:avLst/>
          </a:prstGeom>
        </p:spPr>
      </p:pic>
      <p:pic>
        <p:nvPicPr>
          <p:cNvPr id="520" name="Imagen 519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557" y="1753384"/>
            <a:ext cx="107369" cy="107368"/>
          </a:xfrm>
          <a:prstGeom prst="rect">
            <a:avLst/>
          </a:prstGeom>
        </p:spPr>
      </p:pic>
      <p:pic>
        <p:nvPicPr>
          <p:cNvPr id="521" name="Imagen 520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187" y="1831691"/>
            <a:ext cx="107369" cy="107368"/>
          </a:xfrm>
          <a:prstGeom prst="rect">
            <a:avLst/>
          </a:prstGeom>
        </p:spPr>
      </p:pic>
      <p:pic>
        <p:nvPicPr>
          <p:cNvPr id="522" name="Imagen 521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859" y="1719353"/>
            <a:ext cx="107369" cy="107368"/>
          </a:xfrm>
          <a:prstGeom prst="rect">
            <a:avLst/>
          </a:prstGeom>
        </p:spPr>
      </p:pic>
      <p:pic>
        <p:nvPicPr>
          <p:cNvPr id="523" name="Imagen 522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501" y="1880780"/>
            <a:ext cx="107369" cy="107368"/>
          </a:xfrm>
          <a:prstGeom prst="rect">
            <a:avLst/>
          </a:prstGeom>
        </p:spPr>
      </p:pic>
      <p:pic>
        <p:nvPicPr>
          <p:cNvPr id="524" name="Imagen 523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228" y="1774939"/>
            <a:ext cx="107369" cy="107368"/>
          </a:xfrm>
          <a:prstGeom prst="rect">
            <a:avLst/>
          </a:prstGeom>
        </p:spPr>
      </p:pic>
      <p:pic>
        <p:nvPicPr>
          <p:cNvPr id="525" name="Imagen 524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181" y="2670282"/>
            <a:ext cx="107369" cy="107368"/>
          </a:xfrm>
          <a:prstGeom prst="rect">
            <a:avLst/>
          </a:prstGeom>
        </p:spPr>
      </p:pic>
      <p:pic>
        <p:nvPicPr>
          <p:cNvPr id="526" name="Imagen 525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550" y="2680223"/>
            <a:ext cx="107369" cy="107368"/>
          </a:xfrm>
          <a:prstGeom prst="rect">
            <a:avLst/>
          </a:prstGeom>
        </p:spPr>
      </p:pic>
      <p:pic>
        <p:nvPicPr>
          <p:cNvPr id="527" name="Imagen 526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128" y="2568576"/>
            <a:ext cx="107369" cy="107368"/>
          </a:xfrm>
          <a:prstGeom prst="rect">
            <a:avLst/>
          </a:prstGeom>
        </p:spPr>
      </p:pic>
      <p:pic>
        <p:nvPicPr>
          <p:cNvPr id="528" name="Imagen 527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759" y="2533242"/>
            <a:ext cx="107369" cy="107368"/>
          </a:xfrm>
          <a:prstGeom prst="rect">
            <a:avLst/>
          </a:prstGeom>
        </p:spPr>
      </p:pic>
      <p:pic>
        <p:nvPicPr>
          <p:cNvPr id="529" name="Imagen 528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967" y="2666788"/>
            <a:ext cx="107369" cy="107368"/>
          </a:xfrm>
          <a:prstGeom prst="rect">
            <a:avLst/>
          </a:prstGeom>
        </p:spPr>
      </p:pic>
      <p:pic>
        <p:nvPicPr>
          <p:cNvPr id="530" name="Imagen 529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945" y="1808246"/>
            <a:ext cx="107369" cy="107368"/>
          </a:xfrm>
          <a:prstGeom prst="rect">
            <a:avLst/>
          </a:prstGeom>
        </p:spPr>
      </p:pic>
      <p:pic>
        <p:nvPicPr>
          <p:cNvPr id="531" name="Imagen 530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63" y="1923596"/>
            <a:ext cx="107369" cy="107368"/>
          </a:xfrm>
          <a:prstGeom prst="rect">
            <a:avLst/>
          </a:prstGeom>
        </p:spPr>
      </p:pic>
      <p:pic>
        <p:nvPicPr>
          <p:cNvPr id="532" name="Imagen 531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950" y="1797140"/>
            <a:ext cx="107369" cy="107368"/>
          </a:xfrm>
          <a:prstGeom prst="rect">
            <a:avLst/>
          </a:prstGeom>
        </p:spPr>
      </p:pic>
      <p:pic>
        <p:nvPicPr>
          <p:cNvPr id="533" name="Imagen 532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497" y="2187512"/>
            <a:ext cx="107369" cy="107368"/>
          </a:xfrm>
          <a:prstGeom prst="rect">
            <a:avLst/>
          </a:prstGeom>
        </p:spPr>
      </p:pic>
      <p:pic>
        <p:nvPicPr>
          <p:cNvPr id="534" name="Imagen 533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128" y="2205087"/>
            <a:ext cx="107369" cy="107368"/>
          </a:xfrm>
          <a:prstGeom prst="rect">
            <a:avLst/>
          </a:prstGeom>
        </p:spPr>
      </p:pic>
      <p:pic>
        <p:nvPicPr>
          <p:cNvPr id="535" name="Imagen 534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31" y="2287646"/>
            <a:ext cx="107369" cy="107368"/>
          </a:xfrm>
          <a:prstGeom prst="rect">
            <a:avLst/>
          </a:prstGeom>
        </p:spPr>
      </p:pic>
      <p:pic>
        <p:nvPicPr>
          <p:cNvPr id="536" name="Imagen 5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020" y="4366007"/>
            <a:ext cx="107369" cy="107368"/>
          </a:xfrm>
          <a:prstGeom prst="rect">
            <a:avLst/>
          </a:prstGeom>
        </p:spPr>
      </p:pic>
      <p:pic>
        <p:nvPicPr>
          <p:cNvPr id="537" name="Imagen 5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43" y="2250119"/>
            <a:ext cx="107369" cy="107368"/>
          </a:xfrm>
          <a:prstGeom prst="rect">
            <a:avLst/>
          </a:prstGeom>
        </p:spPr>
      </p:pic>
      <p:pic>
        <p:nvPicPr>
          <p:cNvPr id="538" name="Imagen 53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45" y="2402519"/>
            <a:ext cx="107369" cy="107368"/>
          </a:xfrm>
          <a:prstGeom prst="rect">
            <a:avLst/>
          </a:prstGeom>
        </p:spPr>
      </p:pic>
      <p:pic>
        <p:nvPicPr>
          <p:cNvPr id="539" name="Imagen 53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32" y="2378177"/>
            <a:ext cx="107369" cy="107368"/>
          </a:xfrm>
          <a:prstGeom prst="rect">
            <a:avLst/>
          </a:prstGeom>
        </p:spPr>
      </p:pic>
      <p:pic>
        <p:nvPicPr>
          <p:cNvPr id="540" name="Imagen 53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66" y="2212098"/>
            <a:ext cx="107369" cy="107368"/>
          </a:xfrm>
          <a:prstGeom prst="rect">
            <a:avLst/>
          </a:prstGeom>
        </p:spPr>
      </p:pic>
      <p:pic>
        <p:nvPicPr>
          <p:cNvPr id="541" name="Imagen 540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634" y="1965472"/>
            <a:ext cx="107369" cy="107368"/>
          </a:xfrm>
          <a:prstGeom prst="rect">
            <a:avLst/>
          </a:prstGeom>
        </p:spPr>
      </p:pic>
      <p:pic>
        <p:nvPicPr>
          <p:cNvPr id="542" name="Imagen 541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700" y="1667571"/>
            <a:ext cx="107369" cy="107368"/>
          </a:xfrm>
          <a:prstGeom prst="rect">
            <a:avLst/>
          </a:prstGeom>
        </p:spPr>
      </p:pic>
      <p:pic>
        <p:nvPicPr>
          <p:cNvPr id="543" name="Imagen 542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581" y="2034099"/>
            <a:ext cx="107369" cy="107368"/>
          </a:xfrm>
          <a:prstGeom prst="rect">
            <a:avLst/>
          </a:prstGeom>
        </p:spPr>
      </p:pic>
      <p:pic>
        <p:nvPicPr>
          <p:cNvPr id="544" name="Imagen 543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864" y="1926537"/>
            <a:ext cx="107369" cy="107368"/>
          </a:xfrm>
          <a:prstGeom prst="rect">
            <a:avLst/>
          </a:prstGeom>
        </p:spPr>
      </p:pic>
      <p:pic>
        <p:nvPicPr>
          <p:cNvPr id="545" name="Imagen 544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121" y="1937859"/>
            <a:ext cx="107369" cy="107368"/>
          </a:xfrm>
          <a:prstGeom prst="rect">
            <a:avLst/>
          </a:prstGeom>
        </p:spPr>
      </p:pic>
      <p:pic>
        <p:nvPicPr>
          <p:cNvPr id="546" name="Imagen 545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135" y="2047340"/>
            <a:ext cx="107369" cy="107368"/>
          </a:xfrm>
          <a:prstGeom prst="rect">
            <a:avLst/>
          </a:prstGeom>
        </p:spPr>
      </p:pic>
      <p:pic>
        <p:nvPicPr>
          <p:cNvPr id="547" name="Imagen 546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840" y="2649234"/>
            <a:ext cx="107369" cy="107368"/>
          </a:xfrm>
          <a:prstGeom prst="rect">
            <a:avLst/>
          </a:prstGeom>
        </p:spPr>
      </p:pic>
      <p:pic>
        <p:nvPicPr>
          <p:cNvPr id="548" name="Imagen 547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76" y="2823740"/>
            <a:ext cx="107369" cy="107368"/>
          </a:xfrm>
          <a:prstGeom prst="rect">
            <a:avLst/>
          </a:prstGeom>
        </p:spPr>
      </p:pic>
      <p:pic>
        <p:nvPicPr>
          <p:cNvPr id="549" name="Imagen 548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18" y="2591421"/>
            <a:ext cx="107369" cy="107368"/>
          </a:xfrm>
          <a:prstGeom prst="rect">
            <a:avLst/>
          </a:prstGeom>
        </p:spPr>
      </p:pic>
      <p:pic>
        <p:nvPicPr>
          <p:cNvPr id="550" name="Imagen 549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49" y="2608996"/>
            <a:ext cx="107369" cy="107368"/>
          </a:xfrm>
          <a:prstGeom prst="rect">
            <a:avLst/>
          </a:prstGeom>
        </p:spPr>
      </p:pic>
      <p:pic>
        <p:nvPicPr>
          <p:cNvPr id="551" name="Imagen 550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852" y="2691555"/>
            <a:ext cx="107369" cy="107368"/>
          </a:xfrm>
          <a:prstGeom prst="rect">
            <a:avLst/>
          </a:prstGeom>
        </p:spPr>
      </p:pic>
      <p:pic>
        <p:nvPicPr>
          <p:cNvPr id="552" name="Imagen 551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618" y="2743821"/>
            <a:ext cx="107369" cy="107368"/>
          </a:xfrm>
          <a:prstGeom prst="rect">
            <a:avLst/>
          </a:prstGeom>
        </p:spPr>
      </p:pic>
      <p:pic>
        <p:nvPicPr>
          <p:cNvPr id="553" name="Imagen 552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249" y="2761396"/>
            <a:ext cx="107369" cy="107368"/>
          </a:xfrm>
          <a:prstGeom prst="rect">
            <a:avLst/>
          </a:prstGeom>
        </p:spPr>
      </p:pic>
      <p:pic>
        <p:nvPicPr>
          <p:cNvPr id="554" name="Imagen 553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252" y="2843955"/>
            <a:ext cx="107369" cy="107368"/>
          </a:xfrm>
          <a:prstGeom prst="rect">
            <a:avLst/>
          </a:prstGeom>
        </p:spPr>
      </p:pic>
      <p:pic>
        <p:nvPicPr>
          <p:cNvPr id="555" name="Imagen 554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354" y="2748557"/>
            <a:ext cx="107369" cy="107368"/>
          </a:xfrm>
          <a:prstGeom prst="rect">
            <a:avLst/>
          </a:prstGeom>
        </p:spPr>
      </p:pic>
      <p:pic>
        <p:nvPicPr>
          <p:cNvPr id="556" name="Imagen 555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985" y="2766132"/>
            <a:ext cx="107369" cy="107368"/>
          </a:xfrm>
          <a:prstGeom prst="rect">
            <a:avLst/>
          </a:prstGeom>
        </p:spPr>
      </p:pic>
      <p:pic>
        <p:nvPicPr>
          <p:cNvPr id="557" name="Imagen 556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988" y="2848691"/>
            <a:ext cx="107369" cy="107368"/>
          </a:xfrm>
          <a:prstGeom prst="rect">
            <a:avLst/>
          </a:prstGeom>
        </p:spPr>
      </p:pic>
      <p:pic>
        <p:nvPicPr>
          <p:cNvPr id="558" name="Imagen 557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49" y="2933819"/>
            <a:ext cx="107369" cy="107368"/>
          </a:xfrm>
          <a:prstGeom prst="rect">
            <a:avLst/>
          </a:prstGeom>
        </p:spPr>
      </p:pic>
      <p:pic>
        <p:nvPicPr>
          <p:cNvPr id="559" name="Imagen 558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80" y="2951394"/>
            <a:ext cx="107369" cy="107368"/>
          </a:xfrm>
          <a:prstGeom prst="rect">
            <a:avLst/>
          </a:prstGeom>
        </p:spPr>
      </p:pic>
      <p:pic>
        <p:nvPicPr>
          <p:cNvPr id="560" name="Imagen 559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483" y="3033953"/>
            <a:ext cx="107369" cy="107368"/>
          </a:xfrm>
          <a:prstGeom prst="rect">
            <a:avLst/>
          </a:prstGeom>
        </p:spPr>
      </p:pic>
      <p:pic>
        <p:nvPicPr>
          <p:cNvPr id="561" name="Imagen 560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385" y="2630133"/>
            <a:ext cx="107369" cy="107368"/>
          </a:xfrm>
          <a:prstGeom prst="rect">
            <a:avLst/>
          </a:prstGeom>
        </p:spPr>
      </p:pic>
      <p:pic>
        <p:nvPicPr>
          <p:cNvPr id="562" name="Imagen 561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016" y="2647708"/>
            <a:ext cx="107369" cy="107368"/>
          </a:xfrm>
          <a:prstGeom prst="rect">
            <a:avLst/>
          </a:prstGeom>
        </p:spPr>
      </p:pic>
      <p:pic>
        <p:nvPicPr>
          <p:cNvPr id="563" name="Imagen 562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019" y="2730267"/>
            <a:ext cx="107369" cy="107368"/>
          </a:xfrm>
          <a:prstGeom prst="rect">
            <a:avLst/>
          </a:prstGeom>
        </p:spPr>
      </p:pic>
      <p:pic>
        <p:nvPicPr>
          <p:cNvPr id="566" name="Imagen 565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08401" y="1126595"/>
            <a:ext cx="2414682" cy="1108495"/>
          </a:xfrm>
          <a:prstGeom prst="rect">
            <a:avLst/>
          </a:prstGeom>
        </p:spPr>
      </p:pic>
      <p:pic>
        <p:nvPicPr>
          <p:cNvPr id="567" name="Imagen 56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526" y="1380428"/>
            <a:ext cx="652663" cy="65266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3203" y="1179799"/>
            <a:ext cx="1323758" cy="577773"/>
          </a:xfrm>
          <a:prstGeom prst="rect">
            <a:avLst/>
          </a:prstGeom>
        </p:spPr>
      </p:pic>
      <p:pic>
        <p:nvPicPr>
          <p:cNvPr id="479" name="Imagen 47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311" y="1321156"/>
            <a:ext cx="329751" cy="32975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7856" y="1702417"/>
            <a:ext cx="1391940" cy="546695"/>
          </a:xfrm>
          <a:prstGeom prst="rect">
            <a:avLst/>
          </a:prstGeom>
        </p:spPr>
      </p:pic>
      <p:pic>
        <p:nvPicPr>
          <p:cNvPr id="493" name="Imagen 49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238" y="1817667"/>
            <a:ext cx="329751" cy="329751"/>
          </a:xfrm>
          <a:prstGeom prst="rect">
            <a:avLst/>
          </a:prstGeom>
        </p:spPr>
      </p:pic>
      <p:pic>
        <p:nvPicPr>
          <p:cNvPr id="91" name="Imagen 9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50" y="22303"/>
            <a:ext cx="750864" cy="33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55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95794" y="416756"/>
            <a:ext cx="5812571" cy="510067"/>
          </a:xfrm>
        </p:spPr>
        <p:txBody>
          <a:bodyPr>
            <a:normAutofit/>
          </a:bodyPr>
          <a:lstStyle/>
          <a:p>
            <a:r>
              <a:rPr lang="es-CR" sz="2500" dirty="0" smtClean="0">
                <a:solidFill>
                  <a:schemeClr val="tx2">
                    <a:lumMod val="75000"/>
                  </a:schemeClr>
                </a:solidFill>
              </a:rPr>
              <a:t>Alianza Público-Privada (Convenio)</a:t>
            </a:r>
            <a:endParaRPr lang="es-CR" sz="25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http://www.conozcacostarica.com/costaricamaps/costaricalim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" y="1067580"/>
            <a:ext cx="3221182" cy="377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2359390" y="1118942"/>
            <a:ext cx="6549777" cy="41645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dirty="0" smtClean="0">
                <a:solidFill>
                  <a:srgbClr val="003366"/>
                </a:solidFill>
                <a:latin typeface="+mn-lt"/>
              </a:rPr>
              <a:t>Objetivo: Expansión </a:t>
            </a:r>
            <a:r>
              <a:rPr lang="es-ES" sz="1600" dirty="0">
                <a:solidFill>
                  <a:srgbClr val="003366"/>
                </a:solidFill>
                <a:latin typeface="+mn-lt"/>
              </a:rPr>
              <a:t>y Réplica del Modelo de Ventanillas Únicas </a:t>
            </a:r>
            <a:r>
              <a:rPr lang="es-ES" sz="1600" dirty="0" smtClean="0">
                <a:solidFill>
                  <a:srgbClr val="003366"/>
                </a:solidFill>
                <a:latin typeface="+mn-lt"/>
              </a:rPr>
              <a:t>Municipales para la apertura de empresa-</a:t>
            </a:r>
            <a:endParaRPr lang="es-ES" sz="1600" dirty="0">
              <a:solidFill>
                <a:srgbClr val="003366"/>
              </a:solidFill>
              <a:latin typeface="+mn-lt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385" y="894568"/>
            <a:ext cx="654963" cy="654963"/>
          </a:xfrm>
          <a:prstGeom prst="rect">
            <a:avLst/>
          </a:prstGeom>
        </p:spPr>
      </p:pic>
      <p:sp>
        <p:nvSpPr>
          <p:cNvPr id="23" name="Título 1"/>
          <p:cNvSpPr txBox="1">
            <a:spLocks/>
          </p:cNvSpPr>
          <p:nvPr/>
        </p:nvSpPr>
        <p:spPr>
          <a:xfrm>
            <a:off x="2359389" y="1780532"/>
            <a:ext cx="6549777" cy="41645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dirty="0" smtClean="0">
                <a:solidFill>
                  <a:srgbClr val="003366"/>
                </a:solidFill>
                <a:latin typeface="+mn-lt"/>
              </a:rPr>
              <a:t>Intervención:  Zona Atlántica, 6 cantones:  Pococí, Guácimo, Siquirres, Matina, Limón, Talamanca.</a:t>
            </a:r>
            <a:endParaRPr lang="es-ES" sz="1600" dirty="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2377358" y="2462075"/>
            <a:ext cx="6354042" cy="41645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dirty="0" smtClean="0">
                <a:solidFill>
                  <a:srgbClr val="003366"/>
                </a:solidFill>
                <a:latin typeface="+mn-lt"/>
              </a:rPr>
              <a:t>Acciones:</a:t>
            </a:r>
            <a:endParaRPr lang="es-ES" sz="1600" dirty="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25" name="Shape 152"/>
          <p:cNvSpPr/>
          <p:nvPr/>
        </p:nvSpPr>
        <p:spPr>
          <a:xfrm>
            <a:off x="5127843" y="2642099"/>
            <a:ext cx="1660800" cy="1660800"/>
          </a:xfrm>
          <a:prstGeom prst="ellipse">
            <a:avLst/>
          </a:prstGeom>
          <a:solidFill>
            <a:srgbClr val="F6703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s-CR" sz="1200" dirty="0">
                <a:solidFill>
                  <a:schemeClr val="bg1"/>
                </a:solidFill>
              </a:rPr>
              <a:t>6 Cantones con Convenios de Cooperación aprobados.</a:t>
            </a:r>
          </a:p>
        </p:txBody>
      </p:sp>
      <p:sp>
        <p:nvSpPr>
          <p:cNvPr id="26" name="Shape 153"/>
          <p:cNvSpPr/>
          <p:nvPr/>
        </p:nvSpPr>
        <p:spPr>
          <a:xfrm>
            <a:off x="6992330" y="2642099"/>
            <a:ext cx="1772249" cy="1660800"/>
          </a:xfrm>
          <a:prstGeom prst="ellipse">
            <a:avLst/>
          </a:prstGeom>
          <a:solidFill>
            <a:srgbClr val="ED003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s-CR" sz="1200" dirty="0">
                <a:solidFill>
                  <a:schemeClr val="bg1"/>
                </a:solidFill>
              </a:rPr>
              <a:t>Procesos internos del IFAM para dar inicio con la Implementación en la Zona.</a:t>
            </a:r>
          </a:p>
        </p:txBody>
      </p:sp>
      <p:sp>
        <p:nvSpPr>
          <p:cNvPr id="27" name="Shape 154"/>
          <p:cNvSpPr/>
          <p:nvPr/>
        </p:nvSpPr>
        <p:spPr>
          <a:xfrm>
            <a:off x="3263356" y="2642099"/>
            <a:ext cx="1660800" cy="1660800"/>
          </a:xfrm>
          <a:prstGeom prst="ellipse">
            <a:avLst/>
          </a:prstGeom>
          <a:solidFill>
            <a:srgbClr val="FFA4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s-CR" sz="1200" dirty="0">
                <a:solidFill>
                  <a:schemeClr val="bg1"/>
                </a:solidFill>
              </a:rPr>
              <a:t>Gira de Jerarcas MEIC-IFAM a la zona Atlántica</a:t>
            </a:r>
            <a:r>
              <a:rPr lang="es-CR" sz="1200" dirty="0" smtClean="0">
                <a:solidFill>
                  <a:schemeClr val="bg1"/>
                </a:solidFill>
              </a:rPr>
              <a:t>.</a:t>
            </a:r>
            <a:endParaRPr lang="es-CR" sz="1200" dirty="0">
              <a:solidFill>
                <a:schemeClr val="bg1"/>
              </a:solidFill>
            </a:endParaRPr>
          </a:p>
        </p:txBody>
      </p:sp>
      <p:cxnSp>
        <p:nvCxnSpPr>
          <p:cNvPr id="28" name="Shape 155"/>
          <p:cNvCxnSpPr/>
          <p:nvPr/>
        </p:nvCxnSpPr>
        <p:spPr>
          <a:xfrm>
            <a:off x="4569732" y="3482049"/>
            <a:ext cx="9099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oval" w="med" len="med"/>
            <a:tailEnd type="triangle" w="med" len="med"/>
          </a:ln>
        </p:spPr>
      </p:cxnSp>
      <p:cxnSp>
        <p:nvCxnSpPr>
          <p:cNvPr id="29" name="Shape 156"/>
          <p:cNvCxnSpPr/>
          <p:nvPr/>
        </p:nvCxnSpPr>
        <p:spPr>
          <a:xfrm>
            <a:off x="6389309" y="3482049"/>
            <a:ext cx="909899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oval" w="med" len="med"/>
            <a:tailEnd type="triangle" w="med" len="med"/>
          </a:ln>
        </p:spPr>
      </p:cxnSp>
      <p:pic>
        <p:nvPicPr>
          <p:cNvPr id="35" name="Picture 3" descr="Logo MEI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0" y="85927"/>
            <a:ext cx="579416" cy="240028"/>
          </a:xfrm>
          <a:prstGeom prst="rect">
            <a:avLst/>
          </a:prstGeom>
        </p:spPr>
      </p:pic>
      <p:pic>
        <p:nvPicPr>
          <p:cNvPr id="36" name="Picture 4" descr="logo horizonta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6" y="54267"/>
            <a:ext cx="629895" cy="342985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2570806" y="4558914"/>
            <a:ext cx="6774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400" b="1" dirty="0">
                <a:solidFill>
                  <a:srgbClr val="003366"/>
                </a:solidFill>
                <a:ea typeface="+mj-ea"/>
                <a:cs typeface="+mj-cs"/>
              </a:rPr>
              <a:t>Se incorporó a la Ventanilla Única de Inversión </a:t>
            </a:r>
            <a:r>
              <a:rPr lang="es-CR" sz="1400" b="1" dirty="0" smtClean="0">
                <a:solidFill>
                  <a:srgbClr val="003366"/>
                </a:solidFill>
                <a:ea typeface="+mj-ea"/>
                <a:cs typeface="+mj-cs"/>
              </a:rPr>
              <a:t>(VUI) de </a:t>
            </a:r>
            <a:r>
              <a:rPr lang="es-CR" sz="1400" b="1" dirty="0">
                <a:solidFill>
                  <a:srgbClr val="003366"/>
                </a:solidFill>
                <a:ea typeface="+mj-ea"/>
                <a:cs typeface="+mj-cs"/>
              </a:rPr>
              <a:t>PROCOMER para fortalecer los procesos de intervención en los GL</a:t>
            </a:r>
            <a:r>
              <a:rPr lang="es-CR" sz="1400" dirty="0" smtClean="0"/>
              <a:t>.</a:t>
            </a:r>
            <a:endParaRPr lang="es-CR" sz="1400" dirty="0"/>
          </a:p>
        </p:txBody>
      </p:sp>
      <p:sp>
        <p:nvSpPr>
          <p:cNvPr id="37" name="Estrella de 5 puntas 36"/>
          <p:cNvSpPr/>
          <p:nvPr/>
        </p:nvSpPr>
        <p:spPr>
          <a:xfrm>
            <a:off x="2415884" y="4502924"/>
            <a:ext cx="265667" cy="253786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385" y="1643680"/>
            <a:ext cx="527416" cy="527416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427" y="2303432"/>
            <a:ext cx="575094" cy="575094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731" y="2217920"/>
            <a:ext cx="792376" cy="792369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49" y="54267"/>
            <a:ext cx="751885" cy="408382"/>
          </a:xfrm>
          <a:prstGeom prst="rect">
            <a:avLst/>
          </a:prstGeom>
        </p:spPr>
      </p:pic>
      <p:sp>
        <p:nvSpPr>
          <p:cNvPr id="3" name="AutoShape 2" descr="Image result for consejo de competitividad CPC costa r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0" b="3924"/>
          <a:stretch/>
        </p:blipFill>
        <p:spPr>
          <a:xfrm>
            <a:off x="2221482" y="50621"/>
            <a:ext cx="487517" cy="36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0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2500" dirty="0">
                <a:solidFill>
                  <a:schemeClr val="tx2">
                    <a:lumMod val="75000"/>
                  </a:schemeClr>
                </a:solidFill>
              </a:rPr>
              <a:t>Desafíos en la </a:t>
            </a:r>
            <a:r>
              <a:rPr lang="es-CR" sz="2500" dirty="0" smtClean="0">
                <a:solidFill>
                  <a:schemeClr val="tx2">
                    <a:lumMod val="75000"/>
                  </a:schemeClr>
                </a:solidFill>
              </a:rPr>
              <a:t>Mejora </a:t>
            </a:r>
            <a:r>
              <a:rPr lang="es-CR" sz="2500" dirty="0">
                <a:solidFill>
                  <a:schemeClr val="tx2">
                    <a:lumMod val="75000"/>
                  </a:schemeClr>
                </a:solidFill>
              </a:rPr>
              <a:t>Regulatoria-Gobiernos </a:t>
            </a:r>
            <a:r>
              <a:rPr lang="es-CR" sz="2500" dirty="0" smtClean="0">
                <a:solidFill>
                  <a:schemeClr val="tx2">
                    <a:lumMod val="75000"/>
                  </a:schemeClr>
                </a:solidFill>
              </a:rPr>
              <a:t>Locales</a:t>
            </a:r>
            <a:br>
              <a:rPr lang="es-CR" sz="25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s-CR" sz="2000" dirty="0" smtClean="0">
                <a:solidFill>
                  <a:schemeClr val="tx2">
                    <a:lumMod val="75000"/>
                  </a:schemeClr>
                </a:solidFill>
              </a:rPr>
              <a:t>(Índice de Capacidad Regulatoria)</a:t>
            </a:r>
            <a:endParaRPr lang="es-C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8992176"/>
              </p:ext>
            </p:extLst>
          </p:nvPr>
        </p:nvGraphicFramePr>
        <p:xfrm>
          <a:off x="238991" y="979968"/>
          <a:ext cx="8302336" cy="3298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3" descr="Logo MEIC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3" y="35240"/>
            <a:ext cx="709757" cy="294023"/>
          </a:xfrm>
          <a:prstGeom prst="rect">
            <a:avLst/>
          </a:prstGeom>
        </p:spPr>
      </p:pic>
      <p:pic>
        <p:nvPicPr>
          <p:cNvPr id="8" name="Picture 4" descr="logo horizontal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605" y="20349"/>
            <a:ext cx="771591" cy="42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03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1320" y="-17383"/>
            <a:ext cx="6315075" cy="674462"/>
          </a:xfrm>
        </p:spPr>
        <p:txBody>
          <a:bodyPr>
            <a:normAutofit/>
          </a:bodyPr>
          <a:lstStyle/>
          <a:p>
            <a:r>
              <a:rPr lang="es-ES" sz="2400" b="1" dirty="0" err="1" smtClean="0">
                <a:solidFill>
                  <a:schemeClr val="tx2">
                    <a:lumMod val="50000"/>
                  </a:schemeClr>
                </a:solidFill>
              </a:rPr>
              <a:t>Mipymes</a:t>
            </a:r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</a:rPr>
              <a:t> por cada 1000 personas  PEA</a:t>
            </a:r>
            <a:endParaRPr lang="es-E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3933590" y="521410"/>
            <a:ext cx="1707707" cy="5809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rgbClr val="FF0000"/>
                </a:solidFill>
              </a:rPr>
              <a:t>Promedio Costa Rica</a:t>
            </a:r>
            <a:endParaRPr lang="es-ES" sz="1400" dirty="0" smtClean="0">
              <a:solidFill>
                <a:srgbClr val="FF0000"/>
              </a:solidFill>
            </a:endParaRPr>
          </a:p>
          <a:p>
            <a:pPr algn="ctr"/>
            <a:r>
              <a:rPr lang="es-ES" sz="1400" dirty="0" smtClean="0">
                <a:solidFill>
                  <a:srgbClr val="FF0000"/>
                </a:solidFill>
              </a:rPr>
              <a:t>32 </a:t>
            </a:r>
            <a:r>
              <a:rPr lang="es-ES" sz="1400" dirty="0" err="1" smtClean="0">
                <a:solidFill>
                  <a:srgbClr val="FF0000"/>
                </a:solidFill>
              </a:rPr>
              <a:t>Mipymes</a:t>
            </a:r>
            <a:r>
              <a:rPr lang="es-ES" sz="1400" dirty="0" smtClean="0">
                <a:solidFill>
                  <a:srgbClr val="FF0000"/>
                </a:solidFill>
              </a:rPr>
              <a:t>/1000</a:t>
            </a:r>
            <a:endParaRPr lang="es-ES" sz="1400" dirty="0">
              <a:solidFill>
                <a:srgbClr val="FF0000"/>
              </a:solidFill>
            </a:endParaRP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509" y="1109754"/>
            <a:ext cx="6417873" cy="3471110"/>
          </a:xfrm>
          <a:prstGeom prst="rect">
            <a:avLst/>
          </a:prstGeom>
        </p:spPr>
      </p:pic>
      <p:cxnSp>
        <p:nvCxnSpPr>
          <p:cNvPr id="34" name="Conector recto 33"/>
          <p:cNvCxnSpPr/>
          <p:nvPr/>
        </p:nvCxnSpPr>
        <p:spPr>
          <a:xfrm flipH="1">
            <a:off x="4787444" y="1172553"/>
            <a:ext cx="19050" cy="3254289"/>
          </a:xfrm>
          <a:prstGeom prst="line">
            <a:avLst/>
          </a:prstGeom>
          <a:ln w="41275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Flecha derecha 35"/>
          <p:cNvSpPr/>
          <p:nvPr/>
        </p:nvSpPr>
        <p:spPr>
          <a:xfrm>
            <a:off x="6009045" y="523478"/>
            <a:ext cx="1657350" cy="5265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50 cantones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7" name="Flecha derecha 36"/>
          <p:cNvSpPr/>
          <p:nvPr/>
        </p:nvSpPr>
        <p:spPr>
          <a:xfrm flipH="1">
            <a:off x="1773270" y="543368"/>
            <a:ext cx="1693606" cy="50669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31 cantones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767360" y="4562475"/>
            <a:ext cx="7417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/>
              <a:t>R</a:t>
            </a:r>
            <a:r>
              <a:rPr lang="es-ES" sz="1600" b="1" i="1" dirty="0" smtClean="0"/>
              <a:t>educir brechas en los cantones requiere necesariamente de fortalecer nuestra capacidad </a:t>
            </a:r>
            <a:r>
              <a:rPr lang="es-ES" sz="1600" b="1" i="1" dirty="0" smtClean="0"/>
              <a:t>empresarial  y para ello ocupamos simplificar y mejorar los trámites</a:t>
            </a:r>
            <a:endParaRPr lang="es-ES" sz="1600" b="1" i="1" dirty="0"/>
          </a:p>
        </p:txBody>
      </p:sp>
      <p:pic>
        <p:nvPicPr>
          <p:cNvPr id="12" name="Picture 3" descr="Logo MEI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3" y="35240"/>
            <a:ext cx="709757" cy="294023"/>
          </a:xfrm>
          <a:prstGeom prst="rect">
            <a:avLst/>
          </a:prstGeom>
        </p:spPr>
      </p:pic>
      <p:pic>
        <p:nvPicPr>
          <p:cNvPr id="15" name="Picture 4" descr="logo horizonta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605" y="20349"/>
            <a:ext cx="771591" cy="42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4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1780" y="373248"/>
            <a:ext cx="8229600" cy="857250"/>
          </a:xfrm>
        </p:spPr>
        <p:txBody>
          <a:bodyPr/>
          <a:lstStyle/>
          <a:p>
            <a:pPr algn="l"/>
            <a:r>
              <a:rPr lang="es-CR" dirty="0"/>
              <a:t>¡</a:t>
            </a:r>
            <a:r>
              <a:rPr lang="es-CR" dirty="0" smtClean="0"/>
              <a:t>Muchas Gracias! </a:t>
            </a:r>
            <a:endParaRPr lang="es-CR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371" y="0"/>
            <a:ext cx="4651629" cy="5143500"/>
          </a:xfrm>
          <a:prstGeom prst="rect">
            <a:avLst/>
          </a:prstGeom>
        </p:spPr>
      </p:pic>
      <p:pic>
        <p:nvPicPr>
          <p:cNvPr id="4" name="Picture 3" descr="Logo MEI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64" y="2899317"/>
            <a:ext cx="1804923" cy="74770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536" y="2819847"/>
            <a:ext cx="2060552" cy="90664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304049" y="4761571"/>
            <a:ext cx="1839951" cy="381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4" descr="logo horizonta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33" y="1734033"/>
            <a:ext cx="1994107" cy="108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93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www.w3.org/XML/1998/namespace"/>
    <ds:schemaRef ds:uri="http://schemas.microsoft.com/office/infopath/2007/PartnerControls"/>
    <ds:schemaRef ds:uri="http://purl.org/dc/terms/"/>
    <ds:schemaRef ds:uri="http://schemas.microsoft.com/sharepoint/v3/field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18133</TotalTime>
  <Words>402</Words>
  <Application>Microsoft Office PowerPoint</Application>
  <PresentationFormat>Presentación en pantalla (16:9)</PresentationFormat>
  <Paragraphs>49</Paragraphs>
  <Slides>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Estrategia de Mejora Regulatoria-Gobiernos Locales</vt:lpstr>
      <vt:lpstr>Estrategia de Mejora Regulatoria y Simplificación de Trámites Con los Gobiernos Locales </vt:lpstr>
      <vt:lpstr>Estado Actual de las Ventanillas Únicas Municipales (Apertura de Empresa)</vt:lpstr>
      <vt:lpstr>Alianza Público-Privada (Convenio)</vt:lpstr>
      <vt:lpstr>Desafíos en la Mejora Regulatoria-Gobiernos Locales (Índice de Capacidad Regulatoria)</vt:lpstr>
      <vt:lpstr>Mipymes por cada 1000 personas  PEA</vt:lpstr>
      <vt:lpstr>¡Muchas Gracias!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MEIC-Despacho</dc:creator>
  <cp:lastModifiedBy>Leonardo Chacón Rodríguez</cp:lastModifiedBy>
  <cp:revision>199</cp:revision>
  <cp:lastPrinted>2019-03-25T21:47:46Z</cp:lastPrinted>
  <dcterms:created xsi:type="dcterms:W3CDTF">2010-04-12T23:12:02Z</dcterms:created>
  <dcterms:modified xsi:type="dcterms:W3CDTF">2019-04-30T00:24:23Z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