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6" r:id="rId2"/>
    <p:sldId id="3211" r:id="rId3"/>
    <p:sldId id="258" r:id="rId4"/>
    <p:sldId id="3178" r:id="rId5"/>
    <p:sldId id="3205" r:id="rId6"/>
    <p:sldId id="3214" r:id="rId7"/>
    <p:sldId id="3204" r:id="rId8"/>
    <p:sldId id="3207" r:id="rId9"/>
    <p:sldId id="3212" r:id="rId10"/>
    <p:sldId id="3215" r:id="rId11"/>
    <p:sldId id="3186" r:id="rId12"/>
  </p:sldIdLst>
  <p:sldSz cx="12188825" cy="6858000"/>
  <p:notesSz cx="7772400" cy="10058400"/>
  <p:defaultTextStyle>
    <a:defPPr>
      <a:defRPr lang="en-GB"/>
    </a:defPPr>
    <a:lvl1pPr algn="l" defTabSz="457200" rtl="0" eaLnBrk="0" fontAlgn="base" hangingPunct="0">
      <a:spcBef>
        <a:spcPct val="0"/>
      </a:spcBef>
      <a:spcAft>
        <a:spcPct val="0"/>
      </a:spcAft>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2860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7432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2004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657600" algn="l" defTabSz="914400" rtl="0" eaLnBrk="1" latinLnBrk="0" hangingPunct="1">
      <a:defRPr kern="1200">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2101" autoAdjust="0"/>
  </p:normalViewPr>
  <p:slideViewPr>
    <p:cSldViewPr>
      <p:cViewPr varScale="1">
        <p:scale>
          <a:sx n="62" d="100"/>
          <a:sy n="62" d="100"/>
        </p:scale>
        <p:origin x="760" y="4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Rot="1" noChangeAspect="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p:cNvSpPr>
            <a:spLocks noGrp="1" noChangeArrowheads="1"/>
          </p:cNvSpPr>
          <p:nvPr>
            <p:ph type="body"/>
          </p:nvPr>
        </p:nvSpPr>
        <p:spPr bwMode="auto">
          <a:xfrm>
            <a:off x="777875" y="4776788"/>
            <a:ext cx="6216650" cy="4524375"/>
          </a:xfrm>
          <a:prstGeom prst="rect">
            <a:avLst/>
          </a:prstGeom>
          <a:noFill/>
          <a:ln>
            <a:noFill/>
          </a:ln>
          <a:effectLst/>
        </p:spPr>
        <p:txBody>
          <a:bodyPr vert="horz" wrap="square" lIns="0" tIns="0" rIns="0" bIns="0" numCol="1" anchor="t" anchorCtr="0" compatLnSpc="1">
            <a:prstTxWarp prst="textNoShape">
              <a:avLst/>
            </a:prstTxWarp>
          </a:bodyPr>
          <a:lstStyle/>
          <a:p>
            <a:pPr lvl="0"/>
            <a:endParaRPr lang="es-CR" altLang="es-CR" noProof="0"/>
          </a:p>
        </p:txBody>
      </p:sp>
      <p:sp>
        <p:nvSpPr>
          <p:cNvPr id="2051" name="Rectangle 3"/>
          <p:cNvSpPr>
            <a:spLocks noGrp="1" noChangeArrowheads="1"/>
          </p:cNvSpPr>
          <p:nvPr>
            <p:ph type="hdr"/>
          </p:nvPr>
        </p:nvSpPr>
        <p:spPr bwMode="auto">
          <a:xfrm>
            <a:off x="0" y="0"/>
            <a:ext cx="3371850"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n-ea"/>
                <a:cs typeface="Arial Unicode MS" charset="0"/>
              </a:defRPr>
            </a:lvl1pPr>
          </a:lstStyle>
          <a:p>
            <a:pPr>
              <a:defRPr/>
            </a:pPr>
            <a:endParaRPr lang="es-US" altLang="es-CR"/>
          </a:p>
        </p:txBody>
      </p:sp>
      <p:sp>
        <p:nvSpPr>
          <p:cNvPr id="2052" name="Rectangle 4"/>
          <p:cNvSpPr>
            <a:spLocks noGrp="1" noChangeArrowheads="1"/>
          </p:cNvSpPr>
          <p:nvPr>
            <p:ph type="dt"/>
          </p:nvPr>
        </p:nvSpPr>
        <p:spPr bwMode="auto">
          <a:xfrm>
            <a:off x="4398963" y="0"/>
            <a:ext cx="3371850" cy="501650"/>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n-ea"/>
                <a:cs typeface="Arial Unicode MS" charset="0"/>
              </a:defRPr>
            </a:lvl1pPr>
          </a:lstStyle>
          <a:p>
            <a:pPr>
              <a:defRPr/>
            </a:pPr>
            <a:endParaRPr lang="es-US" altLang="es-CR"/>
          </a:p>
        </p:txBody>
      </p:sp>
      <p:sp>
        <p:nvSpPr>
          <p:cNvPr id="2053" name="Rectangle 5"/>
          <p:cNvSpPr>
            <a:spLocks noGrp="1" noChangeArrowheads="1"/>
          </p:cNvSpPr>
          <p:nvPr>
            <p:ph type="ftr"/>
          </p:nvPr>
        </p:nvSpPr>
        <p:spPr bwMode="auto">
          <a:xfrm>
            <a:off x="0" y="9555163"/>
            <a:ext cx="3371850" cy="501650"/>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n-ea"/>
                <a:cs typeface="Arial Unicode MS" charset="0"/>
              </a:defRPr>
            </a:lvl1pPr>
          </a:lstStyle>
          <a:p>
            <a:pPr>
              <a:defRPr/>
            </a:pPr>
            <a:endParaRPr lang="es-US" altLang="es-CR"/>
          </a:p>
        </p:txBody>
      </p:sp>
      <p:sp>
        <p:nvSpPr>
          <p:cNvPr id="2054" name="Rectangle 6"/>
          <p:cNvSpPr>
            <a:spLocks noGrp="1" noChangeArrowheads="1"/>
          </p:cNvSpPr>
          <p:nvPr>
            <p:ph type="sldNum"/>
          </p:nvPr>
        </p:nvSpPr>
        <p:spPr bwMode="auto">
          <a:xfrm>
            <a:off x="4398963" y="9555163"/>
            <a:ext cx="3371850" cy="501650"/>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fld id="{DB6F3513-BE77-4D8F-BA9C-ABBBF8416E27}" type="slidenum">
              <a:rPr lang="es-US" altLang="es-CR"/>
              <a:pPr/>
              <a:t>‹Nº›</a:t>
            </a:fld>
            <a:endParaRPr lang="es-US" altLang="es-CR"/>
          </a:p>
        </p:txBody>
      </p:sp>
    </p:spTree>
    <p:extLst>
      <p:ext uri="{BB962C8B-B14F-4D97-AF65-F5344CB8AC3E}">
        <p14:creationId xmlns:p14="http://schemas.microsoft.com/office/powerpoint/2010/main" val="241069656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9E4B8EE3-9F33-4768-A455-09110E428B3B}" type="slidenum">
              <a:rPr lang="es-US" altLang="es-CR" sz="1400"/>
              <a:pPr>
                <a:spcBef>
                  <a:spcPct val="0"/>
                </a:spcBef>
              </a:pPr>
              <a:t>1</a:t>
            </a:fld>
            <a:endParaRPr lang="es-US" altLang="es-CR" sz="1400"/>
          </a:p>
        </p:txBody>
      </p:sp>
      <p:sp>
        <p:nvSpPr>
          <p:cNvPr id="4099" name="Rectangle 1"/>
          <p:cNvSpPr>
            <a:spLocks noGrp="1" noRot="1" noChangeAspect="1" noChangeArrowheads="1" noTextEdit="1"/>
          </p:cNvSpPr>
          <p:nvPr>
            <p:ph type="sldImg"/>
          </p:nvPr>
        </p:nvSpPr>
        <p:spPr>
          <a:xfrm>
            <a:off x="534988" y="763588"/>
            <a:ext cx="6702425"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Rectangle 2"/>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CR" altLang="es-CR"/>
          </a:p>
        </p:txBody>
      </p:sp>
    </p:spTree>
    <p:extLst>
      <p:ext uri="{BB962C8B-B14F-4D97-AF65-F5344CB8AC3E}">
        <p14:creationId xmlns:p14="http://schemas.microsoft.com/office/powerpoint/2010/main" val="3131949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223E04D6-6EFB-4887-AA46-5F4639DAF846}" type="slidenum">
              <a:rPr lang="es-US" altLang="es-CR" sz="1400"/>
              <a:pPr>
                <a:spcBef>
                  <a:spcPct val="0"/>
                </a:spcBef>
              </a:pPr>
              <a:t>11</a:t>
            </a:fld>
            <a:endParaRPr lang="es-US" altLang="es-CR" sz="1400"/>
          </a:p>
        </p:txBody>
      </p:sp>
      <p:sp>
        <p:nvSpPr>
          <p:cNvPr id="23555" name="Rectangle 1"/>
          <p:cNvSpPr>
            <a:spLocks noGrp="1" noRot="1" noChangeAspect="1" noChangeArrowheads="1" noTextEdit="1"/>
          </p:cNvSpPr>
          <p:nvPr>
            <p:ph type="sldImg"/>
          </p:nvPr>
        </p:nvSpPr>
        <p:spPr>
          <a:xfrm>
            <a:off x="534988" y="763588"/>
            <a:ext cx="6702425"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p:cNvSpPr>
            <a:spLocks noGrp="1"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CR" altLang="es-CR"/>
          </a:p>
        </p:txBody>
      </p:sp>
    </p:spTree>
    <p:extLst>
      <p:ext uri="{BB962C8B-B14F-4D97-AF65-F5344CB8AC3E}">
        <p14:creationId xmlns:p14="http://schemas.microsoft.com/office/powerpoint/2010/main" val="319274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ChangeArrowheads="1" noTextEdit="1"/>
          </p:cNvSpPr>
          <p:nvPr>
            <p:ph type="sldImg"/>
          </p:nvPr>
        </p:nvSpPr>
        <p:spPr>
          <a:xfrm>
            <a:off x="534988" y="763588"/>
            <a:ext cx="6700837" cy="3770312"/>
          </a:xfrm>
        </p:spPr>
      </p:sp>
      <p:sp>
        <p:nvSpPr>
          <p:cNvPr id="7171"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7172" name="Slide Number Placeholder 3"/>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fld id="{1149D1CF-7A31-4413-8577-AE8083BBC483}" type="slidenum">
              <a:rPr lang="es-US" altLang="es-CR">
                <a:solidFill>
                  <a:srgbClr val="000000"/>
                </a:solidFill>
                <a:latin typeface="Times New Roman" panose="02020603050405020304" pitchFamily="18" charset="0"/>
              </a:rPr>
              <a:pPr/>
              <a:t>3</a:t>
            </a:fld>
            <a:endParaRPr lang="es-US" altLang="es-CR">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860928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ChangeArrowheads="1" noTextEdit="1"/>
          </p:cNvSpPr>
          <p:nvPr>
            <p:ph type="sldImg"/>
          </p:nvPr>
        </p:nvSpPr>
        <p:spPr>
          <a:xfrm>
            <a:off x="534988" y="763588"/>
            <a:ext cx="6700837" cy="3770312"/>
          </a:xfrm>
        </p:spPr>
      </p:sp>
      <p:sp>
        <p:nvSpPr>
          <p:cNvPr id="9219"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9220" name="Slide Number Placeholder 3"/>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fld id="{70C68709-B424-4172-A96A-AD3BE0B2CF55}" type="slidenum">
              <a:rPr lang="es-US" altLang="es-CR">
                <a:solidFill>
                  <a:srgbClr val="000000"/>
                </a:solidFill>
                <a:latin typeface="Times New Roman" panose="02020603050405020304" pitchFamily="18" charset="0"/>
              </a:rPr>
              <a:pPr/>
              <a:t>4</a:t>
            </a:fld>
            <a:endParaRPr lang="es-US" altLang="es-CR">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699414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ChangeArrowheads="1" noTextEdit="1"/>
          </p:cNvSpPr>
          <p:nvPr>
            <p:ph type="sldImg"/>
          </p:nvPr>
        </p:nvSpPr>
        <p:spPr>
          <a:xfrm>
            <a:off x="534988" y="763588"/>
            <a:ext cx="6700837" cy="3770312"/>
          </a:xfrm>
        </p:spPr>
      </p:sp>
      <p:sp>
        <p:nvSpPr>
          <p:cNvPr id="11267"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11268" name="Slide Number Placeholder 3"/>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fld id="{8E1C0398-610E-41BA-ADE4-381CA62D5A76}" type="slidenum">
              <a:rPr lang="es-US" altLang="es-CR">
                <a:solidFill>
                  <a:srgbClr val="000000"/>
                </a:solidFill>
                <a:latin typeface="Times New Roman" panose="02020603050405020304" pitchFamily="18" charset="0"/>
              </a:rPr>
              <a:pPr/>
              <a:t>5</a:t>
            </a:fld>
            <a:endParaRPr lang="es-US" altLang="es-CR">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047543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ChangeArrowheads="1" noTextEdit="1"/>
          </p:cNvSpPr>
          <p:nvPr>
            <p:ph type="sldImg"/>
          </p:nvPr>
        </p:nvSpPr>
        <p:spPr>
          <a:xfrm>
            <a:off x="534988" y="763588"/>
            <a:ext cx="6700837" cy="3770312"/>
          </a:xfrm>
        </p:spPr>
      </p:sp>
      <p:sp>
        <p:nvSpPr>
          <p:cNvPr id="13315"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13316" name="Slide Number Placeholder 3"/>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fld id="{ACC4575D-40EC-425F-8CCC-D807DCF5172D}" type="slidenum">
              <a:rPr lang="es-US" altLang="es-CR">
                <a:solidFill>
                  <a:srgbClr val="000000"/>
                </a:solidFill>
                <a:latin typeface="Times New Roman" panose="02020603050405020304" pitchFamily="18" charset="0"/>
              </a:rPr>
              <a:pPr/>
              <a:t>6</a:t>
            </a:fld>
            <a:endParaRPr lang="es-US" altLang="es-CR">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887556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ChangeArrowheads="1" noTextEdit="1"/>
          </p:cNvSpPr>
          <p:nvPr>
            <p:ph type="sldImg"/>
          </p:nvPr>
        </p:nvSpPr>
        <p:spPr>
          <a:xfrm>
            <a:off x="534988" y="763588"/>
            <a:ext cx="6700837" cy="3770312"/>
          </a:xfrm>
        </p:spPr>
      </p:sp>
      <p:sp>
        <p:nvSpPr>
          <p:cNvPr id="15363"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15364" name="Slide Number Placeholder 3"/>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fld id="{23069DD2-0A7A-4A53-BE70-0EDF0537D342}" type="slidenum">
              <a:rPr lang="es-US" altLang="es-CR">
                <a:solidFill>
                  <a:srgbClr val="000000"/>
                </a:solidFill>
                <a:latin typeface="Times New Roman" panose="02020603050405020304" pitchFamily="18" charset="0"/>
              </a:rPr>
              <a:pPr/>
              <a:t>7</a:t>
            </a:fld>
            <a:endParaRPr lang="es-US" altLang="es-CR">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732141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xfrm>
            <a:off x="534988" y="763588"/>
            <a:ext cx="6700837" cy="3770312"/>
          </a:xfrm>
        </p:spPr>
      </p:sp>
      <p:sp>
        <p:nvSpPr>
          <p:cNvPr id="17411"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R" altLang="es-CR"/>
              <a:t>En el RA 2020, la nota promedio de todas las EPEs fue 38%, el CNP obtuvo un 10%.</a:t>
            </a:r>
          </a:p>
          <a:p>
            <a:endParaRPr lang="es-CR" altLang="es-CR"/>
          </a:p>
        </p:txBody>
      </p:sp>
      <p:sp>
        <p:nvSpPr>
          <p:cNvPr id="17412" name="Slide Number Placeholder 3"/>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fld id="{BA598788-5DCE-4C37-B2B0-BCEA2B02E03F}" type="slidenum">
              <a:rPr lang="es-US" altLang="es-CR">
                <a:solidFill>
                  <a:srgbClr val="000000"/>
                </a:solidFill>
                <a:latin typeface="Times New Roman" panose="02020603050405020304" pitchFamily="18" charset="0"/>
              </a:rPr>
              <a:pPr/>
              <a:t>8</a:t>
            </a:fld>
            <a:endParaRPr lang="es-US" altLang="es-CR">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202570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xfrm>
            <a:off x="534988" y="763588"/>
            <a:ext cx="6700837" cy="3770312"/>
          </a:xfrm>
        </p:spPr>
      </p:sp>
      <p:sp>
        <p:nvSpPr>
          <p:cNvPr id="19459"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19460" name="Slide Number Placeholder 3"/>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fld id="{7DD7021D-3C3F-46E3-8BDE-93FF82709567}" type="slidenum">
              <a:rPr lang="es-US" altLang="es-CR">
                <a:solidFill>
                  <a:srgbClr val="000000"/>
                </a:solidFill>
                <a:latin typeface="Times New Roman" panose="02020603050405020304" pitchFamily="18" charset="0"/>
              </a:rPr>
              <a:pPr/>
              <a:t>9</a:t>
            </a:fld>
            <a:endParaRPr lang="es-US" altLang="es-CR">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516486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a:xfrm>
            <a:off x="534988" y="763588"/>
            <a:ext cx="6700837" cy="3770312"/>
          </a:xfrm>
        </p:spPr>
      </p:sp>
      <p:sp>
        <p:nvSpPr>
          <p:cNvPr id="21507" name="Notes Placeholder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21508" name="Slide Number Placeholder 3"/>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fld id="{93690BD1-50B6-4922-9516-EA46DFD25EEE}" type="slidenum">
              <a:rPr lang="es-US" altLang="es-CR">
                <a:solidFill>
                  <a:srgbClr val="000000"/>
                </a:solidFill>
                <a:latin typeface="Times New Roman" panose="02020603050405020304" pitchFamily="18" charset="0"/>
              </a:rPr>
              <a:pPr/>
              <a:t>10</a:t>
            </a:fld>
            <a:endParaRPr lang="es-US" altLang="es-CR">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224910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0825" cy="2387600"/>
          </a:xfrm>
        </p:spPr>
        <p:txBody>
          <a:bodyPr anchor="b"/>
          <a:lstStyle>
            <a:lvl1pPr algn="ctr">
              <a:defRPr sz="6000"/>
            </a:lvl1pPr>
          </a:lstStyle>
          <a:p>
            <a:r>
              <a:rPr lang="en-US"/>
              <a:t>Click to edit Master title style</a:t>
            </a:r>
            <a:endParaRPr lang="es-CR"/>
          </a:p>
        </p:txBody>
      </p:sp>
      <p:sp>
        <p:nvSpPr>
          <p:cNvPr id="3" name="Subtitle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R"/>
          </a:p>
        </p:txBody>
      </p:sp>
      <p:sp>
        <p:nvSpPr>
          <p:cNvPr id="4" name="Rectangle 3"/>
          <p:cNvSpPr>
            <a:spLocks noGrp="1" noChangeArrowheads="1"/>
          </p:cNvSpPr>
          <p:nvPr>
            <p:ph type="dt" idx="10"/>
          </p:nvPr>
        </p:nvSpPr>
        <p:spPr>
          <a:ln/>
        </p:spPr>
        <p:txBody>
          <a:bodyPr/>
          <a:lstStyle>
            <a:lvl1pPr>
              <a:defRPr/>
            </a:lvl1pPr>
          </a:lstStyle>
          <a:p>
            <a:pPr>
              <a:defRPr/>
            </a:pPr>
            <a:endParaRPr lang="es-US" altLang="es-CR"/>
          </a:p>
        </p:txBody>
      </p:sp>
      <p:sp>
        <p:nvSpPr>
          <p:cNvPr id="5" name="Rectangle 4"/>
          <p:cNvSpPr>
            <a:spLocks noGrp="1" noChangeArrowheads="1"/>
          </p:cNvSpPr>
          <p:nvPr>
            <p:ph type="ftr" idx="11"/>
          </p:nvPr>
        </p:nvSpPr>
        <p:spPr>
          <a:ln/>
        </p:spPr>
        <p:txBody>
          <a:bodyPr/>
          <a:lstStyle>
            <a:lvl1pPr>
              <a:defRPr/>
            </a:lvl1pPr>
          </a:lstStyle>
          <a:p>
            <a:pPr>
              <a:defRPr/>
            </a:pPr>
            <a:endParaRPr lang="es-US" altLang="es-CR"/>
          </a:p>
        </p:txBody>
      </p:sp>
      <p:sp>
        <p:nvSpPr>
          <p:cNvPr id="6" name="Rectangle 5"/>
          <p:cNvSpPr>
            <a:spLocks noGrp="1" noChangeArrowheads="1"/>
          </p:cNvSpPr>
          <p:nvPr>
            <p:ph type="sldNum" idx="12"/>
          </p:nvPr>
        </p:nvSpPr>
        <p:spPr>
          <a:ln/>
        </p:spPr>
        <p:txBody>
          <a:bodyPr/>
          <a:lstStyle>
            <a:lvl1pPr>
              <a:defRPr/>
            </a:lvl1pPr>
          </a:lstStyle>
          <a:p>
            <a:fld id="{15379E51-8A11-4038-8E7A-D16569ADA6E3}" type="slidenum">
              <a:rPr lang="es-US" altLang="es-CR"/>
              <a:pPr/>
              <a:t>‹Nº›</a:t>
            </a:fld>
            <a:endParaRPr lang="es-US" altLang="es-CR"/>
          </a:p>
        </p:txBody>
      </p:sp>
    </p:spTree>
    <p:extLst>
      <p:ext uri="{BB962C8B-B14F-4D97-AF65-F5344CB8AC3E}">
        <p14:creationId xmlns:p14="http://schemas.microsoft.com/office/powerpoint/2010/main" val="103973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Rectangle 3"/>
          <p:cNvSpPr>
            <a:spLocks noGrp="1" noChangeArrowheads="1"/>
          </p:cNvSpPr>
          <p:nvPr>
            <p:ph type="dt" idx="10"/>
          </p:nvPr>
        </p:nvSpPr>
        <p:spPr>
          <a:ln/>
        </p:spPr>
        <p:txBody>
          <a:bodyPr/>
          <a:lstStyle>
            <a:lvl1pPr>
              <a:defRPr/>
            </a:lvl1pPr>
          </a:lstStyle>
          <a:p>
            <a:pPr>
              <a:defRPr/>
            </a:pPr>
            <a:endParaRPr lang="es-US" altLang="es-CR"/>
          </a:p>
        </p:txBody>
      </p:sp>
      <p:sp>
        <p:nvSpPr>
          <p:cNvPr id="5" name="Rectangle 4"/>
          <p:cNvSpPr>
            <a:spLocks noGrp="1" noChangeArrowheads="1"/>
          </p:cNvSpPr>
          <p:nvPr>
            <p:ph type="ftr" idx="11"/>
          </p:nvPr>
        </p:nvSpPr>
        <p:spPr>
          <a:ln/>
        </p:spPr>
        <p:txBody>
          <a:bodyPr/>
          <a:lstStyle>
            <a:lvl1pPr>
              <a:defRPr/>
            </a:lvl1pPr>
          </a:lstStyle>
          <a:p>
            <a:pPr>
              <a:defRPr/>
            </a:pPr>
            <a:endParaRPr lang="es-US" altLang="es-CR"/>
          </a:p>
        </p:txBody>
      </p:sp>
      <p:sp>
        <p:nvSpPr>
          <p:cNvPr id="6" name="Rectangle 5"/>
          <p:cNvSpPr>
            <a:spLocks noGrp="1" noChangeArrowheads="1"/>
          </p:cNvSpPr>
          <p:nvPr>
            <p:ph type="sldNum" idx="12"/>
          </p:nvPr>
        </p:nvSpPr>
        <p:spPr>
          <a:ln/>
        </p:spPr>
        <p:txBody>
          <a:bodyPr/>
          <a:lstStyle>
            <a:lvl1pPr>
              <a:defRPr/>
            </a:lvl1pPr>
          </a:lstStyle>
          <a:p>
            <a:fld id="{73AEEFF0-C30A-4AA7-B2B0-0FADC91FB66D}" type="slidenum">
              <a:rPr lang="es-US" altLang="es-CR"/>
              <a:pPr/>
              <a:t>‹Nº›</a:t>
            </a:fld>
            <a:endParaRPr lang="es-US" altLang="es-CR"/>
          </a:p>
        </p:txBody>
      </p:sp>
    </p:spTree>
    <p:extLst>
      <p:ext uri="{BB962C8B-B14F-4D97-AF65-F5344CB8AC3E}">
        <p14:creationId xmlns:p14="http://schemas.microsoft.com/office/powerpoint/2010/main" val="13375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025" y="273050"/>
            <a:ext cx="2741613" cy="5856288"/>
          </a:xfrm>
        </p:spPr>
        <p:txBody>
          <a:bodyPr vert="eaVert"/>
          <a:lstStyle/>
          <a:p>
            <a:r>
              <a:rPr lang="en-US"/>
              <a:t>Click to edit Master title style</a:t>
            </a:r>
            <a:endParaRPr lang="es-CR"/>
          </a:p>
        </p:txBody>
      </p:sp>
      <p:sp>
        <p:nvSpPr>
          <p:cNvPr id="3" name="Vertical Text Placeholder 2"/>
          <p:cNvSpPr>
            <a:spLocks noGrp="1"/>
          </p:cNvSpPr>
          <p:nvPr>
            <p:ph type="body" orient="vert" idx="1"/>
          </p:nvPr>
        </p:nvSpPr>
        <p:spPr>
          <a:xfrm>
            <a:off x="609600" y="273050"/>
            <a:ext cx="8074025" cy="5856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Rectangle 3"/>
          <p:cNvSpPr>
            <a:spLocks noGrp="1" noChangeArrowheads="1"/>
          </p:cNvSpPr>
          <p:nvPr>
            <p:ph type="dt" idx="10"/>
          </p:nvPr>
        </p:nvSpPr>
        <p:spPr>
          <a:ln/>
        </p:spPr>
        <p:txBody>
          <a:bodyPr/>
          <a:lstStyle>
            <a:lvl1pPr>
              <a:defRPr/>
            </a:lvl1pPr>
          </a:lstStyle>
          <a:p>
            <a:pPr>
              <a:defRPr/>
            </a:pPr>
            <a:endParaRPr lang="es-US" altLang="es-CR"/>
          </a:p>
        </p:txBody>
      </p:sp>
      <p:sp>
        <p:nvSpPr>
          <p:cNvPr id="5" name="Rectangle 4"/>
          <p:cNvSpPr>
            <a:spLocks noGrp="1" noChangeArrowheads="1"/>
          </p:cNvSpPr>
          <p:nvPr>
            <p:ph type="ftr" idx="11"/>
          </p:nvPr>
        </p:nvSpPr>
        <p:spPr>
          <a:ln/>
        </p:spPr>
        <p:txBody>
          <a:bodyPr/>
          <a:lstStyle>
            <a:lvl1pPr>
              <a:defRPr/>
            </a:lvl1pPr>
          </a:lstStyle>
          <a:p>
            <a:pPr>
              <a:defRPr/>
            </a:pPr>
            <a:endParaRPr lang="es-US" altLang="es-CR"/>
          </a:p>
        </p:txBody>
      </p:sp>
      <p:sp>
        <p:nvSpPr>
          <p:cNvPr id="6" name="Rectangle 5"/>
          <p:cNvSpPr>
            <a:spLocks noGrp="1" noChangeArrowheads="1"/>
          </p:cNvSpPr>
          <p:nvPr>
            <p:ph type="sldNum" idx="12"/>
          </p:nvPr>
        </p:nvSpPr>
        <p:spPr>
          <a:ln/>
        </p:spPr>
        <p:txBody>
          <a:bodyPr/>
          <a:lstStyle>
            <a:lvl1pPr>
              <a:defRPr/>
            </a:lvl1pPr>
          </a:lstStyle>
          <a:p>
            <a:fld id="{EF794741-B65A-4CBD-9A99-45853B8D9A06}" type="slidenum">
              <a:rPr lang="es-US" altLang="es-CR"/>
              <a:pPr/>
              <a:t>‹Nº›</a:t>
            </a:fld>
            <a:endParaRPr lang="es-US" altLang="es-CR"/>
          </a:p>
        </p:txBody>
      </p:sp>
    </p:spTree>
    <p:extLst>
      <p:ext uri="{BB962C8B-B14F-4D97-AF65-F5344CB8AC3E}">
        <p14:creationId xmlns:p14="http://schemas.microsoft.com/office/powerpoint/2010/main" val="135341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Rectangle 3"/>
          <p:cNvSpPr>
            <a:spLocks noGrp="1" noChangeArrowheads="1"/>
          </p:cNvSpPr>
          <p:nvPr>
            <p:ph type="dt" idx="10"/>
          </p:nvPr>
        </p:nvSpPr>
        <p:spPr>
          <a:ln/>
        </p:spPr>
        <p:txBody>
          <a:bodyPr/>
          <a:lstStyle>
            <a:lvl1pPr>
              <a:defRPr/>
            </a:lvl1pPr>
          </a:lstStyle>
          <a:p>
            <a:pPr>
              <a:defRPr/>
            </a:pPr>
            <a:endParaRPr lang="es-US" altLang="es-CR"/>
          </a:p>
        </p:txBody>
      </p:sp>
      <p:sp>
        <p:nvSpPr>
          <p:cNvPr id="5" name="Rectangle 4"/>
          <p:cNvSpPr>
            <a:spLocks noGrp="1" noChangeArrowheads="1"/>
          </p:cNvSpPr>
          <p:nvPr>
            <p:ph type="ftr" idx="11"/>
          </p:nvPr>
        </p:nvSpPr>
        <p:spPr>
          <a:ln/>
        </p:spPr>
        <p:txBody>
          <a:bodyPr/>
          <a:lstStyle>
            <a:lvl1pPr>
              <a:defRPr/>
            </a:lvl1pPr>
          </a:lstStyle>
          <a:p>
            <a:pPr>
              <a:defRPr/>
            </a:pPr>
            <a:endParaRPr lang="es-US" altLang="es-CR"/>
          </a:p>
        </p:txBody>
      </p:sp>
      <p:sp>
        <p:nvSpPr>
          <p:cNvPr id="6" name="Rectangle 5"/>
          <p:cNvSpPr>
            <a:spLocks noGrp="1" noChangeArrowheads="1"/>
          </p:cNvSpPr>
          <p:nvPr>
            <p:ph type="sldNum" idx="12"/>
          </p:nvPr>
        </p:nvSpPr>
        <p:spPr>
          <a:ln/>
        </p:spPr>
        <p:txBody>
          <a:bodyPr/>
          <a:lstStyle>
            <a:lvl1pPr>
              <a:defRPr/>
            </a:lvl1pPr>
          </a:lstStyle>
          <a:p>
            <a:fld id="{4B3A881D-6F67-4CD1-A6DD-D99232A217D6}" type="slidenum">
              <a:rPr lang="es-US" altLang="es-CR"/>
              <a:pPr/>
              <a:t>‹Nº›</a:t>
            </a:fld>
            <a:endParaRPr lang="es-US" altLang="es-CR"/>
          </a:p>
        </p:txBody>
      </p:sp>
    </p:spTree>
    <p:extLst>
      <p:ext uri="{BB962C8B-B14F-4D97-AF65-F5344CB8AC3E}">
        <p14:creationId xmlns:p14="http://schemas.microsoft.com/office/powerpoint/2010/main" val="376406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2425" cy="2852737"/>
          </a:xfrm>
        </p:spPr>
        <p:txBody>
          <a:bodyPr anchor="b"/>
          <a:lstStyle>
            <a:lvl1pPr>
              <a:defRPr sz="6000"/>
            </a:lvl1pPr>
          </a:lstStyle>
          <a:p>
            <a:r>
              <a:rPr lang="en-US"/>
              <a:t>Click to edit Master title style</a:t>
            </a:r>
            <a:endParaRPr lang="es-CR"/>
          </a:p>
        </p:txBody>
      </p:sp>
      <p:sp>
        <p:nvSpPr>
          <p:cNvPr id="3" name="Text Placeholder 2"/>
          <p:cNvSpPr>
            <a:spLocks noGrp="1"/>
          </p:cNvSpPr>
          <p:nvPr>
            <p:ph type="body" idx="1"/>
          </p:nvPr>
        </p:nvSpPr>
        <p:spPr>
          <a:xfrm>
            <a:off x="831850" y="4589463"/>
            <a:ext cx="105124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s-US" altLang="es-CR"/>
          </a:p>
        </p:txBody>
      </p:sp>
      <p:sp>
        <p:nvSpPr>
          <p:cNvPr id="5" name="Rectangle 4"/>
          <p:cNvSpPr>
            <a:spLocks noGrp="1" noChangeArrowheads="1"/>
          </p:cNvSpPr>
          <p:nvPr>
            <p:ph type="ftr" idx="11"/>
          </p:nvPr>
        </p:nvSpPr>
        <p:spPr>
          <a:ln/>
        </p:spPr>
        <p:txBody>
          <a:bodyPr/>
          <a:lstStyle>
            <a:lvl1pPr>
              <a:defRPr/>
            </a:lvl1pPr>
          </a:lstStyle>
          <a:p>
            <a:pPr>
              <a:defRPr/>
            </a:pPr>
            <a:endParaRPr lang="es-US" altLang="es-CR"/>
          </a:p>
        </p:txBody>
      </p:sp>
      <p:sp>
        <p:nvSpPr>
          <p:cNvPr id="6" name="Rectangle 5"/>
          <p:cNvSpPr>
            <a:spLocks noGrp="1" noChangeArrowheads="1"/>
          </p:cNvSpPr>
          <p:nvPr>
            <p:ph type="sldNum" idx="12"/>
          </p:nvPr>
        </p:nvSpPr>
        <p:spPr>
          <a:ln/>
        </p:spPr>
        <p:txBody>
          <a:bodyPr/>
          <a:lstStyle>
            <a:lvl1pPr>
              <a:defRPr/>
            </a:lvl1pPr>
          </a:lstStyle>
          <a:p>
            <a:fld id="{1D763F67-71B8-4B59-8DCE-A37C387DE23A}" type="slidenum">
              <a:rPr lang="es-US" altLang="es-CR"/>
              <a:pPr/>
              <a:t>‹Nº›</a:t>
            </a:fld>
            <a:endParaRPr lang="es-US" altLang="es-CR"/>
          </a:p>
        </p:txBody>
      </p:sp>
    </p:spTree>
    <p:extLst>
      <p:ext uri="{BB962C8B-B14F-4D97-AF65-F5344CB8AC3E}">
        <p14:creationId xmlns:p14="http://schemas.microsoft.com/office/powerpoint/2010/main" val="4131801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R"/>
          </a:p>
        </p:txBody>
      </p:sp>
      <p:sp>
        <p:nvSpPr>
          <p:cNvPr id="3" name="Content Placeholder 2"/>
          <p:cNvSpPr>
            <a:spLocks noGrp="1"/>
          </p:cNvSpPr>
          <p:nvPr>
            <p:ph sz="half" idx="1"/>
          </p:nvPr>
        </p:nvSpPr>
        <p:spPr>
          <a:xfrm>
            <a:off x="609600" y="1604963"/>
            <a:ext cx="540702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Content Placeholder 3"/>
          <p:cNvSpPr>
            <a:spLocks noGrp="1"/>
          </p:cNvSpPr>
          <p:nvPr>
            <p:ph sz="half" idx="2"/>
          </p:nvPr>
        </p:nvSpPr>
        <p:spPr>
          <a:xfrm>
            <a:off x="6169025" y="1604963"/>
            <a:ext cx="54086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5" name="Rectangle 3"/>
          <p:cNvSpPr>
            <a:spLocks noGrp="1" noChangeArrowheads="1"/>
          </p:cNvSpPr>
          <p:nvPr>
            <p:ph type="dt" idx="10"/>
          </p:nvPr>
        </p:nvSpPr>
        <p:spPr>
          <a:ln/>
        </p:spPr>
        <p:txBody>
          <a:bodyPr/>
          <a:lstStyle>
            <a:lvl1pPr>
              <a:defRPr/>
            </a:lvl1pPr>
          </a:lstStyle>
          <a:p>
            <a:pPr>
              <a:defRPr/>
            </a:pPr>
            <a:endParaRPr lang="es-US" altLang="es-CR"/>
          </a:p>
        </p:txBody>
      </p:sp>
      <p:sp>
        <p:nvSpPr>
          <p:cNvPr id="6" name="Rectangle 4"/>
          <p:cNvSpPr>
            <a:spLocks noGrp="1" noChangeArrowheads="1"/>
          </p:cNvSpPr>
          <p:nvPr>
            <p:ph type="ftr" idx="11"/>
          </p:nvPr>
        </p:nvSpPr>
        <p:spPr>
          <a:ln/>
        </p:spPr>
        <p:txBody>
          <a:bodyPr/>
          <a:lstStyle>
            <a:lvl1pPr>
              <a:defRPr/>
            </a:lvl1pPr>
          </a:lstStyle>
          <a:p>
            <a:pPr>
              <a:defRPr/>
            </a:pPr>
            <a:endParaRPr lang="es-US" altLang="es-CR"/>
          </a:p>
        </p:txBody>
      </p:sp>
      <p:sp>
        <p:nvSpPr>
          <p:cNvPr id="7" name="Rectangle 5"/>
          <p:cNvSpPr>
            <a:spLocks noGrp="1" noChangeArrowheads="1"/>
          </p:cNvSpPr>
          <p:nvPr>
            <p:ph type="sldNum" idx="12"/>
          </p:nvPr>
        </p:nvSpPr>
        <p:spPr>
          <a:ln/>
        </p:spPr>
        <p:txBody>
          <a:bodyPr/>
          <a:lstStyle>
            <a:lvl1pPr>
              <a:defRPr/>
            </a:lvl1pPr>
          </a:lstStyle>
          <a:p>
            <a:fld id="{B26F857E-D26F-4EB5-A561-0AE7544E10A7}" type="slidenum">
              <a:rPr lang="es-US" altLang="es-CR"/>
              <a:pPr/>
              <a:t>‹Nº›</a:t>
            </a:fld>
            <a:endParaRPr lang="es-US" altLang="es-CR"/>
          </a:p>
        </p:txBody>
      </p:sp>
    </p:spTree>
    <p:extLst>
      <p:ext uri="{BB962C8B-B14F-4D97-AF65-F5344CB8AC3E}">
        <p14:creationId xmlns:p14="http://schemas.microsoft.com/office/powerpoint/2010/main" val="2302983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2425" cy="1325563"/>
          </a:xfrm>
        </p:spPr>
        <p:txBody>
          <a:bodyPr/>
          <a:lstStyle/>
          <a:p>
            <a:r>
              <a:rPr lang="en-US"/>
              <a:t>Click to edit Master title style</a:t>
            </a:r>
            <a:endParaRPr lang="es-CR"/>
          </a:p>
        </p:txBody>
      </p:sp>
      <p:sp>
        <p:nvSpPr>
          <p:cNvPr id="3" name="Text Placeholder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62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5" name="Text Placeholder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613" y="2505075"/>
            <a:ext cx="5181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7" name="Rectangle 3"/>
          <p:cNvSpPr>
            <a:spLocks noGrp="1" noChangeArrowheads="1"/>
          </p:cNvSpPr>
          <p:nvPr>
            <p:ph type="dt" idx="10"/>
          </p:nvPr>
        </p:nvSpPr>
        <p:spPr>
          <a:ln/>
        </p:spPr>
        <p:txBody>
          <a:bodyPr/>
          <a:lstStyle>
            <a:lvl1pPr>
              <a:defRPr/>
            </a:lvl1pPr>
          </a:lstStyle>
          <a:p>
            <a:pPr>
              <a:defRPr/>
            </a:pPr>
            <a:endParaRPr lang="es-US" altLang="es-CR"/>
          </a:p>
        </p:txBody>
      </p:sp>
      <p:sp>
        <p:nvSpPr>
          <p:cNvPr id="8" name="Rectangle 4"/>
          <p:cNvSpPr>
            <a:spLocks noGrp="1" noChangeArrowheads="1"/>
          </p:cNvSpPr>
          <p:nvPr>
            <p:ph type="ftr" idx="11"/>
          </p:nvPr>
        </p:nvSpPr>
        <p:spPr>
          <a:ln/>
        </p:spPr>
        <p:txBody>
          <a:bodyPr/>
          <a:lstStyle>
            <a:lvl1pPr>
              <a:defRPr/>
            </a:lvl1pPr>
          </a:lstStyle>
          <a:p>
            <a:pPr>
              <a:defRPr/>
            </a:pPr>
            <a:endParaRPr lang="es-US" altLang="es-CR"/>
          </a:p>
        </p:txBody>
      </p:sp>
      <p:sp>
        <p:nvSpPr>
          <p:cNvPr id="9" name="Rectangle 5"/>
          <p:cNvSpPr>
            <a:spLocks noGrp="1" noChangeArrowheads="1"/>
          </p:cNvSpPr>
          <p:nvPr>
            <p:ph type="sldNum" idx="12"/>
          </p:nvPr>
        </p:nvSpPr>
        <p:spPr>
          <a:ln/>
        </p:spPr>
        <p:txBody>
          <a:bodyPr/>
          <a:lstStyle>
            <a:lvl1pPr>
              <a:defRPr/>
            </a:lvl1pPr>
          </a:lstStyle>
          <a:p>
            <a:fld id="{48507B5C-EB67-4C18-A6A7-3951B059E587}" type="slidenum">
              <a:rPr lang="es-US" altLang="es-CR"/>
              <a:pPr/>
              <a:t>‹Nº›</a:t>
            </a:fld>
            <a:endParaRPr lang="es-US" altLang="es-CR"/>
          </a:p>
        </p:txBody>
      </p:sp>
    </p:spTree>
    <p:extLst>
      <p:ext uri="{BB962C8B-B14F-4D97-AF65-F5344CB8AC3E}">
        <p14:creationId xmlns:p14="http://schemas.microsoft.com/office/powerpoint/2010/main" val="395251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R"/>
          </a:p>
        </p:txBody>
      </p:sp>
      <p:sp>
        <p:nvSpPr>
          <p:cNvPr id="3" name="Rectangle 3"/>
          <p:cNvSpPr>
            <a:spLocks noGrp="1" noChangeArrowheads="1"/>
          </p:cNvSpPr>
          <p:nvPr>
            <p:ph type="dt" idx="10"/>
          </p:nvPr>
        </p:nvSpPr>
        <p:spPr>
          <a:ln/>
        </p:spPr>
        <p:txBody>
          <a:bodyPr/>
          <a:lstStyle>
            <a:lvl1pPr>
              <a:defRPr/>
            </a:lvl1pPr>
          </a:lstStyle>
          <a:p>
            <a:pPr>
              <a:defRPr/>
            </a:pPr>
            <a:endParaRPr lang="es-US" altLang="es-CR"/>
          </a:p>
        </p:txBody>
      </p:sp>
      <p:sp>
        <p:nvSpPr>
          <p:cNvPr id="4" name="Rectangle 4"/>
          <p:cNvSpPr>
            <a:spLocks noGrp="1" noChangeArrowheads="1"/>
          </p:cNvSpPr>
          <p:nvPr>
            <p:ph type="ftr" idx="11"/>
          </p:nvPr>
        </p:nvSpPr>
        <p:spPr>
          <a:ln/>
        </p:spPr>
        <p:txBody>
          <a:bodyPr/>
          <a:lstStyle>
            <a:lvl1pPr>
              <a:defRPr/>
            </a:lvl1pPr>
          </a:lstStyle>
          <a:p>
            <a:pPr>
              <a:defRPr/>
            </a:pPr>
            <a:endParaRPr lang="es-US" altLang="es-CR"/>
          </a:p>
        </p:txBody>
      </p:sp>
      <p:sp>
        <p:nvSpPr>
          <p:cNvPr id="5" name="Rectangle 5"/>
          <p:cNvSpPr>
            <a:spLocks noGrp="1" noChangeArrowheads="1"/>
          </p:cNvSpPr>
          <p:nvPr>
            <p:ph type="sldNum" idx="12"/>
          </p:nvPr>
        </p:nvSpPr>
        <p:spPr>
          <a:ln/>
        </p:spPr>
        <p:txBody>
          <a:bodyPr/>
          <a:lstStyle>
            <a:lvl1pPr>
              <a:defRPr/>
            </a:lvl1pPr>
          </a:lstStyle>
          <a:p>
            <a:fld id="{CE4C4789-B792-4EC9-8930-A1E0462C0521}" type="slidenum">
              <a:rPr lang="es-US" altLang="es-CR"/>
              <a:pPr/>
              <a:t>‹Nº›</a:t>
            </a:fld>
            <a:endParaRPr lang="es-US" altLang="es-CR"/>
          </a:p>
        </p:txBody>
      </p:sp>
    </p:spTree>
    <p:extLst>
      <p:ext uri="{BB962C8B-B14F-4D97-AF65-F5344CB8AC3E}">
        <p14:creationId xmlns:p14="http://schemas.microsoft.com/office/powerpoint/2010/main" val="2381320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s-US" altLang="es-CR"/>
          </a:p>
        </p:txBody>
      </p:sp>
      <p:sp>
        <p:nvSpPr>
          <p:cNvPr id="3" name="Rectangle 4"/>
          <p:cNvSpPr>
            <a:spLocks noGrp="1" noChangeArrowheads="1"/>
          </p:cNvSpPr>
          <p:nvPr>
            <p:ph type="ftr" idx="11"/>
          </p:nvPr>
        </p:nvSpPr>
        <p:spPr>
          <a:ln/>
        </p:spPr>
        <p:txBody>
          <a:bodyPr/>
          <a:lstStyle>
            <a:lvl1pPr>
              <a:defRPr/>
            </a:lvl1pPr>
          </a:lstStyle>
          <a:p>
            <a:pPr>
              <a:defRPr/>
            </a:pPr>
            <a:endParaRPr lang="es-US" altLang="es-CR"/>
          </a:p>
        </p:txBody>
      </p:sp>
      <p:sp>
        <p:nvSpPr>
          <p:cNvPr id="4" name="Rectangle 5"/>
          <p:cNvSpPr>
            <a:spLocks noGrp="1" noChangeArrowheads="1"/>
          </p:cNvSpPr>
          <p:nvPr>
            <p:ph type="sldNum" idx="12"/>
          </p:nvPr>
        </p:nvSpPr>
        <p:spPr>
          <a:ln/>
        </p:spPr>
        <p:txBody>
          <a:bodyPr/>
          <a:lstStyle>
            <a:lvl1pPr>
              <a:defRPr/>
            </a:lvl1pPr>
          </a:lstStyle>
          <a:p>
            <a:fld id="{9B272FC4-083F-4D2C-BBF2-35F28E0B46AD}" type="slidenum">
              <a:rPr lang="es-US" altLang="es-CR"/>
              <a:pPr/>
              <a:t>‹Nº›</a:t>
            </a:fld>
            <a:endParaRPr lang="es-US" altLang="es-CR"/>
          </a:p>
        </p:txBody>
      </p:sp>
    </p:spTree>
    <p:extLst>
      <p:ext uri="{BB962C8B-B14F-4D97-AF65-F5344CB8AC3E}">
        <p14:creationId xmlns:p14="http://schemas.microsoft.com/office/powerpoint/2010/main" val="2560931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0650" cy="1600200"/>
          </a:xfrm>
        </p:spPr>
        <p:txBody>
          <a:bodyPr anchor="b"/>
          <a:lstStyle>
            <a:lvl1pPr>
              <a:defRPr sz="3200"/>
            </a:lvl1pPr>
          </a:lstStyle>
          <a:p>
            <a:r>
              <a:rPr lang="en-US"/>
              <a:t>Click to edit Master title style</a:t>
            </a:r>
            <a:endParaRPr lang="es-CR"/>
          </a:p>
        </p:txBody>
      </p:sp>
      <p:sp>
        <p:nvSpPr>
          <p:cNvPr id="3" name="Content Placeholder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Text Placeholder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s-US" altLang="es-CR"/>
          </a:p>
        </p:txBody>
      </p:sp>
      <p:sp>
        <p:nvSpPr>
          <p:cNvPr id="6" name="Rectangle 4"/>
          <p:cNvSpPr>
            <a:spLocks noGrp="1" noChangeArrowheads="1"/>
          </p:cNvSpPr>
          <p:nvPr>
            <p:ph type="ftr" idx="11"/>
          </p:nvPr>
        </p:nvSpPr>
        <p:spPr>
          <a:ln/>
        </p:spPr>
        <p:txBody>
          <a:bodyPr/>
          <a:lstStyle>
            <a:lvl1pPr>
              <a:defRPr/>
            </a:lvl1pPr>
          </a:lstStyle>
          <a:p>
            <a:pPr>
              <a:defRPr/>
            </a:pPr>
            <a:endParaRPr lang="es-US" altLang="es-CR"/>
          </a:p>
        </p:txBody>
      </p:sp>
      <p:sp>
        <p:nvSpPr>
          <p:cNvPr id="7" name="Rectangle 5"/>
          <p:cNvSpPr>
            <a:spLocks noGrp="1" noChangeArrowheads="1"/>
          </p:cNvSpPr>
          <p:nvPr>
            <p:ph type="sldNum" idx="12"/>
          </p:nvPr>
        </p:nvSpPr>
        <p:spPr>
          <a:ln/>
        </p:spPr>
        <p:txBody>
          <a:bodyPr/>
          <a:lstStyle>
            <a:lvl1pPr>
              <a:defRPr/>
            </a:lvl1pPr>
          </a:lstStyle>
          <a:p>
            <a:fld id="{BAD897BE-198B-4F7F-9386-F4AEE80610A7}" type="slidenum">
              <a:rPr lang="es-US" altLang="es-CR"/>
              <a:pPr/>
              <a:t>‹Nº›</a:t>
            </a:fld>
            <a:endParaRPr lang="es-US" altLang="es-CR"/>
          </a:p>
        </p:txBody>
      </p:sp>
    </p:spTree>
    <p:extLst>
      <p:ext uri="{BB962C8B-B14F-4D97-AF65-F5344CB8AC3E}">
        <p14:creationId xmlns:p14="http://schemas.microsoft.com/office/powerpoint/2010/main" val="2408215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0650" cy="1600200"/>
          </a:xfrm>
        </p:spPr>
        <p:txBody>
          <a:bodyPr anchor="b"/>
          <a:lstStyle>
            <a:lvl1pPr>
              <a:defRPr sz="3200"/>
            </a:lvl1pPr>
          </a:lstStyle>
          <a:p>
            <a:r>
              <a:rPr lang="en-US"/>
              <a:t>Click to edit Master title style</a:t>
            </a:r>
            <a:endParaRPr lang="es-CR"/>
          </a:p>
        </p:txBody>
      </p:sp>
      <p:sp>
        <p:nvSpPr>
          <p:cNvPr id="3" name="Picture Placeholder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a:p>
        </p:txBody>
      </p:sp>
      <p:sp>
        <p:nvSpPr>
          <p:cNvPr id="4" name="Text Placeholder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s-US" altLang="es-CR"/>
          </a:p>
        </p:txBody>
      </p:sp>
      <p:sp>
        <p:nvSpPr>
          <p:cNvPr id="6" name="Rectangle 4"/>
          <p:cNvSpPr>
            <a:spLocks noGrp="1" noChangeArrowheads="1"/>
          </p:cNvSpPr>
          <p:nvPr>
            <p:ph type="ftr" idx="11"/>
          </p:nvPr>
        </p:nvSpPr>
        <p:spPr>
          <a:ln/>
        </p:spPr>
        <p:txBody>
          <a:bodyPr/>
          <a:lstStyle>
            <a:lvl1pPr>
              <a:defRPr/>
            </a:lvl1pPr>
          </a:lstStyle>
          <a:p>
            <a:pPr>
              <a:defRPr/>
            </a:pPr>
            <a:endParaRPr lang="es-US" altLang="es-CR"/>
          </a:p>
        </p:txBody>
      </p:sp>
      <p:sp>
        <p:nvSpPr>
          <p:cNvPr id="7" name="Rectangle 5"/>
          <p:cNvSpPr>
            <a:spLocks noGrp="1" noChangeArrowheads="1"/>
          </p:cNvSpPr>
          <p:nvPr>
            <p:ph type="sldNum" idx="12"/>
          </p:nvPr>
        </p:nvSpPr>
        <p:spPr>
          <a:ln/>
        </p:spPr>
        <p:txBody>
          <a:bodyPr/>
          <a:lstStyle>
            <a:lvl1pPr>
              <a:defRPr/>
            </a:lvl1pPr>
          </a:lstStyle>
          <a:p>
            <a:fld id="{66BC1BB4-C7A1-4D8D-AF7B-F200B74EE55B}" type="slidenum">
              <a:rPr lang="es-US" altLang="es-CR"/>
              <a:pPr/>
              <a:t>‹Nº›</a:t>
            </a:fld>
            <a:endParaRPr lang="es-US" altLang="es-CR"/>
          </a:p>
        </p:txBody>
      </p:sp>
    </p:spTree>
    <p:extLst>
      <p:ext uri="{BB962C8B-B14F-4D97-AF65-F5344CB8AC3E}">
        <p14:creationId xmlns:p14="http://schemas.microsoft.com/office/powerpoint/2010/main" val="550977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09600" y="273050"/>
            <a:ext cx="10968038"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s-CR"/>
              <a:t>Pulse para editar el formato del texto de título</a:t>
            </a:r>
          </a:p>
        </p:txBody>
      </p:sp>
      <p:sp>
        <p:nvSpPr>
          <p:cNvPr id="1027" name="Rectangle 2"/>
          <p:cNvSpPr>
            <a:spLocks noGrp="1" noChangeArrowheads="1"/>
          </p:cNvSpPr>
          <p:nvPr>
            <p:ph type="body" idx="1"/>
          </p:nvPr>
        </p:nvSpPr>
        <p:spPr bwMode="auto">
          <a:xfrm>
            <a:off x="609600" y="1604963"/>
            <a:ext cx="10968038"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578" rIns="0" bIns="0" numCol="1" anchor="t" anchorCtr="0" compatLnSpc="1">
            <a:prstTxWarp prst="textNoShape">
              <a:avLst/>
            </a:prstTxWarp>
          </a:bodyPr>
          <a:lstStyle/>
          <a:p>
            <a:pPr lvl="0"/>
            <a:r>
              <a:rPr lang="en-GB" altLang="es-CR"/>
              <a:t>Pulse para editar los formatos del texto del esquema</a:t>
            </a:r>
          </a:p>
          <a:p>
            <a:pPr lvl="1"/>
            <a:r>
              <a:rPr lang="en-GB" altLang="es-CR"/>
              <a:t>Segundo nivel del esquema</a:t>
            </a:r>
          </a:p>
          <a:p>
            <a:pPr lvl="2"/>
            <a:r>
              <a:rPr lang="en-GB" altLang="es-CR"/>
              <a:t>Tercer nivel del esquema</a:t>
            </a:r>
          </a:p>
          <a:p>
            <a:pPr lvl="3"/>
            <a:r>
              <a:rPr lang="en-GB" altLang="es-CR"/>
              <a:t>Cuarto nivel del esquema</a:t>
            </a:r>
          </a:p>
          <a:p>
            <a:pPr lvl="4"/>
            <a:r>
              <a:rPr lang="en-GB" altLang="es-CR"/>
              <a:t>Quinto nivel del esquema</a:t>
            </a:r>
          </a:p>
          <a:p>
            <a:pPr lvl="4"/>
            <a:r>
              <a:rPr lang="en-GB" altLang="es-CR"/>
              <a:t>Sexto nivel del esquema</a:t>
            </a:r>
          </a:p>
          <a:p>
            <a:pPr lvl="4"/>
            <a:r>
              <a:rPr lang="en-GB" altLang="es-CR"/>
              <a:t>Séptimo nivel del esquema</a:t>
            </a:r>
          </a:p>
          <a:p>
            <a:pPr lvl="4"/>
            <a:r>
              <a:rPr lang="en-GB" altLang="es-CR"/>
              <a:t>Octavo nivel del esquema</a:t>
            </a:r>
          </a:p>
          <a:p>
            <a:pPr lvl="4"/>
            <a:r>
              <a:rPr lang="en-GB" altLang="es-CR"/>
              <a:t>Noveno nivel del esquema</a:t>
            </a:r>
          </a:p>
        </p:txBody>
      </p:sp>
      <p:sp>
        <p:nvSpPr>
          <p:cNvPr id="2" name="Rectangle 3"/>
          <p:cNvSpPr>
            <a:spLocks noGrp="1" noChangeArrowheads="1"/>
          </p:cNvSpPr>
          <p:nvPr>
            <p:ph type="dt"/>
          </p:nvPr>
        </p:nvSpPr>
        <p:spPr bwMode="auto">
          <a:xfrm>
            <a:off x="609600" y="6246813"/>
            <a:ext cx="2838450" cy="471487"/>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723900" algn="l"/>
                <a:tab pos="1447800" algn="l"/>
                <a:tab pos="2171700" algn="l"/>
              </a:tabLst>
              <a:defRPr sz="1400">
                <a:solidFill>
                  <a:srgbClr val="000000"/>
                </a:solidFill>
                <a:latin typeface="Times New Roman" panose="02020603050405020304" pitchFamily="18" charset="0"/>
                <a:ea typeface="+mn-ea"/>
                <a:cs typeface="Arial Unicode MS" charset="0"/>
              </a:defRPr>
            </a:lvl1pPr>
          </a:lstStyle>
          <a:p>
            <a:pPr>
              <a:defRPr/>
            </a:pPr>
            <a:endParaRPr lang="es-US" altLang="es-CR"/>
          </a:p>
        </p:txBody>
      </p:sp>
      <p:sp>
        <p:nvSpPr>
          <p:cNvPr id="1028" name="Rectangle 4"/>
          <p:cNvSpPr>
            <a:spLocks noGrp="1" noChangeArrowheads="1"/>
          </p:cNvSpPr>
          <p:nvPr>
            <p:ph type="ftr"/>
          </p:nvPr>
        </p:nvSpPr>
        <p:spPr bwMode="auto">
          <a:xfrm>
            <a:off x="4168775" y="6246813"/>
            <a:ext cx="3862388" cy="471487"/>
          </a:xfrm>
          <a:prstGeom prst="rect">
            <a:avLst/>
          </a:prstGeom>
          <a:noFill/>
          <a:ln>
            <a:noFill/>
          </a:ln>
          <a:effectLst/>
        </p:spPr>
        <p:txBody>
          <a:bodyPr vert="horz" wrap="square" lIns="0" tIns="0" rIns="0" bIns="0" numCol="1" anchor="t" anchorCtr="0" compatLnSpc="1">
            <a:prstTxWarp prst="textNoShape">
              <a:avLst/>
            </a:prstTxWarp>
          </a:bodyPr>
          <a:lstStyle>
            <a:lvl1pPr algn="ctr" eaLnBrk="1">
              <a:lnSpc>
                <a:spcPct val="93000"/>
              </a:lnSpc>
              <a:buClr>
                <a:srgbClr val="000000"/>
              </a:buClr>
              <a:buSzPct val="100000"/>
              <a:buFont typeface="Times New Roman" panose="02020603050405020304" pitchFamily="18" charset="0"/>
              <a:buNone/>
              <a:tabLst>
                <a:tab pos="723900" algn="l"/>
                <a:tab pos="1447800" algn="l"/>
                <a:tab pos="2171700" algn="l"/>
                <a:tab pos="2895600" algn="l"/>
                <a:tab pos="3619500" algn="l"/>
              </a:tabLst>
              <a:defRPr sz="1400">
                <a:solidFill>
                  <a:srgbClr val="000000"/>
                </a:solidFill>
                <a:latin typeface="Times New Roman" panose="02020603050405020304" pitchFamily="18" charset="0"/>
                <a:ea typeface="+mn-ea"/>
                <a:cs typeface="Arial Unicode MS" charset="0"/>
              </a:defRPr>
            </a:lvl1pPr>
          </a:lstStyle>
          <a:p>
            <a:pPr>
              <a:defRPr/>
            </a:pPr>
            <a:endParaRPr lang="es-US" altLang="es-CR"/>
          </a:p>
        </p:txBody>
      </p:sp>
      <p:sp>
        <p:nvSpPr>
          <p:cNvPr id="1029" name="Rectangle 5"/>
          <p:cNvSpPr>
            <a:spLocks noGrp="1" noChangeArrowheads="1"/>
          </p:cNvSpPr>
          <p:nvPr>
            <p:ph type="sldNum"/>
          </p:nvPr>
        </p:nvSpPr>
        <p:spPr bwMode="auto">
          <a:xfrm>
            <a:off x="8739188" y="6246813"/>
            <a:ext cx="2838450" cy="471487"/>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723900" algn="l"/>
                <a:tab pos="1447800" algn="l"/>
                <a:tab pos="2171700" algn="l"/>
              </a:tabLst>
              <a:defRPr sz="1400">
                <a:solidFill>
                  <a:srgbClr val="000000"/>
                </a:solidFill>
                <a:latin typeface="Times New Roman" panose="02020603050405020304" pitchFamily="18" charset="0"/>
              </a:defRPr>
            </a:lvl1pPr>
          </a:lstStyle>
          <a:p>
            <a:fld id="{8F61E3CF-03D6-4D6A-BE03-AF3AC5A19126}" type="slidenum">
              <a:rPr lang="es-US" altLang="es-CR"/>
              <a:pPr/>
              <a:t>‹Nº›</a:t>
            </a:fld>
            <a:endParaRPr lang="es-US" alt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kern="1200">
          <a:solidFill>
            <a:srgbClr val="000000"/>
          </a:solidFill>
          <a:latin typeface="+mj-lt"/>
          <a:ea typeface="Arial Unicode MS" pitchFamily="34" charset="-128"/>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Arial Unicode MS" pitchFamily="34" charset="-128"/>
          <a:cs typeface="Arial Unicode MS" charset="0"/>
        </a:defRPr>
      </a:lvl2pPr>
      <a:lvl3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Arial Unicode MS" pitchFamily="34" charset="-128"/>
          <a:cs typeface="Arial Unicode MS" charset="0"/>
        </a:defRPr>
      </a:lvl3pPr>
      <a:lvl4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Arial Unicode MS" pitchFamily="34" charset="-128"/>
          <a:cs typeface="Arial Unicode MS" charset="0"/>
        </a:defRPr>
      </a:lvl4pPr>
      <a:lvl5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Arial Unicode MS" pitchFamily="34" charset="-128"/>
          <a:cs typeface="Arial Unicode MS"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9pPr>
    </p:titleStyle>
    <p:bodyStyle>
      <a:lvl1pPr marL="342900" indent="-342900" algn="l" defTabSz="457200" rtl="0" eaLnBrk="0" fontAlgn="base" hangingPunct="0">
        <a:lnSpc>
          <a:spcPct val="93000"/>
        </a:lnSpc>
        <a:spcBef>
          <a:spcPct val="0"/>
        </a:spcBef>
        <a:spcAft>
          <a:spcPts val="1288"/>
        </a:spcAft>
        <a:buClr>
          <a:srgbClr val="000000"/>
        </a:buClr>
        <a:buSzPct val="100000"/>
        <a:buFont typeface="Times New Roman" panose="02020603050405020304" pitchFamily="18" charset="0"/>
        <a:defRPr sz="2900" kern="1200">
          <a:solidFill>
            <a:srgbClr val="000000"/>
          </a:solidFill>
          <a:latin typeface="+mn-lt"/>
          <a:ea typeface="Arial Unicode MS" pitchFamily="34" charset="-128"/>
          <a:cs typeface="+mn-cs"/>
        </a:defRPr>
      </a:lvl1pPr>
      <a:lvl2pPr marL="742950" indent="-285750" algn="l" defTabSz="457200" rtl="0" eaLnBrk="0" fontAlgn="base" hangingPunct="0">
        <a:lnSpc>
          <a:spcPct val="93000"/>
        </a:lnSpc>
        <a:spcBef>
          <a:spcPct val="0"/>
        </a:spcBef>
        <a:spcAft>
          <a:spcPts val="1025"/>
        </a:spcAft>
        <a:buClr>
          <a:srgbClr val="000000"/>
        </a:buClr>
        <a:buSzPct val="100000"/>
        <a:buFont typeface="Times New Roman" panose="02020603050405020304" pitchFamily="18" charset="0"/>
        <a:defRPr sz="2500" kern="1200">
          <a:solidFill>
            <a:srgbClr val="000000"/>
          </a:solidFill>
          <a:latin typeface="+mn-lt"/>
          <a:ea typeface="Arial Unicode MS" pitchFamily="34" charset="-128"/>
          <a:cs typeface="+mn-cs"/>
        </a:defRPr>
      </a:lvl2pPr>
      <a:lvl3pPr marL="1143000" indent="-228600" algn="l" defTabSz="457200" rtl="0" eaLnBrk="0" fontAlgn="base" hangingPunct="0">
        <a:lnSpc>
          <a:spcPct val="93000"/>
        </a:lnSpc>
        <a:spcBef>
          <a:spcPct val="0"/>
        </a:spcBef>
        <a:spcAft>
          <a:spcPts val="763"/>
        </a:spcAft>
        <a:buClr>
          <a:srgbClr val="000000"/>
        </a:buClr>
        <a:buSzPct val="100000"/>
        <a:buFont typeface="Times New Roman" panose="02020603050405020304" pitchFamily="18" charset="0"/>
        <a:defRPr sz="2200" kern="1200">
          <a:solidFill>
            <a:srgbClr val="000000"/>
          </a:solidFill>
          <a:latin typeface="+mn-lt"/>
          <a:ea typeface="Arial Unicode MS" pitchFamily="34" charset="-128"/>
          <a:cs typeface="+mn-cs"/>
        </a:defRPr>
      </a:lvl3pPr>
      <a:lvl4pPr marL="1600200" indent="-228600" algn="l" defTabSz="457200" rtl="0" eaLnBrk="0" fontAlgn="base" hangingPunct="0">
        <a:lnSpc>
          <a:spcPct val="93000"/>
        </a:lnSpc>
        <a:spcBef>
          <a:spcPct val="0"/>
        </a:spcBef>
        <a:spcAft>
          <a:spcPts val="513"/>
        </a:spcAft>
        <a:buClr>
          <a:srgbClr val="000000"/>
        </a:buClr>
        <a:buSzPct val="100000"/>
        <a:buFont typeface="Times New Roman" panose="02020603050405020304" pitchFamily="18" charset="0"/>
        <a:defRPr kern="1200">
          <a:solidFill>
            <a:srgbClr val="000000"/>
          </a:solidFill>
          <a:latin typeface="+mn-lt"/>
          <a:ea typeface="Arial Unicode MS" pitchFamily="34" charset="-128"/>
          <a:cs typeface="+mn-cs"/>
        </a:defRPr>
      </a:lvl4pPr>
      <a:lvl5pPr marL="2057400" indent="-228600" algn="l" defTabSz="457200" rtl="0" eaLnBrk="0" fontAlgn="base" hangingPunct="0">
        <a:lnSpc>
          <a:spcPct val="93000"/>
        </a:lnSpc>
        <a:spcBef>
          <a:spcPct val="0"/>
        </a:spcBef>
        <a:spcAft>
          <a:spcPts val="250"/>
        </a:spcAft>
        <a:buClr>
          <a:srgbClr val="000000"/>
        </a:buClr>
        <a:buSzPct val="100000"/>
        <a:buFont typeface="Times New Roman" panose="02020603050405020304" pitchFamily="18" charset="0"/>
        <a:defRPr kern="1200">
          <a:solidFill>
            <a:srgbClr val="000000"/>
          </a:solidFill>
          <a:latin typeface="+mn-lt"/>
          <a:ea typeface="Arial Unicode MS"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1990725" y="1268413"/>
            <a:ext cx="8569325"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a:lnSpc>
                <a:spcPct val="93000"/>
              </a:lnSpc>
              <a:buClr>
                <a:srgbClr val="000000"/>
              </a:buClr>
              <a:buSzPct val="100000"/>
            </a:pPr>
            <a:endParaRPr lang="es-CR" altLang="es-CR" sz="2800">
              <a:solidFill>
                <a:schemeClr val="bg1"/>
              </a:solidFill>
              <a:latin typeface="Arial Rounded MT Bold" panose="020F0704030504030204" pitchFamily="34" charset="0"/>
            </a:endParaRPr>
          </a:p>
          <a:p>
            <a:pPr algn="ctr" eaLnBrk="1">
              <a:lnSpc>
                <a:spcPct val="93000"/>
              </a:lnSpc>
              <a:buClr>
                <a:srgbClr val="000000"/>
              </a:buClr>
              <a:buSzPct val="100000"/>
              <a:buFont typeface="Times New Roman" panose="02020603050405020304" pitchFamily="18" charset="0"/>
              <a:buNone/>
            </a:pPr>
            <a:r>
              <a:rPr lang="es-CR" altLang="es-CR" sz="3600">
                <a:solidFill>
                  <a:schemeClr val="bg1"/>
                </a:solidFill>
                <a:latin typeface="Arial Rounded MT Bold" panose="020F0704030504030204" pitchFamily="34" charset="0"/>
              </a:rPr>
              <a:t>Presentación de propuesta de acuerdo para el establecimiento de expectativas del Consejo de Gobierno, </a:t>
            </a:r>
            <a:r>
              <a:rPr lang="es-CR" altLang="es-CR" sz="3600">
                <a:solidFill>
                  <a:srgbClr val="FFFFFF"/>
                </a:solidFill>
                <a:latin typeface="Arial Rounded MT Bold" panose="020F0704030504030204" pitchFamily="34" charset="0"/>
              </a:rPr>
              <a:t>en el ejercicio activo de la propiedad de la Fábrica Nacional de Licores (FANAL) </a:t>
            </a:r>
            <a:endParaRPr lang="es-CR" altLang="es-CR" sz="3600">
              <a:solidFill>
                <a:schemeClr val="bg1"/>
              </a:solidFill>
              <a:latin typeface="Arial Rounded MT Bold" panose="020F0704030504030204" pitchFamily="34" charset="0"/>
            </a:endParaRPr>
          </a:p>
        </p:txBody>
      </p:sp>
      <p:sp>
        <p:nvSpPr>
          <p:cNvPr id="3075" name="TextBox 4"/>
          <p:cNvSpPr txBox="1">
            <a:spLocks noChangeArrowheads="1"/>
          </p:cNvSpPr>
          <p:nvPr/>
        </p:nvSpPr>
        <p:spPr bwMode="auto">
          <a:xfrm>
            <a:off x="406400" y="6021388"/>
            <a:ext cx="68405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R" altLang="es-CR" sz="1400">
                <a:solidFill>
                  <a:schemeClr val="bg1"/>
                </a:solidFill>
              </a:rPr>
              <a:t>Elaboración: Unidad Asesora para la Dirección y Coordinación de las Empresas Propiedad del Estado y la Gestión de las Instituciones Autónomas</a:t>
            </a:r>
          </a:p>
        </p:txBody>
      </p:sp>
      <p:sp>
        <p:nvSpPr>
          <p:cNvPr id="3076" name="TextBox 6"/>
          <p:cNvSpPr txBox="1">
            <a:spLocks noChangeArrowheads="1"/>
          </p:cNvSpPr>
          <p:nvPr/>
        </p:nvSpPr>
        <p:spPr bwMode="auto">
          <a:xfrm>
            <a:off x="8831263" y="5516563"/>
            <a:ext cx="30956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eaLnBrk="1">
              <a:lnSpc>
                <a:spcPct val="93000"/>
              </a:lnSpc>
              <a:buClr>
                <a:srgbClr val="000000"/>
              </a:buClr>
              <a:buSzPct val="100000"/>
              <a:buFont typeface="Times New Roman" panose="02020603050405020304" pitchFamily="18" charset="0"/>
              <a:buNone/>
            </a:pPr>
            <a:r>
              <a:rPr lang="es-CR" altLang="es-CR" sz="1400">
                <a:solidFill>
                  <a:schemeClr val="bg1"/>
                </a:solidFill>
              </a:rPr>
              <a:t>Martes, 01 de febrero de 2022</a:t>
            </a:r>
          </a:p>
        </p:txBody>
      </p:sp>
      <p:sp>
        <p:nvSpPr>
          <p:cNvPr id="3077" name="CuadroTexto 5"/>
          <p:cNvSpPr txBox="1">
            <a:spLocks noChangeArrowheads="1"/>
          </p:cNvSpPr>
          <p:nvPr/>
        </p:nvSpPr>
        <p:spPr bwMode="auto">
          <a:xfrm>
            <a:off x="7908925" y="6113463"/>
            <a:ext cx="40179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 altLang="es-ES" sz="1400">
                <a:solidFill>
                  <a:schemeClr val="bg1"/>
                </a:solidFill>
              </a:rPr>
              <a:t>Originalmente presentada el 5/10/2022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p:cNvGraphicFramePr>
            <a:graphicFrameLocks noGrp="1"/>
          </p:cNvGraphicFramePr>
          <p:nvPr/>
        </p:nvGraphicFramePr>
        <p:xfrm>
          <a:off x="190500" y="765175"/>
          <a:ext cx="10582275" cy="5561013"/>
        </p:xfrm>
        <a:graphic>
          <a:graphicData uri="http://schemas.openxmlformats.org/drawingml/2006/table">
            <a:tbl>
              <a:tblPr firstRow="1" bandRow="1">
                <a:tableStyleId>{073A0DAA-6AF3-43AB-8588-CEC1D06C72B9}</a:tableStyleId>
              </a:tblPr>
              <a:tblGrid>
                <a:gridCol w="7175461">
                  <a:extLst>
                    <a:ext uri="{9D8B030D-6E8A-4147-A177-3AD203B41FA5}">
                      <a16:colId xmlns:a16="http://schemas.microsoft.com/office/drawing/2014/main" val="20000"/>
                    </a:ext>
                  </a:extLst>
                </a:gridCol>
                <a:gridCol w="1483106">
                  <a:extLst>
                    <a:ext uri="{9D8B030D-6E8A-4147-A177-3AD203B41FA5}">
                      <a16:colId xmlns:a16="http://schemas.microsoft.com/office/drawing/2014/main" val="20001"/>
                    </a:ext>
                  </a:extLst>
                </a:gridCol>
                <a:gridCol w="1923708">
                  <a:extLst>
                    <a:ext uri="{9D8B030D-6E8A-4147-A177-3AD203B41FA5}">
                      <a16:colId xmlns:a16="http://schemas.microsoft.com/office/drawing/2014/main" val="20002"/>
                    </a:ext>
                  </a:extLst>
                </a:gridCol>
              </a:tblGrid>
              <a:tr h="391644">
                <a:tc>
                  <a:txBody>
                    <a:bodyPr/>
                    <a:lstStyle/>
                    <a:p>
                      <a:pPr algn="ctr"/>
                      <a:r>
                        <a:rPr lang="es-CR" sz="1800" dirty="0"/>
                        <a:t>Expectativas </a:t>
                      </a:r>
                      <a:r>
                        <a:rPr lang="es-CR" sz="1800" baseline="0" dirty="0"/>
                        <a:t>para la EPE</a:t>
                      </a:r>
                      <a:endParaRPr lang="es-CR" sz="1800" dirty="0"/>
                    </a:p>
                  </a:txBody>
                  <a:tcPr marL="91429" marR="91429" marT="46058" marB="46058"/>
                </a:tc>
                <a:tc>
                  <a:txBody>
                    <a:bodyPr/>
                    <a:lstStyle/>
                    <a:p>
                      <a:pPr algn="ctr"/>
                      <a:r>
                        <a:rPr lang="es-CR" sz="1600" dirty="0"/>
                        <a:t>Justificación</a:t>
                      </a:r>
                    </a:p>
                  </a:txBody>
                  <a:tcPr marL="91429" marR="91429" marT="46058" marB="46058"/>
                </a:tc>
                <a:tc>
                  <a:txBody>
                    <a:bodyPr/>
                    <a:lstStyle/>
                    <a:p>
                      <a:pPr algn="ctr"/>
                      <a:r>
                        <a:rPr lang="es-CR" sz="1600" dirty="0"/>
                        <a:t>Consolidación</a:t>
                      </a:r>
                    </a:p>
                  </a:txBody>
                  <a:tcPr marL="91429" marR="91429" marT="46058" marB="46058"/>
                </a:tc>
                <a:extLst>
                  <a:ext uri="{0D108BD9-81ED-4DB2-BD59-A6C34878D82A}">
                    <a16:rowId xmlns:a16="http://schemas.microsoft.com/office/drawing/2014/main" val="10000"/>
                  </a:ext>
                </a:extLst>
              </a:tr>
              <a:tr h="2806004">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s-CR" sz="1800" b="1" kern="1200" dirty="0">
                          <a:solidFill>
                            <a:schemeClr val="dk1"/>
                          </a:solidFill>
                          <a:effectLst/>
                          <a:latin typeface="+mn-lt"/>
                          <a:ea typeface="+mn-ea"/>
                          <a:cs typeface="+mn-cs"/>
                        </a:rPr>
                        <a:t>12-</a:t>
                      </a:r>
                      <a:r>
                        <a:rPr lang="es-CR" sz="1800" kern="1200" dirty="0">
                          <a:solidFill>
                            <a:schemeClr val="dk1"/>
                          </a:solidFill>
                          <a:effectLst/>
                          <a:latin typeface="+mn-lt"/>
                          <a:ea typeface="+mn-ea"/>
                          <a:cs typeface="+mn-cs"/>
                        </a:rPr>
                        <a:t> Que, para valorar el avance en el cumplimiento de lo establecido, Unidad Asesora para la Dirección y Coordinación de la propiedad Accionaria del Estado y de la Gestión de las Instituciones Autónomas (UAPA) realizará una evaluación parcial a los 6 meses de recibida la Nota de Expectativas.</a:t>
                      </a:r>
                    </a:p>
                  </a:txBody>
                  <a:tcPr marL="91429" marR="91429" marT="46058" marB="4605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1600" dirty="0"/>
                        <a:t>Protocolo de Entendimiento</a:t>
                      </a:r>
                    </a:p>
                  </a:txBody>
                  <a:tcPr marL="91429" marR="91429" marT="46058" marB="46058" anchor="ctr"/>
                </a:tc>
                <a:tc>
                  <a:txBody>
                    <a:bodyPr/>
                    <a:lstStyle/>
                    <a:p>
                      <a:pPr algn="ctr"/>
                      <a:endParaRPr lang="es-CR" sz="1600" dirty="0"/>
                    </a:p>
                    <a:p>
                      <a:pPr algn="ctr"/>
                      <a:r>
                        <a:rPr lang="es-CR" sz="1600" dirty="0"/>
                        <a:t>Unidad Asesora</a:t>
                      </a:r>
                    </a:p>
                  </a:txBody>
                  <a:tcPr marL="91429" marR="91429" marT="46058" marB="46058" anchor="ctr"/>
                </a:tc>
                <a:extLst>
                  <a:ext uri="{0D108BD9-81ED-4DB2-BD59-A6C34878D82A}">
                    <a16:rowId xmlns:a16="http://schemas.microsoft.com/office/drawing/2014/main" val="10001"/>
                  </a:ext>
                </a:extLst>
              </a:tr>
              <a:tr h="236336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CR" sz="1600" b="1" u="sng" dirty="0"/>
                    </a:p>
                    <a:p>
                      <a:pPr marL="0" marR="0" lvl="0" indent="0" algn="just" defTabSz="914400" rtl="0" eaLnBrk="1" fontAlgn="auto" latinLnBrk="0" hangingPunct="1">
                        <a:lnSpc>
                          <a:spcPct val="150000"/>
                        </a:lnSpc>
                        <a:spcBef>
                          <a:spcPts val="0"/>
                        </a:spcBef>
                        <a:spcAft>
                          <a:spcPts val="0"/>
                        </a:spcAft>
                        <a:buClrTx/>
                        <a:buSzTx/>
                        <a:buFontTx/>
                        <a:buNone/>
                        <a:tabLst/>
                        <a:defRPr/>
                      </a:pPr>
                      <a:r>
                        <a:rPr lang="es-CR" sz="1800" b="1" kern="1200" dirty="0">
                          <a:solidFill>
                            <a:schemeClr val="dk1"/>
                          </a:solidFill>
                          <a:effectLst/>
                          <a:latin typeface="+mn-lt"/>
                          <a:ea typeface="+mn-ea"/>
                          <a:cs typeface="+mn-cs"/>
                        </a:rPr>
                        <a:t>13-</a:t>
                      </a:r>
                      <a:r>
                        <a:rPr lang="es-CR" sz="1800" kern="1200" dirty="0">
                          <a:solidFill>
                            <a:schemeClr val="dk1"/>
                          </a:solidFill>
                          <a:effectLst/>
                          <a:latin typeface="+mn-lt"/>
                          <a:ea typeface="+mn-ea"/>
                          <a:cs typeface="+mn-cs"/>
                        </a:rPr>
                        <a:t> Que el cumplimiento de lo establecido será objeto de evaluación por parte del Consejo de Gobierno al finalizar el plazo de vigencia de la Nota de Expectativas. </a:t>
                      </a:r>
                    </a:p>
                  </a:txBody>
                  <a:tcPr marL="91429" marR="91429" marT="46058" marB="4605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R"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s-CR" sz="16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s-CR" sz="1600" dirty="0"/>
                        <a:t>Protocolo de Entendimiento</a:t>
                      </a:r>
                    </a:p>
                    <a:p>
                      <a:endParaRPr lang="es-CR" sz="1600" dirty="0"/>
                    </a:p>
                  </a:txBody>
                  <a:tcPr marL="91429" marR="91429" marT="46058" marB="460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R" sz="1600"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a:p>
                    <a:p>
                      <a:pPr marL="0" marR="0" indent="0" algn="l" defTabSz="914400" rtl="0" eaLnBrk="1" fontAlgn="auto" latinLnBrk="0" hangingPunct="1">
                        <a:lnSpc>
                          <a:spcPct val="100000"/>
                        </a:lnSpc>
                        <a:spcBef>
                          <a:spcPts val="0"/>
                        </a:spcBef>
                        <a:spcAft>
                          <a:spcPts val="0"/>
                        </a:spcAft>
                        <a:buClrTx/>
                        <a:buSzTx/>
                        <a:buFontTx/>
                        <a:buNone/>
                        <a:tabLst/>
                        <a:defRPr/>
                      </a:pPr>
                      <a:endParaRPr lang="es-CR" sz="1600" dirty="0"/>
                    </a:p>
                    <a:p>
                      <a:pPr marL="0" marR="0" indent="0" algn="l" defTabSz="914400" rtl="0" eaLnBrk="1" fontAlgn="auto" latinLnBrk="0" hangingPunct="1">
                        <a:lnSpc>
                          <a:spcPct val="100000"/>
                        </a:lnSpc>
                        <a:spcBef>
                          <a:spcPts val="0"/>
                        </a:spcBef>
                        <a:spcAft>
                          <a:spcPts val="0"/>
                        </a:spcAft>
                        <a:buClrTx/>
                        <a:buSzTx/>
                        <a:buFontTx/>
                        <a:buNone/>
                        <a:tabLst/>
                        <a:defRPr/>
                      </a:pPr>
                      <a:r>
                        <a:rPr lang="es-CR" sz="1600" dirty="0"/>
                        <a:t>Unidad Asesora</a:t>
                      </a:r>
                    </a:p>
                    <a:p>
                      <a:pPr marL="0" marR="0" indent="0" algn="l" defTabSz="914400" rtl="0" eaLnBrk="1" fontAlgn="auto" latinLnBrk="0" hangingPunct="1">
                        <a:lnSpc>
                          <a:spcPct val="100000"/>
                        </a:lnSpc>
                        <a:spcBef>
                          <a:spcPts val="0"/>
                        </a:spcBef>
                        <a:spcAft>
                          <a:spcPts val="0"/>
                        </a:spcAft>
                        <a:buClrTx/>
                        <a:buSzTx/>
                        <a:buFontTx/>
                        <a:buNone/>
                        <a:tabLst/>
                        <a:defRPr/>
                      </a:pPr>
                      <a:endParaRPr lang="es-CR" sz="1600" dirty="0"/>
                    </a:p>
                    <a:p>
                      <a:endParaRPr lang="es-CR" sz="1600" dirty="0"/>
                    </a:p>
                  </a:txBody>
                  <a:tcPr marL="91429" marR="91429" marT="46058" marB="46058"/>
                </a:tc>
                <a:extLst>
                  <a:ext uri="{0D108BD9-81ED-4DB2-BD59-A6C34878D82A}">
                    <a16:rowId xmlns:a16="http://schemas.microsoft.com/office/drawing/2014/main" val="10002"/>
                  </a:ext>
                </a:extLst>
              </a:tr>
            </a:tbl>
          </a:graphicData>
        </a:graphic>
      </p:graphicFrame>
      <p:sp>
        <p:nvSpPr>
          <p:cNvPr id="5" name="TextBox 3"/>
          <p:cNvSpPr txBox="1">
            <a:spLocks noChangeArrowheads="1"/>
          </p:cNvSpPr>
          <p:nvPr/>
        </p:nvSpPr>
        <p:spPr bwMode="auto">
          <a:xfrm>
            <a:off x="4078288" y="188913"/>
            <a:ext cx="7920037" cy="434975"/>
          </a:xfrm>
          <a:prstGeom prst="rect">
            <a:avLst/>
          </a:prstGeom>
          <a:noFill/>
          <a:ln>
            <a:noFill/>
          </a:ln>
        </p:spPr>
        <p:txBody>
          <a:bodyPr>
            <a:spAutoFit/>
          </a:bodyPr>
          <a:lstStyle/>
          <a:p>
            <a:pPr algn="ctr" eaLnBrk="1">
              <a:lnSpc>
                <a:spcPct val="93000"/>
              </a:lnSpc>
              <a:buClr>
                <a:srgbClr val="000000"/>
              </a:buClr>
              <a:buSzPct val="100000"/>
              <a:buFont typeface="Times New Roman" panose="02020603050405020304" pitchFamily="18" charset="0"/>
              <a:buNone/>
              <a:defRPr/>
            </a:pPr>
            <a:r>
              <a:rPr lang="en-US" altLang="es-CR" sz="2400" dirty="0">
                <a:solidFill>
                  <a:srgbClr val="002060"/>
                </a:solidFill>
                <a:effectLst>
                  <a:outerShdw blurRad="38100" dist="38100" dir="2700000" algn="tl">
                    <a:srgbClr val="000000">
                      <a:alpha val="43137"/>
                    </a:srgbClr>
                  </a:outerShdw>
                </a:effectLst>
                <a:ea typeface="+mn-ea"/>
                <a:cs typeface="+mn-cs"/>
              </a:rPr>
              <a:t>Fábrica Nacional de Licores (FANAL)</a:t>
            </a:r>
            <a:endParaRPr lang="es-CR" altLang="es-CR" sz="2400" dirty="0">
              <a:solidFill>
                <a:srgbClr val="002060"/>
              </a:solidFill>
              <a:effectLst>
                <a:outerShdw blurRad="38100" dist="38100" dir="2700000" algn="tl">
                  <a:srgbClr val="000000">
                    <a:alpha val="43137"/>
                  </a:srgbClr>
                </a:outerShdw>
              </a:effectLs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extBox 3"/>
          <p:cNvSpPr txBox="1">
            <a:spLocks noChangeArrowheads="1"/>
          </p:cNvSpPr>
          <p:nvPr/>
        </p:nvSpPr>
        <p:spPr bwMode="auto">
          <a:xfrm>
            <a:off x="2093913" y="3789363"/>
            <a:ext cx="8281987" cy="665162"/>
          </a:xfrm>
          <a:prstGeom prst="rect">
            <a:avLst/>
          </a:prstGeom>
          <a:noFill/>
          <a:ln>
            <a:noFill/>
          </a:ln>
        </p:spPr>
        <p:txBody>
          <a:bodyPr>
            <a:spAutoFit/>
          </a:bodyPr>
          <a:lstStyle/>
          <a:p>
            <a:pPr algn="ctr" eaLnBrk="1">
              <a:lnSpc>
                <a:spcPct val="93000"/>
              </a:lnSpc>
              <a:buClr>
                <a:srgbClr val="000000"/>
              </a:buClr>
              <a:buSzPct val="100000"/>
              <a:buFont typeface="Times New Roman" panose="02020603050405020304" pitchFamily="18" charset="0"/>
              <a:buNone/>
              <a:defRPr/>
            </a:pPr>
            <a:r>
              <a:rPr lang="es-CR" altLang="es-CR" sz="4000" b="1" dirty="0">
                <a:solidFill>
                  <a:schemeClr val="bg1"/>
                </a:solidFill>
                <a:effectLst>
                  <a:outerShdw blurRad="38100" dist="38100" dir="2700000" algn="tl">
                    <a:srgbClr val="000000">
                      <a:alpha val="43137"/>
                    </a:srgbClr>
                  </a:outerShdw>
                </a:effectLst>
                <a:latin typeface="Arial Rounded MT Bold" panose="020F0704030504030204" pitchFamily="34" charset="0"/>
                <a:ea typeface="+mn-ea"/>
                <a:cs typeface="+mn-cs"/>
              </a:rPr>
              <a:t>Gracias</a:t>
            </a:r>
          </a:p>
        </p:txBody>
      </p:sp>
      <p:sp>
        <p:nvSpPr>
          <p:cNvPr id="22531" name="TextBox 4"/>
          <p:cNvSpPr txBox="1">
            <a:spLocks noChangeArrowheads="1"/>
          </p:cNvSpPr>
          <p:nvPr/>
        </p:nvSpPr>
        <p:spPr bwMode="auto">
          <a:xfrm>
            <a:off x="2814638" y="6021388"/>
            <a:ext cx="6838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a:lnSpc>
                <a:spcPct val="93000"/>
              </a:lnSpc>
              <a:buClr>
                <a:srgbClr val="000000"/>
              </a:buClr>
              <a:buSzPct val="100000"/>
              <a:buFont typeface="Times New Roman" panose="02020603050405020304" pitchFamily="18" charset="0"/>
              <a:buNone/>
            </a:pPr>
            <a:r>
              <a:rPr lang="es-CR" altLang="es-CR" sz="1400">
                <a:solidFill>
                  <a:schemeClr val="bg1"/>
                </a:solidFill>
              </a:rPr>
              <a:t>Elaboración: Unidad Asesora para la Dirección y Coordinación de las Empresas Propiedad del Estado y la Gestión de las Instituciones Autónomas</a:t>
            </a:r>
          </a:p>
        </p:txBody>
      </p:sp>
      <p:sp>
        <p:nvSpPr>
          <p:cNvPr id="22532" name="TextBox 3"/>
          <p:cNvSpPr txBox="1">
            <a:spLocks noChangeArrowheads="1"/>
          </p:cNvSpPr>
          <p:nvPr/>
        </p:nvSpPr>
        <p:spPr bwMode="auto">
          <a:xfrm>
            <a:off x="2309813" y="476250"/>
            <a:ext cx="7848600" cy="306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a:lnSpc>
                <a:spcPct val="93000"/>
              </a:lnSpc>
              <a:buClr>
                <a:srgbClr val="000000"/>
              </a:buClr>
              <a:buSzPct val="100000"/>
            </a:pPr>
            <a:endParaRPr lang="es-CR" altLang="es-CR" sz="2800">
              <a:solidFill>
                <a:schemeClr val="bg1"/>
              </a:solidFill>
              <a:latin typeface="Arial Rounded MT Bold" panose="020F0704030504030204" pitchFamily="34" charset="0"/>
            </a:endParaRPr>
          </a:p>
          <a:p>
            <a:pPr algn="ctr" eaLnBrk="1">
              <a:lnSpc>
                <a:spcPct val="93000"/>
              </a:lnSpc>
              <a:buClr>
                <a:srgbClr val="000000"/>
              </a:buClr>
              <a:buSzPct val="100000"/>
              <a:buFont typeface="Times New Roman" panose="02020603050405020304" pitchFamily="18" charset="0"/>
              <a:buNone/>
            </a:pPr>
            <a:r>
              <a:rPr lang="es-CR" altLang="es-CR" sz="3600">
                <a:solidFill>
                  <a:schemeClr val="bg1"/>
                </a:solidFill>
                <a:latin typeface="Arial Rounded MT Bold" panose="020F0704030504030204" pitchFamily="34" charset="0"/>
              </a:rPr>
              <a:t>Presentación de propuesta de acuerdo para el establecimiento de expectativas del Consejo de Gobierno, </a:t>
            </a:r>
            <a:r>
              <a:rPr lang="es-CR" altLang="es-CR" sz="3600">
                <a:solidFill>
                  <a:srgbClr val="FFFFFF"/>
                </a:solidFill>
                <a:latin typeface="Arial Rounded MT Bold" panose="020F0704030504030204" pitchFamily="34" charset="0"/>
              </a:rPr>
              <a:t>en el ejercicio activo de la propiedad de la FANAL</a:t>
            </a:r>
            <a:endParaRPr lang="es-CR" altLang="es-CR" sz="3600">
              <a:solidFill>
                <a:schemeClr val="bg1"/>
              </a:solidFill>
              <a:latin typeface="Arial Rounded MT Bold" panose="020F0704030504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475" y="404813"/>
            <a:ext cx="10968038" cy="1011237"/>
          </a:xfrm>
        </p:spPr>
        <p:txBody>
          <a:bodyPr/>
          <a:lstStyle/>
          <a:p>
            <a:pPr>
              <a:defRPr/>
            </a:pPr>
            <a:r>
              <a:rPr lang="es-ES" sz="3200" dirty="0">
                <a:solidFill>
                  <a:schemeClr val="accent6"/>
                </a:solidFill>
              </a:rPr>
              <a:t>Situación financiera del CNP, de 2017 a 2020  </a:t>
            </a:r>
          </a:p>
        </p:txBody>
      </p:sp>
      <p:graphicFrame>
        <p:nvGraphicFramePr>
          <p:cNvPr id="3" name="Tabla 2"/>
          <p:cNvGraphicFramePr>
            <a:graphicFrameLocks noGrp="1"/>
          </p:cNvGraphicFramePr>
          <p:nvPr>
            <p:extLst>
              <p:ext uri="{D42A27DB-BD31-4B8C-83A1-F6EECF244321}">
                <p14:modId xmlns:p14="http://schemas.microsoft.com/office/powerpoint/2010/main" val="3455550045"/>
              </p:ext>
            </p:extLst>
          </p:nvPr>
        </p:nvGraphicFramePr>
        <p:xfrm>
          <a:off x="765820" y="1341438"/>
          <a:ext cx="9360843" cy="2932116"/>
        </p:xfrm>
        <a:graphic>
          <a:graphicData uri="http://schemas.openxmlformats.org/drawingml/2006/table">
            <a:tbl>
              <a:tblPr/>
              <a:tblGrid>
                <a:gridCol w="4389331">
                  <a:extLst>
                    <a:ext uri="{9D8B030D-6E8A-4147-A177-3AD203B41FA5}">
                      <a16:colId xmlns:a16="http://schemas.microsoft.com/office/drawing/2014/main" val="20000"/>
                    </a:ext>
                  </a:extLst>
                </a:gridCol>
                <a:gridCol w="1262606">
                  <a:extLst>
                    <a:ext uri="{9D8B030D-6E8A-4147-A177-3AD203B41FA5}">
                      <a16:colId xmlns:a16="http://schemas.microsoft.com/office/drawing/2014/main" val="20001"/>
                    </a:ext>
                  </a:extLst>
                </a:gridCol>
                <a:gridCol w="1246823">
                  <a:extLst>
                    <a:ext uri="{9D8B030D-6E8A-4147-A177-3AD203B41FA5}">
                      <a16:colId xmlns:a16="http://schemas.microsoft.com/office/drawing/2014/main" val="20002"/>
                    </a:ext>
                  </a:extLst>
                </a:gridCol>
                <a:gridCol w="1294172">
                  <a:extLst>
                    <a:ext uri="{9D8B030D-6E8A-4147-A177-3AD203B41FA5}">
                      <a16:colId xmlns:a16="http://schemas.microsoft.com/office/drawing/2014/main" val="20003"/>
                    </a:ext>
                  </a:extLst>
                </a:gridCol>
                <a:gridCol w="1167911">
                  <a:extLst>
                    <a:ext uri="{9D8B030D-6E8A-4147-A177-3AD203B41FA5}">
                      <a16:colId xmlns:a16="http://schemas.microsoft.com/office/drawing/2014/main" val="20004"/>
                    </a:ext>
                  </a:extLst>
                </a:gridCol>
              </a:tblGrid>
              <a:tr h="350520">
                <a:tc>
                  <a:txBody>
                    <a:bodyPr/>
                    <a:lstStyle/>
                    <a:p>
                      <a:pPr algn="ctr" fontAlgn="b"/>
                      <a:r>
                        <a:rPr lang="es-ES" sz="1400" b="0" i="0" u="none" strike="noStrike" dirty="0">
                          <a:solidFill>
                            <a:srgbClr val="FFFFFF"/>
                          </a:solidFill>
                          <a:effectLst/>
                          <a:latin typeface="Calibri" panose="020F0502020204030204" pitchFamily="34" charset="0"/>
                        </a:rPr>
                        <a:t>Indicadores relevantes CNP (en millones de colones)</a:t>
                      </a:r>
                      <a:endParaRPr lang="es-ES" sz="1200" b="0" i="0" u="none" strike="noStrike" dirty="0">
                        <a:solidFill>
                          <a:srgbClr val="FFFFFF"/>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es-ES" sz="1800" b="0" i="0" u="none" strike="noStrike" dirty="0">
                          <a:solidFill>
                            <a:srgbClr val="FFFFFF"/>
                          </a:solidFill>
                          <a:effectLst/>
                          <a:latin typeface="Calibri" panose="020F0502020204030204" pitchFamily="34" charset="0"/>
                        </a:rPr>
                        <a:t>2017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es-ES" sz="1800" b="0" i="0" u="none" strike="noStrike" dirty="0">
                          <a:solidFill>
                            <a:srgbClr val="FFFFFF"/>
                          </a:solidFill>
                          <a:effectLst/>
                          <a:latin typeface="Calibri" panose="020F0502020204030204" pitchFamily="34" charset="0"/>
                        </a:rPr>
                        <a:t>2018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es-ES" sz="1800" b="0" i="0" u="none" strike="noStrike" dirty="0">
                          <a:solidFill>
                            <a:srgbClr val="FFFFFF"/>
                          </a:solidFill>
                          <a:effectLst/>
                          <a:latin typeface="Calibri" panose="020F0502020204030204" pitchFamily="34" charset="0"/>
                        </a:rPr>
                        <a:t>2019*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es-ES" sz="1800" b="0" i="0" u="none" strike="noStrike" dirty="0">
                          <a:solidFill>
                            <a:srgbClr val="FFFFFF"/>
                          </a:solidFill>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0"/>
                  </a:ext>
                </a:extLst>
              </a:tr>
              <a:tr h="317660">
                <a:tc>
                  <a:txBody>
                    <a:bodyPr/>
                    <a:lstStyle/>
                    <a:p>
                      <a:pPr algn="ctr" fontAlgn="b"/>
                      <a:r>
                        <a:rPr lang="es-ES" sz="1600" b="0" i="0" u="none" strike="noStrike" dirty="0">
                          <a:solidFill>
                            <a:srgbClr val="000000"/>
                          </a:solidFill>
                          <a:effectLst/>
                          <a:latin typeface="Calibri" panose="020F0502020204030204" pitchFamily="34" charset="0"/>
                        </a:rPr>
                        <a:t>Rentabilidad sobre el patrimonio (ROE)</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effectLst/>
                          <a:latin typeface="Calibri" panose="020F0502020204030204" pitchFamily="34" charset="0"/>
                        </a:rPr>
                        <a:t>-22%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-115%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7660">
                <a:tc>
                  <a:txBody>
                    <a:bodyPr/>
                    <a:lstStyle/>
                    <a:p>
                      <a:pPr algn="ctr" fontAlgn="b"/>
                      <a:r>
                        <a:rPr lang="es-ES" sz="1600" b="0" i="0" u="none" strike="noStrike" dirty="0">
                          <a:solidFill>
                            <a:srgbClr val="000000"/>
                          </a:solidFill>
                          <a:effectLst/>
                          <a:latin typeface="Calibri" panose="020F0502020204030204" pitchFamily="34" charset="0"/>
                        </a:rPr>
                        <a:t>Rentabilidad sobre el activo (ROA)</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8613">
                <a:tc>
                  <a:txBody>
                    <a:bodyPr/>
                    <a:lstStyle/>
                    <a:p>
                      <a:pPr algn="ctr" fontAlgn="b"/>
                      <a:r>
                        <a:rPr lang="es-ES" sz="1400" b="0" i="0" u="none" strike="noStrike" dirty="0">
                          <a:solidFill>
                            <a:srgbClr val="000000"/>
                          </a:solidFill>
                          <a:effectLst/>
                          <a:latin typeface="Calibri" panose="020F0502020204030204" pitchFamily="34" charset="0"/>
                        </a:rPr>
                        <a:t>Endeudamiento a largo plazo (Pasivo total/Activo total)</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56%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63%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effectLst/>
                          <a:latin typeface="Calibri" panose="020F0502020204030204" pitchFamily="34" charset="0"/>
                        </a:rPr>
                        <a:t>63%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68%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8613">
                <a:tc>
                  <a:txBody>
                    <a:bodyPr/>
                    <a:lstStyle/>
                    <a:p>
                      <a:pPr algn="ctr" fontAlgn="b"/>
                      <a:r>
                        <a:rPr lang="es-ES" sz="1600" b="0" i="0" u="none" strike="noStrike" dirty="0">
                          <a:solidFill>
                            <a:srgbClr val="000000"/>
                          </a:solidFill>
                          <a:effectLst/>
                          <a:latin typeface="Calibri" panose="020F0502020204030204" pitchFamily="34" charset="0"/>
                        </a:rPr>
                        <a:t>Margen operativo</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-0,7%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7660">
                <a:tc>
                  <a:txBody>
                    <a:bodyPr/>
                    <a:lstStyle/>
                    <a:p>
                      <a:pPr algn="ctr" fontAlgn="b"/>
                      <a:r>
                        <a:rPr lang="es-ES" sz="1600" b="0" i="0" u="none" strike="noStrike" dirty="0">
                          <a:solidFill>
                            <a:srgbClr val="000000"/>
                          </a:solidFill>
                          <a:effectLst/>
                          <a:latin typeface="Calibri" panose="020F0502020204030204" pitchFamily="34" charset="0"/>
                        </a:rPr>
                        <a:t>Utilidad antes de impuestos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-4.896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-3.406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effectLst/>
                          <a:latin typeface="Calibri" panose="020F0502020204030204" pitchFamily="34" charset="0"/>
                        </a:rPr>
                        <a:t>-11.871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effectLst/>
                          <a:latin typeface="Calibri" panose="020F0502020204030204" pitchFamily="34" charset="0"/>
                        </a:rPr>
                        <a:t>-809</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7660">
                <a:tc>
                  <a:txBody>
                    <a:bodyPr/>
                    <a:lstStyle/>
                    <a:p>
                      <a:pPr algn="ctr" fontAlgn="b"/>
                      <a:r>
                        <a:rPr lang="es-ES" sz="1600" b="0" i="0" u="none" strike="noStrike" dirty="0">
                          <a:solidFill>
                            <a:srgbClr val="000000"/>
                          </a:solidFill>
                          <a:effectLst/>
                          <a:latin typeface="Calibri" panose="020F0502020204030204" pitchFamily="34" charset="0"/>
                        </a:rPr>
                        <a:t>Utilidad / pérdida neta</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-5.112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-4.462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-3.381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effectLst/>
                          <a:latin typeface="Calibri" panose="020F0502020204030204" pitchFamily="34" charset="0"/>
                        </a:rPr>
                        <a:t>-809</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8613">
                <a:tc>
                  <a:txBody>
                    <a:bodyPr/>
                    <a:lstStyle/>
                    <a:p>
                      <a:pPr algn="ctr" fontAlgn="b"/>
                      <a:r>
                        <a:rPr lang="es-ES" sz="1600" b="0" i="0" u="none" strike="noStrike" dirty="0">
                          <a:solidFill>
                            <a:srgbClr val="000000"/>
                          </a:solidFill>
                          <a:effectLst/>
                          <a:latin typeface="Calibri" panose="020F0502020204030204" pitchFamily="34" charset="0"/>
                        </a:rPr>
                        <a:t>Patrimonio neto</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24.372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20.690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effectLst/>
                          <a:latin typeface="Calibri" panose="020F0502020204030204" pitchFamily="34" charset="0"/>
                        </a:rPr>
                        <a:t>2.940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effectLst/>
                          <a:latin typeface="Calibri" panose="020F0502020204030204" pitchFamily="34" charset="0"/>
                        </a:rPr>
                        <a:t>28.740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66367">
                <a:tc gridSpan="5">
                  <a:txBody>
                    <a:bodyPr/>
                    <a:lstStyle/>
                    <a:p>
                      <a:pPr algn="l" fontAlgn="b"/>
                      <a:r>
                        <a:rPr lang="es-ES" sz="1000" b="0" i="0" u="none" strike="noStrike" dirty="0">
                          <a:solidFill>
                            <a:srgbClr val="000000"/>
                          </a:solidFill>
                          <a:effectLst/>
                          <a:latin typeface="Calibri" panose="020F0502020204030204" pitchFamily="34" charset="0"/>
                        </a:rPr>
                        <a:t>Nota*: Cálculos realizados con datos no auditados.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8"/>
                  </a:ext>
                </a:extLst>
              </a:tr>
              <a:tr h="158750">
                <a:tc gridSpan="5">
                  <a:txBody>
                    <a:bodyPr/>
                    <a:lstStyle/>
                    <a:p>
                      <a:pPr algn="l" fontAlgn="b"/>
                      <a:r>
                        <a:rPr lang="es-ES" sz="1000" b="0" i="0" u="none" strike="noStrike" dirty="0">
                          <a:solidFill>
                            <a:srgbClr val="000000"/>
                          </a:solidFill>
                          <a:effectLst/>
                          <a:latin typeface="Calibri" panose="020F0502020204030204" pitchFamily="34" charset="0"/>
                        </a:rPr>
                        <a:t>Fuente: </a:t>
                      </a:r>
                      <a:r>
                        <a:rPr lang="es-ES" sz="1000" b="0" i="0" u="none" strike="noStrike" dirty="0" err="1">
                          <a:solidFill>
                            <a:srgbClr val="000000"/>
                          </a:solidFill>
                          <a:effectLst/>
                          <a:latin typeface="Calibri" panose="020F0502020204030204" pitchFamily="34" charset="0"/>
                        </a:rPr>
                        <a:t>EEFFs</a:t>
                      </a:r>
                      <a:r>
                        <a:rPr lang="es-ES" sz="1000" b="0" i="0" u="none" strike="noStrike" dirty="0">
                          <a:solidFill>
                            <a:srgbClr val="000000"/>
                          </a:solidFill>
                          <a:effectLst/>
                          <a:latin typeface="Calibri" panose="020F0502020204030204" pitchFamily="34" charset="0"/>
                        </a:rPr>
                        <a:t> auditados del CNP, periodos 2017,2018 y 2020.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9"/>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403089113"/>
              </p:ext>
            </p:extLst>
          </p:nvPr>
        </p:nvGraphicFramePr>
        <p:xfrm>
          <a:off x="1204913" y="4652963"/>
          <a:ext cx="8793162" cy="1800224"/>
        </p:xfrm>
        <a:graphic>
          <a:graphicData uri="http://schemas.openxmlformats.org/drawingml/2006/table">
            <a:tbl>
              <a:tblPr/>
              <a:tblGrid>
                <a:gridCol w="8793162">
                  <a:extLst>
                    <a:ext uri="{9D8B030D-6E8A-4147-A177-3AD203B41FA5}">
                      <a16:colId xmlns:a16="http://schemas.microsoft.com/office/drawing/2014/main" val="20000"/>
                    </a:ext>
                  </a:extLst>
                </a:gridCol>
              </a:tblGrid>
              <a:tr h="422778">
                <a:tc>
                  <a:txBody>
                    <a:bodyPr/>
                    <a:lstStyle/>
                    <a:p>
                      <a:pPr algn="ctr" fontAlgn="b"/>
                      <a:r>
                        <a:rPr lang="es-ES" sz="2000" b="0" i="0" u="none" strike="noStrike" dirty="0">
                          <a:solidFill>
                            <a:srgbClr val="FFFFFF"/>
                          </a:solidFill>
                          <a:effectLst/>
                          <a:latin typeface="Calibri" panose="020F0502020204030204" pitchFamily="34" charset="0"/>
                        </a:rPr>
                        <a:t>Lo relevante de 2019 a 2020</a:t>
                      </a:r>
                    </a:p>
                  </a:txBody>
                  <a:tcPr marL="6350" marR="6350" marT="63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0"/>
                  </a:ext>
                </a:extLst>
              </a:tr>
              <a:tr h="434612">
                <a:tc>
                  <a:txBody>
                    <a:bodyPr/>
                    <a:lstStyle/>
                    <a:p>
                      <a:pPr algn="ctr" fontAlgn="b"/>
                      <a:r>
                        <a:rPr lang="es-ES" sz="1600" b="0" i="0" u="none" strike="noStrike" dirty="0">
                          <a:solidFill>
                            <a:srgbClr val="000000"/>
                          </a:solidFill>
                          <a:effectLst/>
                          <a:latin typeface="Calibri" panose="020F0502020204030204" pitchFamily="34" charset="0"/>
                        </a:rPr>
                        <a:t>Los ingresos por ventas de FANAL aumentaron en 48%</a:t>
                      </a:r>
                    </a:p>
                  </a:txBody>
                  <a:tcPr marL="6350" marR="6350" marT="63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9997">
                <a:tc>
                  <a:txBody>
                    <a:bodyPr/>
                    <a:lstStyle/>
                    <a:p>
                      <a:pPr algn="ctr" fontAlgn="b"/>
                      <a:r>
                        <a:rPr lang="es-ES" sz="1100" b="0" i="0" u="none" strike="noStrike" dirty="0">
                          <a:solidFill>
                            <a:srgbClr val="000000"/>
                          </a:solidFill>
                          <a:effectLst/>
                          <a:latin typeface="Calibri" panose="020F0502020204030204" pitchFamily="34" charset="0"/>
                        </a:rPr>
                        <a:t>El monto registrado de contingencias por fallos judiciales de FANAL a favor del INDER, IFAM y el MH, ascendieron a más de CRC 18 mil millones </a:t>
                      </a:r>
                    </a:p>
                  </a:txBody>
                  <a:tcPr marL="6350" marR="6350" marT="63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2993">
                <a:tc>
                  <a:txBody>
                    <a:bodyPr/>
                    <a:lstStyle/>
                    <a:p>
                      <a:pPr algn="ctr" fontAlgn="b"/>
                      <a:r>
                        <a:rPr lang="es-ES" sz="1600" b="0" i="0" u="none" strike="noStrike" dirty="0">
                          <a:solidFill>
                            <a:srgbClr val="000000"/>
                          </a:solidFill>
                          <a:effectLst/>
                          <a:latin typeface="Calibri" panose="020F0502020204030204" pitchFamily="34" charset="0"/>
                        </a:rPr>
                        <a:t>El monto de contingencias señalado equivale al 63% del valor en libros del CNP</a:t>
                      </a:r>
                    </a:p>
                  </a:txBody>
                  <a:tcPr marL="6350" marR="6350" marT="63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9844">
                <a:tc>
                  <a:txBody>
                    <a:bodyPr/>
                    <a:lstStyle/>
                    <a:p>
                      <a:pPr algn="l" fontAlgn="b"/>
                      <a:r>
                        <a:rPr lang="es-ES" sz="1100" b="0" i="0" u="none" strike="noStrike" dirty="0">
                          <a:solidFill>
                            <a:srgbClr val="000000"/>
                          </a:solidFill>
                          <a:effectLst/>
                          <a:latin typeface="Calibri" panose="020F0502020204030204" pitchFamily="34" charset="0"/>
                        </a:rPr>
                        <a:t>Fuente: </a:t>
                      </a:r>
                      <a:r>
                        <a:rPr lang="es-ES" sz="1100" b="0" i="0" u="none" strike="noStrike" dirty="0" err="1">
                          <a:solidFill>
                            <a:srgbClr val="000000"/>
                          </a:solidFill>
                          <a:effectLst/>
                          <a:latin typeface="Calibri" panose="020F0502020204030204" pitchFamily="34" charset="0"/>
                        </a:rPr>
                        <a:t>EEFFs</a:t>
                      </a:r>
                      <a:r>
                        <a:rPr lang="es-ES" sz="1100" b="0" i="0" u="none" strike="noStrike" dirty="0">
                          <a:solidFill>
                            <a:srgbClr val="000000"/>
                          </a:solidFill>
                          <a:effectLst/>
                          <a:latin typeface="Calibri" panose="020F0502020204030204" pitchFamily="34" charset="0"/>
                        </a:rPr>
                        <a:t> auditados del CNP, periodo 2019-2020</a:t>
                      </a:r>
                      <a:r>
                        <a:rPr lang="es-ES" sz="800" b="0" i="0" u="none" strike="noStrike" dirty="0">
                          <a:solidFill>
                            <a:srgbClr val="000000"/>
                          </a:solidFill>
                          <a:effectLst/>
                          <a:latin typeface="Calibri" panose="020F0502020204030204" pitchFamily="34" charset="0"/>
                        </a:rPr>
                        <a:t>.</a:t>
                      </a:r>
                    </a:p>
                  </a:txBody>
                  <a:tcPr marL="6350" marR="6350" marT="63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4078288" y="115888"/>
            <a:ext cx="7920037" cy="434975"/>
          </a:xfrm>
          <a:prstGeom prst="rect">
            <a:avLst/>
          </a:prstGeom>
          <a:noFill/>
          <a:ln>
            <a:noFill/>
          </a:ln>
        </p:spPr>
        <p:txBody>
          <a:bodyPr>
            <a:spAutoFit/>
          </a:bodyPr>
          <a:lstStyle/>
          <a:p>
            <a:pPr algn="ctr" eaLnBrk="1">
              <a:lnSpc>
                <a:spcPct val="93000"/>
              </a:lnSpc>
              <a:buClr>
                <a:srgbClr val="000000"/>
              </a:buClr>
              <a:buSzPct val="100000"/>
              <a:buFont typeface="Times New Roman" panose="02020603050405020304" pitchFamily="18" charset="0"/>
              <a:buNone/>
              <a:defRPr/>
            </a:pPr>
            <a:r>
              <a:rPr lang="en-US" altLang="es-CR" sz="2400" dirty="0">
                <a:solidFill>
                  <a:srgbClr val="002060"/>
                </a:solidFill>
                <a:effectLst>
                  <a:outerShdw blurRad="38100" dist="38100" dir="2700000" algn="tl">
                    <a:srgbClr val="000000">
                      <a:alpha val="43137"/>
                    </a:srgbClr>
                  </a:outerShdw>
                </a:effectLst>
                <a:ea typeface="+mn-ea"/>
                <a:cs typeface="+mn-cs"/>
              </a:rPr>
              <a:t>Fábrica Nacional de Licores (FANAL)</a:t>
            </a:r>
            <a:endParaRPr lang="es-CR" altLang="es-CR" sz="2400" dirty="0">
              <a:solidFill>
                <a:srgbClr val="002060"/>
              </a:solidFill>
              <a:effectLst>
                <a:outerShdw blurRad="38100" dist="38100" dir="2700000" algn="tl">
                  <a:srgbClr val="000000">
                    <a:alpha val="43137"/>
                  </a:srgbClr>
                </a:outerShdw>
              </a:effectLst>
              <a:ea typeface="+mn-ea"/>
              <a:cs typeface="+mn-cs"/>
            </a:endParaRPr>
          </a:p>
        </p:txBody>
      </p:sp>
      <p:graphicFrame>
        <p:nvGraphicFramePr>
          <p:cNvPr id="4" name="Table 5"/>
          <p:cNvGraphicFramePr>
            <a:graphicFrameLocks noGrp="1"/>
          </p:cNvGraphicFramePr>
          <p:nvPr>
            <p:extLst>
              <p:ext uri="{D42A27DB-BD31-4B8C-83A1-F6EECF244321}">
                <p14:modId xmlns:p14="http://schemas.microsoft.com/office/powerpoint/2010/main" val="3478982731"/>
              </p:ext>
            </p:extLst>
          </p:nvPr>
        </p:nvGraphicFramePr>
        <p:xfrm>
          <a:off x="333375" y="623888"/>
          <a:ext cx="10296525" cy="5443537"/>
        </p:xfrm>
        <a:graphic>
          <a:graphicData uri="http://schemas.openxmlformats.org/drawingml/2006/table">
            <a:tbl>
              <a:tblPr firstRow="1" bandRow="1">
                <a:tableStyleId>{073A0DAA-6AF3-43AB-8588-CEC1D06C72B9}</a:tableStyleId>
              </a:tblPr>
              <a:tblGrid>
                <a:gridCol w="6337101">
                  <a:extLst>
                    <a:ext uri="{9D8B030D-6E8A-4147-A177-3AD203B41FA5}">
                      <a16:colId xmlns:a16="http://schemas.microsoft.com/office/drawing/2014/main" val="20000"/>
                    </a:ext>
                  </a:extLst>
                </a:gridCol>
                <a:gridCol w="2087661">
                  <a:extLst>
                    <a:ext uri="{9D8B030D-6E8A-4147-A177-3AD203B41FA5}">
                      <a16:colId xmlns:a16="http://schemas.microsoft.com/office/drawing/2014/main" val="20001"/>
                    </a:ext>
                  </a:extLst>
                </a:gridCol>
                <a:gridCol w="1871763">
                  <a:extLst>
                    <a:ext uri="{9D8B030D-6E8A-4147-A177-3AD203B41FA5}">
                      <a16:colId xmlns:a16="http://schemas.microsoft.com/office/drawing/2014/main" val="20002"/>
                    </a:ext>
                  </a:extLst>
                </a:gridCol>
              </a:tblGrid>
              <a:tr h="419123">
                <a:tc>
                  <a:txBody>
                    <a:bodyPr/>
                    <a:lstStyle/>
                    <a:p>
                      <a:pPr algn="ctr"/>
                      <a:r>
                        <a:rPr lang="es-CR" sz="1800" dirty="0"/>
                        <a:t>Expectativas </a:t>
                      </a:r>
                      <a:r>
                        <a:rPr lang="es-CR" sz="1800" baseline="0" dirty="0"/>
                        <a:t>para la EPE</a:t>
                      </a:r>
                      <a:endParaRPr lang="es-CR" sz="1800" dirty="0"/>
                    </a:p>
                  </a:txBody>
                  <a:tcPr marL="91434" marR="91434" marT="45242" marB="45242"/>
                </a:tc>
                <a:tc>
                  <a:txBody>
                    <a:bodyPr/>
                    <a:lstStyle/>
                    <a:p>
                      <a:pPr algn="ctr"/>
                      <a:r>
                        <a:rPr lang="es-CR" sz="1800" dirty="0"/>
                        <a:t>Justificación</a:t>
                      </a:r>
                    </a:p>
                  </a:txBody>
                  <a:tcPr marL="91434" marR="91434" marT="45242" marB="45242"/>
                </a:tc>
                <a:tc>
                  <a:txBody>
                    <a:bodyPr/>
                    <a:lstStyle/>
                    <a:p>
                      <a:pPr algn="ctr"/>
                      <a:r>
                        <a:rPr lang="es-CR" sz="1800" dirty="0"/>
                        <a:t>Consolidación</a:t>
                      </a:r>
                    </a:p>
                  </a:txBody>
                  <a:tcPr marL="91434" marR="91434" marT="45242" marB="45242"/>
                </a:tc>
                <a:extLst>
                  <a:ext uri="{0D108BD9-81ED-4DB2-BD59-A6C34878D82A}">
                    <a16:rowId xmlns:a16="http://schemas.microsoft.com/office/drawing/2014/main" val="10000"/>
                  </a:ext>
                </a:extLst>
              </a:tr>
              <a:tr h="1051539">
                <a:tc gridSpan="3">
                  <a:txBody>
                    <a:bodyPr/>
                    <a:lstStyle/>
                    <a:p>
                      <a:pPr marL="0" algn="l" defTabSz="914400" rtl="0" eaLnBrk="1" latinLnBrk="0" hangingPunct="1">
                        <a:lnSpc>
                          <a:spcPct val="150000"/>
                        </a:lnSpc>
                      </a:pPr>
                      <a:r>
                        <a:rPr lang="es-CR" sz="1800" b="1" kern="1200" dirty="0">
                          <a:solidFill>
                            <a:schemeClr val="dk1"/>
                          </a:solidFill>
                          <a:effectLst>
                            <a:outerShdw blurRad="38100" dist="38100" dir="2700000" algn="tl">
                              <a:srgbClr val="000000">
                                <a:alpha val="43137"/>
                              </a:srgbClr>
                            </a:outerShdw>
                          </a:effectLst>
                          <a:latin typeface="+mn-lt"/>
                          <a:ea typeface="+mn-ea"/>
                          <a:cs typeface="+mn-cs"/>
                        </a:rPr>
                        <a:t>1- </a:t>
                      </a:r>
                      <a:r>
                        <a:rPr lang="es-CR" sz="1800" kern="1200" dirty="0">
                          <a:solidFill>
                            <a:schemeClr val="dk1"/>
                          </a:solidFill>
                          <a:effectLst/>
                          <a:latin typeface="+mn-lt"/>
                          <a:ea typeface="+mn-ea"/>
                          <a:cs typeface="+mn-cs"/>
                        </a:rPr>
                        <a:t>Con base en lo indicado, comuníquese a</a:t>
                      </a:r>
                      <a:r>
                        <a:rPr lang="es-CR" sz="1800" kern="1200" baseline="0" dirty="0">
                          <a:solidFill>
                            <a:schemeClr val="dk1"/>
                          </a:solidFill>
                          <a:effectLst/>
                          <a:latin typeface="+mn-lt"/>
                          <a:ea typeface="+mn-ea"/>
                          <a:cs typeface="+mn-cs"/>
                        </a:rPr>
                        <a:t> la junta directiva del CNP</a:t>
                      </a:r>
                      <a:r>
                        <a:rPr lang="es-CR" sz="1800" kern="1200" dirty="0">
                          <a:solidFill>
                            <a:schemeClr val="dk1"/>
                          </a:solidFill>
                          <a:effectLst/>
                          <a:latin typeface="+mn-lt"/>
                          <a:ea typeface="+mn-ea"/>
                          <a:cs typeface="+mn-cs"/>
                        </a:rPr>
                        <a:t>, las siguientes expectativas. </a:t>
                      </a:r>
                      <a:endParaRPr lang="es-CR" sz="1800" b="0" dirty="0"/>
                    </a:p>
                  </a:txBody>
                  <a:tcPr marL="91434" marR="91434" marT="45242" marB="45242" anchor="ctr"/>
                </a:tc>
                <a:tc hMerge="1">
                  <a:txBody>
                    <a:bodyPr/>
                    <a:lstStyle/>
                    <a:p>
                      <a:endParaRPr lang="es-ES"/>
                    </a:p>
                  </a:txBody>
                  <a:tcPr/>
                </a:tc>
                <a:tc hMerge="1">
                  <a:txBody>
                    <a:bodyPr/>
                    <a:lstStyle/>
                    <a:p>
                      <a:endParaRPr lang="es-CR" sz="1800" dirty="0"/>
                    </a:p>
                  </a:txBody>
                  <a:tcPr marL="91434" marR="91434" marT="45239" marB="45239" anchor="ctr"/>
                </a:tc>
                <a:extLst>
                  <a:ext uri="{0D108BD9-81ED-4DB2-BD59-A6C34878D82A}">
                    <a16:rowId xmlns:a16="http://schemas.microsoft.com/office/drawing/2014/main" val="10001"/>
                  </a:ext>
                </a:extLst>
              </a:tr>
              <a:tr h="3124705">
                <a:tc>
                  <a:txBody>
                    <a:bodyPr/>
                    <a:lstStyle/>
                    <a:p>
                      <a:pPr algn="just">
                        <a:lnSpc>
                          <a:spcPct val="150000"/>
                        </a:lnSpc>
                      </a:pPr>
                      <a:r>
                        <a:rPr lang="es-CR" sz="1800" b="1" dirty="0">
                          <a:effectLst>
                            <a:outerShdw blurRad="38100" dist="38100" dir="2700000" algn="tl">
                              <a:srgbClr val="000000">
                                <a:alpha val="43137"/>
                              </a:srgbClr>
                            </a:outerShdw>
                          </a:effectLst>
                        </a:rPr>
                        <a:t>2- </a:t>
                      </a:r>
                      <a:r>
                        <a:rPr lang="es-CR" sz="1800" kern="1200" dirty="0">
                          <a:solidFill>
                            <a:schemeClr val="dk1"/>
                          </a:solidFill>
                          <a:effectLst/>
                          <a:latin typeface="+mn-lt"/>
                          <a:ea typeface="+mn-ea"/>
                          <a:cs typeface="+mn-cs"/>
                        </a:rPr>
                        <a:t>Presentarle al Consejo de Gobierno en febrero 2022, un informe detallado sobre si se han tomado, y cuáles acciones se han ejecutado, a raíz de los resultados de la auditoría externa especializada que fue aprobada en 2021 por MIDEPLAN y por el CNP, junto con un plan remedial que atienda los hallazgos y recomendaciones de la misma en el periodo 2022-2023.</a:t>
                      </a:r>
                      <a:endParaRPr lang="es-CR" sz="1800" dirty="0"/>
                    </a:p>
                  </a:txBody>
                  <a:tcPr marL="91434" marR="91434" marT="45242" marB="45242"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R" altLang="es-ES" sz="1800" b="0" i="0" u="none" strike="noStrike" cap="none" normalizeH="0" baseline="0" dirty="0">
                          <a:ln>
                            <a:noFill/>
                          </a:ln>
                          <a:solidFill>
                            <a:srgbClr val="000000"/>
                          </a:solidFill>
                          <a:effectLst/>
                          <a:latin typeface="Arial" panose="020B0604020202020204" pitchFamily="34" charset="0"/>
                          <a:ea typeface="Arial Unicode MS" pitchFamily="34" charset="-128"/>
                        </a:rPr>
                        <a:t>Valoración de la UAPA, el comité de ministros encargado y de la presidencia ejecutiva de la EPE</a:t>
                      </a:r>
                    </a:p>
                  </a:txBody>
                  <a:tcPr marL="91434" marR="91434" marT="45242" marB="45242" anchor="ctr"/>
                </a:tc>
                <a:tc>
                  <a:txBody>
                    <a:bodyPr/>
                    <a:lstStyle/>
                    <a:p>
                      <a:pPr algn="ctr"/>
                      <a:r>
                        <a:rPr lang="es-CR" sz="1800" dirty="0"/>
                        <a:t>Unidad Asesora</a:t>
                      </a:r>
                    </a:p>
                    <a:p>
                      <a:pPr algn="ctr"/>
                      <a:endParaRPr lang="es-CR" sz="1800" dirty="0"/>
                    </a:p>
                  </a:txBody>
                  <a:tcPr marL="91434" marR="91434" marT="45242" marB="45242" anchor="ctr"/>
                </a:tc>
                <a:extLst>
                  <a:ext uri="{0D108BD9-81ED-4DB2-BD59-A6C34878D82A}">
                    <a16:rowId xmlns:a16="http://schemas.microsoft.com/office/drawing/2014/main" val="10002"/>
                  </a:ext>
                </a:extLst>
              </a:tr>
              <a:tr h="848170">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CR" sz="1800" dirty="0"/>
                    </a:p>
                  </a:txBody>
                  <a:tcPr marL="91434" marR="91434" marT="45242" marB="45242" anchor="ctr"/>
                </a:tc>
                <a:tc hMerge="1">
                  <a:txBody>
                    <a:bodyPr/>
                    <a:lstStyle/>
                    <a:p>
                      <a:endParaRPr lang="es-ES"/>
                    </a:p>
                  </a:txBody>
                  <a:tcPr/>
                </a:tc>
                <a:tc hMerge="1">
                  <a:txBody>
                    <a:bodyPr/>
                    <a:lstStyle/>
                    <a:p>
                      <a:endParaRPr lang="es-CR" sz="1800" dirty="0"/>
                    </a:p>
                  </a:txBody>
                  <a:tcPr marL="91434" marR="91434" marT="45239" marB="45239"/>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99315481"/>
              </p:ext>
            </p:extLst>
          </p:nvPr>
        </p:nvGraphicFramePr>
        <p:xfrm>
          <a:off x="261938" y="574675"/>
          <a:ext cx="10225087" cy="6080541"/>
        </p:xfrm>
        <a:graphic>
          <a:graphicData uri="http://schemas.openxmlformats.org/drawingml/2006/table">
            <a:tbl>
              <a:tblPr firstRow="1" bandRow="1">
                <a:tableStyleId>{073A0DAA-6AF3-43AB-8588-CEC1D06C72B9}</a:tableStyleId>
              </a:tblPr>
              <a:tblGrid>
                <a:gridCol w="6767622">
                  <a:extLst>
                    <a:ext uri="{9D8B030D-6E8A-4147-A177-3AD203B41FA5}">
                      <a16:colId xmlns:a16="http://schemas.microsoft.com/office/drawing/2014/main" val="20000"/>
                    </a:ext>
                  </a:extLst>
                </a:gridCol>
                <a:gridCol w="1544824">
                  <a:extLst>
                    <a:ext uri="{9D8B030D-6E8A-4147-A177-3AD203B41FA5}">
                      <a16:colId xmlns:a16="http://schemas.microsoft.com/office/drawing/2014/main" val="20001"/>
                    </a:ext>
                  </a:extLst>
                </a:gridCol>
                <a:gridCol w="1912641">
                  <a:extLst>
                    <a:ext uri="{9D8B030D-6E8A-4147-A177-3AD203B41FA5}">
                      <a16:colId xmlns:a16="http://schemas.microsoft.com/office/drawing/2014/main" val="20002"/>
                    </a:ext>
                  </a:extLst>
                </a:gridCol>
              </a:tblGrid>
              <a:tr h="362135">
                <a:tc>
                  <a:txBody>
                    <a:bodyPr/>
                    <a:lstStyle/>
                    <a:p>
                      <a:pPr algn="ctr"/>
                      <a:r>
                        <a:rPr lang="es-CR" sz="1800" dirty="0"/>
                        <a:t>Expectativas </a:t>
                      </a:r>
                      <a:r>
                        <a:rPr lang="es-CR" sz="1800" baseline="0" dirty="0"/>
                        <a:t>para la EPE</a:t>
                      </a:r>
                      <a:endParaRPr lang="es-CR" sz="1800" dirty="0"/>
                    </a:p>
                  </a:txBody>
                  <a:tcPr marL="91435" marR="91435" marT="44909" marB="44909"/>
                </a:tc>
                <a:tc>
                  <a:txBody>
                    <a:bodyPr/>
                    <a:lstStyle/>
                    <a:p>
                      <a:pPr algn="ctr"/>
                      <a:r>
                        <a:rPr lang="es-CR" sz="1600" dirty="0"/>
                        <a:t>Justificación</a:t>
                      </a:r>
                    </a:p>
                  </a:txBody>
                  <a:tcPr marL="91435" marR="91435" marT="44909" marB="44909"/>
                </a:tc>
                <a:tc>
                  <a:txBody>
                    <a:bodyPr/>
                    <a:lstStyle/>
                    <a:p>
                      <a:pPr algn="ctr"/>
                      <a:r>
                        <a:rPr lang="es-CR" sz="1800" dirty="0"/>
                        <a:t>Consolidación</a:t>
                      </a:r>
                    </a:p>
                  </a:txBody>
                  <a:tcPr marL="91435" marR="91435" marT="44909" marB="44909"/>
                </a:tc>
                <a:extLst>
                  <a:ext uri="{0D108BD9-81ED-4DB2-BD59-A6C34878D82A}">
                    <a16:rowId xmlns:a16="http://schemas.microsoft.com/office/drawing/2014/main" val="10000"/>
                  </a:ext>
                </a:extLst>
              </a:tr>
              <a:tr h="3085105">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s-CR" sz="1800" b="1" kern="1200" dirty="0">
                          <a:effectLst>
                            <a:outerShdw blurRad="38100" dist="38100" dir="2700000" algn="tl">
                              <a:srgbClr val="000000">
                                <a:alpha val="43137"/>
                              </a:srgbClr>
                            </a:outerShdw>
                          </a:effectLst>
                        </a:rPr>
                        <a:t>3-</a:t>
                      </a:r>
                      <a:r>
                        <a:rPr lang="es-CR" sz="2000" b="1" kern="1200" dirty="0">
                          <a:solidFill>
                            <a:schemeClr val="dk1"/>
                          </a:solidFill>
                          <a:effectLst/>
                          <a:latin typeface="+mn-lt"/>
                          <a:ea typeface="+mn-ea"/>
                          <a:cs typeface="+mn-cs"/>
                        </a:rPr>
                        <a:t> </a:t>
                      </a:r>
                      <a:r>
                        <a:rPr lang="es-CR" sz="1600" kern="1200" dirty="0">
                          <a:solidFill>
                            <a:schemeClr val="dk1"/>
                          </a:solidFill>
                          <a:effectLst/>
                          <a:latin typeface="+mn-lt"/>
                          <a:ea typeface="+mn-ea"/>
                          <a:cs typeface="+mn-cs"/>
                        </a:rPr>
                        <a:t>Definir y comunicarle al Consejo de Gobierno mediante un informe independiente y detallado en febrero 2022, el monto actualizado del total de las obligaciones tributarias contingentes y contabilizadas a las que está sujeta la Institución y si se ha puesto en efecto o no un plan remedial, y que en caso afirmativo, se comuniquen las medidas para cancelar esos importes, que simultáneamente armonice las prácticas de pago por implementar con las normas tributarias vigentes, para evitar futuros litigios e impagos por este concepto en el periodo 2022-2023.</a:t>
                      </a:r>
                      <a:endParaRPr lang="es-CR" sz="2000" dirty="0"/>
                    </a:p>
                  </a:txBody>
                  <a:tcPr marL="91435" marR="91435" marT="44909" marB="4490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R" altLang="es-ES" sz="1400" b="0" i="0" u="none" strike="noStrike" cap="none" normalizeH="0" baseline="0" dirty="0">
                          <a:ln>
                            <a:noFill/>
                          </a:ln>
                          <a:solidFill>
                            <a:srgbClr val="000000"/>
                          </a:solidFill>
                          <a:effectLst/>
                          <a:latin typeface="Arial" panose="020B0604020202020204" pitchFamily="34" charset="0"/>
                          <a:ea typeface="Arial Unicode MS" pitchFamily="34" charset="-128"/>
                        </a:rPr>
                        <a:t>Valoración de la UAPA, el comité de ministros encargado y de la presidencia ejecutiva de la EPE</a:t>
                      </a:r>
                    </a:p>
                  </a:txBody>
                  <a:tcPr marL="91435" marR="91435" marT="44909" marB="44909" anchor="ctr"/>
                </a:tc>
                <a:tc>
                  <a:txBody>
                    <a:bodyPr/>
                    <a:lstStyle/>
                    <a:p>
                      <a:pPr algn="ctr"/>
                      <a:r>
                        <a:rPr lang="es-CR" sz="1600" dirty="0"/>
                        <a:t>Unidad Asesora</a:t>
                      </a:r>
                    </a:p>
                  </a:txBody>
                  <a:tcPr marL="91435" marR="91435" marT="44909" marB="44909" anchor="ctr"/>
                </a:tc>
                <a:extLst>
                  <a:ext uri="{0D108BD9-81ED-4DB2-BD59-A6C34878D82A}">
                    <a16:rowId xmlns:a16="http://schemas.microsoft.com/office/drawing/2014/main" val="10001"/>
                  </a:ext>
                </a:extLst>
              </a:tr>
              <a:tr h="2631298">
                <a:tc>
                  <a:txBody>
                    <a:bodyPr/>
                    <a:lstStyle/>
                    <a:p>
                      <a:pPr marL="0" algn="just" defTabSz="914400" rtl="0" eaLnBrk="1" latinLnBrk="0" hangingPunct="1">
                        <a:lnSpc>
                          <a:spcPct val="150000"/>
                        </a:lnSpc>
                      </a:pPr>
                      <a:r>
                        <a:rPr lang="es-CR" sz="1800" b="1" kern="1200" dirty="0">
                          <a:effectLst>
                            <a:outerShdw blurRad="38100" dist="38100" dir="2700000" algn="tl">
                              <a:srgbClr val="000000">
                                <a:alpha val="43137"/>
                              </a:srgbClr>
                            </a:outerShdw>
                          </a:effectLst>
                        </a:rPr>
                        <a:t>4- </a:t>
                      </a:r>
                      <a:r>
                        <a:rPr lang="es-ES" sz="1800" kern="1200" dirty="0">
                          <a:solidFill>
                            <a:schemeClr val="dk1"/>
                          </a:solidFill>
                          <a:effectLst/>
                          <a:latin typeface="+mn-lt"/>
                          <a:ea typeface="+mn-ea"/>
                          <a:cs typeface="+mn-cs"/>
                        </a:rPr>
                        <a:t>Comunicar al Consejo de Gobierno en febrero 2022, si el CNP actualmente implementa y cuáles son sus planes de acción para obtener resultados positivos y asegurar el manejo adecuado de las finanzas, compromisos y riesgos de la entidad, con el fin de resguardar su solvencia y valor público. </a:t>
                      </a:r>
                      <a:endParaRPr lang="es-CR" sz="1800" b="0" dirty="0"/>
                    </a:p>
                  </a:txBody>
                  <a:tcPr marL="91435" marR="91435" marT="44909" marB="4490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1600" dirty="0"/>
                        <a:t>Valoración de indicadores según Reporte Agregado 2021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s-CR" sz="1400" dirty="0"/>
                    </a:p>
                  </a:txBody>
                  <a:tcPr marL="91435" marR="91435" marT="44909" marB="44909" anchor="ctr"/>
                </a:tc>
                <a:tc>
                  <a:txBody>
                    <a:bodyPr/>
                    <a:lstStyle/>
                    <a:p>
                      <a:pPr algn="ctr"/>
                      <a:endParaRPr lang="es-CR" sz="1400" dirty="0"/>
                    </a:p>
                    <a:p>
                      <a:pPr algn="ctr"/>
                      <a:r>
                        <a:rPr lang="es-CR" sz="1600" dirty="0"/>
                        <a:t>Unidad Asesora</a:t>
                      </a:r>
                      <a:endParaRPr lang="es-CR" sz="1400" dirty="0"/>
                    </a:p>
                  </a:txBody>
                  <a:tcPr marL="91435" marR="91435" marT="44909" marB="44909" anchor="ctr"/>
                </a:tc>
                <a:extLst>
                  <a:ext uri="{0D108BD9-81ED-4DB2-BD59-A6C34878D82A}">
                    <a16:rowId xmlns:a16="http://schemas.microsoft.com/office/drawing/2014/main" val="10002"/>
                  </a:ext>
                </a:extLst>
              </a:tr>
            </a:tbl>
          </a:graphicData>
        </a:graphic>
      </p:graphicFrame>
      <p:sp>
        <p:nvSpPr>
          <p:cNvPr id="5" name="TextBox 3"/>
          <p:cNvSpPr txBox="1">
            <a:spLocks noChangeArrowheads="1"/>
          </p:cNvSpPr>
          <p:nvPr/>
        </p:nvSpPr>
        <p:spPr bwMode="auto">
          <a:xfrm>
            <a:off x="4078288" y="44450"/>
            <a:ext cx="7920037" cy="434975"/>
          </a:xfrm>
          <a:prstGeom prst="rect">
            <a:avLst/>
          </a:prstGeom>
          <a:noFill/>
          <a:ln>
            <a:noFill/>
          </a:ln>
        </p:spPr>
        <p:txBody>
          <a:bodyPr>
            <a:spAutoFit/>
          </a:bodyPr>
          <a:lstStyle/>
          <a:p>
            <a:pPr algn="ctr" eaLnBrk="1">
              <a:lnSpc>
                <a:spcPct val="93000"/>
              </a:lnSpc>
              <a:buClr>
                <a:srgbClr val="000000"/>
              </a:buClr>
              <a:buSzPct val="100000"/>
              <a:buFont typeface="Times New Roman" panose="02020603050405020304" pitchFamily="18" charset="0"/>
              <a:buNone/>
              <a:defRPr/>
            </a:pPr>
            <a:r>
              <a:rPr lang="en-US" altLang="es-CR" sz="2400" dirty="0">
                <a:solidFill>
                  <a:srgbClr val="002060"/>
                </a:solidFill>
                <a:effectLst>
                  <a:outerShdw blurRad="38100" dist="38100" dir="2700000" algn="tl">
                    <a:srgbClr val="000000">
                      <a:alpha val="43137"/>
                    </a:srgbClr>
                  </a:outerShdw>
                </a:effectLst>
                <a:ea typeface="+mn-ea"/>
                <a:cs typeface="+mn-cs"/>
              </a:rPr>
              <a:t>Fábrica Nacional de Licores (FANAL)</a:t>
            </a:r>
            <a:endParaRPr lang="es-CR" altLang="es-CR" sz="2400" dirty="0">
              <a:solidFill>
                <a:srgbClr val="002060"/>
              </a:solidFill>
              <a:effectLst>
                <a:outerShdw blurRad="38100" dist="38100" dir="2700000" algn="tl">
                  <a:srgbClr val="000000">
                    <a:alpha val="43137"/>
                  </a:srgbClr>
                </a:outerShdw>
              </a:effectLs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766165374"/>
              </p:ext>
            </p:extLst>
          </p:nvPr>
        </p:nvGraphicFramePr>
        <p:xfrm>
          <a:off x="549796" y="1196752"/>
          <a:ext cx="9882188" cy="5218063"/>
        </p:xfrm>
        <a:graphic>
          <a:graphicData uri="http://schemas.openxmlformats.org/drawingml/2006/table">
            <a:tbl>
              <a:tblPr firstRow="1" bandRow="1">
                <a:tableStyleId>{073A0DAA-6AF3-43AB-8588-CEC1D06C72B9}</a:tableStyleId>
              </a:tblPr>
              <a:tblGrid>
                <a:gridCol w="6564889">
                  <a:extLst>
                    <a:ext uri="{9D8B030D-6E8A-4147-A177-3AD203B41FA5}">
                      <a16:colId xmlns:a16="http://schemas.microsoft.com/office/drawing/2014/main" val="20000"/>
                    </a:ext>
                  </a:extLst>
                </a:gridCol>
                <a:gridCol w="1658649">
                  <a:extLst>
                    <a:ext uri="{9D8B030D-6E8A-4147-A177-3AD203B41FA5}">
                      <a16:colId xmlns:a16="http://schemas.microsoft.com/office/drawing/2014/main" val="20001"/>
                    </a:ext>
                  </a:extLst>
                </a:gridCol>
                <a:gridCol w="1658650">
                  <a:extLst>
                    <a:ext uri="{9D8B030D-6E8A-4147-A177-3AD203B41FA5}">
                      <a16:colId xmlns:a16="http://schemas.microsoft.com/office/drawing/2014/main" val="20002"/>
                    </a:ext>
                  </a:extLst>
                </a:gridCol>
              </a:tblGrid>
              <a:tr h="373133">
                <a:tc>
                  <a:txBody>
                    <a:bodyPr/>
                    <a:lstStyle/>
                    <a:p>
                      <a:pPr algn="ctr"/>
                      <a:r>
                        <a:rPr lang="es-CR" sz="1800" dirty="0"/>
                        <a:t>Expectativas </a:t>
                      </a:r>
                      <a:r>
                        <a:rPr lang="es-CR" sz="1800" baseline="0" dirty="0"/>
                        <a:t>para la EPE</a:t>
                      </a:r>
                      <a:endParaRPr lang="es-CR" sz="1800" dirty="0"/>
                    </a:p>
                  </a:txBody>
                  <a:tcPr marL="91429" marR="91429" marT="44771" marB="44771"/>
                </a:tc>
                <a:tc>
                  <a:txBody>
                    <a:bodyPr/>
                    <a:lstStyle/>
                    <a:p>
                      <a:pPr algn="ctr"/>
                      <a:r>
                        <a:rPr lang="es-CR" sz="1600" dirty="0"/>
                        <a:t>Justificación</a:t>
                      </a:r>
                    </a:p>
                  </a:txBody>
                  <a:tcPr marL="91429" marR="91429" marT="44771" marB="44771"/>
                </a:tc>
                <a:tc>
                  <a:txBody>
                    <a:bodyPr/>
                    <a:lstStyle/>
                    <a:p>
                      <a:pPr algn="ctr"/>
                      <a:r>
                        <a:rPr lang="es-CR" sz="1600" dirty="0"/>
                        <a:t>Consolidación</a:t>
                      </a:r>
                    </a:p>
                  </a:txBody>
                  <a:tcPr marL="91429" marR="91429" marT="44771" marB="44771"/>
                </a:tc>
                <a:extLst>
                  <a:ext uri="{0D108BD9-81ED-4DB2-BD59-A6C34878D82A}">
                    <a16:rowId xmlns:a16="http://schemas.microsoft.com/office/drawing/2014/main" val="10000"/>
                  </a:ext>
                </a:extLst>
              </a:tr>
              <a:tr h="4483029">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s-CR" altLang="es-ES" sz="1800" b="1" kern="1200" dirty="0">
                          <a:solidFill>
                            <a:schemeClr val="tx1"/>
                          </a:solidFill>
                          <a:effectLst>
                            <a:outerShdw blurRad="38100" dist="38100" dir="2700000" algn="tl">
                              <a:srgbClr val="000000">
                                <a:alpha val="43137"/>
                              </a:srgbClr>
                            </a:outerShdw>
                          </a:effectLst>
                          <a:latin typeface="+mn-lt"/>
                          <a:ea typeface="+mn-ea"/>
                          <a:cs typeface="+mn-cs"/>
                        </a:rPr>
                        <a:t>5</a:t>
                      </a:r>
                      <a:r>
                        <a:rPr lang="es-CR" altLang="es-ES" sz="1400" b="1" kern="1200" dirty="0">
                          <a:solidFill>
                            <a:schemeClr val="tx1"/>
                          </a:solidFill>
                          <a:effectLst>
                            <a:outerShdw blurRad="38100" dist="38100" dir="2700000" algn="tl">
                              <a:srgbClr val="000000">
                                <a:alpha val="43137"/>
                              </a:srgbClr>
                            </a:outerShdw>
                          </a:effectLst>
                          <a:latin typeface="+mn-lt"/>
                          <a:ea typeface="+mn-ea"/>
                          <a:cs typeface="+mn-cs"/>
                        </a:rPr>
                        <a:t>-</a:t>
                      </a:r>
                      <a:r>
                        <a:rPr lang="es-CR" altLang="es-ES" sz="1200" b="1" kern="1200" baseline="0" dirty="0">
                          <a:solidFill>
                            <a:schemeClr val="tx1"/>
                          </a:solidFill>
                          <a:effectLst>
                            <a:outerShdw blurRad="38100" dist="38100" dir="2700000" algn="tl">
                              <a:srgbClr val="000000">
                                <a:alpha val="43137"/>
                              </a:srgbClr>
                            </a:outerShdw>
                          </a:effectLst>
                          <a:latin typeface="+mn-lt"/>
                          <a:ea typeface="+mn-ea"/>
                          <a:cs typeface="+mn-cs"/>
                        </a:rPr>
                        <a:t> </a:t>
                      </a:r>
                      <a:r>
                        <a:rPr lang="es-ES" sz="1600" kern="1200" dirty="0">
                          <a:solidFill>
                            <a:schemeClr val="dk1"/>
                          </a:solidFill>
                          <a:effectLst/>
                          <a:latin typeface="+mn-lt"/>
                          <a:ea typeface="+mn-ea"/>
                          <a:cs typeface="+mn-cs"/>
                        </a:rPr>
                        <a:t>Que la junta directiva del CNP se comprometa a proveer en el inmediato apoyo técnico para procurar conjuntamente con la gerencia de la FANAL, la preservación de la integridad de su actividad comercial, de manera que se gestionen los riesgos materiales en el corto plazo, con un enfoque en la solvencia, la sostenibilidad financiera, en el resguardo y generación del valor público que se espera de la empresa. Para tales efectos, se le solicita al órgano colegiado comunicar al Consejo de Gobierno si se cuenta con un plan de acción en febrero 2022 y presentar un avance en junio y diciembre de 2022, con el objeto de lograr la estabilidad, orden financiero y rentabilidad en el negocio de la FANAL y por ende en los resultados del CNP, en un plazo máximo de dos periodos contables, a partir de diciembre 2021. </a:t>
                      </a:r>
                      <a:endParaRPr lang="es-CR" sz="1100" kern="1200" dirty="0">
                        <a:solidFill>
                          <a:schemeClr val="tx1"/>
                        </a:solidFill>
                        <a:effectLst/>
                        <a:latin typeface="+mn-lt"/>
                        <a:ea typeface="+mn-ea"/>
                        <a:cs typeface="+mn-cs"/>
                      </a:endParaRPr>
                    </a:p>
                  </a:txBody>
                  <a:tcPr marL="91429" marR="91429" marT="44771" marB="4477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1600" dirty="0"/>
                        <a:t>Valoración de discusión de miembros del </a:t>
                      </a:r>
                      <a:r>
                        <a:rPr lang="es-CR" sz="1600" dirty="0" err="1"/>
                        <a:t>CdG</a:t>
                      </a:r>
                      <a:endParaRPr lang="es-CR"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s-CR" sz="1600" dirty="0"/>
                    </a:p>
                  </a:txBody>
                  <a:tcPr marL="91429" marR="91429" marT="44771" marB="44771" anchor="ctr"/>
                </a:tc>
                <a:tc>
                  <a:txBody>
                    <a:bodyPr/>
                    <a:lstStyle/>
                    <a:p>
                      <a:pPr algn="ctr"/>
                      <a:r>
                        <a:rPr lang="es-CR" sz="1600" kern="1200" dirty="0">
                          <a:solidFill>
                            <a:schemeClr val="dk1"/>
                          </a:solidFill>
                          <a:latin typeface="+mn-lt"/>
                          <a:ea typeface="+mn-ea"/>
                          <a:cs typeface="+mn-cs"/>
                        </a:rPr>
                        <a:t>Unidad Asesora</a:t>
                      </a:r>
                    </a:p>
                    <a:p>
                      <a:pPr algn="ctr"/>
                      <a:endParaRPr lang="es-CR" sz="1600" dirty="0"/>
                    </a:p>
                  </a:txBody>
                  <a:tcPr marL="91429" marR="91429" marT="44771" marB="44771" anchor="ctr"/>
                </a:tc>
                <a:extLst>
                  <a:ext uri="{0D108BD9-81ED-4DB2-BD59-A6C34878D82A}">
                    <a16:rowId xmlns:a16="http://schemas.microsoft.com/office/drawing/2014/main" val="10001"/>
                  </a:ext>
                </a:extLst>
              </a:tr>
            </a:tbl>
          </a:graphicData>
        </a:graphic>
      </p:graphicFrame>
      <p:sp>
        <p:nvSpPr>
          <p:cNvPr id="5" name="TextBox 3"/>
          <p:cNvSpPr txBox="1">
            <a:spLocks noChangeArrowheads="1"/>
          </p:cNvSpPr>
          <p:nvPr/>
        </p:nvSpPr>
        <p:spPr bwMode="auto">
          <a:xfrm>
            <a:off x="4078288" y="333375"/>
            <a:ext cx="7920037" cy="434975"/>
          </a:xfrm>
          <a:prstGeom prst="rect">
            <a:avLst/>
          </a:prstGeom>
          <a:noFill/>
          <a:ln>
            <a:noFill/>
          </a:ln>
        </p:spPr>
        <p:txBody>
          <a:bodyPr>
            <a:spAutoFit/>
          </a:bodyPr>
          <a:lstStyle/>
          <a:p>
            <a:pPr algn="ctr" eaLnBrk="1">
              <a:lnSpc>
                <a:spcPct val="93000"/>
              </a:lnSpc>
              <a:buClr>
                <a:srgbClr val="000000"/>
              </a:buClr>
              <a:buSzPct val="100000"/>
              <a:buFont typeface="Times New Roman" panose="02020603050405020304" pitchFamily="18" charset="0"/>
              <a:buNone/>
              <a:defRPr/>
            </a:pPr>
            <a:r>
              <a:rPr lang="en-US" altLang="es-CR" sz="2400" dirty="0">
                <a:solidFill>
                  <a:srgbClr val="002060"/>
                </a:solidFill>
                <a:effectLst>
                  <a:outerShdw blurRad="38100" dist="38100" dir="2700000" algn="tl">
                    <a:srgbClr val="000000">
                      <a:alpha val="43137"/>
                    </a:srgbClr>
                  </a:outerShdw>
                </a:effectLst>
                <a:ea typeface="+mn-ea"/>
                <a:cs typeface="+mn-cs"/>
              </a:rPr>
              <a:t>Fábrica Nacional de Licores (FANAL)</a:t>
            </a:r>
            <a:endParaRPr lang="es-CR" altLang="es-CR" sz="2400" dirty="0">
              <a:solidFill>
                <a:srgbClr val="002060"/>
              </a:solidFill>
              <a:effectLst>
                <a:outerShdw blurRad="38100" dist="38100" dir="2700000" algn="tl">
                  <a:srgbClr val="000000">
                    <a:alpha val="43137"/>
                  </a:srgbClr>
                </a:outerShdw>
              </a:effectLs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49275" y="1557338"/>
          <a:ext cx="9882188" cy="4119562"/>
        </p:xfrm>
        <a:graphic>
          <a:graphicData uri="http://schemas.openxmlformats.org/drawingml/2006/table">
            <a:tbl>
              <a:tblPr firstRow="1" bandRow="1">
                <a:tableStyleId>{073A0DAA-6AF3-43AB-8588-CEC1D06C72B9}</a:tableStyleId>
              </a:tblPr>
              <a:tblGrid>
                <a:gridCol w="6564889">
                  <a:extLst>
                    <a:ext uri="{9D8B030D-6E8A-4147-A177-3AD203B41FA5}">
                      <a16:colId xmlns:a16="http://schemas.microsoft.com/office/drawing/2014/main" val="20000"/>
                    </a:ext>
                  </a:extLst>
                </a:gridCol>
                <a:gridCol w="1658649">
                  <a:extLst>
                    <a:ext uri="{9D8B030D-6E8A-4147-A177-3AD203B41FA5}">
                      <a16:colId xmlns:a16="http://schemas.microsoft.com/office/drawing/2014/main" val="20001"/>
                    </a:ext>
                  </a:extLst>
                </a:gridCol>
                <a:gridCol w="1658650">
                  <a:extLst>
                    <a:ext uri="{9D8B030D-6E8A-4147-A177-3AD203B41FA5}">
                      <a16:colId xmlns:a16="http://schemas.microsoft.com/office/drawing/2014/main" val="20002"/>
                    </a:ext>
                  </a:extLst>
                </a:gridCol>
              </a:tblGrid>
              <a:tr h="372092">
                <a:tc>
                  <a:txBody>
                    <a:bodyPr/>
                    <a:lstStyle/>
                    <a:p>
                      <a:pPr algn="ctr"/>
                      <a:r>
                        <a:rPr lang="es-CR" sz="1800" dirty="0"/>
                        <a:t>Expectativas </a:t>
                      </a:r>
                      <a:r>
                        <a:rPr lang="es-CR" sz="1800" baseline="0" dirty="0"/>
                        <a:t>para la EPE</a:t>
                      </a:r>
                      <a:endParaRPr lang="es-CR" sz="1800" dirty="0"/>
                    </a:p>
                  </a:txBody>
                  <a:tcPr marL="91429" marR="91429" marT="44646" marB="44646"/>
                </a:tc>
                <a:tc>
                  <a:txBody>
                    <a:bodyPr/>
                    <a:lstStyle/>
                    <a:p>
                      <a:pPr algn="ctr"/>
                      <a:r>
                        <a:rPr lang="es-CR" sz="1600" dirty="0"/>
                        <a:t>Justificación</a:t>
                      </a:r>
                    </a:p>
                  </a:txBody>
                  <a:tcPr marL="91429" marR="91429" marT="44646" marB="44646"/>
                </a:tc>
                <a:tc>
                  <a:txBody>
                    <a:bodyPr/>
                    <a:lstStyle/>
                    <a:p>
                      <a:pPr algn="ctr"/>
                      <a:r>
                        <a:rPr lang="es-CR" sz="1600" dirty="0"/>
                        <a:t>Consolidación</a:t>
                      </a:r>
                    </a:p>
                  </a:txBody>
                  <a:tcPr marL="91429" marR="91429" marT="44646" marB="44646"/>
                </a:tc>
                <a:extLst>
                  <a:ext uri="{0D108BD9-81ED-4DB2-BD59-A6C34878D82A}">
                    <a16:rowId xmlns:a16="http://schemas.microsoft.com/office/drawing/2014/main" val="10000"/>
                  </a:ext>
                </a:extLst>
              </a:tr>
              <a:tr h="374747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s-CR" sz="1800" b="1" kern="1200" dirty="0">
                          <a:solidFill>
                            <a:schemeClr val="dk1"/>
                          </a:solidFill>
                          <a:effectLst/>
                          <a:latin typeface="+mn-lt"/>
                          <a:ea typeface="+mn-ea"/>
                          <a:cs typeface="+mn-cs"/>
                        </a:rPr>
                        <a:t>6- </a:t>
                      </a:r>
                      <a:r>
                        <a:rPr lang="es-CR" sz="1800" kern="1200" dirty="0">
                          <a:solidFill>
                            <a:schemeClr val="dk1"/>
                          </a:solidFill>
                          <a:effectLst/>
                          <a:latin typeface="+mn-lt"/>
                          <a:ea typeface="+mn-ea"/>
                          <a:cs typeface="+mn-cs"/>
                        </a:rPr>
                        <a:t>Que la junta directiva del CNP fomente una cultura de eficiencia y oriente el negocio que atiende la FANAL a un excelente servicio al cliente, mediante un plan estratégico que contenga las solicitudes del Consejo de Gobierno, producto de los informes presentados al órgano colegiado por el CNP en febrero 2022. Para tales efectos, la junta directiva de la Institución le presentará todos los años al Consejo de Gobierno dicho documento en la fecha de revisión de la Nota de Expectativas, a partir de junio 2022. </a:t>
                      </a:r>
                      <a:endParaRPr lang="es-CR" sz="1100" kern="1200" dirty="0">
                        <a:solidFill>
                          <a:schemeClr val="tx1"/>
                        </a:solidFill>
                        <a:effectLst/>
                        <a:latin typeface="+mn-lt"/>
                        <a:ea typeface="+mn-ea"/>
                        <a:cs typeface="+mn-cs"/>
                      </a:endParaRPr>
                    </a:p>
                  </a:txBody>
                  <a:tcPr marL="91429" marR="91429" marT="44646" marB="4464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1600" dirty="0"/>
                        <a:t>Valoración de discusión de miembros del </a:t>
                      </a:r>
                      <a:r>
                        <a:rPr lang="es-CR" sz="1600" dirty="0" err="1"/>
                        <a:t>CdG</a:t>
                      </a:r>
                      <a:endParaRPr lang="es-CR"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s-CR" sz="1600" dirty="0"/>
                    </a:p>
                  </a:txBody>
                  <a:tcPr marL="91429" marR="91429" marT="44646" marB="44646" anchor="ctr"/>
                </a:tc>
                <a:tc>
                  <a:txBody>
                    <a:bodyPr/>
                    <a:lstStyle/>
                    <a:p>
                      <a:pPr algn="ctr"/>
                      <a:r>
                        <a:rPr lang="es-CR" sz="1600" kern="1200" dirty="0">
                          <a:solidFill>
                            <a:schemeClr val="dk1"/>
                          </a:solidFill>
                          <a:latin typeface="+mn-lt"/>
                          <a:ea typeface="+mn-ea"/>
                          <a:cs typeface="+mn-cs"/>
                        </a:rPr>
                        <a:t>Unidad Asesora</a:t>
                      </a:r>
                    </a:p>
                    <a:p>
                      <a:pPr algn="ctr"/>
                      <a:endParaRPr lang="es-CR" sz="1600" dirty="0"/>
                    </a:p>
                  </a:txBody>
                  <a:tcPr marL="91429" marR="91429" marT="44646" marB="44646" anchor="ctr"/>
                </a:tc>
                <a:extLst>
                  <a:ext uri="{0D108BD9-81ED-4DB2-BD59-A6C34878D82A}">
                    <a16:rowId xmlns:a16="http://schemas.microsoft.com/office/drawing/2014/main" val="10001"/>
                  </a:ext>
                </a:extLst>
              </a:tr>
            </a:tbl>
          </a:graphicData>
        </a:graphic>
      </p:graphicFrame>
      <p:sp>
        <p:nvSpPr>
          <p:cNvPr id="5" name="TextBox 3"/>
          <p:cNvSpPr txBox="1">
            <a:spLocks noChangeArrowheads="1"/>
          </p:cNvSpPr>
          <p:nvPr/>
        </p:nvSpPr>
        <p:spPr bwMode="auto">
          <a:xfrm>
            <a:off x="4078288" y="333375"/>
            <a:ext cx="7920037" cy="434975"/>
          </a:xfrm>
          <a:prstGeom prst="rect">
            <a:avLst/>
          </a:prstGeom>
          <a:noFill/>
          <a:ln>
            <a:noFill/>
          </a:ln>
        </p:spPr>
        <p:txBody>
          <a:bodyPr>
            <a:spAutoFit/>
          </a:bodyPr>
          <a:lstStyle/>
          <a:p>
            <a:pPr algn="ctr" eaLnBrk="1">
              <a:lnSpc>
                <a:spcPct val="93000"/>
              </a:lnSpc>
              <a:buClr>
                <a:srgbClr val="000000"/>
              </a:buClr>
              <a:buSzPct val="100000"/>
              <a:buFont typeface="Times New Roman" panose="02020603050405020304" pitchFamily="18" charset="0"/>
              <a:buNone/>
              <a:defRPr/>
            </a:pPr>
            <a:r>
              <a:rPr lang="en-US" altLang="es-CR" sz="2400" dirty="0">
                <a:solidFill>
                  <a:srgbClr val="002060"/>
                </a:solidFill>
                <a:effectLst>
                  <a:outerShdw blurRad="38100" dist="38100" dir="2700000" algn="tl">
                    <a:srgbClr val="000000">
                      <a:alpha val="43137"/>
                    </a:srgbClr>
                  </a:outerShdw>
                </a:effectLst>
                <a:ea typeface="+mn-ea"/>
                <a:cs typeface="+mn-cs"/>
              </a:rPr>
              <a:t>Fábrica Nacional de Licores (FANAL)</a:t>
            </a:r>
            <a:endParaRPr lang="es-CR" altLang="es-CR" sz="2400" dirty="0">
              <a:solidFill>
                <a:srgbClr val="002060"/>
              </a:solidFill>
              <a:effectLst>
                <a:outerShdw blurRad="38100" dist="38100" dir="2700000" algn="tl">
                  <a:srgbClr val="000000">
                    <a:alpha val="43137"/>
                  </a:srgbClr>
                </a:outerShdw>
              </a:effectLs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33375" y="620713"/>
          <a:ext cx="10296525" cy="5953125"/>
        </p:xfrm>
        <a:graphic>
          <a:graphicData uri="http://schemas.openxmlformats.org/drawingml/2006/table">
            <a:tbl>
              <a:tblPr firstRow="1" bandRow="1">
                <a:tableStyleId>{073A0DAA-6AF3-43AB-8588-CEC1D06C72B9}</a:tableStyleId>
              </a:tblPr>
              <a:tblGrid>
                <a:gridCol w="6697141">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727176">
                  <a:extLst>
                    <a:ext uri="{9D8B030D-6E8A-4147-A177-3AD203B41FA5}">
                      <a16:colId xmlns:a16="http://schemas.microsoft.com/office/drawing/2014/main" val="20002"/>
                    </a:ext>
                  </a:extLst>
                </a:gridCol>
              </a:tblGrid>
              <a:tr h="373122">
                <a:tc>
                  <a:txBody>
                    <a:bodyPr/>
                    <a:lstStyle/>
                    <a:p>
                      <a:pPr algn="ctr"/>
                      <a:r>
                        <a:rPr lang="es-CR" sz="1800" dirty="0"/>
                        <a:t>Expectativas </a:t>
                      </a:r>
                      <a:r>
                        <a:rPr lang="es-CR" sz="1800" baseline="0" dirty="0"/>
                        <a:t>para la EPE</a:t>
                      </a:r>
                      <a:endParaRPr lang="es-CR" sz="1800" dirty="0"/>
                    </a:p>
                  </a:txBody>
                  <a:tcPr marL="91434" marR="91434" marT="45224" marB="45224"/>
                </a:tc>
                <a:tc>
                  <a:txBody>
                    <a:bodyPr/>
                    <a:lstStyle/>
                    <a:p>
                      <a:pPr algn="ctr"/>
                      <a:r>
                        <a:rPr lang="es-CR" sz="1600" dirty="0"/>
                        <a:t>Justificación</a:t>
                      </a:r>
                    </a:p>
                  </a:txBody>
                  <a:tcPr marL="91434" marR="91434" marT="45224" marB="45224"/>
                </a:tc>
                <a:tc>
                  <a:txBody>
                    <a:bodyPr/>
                    <a:lstStyle/>
                    <a:p>
                      <a:pPr algn="ctr"/>
                      <a:r>
                        <a:rPr lang="es-CR" sz="1600" dirty="0"/>
                        <a:t>Consolidación</a:t>
                      </a:r>
                    </a:p>
                  </a:txBody>
                  <a:tcPr marL="91434" marR="91434" marT="45224" marB="45224"/>
                </a:tc>
                <a:extLst>
                  <a:ext uri="{0D108BD9-81ED-4DB2-BD59-A6C34878D82A}">
                    <a16:rowId xmlns:a16="http://schemas.microsoft.com/office/drawing/2014/main" val="10000"/>
                  </a:ext>
                </a:extLst>
              </a:tr>
              <a:tr h="2655024">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s-CR" sz="1800" b="1" kern="1200" dirty="0">
                          <a:solidFill>
                            <a:schemeClr val="dk1"/>
                          </a:solidFill>
                          <a:effectLst>
                            <a:outerShdw blurRad="38100" dist="38100" dir="2700000" algn="tl">
                              <a:srgbClr val="000000">
                                <a:alpha val="43137"/>
                              </a:srgbClr>
                            </a:outerShdw>
                          </a:effectLst>
                          <a:latin typeface="+mn-lt"/>
                          <a:ea typeface="+mn-ea"/>
                          <a:cs typeface="+mn-cs"/>
                        </a:rPr>
                        <a:t>7-</a:t>
                      </a:r>
                      <a:r>
                        <a:rPr lang="es-CR" sz="1600" b="1" kern="1200" baseline="0" dirty="0">
                          <a:solidFill>
                            <a:schemeClr val="dk1"/>
                          </a:solidFill>
                          <a:effectLst>
                            <a:outerShdw blurRad="38100" dist="38100" dir="2700000" algn="tl">
                              <a:srgbClr val="000000">
                                <a:alpha val="43137"/>
                              </a:srgbClr>
                            </a:outerShdw>
                          </a:effectLst>
                          <a:latin typeface="+mn-lt"/>
                          <a:ea typeface="+mn-ea"/>
                          <a:cs typeface="+mn-cs"/>
                        </a:rPr>
                        <a:t> </a:t>
                      </a:r>
                      <a:r>
                        <a:rPr lang="es-CR" sz="1600" kern="1200" dirty="0">
                          <a:solidFill>
                            <a:schemeClr val="dk1"/>
                          </a:solidFill>
                          <a:effectLst/>
                          <a:latin typeface="+mn-lt"/>
                          <a:ea typeface="+mn-ea"/>
                          <a:cs typeface="+mn-cs"/>
                        </a:rPr>
                        <a:t>Asegurar que los estados financieros de la entidad sean preparados, auditados por profesionales independientes de acuerdo con las Normas Internacionales de Información Financiera (NIIF) vigentes y cualquier otra indicación o requisito específico establecido por la Dirección General de Contabilidad Nacional, o el ente rector correspondiente y publicados antes del primero de mayo de cada año, en atención a la directriz N. º CN-001-2020, del 14 de enero de 2020. </a:t>
                      </a:r>
                      <a:endParaRPr lang="es-CR" sz="1400" dirty="0"/>
                    </a:p>
                  </a:txBody>
                  <a:tcPr marL="91434" marR="91434" marT="45224" marB="4522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1600" dirty="0"/>
                        <a:t>Valoración de indicadores según Reporte Agregado 2021</a:t>
                      </a:r>
                    </a:p>
                  </a:txBody>
                  <a:tcPr marL="91434" marR="91434" marT="45224" marB="45224" anchor="ctr"/>
                </a:tc>
                <a:tc>
                  <a:txBody>
                    <a:bodyPr/>
                    <a:lstStyle/>
                    <a:p>
                      <a:pPr algn="ctr"/>
                      <a:r>
                        <a:rPr lang="es-CR" sz="1600" dirty="0"/>
                        <a:t>Unidad Asesora</a:t>
                      </a:r>
                    </a:p>
                  </a:txBody>
                  <a:tcPr marL="91434" marR="91434" marT="45224" marB="45224" anchor="ctr"/>
                </a:tc>
                <a:extLst>
                  <a:ext uri="{0D108BD9-81ED-4DB2-BD59-A6C34878D82A}">
                    <a16:rowId xmlns:a16="http://schemas.microsoft.com/office/drawing/2014/main" val="10001"/>
                  </a:ext>
                </a:extLst>
              </a:tr>
              <a:tr h="2924979">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s-CR" sz="1800" b="1" kern="1200" dirty="0">
                          <a:solidFill>
                            <a:schemeClr val="dk1"/>
                          </a:solidFill>
                          <a:effectLst/>
                          <a:latin typeface="+mn-lt"/>
                          <a:ea typeface="+mn-ea"/>
                          <a:cs typeface="+mn-cs"/>
                        </a:rPr>
                        <a:t>8- </a:t>
                      </a:r>
                      <a:r>
                        <a:rPr lang="es-CR" sz="1800" kern="1200" dirty="0">
                          <a:solidFill>
                            <a:schemeClr val="dk1"/>
                          </a:solidFill>
                          <a:effectLst/>
                          <a:latin typeface="+mn-lt"/>
                          <a:ea typeface="+mn-ea"/>
                          <a:cs typeface="+mn-cs"/>
                        </a:rPr>
                        <a:t>Garantizar que los informes o memorias anuales, o su equivalente, sean preparados de acuerdo con el Protocolo de Entendimiento y cualquier otra normativa y orientación aplicable, y que dichos informes sean publicados en el sitio web oficial de la entidad según los tiempos establecidos por la Ley N. º 9398; Ley para Perfeccionar la Rendición de Cuentas, del 28 de setiembre de 2016.</a:t>
                      </a:r>
                      <a:endParaRPr lang="es-CR" sz="1600" b="0" dirty="0"/>
                    </a:p>
                  </a:txBody>
                  <a:tcPr marL="91434" marR="91434" marT="45224" marB="4522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1600" dirty="0"/>
                        <a:t>Protocolo de Entendimiento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s-CR" sz="1600" dirty="0"/>
                    </a:p>
                  </a:txBody>
                  <a:tcPr marL="91434" marR="91434" marT="45224" marB="45224" anchor="ctr"/>
                </a:tc>
                <a:tc>
                  <a:txBody>
                    <a:bodyPr/>
                    <a:lstStyle/>
                    <a:p>
                      <a:pPr algn="ctr"/>
                      <a:endParaRPr lang="es-CR" sz="1600" dirty="0"/>
                    </a:p>
                    <a:p>
                      <a:pPr algn="ctr"/>
                      <a:r>
                        <a:rPr lang="es-CR" sz="1600" dirty="0"/>
                        <a:t>Unidad Asesora</a:t>
                      </a:r>
                    </a:p>
                  </a:txBody>
                  <a:tcPr marL="91434" marR="91434" marT="45224" marB="45224" anchor="ctr"/>
                </a:tc>
                <a:extLst>
                  <a:ext uri="{0D108BD9-81ED-4DB2-BD59-A6C34878D82A}">
                    <a16:rowId xmlns:a16="http://schemas.microsoft.com/office/drawing/2014/main" val="10002"/>
                  </a:ext>
                </a:extLst>
              </a:tr>
            </a:tbl>
          </a:graphicData>
        </a:graphic>
      </p:graphicFrame>
      <p:sp>
        <p:nvSpPr>
          <p:cNvPr id="5" name="TextBox 3"/>
          <p:cNvSpPr txBox="1">
            <a:spLocks noChangeArrowheads="1"/>
          </p:cNvSpPr>
          <p:nvPr/>
        </p:nvSpPr>
        <p:spPr bwMode="auto">
          <a:xfrm>
            <a:off x="4078288" y="115888"/>
            <a:ext cx="7920037" cy="434975"/>
          </a:xfrm>
          <a:prstGeom prst="rect">
            <a:avLst/>
          </a:prstGeom>
          <a:noFill/>
          <a:ln>
            <a:noFill/>
          </a:ln>
        </p:spPr>
        <p:txBody>
          <a:bodyPr>
            <a:spAutoFit/>
          </a:bodyPr>
          <a:lstStyle/>
          <a:p>
            <a:pPr algn="ctr" eaLnBrk="1">
              <a:lnSpc>
                <a:spcPct val="93000"/>
              </a:lnSpc>
              <a:buClr>
                <a:srgbClr val="000000"/>
              </a:buClr>
              <a:buSzPct val="100000"/>
              <a:buFont typeface="Times New Roman" panose="02020603050405020304" pitchFamily="18" charset="0"/>
              <a:buNone/>
              <a:defRPr/>
            </a:pPr>
            <a:r>
              <a:rPr lang="en-US" altLang="es-CR" sz="2400" dirty="0">
                <a:solidFill>
                  <a:srgbClr val="002060"/>
                </a:solidFill>
                <a:effectLst>
                  <a:outerShdw blurRad="38100" dist="38100" dir="2700000" algn="tl">
                    <a:srgbClr val="000000">
                      <a:alpha val="43137"/>
                    </a:srgbClr>
                  </a:outerShdw>
                </a:effectLst>
                <a:ea typeface="+mn-ea"/>
                <a:cs typeface="+mn-cs"/>
              </a:rPr>
              <a:t>Fábrica Nacional de Licores (FANAL)</a:t>
            </a:r>
            <a:endParaRPr lang="es-CR" altLang="es-CR" sz="2400" dirty="0">
              <a:solidFill>
                <a:srgbClr val="002060"/>
              </a:solidFill>
              <a:effectLst>
                <a:outerShdw blurRad="38100" dist="38100" dir="2700000" algn="tl">
                  <a:srgbClr val="000000">
                    <a:alpha val="43137"/>
                  </a:srgbClr>
                </a:outerShdw>
              </a:effectLs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p:cNvGraphicFramePr>
            <a:graphicFrameLocks noGrp="1"/>
          </p:cNvGraphicFramePr>
          <p:nvPr>
            <p:extLst>
              <p:ext uri="{D42A27DB-BD31-4B8C-83A1-F6EECF244321}">
                <p14:modId xmlns:p14="http://schemas.microsoft.com/office/powerpoint/2010/main" val="2363689955"/>
              </p:ext>
            </p:extLst>
          </p:nvPr>
        </p:nvGraphicFramePr>
        <p:xfrm>
          <a:off x="549796" y="908720"/>
          <a:ext cx="10296525" cy="5759661"/>
        </p:xfrm>
        <a:graphic>
          <a:graphicData uri="http://schemas.openxmlformats.org/drawingml/2006/table">
            <a:tbl>
              <a:tblPr firstRow="1" bandRow="1">
                <a:tableStyleId>{073A0DAA-6AF3-43AB-8588-CEC1D06C72B9}</a:tableStyleId>
              </a:tblPr>
              <a:tblGrid>
                <a:gridCol w="6981704">
                  <a:extLst>
                    <a:ext uri="{9D8B030D-6E8A-4147-A177-3AD203B41FA5}">
                      <a16:colId xmlns:a16="http://schemas.microsoft.com/office/drawing/2014/main" val="20000"/>
                    </a:ext>
                  </a:extLst>
                </a:gridCol>
                <a:gridCol w="1443058">
                  <a:extLst>
                    <a:ext uri="{9D8B030D-6E8A-4147-A177-3AD203B41FA5}">
                      <a16:colId xmlns:a16="http://schemas.microsoft.com/office/drawing/2014/main" val="20001"/>
                    </a:ext>
                  </a:extLst>
                </a:gridCol>
                <a:gridCol w="1871763">
                  <a:extLst>
                    <a:ext uri="{9D8B030D-6E8A-4147-A177-3AD203B41FA5}">
                      <a16:colId xmlns:a16="http://schemas.microsoft.com/office/drawing/2014/main" val="20002"/>
                    </a:ext>
                  </a:extLst>
                </a:gridCol>
              </a:tblGrid>
              <a:tr h="365850">
                <a:tc>
                  <a:txBody>
                    <a:bodyPr/>
                    <a:lstStyle/>
                    <a:p>
                      <a:pPr algn="ctr"/>
                      <a:r>
                        <a:rPr lang="es-CR" sz="1800" dirty="0"/>
                        <a:t>Expectativas </a:t>
                      </a:r>
                      <a:r>
                        <a:rPr lang="es-CR" sz="1800" baseline="0" dirty="0"/>
                        <a:t>para la EPE</a:t>
                      </a:r>
                      <a:endParaRPr lang="es-CR" sz="1800" dirty="0"/>
                    </a:p>
                  </a:txBody>
                  <a:tcPr marL="91434" marR="91434" marT="45669" marB="45669"/>
                </a:tc>
                <a:tc>
                  <a:txBody>
                    <a:bodyPr/>
                    <a:lstStyle/>
                    <a:p>
                      <a:pPr algn="ctr"/>
                      <a:r>
                        <a:rPr lang="es-CR" sz="1600" dirty="0"/>
                        <a:t>Justificación</a:t>
                      </a:r>
                    </a:p>
                  </a:txBody>
                  <a:tcPr marL="91434" marR="91434" marT="45669" marB="45669"/>
                </a:tc>
                <a:tc>
                  <a:txBody>
                    <a:bodyPr/>
                    <a:lstStyle/>
                    <a:p>
                      <a:pPr algn="ctr"/>
                      <a:r>
                        <a:rPr lang="es-CR" sz="1600" dirty="0"/>
                        <a:t>Consolidación</a:t>
                      </a:r>
                    </a:p>
                  </a:txBody>
                  <a:tcPr marL="91434" marR="91434" marT="45669" marB="45669"/>
                </a:tc>
                <a:extLst>
                  <a:ext uri="{0D108BD9-81ED-4DB2-BD59-A6C34878D82A}">
                    <a16:rowId xmlns:a16="http://schemas.microsoft.com/office/drawing/2014/main" val="10000"/>
                  </a:ext>
                </a:extLst>
              </a:tr>
              <a:tr h="5393811">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s-ES" sz="1800" b="1" kern="1200" dirty="0">
                          <a:solidFill>
                            <a:srgbClr val="000000"/>
                          </a:solidFill>
                          <a:effectLst>
                            <a:outerShdw blurRad="38100" dist="38100" dir="2700000" algn="tl">
                              <a:srgbClr val="000000">
                                <a:alpha val="43137"/>
                              </a:srgbClr>
                            </a:outerShdw>
                          </a:effectLst>
                          <a:latin typeface="+mn-lt"/>
                          <a:ea typeface="Arial Unicode MS" pitchFamily="34" charset="-128"/>
                          <a:cs typeface="+mn-cs"/>
                        </a:rPr>
                        <a:t>9- </a:t>
                      </a:r>
                      <a:r>
                        <a:rPr lang="es-ES" sz="1800" kern="1200" dirty="0">
                          <a:solidFill>
                            <a:schemeClr val="dk1"/>
                          </a:solidFill>
                          <a:effectLst/>
                          <a:latin typeface="+mn-lt"/>
                          <a:ea typeface="+mn-ea"/>
                          <a:cs typeface="+mn-cs"/>
                        </a:rPr>
                        <a:t>Mejorar el grado de implementación del estándar mínimo de revelación establecido por la directriz N. º 102-MP, denominada “Política general sobre transparencia y divulgación de información financiera y no financiera para empresas propiedad del Estado sus subsidiarias e instituciones autónomas”, del 6 de abril de 2018. Lo anterior a demostrarse con la adopción de los indicadores que conforman las dimensiones que contempla la sección F. (Información no financiera de las empresas propiedad del Estado) del Reporte Agregado </a:t>
                      </a:r>
                      <a:r>
                        <a:rPr lang="es-ES" dirty="0"/>
                        <a:t>sobre</a:t>
                      </a:r>
                      <a:r>
                        <a:rPr lang="es-ES" sz="1800" kern="1200" dirty="0">
                          <a:solidFill>
                            <a:schemeClr val="dk1"/>
                          </a:solidFill>
                          <a:effectLst/>
                          <a:latin typeface="+mn-lt"/>
                          <a:ea typeface="+mn-ea"/>
                          <a:cs typeface="+mn-cs"/>
                        </a:rPr>
                        <a:t> el conjunto de empresas propiedad del Estado 2021, lo que hace necesario un aumento en el nivel de cumplimiento global de </a:t>
                      </a:r>
                      <a:r>
                        <a:rPr lang="es-ES" sz="1800" kern="1200" dirty="0">
                          <a:solidFill>
                            <a:schemeClr val="dk1"/>
                          </a:solidFill>
                          <a:latin typeface="+mn-lt"/>
                          <a:ea typeface="+mn-ea"/>
                          <a:cs typeface="+mn-cs"/>
                        </a:rPr>
                        <a:t>38% obtenido en 2021, así como la adopción de los 10 requerimientos que conforman la dimensión “Auditoría”, cuyo cumplimiento en 2020 fue de un 43%. </a:t>
                      </a:r>
                      <a:endParaRPr lang="es-CR" sz="1800" kern="1200" dirty="0">
                        <a:solidFill>
                          <a:schemeClr val="dk1"/>
                        </a:solidFill>
                        <a:latin typeface="+mn-lt"/>
                        <a:ea typeface="+mn-ea"/>
                        <a:cs typeface="+mn-cs"/>
                      </a:endParaRPr>
                    </a:p>
                  </a:txBody>
                  <a:tcPr marL="91434" marR="91434" marT="45669" marB="45669"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1600" dirty="0"/>
                        <a:t>Valoración de indicadores según Reporte Agregado 2021</a:t>
                      </a:r>
                    </a:p>
                  </a:txBody>
                  <a:tcPr marL="91434" marR="91434" marT="45669" marB="45669" anchor="ctr"/>
                </a:tc>
                <a:tc>
                  <a:txBody>
                    <a:bodyPr/>
                    <a:lstStyle/>
                    <a:p>
                      <a:pPr algn="ctr"/>
                      <a:endParaRPr lang="es-CR" sz="1600" dirty="0"/>
                    </a:p>
                    <a:p>
                      <a:pPr algn="ctr"/>
                      <a:r>
                        <a:rPr lang="es-CR" sz="1600" dirty="0"/>
                        <a:t>Unidad Asesora</a:t>
                      </a:r>
                    </a:p>
                  </a:txBody>
                  <a:tcPr marL="91434" marR="91434" marT="45669" marB="45669" anchor="ctr"/>
                </a:tc>
                <a:extLst>
                  <a:ext uri="{0D108BD9-81ED-4DB2-BD59-A6C34878D82A}">
                    <a16:rowId xmlns:a16="http://schemas.microsoft.com/office/drawing/2014/main" val="10001"/>
                  </a:ext>
                </a:extLst>
              </a:tr>
            </a:tbl>
          </a:graphicData>
        </a:graphic>
      </p:graphicFrame>
      <p:sp>
        <p:nvSpPr>
          <p:cNvPr id="5" name="TextBox 3"/>
          <p:cNvSpPr txBox="1">
            <a:spLocks noChangeArrowheads="1"/>
          </p:cNvSpPr>
          <p:nvPr/>
        </p:nvSpPr>
        <p:spPr bwMode="auto">
          <a:xfrm>
            <a:off x="4078288" y="333375"/>
            <a:ext cx="7920037" cy="434975"/>
          </a:xfrm>
          <a:prstGeom prst="rect">
            <a:avLst/>
          </a:prstGeom>
          <a:noFill/>
          <a:ln>
            <a:noFill/>
          </a:ln>
        </p:spPr>
        <p:txBody>
          <a:bodyPr>
            <a:spAutoFit/>
          </a:bodyPr>
          <a:lstStyle/>
          <a:p>
            <a:pPr algn="ctr" eaLnBrk="1">
              <a:lnSpc>
                <a:spcPct val="93000"/>
              </a:lnSpc>
              <a:buClr>
                <a:srgbClr val="000000"/>
              </a:buClr>
              <a:buSzPct val="100000"/>
              <a:buFont typeface="Times New Roman" panose="02020603050405020304" pitchFamily="18" charset="0"/>
              <a:buNone/>
              <a:defRPr/>
            </a:pPr>
            <a:r>
              <a:rPr lang="en-US" altLang="es-CR" sz="2400" dirty="0">
                <a:solidFill>
                  <a:srgbClr val="002060"/>
                </a:solidFill>
                <a:effectLst>
                  <a:outerShdw blurRad="38100" dist="38100" dir="2700000" algn="tl">
                    <a:srgbClr val="000000">
                      <a:alpha val="43137"/>
                    </a:srgbClr>
                  </a:outerShdw>
                </a:effectLst>
                <a:ea typeface="+mn-ea"/>
                <a:cs typeface="+mn-cs"/>
              </a:rPr>
              <a:t>Fábrica Nacional de Licores (FANAL)</a:t>
            </a:r>
            <a:endParaRPr lang="es-CR" altLang="es-CR" sz="2400" dirty="0">
              <a:solidFill>
                <a:srgbClr val="002060"/>
              </a:solidFill>
              <a:effectLst>
                <a:outerShdw blurRad="38100" dist="38100" dir="2700000" algn="tl">
                  <a:srgbClr val="000000">
                    <a:alpha val="43137"/>
                  </a:srgbClr>
                </a:outerShdw>
              </a:effectLs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p:cNvGraphicFramePr>
            <a:graphicFrameLocks noGrp="1"/>
          </p:cNvGraphicFramePr>
          <p:nvPr/>
        </p:nvGraphicFramePr>
        <p:xfrm>
          <a:off x="190500" y="765175"/>
          <a:ext cx="10582275" cy="5561013"/>
        </p:xfrm>
        <a:graphic>
          <a:graphicData uri="http://schemas.openxmlformats.org/drawingml/2006/table">
            <a:tbl>
              <a:tblPr firstRow="1" bandRow="1">
                <a:tableStyleId>{073A0DAA-6AF3-43AB-8588-CEC1D06C72B9}</a:tableStyleId>
              </a:tblPr>
              <a:tblGrid>
                <a:gridCol w="7175461">
                  <a:extLst>
                    <a:ext uri="{9D8B030D-6E8A-4147-A177-3AD203B41FA5}">
                      <a16:colId xmlns:a16="http://schemas.microsoft.com/office/drawing/2014/main" val="20000"/>
                    </a:ext>
                  </a:extLst>
                </a:gridCol>
                <a:gridCol w="1483106">
                  <a:extLst>
                    <a:ext uri="{9D8B030D-6E8A-4147-A177-3AD203B41FA5}">
                      <a16:colId xmlns:a16="http://schemas.microsoft.com/office/drawing/2014/main" val="20001"/>
                    </a:ext>
                  </a:extLst>
                </a:gridCol>
                <a:gridCol w="1923708">
                  <a:extLst>
                    <a:ext uri="{9D8B030D-6E8A-4147-A177-3AD203B41FA5}">
                      <a16:colId xmlns:a16="http://schemas.microsoft.com/office/drawing/2014/main" val="20002"/>
                    </a:ext>
                  </a:extLst>
                </a:gridCol>
              </a:tblGrid>
              <a:tr h="389543">
                <a:tc>
                  <a:txBody>
                    <a:bodyPr/>
                    <a:lstStyle/>
                    <a:p>
                      <a:pPr algn="ctr"/>
                      <a:r>
                        <a:rPr lang="es-CR" sz="1800" dirty="0"/>
                        <a:t>Expectativas </a:t>
                      </a:r>
                      <a:r>
                        <a:rPr lang="es-CR" sz="1800" baseline="0" dirty="0"/>
                        <a:t>para la EPE</a:t>
                      </a:r>
                      <a:endParaRPr lang="es-CR" sz="1800" dirty="0"/>
                    </a:p>
                  </a:txBody>
                  <a:tcPr marL="91429" marR="91429" marT="45811" marB="45811"/>
                </a:tc>
                <a:tc>
                  <a:txBody>
                    <a:bodyPr/>
                    <a:lstStyle/>
                    <a:p>
                      <a:pPr algn="ctr"/>
                      <a:r>
                        <a:rPr lang="es-CR" sz="1600" dirty="0"/>
                        <a:t>Justificación</a:t>
                      </a:r>
                    </a:p>
                  </a:txBody>
                  <a:tcPr marL="91429" marR="91429" marT="45811" marB="45811"/>
                </a:tc>
                <a:tc>
                  <a:txBody>
                    <a:bodyPr/>
                    <a:lstStyle/>
                    <a:p>
                      <a:pPr algn="ctr"/>
                      <a:r>
                        <a:rPr lang="es-CR" sz="1600" dirty="0"/>
                        <a:t>Consolidación</a:t>
                      </a:r>
                    </a:p>
                  </a:txBody>
                  <a:tcPr marL="91429" marR="91429" marT="45811" marB="45811"/>
                </a:tc>
                <a:extLst>
                  <a:ext uri="{0D108BD9-81ED-4DB2-BD59-A6C34878D82A}">
                    <a16:rowId xmlns:a16="http://schemas.microsoft.com/office/drawing/2014/main" val="10000"/>
                  </a:ext>
                </a:extLst>
              </a:tr>
              <a:tr h="2790952">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s-ES" sz="1800" b="1" kern="1200" dirty="0">
                          <a:solidFill>
                            <a:srgbClr val="000000"/>
                          </a:solidFill>
                          <a:effectLst>
                            <a:outerShdw blurRad="38100" dist="38100" dir="2700000" algn="tl">
                              <a:srgbClr val="000000">
                                <a:alpha val="43137"/>
                              </a:srgbClr>
                            </a:outerShdw>
                          </a:effectLst>
                          <a:latin typeface="+mn-lt"/>
                          <a:ea typeface="Arial Unicode MS" pitchFamily="34" charset="-128"/>
                          <a:cs typeface="+mn-cs"/>
                        </a:rPr>
                        <a:t>10- </a:t>
                      </a:r>
                      <a:r>
                        <a:rPr lang="es-ES" sz="1800" kern="1200" dirty="0">
                          <a:solidFill>
                            <a:schemeClr val="dk1"/>
                          </a:solidFill>
                          <a:effectLst/>
                          <a:latin typeface="+mn-lt"/>
                          <a:ea typeface="+mn-ea"/>
                          <a:cs typeface="+mn-cs"/>
                        </a:rPr>
                        <a:t>Fortalecer el trabajo cercano y comunicación activa con la Unidad Asesora para la Dirección y Coordinación de las Empresas Propiedad del Estado y la Gestión de las Instituciones Autónomas (en adelante UAPA) y otras entidades que ejerzan responsabilidades de propiedad, con el fin de mantener una retroalimentación activa de la gestión de la institución como producto de dichas relaciones.</a:t>
                      </a:r>
                      <a:endParaRPr lang="es-CR" sz="1800" kern="1200" dirty="0">
                        <a:solidFill>
                          <a:schemeClr val="dk1"/>
                        </a:solidFill>
                        <a:effectLst/>
                        <a:latin typeface="+mn-lt"/>
                        <a:ea typeface="+mn-ea"/>
                        <a:cs typeface="+mn-cs"/>
                      </a:endParaRPr>
                    </a:p>
                  </a:txBody>
                  <a:tcPr marL="91429" marR="91429" marT="45811" marB="458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1600" dirty="0"/>
                        <a:t>Protocolo de Entendimiento</a:t>
                      </a:r>
                    </a:p>
                  </a:txBody>
                  <a:tcPr marL="91429" marR="91429" marT="45811" marB="45811" anchor="ctr"/>
                </a:tc>
                <a:tc>
                  <a:txBody>
                    <a:bodyPr/>
                    <a:lstStyle/>
                    <a:p>
                      <a:pPr algn="ctr"/>
                      <a:endParaRPr lang="es-CR" sz="1600" dirty="0"/>
                    </a:p>
                    <a:p>
                      <a:pPr algn="ctr"/>
                      <a:r>
                        <a:rPr lang="es-CR" sz="1600" dirty="0"/>
                        <a:t>Unidad Asesora</a:t>
                      </a:r>
                    </a:p>
                  </a:txBody>
                  <a:tcPr marL="91429" marR="91429" marT="45811" marB="45811" anchor="ctr"/>
                </a:tc>
                <a:extLst>
                  <a:ext uri="{0D108BD9-81ED-4DB2-BD59-A6C34878D82A}">
                    <a16:rowId xmlns:a16="http://schemas.microsoft.com/office/drawing/2014/main" val="10001"/>
                  </a:ext>
                </a:extLst>
              </a:tr>
              <a:tr h="238051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CR" sz="1600" b="1" u="sng" dirty="0"/>
                    </a:p>
                    <a:p>
                      <a:pPr marL="0" marR="0" lvl="0" indent="0" algn="just" defTabSz="914400" rtl="0" eaLnBrk="1" fontAlgn="auto" latinLnBrk="0" hangingPunct="1">
                        <a:lnSpc>
                          <a:spcPct val="150000"/>
                        </a:lnSpc>
                        <a:spcBef>
                          <a:spcPts val="0"/>
                        </a:spcBef>
                        <a:spcAft>
                          <a:spcPts val="0"/>
                        </a:spcAft>
                        <a:buClrTx/>
                        <a:buSzTx/>
                        <a:buFontTx/>
                        <a:buNone/>
                        <a:tabLst/>
                        <a:defRPr/>
                      </a:pPr>
                      <a:r>
                        <a:rPr lang="es-CR" sz="1800" b="1" kern="1200" dirty="0">
                          <a:solidFill>
                            <a:schemeClr val="dk1"/>
                          </a:solidFill>
                          <a:effectLst/>
                          <a:latin typeface="+mn-lt"/>
                          <a:ea typeface="+mn-ea"/>
                          <a:cs typeface="+mn-cs"/>
                        </a:rPr>
                        <a:t>11-</a:t>
                      </a:r>
                      <a:r>
                        <a:rPr lang="es-CR" sz="1800" kern="1200" dirty="0">
                          <a:solidFill>
                            <a:schemeClr val="dk1"/>
                          </a:solidFill>
                          <a:effectLst/>
                          <a:latin typeface="+mn-lt"/>
                          <a:ea typeface="+mn-ea"/>
                          <a:cs typeface="+mn-cs"/>
                        </a:rPr>
                        <a:t> Que la junta directiva u órgano de dirección de la empresa propiedad del Estado se comprometa a realizar las gestiones necesarias para el mejoramiento continuo de la institución que dirige y de realizar los esfuerzos necesarios para el alcance de las expectativas que se establecen en el presente documento. </a:t>
                      </a:r>
                    </a:p>
                  </a:txBody>
                  <a:tcPr marL="91429" marR="91429" marT="45811" marB="458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R"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s-CR" sz="16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s-CR" sz="1600" dirty="0"/>
                        <a:t>Protocolo de Entendimiento</a:t>
                      </a:r>
                    </a:p>
                    <a:p>
                      <a:endParaRPr lang="es-CR" sz="1600" dirty="0"/>
                    </a:p>
                  </a:txBody>
                  <a:tcPr marL="91429" marR="91429" marT="45811" marB="458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R" sz="1600"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a:p>
                    <a:p>
                      <a:pPr marL="0" marR="0" indent="0" algn="l" defTabSz="914400" rtl="0" eaLnBrk="1" fontAlgn="auto" latinLnBrk="0" hangingPunct="1">
                        <a:lnSpc>
                          <a:spcPct val="100000"/>
                        </a:lnSpc>
                        <a:spcBef>
                          <a:spcPts val="0"/>
                        </a:spcBef>
                        <a:spcAft>
                          <a:spcPts val="0"/>
                        </a:spcAft>
                        <a:buClrTx/>
                        <a:buSzTx/>
                        <a:buFontTx/>
                        <a:buNone/>
                        <a:tabLst/>
                        <a:defRPr/>
                      </a:pPr>
                      <a:endParaRPr lang="es-CR" sz="1600" dirty="0"/>
                    </a:p>
                    <a:p>
                      <a:pPr marL="0" marR="0" indent="0" algn="l" defTabSz="914400" rtl="0" eaLnBrk="1" fontAlgn="auto" latinLnBrk="0" hangingPunct="1">
                        <a:lnSpc>
                          <a:spcPct val="100000"/>
                        </a:lnSpc>
                        <a:spcBef>
                          <a:spcPts val="0"/>
                        </a:spcBef>
                        <a:spcAft>
                          <a:spcPts val="0"/>
                        </a:spcAft>
                        <a:buClrTx/>
                        <a:buSzTx/>
                        <a:buFontTx/>
                        <a:buNone/>
                        <a:tabLst/>
                        <a:defRPr/>
                      </a:pPr>
                      <a:r>
                        <a:rPr lang="es-CR" sz="1600" dirty="0"/>
                        <a:t>Unidad Asesora</a:t>
                      </a:r>
                    </a:p>
                    <a:p>
                      <a:pPr marL="0" marR="0" indent="0" algn="l" defTabSz="914400" rtl="0" eaLnBrk="1" fontAlgn="auto" latinLnBrk="0" hangingPunct="1">
                        <a:lnSpc>
                          <a:spcPct val="100000"/>
                        </a:lnSpc>
                        <a:spcBef>
                          <a:spcPts val="0"/>
                        </a:spcBef>
                        <a:spcAft>
                          <a:spcPts val="0"/>
                        </a:spcAft>
                        <a:buClrTx/>
                        <a:buSzTx/>
                        <a:buFontTx/>
                        <a:buNone/>
                        <a:tabLst/>
                        <a:defRPr/>
                      </a:pPr>
                      <a:endParaRPr lang="es-CR" sz="1600" dirty="0"/>
                    </a:p>
                    <a:p>
                      <a:endParaRPr lang="es-CR" sz="1600" dirty="0"/>
                    </a:p>
                  </a:txBody>
                  <a:tcPr marL="91429" marR="91429" marT="45811" marB="45811"/>
                </a:tc>
                <a:extLst>
                  <a:ext uri="{0D108BD9-81ED-4DB2-BD59-A6C34878D82A}">
                    <a16:rowId xmlns:a16="http://schemas.microsoft.com/office/drawing/2014/main" val="10002"/>
                  </a:ext>
                </a:extLst>
              </a:tr>
            </a:tbl>
          </a:graphicData>
        </a:graphic>
      </p:graphicFrame>
      <p:sp>
        <p:nvSpPr>
          <p:cNvPr id="5" name="TextBox 3"/>
          <p:cNvSpPr txBox="1">
            <a:spLocks noChangeArrowheads="1"/>
          </p:cNvSpPr>
          <p:nvPr/>
        </p:nvSpPr>
        <p:spPr bwMode="auto">
          <a:xfrm>
            <a:off x="4078288" y="188913"/>
            <a:ext cx="7920037" cy="434975"/>
          </a:xfrm>
          <a:prstGeom prst="rect">
            <a:avLst/>
          </a:prstGeom>
          <a:noFill/>
          <a:ln>
            <a:noFill/>
          </a:ln>
        </p:spPr>
        <p:txBody>
          <a:bodyPr>
            <a:spAutoFit/>
          </a:bodyPr>
          <a:lstStyle/>
          <a:p>
            <a:pPr algn="ctr" eaLnBrk="1">
              <a:lnSpc>
                <a:spcPct val="93000"/>
              </a:lnSpc>
              <a:buClr>
                <a:srgbClr val="000000"/>
              </a:buClr>
              <a:buSzPct val="100000"/>
              <a:buFont typeface="Times New Roman" panose="02020603050405020304" pitchFamily="18" charset="0"/>
              <a:buNone/>
              <a:defRPr/>
            </a:pPr>
            <a:r>
              <a:rPr lang="en-US" altLang="es-CR" sz="2400" dirty="0">
                <a:solidFill>
                  <a:srgbClr val="002060"/>
                </a:solidFill>
                <a:effectLst>
                  <a:outerShdw blurRad="38100" dist="38100" dir="2700000" algn="tl">
                    <a:srgbClr val="000000">
                      <a:alpha val="43137"/>
                    </a:srgbClr>
                  </a:outerShdw>
                </a:effectLst>
                <a:ea typeface="+mn-ea"/>
                <a:cs typeface="+mn-cs"/>
              </a:rPr>
              <a:t>Fábrica Nacional de Licores (FANAL)</a:t>
            </a:r>
            <a:endParaRPr lang="es-CR" altLang="es-CR" sz="2400" dirty="0">
              <a:solidFill>
                <a:srgbClr val="002060"/>
              </a:solidFill>
              <a:effectLst>
                <a:outerShdw blurRad="38100" dist="38100" dir="2700000" algn="tl">
                  <a:srgbClr val="000000">
                    <a:alpha val="43137"/>
                  </a:srgbClr>
                </a:outerShdw>
              </a:effectLs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s-CR" sz="1800" b="0" i="0" u="none" strike="noStrike" cap="none" normalizeH="0" baseline="0" smtClean="0">
            <a:ln>
              <a:noFill/>
            </a:ln>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s-CR" sz="1800" b="0" i="0" u="none" strike="noStrike" cap="none" normalizeH="0" baseline="0" smtClean="0">
            <a:ln>
              <a:noFill/>
            </a:ln>
            <a:effectLst/>
            <a:latin typeface="Arial" panose="020B0604020202020204" pitchFamily="34"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2347</TotalTime>
  <Words>1536</Words>
  <Application>Microsoft Office PowerPoint</Application>
  <PresentationFormat>Personalizado</PresentationFormat>
  <Paragraphs>154</Paragraphs>
  <Slides>11</Slides>
  <Notes>10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Arial Rounded MT Bold</vt:lpstr>
      <vt:lpstr>Calibri</vt:lpstr>
      <vt:lpstr>Times New Roman</vt:lpstr>
      <vt:lpstr>Office Theme</vt:lpstr>
      <vt:lpstr>Presentación de PowerPoint</vt:lpstr>
      <vt:lpstr>Situación financiera del CNP, de 2017 a 2020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Solis;Melisa Carvajal</dc:creator>
  <cp:lastModifiedBy>Hernán Quirós</cp:lastModifiedBy>
  <cp:revision>164</cp:revision>
  <cp:lastPrinted>1601-01-01T00:00:00Z</cp:lastPrinted>
  <dcterms:created xsi:type="dcterms:W3CDTF">2021-03-02T17:36:39Z</dcterms:created>
  <dcterms:modified xsi:type="dcterms:W3CDTF">2022-02-03T23:28:01Z</dcterms:modified>
</cp:coreProperties>
</file>