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</p:sldIdLst>
  <p:sldSz cy="5143500" cx="9144000"/>
  <p:notesSz cx="6858000" cy="9144000"/>
  <p:embeddedFontLst>
    <p:embeddedFont>
      <p:font typeface="Roboto Thin"/>
      <p:regular r:id="rId20"/>
      <p:bold r:id="rId21"/>
      <p:italic r:id="rId22"/>
      <p:boldItalic r:id="rId23"/>
    </p:embeddedFont>
    <p:embeddedFont>
      <p:font typeface="Roboto"/>
      <p:regular r:id="rId24"/>
      <p:bold r:id="rId25"/>
      <p:italic r:id="rId26"/>
      <p:boldItalic r:id="rId27"/>
    </p:embeddedFont>
    <p:embeddedFont>
      <p:font typeface="PT Sans Narrow"/>
      <p:regular r:id="rId28"/>
      <p:bold r:id="rId29"/>
    </p:embeddedFont>
    <p:embeddedFont>
      <p:font typeface="Roboto Light"/>
      <p:regular r:id="rId30"/>
      <p:bold r:id="rId31"/>
      <p:italic r:id="rId32"/>
      <p:boldItalic r:id="rId33"/>
    </p:embeddedFont>
    <p:embeddedFont>
      <p:font typeface="Open Sans"/>
      <p:regular r:id="rId34"/>
      <p:bold r:id="rId35"/>
      <p:italic r:id="rId36"/>
      <p:boldItalic r:id="rId3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38" roundtripDataSignature="AMtx7mh01TV8RTKDWjmQA1SgAdpOcXp9L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01D43B3D-79CA-416A-8F79-01DC2E560067}">
  <a:tblStyle styleId="{01D43B3D-79CA-416A-8F79-01DC2E56006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Thin-regular.fntdata"/><Relationship Id="rId22" Type="http://schemas.openxmlformats.org/officeDocument/2006/relationships/font" Target="fonts/RobotoThin-italic.fntdata"/><Relationship Id="rId21" Type="http://schemas.openxmlformats.org/officeDocument/2006/relationships/font" Target="fonts/RobotoThin-bold.fntdata"/><Relationship Id="rId24" Type="http://schemas.openxmlformats.org/officeDocument/2006/relationships/font" Target="fonts/Roboto-regular.fntdata"/><Relationship Id="rId23" Type="http://schemas.openxmlformats.org/officeDocument/2006/relationships/font" Target="fonts/RobotoThin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Roboto-italic.fntdata"/><Relationship Id="rId25" Type="http://schemas.openxmlformats.org/officeDocument/2006/relationships/font" Target="fonts/Roboto-bold.fntdata"/><Relationship Id="rId28" Type="http://schemas.openxmlformats.org/officeDocument/2006/relationships/font" Target="fonts/PTSansNarrow-regular.fntdata"/><Relationship Id="rId27" Type="http://schemas.openxmlformats.org/officeDocument/2006/relationships/font" Target="fonts/Roboto-boldItalic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PTSansNarrow-bold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RobotoLight-bold.fntdata"/><Relationship Id="rId30" Type="http://schemas.openxmlformats.org/officeDocument/2006/relationships/font" Target="fonts/RobotoLight-regular.fntdata"/><Relationship Id="rId11" Type="http://schemas.openxmlformats.org/officeDocument/2006/relationships/slide" Target="slides/slide5.xml"/><Relationship Id="rId33" Type="http://schemas.openxmlformats.org/officeDocument/2006/relationships/font" Target="fonts/RobotoLight-boldItalic.fntdata"/><Relationship Id="rId10" Type="http://schemas.openxmlformats.org/officeDocument/2006/relationships/slide" Target="slides/slide4.xml"/><Relationship Id="rId32" Type="http://schemas.openxmlformats.org/officeDocument/2006/relationships/font" Target="fonts/RobotoLight-italic.fntdata"/><Relationship Id="rId13" Type="http://schemas.openxmlformats.org/officeDocument/2006/relationships/slide" Target="slides/slide7.xml"/><Relationship Id="rId35" Type="http://schemas.openxmlformats.org/officeDocument/2006/relationships/font" Target="fonts/OpenSans-bold.fntdata"/><Relationship Id="rId12" Type="http://schemas.openxmlformats.org/officeDocument/2006/relationships/slide" Target="slides/slide6.xml"/><Relationship Id="rId34" Type="http://schemas.openxmlformats.org/officeDocument/2006/relationships/font" Target="fonts/OpenSans-regular.fntdata"/><Relationship Id="rId15" Type="http://schemas.openxmlformats.org/officeDocument/2006/relationships/slide" Target="slides/slide9.xml"/><Relationship Id="rId37" Type="http://schemas.openxmlformats.org/officeDocument/2006/relationships/font" Target="fonts/OpenSans-boldItalic.fntdata"/><Relationship Id="rId14" Type="http://schemas.openxmlformats.org/officeDocument/2006/relationships/slide" Target="slides/slide8.xml"/><Relationship Id="rId36" Type="http://schemas.openxmlformats.org/officeDocument/2006/relationships/font" Target="fonts/OpenSans-italic.fntdata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38" Type="http://customschemas.google.com/relationships/presentationmetadata" Target="metadata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4" name="Google Shape;64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7" name="Google Shape;137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bfa33c6b70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4" name="Google Shape;144;gbfa33c6b70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1" name="Google Shape;151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bfa33c6b70_0_0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8" name="Google Shape;158;gbfa33c6b7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1" name="Google Shape;7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3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8" name="Google Shape;7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5" name="Google Shape;85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5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1" name="Google Shape;91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6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6" name="Google Shape;106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3" name="Google Shape;113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1" name="Google Shape;121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0" name="Google Shape;130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14"/>
          <p:cNvCxnSpPr/>
          <p:nvPr/>
        </p:nvCxnSpPr>
        <p:spPr>
          <a:xfrm>
            <a:off x="7007735" y="3176888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" name="Google Shape;11;p14"/>
          <p:cNvCxnSpPr/>
          <p:nvPr/>
        </p:nvCxnSpPr>
        <p:spPr>
          <a:xfrm>
            <a:off x="1575035" y="3158252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12" name="Google Shape;12;p14"/>
          <p:cNvGrpSpPr/>
          <p:nvPr/>
        </p:nvGrpSpPr>
        <p:grpSpPr>
          <a:xfrm>
            <a:off x="1004144" y="1022025"/>
            <a:ext cx="7136669" cy="152400"/>
            <a:chOff x="1346429" y="1011300"/>
            <a:chExt cx="6452100" cy="152400"/>
          </a:xfrm>
        </p:grpSpPr>
        <p:cxnSp>
          <p:nvCxnSpPr>
            <p:cNvPr id="13" name="Google Shape;13;p14"/>
            <p:cNvCxnSpPr/>
            <p:nvPr/>
          </p:nvCxnSpPr>
          <p:spPr>
            <a:xfrm rot="10800000">
              <a:off x="1346429" y="1011300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4" name="Google Shape;14;p14"/>
            <p:cNvCxnSpPr/>
            <p:nvPr/>
          </p:nvCxnSpPr>
          <p:spPr>
            <a:xfrm rot="10800000">
              <a:off x="1346429" y="1163700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15" name="Google Shape;15;p14"/>
          <p:cNvGrpSpPr/>
          <p:nvPr/>
        </p:nvGrpSpPr>
        <p:grpSpPr>
          <a:xfrm>
            <a:off x="1004151" y="3969100"/>
            <a:ext cx="7136669" cy="152400"/>
            <a:chOff x="1346435" y="3969088"/>
            <a:chExt cx="6452100" cy="152400"/>
          </a:xfrm>
        </p:grpSpPr>
        <p:cxnSp>
          <p:nvCxnSpPr>
            <p:cNvPr id="16" name="Google Shape;16;p14"/>
            <p:cNvCxnSpPr/>
            <p:nvPr/>
          </p:nvCxnSpPr>
          <p:spPr>
            <a:xfrm>
              <a:off x="1346435" y="4121488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7" name="Google Shape;17;p14"/>
            <p:cNvCxnSpPr/>
            <p:nvPr/>
          </p:nvCxnSpPr>
          <p:spPr>
            <a:xfrm>
              <a:off x="1346435" y="3969088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18" name="Google Shape;18;p14"/>
          <p:cNvSpPr txBox="1"/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19" name="Google Shape;19;p14"/>
          <p:cNvSpPr txBox="1"/>
          <p:nvPr>
            <p:ph idx="1" type="subTitle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0" name="Google Shape;20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6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3"/>
          <p:cNvSpPr txBox="1"/>
          <p:nvPr>
            <p:ph type="title"/>
          </p:nvPr>
        </p:nvSpPr>
        <p:spPr>
          <a:xfrm>
            <a:off x="490250" y="526350"/>
            <a:ext cx="56136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6" name="Google Shape;56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4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24"/>
          <p:cNvSpPr txBox="1"/>
          <p:nvPr>
            <p:ph hasCustomPrompt="1" type="title"/>
          </p:nvPr>
        </p:nvSpPr>
        <p:spPr>
          <a:xfrm>
            <a:off x="311700" y="1304850"/>
            <a:ext cx="8520600" cy="153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0" name="Google Shape;60;p24"/>
          <p:cNvSpPr txBox="1"/>
          <p:nvPr>
            <p:ph idx="1" type="body"/>
          </p:nvPr>
        </p:nvSpPr>
        <p:spPr>
          <a:xfrm>
            <a:off x="311700" y="2995650"/>
            <a:ext cx="8520600" cy="10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1" name="Google Shape;61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5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3" name="Google Shape;23;p15"/>
          <p:cNvSpPr txBox="1"/>
          <p:nvPr>
            <p:ph idx="1" type="body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15"/>
          <p:cNvSpPr txBox="1"/>
          <p:nvPr>
            <p:ph idx="2" type="body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6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8" name="Google Shape;28;p16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9" name="Google Shape;29;p16"/>
          <p:cNvSpPr txBox="1"/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0" name="Google Shape;30;p16"/>
          <p:cNvSpPr txBox="1"/>
          <p:nvPr>
            <p:ph idx="1" type="subTitle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1" name="Google Shape;31;p16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2" name="Google Shape;32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7"/>
          <p:cNvSpPr txBox="1"/>
          <p:nvPr>
            <p:ph idx="1" type="body"/>
          </p:nvPr>
        </p:nvSpPr>
        <p:spPr>
          <a:xfrm>
            <a:off x="311700" y="4230725"/>
            <a:ext cx="5998800" cy="59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 Narrow"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/>
        </p:txBody>
      </p:sp>
      <p:sp>
        <p:nvSpPr>
          <p:cNvPr id="35" name="Google Shape;35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9"/>
          <p:cNvSpPr/>
          <p:nvPr/>
        </p:nvSpPr>
        <p:spPr>
          <a:xfrm>
            <a:off x="-50" y="2571900"/>
            <a:ext cx="9144000" cy="257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19"/>
          <p:cNvSpPr txBox="1"/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41" name="Google Shape;41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0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p20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45" name="Google Shape;45;p20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6" name="Google Shape;46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1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49" name="Google Shape;49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2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2" name="Google Shape;52;p22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53" name="Google Shape;53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tropic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3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i="0" sz="3600" u="none" cap="none" strike="noStrik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i="0" sz="3600" u="none" cap="none" strike="noStrik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i="0" sz="3600" u="none" cap="none" strike="noStrik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i="0" sz="3600" u="none" cap="none" strike="noStrik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i="0" sz="3600" u="none" cap="none" strike="noStrik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i="0" sz="3600" u="none" cap="none" strike="noStrik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i="0" sz="3600" u="none" cap="none" strike="noStrik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i="0" sz="3600" u="none" cap="none" strike="noStrik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i="0" sz="3600" u="none" cap="none" strike="noStrik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/>
        </p:txBody>
      </p:sp>
      <p:sp>
        <p:nvSpPr>
          <p:cNvPr id="7" name="Google Shape;7;p13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b="0" i="0" sz="18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Google Shape;8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5.png"/><Relationship Id="rId4" Type="http://schemas.openxmlformats.org/officeDocument/2006/relationships/image" Target="../media/image12.png"/><Relationship Id="rId5" Type="http://schemas.openxmlformats.org/officeDocument/2006/relationships/image" Target="../media/image1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png"/><Relationship Id="rId4" Type="http://schemas.openxmlformats.org/officeDocument/2006/relationships/image" Target="../media/image4.png"/><Relationship Id="rId5" Type="http://schemas.openxmlformats.org/officeDocument/2006/relationships/hyperlink" Target="https://drive.google.com/file/d/1w_r5TdDTcAaO4J4iG2dK84mDlxJ478xb/view?usp=sharing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125" y="0"/>
            <a:ext cx="9146256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"/>
          <p:cNvSpPr txBox="1"/>
          <p:nvPr>
            <p:ph type="ctrTitle"/>
          </p:nvPr>
        </p:nvSpPr>
        <p:spPr>
          <a:xfrm>
            <a:off x="1478550" y="1566450"/>
            <a:ext cx="6186900" cy="2010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s" sz="4410">
                <a:solidFill>
                  <a:srgbClr val="1C4587"/>
                </a:solidFill>
                <a:latin typeface="Roboto"/>
                <a:ea typeface="Roboto"/>
                <a:cs typeface="Roboto"/>
                <a:sym typeface="Roboto"/>
              </a:rPr>
              <a:t>Consulta de la Política Pública para los Pueblos </a:t>
            </a:r>
            <a:r>
              <a:rPr lang="es" sz="4410">
                <a:solidFill>
                  <a:srgbClr val="1C4587"/>
                </a:solidFill>
                <a:latin typeface="Roboto"/>
                <a:ea typeface="Roboto"/>
                <a:cs typeface="Roboto"/>
                <a:sym typeface="Roboto"/>
              </a:rPr>
              <a:t>Indígenas</a:t>
            </a:r>
            <a:endParaRPr sz="4410">
              <a:solidFill>
                <a:srgbClr val="1C458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8" name="Google Shape;68;p1"/>
          <p:cNvSpPr txBox="1"/>
          <p:nvPr>
            <p:ph idx="1" type="subTitle"/>
          </p:nvPr>
        </p:nvSpPr>
        <p:spPr>
          <a:xfrm>
            <a:off x="2166775" y="3980400"/>
            <a:ext cx="5033400" cy="64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20000"/>
              <a:buNone/>
            </a:pPr>
            <a:r>
              <a:rPr lang="es" sz="2000">
                <a:latin typeface="Roboto"/>
                <a:ea typeface="Roboto"/>
                <a:cs typeface="Roboto"/>
                <a:sym typeface="Roboto"/>
              </a:rPr>
              <a:t>V</a:t>
            </a:r>
            <a:r>
              <a:rPr lang="es" sz="1900">
                <a:latin typeface="Roboto"/>
                <a:ea typeface="Roboto"/>
                <a:cs typeface="Roboto"/>
                <a:sym typeface="Roboto"/>
              </a:rPr>
              <a:t>iceministerio de la Presidencia en Asuntos Políticos y Diálogo Social</a:t>
            </a:r>
            <a:endParaRPr sz="19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10"/>
          <p:cNvSpPr txBox="1"/>
          <p:nvPr>
            <p:ph type="title"/>
          </p:nvPr>
        </p:nvSpPr>
        <p:spPr>
          <a:xfrm>
            <a:off x="1274500" y="493750"/>
            <a:ext cx="75213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s">
                <a:latin typeface="Roboto"/>
                <a:ea typeface="Roboto"/>
                <a:cs typeface="Roboto"/>
                <a:sym typeface="Roboto"/>
              </a:rPr>
              <a:t>Requerimientos Institucionales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graphicFrame>
        <p:nvGraphicFramePr>
          <p:cNvPr id="141" name="Google Shape;141;p10"/>
          <p:cNvGraphicFramePr/>
          <p:nvPr/>
        </p:nvGraphicFramePr>
        <p:xfrm>
          <a:off x="726050" y="143184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{01D43B3D-79CA-416A-8F79-01DC2E560067}</a:tableStyleId>
              </a:tblPr>
              <a:tblGrid>
                <a:gridCol w="1971325"/>
                <a:gridCol w="5549975"/>
              </a:tblGrid>
              <a:tr h="365725"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1200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Equipo humano</a:t>
                      </a:r>
                      <a:endParaRPr b="1" sz="1200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solidFill>
                      <a:schemeClr val="accent3"/>
                    </a:solidFill>
                  </a:tcPr>
                </a:tc>
                <a:tc hMerge="1"/>
              </a:tr>
              <a:tr h="3657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Técnico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Enlace por institución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/>
                </a:tc>
              </a:tr>
              <a:tr h="5486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Operador de equipo móvil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Gira semanal: 24 territorios durante los meses de marzo a octubre 2021 (60 giras aprox)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/>
                </a:tc>
              </a:tr>
              <a:tr h="365725"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1200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Transporte</a:t>
                      </a:r>
                      <a:endParaRPr b="1" sz="1200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solidFill>
                      <a:schemeClr val="accent3"/>
                    </a:solidFill>
                  </a:tcPr>
                </a:tc>
                <a:tc hMerge="1"/>
              </a:tr>
              <a:tr h="5486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Vehículos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Gira semanal: 24 territorios durante los meses de marzo a octubre 2021 (60 giras aprox)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/>
                </a:tc>
              </a:tr>
              <a:tr h="5486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Combustible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Gira semanal: 24 territorios durante los meses de marzo a octubre 2021 (60 giras aprox)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gbfa33c6b70_0_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gbfa33c6b70_0_7"/>
          <p:cNvSpPr txBox="1"/>
          <p:nvPr>
            <p:ph type="title"/>
          </p:nvPr>
        </p:nvSpPr>
        <p:spPr>
          <a:xfrm>
            <a:off x="1298900" y="286550"/>
            <a:ext cx="75213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s">
                <a:latin typeface="Roboto"/>
                <a:ea typeface="Roboto"/>
                <a:cs typeface="Roboto"/>
                <a:sym typeface="Roboto"/>
              </a:rPr>
              <a:t>Requerimientos Institucionales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graphicFrame>
        <p:nvGraphicFramePr>
          <p:cNvPr id="148" name="Google Shape;148;gbfa33c6b70_0_7"/>
          <p:cNvGraphicFramePr/>
          <p:nvPr/>
        </p:nvGraphicFramePr>
        <p:xfrm>
          <a:off x="723475" y="115194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{01D43B3D-79CA-416A-8F79-01DC2E560067}</a:tableStyleId>
              </a:tblPr>
              <a:tblGrid>
                <a:gridCol w="1971325"/>
                <a:gridCol w="5549975"/>
              </a:tblGrid>
              <a:tr h="334925"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1200">
                          <a:solidFill>
                            <a:srgbClr val="FFFFFF"/>
                          </a:solidFill>
                        </a:rPr>
                        <a:t>Suministros</a:t>
                      </a:r>
                      <a:endParaRPr b="1" sz="12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solidFill>
                      <a:schemeClr val="accent3"/>
                    </a:solidFill>
                  </a:tcPr>
                </a:tc>
                <a:tc hMerge="1"/>
              </a:tr>
              <a:tr h="3471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200"/>
                        <a:t>Alcohol en gel 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200"/>
                        <a:t>30 galones</a:t>
                      </a:r>
                      <a:endParaRPr sz="1200"/>
                    </a:p>
                  </a:txBody>
                  <a:tcPr marT="91425" marB="91425" marR="91425" marL="91425"/>
                </a:tc>
              </a:tr>
              <a:tr h="3349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200"/>
                        <a:t>Mascarillas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200"/>
                        <a:t>2000</a:t>
                      </a:r>
                      <a:endParaRPr sz="1200"/>
                    </a:p>
                  </a:txBody>
                  <a:tcPr marT="91425" marB="91425" marR="91425" marL="91425"/>
                </a:tc>
              </a:tr>
              <a:tr h="3105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200"/>
                        <a:t>Toallas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200"/>
                        <a:t>80 rollos</a:t>
                      </a:r>
                      <a:endParaRPr sz="1200"/>
                    </a:p>
                  </a:txBody>
                  <a:tcPr marT="91425" marB="91425" marR="91425" marL="91425"/>
                </a:tc>
              </a:tr>
              <a:tr h="3227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200"/>
                        <a:t>Basureros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200"/>
                        <a:t>20</a:t>
                      </a:r>
                      <a:endParaRPr sz="1200"/>
                    </a:p>
                  </a:txBody>
                  <a:tcPr marT="91425" marB="91425" marR="91425" marL="91425"/>
                </a:tc>
              </a:tr>
              <a:tr h="347125"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1200">
                          <a:solidFill>
                            <a:srgbClr val="FFFFFF"/>
                          </a:solidFill>
                        </a:rPr>
                        <a:t>Capacidad instalada</a:t>
                      </a:r>
                      <a:endParaRPr b="1" sz="12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solidFill>
                      <a:schemeClr val="accent3"/>
                    </a:solidFill>
                  </a:tcPr>
                </a:tc>
                <a:tc hMerge="1"/>
              </a:tr>
              <a:tr h="5177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200"/>
                        <a:t>Instalaciones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200"/>
                        <a:t>Hospedaje-espacios para reuniones</a:t>
                      </a:r>
                      <a:endParaRPr sz="1200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7"/>
            <a:ext cx="9144000" cy="5143506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11"/>
          <p:cNvSpPr txBox="1"/>
          <p:nvPr>
            <p:ph type="title"/>
          </p:nvPr>
        </p:nvSpPr>
        <p:spPr>
          <a:xfrm>
            <a:off x="265500" y="1434125"/>
            <a:ext cx="4045200" cy="1675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s">
                <a:latin typeface="Roboto"/>
                <a:ea typeface="Roboto"/>
                <a:cs typeface="Roboto"/>
                <a:sym typeface="Roboto"/>
              </a:rPr>
              <a:t>Resultados esperados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5" name="Google Shape;155;p11"/>
          <p:cNvSpPr txBox="1"/>
          <p:nvPr>
            <p:ph idx="2" type="body"/>
          </p:nvPr>
        </p:nvSpPr>
        <p:spPr>
          <a:xfrm>
            <a:off x="4939500" y="724200"/>
            <a:ext cx="3722700" cy="402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-3429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800"/>
              <a:buAutoNum type="arabicPeriod"/>
            </a:pPr>
            <a:r>
              <a:rPr lang="es">
                <a:solidFill>
                  <a:srgbClr val="1C4587"/>
                </a:solidFill>
              </a:rPr>
              <a:t>Política Pública consultada con los territorios indígenas</a:t>
            </a:r>
            <a:endParaRPr>
              <a:solidFill>
                <a:srgbClr val="1C4587"/>
              </a:solidFill>
            </a:endParaRPr>
          </a:p>
          <a:p>
            <a:pPr indent="-3429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800"/>
              <a:buAutoNum type="arabicPeriod"/>
            </a:pPr>
            <a:r>
              <a:rPr lang="es">
                <a:solidFill>
                  <a:srgbClr val="1C4587"/>
                </a:solidFill>
              </a:rPr>
              <a:t>Incorporación en la Planificación Institucional del 2022 acciones que abonen al cumplimiento de la Política Pública. </a:t>
            </a:r>
            <a:endParaRPr>
              <a:solidFill>
                <a:srgbClr val="1C4587"/>
              </a:solidFill>
            </a:endParaRPr>
          </a:p>
          <a:p>
            <a:pPr indent="-3429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800"/>
              <a:buAutoNum type="arabicPeriod"/>
            </a:pPr>
            <a:r>
              <a:rPr lang="es">
                <a:solidFill>
                  <a:srgbClr val="1C4587"/>
                </a:solidFill>
              </a:rPr>
              <a:t>Fortalecimiento al Mecanismo General de Consulta para los Pueblos Indígenas</a:t>
            </a:r>
            <a:endParaRPr>
              <a:solidFill>
                <a:srgbClr val="1C4587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gbfa33c6b70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125" y="0"/>
            <a:ext cx="9146256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gbfa33c6b70_0_0"/>
          <p:cNvSpPr txBox="1"/>
          <p:nvPr>
            <p:ph type="ctrTitle"/>
          </p:nvPr>
        </p:nvSpPr>
        <p:spPr>
          <a:xfrm>
            <a:off x="1478550" y="1566450"/>
            <a:ext cx="6186900" cy="2010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s" sz="4410">
                <a:solidFill>
                  <a:srgbClr val="1C4587"/>
                </a:solidFill>
                <a:latin typeface="Roboto"/>
                <a:ea typeface="Roboto"/>
                <a:cs typeface="Roboto"/>
                <a:sym typeface="Roboto"/>
              </a:rPr>
              <a:t>Consulta de la Política Pública para los Pueblos Indígenas</a:t>
            </a:r>
            <a:endParaRPr sz="4410">
              <a:solidFill>
                <a:srgbClr val="1C458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2" name="Google Shape;162;gbfa33c6b70_0_0"/>
          <p:cNvSpPr txBox="1"/>
          <p:nvPr>
            <p:ph idx="1" type="subTitle"/>
          </p:nvPr>
        </p:nvSpPr>
        <p:spPr>
          <a:xfrm>
            <a:off x="2166775" y="3980400"/>
            <a:ext cx="5033400" cy="64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20000"/>
              <a:buNone/>
            </a:pPr>
            <a:r>
              <a:rPr lang="es" sz="2000">
                <a:latin typeface="Roboto"/>
                <a:ea typeface="Roboto"/>
                <a:cs typeface="Roboto"/>
                <a:sym typeface="Roboto"/>
              </a:rPr>
              <a:t>V</a:t>
            </a:r>
            <a:r>
              <a:rPr lang="es" sz="1900">
                <a:latin typeface="Roboto"/>
                <a:ea typeface="Roboto"/>
                <a:cs typeface="Roboto"/>
                <a:sym typeface="Roboto"/>
              </a:rPr>
              <a:t>iceministerio de la Presidencia en Asuntos Políticos y Diálogo Social</a:t>
            </a:r>
            <a:endParaRPr sz="19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4657"/>
              <a:buNone/>
            </a:pPr>
            <a:r>
              <a:rPr lang="es" sz="3822">
                <a:solidFill>
                  <a:srgbClr val="1C4587"/>
                </a:solidFill>
                <a:latin typeface="Roboto"/>
                <a:ea typeface="Roboto"/>
                <a:cs typeface="Roboto"/>
                <a:sym typeface="Roboto"/>
              </a:rPr>
              <a:t>Planificación Estratégica</a:t>
            </a:r>
            <a:endParaRPr sz="3822">
              <a:solidFill>
                <a:srgbClr val="1C458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4" name="Google Shape;74;p2"/>
          <p:cNvSpPr txBox="1"/>
          <p:nvPr>
            <p:ph idx="1" type="body"/>
          </p:nvPr>
        </p:nvSpPr>
        <p:spPr>
          <a:xfrm>
            <a:off x="311700" y="1266175"/>
            <a:ext cx="3853500" cy="378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" sz="270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Alianzas</a:t>
            </a:r>
            <a:endParaRPr sz="2700">
              <a:solidFill>
                <a:schemeClr val="accen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s" sz="1500">
                <a:solidFill>
                  <a:srgbClr val="2021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Oficina Representante Residente en Costa Rica</a:t>
            </a:r>
            <a:endParaRPr sz="1500">
              <a:solidFill>
                <a:srgbClr val="202124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s" sz="1500">
                <a:solidFill>
                  <a:srgbClr val="2021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Organización de las Naciones Unidas para la Alimentación y la Agricultura </a:t>
            </a:r>
            <a:endParaRPr sz="1500">
              <a:solidFill>
                <a:srgbClr val="202124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800"/>
              <a:buFont typeface="Roboto"/>
              <a:buAutoNum type="arabicPeriod"/>
            </a:pPr>
            <a:r>
              <a:rPr lang="es" sz="1500">
                <a:solidFill>
                  <a:srgbClr val="2021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Programa de Naciones UNidas para el Desarrollo (PNUD)</a:t>
            </a:r>
            <a:endParaRPr sz="1500">
              <a:solidFill>
                <a:srgbClr val="202124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500"/>
              <a:buFont typeface="Roboto"/>
              <a:buAutoNum type="arabicPeriod"/>
            </a:pPr>
            <a:r>
              <a:rPr b="1" lang="es" sz="1500">
                <a:solidFill>
                  <a:srgbClr val="2021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Banco Interamericano de Desarrollo</a:t>
            </a:r>
            <a:endParaRPr b="1" sz="1500">
              <a:solidFill>
                <a:srgbClr val="202124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3238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500"/>
              <a:buFont typeface="Roboto"/>
              <a:buAutoNum type="alphaLcPeriod"/>
            </a:pPr>
            <a:r>
              <a:rPr lang="es" sz="1500">
                <a:solidFill>
                  <a:srgbClr val="2021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Presupuesto: $225mil dólares</a:t>
            </a:r>
            <a:endParaRPr sz="1500">
              <a:solidFill>
                <a:srgbClr val="202124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3238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500"/>
              <a:buFont typeface="Roboto"/>
              <a:buAutoNum type="alphaLcPeriod"/>
            </a:pPr>
            <a:r>
              <a:rPr lang="es" sz="1500">
                <a:solidFill>
                  <a:srgbClr val="2021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En conjunto Ministerio de Justicia y Paz</a:t>
            </a:r>
            <a:endParaRPr sz="1500">
              <a:solidFill>
                <a:srgbClr val="202124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5" name="Google Shape;75;p2"/>
          <p:cNvSpPr txBox="1"/>
          <p:nvPr/>
        </p:nvSpPr>
        <p:spPr>
          <a:xfrm>
            <a:off x="4516525" y="1209175"/>
            <a:ext cx="4260300" cy="368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" sz="270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Acciones</a:t>
            </a:r>
            <a:endParaRPr sz="1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202124"/>
              </a:buClr>
              <a:buSzPts val="1500"/>
              <a:buFont typeface="Roboto"/>
              <a:buAutoNum type="arabicPeriod"/>
            </a:pPr>
            <a:r>
              <a:rPr lang="es" sz="1500">
                <a:solidFill>
                  <a:srgbClr val="202124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Alineada con el Plan Nacional de Desarrollo y Objetivos de Desarrollo Sostenible 20/30</a:t>
            </a:r>
            <a:endParaRPr sz="1500">
              <a:solidFill>
                <a:srgbClr val="202124"/>
              </a:solidFill>
              <a:highlight>
                <a:schemeClr val="lt1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3238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500"/>
              <a:buFont typeface="Roboto"/>
              <a:buChar char="○"/>
            </a:pPr>
            <a:r>
              <a:t/>
            </a:r>
            <a:endParaRPr sz="1500">
              <a:solidFill>
                <a:srgbClr val="202124"/>
              </a:solidFill>
              <a:highlight>
                <a:schemeClr val="lt1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500"/>
              <a:buFont typeface="Roboto"/>
              <a:buAutoNum type="arabicPeriod"/>
            </a:pPr>
            <a:r>
              <a:rPr lang="es" sz="1500">
                <a:solidFill>
                  <a:srgbClr val="202124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Política Pública con Enfoque de género: Acción Afirmativa</a:t>
            </a:r>
            <a:endParaRPr sz="1500">
              <a:solidFill>
                <a:srgbClr val="202124"/>
              </a:solidFill>
              <a:highlight>
                <a:schemeClr val="lt1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3238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500"/>
              <a:buFont typeface="Roboto"/>
              <a:buChar char="○"/>
            </a:pPr>
            <a:r>
              <a:t/>
            </a:r>
            <a:endParaRPr sz="1500">
              <a:solidFill>
                <a:srgbClr val="202124"/>
              </a:solidFill>
              <a:highlight>
                <a:schemeClr val="lt1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500"/>
              <a:buFont typeface="Roboto"/>
              <a:buAutoNum type="arabicPeriod"/>
            </a:pPr>
            <a:r>
              <a:rPr lang="es" sz="1500">
                <a:solidFill>
                  <a:srgbClr val="202124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Promoción de la participación en tiempos de pandemia: Cumplimiento de Protocolos de Salud.</a:t>
            </a:r>
            <a:endParaRPr sz="1500">
              <a:solidFill>
                <a:srgbClr val="202124"/>
              </a:solidFill>
              <a:highlight>
                <a:schemeClr val="lt1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494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3"/>
          <p:cNvSpPr txBox="1"/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s">
                <a:latin typeface="Roboto"/>
                <a:ea typeface="Roboto"/>
                <a:cs typeface="Roboto"/>
                <a:sym typeface="Roboto"/>
              </a:rPr>
              <a:t>Resumen del proceso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2" name="Google Shape;82;p3"/>
          <p:cNvSpPr txBox="1"/>
          <p:nvPr>
            <p:ph idx="2" type="body"/>
          </p:nvPr>
        </p:nvSpPr>
        <p:spPr>
          <a:xfrm>
            <a:off x="4961625" y="10396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s" sz="2300">
                <a:solidFill>
                  <a:srgbClr val="1C4587"/>
                </a:solidFill>
                <a:latin typeface="Roboto"/>
                <a:ea typeface="Roboto"/>
                <a:cs typeface="Roboto"/>
                <a:sym typeface="Roboto"/>
              </a:rPr>
              <a:t>Primera Fase</a:t>
            </a:r>
            <a:endParaRPr b="1" sz="2300">
              <a:solidFill>
                <a:srgbClr val="1C4587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92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1C4587"/>
              </a:buClr>
              <a:buSzPts val="1900"/>
              <a:buChar char="●"/>
            </a:pPr>
            <a:r>
              <a:rPr lang="es" sz="1900">
                <a:solidFill>
                  <a:srgbClr val="1C4587"/>
                </a:solidFill>
              </a:rPr>
              <a:t>Diagnóstico inicial</a:t>
            </a:r>
            <a:endParaRPr sz="1900">
              <a:solidFill>
                <a:srgbClr val="1C4587"/>
              </a:solidFill>
            </a:endParaRPr>
          </a:p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900"/>
              <a:buChar char="●"/>
            </a:pPr>
            <a:r>
              <a:rPr lang="es" sz="1900">
                <a:solidFill>
                  <a:srgbClr val="1C4587"/>
                </a:solidFill>
              </a:rPr>
              <a:t>Alta participación Indígena</a:t>
            </a:r>
            <a:endParaRPr sz="1900">
              <a:solidFill>
                <a:srgbClr val="1C4587"/>
              </a:solidFill>
            </a:endParaRPr>
          </a:p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900"/>
              <a:buChar char="●"/>
            </a:pPr>
            <a:r>
              <a:rPr lang="es" sz="1900">
                <a:solidFill>
                  <a:srgbClr val="1C4587"/>
                </a:solidFill>
              </a:rPr>
              <a:t>Participación Institucional</a:t>
            </a:r>
            <a:endParaRPr sz="1900">
              <a:solidFill>
                <a:srgbClr val="1C4587"/>
              </a:solidFill>
            </a:endParaRPr>
          </a:p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900"/>
              <a:buChar char="●"/>
            </a:pPr>
            <a:r>
              <a:rPr lang="es" sz="1900">
                <a:solidFill>
                  <a:srgbClr val="1C4587"/>
                </a:solidFill>
              </a:rPr>
              <a:t>Sistematización del Proceso que da como resultado:</a:t>
            </a:r>
            <a:endParaRPr sz="1900">
              <a:solidFill>
                <a:srgbClr val="1C4587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b="1" lang="es" sz="1900">
                <a:solidFill>
                  <a:srgbClr val="1C4587"/>
                </a:solidFill>
              </a:rPr>
              <a:t>Borrador de la Política Pública para los Pueblos Indígenas.</a:t>
            </a:r>
            <a:r>
              <a:rPr lang="es" sz="1900">
                <a:solidFill>
                  <a:srgbClr val="1C4587"/>
                </a:solidFill>
              </a:rPr>
              <a:t> </a:t>
            </a:r>
            <a:endParaRPr sz="1900">
              <a:solidFill>
                <a:srgbClr val="1C4587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800"/>
              <a:buNone/>
            </a:pPr>
            <a:r>
              <a:t/>
            </a:r>
            <a:endParaRPr sz="1900">
              <a:solidFill>
                <a:srgbClr val="1C4587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4"/>
          <p:cNvPicPr preferRelativeResize="0"/>
          <p:nvPr/>
        </p:nvPicPr>
        <p:blipFill rotWithShape="1">
          <a:blip r:embed="rId4">
            <a:alphaModFix/>
          </a:blip>
          <a:srcRect b="24186" l="4030" r="2659" t="22655"/>
          <a:stretch/>
        </p:blipFill>
        <p:spPr>
          <a:xfrm>
            <a:off x="970575" y="1273700"/>
            <a:ext cx="7303274" cy="304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5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s" sz="3280">
                <a:latin typeface="Roboto"/>
                <a:ea typeface="Roboto"/>
                <a:cs typeface="Roboto"/>
                <a:sym typeface="Roboto"/>
              </a:rPr>
              <a:t>La estructura de la Política Pública </a:t>
            </a:r>
            <a:endParaRPr sz="364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95" name="Google Shape;95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76625" y="1380225"/>
            <a:ext cx="2190750" cy="305268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611475" y="4645725"/>
            <a:ext cx="2055900" cy="264775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5"/>
          <p:cNvSpPr/>
          <p:nvPr/>
        </p:nvSpPr>
        <p:spPr>
          <a:xfrm>
            <a:off x="3544050" y="1791750"/>
            <a:ext cx="2055900" cy="780000"/>
          </a:xfrm>
          <a:prstGeom prst="roundRect">
            <a:avLst>
              <a:gd fmla="val 16667" name="adj"/>
            </a:avLst>
          </a:prstGeom>
          <a:solidFill>
            <a:srgbClr val="F6B26B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latin typeface="Roboto Thin"/>
                <a:ea typeface="Roboto Thin"/>
                <a:cs typeface="Roboto Thin"/>
                <a:sym typeface="Roboto Thin"/>
              </a:rPr>
              <a:t>Autonomía y territorialidad</a:t>
            </a:r>
            <a:endParaRPr sz="1800">
              <a:latin typeface="Roboto Thin"/>
              <a:ea typeface="Roboto Thin"/>
              <a:cs typeface="Roboto Thin"/>
              <a:sym typeface="Roboto Thin"/>
            </a:endParaRPr>
          </a:p>
        </p:txBody>
      </p:sp>
      <p:sp>
        <p:nvSpPr>
          <p:cNvPr id="98" name="Google Shape;98;p5"/>
          <p:cNvSpPr/>
          <p:nvPr/>
        </p:nvSpPr>
        <p:spPr>
          <a:xfrm>
            <a:off x="1780675" y="2678000"/>
            <a:ext cx="2055900" cy="780000"/>
          </a:xfrm>
          <a:prstGeom prst="roundRect">
            <a:avLst>
              <a:gd fmla="val 16667" name="adj"/>
            </a:avLst>
          </a:prstGeom>
          <a:solidFill>
            <a:srgbClr val="F6B26B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latin typeface="Roboto Thin"/>
                <a:ea typeface="Roboto Thin"/>
                <a:cs typeface="Roboto Thin"/>
                <a:sym typeface="Roboto Thin"/>
              </a:rPr>
              <a:t>Desarrollo indígena</a:t>
            </a:r>
            <a:endParaRPr sz="1800">
              <a:latin typeface="Roboto Thin"/>
              <a:ea typeface="Roboto Thin"/>
              <a:cs typeface="Roboto Thin"/>
              <a:sym typeface="Roboto Thin"/>
            </a:endParaRPr>
          </a:p>
        </p:txBody>
      </p:sp>
      <p:sp>
        <p:nvSpPr>
          <p:cNvPr id="99" name="Google Shape;99;p5"/>
          <p:cNvSpPr/>
          <p:nvPr/>
        </p:nvSpPr>
        <p:spPr>
          <a:xfrm>
            <a:off x="5226125" y="2678000"/>
            <a:ext cx="2055900" cy="780000"/>
          </a:xfrm>
          <a:prstGeom prst="roundRect">
            <a:avLst>
              <a:gd fmla="val 16667" name="adj"/>
            </a:avLst>
          </a:prstGeom>
          <a:solidFill>
            <a:srgbClr val="F6B26B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latin typeface="Roboto Thin"/>
                <a:ea typeface="Roboto Thin"/>
                <a:cs typeface="Roboto Thin"/>
                <a:sym typeface="Roboto Thin"/>
              </a:rPr>
              <a:t>Bienestar e inclusión</a:t>
            </a:r>
            <a:endParaRPr sz="1800">
              <a:latin typeface="Roboto Thin"/>
              <a:ea typeface="Roboto Thin"/>
              <a:cs typeface="Roboto Thin"/>
              <a:sym typeface="Roboto Thin"/>
            </a:endParaRPr>
          </a:p>
        </p:txBody>
      </p:sp>
      <p:sp>
        <p:nvSpPr>
          <p:cNvPr id="100" name="Google Shape;100;p5"/>
          <p:cNvSpPr/>
          <p:nvPr/>
        </p:nvSpPr>
        <p:spPr>
          <a:xfrm>
            <a:off x="3544050" y="3843200"/>
            <a:ext cx="2055900" cy="780000"/>
          </a:xfrm>
          <a:prstGeom prst="roundRect">
            <a:avLst>
              <a:gd fmla="val 16667" name="adj"/>
            </a:avLst>
          </a:prstGeom>
          <a:solidFill>
            <a:srgbClr val="F6B26B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>
                <a:latin typeface="Roboto Light"/>
                <a:ea typeface="Roboto Light"/>
                <a:cs typeface="Roboto Light"/>
                <a:sym typeface="Roboto Light"/>
              </a:rPr>
              <a:t>Eficiencia institucional</a:t>
            </a:r>
            <a:endParaRPr sz="2000">
              <a:latin typeface="Roboto Light"/>
              <a:ea typeface="Roboto Light"/>
              <a:cs typeface="Roboto Light"/>
              <a:sym typeface="Roboto Light"/>
            </a:endParaRPr>
          </a:p>
        </p:txBody>
      </p:sp>
      <p:cxnSp>
        <p:nvCxnSpPr>
          <p:cNvPr id="101" name="Google Shape;101;p5"/>
          <p:cNvCxnSpPr>
            <a:endCxn id="100" idx="0"/>
          </p:cNvCxnSpPr>
          <p:nvPr/>
        </p:nvCxnSpPr>
        <p:spPr>
          <a:xfrm>
            <a:off x="4572000" y="2594300"/>
            <a:ext cx="0" cy="1248900"/>
          </a:xfrm>
          <a:prstGeom prst="straightConnector1">
            <a:avLst/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2" name="Google Shape;102;p5"/>
          <p:cNvCxnSpPr>
            <a:endCxn id="100" idx="0"/>
          </p:cNvCxnSpPr>
          <p:nvPr/>
        </p:nvCxnSpPr>
        <p:spPr>
          <a:xfrm flipH="1">
            <a:off x="4572000" y="3437000"/>
            <a:ext cx="754200" cy="406200"/>
          </a:xfrm>
          <a:prstGeom prst="straightConnector1">
            <a:avLst/>
          </a:prstGeom>
          <a:noFill/>
          <a:ln cap="flat" cmpd="sng" w="28575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3" name="Google Shape;103;p5"/>
          <p:cNvCxnSpPr>
            <a:endCxn id="100" idx="0"/>
          </p:cNvCxnSpPr>
          <p:nvPr/>
        </p:nvCxnSpPr>
        <p:spPr>
          <a:xfrm>
            <a:off x="3753900" y="3425000"/>
            <a:ext cx="818100" cy="418200"/>
          </a:xfrm>
          <a:prstGeom prst="straightConnector1">
            <a:avLst/>
          </a:prstGeom>
          <a:noFill/>
          <a:ln cap="flat" cmpd="sng" w="28575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6"/>
          <p:cNvSpPr txBox="1"/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</a:pPr>
            <a:r>
              <a:rPr lang="es">
                <a:latin typeface="Roboto"/>
                <a:ea typeface="Roboto"/>
                <a:cs typeface="Roboto"/>
                <a:sym typeface="Roboto"/>
              </a:rPr>
              <a:t>PROCESO CONSULTA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0" name="Google Shape;110;p6"/>
          <p:cNvSpPr txBox="1"/>
          <p:nvPr>
            <p:ph idx="1" type="subTitle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s">
                <a:latin typeface="Roboto"/>
                <a:ea typeface="Roboto"/>
                <a:cs typeface="Roboto"/>
                <a:sym typeface="Roboto"/>
              </a:rPr>
              <a:t>Política Pública</a:t>
            </a:r>
            <a:r>
              <a:rPr lang="es"/>
              <a:t> 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7"/>
          <p:cNvSpPr txBox="1"/>
          <p:nvPr>
            <p:ph idx="4294967295" type="ctrTitle"/>
          </p:nvPr>
        </p:nvSpPr>
        <p:spPr>
          <a:xfrm>
            <a:off x="1269625" y="94575"/>
            <a:ext cx="3776400" cy="611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60"/>
              <a:buNone/>
            </a:pPr>
            <a:r>
              <a:rPr lang="es" sz="3140">
                <a:latin typeface="Roboto"/>
                <a:ea typeface="Roboto"/>
                <a:cs typeface="Roboto"/>
                <a:sym typeface="Roboto"/>
              </a:rPr>
              <a:t>RUTA PROPUESTA</a:t>
            </a:r>
            <a:endParaRPr sz="314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7" name="Google Shape;117;p7"/>
          <p:cNvSpPr txBox="1"/>
          <p:nvPr/>
        </p:nvSpPr>
        <p:spPr>
          <a:xfrm>
            <a:off x="4939675" y="123225"/>
            <a:ext cx="27147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200">
                <a:solidFill>
                  <a:srgbClr val="1C4587"/>
                </a:solidFill>
                <a:latin typeface="Roboto"/>
                <a:ea typeface="Roboto"/>
                <a:cs typeface="Roboto"/>
                <a:sym typeface="Roboto"/>
              </a:rPr>
              <a:t>Consulta Política Pública para Pueblos Indígenas</a:t>
            </a:r>
            <a:endParaRPr b="1" sz="1200">
              <a:solidFill>
                <a:srgbClr val="1C458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18" name="Google Shape;118;p7"/>
          <p:cNvPicPr preferRelativeResize="0"/>
          <p:nvPr/>
        </p:nvPicPr>
        <p:blipFill rotWithShape="1">
          <a:blip r:embed="rId4">
            <a:alphaModFix/>
          </a:blip>
          <a:srcRect b="0" l="15939" r="15651" t="15469"/>
          <a:stretch/>
        </p:blipFill>
        <p:spPr>
          <a:xfrm>
            <a:off x="1269625" y="490950"/>
            <a:ext cx="6801130" cy="47256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8"/>
          <p:cNvPicPr preferRelativeResize="0"/>
          <p:nvPr/>
        </p:nvPicPr>
        <p:blipFill rotWithShape="1">
          <a:blip r:embed="rId4">
            <a:alphaModFix/>
          </a:blip>
          <a:srcRect b="0" l="16702" r="15729" t="15959"/>
          <a:stretch/>
        </p:blipFill>
        <p:spPr>
          <a:xfrm>
            <a:off x="1355900" y="719125"/>
            <a:ext cx="6356399" cy="4445899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8"/>
          <p:cNvSpPr txBox="1"/>
          <p:nvPr/>
        </p:nvSpPr>
        <p:spPr>
          <a:xfrm>
            <a:off x="7809925" y="4764825"/>
            <a:ext cx="1334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s" sz="1400" u="sng" cap="none" strike="noStrike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5"/>
              </a:rPr>
              <a:t>Cronograma</a:t>
            </a:r>
            <a:endParaRPr b="0" i="0" sz="14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6" name="Google Shape;126;p8"/>
          <p:cNvSpPr txBox="1"/>
          <p:nvPr>
            <p:ph idx="4294967295" type="ctrTitle"/>
          </p:nvPr>
        </p:nvSpPr>
        <p:spPr>
          <a:xfrm>
            <a:off x="1355900" y="0"/>
            <a:ext cx="7485600" cy="611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60"/>
              <a:buNone/>
            </a:pPr>
            <a:r>
              <a:rPr lang="es" sz="2240">
                <a:latin typeface="Roboto"/>
                <a:ea typeface="Roboto"/>
                <a:cs typeface="Roboto"/>
                <a:sym typeface="Roboto"/>
              </a:rPr>
              <a:t>RUTA DIFERENCIANDO ESPACIOS MUJERES INDÍGENAS</a:t>
            </a:r>
            <a:endParaRPr sz="224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7" name="Google Shape;127;p8"/>
          <p:cNvSpPr txBox="1"/>
          <p:nvPr/>
        </p:nvSpPr>
        <p:spPr>
          <a:xfrm>
            <a:off x="1467975" y="410400"/>
            <a:ext cx="40341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200">
                <a:solidFill>
                  <a:srgbClr val="1C4587"/>
                </a:solidFill>
                <a:latin typeface="Roboto"/>
                <a:ea typeface="Roboto"/>
                <a:cs typeface="Roboto"/>
                <a:sym typeface="Roboto"/>
              </a:rPr>
              <a:t>Consulta Política Pública para Pueblos Indígenas</a:t>
            </a:r>
            <a:endParaRPr b="1" sz="1200">
              <a:solidFill>
                <a:srgbClr val="1C458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42875"/>
            <a:ext cx="9144050" cy="5186374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9"/>
          <p:cNvSpPr txBox="1"/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s">
                <a:latin typeface="Roboto"/>
                <a:ea typeface="Roboto"/>
                <a:cs typeface="Roboto"/>
                <a:sym typeface="Roboto"/>
              </a:rPr>
              <a:t>Principales Retos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4" name="Google Shape;134;p9"/>
          <p:cNvSpPr txBox="1"/>
          <p:nvPr>
            <p:ph idx="2" type="body"/>
          </p:nvPr>
        </p:nvSpPr>
        <p:spPr>
          <a:xfrm>
            <a:off x="4507375" y="676875"/>
            <a:ext cx="3928500" cy="399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400"/>
              <a:buFont typeface="Roboto"/>
              <a:buAutoNum type="arabicPeriod"/>
            </a:pPr>
            <a:r>
              <a:rPr lang="es" sz="2400">
                <a:solidFill>
                  <a:srgbClr val="1C4587"/>
                </a:solidFill>
                <a:latin typeface="Roboto"/>
                <a:ea typeface="Roboto"/>
                <a:cs typeface="Roboto"/>
                <a:sym typeface="Roboto"/>
              </a:rPr>
              <a:t>Coordinación Interinstitucional </a:t>
            </a:r>
            <a:endParaRPr sz="2400">
              <a:solidFill>
                <a:srgbClr val="1C4587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400"/>
              <a:buFont typeface="Roboto"/>
              <a:buAutoNum type="arabicPeriod"/>
            </a:pPr>
            <a:r>
              <a:rPr lang="es" sz="2400">
                <a:solidFill>
                  <a:srgbClr val="1C4587"/>
                </a:solidFill>
                <a:latin typeface="Roboto"/>
                <a:ea typeface="Roboto"/>
                <a:cs typeface="Roboto"/>
                <a:sym typeface="Roboto"/>
              </a:rPr>
              <a:t>Presupuestario</a:t>
            </a:r>
            <a:endParaRPr sz="2400">
              <a:solidFill>
                <a:srgbClr val="1C4587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400"/>
              <a:buFont typeface="Roboto"/>
              <a:buAutoNum type="arabicPeriod"/>
            </a:pPr>
            <a:r>
              <a:rPr lang="es" sz="2400">
                <a:solidFill>
                  <a:srgbClr val="1C4587"/>
                </a:solidFill>
                <a:latin typeface="Roboto"/>
                <a:ea typeface="Roboto"/>
                <a:cs typeface="Roboto"/>
                <a:sym typeface="Roboto"/>
              </a:rPr>
              <a:t>Cumplimiento de requerimientos sanitarios </a:t>
            </a:r>
            <a:endParaRPr sz="2400">
              <a:solidFill>
                <a:srgbClr val="1C4587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400"/>
              <a:buFont typeface="Roboto"/>
              <a:buAutoNum type="arabicPeriod"/>
            </a:pPr>
            <a:r>
              <a:rPr lang="es" sz="2400">
                <a:solidFill>
                  <a:srgbClr val="1C4587"/>
                </a:solidFill>
                <a:latin typeface="Roboto"/>
                <a:ea typeface="Roboto"/>
                <a:cs typeface="Roboto"/>
                <a:sym typeface="Roboto"/>
              </a:rPr>
              <a:t>Concertación de acuerdos </a:t>
            </a:r>
            <a:endParaRPr>
              <a:solidFill>
                <a:srgbClr val="1C458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CE93D8"/>
      </a:accent2>
      <a:accent3>
        <a:srgbClr val="4DB6AC"/>
      </a:accent3>
      <a:accent4>
        <a:srgbClr val="FF9800"/>
      </a:accent4>
      <a:accent5>
        <a:srgbClr val="009668"/>
      </a:accent5>
      <a:accent6>
        <a:srgbClr val="EEFF41"/>
      </a:accent6>
      <a:hlink>
        <a:srgbClr val="009668"/>
      </a:hlink>
      <a:folHlink>
        <a:srgbClr val="00966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