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7"/>
  </p:notesMasterIdLst>
  <p:sldIdLst>
    <p:sldId id="408" r:id="rId6"/>
    <p:sldId id="2941" r:id="rId7"/>
    <p:sldId id="417" r:id="rId8"/>
    <p:sldId id="2801" r:id="rId9"/>
    <p:sldId id="2802" r:id="rId10"/>
    <p:sldId id="2805" r:id="rId11"/>
    <p:sldId id="2809" r:id="rId12"/>
    <p:sldId id="2810" r:id="rId13"/>
    <p:sldId id="261" r:id="rId14"/>
    <p:sldId id="380" r:id="rId15"/>
    <p:sldId id="2813" r:id="rId16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5430"/>
    <a:srgbClr val="D9AA1E"/>
    <a:srgbClr val="6DDAF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23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1B996A-0AC9-444C-8CEA-9F96B3C1E98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649E8FC-8296-4056-9BAC-EA952EB272E7}">
      <dgm:prSet phldrT="[Texto]"/>
      <dgm:spPr>
        <a:solidFill>
          <a:srgbClr val="6DDAF2"/>
        </a:solidFill>
      </dgm:spPr>
      <dgm:t>
        <a:bodyPr/>
        <a:lstStyle/>
        <a:p>
          <a:r>
            <a:rPr lang="es-CR" dirty="0">
              <a:latin typeface="GothamBook" pitchFamily="50" charset="0"/>
            </a:rPr>
            <a:t>CONCURSO</a:t>
          </a:r>
        </a:p>
        <a:p>
          <a:r>
            <a:rPr lang="es-CR" dirty="0">
              <a:latin typeface="GothamBook" pitchFamily="50" charset="0"/>
            </a:rPr>
            <a:t>ABIERTO</a:t>
          </a:r>
        </a:p>
      </dgm:t>
    </dgm:pt>
    <dgm:pt modelId="{CC3C503D-F58C-46CF-A0BA-4B9623EF94B7}" type="parTrans" cxnId="{9FACC050-C445-47B9-9C2F-3DE3FC54E486}">
      <dgm:prSet/>
      <dgm:spPr/>
      <dgm:t>
        <a:bodyPr/>
        <a:lstStyle/>
        <a:p>
          <a:endParaRPr lang="es-CR"/>
        </a:p>
      </dgm:t>
    </dgm:pt>
    <dgm:pt modelId="{8B2004D0-D6BB-44A7-A1BC-B4048055BAB5}" type="sibTrans" cxnId="{9FACC050-C445-47B9-9C2F-3DE3FC54E486}">
      <dgm:prSet/>
      <dgm:spPr/>
      <dgm:t>
        <a:bodyPr/>
        <a:lstStyle/>
        <a:p>
          <a:endParaRPr lang="es-CR"/>
        </a:p>
      </dgm:t>
    </dgm:pt>
    <dgm:pt modelId="{F0974B62-A25D-4034-AECB-98FD8E06C489}">
      <dgm:prSet phldrT="[Texto]"/>
      <dgm:spPr>
        <a:solidFill>
          <a:srgbClr val="D9AA1E"/>
        </a:solidFill>
      </dgm:spPr>
      <dgm:t>
        <a:bodyPr/>
        <a:lstStyle/>
        <a:p>
          <a:r>
            <a:rPr lang="es-CR" dirty="0">
              <a:latin typeface="GothamBook" pitchFamily="50" charset="0"/>
            </a:rPr>
            <a:t>REVISIÓN REQUISITOS ADMISIBILIDAD</a:t>
          </a:r>
        </a:p>
      </dgm:t>
    </dgm:pt>
    <dgm:pt modelId="{6F1366FF-18D4-49B7-8F25-80875AF1A1AF}" type="parTrans" cxnId="{099E7350-854E-4EAA-83DB-73E84BC65C04}">
      <dgm:prSet/>
      <dgm:spPr/>
      <dgm:t>
        <a:bodyPr/>
        <a:lstStyle/>
        <a:p>
          <a:endParaRPr lang="es-CR"/>
        </a:p>
      </dgm:t>
    </dgm:pt>
    <dgm:pt modelId="{7E808255-A892-4F25-A8BF-E5D0419FE1FA}" type="sibTrans" cxnId="{099E7350-854E-4EAA-83DB-73E84BC65C04}">
      <dgm:prSet/>
      <dgm:spPr/>
      <dgm:t>
        <a:bodyPr/>
        <a:lstStyle/>
        <a:p>
          <a:endParaRPr lang="es-CR"/>
        </a:p>
      </dgm:t>
    </dgm:pt>
    <dgm:pt modelId="{29E82C70-A45E-4715-B9F0-19A279C7F776}">
      <dgm:prSet phldrT="[Texto]"/>
      <dgm:spPr>
        <a:solidFill>
          <a:srgbClr val="F25430"/>
        </a:solidFill>
      </dgm:spPr>
      <dgm:t>
        <a:bodyPr/>
        <a:lstStyle/>
        <a:p>
          <a:r>
            <a:rPr lang="es-CR" dirty="0">
              <a:latin typeface="GothamBook" pitchFamily="50" charset="0"/>
            </a:rPr>
            <a:t>EVALUACIÓN DE ACUERDO A CRITERIOS</a:t>
          </a:r>
        </a:p>
      </dgm:t>
    </dgm:pt>
    <dgm:pt modelId="{60CD9D28-8F55-4320-A8A4-A461656E380A}" type="parTrans" cxnId="{29DC535A-669F-460D-8BA9-4D150F9D2B8A}">
      <dgm:prSet/>
      <dgm:spPr/>
      <dgm:t>
        <a:bodyPr/>
        <a:lstStyle/>
        <a:p>
          <a:endParaRPr lang="es-CR"/>
        </a:p>
      </dgm:t>
    </dgm:pt>
    <dgm:pt modelId="{E3024320-1EBB-4128-B59D-106F33A171F7}" type="sibTrans" cxnId="{29DC535A-669F-460D-8BA9-4D150F9D2B8A}">
      <dgm:prSet/>
      <dgm:spPr/>
      <dgm:t>
        <a:bodyPr/>
        <a:lstStyle/>
        <a:p>
          <a:endParaRPr lang="es-CR"/>
        </a:p>
      </dgm:t>
    </dgm:pt>
    <dgm:pt modelId="{243F5A19-C6B5-4033-9808-42F4C4F6419E}">
      <dgm:prSet phldrT="[Texto]"/>
      <dgm:spPr>
        <a:solidFill>
          <a:srgbClr val="D9AA1E"/>
        </a:solidFill>
      </dgm:spPr>
      <dgm:t>
        <a:bodyPr/>
        <a:lstStyle/>
        <a:p>
          <a:r>
            <a:rPr lang="es-CR" dirty="0">
              <a:latin typeface="GothamBook" pitchFamily="50" charset="0"/>
            </a:rPr>
            <a:t>RANKING DE EMPRESAS</a:t>
          </a:r>
        </a:p>
      </dgm:t>
    </dgm:pt>
    <dgm:pt modelId="{B3989140-917A-4284-AC49-77E7EF929C18}" type="parTrans" cxnId="{13EB4492-BB88-4E43-9168-F7ACCDC11B53}">
      <dgm:prSet/>
      <dgm:spPr/>
      <dgm:t>
        <a:bodyPr/>
        <a:lstStyle/>
        <a:p>
          <a:endParaRPr lang="es-CR"/>
        </a:p>
      </dgm:t>
    </dgm:pt>
    <dgm:pt modelId="{7D1B493A-33AE-452B-8EFB-61E60CDD0869}" type="sibTrans" cxnId="{13EB4492-BB88-4E43-9168-F7ACCDC11B53}">
      <dgm:prSet/>
      <dgm:spPr/>
      <dgm:t>
        <a:bodyPr/>
        <a:lstStyle/>
        <a:p>
          <a:endParaRPr lang="es-CR"/>
        </a:p>
      </dgm:t>
    </dgm:pt>
    <dgm:pt modelId="{91117A89-C330-42E1-9690-447542A69A79}">
      <dgm:prSet phldrT="[Texto]"/>
      <dgm:spPr>
        <a:solidFill>
          <a:srgbClr val="F25430"/>
        </a:solidFill>
      </dgm:spPr>
      <dgm:t>
        <a:bodyPr/>
        <a:lstStyle/>
        <a:p>
          <a:r>
            <a:rPr lang="es-CR" dirty="0">
              <a:latin typeface="GothamBook" pitchFamily="50" charset="0"/>
            </a:rPr>
            <a:t>COMITÉ DE EXPERTOS </a:t>
          </a:r>
        </a:p>
      </dgm:t>
    </dgm:pt>
    <dgm:pt modelId="{3C83954F-F182-4BA2-B95F-C7D65AA16BCD}" type="parTrans" cxnId="{8B0878CE-5EDF-473E-8EED-BC45D07E7696}">
      <dgm:prSet/>
      <dgm:spPr/>
      <dgm:t>
        <a:bodyPr/>
        <a:lstStyle/>
        <a:p>
          <a:endParaRPr lang="es-CR"/>
        </a:p>
      </dgm:t>
    </dgm:pt>
    <dgm:pt modelId="{E248C69A-9071-447A-9964-8F2786A44304}" type="sibTrans" cxnId="{8B0878CE-5EDF-473E-8EED-BC45D07E7696}">
      <dgm:prSet/>
      <dgm:spPr/>
      <dgm:t>
        <a:bodyPr/>
        <a:lstStyle/>
        <a:p>
          <a:endParaRPr lang="es-CR"/>
        </a:p>
      </dgm:t>
    </dgm:pt>
    <dgm:pt modelId="{CD65C51B-8A38-43AA-B19C-5D1C17992E35}">
      <dgm:prSet phldrT="[Texto]"/>
      <dgm:spPr>
        <a:solidFill>
          <a:srgbClr val="D9AA1E"/>
        </a:solidFill>
      </dgm:spPr>
      <dgm:t>
        <a:bodyPr/>
        <a:lstStyle/>
        <a:p>
          <a:r>
            <a:rPr lang="es-CR" dirty="0">
              <a:latin typeface="GothamBook" pitchFamily="50" charset="0"/>
            </a:rPr>
            <a:t>POR CALIFICACIÓN</a:t>
          </a:r>
        </a:p>
      </dgm:t>
    </dgm:pt>
    <dgm:pt modelId="{602F140C-6B0F-4AA7-87DA-52B7AED32B87}" type="parTrans" cxnId="{7F930E05-8B16-48F3-8A72-959CEA58D2D4}">
      <dgm:prSet/>
      <dgm:spPr/>
      <dgm:t>
        <a:bodyPr/>
        <a:lstStyle/>
        <a:p>
          <a:endParaRPr lang="es-CR"/>
        </a:p>
      </dgm:t>
    </dgm:pt>
    <dgm:pt modelId="{6F26E9DC-FE63-4CC9-8C52-701A4FD7AE37}" type="sibTrans" cxnId="{7F930E05-8B16-48F3-8A72-959CEA58D2D4}">
      <dgm:prSet/>
      <dgm:spPr/>
      <dgm:t>
        <a:bodyPr/>
        <a:lstStyle/>
        <a:p>
          <a:endParaRPr lang="es-CR"/>
        </a:p>
      </dgm:t>
    </dgm:pt>
    <dgm:pt modelId="{AD938B87-93B0-410A-B704-770584F8D1FA}">
      <dgm:prSet phldrT="[Texto]"/>
      <dgm:spPr>
        <a:solidFill>
          <a:srgbClr val="F25430"/>
        </a:solidFill>
      </dgm:spPr>
      <dgm:t>
        <a:bodyPr/>
        <a:lstStyle/>
        <a:p>
          <a:r>
            <a:rPr lang="es-CR" u="sng" dirty="0">
              <a:latin typeface="GothamBook" pitchFamily="50" charset="0"/>
            </a:rPr>
            <a:t>ASESORES EXTERNOS</a:t>
          </a:r>
        </a:p>
      </dgm:t>
    </dgm:pt>
    <dgm:pt modelId="{54ED4CA2-3177-4D26-800D-7C0095B2ABCF}" type="parTrans" cxnId="{6F13C2C6-1EBF-4D3F-AEEF-2914BCAFDAD2}">
      <dgm:prSet/>
      <dgm:spPr/>
      <dgm:t>
        <a:bodyPr/>
        <a:lstStyle/>
        <a:p>
          <a:endParaRPr lang="es-CR"/>
        </a:p>
      </dgm:t>
    </dgm:pt>
    <dgm:pt modelId="{6BF26041-34E3-4ABD-9A45-47BE6323E7AD}" type="sibTrans" cxnId="{6F13C2C6-1EBF-4D3F-AEEF-2914BCAFDAD2}">
      <dgm:prSet/>
      <dgm:spPr/>
      <dgm:t>
        <a:bodyPr/>
        <a:lstStyle/>
        <a:p>
          <a:endParaRPr lang="es-CR"/>
        </a:p>
      </dgm:t>
    </dgm:pt>
    <dgm:pt modelId="{36CE106D-65C6-4847-8D65-776D29B4492C}" type="pres">
      <dgm:prSet presAssocID="{831B996A-0AC9-444C-8CEA-9F96B3C1E98A}" presName="Name0" presStyleCnt="0">
        <dgm:presLayoutVars>
          <dgm:dir/>
          <dgm:resizeHandles val="exact"/>
        </dgm:presLayoutVars>
      </dgm:prSet>
      <dgm:spPr/>
    </dgm:pt>
    <dgm:pt modelId="{19EC2CC7-41EE-4BD6-BAA8-A20A457B494A}" type="pres">
      <dgm:prSet presAssocID="{D649E8FC-8296-4056-9BAC-EA952EB272E7}" presName="node" presStyleLbl="node1" presStyleIdx="0" presStyleCnt="5">
        <dgm:presLayoutVars>
          <dgm:bulletEnabled val="1"/>
        </dgm:presLayoutVars>
      </dgm:prSet>
      <dgm:spPr/>
    </dgm:pt>
    <dgm:pt modelId="{3703BD71-00F8-4ECE-B1EE-1715FDE3FBF0}" type="pres">
      <dgm:prSet presAssocID="{8B2004D0-D6BB-44A7-A1BC-B4048055BAB5}" presName="sibTrans" presStyleLbl="sibTrans2D1" presStyleIdx="0" presStyleCnt="4"/>
      <dgm:spPr/>
    </dgm:pt>
    <dgm:pt modelId="{7B428EEE-5E3F-4D02-B09C-633DB916EEC0}" type="pres">
      <dgm:prSet presAssocID="{8B2004D0-D6BB-44A7-A1BC-B4048055BAB5}" presName="connectorText" presStyleLbl="sibTrans2D1" presStyleIdx="0" presStyleCnt="4"/>
      <dgm:spPr/>
    </dgm:pt>
    <dgm:pt modelId="{D8EE5DE1-9137-47D8-A506-D056413623D3}" type="pres">
      <dgm:prSet presAssocID="{F0974B62-A25D-4034-AECB-98FD8E06C489}" presName="node" presStyleLbl="node1" presStyleIdx="1" presStyleCnt="5">
        <dgm:presLayoutVars>
          <dgm:bulletEnabled val="1"/>
        </dgm:presLayoutVars>
      </dgm:prSet>
      <dgm:spPr/>
    </dgm:pt>
    <dgm:pt modelId="{E1321199-96E3-4323-BF77-ABBC65316E48}" type="pres">
      <dgm:prSet presAssocID="{7E808255-A892-4F25-A8BF-E5D0419FE1FA}" presName="sibTrans" presStyleLbl="sibTrans2D1" presStyleIdx="1" presStyleCnt="4"/>
      <dgm:spPr/>
    </dgm:pt>
    <dgm:pt modelId="{4D6BA244-B424-455A-95EB-3DA89194E6D9}" type="pres">
      <dgm:prSet presAssocID="{7E808255-A892-4F25-A8BF-E5D0419FE1FA}" presName="connectorText" presStyleLbl="sibTrans2D1" presStyleIdx="1" presStyleCnt="4"/>
      <dgm:spPr/>
    </dgm:pt>
    <dgm:pt modelId="{4874A090-F22B-44C2-A423-7A20247AB1AD}" type="pres">
      <dgm:prSet presAssocID="{29E82C70-A45E-4715-B9F0-19A279C7F776}" presName="node" presStyleLbl="node1" presStyleIdx="2" presStyleCnt="5">
        <dgm:presLayoutVars>
          <dgm:bulletEnabled val="1"/>
        </dgm:presLayoutVars>
      </dgm:prSet>
      <dgm:spPr/>
    </dgm:pt>
    <dgm:pt modelId="{884B184E-4932-40DE-810C-16A4C58E69A4}" type="pres">
      <dgm:prSet presAssocID="{E3024320-1EBB-4128-B59D-106F33A171F7}" presName="sibTrans" presStyleLbl="sibTrans2D1" presStyleIdx="2" presStyleCnt="4"/>
      <dgm:spPr/>
    </dgm:pt>
    <dgm:pt modelId="{173D2EFE-D026-418E-B445-287B526AE1B0}" type="pres">
      <dgm:prSet presAssocID="{E3024320-1EBB-4128-B59D-106F33A171F7}" presName="connectorText" presStyleLbl="sibTrans2D1" presStyleIdx="2" presStyleCnt="4"/>
      <dgm:spPr/>
    </dgm:pt>
    <dgm:pt modelId="{EAE1A629-7FB5-4099-AEAD-D08170226A4E}" type="pres">
      <dgm:prSet presAssocID="{243F5A19-C6B5-4033-9808-42F4C4F6419E}" presName="node" presStyleLbl="node1" presStyleIdx="3" presStyleCnt="5">
        <dgm:presLayoutVars>
          <dgm:bulletEnabled val="1"/>
        </dgm:presLayoutVars>
      </dgm:prSet>
      <dgm:spPr/>
    </dgm:pt>
    <dgm:pt modelId="{FD812808-9470-4F04-9A1B-B91B29E093E6}" type="pres">
      <dgm:prSet presAssocID="{7D1B493A-33AE-452B-8EFB-61E60CDD0869}" presName="sibTrans" presStyleLbl="sibTrans2D1" presStyleIdx="3" presStyleCnt="4"/>
      <dgm:spPr/>
    </dgm:pt>
    <dgm:pt modelId="{78D3DFE8-4991-4527-BA02-1B3C53A15708}" type="pres">
      <dgm:prSet presAssocID="{7D1B493A-33AE-452B-8EFB-61E60CDD0869}" presName="connectorText" presStyleLbl="sibTrans2D1" presStyleIdx="3" presStyleCnt="4"/>
      <dgm:spPr/>
    </dgm:pt>
    <dgm:pt modelId="{9CC01465-236A-4B9D-A32F-FE42CB70DC63}" type="pres">
      <dgm:prSet presAssocID="{91117A89-C330-42E1-9690-447542A69A79}" presName="node" presStyleLbl="node1" presStyleIdx="4" presStyleCnt="5">
        <dgm:presLayoutVars>
          <dgm:bulletEnabled val="1"/>
        </dgm:presLayoutVars>
      </dgm:prSet>
      <dgm:spPr/>
    </dgm:pt>
  </dgm:ptLst>
  <dgm:cxnLst>
    <dgm:cxn modelId="{7F930E05-8B16-48F3-8A72-959CEA58D2D4}" srcId="{243F5A19-C6B5-4033-9808-42F4C4F6419E}" destId="{CD65C51B-8A38-43AA-B19C-5D1C17992E35}" srcOrd="0" destOrd="0" parTransId="{602F140C-6B0F-4AA7-87DA-52B7AED32B87}" sibTransId="{6F26E9DC-FE63-4CC9-8C52-701A4FD7AE37}"/>
    <dgm:cxn modelId="{24A9B20B-E730-4A17-BD48-F70C0C1B1F02}" type="presOf" srcId="{29E82C70-A45E-4715-B9F0-19A279C7F776}" destId="{4874A090-F22B-44C2-A423-7A20247AB1AD}" srcOrd="0" destOrd="0" presId="urn:microsoft.com/office/officeart/2005/8/layout/process1"/>
    <dgm:cxn modelId="{6E465813-8126-4420-88BB-F925738362F5}" type="presOf" srcId="{7E808255-A892-4F25-A8BF-E5D0419FE1FA}" destId="{E1321199-96E3-4323-BF77-ABBC65316E48}" srcOrd="0" destOrd="0" presId="urn:microsoft.com/office/officeart/2005/8/layout/process1"/>
    <dgm:cxn modelId="{63C8AD15-C07C-4A68-9F55-E93E3DB41830}" type="presOf" srcId="{8B2004D0-D6BB-44A7-A1BC-B4048055BAB5}" destId="{7B428EEE-5E3F-4D02-B09C-633DB916EEC0}" srcOrd="1" destOrd="0" presId="urn:microsoft.com/office/officeart/2005/8/layout/process1"/>
    <dgm:cxn modelId="{95295022-24C7-4A12-A236-3517DC444B16}" type="presOf" srcId="{7D1B493A-33AE-452B-8EFB-61E60CDD0869}" destId="{78D3DFE8-4991-4527-BA02-1B3C53A15708}" srcOrd="1" destOrd="0" presId="urn:microsoft.com/office/officeart/2005/8/layout/process1"/>
    <dgm:cxn modelId="{59B49638-7EBC-41F0-899D-91D3D099E5A7}" type="presOf" srcId="{D649E8FC-8296-4056-9BAC-EA952EB272E7}" destId="{19EC2CC7-41EE-4BD6-BAA8-A20A457B494A}" srcOrd="0" destOrd="0" presId="urn:microsoft.com/office/officeart/2005/8/layout/process1"/>
    <dgm:cxn modelId="{F9011E5F-4F11-4EA3-8F27-8C5EA52E2162}" type="presOf" srcId="{CD65C51B-8A38-43AA-B19C-5D1C17992E35}" destId="{EAE1A629-7FB5-4099-AEAD-D08170226A4E}" srcOrd="0" destOrd="1" presId="urn:microsoft.com/office/officeart/2005/8/layout/process1"/>
    <dgm:cxn modelId="{099E7350-854E-4EAA-83DB-73E84BC65C04}" srcId="{831B996A-0AC9-444C-8CEA-9F96B3C1E98A}" destId="{F0974B62-A25D-4034-AECB-98FD8E06C489}" srcOrd="1" destOrd="0" parTransId="{6F1366FF-18D4-49B7-8F25-80875AF1A1AF}" sibTransId="{7E808255-A892-4F25-A8BF-E5D0419FE1FA}"/>
    <dgm:cxn modelId="{9FACC050-C445-47B9-9C2F-3DE3FC54E486}" srcId="{831B996A-0AC9-444C-8CEA-9F96B3C1E98A}" destId="{D649E8FC-8296-4056-9BAC-EA952EB272E7}" srcOrd="0" destOrd="0" parTransId="{CC3C503D-F58C-46CF-A0BA-4B9623EF94B7}" sibTransId="{8B2004D0-D6BB-44A7-A1BC-B4048055BAB5}"/>
    <dgm:cxn modelId="{E1253477-D6FF-4875-A3AC-80F9C85276B0}" type="presOf" srcId="{243F5A19-C6B5-4033-9808-42F4C4F6419E}" destId="{EAE1A629-7FB5-4099-AEAD-D08170226A4E}" srcOrd="0" destOrd="0" presId="urn:microsoft.com/office/officeart/2005/8/layout/process1"/>
    <dgm:cxn modelId="{29DC535A-669F-460D-8BA9-4D150F9D2B8A}" srcId="{831B996A-0AC9-444C-8CEA-9F96B3C1E98A}" destId="{29E82C70-A45E-4715-B9F0-19A279C7F776}" srcOrd="2" destOrd="0" parTransId="{60CD9D28-8F55-4320-A8A4-A461656E380A}" sibTransId="{E3024320-1EBB-4128-B59D-106F33A171F7}"/>
    <dgm:cxn modelId="{8248687C-42B8-4F0E-8959-2E4EE6FF152D}" type="presOf" srcId="{E3024320-1EBB-4128-B59D-106F33A171F7}" destId="{173D2EFE-D026-418E-B445-287B526AE1B0}" srcOrd="1" destOrd="0" presId="urn:microsoft.com/office/officeart/2005/8/layout/process1"/>
    <dgm:cxn modelId="{0BE2C883-55BE-4C98-914D-18B17E690034}" type="presOf" srcId="{AD938B87-93B0-410A-B704-770584F8D1FA}" destId="{4874A090-F22B-44C2-A423-7A20247AB1AD}" srcOrd="0" destOrd="1" presId="urn:microsoft.com/office/officeart/2005/8/layout/process1"/>
    <dgm:cxn modelId="{13EB4492-BB88-4E43-9168-F7ACCDC11B53}" srcId="{831B996A-0AC9-444C-8CEA-9F96B3C1E98A}" destId="{243F5A19-C6B5-4033-9808-42F4C4F6419E}" srcOrd="3" destOrd="0" parTransId="{B3989140-917A-4284-AC49-77E7EF929C18}" sibTransId="{7D1B493A-33AE-452B-8EFB-61E60CDD0869}"/>
    <dgm:cxn modelId="{E1DC319C-B2AC-43A8-82E4-DDDF125659B4}" type="presOf" srcId="{831B996A-0AC9-444C-8CEA-9F96B3C1E98A}" destId="{36CE106D-65C6-4847-8D65-776D29B4492C}" srcOrd="0" destOrd="0" presId="urn:microsoft.com/office/officeart/2005/8/layout/process1"/>
    <dgm:cxn modelId="{17DC6EAC-4AF5-4A93-A2B3-D5E72BC54577}" type="presOf" srcId="{8B2004D0-D6BB-44A7-A1BC-B4048055BAB5}" destId="{3703BD71-00F8-4ECE-B1EE-1715FDE3FBF0}" srcOrd="0" destOrd="0" presId="urn:microsoft.com/office/officeart/2005/8/layout/process1"/>
    <dgm:cxn modelId="{F48BEFC0-CBA6-4C26-A63C-1B2821BBA986}" type="presOf" srcId="{E3024320-1EBB-4128-B59D-106F33A171F7}" destId="{884B184E-4932-40DE-810C-16A4C58E69A4}" srcOrd="0" destOrd="0" presId="urn:microsoft.com/office/officeart/2005/8/layout/process1"/>
    <dgm:cxn modelId="{BBE10BC6-7083-414F-A07A-BEDFF2CDE009}" type="presOf" srcId="{F0974B62-A25D-4034-AECB-98FD8E06C489}" destId="{D8EE5DE1-9137-47D8-A506-D056413623D3}" srcOrd="0" destOrd="0" presId="urn:microsoft.com/office/officeart/2005/8/layout/process1"/>
    <dgm:cxn modelId="{6F13C2C6-1EBF-4D3F-AEEF-2914BCAFDAD2}" srcId="{29E82C70-A45E-4715-B9F0-19A279C7F776}" destId="{AD938B87-93B0-410A-B704-770584F8D1FA}" srcOrd="0" destOrd="0" parTransId="{54ED4CA2-3177-4D26-800D-7C0095B2ABCF}" sibTransId="{6BF26041-34E3-4ABD-9A45-47BE6323E7AD}"/>
    <dgm:cxn modelId="{8B0878CE-5EDF-473E-8EED-BC45D07E7696}" srcId="{831B996A-0AC9-444C-8CEA-9F96B3C1E98A}" destId="{91117A89-C330-42E1-9690-447542A69A79}" srcOrd="4" destOrd="0" parTransId="{3C83954F-F182-4BA2-B95F-C7D65AA16BCD}" sibTransId="{E248C69A-9071-447A-9964-8F2786A44304}"/>
    <dgm:cxn modelId="{DD7F7AE0-46CB-4D6D-AC8C-0A6973DBA39D}" type="presOf" srcId="{91117A89-C330-42E1-9690-447542A69A79}" destId="{9CC01465-236A-4B9D-A32F-FE42CB70DC63}" srcOrd="0" destOrd="0" presId="urn:microsoft.com/office/officeart/2005/8/layout/process1"/>
    <dgm:cxn modelId="{3835B0E4-DDAE-4B66-98CB-8A198BD9DA16}" type="presOf" srcId="{7E808255-A892-4F25-A8BF-E5D0419FE1FA}" destId="{4D6BA244-B424-455A-95EB-3DA89194E6D9}" srcOrd="1" destOrd="0" presId="urn:microsoft.com/office/officeart/2005/8/layout/process1"/>
    <dgm:cxn modelId="{B2A119EF-5B9F-4CA3-A023-C43F6EB67410}" type="presOf" srcId="{7D1B493A-33AE-452B-8EFB-61E60CDD0869}" destId="{FD812808-9470-4F04-9A1B-B91B29E093E6}" srcOrd="0" destOrd="0" presId="urn:microsoft.com/office/officeart/2005/8/layout/process1"/>
    <dgm:cxn modelId="{9C0DE9A3-0774-411F-B843-DEEABD75C9EC}" type="presParOf" srcId="{36CE106D-65C6-4847-8D65-776D29B4492C}" destId="{19EC2CC7-41EE-4BD6-BAA8-A20A457B494A}" srcOrd="0" destOrd="0" presId="urn:microsoft.com/office/officeart/2005/8/layout/process1"/>
    <dgm:cxn modelId="{1B2C5F0A-735F-44C2-9A5F-05C7E8BE182C}" type="presParOf" srcId="{36CE106D-65C6-4847-8D65-776D29B4492C}" destId="{3703BD71-00F8-4ECE-B1EE-1715FDE3FBF0}" srcOrd="1" destOrd="0" presId="urn:microsoft.com/office/officeart/2005/8/layout/process1"/>
    <dgm:cxn modelId="{0EB9776B-1AD4-4CF9-A12A-8A3BAE0CACF7}" type="presParOf" srcId="{3703BD71-00F8-4ECE-B1EE-1715FDE3FBF0}" destId="{7B428EEE-5E3F-4D02-B09C-633DB916EEC0}" srcOrd="0" destOrd="0" presId="urn:microsoft.com/office/officeart/2005/8/layout/process1"/>
    <dgm:cxn modelId="{54599FDF-08E7-4B04-B613-49878843C594}" type="presParOf" srcId="{36CE106D-65C6-4847-8D65-776D29B4492C}" destId="{D8EE5DE1-9137-47D8-A506-D056413623D3}" srcOrd="2" destOrd="0" presId="urn:microsoft.com/office/officeart/2005/8/layout/process1"/>
    <dgm:cxn modelId="{78AC85B2-37F9-422E-8EC5-C6C6AD3FA642}" type="presParOf" srcId="{36CE106D-65C6-4847-8D65-776D29B4492C}" destId="{E1321199-96E3-4323-BF77-ABBC65316E48}" srcOrd="3" destOrd="0" presId="urn:microsoft.com/office/officeart/2005/8/layout/process1"/>
    <dgm:cxn modelId="{07805F2F-8EE8-46B1-BC8B-34C5F07278D8}" type="presParOf" srcId="{E1321199-96E3-4323-BF77-ABBC65316E48}" destId="{4D6BA244-B424-455A-95EB-3DA89194E6D9}" srcOrd="0" destOrd="0" presId="urn:microsoft.com/office/officeart/2005/8/layout/process1"/>
    <dgm:cxn modelId="{372A9A1C-0A6D-4A0C-959B-2DCD202FAD3D}" type="presParOf" srcId="{36CE106D-65C6-4847-8D65-776D29B4492C}" destId="{4874A090-F22B-44C2-A423-7A20247AB1AD}" srcOrd="4" destOrd="0" presId="urn:microsoft.com/office/officeart/2005/8/layout/process1"/>
    <dgm:cxn modelId="{70FF78C3-25F8-4F38-8335-9220FAF7DF57}" type="presParOf" srcId="{36CE106D-65C6-4847-8D65-776D29B4492C}" destId="{884B184E-4932-40DE-810C-16A4C58E69A4}" srcOrd="5" destOrd="0" presId="urn:microsoft.com/office/officeart/2005/8/layout/process1"/>
    <dgm:cxn modelId="{87B3DAB9-A8B2-4A8A-BB1D-1109BBB26674}" type="presParOf" srcId="{884B184E-4932-40DE-810C-16A4C58E69A4}" destId="{173D2EFE-D026-418E-B445-287B526AE1B0}" srcOrd="0" destOrd="0" presId="urn:microsoft.com/office/officeart/2005/8/layout/process1"/>
    <dgm:cxn modelId="{1DD7F871-04F9-405C-AA35-2857CC56198D}" type="presParOf" srcId="{36CE106D-65C6-4847-8D65-776D29B4492C}" destId="{EAE1A629-7FB5-4099-AEAD-D08170226A4E}" srcOrd="6" destOrd="0" presId="urn:microsoft.com/office/officeart/2005/8/layout/process1"/>
    <dgm:cxn modelId="{16BE25B4-9526-42CE-A106-A568814D70BE}" type="presParOf" srcId="{36CE106D-65C6-4847-8D65-776D29B4492C}" destId="{FD812808-9470-4F04-9A1B-B91B29E093E6}" srcOrd="7" destOrd="0" presId="urn:microsoft.com/office/officeart/2005/8/layout/process1"/>
    <dgm:cxn modelId="{8D69F678-FDF2-48B4-8768-521B71B08EC5}" type="presParOf" srcId="{FD812808-9470-4F04-9A1B-B91B29E093E6}" destId="{78D3DFE8-4991-4527-BA02-1B3C53A15708}" srcOrd="0" destOrd="0" presId="urn:microsoft.com/office/officeart/2005/8/layout/process1"/>
    <dgm:cxn modelId="{D3AB5D01-066E-4020-B3D7-F830818C9EAA}" type="presParOf" srcId="{36CE106D-65C6-4847-8D65-776D29B4492C}" destId="{9CC01465-236A-4B9D-A32F-FE42CB70DC63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C2CC7-41EE-4BD6-BAA8-A20A457B494A}">
      <dsp:nvSpPr>
        <dsp:cNvPr id="0" name=""/>
        <dsp:cNvSpPr/>
      </dsp:nvSpPr>
      <dsp:spPr>
        <a:xfrm>
          <a:off x="5083" y="335614"/>
          <a:ext cx="1576003" cy="1034252"/>
        </a:xfrm>
        <a:prstGeom prst="roundRect">
          <a:avLst>
            <a:gd name="adj" fmla="val 10000"/>
          </a:avLst>
        </a:prstGeom>
        <a:solidFill>
          <a:srgbClr val="6DDAF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400" kern="1200" dirty="0">
              <a:latin typeface="GothamBook" pitchFamily="50" charset="0"/>
            </a:rPr>
            <a:t>CONCURSO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400" kern="1200" dirty="0">
              <a:latin typeface="GothamBook" pitchFamily="50" charset="0"/>
            </a:rPr>
            <a:t>ABIERTO</a:t>
          </a:r>
        </a:p>
      </dsp:txBody>
      <dsp:txXfrm>
        <a:off x="35375" y="365906"/>
        <a:ext cx="1515419" cy="973668"/>
      </dsp:txXfrm>
    </dsp:sp>
    <dsp:sp modelId="{3703BD71-00F8-4ECE-B1EE-1715FDE3FBF0}">
      <dsp:nvSpPr>
        <dsp:cNvPr id="0" name=""/>
        <dsp:cNvSpPr/>
      </dsp:nvSpPr>
      <dsp:spPr>
        <a:xfrm>
          <a:off x="1738687" y="657316"/>
          <a:ext cx="334112" cy="3908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1100" kern="1200"/>
        </a:p>
      </dsp:txBody>
      <dsp:txXfrm>
        <a:off x="1738687" y="735486"/>
        <a:ext cx="233878" cy="234508"/>
      </dsp:txXfrm>
    </dsp:sp>
    <dsp:sp modelId="{D8EE5DE1-9137-47D8-A506-D056413623D3}">
      <dsp:nvSpPr>
        <dsp:cNvPr id="0" name=""/>
        <dsp:cNvSpPr/>
      </dsp:nvSpPr>
      <dsp:spPr>
        <a:xfrm>
          <a:off x="2211488" y="335614"/>
          <a:ext cx="1576003" cy="1034252"/>
        </a:xfrm>
        <a:prstGeom prst="roundRect">
          <a:avLst>
            <a:gd name="adj" fmla="val 10000"/>
          </a:avLst>
        </a:prstGeom>
        <a:solidFill>
          <a:srgbClr val="D9AA1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400" kern="1200" dirty="0">
              <a:latin typeface="GothamBook" pitchFamily="50" charset="0"/>
            </a:rPr>
            <a:t>REVISIÓN REQUISITOS ADMISIBILIDAD</a:t>
          </a:r>
        </a:p>
      </dsp:txBody>
      <dsp:txXfrm>
        <a:off x="2241780" y="365906"/>
        <a:ext cx="1515419" cy="973668"/>
      </dsp:txXfrm>
    </dsp:sp>
    <dsp:sp modelId="{E1321199-96E3-4323-BF77-ABBC65316E48}">
      <dsp:nvSpPr>
        <dsp:cNvPr id="0" name=""/>
        <dsp:cNvSpPr/>
      </dsp:nvSpPr>
      <dsp:spPr>
        <a:xfrm>
          <a:off x="3945092" y="657316"/>
          <a:ext cx="334112" cy="3908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1100" kern="1200"/>
        </a:p>
      </dsp:txBody>
      <dsp:txXfrm>
        <a:off x="3945092" y="735486"/>
        <a:ext cx="233878" cy="234508"/>
      </dsp:txXfrm>
    </dsp:sp>
    <dsp:sp modelId="{4874A090-F22B-44C2-A423-7A20247AB1AD}">
      <dsp:nvSpPr>
        <dsp:cNvPr id="0" name=""/>
        <dsp:cNvSpPr/>
      </dsp:nvSpPr>
      <dsp:spPr>
        <a:xfrm>
          <a:off x="4417893" y="335614"/>
          <a:ext cx="1576003" cy="1034252"/>
        </a:xfrm>
        <a:prstGeom prst="roundRect">
          <a:avLst>
            <a:gd name="adj" fmla="val 10000"/>
          </a:avLst>
        </a:prstGeom>
        <a:solidFill>
          <a:srgbClr val="F2543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400" kern="1200" dirty="0">
              <a:latin typeface="GothamBook" pitchFamily="50" charset="0"/>
            </a:rPr>
            <a:t>EVALUACIÓN DE ACUERDO A CRITERIOS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100" u="sng" kern="1200" dirty="0">
              <a:latin typeface="GothamBook" pitchFamily="50" charset="0"/>
            </a:rPr>
            <a:t>ASESORES EXTERNOS</a:t>
          </a:r>
        </a:p>
      </dsp:txBody>
      <dsp:txXfrm>
        <a:off x="4448185" y="365906"/>
        <a:ext cx="1515419" cy="973668"/>
      </dsp:txXfrm>
    </dsp:sp>
    <dsp:sp modelId="{884B184E-4932-40DE-810C-16A4C58E69A4}">
      <dsp:nvSpPr>
        <dsp:cNvPr id="0" name=""/>
        <dsp:cNvSpPr/>
      </dsp:nvSpPr>
      <dsp:spPr>
        <a:xfrm>
          <a:off x="6151497" y="657316"/>
          <a:ext cx="334112" cy="3908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1100" kern="1200"/>
        </a:p>
      </dsp:txBody>
      <dsp:txXfrm>
        <a:off x="6151497" y="735486"/>
        <a:ext cx="233878" cy="234508"/>
      </dsp:txXfrm>
    </dsp:sp>
    <dsp:sp modelId="{EAE1A629-7FB5-4099-AEAD-D08170226A4E}">
      <dsp:nvSpPr>
        <dsp:cNvPr id="0" name=""/>
        <dsp:cNvSpPr/>
      </dsp:nvSpPr>
      <dsp:spPr>
        <a:xfrm>
          <a:off x="6624298" y="335614"/>
          <a:ext cx="1576003" cy="1034252"/>
        </a:xfrm>
        <a:prstGeom prst="roundRect">
          <a:avLst>
            <a:gd name="adj" fmla="val 10000"/>
          </a:avLst>
        </a:prstGeom>
        <a:solidFill>
          <a:srgbClr val="D9AA1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400" kern="1200" dirty="0">
              <a:latin typeface="GothamBook" pitchFamily="50" charset="0"/>
            </a:rPr>
            <a:t>RANKING DE EMPRESAS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100" kern="1200" dirty="0">
              <a:latin typeface="GothamBook" pitchFamily="50" charset="0"/>
            </a:rPr>
            <a:t>POR CALIFICACIÓN</a:t>
          </a:r>
        </a:p>
      </dsp:txBody>
      <dsp:txXfrm>
        <a:off x="6654590" y="365906"/>
        <a:ext cx="1515419" cy="973668"/>
      </dsp:txXfrm>
    </dsp:sp>
    <dsp:sp modelId="{FD812808-9470-4F04-9A1B-B91B29E093E6}">
      <dsp:nvSpPr>
        <dsp:cNvPr id="0" name=""/>
        <dsp:cNvSpPr/>
      </dsp:nvSpPr>
      <dsp:spPr>
        <a:xfrm>
          <a:off x="8357902" y="657316"/>
          <a:ext cx="334112" cy="3908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1100" kern="1200"/>
        </a:p>
      </dsp:txBody>
      <dsp:txXfrm>
        <a:off x="8357902" y="735486"/>
        <a:ext cx="233878" cy="234508"/>
      </dsp:txXfrm>
    </dsp:sp>
    <dsp:sp modelId="{9CC01465-236A-4B9D-A32F-FE42CB70DC63}">
      <dsp:nvSpPr>
        <dsp:cNvPr id="0" name=""/>
        <dsp:cNvSpPr/>
      </dsp:nvSpPr>
      <dsp:spPr>
        <a:xfrm>
          <a:off x="8830703" y="335614"/>
          <a:ext cx="1576003" cy="1034252"/>
        </a:xfrm>
        <a:prstGeom prst="roundRect">
          <a:avLst>
            <a:gd name="adj" fmla="val 10000"/>
          </a:avLst>
        </a:prstGeom>
        <a:solidFill>
          <a:srgbClr val="F2543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400" kern="1200" dirty="0">
              <a:latin typeface="GothamBook" pitchFamily="50" charset="0"/>
            </a:rPr>
            <a:t>COMITÉ DE EXPERTOS </a:t>
          </a:r>
        </a:p>
      </dsp:txBody>
      <dsp:txXfrm>
        <a:off x="8860995" y="365906"/>
        <a:ext cx="1515419" cy="973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FDDF1-8ACF-4AFE-B9D8-150C699C8879}" type="datetimeFigureOut">
              <a:rPr lang="es-CR" smtClean="0"/>
              <a:t>14/4/2020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2300F-4A18-4E29-9C95-F44D6AABB058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8290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60DA4A-633E-4232-9699-744381759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47642A-82E8-43C2-8D45-39E5234179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5FD16C-A802-4D75-A13D-525E28310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DA5-9165-49AD-872C-D108C1D70145}" type="datetimeFigureOut">
              <a:rPr lang="es-CR" smtClean="0"/>
              <a:t>14/4/2020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E9BE90-3246-474F-B3D9-1E1F5FD4A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1C714B-4A59-4D62-A2B4-78C906133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2601-EBA1-4CCD-92BD-2DC6399B0BCD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5617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417AED-6C3D-4957-8425-78679BE74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71FC96-EB40-46EE-8D7B-0DB9F741C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3435A5-1B79-4D40-86C7-2F74F5DC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DA5-9165-49AD-872C-D108C1D70145}" type="datetimeFigureOut">
              <a:rPr lang="es-CR" smtClean="0"/>
              <a:t>14/4/2020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682FF8-26D4-4B2F-9703-D3904DB85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1B7076-6271-470D-BC06-0935CD272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2601-EBA1-4CCD-92BD-2DC6399B0BCD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9089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5925AE-6CCA-40D9-86D3-CCE51B45ED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620BFD-83E9-43E2-A9AE-2563C190C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FCA6CE-87D5-4531-8DB9-8869BFD1B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DA5-9165-49AD-872C-D108C1D70145}" type="datetimeFigureOut">
              <a:rPr lang="es-CR" smtClean="0"/>
              <a:t>14/4/2020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ABC54E-8A4B-4EA4-919C-895BCC87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509C6F-8B3F-4A97-A8BB-DB04A63FC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2601-EBA1-4CCD-92BD-2DC6399B0BCD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6338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1DC3B5-EB0F-46B6-A2ED-7C11160BF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C783BF-E072-418B-9C99-504246DDF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5A69B6-FD34-4829-B4EF-1681CD378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DA5-9165-49AD-872C-D108C1D70145}" type="datetimeFigureOut">
              <a:rPr lang="es-CR" smtClean="0"/>
              <a:t>14/4/2020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34D1E7-D069-45E8-A0BC-69111240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19C206-2191-4ED0-BE9B-3A3B09465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2601-EBA1-4CCD-92BD-2DC6399B0BCD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7544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29C81B-4356-4E78-B9C6-5F49D642B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DF8122-055A-4FB8-8997-2AEB8C452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35F41C-BC61-404B-A332-CA11B957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DA5-9165-49AD-872C-D108C1D70145}" type="datetimeFigureOut">
              <a:rPr lang="es-CR" smtClean="0"/>
              <a:t>14/4/2020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4D3CA3-F815-43E0-98A1-698337712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117FC3-E8D0-4886-BCD9-55292FC55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2601-EBA1-4CCD-92BD-2DC6399B0BCD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169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01899-B8D3-4F8D-BA4F-FEF27DCFB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7EDF7D-250A-408B-8D95-4040D5F7E9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85B1C8-00AA-4DBC-A51F-A55A3DAA0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A4BAEA-6AFB-41CF-9E52-F11375C2D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DA5-9165-49AD-872C-D108C1D70145}" type="datetimeFigureOut">
              <a:rPr lang="es-CR" smtClean="0"/>
              <a:t>14/4/2020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7E2211-568C-4E0B-87CC-8AD9CB11F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CF3FC0-0737-4328-96E0-76AED291B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2601-EBA1-4CCD-92BD-2DC6399B0BCD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0754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DEB4DF-E30A-4B18-84D0-5E30D1DC7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5E06BC-081E-4D26-9990-F4C7A73DC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13061-B598-4809-8B3B-B866DEF84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331929E-555B-4B42-B3C8-FC9564815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8925734-5545-4B80-90BA-F70FD1A310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DEE69BF-BD7A-4E53-AFAF-D22246A64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DA5-9165-49AD-872C-D108C1D70145}" type="datetimeFigureOut">
              <a:rPr lang="es-CR" smtClean="0"/>
              <a:t>14/4/2020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B228F2-2628-4307-A0A2-DF9657255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70E5CAE-5CFB-4AE7-BF0D-0F449275B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2601-EBA1-4CCD-92BD-2DC6399B0BCD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4615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6FAB89-BF32-4F0B-BE42-8AD12D068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49E4825-8A01-4484-AA37-0A889B369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DA5-9165-49AD-872C-D108C1D70145}" type="datetimeFigureOut">
              <a:rPr lang="es-CR" smtClean="0"/>
              <a:t>14/4/2020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084BB0-254C-4DCE-8CB5-5959F811D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1B1AFD4-BB78-46E4-9CE6-58A9426AF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2601-EBA1-4CCD-92BD-2DC6399B0BCD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9728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E0FD30A-FD9B-4322-9727-DD978F4CE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DA5-9165-49AD-872C-D108C1D70145}" type="datetimeFigureOut">
              <a:rPr lang="es-CR" smtClean="0"/>
              <a:t>14/4/2020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2753F7-4BCC-4B4D-9702-62C7527DB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050E5A8-6831-4DB8-8DF3-345AE3260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2601-EBA1-4CCD-92BD-2DC6399B0BCD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8040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37A1DF-C293-4278-AC42-F7558BAF9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B6DF85-9496-453E-A9CE-623A64E16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C8A452-7FE5-4DE1-9C44-A44CB68EA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ADDF03-F9CC-4940-9931-61E80311D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DA5-9165-49AD-872C-D108C1D70145}" type="datetimeFigureOut">
              <a:rPr lang="es-CR" smtClean="0"/>
              <a:t>14/4/2020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ED8A05-5920-47CB-B71E-C15E7CFE7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95076E-87A0-444E-A88E-E5DABF7FC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2601-EBA1-4CCD-92BD-2DC6399B0BCD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438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D3E590-98F2-4E7B-BAE7-383F244D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EABD57E-9CB2-4098-880F-80821C4B2A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EC2CE2-AC69-497D-8182-60B944B68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C05B28-AA72-443A-A8CC-3F8F307A8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DA5-9165-49AD-872C-D108C1D70145}" type="datetimeFigureOut">
              <a:rPr lang="es-CR" smtClean="0"/>
              <a:t>14/4/2020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4C1994-38E2-44B4-9B4A-D794F760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943616-AA6D-48FE-91B8-AAA7104D4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2601-EBA1-4CCD-92BD-2DC6399B0BCD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0364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2979F26-B83E-448A-9098-5DE205502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9487E1-9625-4C5E-8CE2-8167C41EA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A8A21C-2DA7-4580-8866-1CDD66A751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3CDA5-9165-49AD-872C-D108C1D70145}" type="datetimeFigureOut">
              <a:rPr lang="es-CR" smtClean="0"/>
              <a:t>14/4/2020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38483C-229E-482C-AF9E-BB20A67BA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9FFE7E-A1FF-445C-A6BD-E682623F41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42601-EBA1-4CCD-92BD-2DC6399B0BCD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5422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5A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0" y="2197951"/>
            <a:ext cx="12192000" cy="16619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R" sz="5400" b="1" i="0" u="none" strike="noStrike" kern="1200" cap="none" spc="0" normalizeH="0" baseline="0" noProof="0" dirty="0">
                <a:ln>
                  <a:noFill/>
                </a:ln>
                <a:solidFill>
                  <a:srgbClr val="035AA6"/>
                </a:solidFill>
                <a:effectLst/>
                <a:uLnTx/>
                <a:uFillTx/>
                <a:latin typeface="Gotham Black" panose="02000603040000020004" pitchFamily="2" charset="0"/>
                <a:ea typeface="+mn-ea"/>
                <a:cs typeface="+mn-cs"/>
              </a:rPr>
              <a:t>PROYECTO ALIVIO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R" sz="2400" b="1" dirty="0">
                <a:solidFill>
                  <a:srgbClr val="035AA6"/>
                </a:solidFill>
                <a:latin typeface="Gotham Book" panose="02000603040000020004" pitchFamily="2" charset="0"/>
              </a:rPr>
              <a:t>ESTABILIZACIÓN, RECONVERSIÓN Y ACELERACIÓN DE PYMES EXPORTADORAS</a:t>
            </a:r>
            <a:r>
              <a:rPr kumimoji="0" lang="es-CR" sz="2400" b="1" i="0" u="none" strike="noStrike" kern="1200" cap="none" spc="0" normalizeH="0" baseline="0" noProof="0" dirty="0">
                <a:ln>
                  <a:noFill/>
                </a:ln>
                <a:solidFill>
                  <a:srgbClr val="035AA6"/>
                </a:solidFill>
                <a:effectLst/>
                <a:uLnTx/>
                <a:uFillTx/>
                <a:latin typeface="Gotham Black" panose="02000603040000020004" pitchFamily="2" charset="0"/>
                <a:ea typeface="+mn-ea"/>
                <a:cs typeface="+mn-cs"/>
              </a:rPr>
              <a:t> </a:t>
            </a:r>
          </a:p>
        </p:txBody>
      </p:sp>
      <p:pic>
        <p:nvPicPr>
          <p:cNvPr id="11" name="Picture 17">
            <a:extLst>
              <a:ext uri="{FF2B5EF4-FFF2-40B4-BE49-F238E27FC236}">
                <a16:creationId xmlns:a16="http://schemas.microsoft.com/office/drawing/2014/main" id="{4F677241-ACD3-422D-B358-F1605ADED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626" y="5511470"/>
            <a:ext cx="2208701" cy="67886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0D1C020-2FD2-40B6-8199-8553971C18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399" y="5362275"/>
            <a:ext cx="1612950" cy="1092150"/>
          </a:xfrm>
          <a:prstGeom prst="rect">
            <a:avLst/>
          </a:prstGeom>
        </p:spPr>
      </p:pic>
      <p:pic>
        <p:nvPicPr>
          <p:cNvPr id="12" name="Picture 23">
            <a:extLst>
              <a:ext uri="{FF2B5EF4-FFF2-40B4-BE49-F238E27FC236}">
                <a16:creationId xmlns:a16="http://schemas.microsoft.com/office/drawing/2014/main" id="{EA0A01C6-68B2-42DD-AEB4-7AD338C1AF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123" y="5362275"/>
            <a:ext cx="2007226" cy="977256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F21A63F2-D2F4-4A5D-97FD-C18A8D8BE21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3304"/>
          <a:stretch/>
        </p:blipFill>
        <p:spPr>
          <a:xfrm>
            <a:off x="10400174" y="430466"/>
            <a:ext cx="1423415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72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9DBA2A-84CC-6D47-A8A3-EBBE5669E28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0587" y="144204"/>
            <a:ext cx="3432149" cy="556281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72998EB2-AF6A-E848-845A-4528BC34E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659" y="-61637"/>
            <a:ext cx="10515600" cy="1325563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s-ES" sz="3200" b="1" spc="-300" dirty="0">
                <a:solidFill>
                  <a:srgbClr val="62AA45"/>
                </a:solidFill>
                <a:latin typeface="Gotham Black Regular" panose="02000603030000020004" pitchFamily="2" charset="77"/>
              </a:rPr>
              <a:t>CAJA DE HERRAMIENTAS </a:t>
            </a:r>
            <a:br>
              <a:rPr lang="es-ES" sz="3200" b="1" spc="-300" dirty="0">
                <a:solidFill>
                  <a:srgbClr val="62AA45"/>
                </a:solidFill>
                <a:latin typeface="Gotham Black Regular" panose="02000603030000020004" pitchFamily="2" charset="77"/>
              </a:rPr>
            </a:br>
            <a:r>
              <a:rPr lang="es-ES" sz="3200" b="1" spc="-300" dirty="0">
                <a:solidFill>
                  <a:srgbClr val="62AA45"/>
                </a:solidFill>
                <a:latin typeface="Gotham Black Regular" panose="02000603030000020004" pitchFamily="2" charset="77"/>
              </a:rPr>
              <a:t>PARA PYMES EXPORTADORAS </a:t>
            </a:r>
            <a:endParaRPr lang="es-CR" sz="3200" spc="-300" dirty="0">
              <a:solidFill>
                <a:srgbClr val="62AA45"/>
              </a:solidFill>
              <a:latin typeface="Gotham Light Regular" panose="02000603030000020004" pitchFamily="2" charset="77"/>
            </a:endParaRPr>
          </a:p>
        </p:txBody>
      </p:sp>
      <p:pic>
        <p:nvPicPr>
          <p:cNvPr id="7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9969750-0F4C-4FC6-87DF-1BF210E8FD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6382" y="1132593"/>
            <a:ext cx="5209413" cy="5209413"/>
          </a:xfrm>
          <a:prstGeom prst="rect">
            <a:avLst/>
          </a:prstGeom>
        </p:spPr>
      </p:pic>
      <p:sp>
        <p:nvSpPr>
          <p:cNvPr id="8" name="TextBox 5">
            <a:extLst>
              <a:ext uri="{FF2B5EF4-FFF2-40B4-BE49-F238E27FC236}">
                <a16:creationId xmlns:a16="http://schemas.microsoft.com/office/drawing/2014/main" id="{F8C0F451-1EEB-49BC-BE95-B20A3A04F4D8}"/>
              </a:ext>
            </a:extLst>
          </p:cNvPr>
          <p:cNvSpPr txBox="1"/>
          <p:nvPr/>
        </p:nvSpPr>
        <p:spPr>
          <a:xfrm>
            <a:off x="6466597" y="768496"/>
            <a:ext cx="4055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98CF"/>
                </a:solidFill>
                <a:latin typeface="Gotham Book Regular" panose="02000603040000020004" pitchFamily="2" charset="77"/>
              </a:rPr>
              <a:t>ESTADÍSTICAS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98CF"/>
                </a:solidFill>
                <a:latin typeface="Gotham Book Regular" panose="02000603040000020004" pitchFamily="2" charset="77"/>
              </a:rPr>
              <a:t>ESTUDIOS DE OPORTUNIDADES DE MERCADO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98CF"/>
                </a:solidFill>
                <a:latin typeface="Gotham Book Regular" panose="02000603040000020004" pitchFamily="2" charset="77"/>
              </a:rPr>
              <a:t>TENDENCIAS INTERNACIONALES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5ABB45B0-6E8E-4BDB-9A1B-10A77DD1A07A}"/>
              </a:ext>
            </a:extLst>
          </p:cNvPr>
          <p:cNvSpPr txBox="1"/>
          <p:nvPr/>
        </p:nvSpPr>
        <p:spPr>
          <a:xfrm>
            <a:off x="8233719" y="1928508"/>
            <a:ext cx="3251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82567"/>
                </a:solidFill>
                <a:latin typeface="Gotham Book Regular" panose="02000603040000020004" pitchFamily="2" charset="77"/>
              </a:rPr>
              <a:t>CAPACITACIONES ESPECIALIZADAS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R" sz="1200" dirty="0">
                <a:solidFill>
                  <a:srgbClr val="682567"/>
                </a:solidFill>
                <a:latin typeface="Gotham Book Regular" panose="02000603040000020004" pitchFamily="2" charset="77"/>
              </a:rPr>
              <a:t>ASESORÍA EN EXPORTACIÓN</a:t>
            </a:r>
            <a:endParaRPr lang="en-US" sz="1200" dirty="0">
              <a:solidFill>
                <a:srgbClr val="682567"/>
              </a:solidFill>
              <a:latin typeface="Gotham Book Regular" panose="02000603040000020004" pitchFamily="2" charset="7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82567"/>
                </a:solidFill>
                <a:latin typeface="Gotham Book Regular" panose="02000603040000020004" pitchFamily="2" charset="77"/>
              </a:rPr>
              <a:t>ASESORÍA LOGÍSTICA</a:t>
            </a: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15FBC15A-51DB-4766-B9FC-051BAA90E667}"/>
              </a:ext>
            </a:extLst>
          </p:cNvPr>
          <p:cNvSpPr txBox="1"/>
          <p:nvPr/>
        </p:nvSpPr>
        <p:spPr>
          <a:xfrm>
            <a:off x="8233719" y="3768252"/>
            <a:ext cx="3611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DB0962"/>
                </a:solidFill>
                <a:latin typeface="Gotham Book Regular" panose="02000603040000020004" pitchFamily="2" charset="77"/>
              </a:rPr>
              <a:t>MATCHMAKING OFERTA / DEMANDA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DB0962"/>
                </a:solidFill>
                <a:latin typeface="Gotham Book Regular" panose="02000603040000020004" pitchFamily="2" charset="77"/>
              </a:rPr>
              <a:t>DESARROLLO DE SUPLIDORES LOCALES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DB0962"/>
                </a:solidFill>
                <a:latin typeface="Gotham Book Regular" panose="02000603040000020004" pitchFamily="2" charset="77"/>
              </a:rPr>
              <a:t>DESARROLLO DE CAPACIDADES</a:t>
            </a: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94F7CEBE-1DB9-4F11-9A93-89CAB20C7782}"/>
              </a:ext>
            </a:extLst>
          </p:cNvPr>
          <p:cNvSpPr txBox="1"/>
          <p:nvPr/>
        </p:nvSpPr>
        <p:spPr>
          <a:xfrm>
            <a:off x="1281995" y="1855950"/>
            <a:ext cx="1901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2AA45"/>
                </a:solidFill>
                <a:latin typeface="Gotham Book Regular" panose="02000603040000020004" pitchFamily="2" charset="77"/>
              </a:rPr>
              <a:t>POSICIONAMIENTO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2AA45"/>
                </a:solidFill>
                <a:latin typeface="Gotham Book Regular" panose="02000603040000020004" pitchFamily="2" charset="77"/>
              </a:rPr>
              <a:t>ARTICULACIÓN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2AA45"/>
                </a:solidFill>
                <a:latin typeface="Gotham Book Regular" panose="02000603040000020004" pitchFamily="2" charset="77"/>
              </a:rPr>
              <a:t>COMPETITIVIDAD</a:t>
            </a:r>
          </a:p>
        </p:txBody>
      </p:sp>
      <p:sp>
        <p:nvSpPr>
          <p:cNvPr id="12" name="TextBox 9">
            <a:extLst>
              <a:ext uri="{FF2B5EF4-FFF2-40B4-BE49-F238E27FC236}">
                <a16:creationId xmlns:a16="http://schemas.microsoft.com/office/drawing/2014/main" id="{139F73F3-449F-4DD6-97E1-B5D04D3571D6}"/>
              </a:ext>
            </a:extLst>
          </p:cNvPr>
          <p:cNvSpPr txBox="1"/>
          <p:nvPr/>
        </p:nvSpPr>
        <p:spPr>
          <a:xfrm>
            <a:off x="1281995" y="3775812"/>
            <a:ext cx="1348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67A20"/>
                </a:solidFill>
                <a:latin typeface="Gotham Book Regular" panose="02000603040000020004" pitchFamily="2" charset="77"/>
              </a:rPr>
              <a:t>VUCE 2.0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67A20"/>
                </a:solidFill>
                <a:latin typeface="Gotham Book Regular" panose="02000603040000020004" pitchFamily="2" charset="77"/>
              </a:rPr>
              <a:t>VUI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67A20"/>
                </a:solidFill>
                <a:latin typeface="Gotham Book Regular" panose="02000603040000020004" pitchFamily="2" charset="77"/>
              </a:rPr>
              <a:t>RÉGIMEN ZF</a:t>
            </a:r>
          </a:p>
        </p:txBody>
      </p:sp>
      <p:sp>
        <p:nvSpPr>
          <p:cNvPr id="13" name="TextBox 10">
            <a:extLst>
              <a:ext uri="{FF2B5EF4-FFF2-40B4-BE49-F238E27FC236}">
                <a16:creationId xmlns:a16="http://schemas.microsoft.com/office/drawing/2014/main" id="{054A5D87-A3F6-4D71-B2FB-BC6192EC4AAF}"/>
              </a:ext>
            </a:extLst>
          </p:cNvPr>
          <p:cNvSpPr txBox="1"/>
          <p:nvPr/>
        </p:nvSpPr>
        <p:spPr>
          <a:xfrm>
            <a:off x="1020040" y="5714384"/>
            <a:ext cx="48814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833C"/>
                </a:solidFill>
                <a:latin typeface="Gotham Book Regular" panose="02000603040000020004" pitchFamily="2" charset="77"/>
              </a:rPr>
              <a:t>OFICINAS INTERNACIONALES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833C"/>
                </a:solidFill>
                <a:latin typeface="Gotham Book Regular" panose="02000603040000020004" pitchFamily="2" charset="77"/>
              </a:rPr>
              <a:t>OFICINAS REGIONALES RURALES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833C"/>
                </a:solidFill>
                <a:latin typeface="Gotham Book Regular" panose="02000603040000020004" pitchFamily="2" charset="77"/>
              </a:rPr>
              <a:t>DIVERSIFICACIÓN: MERCADOS | PRODUCTOS | CANALES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833C"/>
              </a:solidFill>
              <a:latin typeface="Gotham Book Regular" panose="02000603040000020004" pitchFamily="2" charset="77"/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5FC3E18B-564E-4BAD-A308-65929D80E794}"/>
              </a:ext>
            </a:extLst>
          </p:cNvPr>
          <p:cNvSpPr txBox="1"/>
          <p:nvPr/>
        </p:nvSpPr>
        <p:spPr>
          <a:xfrm>
            <a:off x="6826058" y="5790466"/>
            <a:ext cx="42578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87EA1"/>
                </a:solidFill>
                <a:latin typeface="Gotham Book Regular" panose="02000603040000020004" pitchFamily="2" charset="77"/>
              </a:rPr>
              <a:t>EMPRENDIMIENTO PARA LA EXPORTACIÓN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87EA1"/>
                </a:solidFill>
                <a:latin typeface="Gotham Book Regular" panose="02000603040000020004" pitchFamily="2" charset="77"/>
              </a:rPr>
              <a:t>PROGRAMAS SBD Y COOPERANTES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87EA1"/>
                </a:solidFill>
                <a:highlight>
                  <a:srgbClr val="FFFF00"/>
                </a:highlight>
                <a:latin typeface="Gotham Book Regular" panose="02000603040000020004" pitchFamily="2" charset="77"/>
              </a:rPr>
              <a:t>PROYECTO ALIVIO PARA PYMES</a:t>
            </a:r>
          </a:p>
          <a:p>
            <a:r>
              <a:rPr lang="en-US" b="1" dirty="0">
                <a:solidFill>
                  <a:srgbClr val="087EA1"/>
                </a:solidFill>
                <a:highlight>
                  <a:srgbClr val="FFFF00"/>
                </a:highlight>
                <a:latin typeface="Gotham Book Regular" panose="02000603040000020004" pitchFamily="2" charset="77"/>
              </a:rPr>
              <a:t>EXPORTADORAS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87EA1"/>
              </a:solidFill>
              <a:latin typeface="Gotham Book Regular" panose="02000603040000020004" pitchFamily="2" charset="77"/>
            </a:endParaRPr>
          </a:p>
        </p:txBody>
      </p:sp>
      <p:cxnSp>
        <p:nvCxnSpPr>
          <p:cNvPr id="15" name="Straight Connector 13">
            <a:extLst>
              <a:ext uri="{FF2B5EF4-FFF2-40B4-BE49-F238E27FC236}">
                <a16:creationId xmlns:a16="http://schemas.microsoft.com/office/drawing/2014/main" id="{F71F2358-E06C-462F-9435-AF43E1817AC8}"/>
              </a:ext>
            </a:extLst>
          </p:cNvPr>
          <p:cNvCxnSpPr/>
          <p:nvPr/>
        </p:nvCxnSpPr>
        <p:spPr>
          <a:xfrm>
            <a:off x="1387276" y="1855950"/>
            <a:ext cx="3203510" cy="0"/>
          </a:xfrm>
          <a:prstGeom prst="line">
            <a:avLst/>
          </a:prstGeom>
          <a:ln w="15875">
            <a:solidFill>
              <a:srgbClr val="62AA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4">
            <a:extLst>
              <a:ext uri="{FF2B5EF4-FFF2-40B4-BE49-F238E27FC236}">
                <a16:creationId xmlns:a16="http://schemas.microsoft.com/office/drawing/2014/main" id="{246768D1-BFC5-4EF2-8D86-38BD3895036C}"/>
              </a:ext>
            </a:extLst>
          </p:cNvPr>
          <p:cNvCxnSpPr/>
          <p:nvPr/>
        </p:nvCxnSpPr>
        <p:spPr>
          <a:xfrm>
            <a:off x="1387276" y="3659698"/>
            <a:ext cx="3203510" cy="0"/>
          </a:xfrm>
          <a:prstGeom prst="line">
            <a:avLst/>
          </a:prstGeom>
          <a:ln w="15875">
            <a:solidFill>
              <a:srgbClr val="F15A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5">
            <a:extLst>
              <a:ext uri="{FF2B5EF4-FFF2-40B4-BE49-F238E27FC236}">
                <a16:creationId xmlns:a16="http://schemas.microsoft.com/office/drawing/2014/main" id="{2F81EA6E-0209-4BC1-A8F3-C331D2503764}"/>
              </a:ext>
            </a:extLst>
          </p:cNvPr>
          <p:cNvCxnSpPr/>
          <p:nvPr/>
        </p:nvCxnSpPr>
        <p:spPr>
          <a:xfrm>
            <a:off x="1387276" y="5671654"/>
            <a:ext cx="3203510" cy="0"/>
          </a:xfrm>
          <a:prstGeom prst="line">
            <a:avLst/>
          </a:prstGeom>
          <a:ln w="15875">
            <a:solidFill>
              <a:srgbClr val="008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6">
            <a:extLst>
              <a:ext uri="{FF2B5EF4-FFF2-40B4-BE49-F238E27FC236}">
                <a16:creationId xmlns:a16="http://schemas.microsoft.com/office/drawing/2014/main" id="{C52017CC-000A-4784-9082-8D71A144315F}"/>
              </a:ext>
            </a:extLst>
          </p:cNvPr>
          <p:cNvCxnSpPr>
            <a:cxnSpLocks/>
          </p:cNvCxnSpPr>
          <p:nvPr/>
        </p:nvCxnSpPr>
        <p:spPr>
          <a:xfrm>
            <a:off x="6447066" y="734184"/>
            <a:ext cx="0" cy="977030"/>
          </a:xfrm>
          <a:prstGeom prst="line">
            <a:avLst/>
          </a:prstGeom>
          <a:ln w="15875">
            <a:solidFill>
              <a:srgbClr val="0098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0">
            <a:extLst>
              <a:ext uri="{FF2B5EF4-FFF2-40B4-BE49-F238E27FC236}">
                <a16:creationId xmlns:a16="http://schemas.microsoft.com/office/drawing/2014/main" id="{124E8509-5719-4486-A82A-1E34A6368C0F}"/>
              </a:ext>
            </a:extLst>
          </p:cNvPr>
          <p:cNvCxnSpPr/>
          <p:nvPr/>
        </p:nvCxnSpPr>
        <p:spPr>
          <a:xfrm>
            <a:off x="6948832" y="1855950"/>
            <a:ext cx="3203510" cy="0"/>
          </a:xfrm>
          <a:prstGeom prst="line">
            <a:avLst/>
          </a:prstGeom>
          <a:ln w="15875">
            <a:solidFill>
              <a:srgbClr val="6825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1">
            <a:extLst>
              <a:ext uri="{FF2B5EF4-FFF2-40B4-BE49-F238E27FC236}">
                <a16:creationId xmlns:a16="http://schemas.microsoft.com/office/drawing/2014/main" id="{085AF538-56E9-41BE-8EA9-DF4F0B33B2F5}"/>
              </a:ext>
            </a:extLst>
          </p:cNvPr>
          <p:cNvCxnSpPr>
            <a:cxnSpLocks/>
          </p:cNvCxnSpPr>
          <p:nvPr/>
        </p:nvCxnSpPr>
        <p:spPr>
          <a:xfrm>
            <a:off x="7254441" y="3691013"/>
            <a:ext cx="4227535" cy="0"/>
          </a:xfrm>
          <a:prstGeom prst="line">
            <a:avLst/>
          </a:prstGeom>
          <a:ln w="15875">
            <a:solidFill>
              <a:srgbClr val="DB09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4">
            <a:extLst>
              <a:ext uri="{FF2B5EF4-FFF2-40B4-BE49-F238E27FC236}">
                <a16:creationId xmlns:a16="http://schemas.microsoft.com/office/drawing/2014/main" id="{10D5A6E5-9DC8-434B-AF7C-42A97A3C56C9}"/>
              </a:ext>
            </a:extLst>
          </p:cNvPr>
          <p:cNvCxnSpPr>
            <a:cxnSpLocks/>
          </p:cNvCxnSpPr>
          <p:nvPr/>
        </p:nvCxnSpPr>
        <p:spPr>
          <a:xfrm>
            <a:off x="6948832" y="5620022"/>
            <a:ext cx="4013314" cy="0"/>
          </a:xfrm>
          <a:prstGeom prst="line">
            <a:avLst/>
          </a:prstGeom>
          <a:ln w="15875">
            <a:solidFill>
              <a:srgbClr val="087E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172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128369F-F20B-490F-B87D-43F95EB3B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22432"/>
            <a:ext cx="10905066" cy="50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682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>
            <a:extLst>
              <a:ext uri="{FF2B5EF4-FFF2-40B4-BE49-F238E27FC236}">
                <a16:creationId xmlns:a16="http://schemas.microsoft.com/office/drawing/2014/main" id="{8456E3C2-EB75-42C7-9001-1B7484EBEFD9}"/>
              </a:ext>
            </a:extLst>
          </p:cNvPr>
          <p:cNvSpPr/>
          <p:nvPr/>
        </p:nvSpPr>
        <p:spPr>
          <a:xfrm>
            <a:off x="7139488" y="1871294"/>
            <a:ext cx="1836580" cy="369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Gotham Light" panose="02000603030000020004" pitchFamily="2" charset="77"/>
              </a:rPr>
              <a:t>34%</a:t>
            </a:r>
            <a:endParaRPr lang="en-US" sz="3200" b="1" spc="-150" dirty="0">
              <a:solidFill>
                <a:schemeClr val="accent1">
                  <a:lumMod val="75000"/>
                </a:schemeClr>
              </a:solidFill>
              <a:latin typeface="Gotham Book Regular" panose="02000603040000020004" pitchFamily="2" charset="77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53461B5-12AF-49F8-8FE1-3D0F54E0E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45" y="5151729"/>
            <a:ext cx="8556467" cy="1605210"/>
          </a:xfrm>
          <a:prstGeom prst="rect">
            <a:avLst/>
          </a:prstGeom>
        </p:spPr>
      </p:pic>
      <p:sp>
        <p:nvSpPr>
          <p:cNvPr id="10" name="Rectangle 13">
            <a:extLst>
              <a:ext uri="{FF2B5EF4-FFF2-40B4-BE49-F238E27FC236}">
                <a16:creationId xmlns:a16="http://schemas.microsoft.com/office/drawing/2014/main" id="{D14F3C53-EA16-4A8A-9A4C-BC4B926787ED}"/>
              </a:ext>
            </a:extLst>
          </p:cNvPr>
          <p:cNvSpPr/>
          <p:nvPr/>
        </p:nvSpPr>
        <p:spPr>
          <a:xfrm>
            <a:off x="8335614" y="1504109"/>
            <a:ext cx="3152737" cy="823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en-US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 Regular" panose="02000603040000020004" pitchFamily="2" charset="77"/>
              </a:rPr>
              <a:t>PARTICIPACIÓN  EN LA ECONOMÍA NACIONAL </a:t>
            </a:r>
          </a:p>
          <a:p>
            <a:pPr>
              <a:lnSpc>
                <a:spcPts val="1900"/>
              </a:lnSpc>
            </a:pPr>
            <a:r>
              <a:rPr lang="en-US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 Regular" panose="02000603040000020004" pitchFamily="2" charset="77"/>
              </a:rPr>
              <a:t>(prom. OCDE 29%)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A5EC7C7-76D9-4F23-A17F-DF168AE7D1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864" y="2237268"/>
            <a:ext cx="6402541" cy="2185570"/>
          </a:xfrm>
          <a:prstGeom prst="rect">
            <a:avLst/>
          </a:prstGeom>
        </p:spPr>
      </p:pic>
      <p:sp>
        <p:nvSpPr>
          <p:cNvPr id="11" name="Rectangle 21">
            <a:extLst>
              <a:ext uri="{FF2B5EF4-FFF2-40B4-BE49-F238E27FC236}">
                <a16:creationId xmlns:a16="http://schemas.microsoft.com/office/drawing/2014/main" id="{AA4DC272-9C58-46D7-86C2-618EA652DCD3}"/>
              </a:ext>
            </a:extLst>
          </p:cNvPr>
          <p:cNvSpPr/>
          <p:nvPr/>
        </p:nvSpPr>
        <p:spPr>
          <a:xfrm>
            <a:off x="1212516" y="1599614"/>
            <a:ext cx="20411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R" sz="1200" b="0" i="0" u="sng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Gotham Black Regular" panose="02000603030000020004" pitchFamily="2" charset="77"/>
                <a:ea typeface="+mn-ea"/>
                <a:cs typeface="+mn-cs"/>
              </a:rPr>
              <a:t>TOTAL</a:t>
            </a:r>
            <a:r>
              <a:rPr kumimoji="0" lang="es-CR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Gotham Black Regular" panose="02000603030000020004" pitchFamily="2" charset="77"/>
                <a:ea typeface="+mn-ea"/>
                <a:cs typeface="+mn-cs"/>
              </a:rPr>
              <a:t> EXPORTACIONES 09-19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R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Gotham Light" panose="02000603030000020004" pitchFamily="2" charset="0"/>
                <a:ea typeface="+mn-ea"/>
                <a:cs typeface="+mn-cs"/>
              </a:rPr>
              <a:t>-Millones USD-</a:t>
            </a:r>
            <a:endParaRPr kumimoji="0" lang="es-CR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21">
            <a:extLst>
              <a:ext uri="{FF2B5EF4-FFF2-40B4-BE49-F238E27FC236}">
                <a16:creationId xmlns:a16="http://schemas.microsoft.com/office/drawing/2014/main" id="{3C3D9344-FC37-421A-BF8C-B51421C8AF8A}"/>
              </a:ext>
            </a:extLst>
          </p:cNvPr>
          <p:cNvSpPr/>
          <p:nvPr/>
        </p:nvSpPr>
        <p:spPr>
          <a:xfrm>
            <a:off x="3756063" y="1632767"/>
            <a:ext cx="1002197" cy="4770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R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Gotham Light" panose="02000603030000020004" pitchFamily="2" charset="0"/>
                <a:ea typeface="+mn-ea"/>
                <a:cs typeface="+mn-cs"/>
              </a:rPr>
              <a:t>+7%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R" sz="11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Gotham Light" panose="02000603030000020004" pitchFamily="2" charset="0"/>
                <a:ea typeface="+mn-ea"/>
                <a:cs typeface="+mn-cs"/>
              </a:rPr>
              <a:t>CAGR 10-19</a:t>
            </a: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6696275A-64F4-4627-8DA5-A3DD7FD17090}"/>
              </a:ext>
            </a:extLst>
          </p:cNvPr>
          <p:cNvSpPr/>
          <p:nvPr/>
        </p:nvSpPr>
        <p:spPr>
          <a:xfrm>
            <a:off x="7188931" y="2623044"/>
            <a:ext cx="4556444" cy="341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Gotham Light" panose="02000603030000020004" pitchFamily="2" charset="77"/>
              </a:rPr>
              <a:t>700K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Gotham Light" panose="02000603030000020004" pitchFamily="2" charset="77"/>
              </a:rPr>
              <a:t> </a:t>
            </a:r>
            <a:r>
              <a:rPr lang="en-US" sz="28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 Regular" panose="02000603040000020004" pitchFamily="2" charset="77"/>
              </a:rPr>
              <a:t>EMPLEOS </a:t>
            </a:r>
            <a:r>
              <a:rPr lang="en-US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 Regular" panose="02000603040000020004" pitchFamily="2" charset="77"/>
              </a:rPr>
              <a:t>(sin turismo)</a:t>
            </a:r>
          </a:p>
        </p:txBody>
      </p:sp>
      <p:sp>
        <p:nvSpPr>
          <p:cNvPr id="21" name="Rectangle 21">
            <a:extLst>
              <a:ext uri="{FF2B5EF4-FFF2-40B4-BE49-F238E27FC236}">
                <a16:creationId xmlns:a16="http://schemas.microsoft.com/office/drawing/2014/main" id="{2E00D87A-088A-4D7C-95BE-9C691B0924B7}"/>
              </a:ext>
            </a:extLst>
          </p:cNvPr>
          <p:cNvSpPr/>
          <p:nvPr/>
        </p:nvSpPr>
        <p:spPr>
          <a:xfrm>
            <a:off x="6878984" y="2906900"/>
            <a:ext cx="3174267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Light" panose="02000603030000020004" pitchFamily="2" charset="0"/>
              </a:rPr>
              <a:t>	        	+0,5x </a:t>
            </a:r>
            <a:r>
              <a:rPr kumimoji="0" lang="es-CR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Gotham Light" panose="02000603030000020004" pitchFamily="2" charset="0"/>
                <a:ea typeface="+mn-ea"/>
                <a:cs typeface="+mn-cs"/>
              </a:rPr>
              <a:t>EMPLEOS INDIRECTOS</a:t>
            </a:r>
            <a:endParaRPr kumimoji="0" lang="es-CR" sz="1100" b="1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Gotham Light" panose="02000603030000020004" pitchFamily="2" charset="0"/>
              <a:ea typeface="+mn-ea"/>
              <a:cs typeface="+mn-cs"/>
            </a:endParaRPr>
          </a:p>
        </p:txBody>
      </p:sp>
      <p:sp>
        <p:nvSpPr>
          <p:cNvPr id="22" name="Rectangle 13">
            <a:extLst>
              <a:ext uri="{FF2B5EF4-FFF2-40B4-BE49-F238E27FC236}">
                <a16:creationId xmlns:a16="http://schemas.microsoft.com/office/drawing/2014/main" id="{76AD369C-7E8F-44F7-9DE2-4226A6C1E9FF}"/>
              </a:ext>
            </a:extLst>
          </p:cNvPr>
          <p:cNvSpPr/>
          <p:nvPr/>
        </p:nvSpPr>
        <p:spPr>
          <a:xfrm>
            <a:off x="7079218" y="3573723"/>
            <a:ext cx="4043322" cy="369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Gotham Light" panose="02000603030000020004" pitchFamily="2" charset="77"/>
              </a:rPr>
              <a:t>+4  MIL </a:t>
            </a:r>
            <a:r>
              <a:rPr lang="en-US" sz="28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 Regular" panose="02000603040000020004" pitchFamily="2" charset="77"/>
              </a:rPr>
              <a:t>PRODUCTOS</a:t>
            </a:r>
            <a:endParaRPr lang="en-US" sz="2000" b="1" spc="-150" dirty="0">
              <a:solidFill>
                <a:schemeClr val="tx1">
                  <a:lumMod val="65000"/>
                  <a:lumOff val="35000"/>
                </a:schemeClr>
              </a:solidFill>
              <a:latin typeface="Gotham Book Regular" panose="02000603040000020004" pitchFamily="2" charset="77"/>
            </a:endParaRPr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F1BAC083-9772-40E5-A899-4B4C9A1F6F3E}"/>
              </a:ext>
            </a:extLst>
          </p:cNvPr>
          <p:cNvSpPr/>
          <p:nvPr/>
        </p:nvSpPr>
        <p:spPr>
          <a:xfrm>
            <a:off x="7415945" y="3929489"/>
            <a:ext cx="3369869" cy="369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Gotham Light" panose="02000603030000020004" pitchFamily="2" charset="77"/>
              </a:rPr>
              <a:t>+150 </a:t>
            </a:r>
            <a:r>
              <a:rPr lang="en-US" sz="28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 Regular" panose="02000603040000020004" pitchFamily="2" charset="77"/>
              </a:rPr>
              <a:t>DESTINOS</a:t>
            </a:r>
            <a:endParaRPr lang="en-US" sz="2000" b="1" spc="-150" dirty="0">
              <a:solidFill>
                <a:schemeClr val="tx1">
                  <a:lumMod val="65000"/>
                  <a:lumOff val="35000"/>
                </a:schemeClr>
              </a:solidFill>
              <a:latin typeface="Gotham Book Regular" panose="02000603040000020004" pitchFamily="2" charset="77"/>
            </a:endParaRPr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44B626D2-85E1-4DAB-BB87-E1C3FF0FA165}"/>
              </a:ext>
            </a:extLst>
          </p:cNvPr>
          <p:cNvSpPr/>
          <p:nvPr/>
        </p:nvSpPr>
        <p:spPr>
          <a:xfrm>
            <a:off x="554653" y="4775672"/>
            <a:ext cx="5209279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Gotham Light" panose="02000603030000020004" pitchFamily="2" charset="77"/>
              </a:rPr>
              <a:t>MODELO DE DIVERSIFICACIÓN</a:t>
            </a:r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F6B3E8EB-F958-481D-9244-C18E4E4743DF}"/>
              </a:ext>
            </a:extLst>
          </p:cNvPr>
          <p:cNvSpPr/>
          <p:nvPr/>
        </p:nvSpPr>
        <p:spPr>
          <a:xfrm>
            <a:off x="7294724" y="4262683"/>
            <a:ext cx="4535844" cy="369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Gotham Light" panose="02000603030000020004" pitchFamily="2" charset="77"/>
              </a:rPr>
              <a:t> 3500</a:t>
            </a:r>
            <a:r>
              <a:rPr lang="en-US" sz="2800" b="1" dirty="0">
                <a:gradFill>
                  <a:gsLst>
                    <a:gs pos="0">
                      <a:srgbClr val="0098CF"/>
                    </a:gs>
                    <a:gs pos="100000">
                      <a:srgbClr val="036E98"/>
                    </a:gs>
                  </a:gsLst>
                  <a:lin ang="5400000" scaled="1"/>
                </a:gradFill>
                <a:latin typeface="Gotham Light" panose="02000603030000020004" pitchFamily="2" charset="77"/>
              </a:rPr>
              <a:t>  </a:t>
            </a:r>
            <a:r>
              <a:rPr lang="en-US" sz="28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 Regular" panose="02000603040000020004" pitchFamily="2" charset="77"/>
              </a:rPr>
              <a:t>EXPORTADORES</a:t>
            </a:r>
            <a:endParaRPr lang="en-US" sz="2000" b="1" spc="-150" dirty="0">
              <a:solidFill>
                <a:schemeClr val="tx1">
                  <a:lumMod val="65000"/>
                  <a:lumOff val="35000"/>
                </a:schemeClr>
              </a:solidFill>
              <a:latin typeface="Gotham Book Regular" panose="02000603040000020004" pitchFamily="2" charset="77"/>
            </a:endParaRPr>
          </a:p>
        </p:txBody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10FAC91E-0765-4113-8426-E6FE5140A63C}"/>
              </a:ext>
            </a:extLst>
          </p:cNvPr>
          <p:cNvSpPr/>
          <p:nvPr/>
        </p:nvSpPr>
        <p:spPr>
          <a:xfrm>
            <a:off x="359845" y="479717"/>
            <a:ext cx="6691790" cy="861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Gotham Black" panose="02000603040000020004" pitchFamily="2" charset="0"/>
                <a:cs typeface="Arial" panose="020B0604020202020204" pitchFamily="34" charset="0"/>
              </a:rPr>
              <a:t>SECTOR EXPORTADOR EN COSTA RICA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75256904-17BA-4A15-A7D7-C3CCB74F70B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4477" y="377873"/>
            <a:ext cx="4152900" cy="673100"/>
          </a:xfrm>
          <a:prstGeom prst="rect">
            <a:avLst/>
          </a:prstGeom>
        </p:spPr>
      </p:pic>
      <p:sp>
        <p:nvSpPr>
          <p:cNvPr id="16" name="Rectangle 13">
            <a:extLst>
              <a:ext uri="{FF2B5EF4-FFF2-40B4-BE49-F238E27FC236}">
                <a16:creationId xmlns:a16="http://schemas.microsoft.com/office/drawing/2014/main" id="{06A051EF-D99E-4AB3-B71E-402B18827809}"/>
              </a:ext>
            </a:extLst>
          </p:cNvPr>
          <p:cNvSpPr/>
          <p:nvPr/>
        </p:nvSpPr>
        <p:spPr>
          <a:xfrm>
            <a:off x="9021504" y="5179806"/>
            <a:ext cx="4043322" cy="1289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 Regular" panose="02000603040000020004" pitchFamily="2" charset="77"/>
              </a:rPr>
              <a:t>55% BIENES</a:t>
            </a:r>
          </a:p>
          <a:p>
            <a:pPr>
              <a:lnSpc>
                <a:spcPct val="150000"/>
              </a:lnSpc>
            </a:pPr>
            <a:r>
              <a:rPr lang="en-US" sz="28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 Regular" panose="02000603040000020004" pitchFamily="2" charset="77"/>
              </a:rPr>
              <a:t>45% SERVICIOS</a:t>
            </a:r>
            <a:endParaRPr lang="en-US" sz="2000" b="1" spc="-150" dirty="0">
              <a:solidFill>
                <a:schemeClr val="tx1">
                  <a:lumMod val="65000"/>
                  <a:lumOff val="35000"/>
                </a:schemeClr>
              </a:solidFill>
              <a:latin typeface="Gotham Book Regular" panose="02000603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556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97B3C8B-32D1-4C09-8784-2698F1A9138E}"/>
              </a:ext>
            </a:extLst>
          </p:cNvPr>
          <p:cNvSpPr/>
          <p:nvPr/>
        </p:nvSpPr>
        <p:spPr>
          <a:xfrm>
            <a:off x="0" y="5680"/>
            <a:ext cx="12192000" cy="3392488"/>
          </a:xfrm>
          <a:prstGeom prst="rect">
            <a:avLst/>
          </a:prstGeom>
          <a:solidFill>
            <a:srgbClr val="035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BDE4C92-3948-437A-BA4F-4FD02B1ABFA6}"/>
              </a:ext>
            </a:extLst>
          </p:cNvPr>
          <p:cNvSpPr/>
          <p:nvPr/>
        </p:nvSpPr>
        <p:spPr>
          <a:xfrm>
            <a:off x="167800" y="4491948"/>
            <a:ext cx="3580505" cy="2794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b="1" dirty="0">
              <a:solidFill>
                <a:srgbClr val="00AF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rgbClr val="00AF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MESES</a:t>
            </a:r>
          </a:p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(MAYO-JULIO)</a:t>
            </a: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ASESORÍA EMPRESARIAL Y FINANCIERA 1:1</a:t>
            </a:r>
          </a:p>
          <a:p>
            <a:pPr algn="ctr"/>
            <a:endParaRPr lang="es-ES" sz="1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NUEVO MODELO DE NEGOCIO</a:t>
            </a: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SEMILLA PARA  </a:t>
            </a:r>
          </a:p>
          <a:p>
            <a:pPr algn="ctr"/>
            <a:r>
              <a:rPr lang="es-E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INSUMOS Y EMPLEO</a:t>
            </a: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rgbClr val="00AF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Hexágono 20">
            <a:extLst>
              <a:ext uri="{FF2B5EF4-FFF2-40B4-BE49-F238E27FC236}">
                <a16:creationId xmlns:a16="http://schemas.microsoft.com/office/drawing/2014/main" id="{316D9400-6130-4A83-9F93-94E16620A408}"/>
              </a:ext>
            </a:extLst>
          </p:cNvPr>
          <p:cNvSpPr/>
          <p:nvPr/>
        </p:nvSpPr>
        <p:spPr>
          <a:xfrm rot="5400000">
            <a:off x="760266" y="1673408"/>
            <a:ext cx="2520000" cy="2520000"/>
          </a:xfrm>
          <a:prstGeom prst="hexagon">
            <a:avLst/>
          </a:prstGeom>
          <a:solidFill>
            <a:srgbClr val="6DDAF2"/>
          </a:solidFill>
          <a:ln w="254000" cap="rnd">
            <a:solidFill>
              <a:schemeClr val="bg1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2" name="Hexágono 21">
            <a:extLst>
              <a:ext uri="{FF2B5EF4-FFF2-40B4-BE49-F238E27FC236}">
                <a16:creationId xmlns:a16="http://schemas.microsoft.com/office/drawing/2014/main" id="{03C6E2BC-FFED-4FC0-8624-E11A473B2AAF}"/>
              </a:ext>
            </a:extLst>
          </p:cNvPr>
          <p:cNvSpPr/>
          <p:nvPr/>
        </p:nvSpPr>
        <p:spPr>
          <a:xfrm rot="5400000">
            <a:off x="4692680" y="1747456"/>
            <a:ext cx="2520000" cy="2520000"/>
          </a:xfrm>
          <a:prstGeom prst="hexagon">
            <a:avLst/>
          </a:prstGeom>
          <a:solidFill>
            <a:srgbClr val="D9AA1E"/>
          </a:solidFill>
          <a:ln w="254000">
            <a:solidFill>
              <a:schemeClr val="bg1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5541AB05-D638-4432-9CFB-036F4E4DB378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821" y="2969047"/>
            <a:ext cx="731702" cy="900000"/>
          </a:xfrm>
          <a:prstGeom prst="rect">
            <a:avLst/>
          </a:prstGeom>
        </p:spPr>
      </p:pic>
      <p:sp>
        <p:nvSpPr>
          <p:cNvPr id="24" name="Hexágono 23">
            <a:extLst>
              <a:ext uri="{FF2B5EF4-FFF2-40B4-BE49-F238E27FC236}">
                <a16:creationId xmlns:a16="http://schemas.microsoft.com/office/drawing/2014/main" id="{8B97BBA3-B448-4BD0-B2DA-B57A1A234C5A}"/>
              </a:ext>
            </a:extLst>
          </p:cNvPr>
          <p:cNvSpPr/>
          <p:nvPr/>
        </p:nvSpPr>
        <p:spPr>
          <a:xfrm rot="5400000">
            <a:off x="8774464" y="1775008"/>
            <a:ext cx="2520000" cy="2520000"/>
          </a:xfrm>
          <a:prstGeom prst="hexagon">
            <a:avLst/>
          </a:prstGeom>
          <a:solidFill>
            <a:srgbClr val="F25430"/>
          </a:solidFill>
          <a:ln w="254000">
            <a:solidFill>
              <a:schemeClr val="bg1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0B3EE565-3B32-4DAE-B647-D24070574233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236" y="2943029"/>
            <a:ext cx="932456" cy="900000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ED923324-50F0-4BCA-A59B-A44783F2AB92}"/>
              </a:ext>
            </a:extLst>
          </p:cNvPr>
          <p:cNvSpPr/>
          <p:nvPr/>
        </p:nvSpPr>
        <p:spPr>
          <a:xfrm>
            <a:off x="655016" y="2296698"/>
            <a:ext cx="2730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Gotham Black" panose="02000603040000020004" pitchFamily="2" charset="0"/>
              </a:rPr>
              <a:t>ETAPA 1 “ESTABILIZACIÓN”</a:t>
            </a:r>
            <a:endParaRPr lang="es-CR" dirty="0">
              <a:solidFill>
                <a:schemeClr val="bg1"/>
              </a:solidFill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5AA2DF3-4357-49C2-8048-0476415576C1}"/>
              </a:ext>
            </a:extLst>
          </p:cNvPr>
          <p:cNvSpPr/>
          <p:nvPr/>
        </p:nvSpPr>
        <p:spPr>
          <a:xfrm>
            <a:off x="4587430" y="2329851"/>
            <a:ext cx="2730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Gotham Black" panose="02000603040000020004" pitchFamily="2" charset="0"/>
              </a:rPr>
              <a:t>ETAPA  2</a:t>
            </a:r>
          </a:p>
          <a:p>
            <a:pPr lvl="0" algn="ctr"/>
            <a:r>
              <a:rPr lang="en-US" dirty="0">
                <a:solidFill>
                  <a:schemeClr val="bg1"/>
                </a:solidFill>
                <a:latin typeface="Gotham Black" panose="02000603040000020004" pitchFamily="2" charset="0"/>
              </a:rPr>
              <a:t>“RECONVERSIÓN”</a:t>
            </a:r>
            <a:endParaRPr lang="es-CR" dirty="0">
              <a:solidFill>
                <a:schemeClr val="bg1"/>
              </a:solidFill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7B69F7A-D590-460A-BFD3-698C9141D1AB}"/>
              </a:ext>
            </a:extLst>
          </p:cNvPr>
          <p:cNvSpPr/>
          <p:nvPr/>
        </p:nvSpPr>
        <p:spPr>
          <a:xfrm>
            <a:off x="8669214" y="2341473"/>
            <a:ext cx="2730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Gotham Black" panose="02000603040000020004" pitchFamily="2" charset="0"/>
              </a:rPr>
              <a:t>ETAPA 3</a:t>
            </a:r>
          </a:p>
          <a:p>
            <a:pPr lvl="0" algn="ctr"/>
            <a:r>
              <a:rPr lang="en-US" dirty="0">
                <a:solidFill>
                  <a:schemeClr val="bg1"/>
                </a:solidFill>
                <a:latin typeface="Gotham Black" panose="02000603040000020004" pitchFamily="2" charset="0"/>
              </a:rPr>
              <a:t>“ACELERACIÓN”</a:t>
            </a:r>
            <a:endParaRPr lang="es-CR" dirty="0">
              <a:solidFill>
                <a:schemeClr val="bg1"/>
              </a:solidFill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4B9898F4-DC38-44E1-A4CE-EA3DB7FE2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99" y="487782"/>
            <a:ext cx="12192000" cy="78118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  <a:t>PROYECTO ALIVIO</a:t>
            </a:r>
            <a:br>
              <a:rPr lang="en-US" sz="40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  <a:t>3 ETAPAS - 3 SOLUCIONES</a:t>
            </a:r>
            <a:br>
              <a:rPr lang="en-US" sz="24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</a:br>
            <a:endParaRPr lang="en-US" sz="4000" b="1" dirty="0">
              <a:solidFill>
                <a:schemeClr val="bg1"/>
              </a:solidFill>
              <a:latin typeface="Gotham Black" panose="02000603040000020004" pitchFamily="2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8" name="Imagen 27">
            <a:extLst>
              <a:ext uri="{FF2B5EF4-FFF2-40B4-BE49-F238E27FC236}">
                <a16:creationId xmlns:a16="http://schemas.microsoft.com/office/drawing/2014/main" id="{011F1426-C160-4B9A-A62F-4A95D10D11A5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635" y="3007456"/>
            <a:ext cx="946730" cy="900000"/>
          </a:xfrm>
          <a:prstGeom prst="rect">
            <a:avLst/>
          </a:prstGeom>
        </p:spPr>
      </p:pic>
      <p:sp>
        <p:nvSpPr>
          <p:cNvPr id="29" name="Rectángulo 28">
            <a:extLst>
              <a:ext uri="{FF2B5EF4-FFF2-40B4-BE49-F238E27FC236}">
                <a16:creationId xmlns:a16="http://schemas.microsoft.com/office/drawing/2014/main" id="{42E35831-356D-4DC6-A618-992C66D76470}"/>
              </a:ext>
            </a:extLst>
          </p:cNvPr>
          <p:cNvSpPr/>
          <p:nvPr/>
        </p:nvSpPr>
        <p:spPr>
          <a:xfrm>
            <a:off x="3955849" y="4620734"/>
            <a:ext cx="3993662" cy="2794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b="1" dirty="0">
              <a:solidFill>
                <a:srgbClr val="00AF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600" b="1" dirty="0">
              <a:solidFill>
                <a:srgbClr val="00AF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MESES</a:t>
            </a:r>
          </a:p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(AGOSTO-OCTUBRE)</a:t>
            </a: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ASESORÍA EMPRESARIAL Y FINANCIERA 1:1</a:t>
            </a:r>
          </a:p>
          <a:p>
            <a:pPr algn="ctr"/>
            <a:endParaRPr lang="es-ES" sz="1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RECONVERSIÓN PRODUCTIVA </a:t>
            </a: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SEMILLA </a:t>
            </a:r>
          </a:p>
          <a:p>
            <a:pPr algn="ctr"/>
            <a:r>
              <a:rPr lang="es-E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INSUMOS, EMPLEO Y EQUIPO</a:t>
            </a: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rgbClr val="00AF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B9A0C2FB-4204-4A13-AFCC-29515E3AB82A}"/>
              </a:ext>
            </a:extLst>
          </p:cNvPr>
          <p:cNvSpPr/>
          <p:nvPr/>
        </p:nvSpPr>
        <p:spPr>
          <a:xfrm>
            <a:off x="8364598" y="4672989"/>
            <a:ext cx="3633983" cy="2794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b="1" dirty="0">
              <a:solidFill>
                <a:srgbClr val="00AF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rgbClr val="00AF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MESES</a:t>
            </a:r>
          </a:p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(NOVIEMBRE-FEBRERO 2021</a:t>
            </a:r>
            <a:r>
              <a:rPr lang="es-E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ASESORÍA EMPRESARIAL Y FINANCIERA 1:1</a:t>
            </a:r>
          </a:p>
          <a:p>
            <a:pPr algn="ctr"/>
            <a:endParaRPr lang="es-ES" sz="1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ACELERACIÓN A MERCADOS</a:t>
            </a: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SEMILLA Y </a:t>
            </a:r>
          </a:p>
          <a:p>
            <a:pPr algn="ctr"/>
            <a:r>
              <a:rPr lang="es-E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LÍNEAS DE CRÉDITO SBD</a:t>
            </a: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400" b="1" dirty="0">
              <a:solidFill>
                <a:srgbClr val="00AF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0F5EF0-EB06-4A29-B75A-87E9455A55F5}"/>
              </a:ext>
            </a:extLst>
          </p:cNvPr>
          <p:cNvSpPr txBox="1"/>
          <p:nvPr/>
        </p:nvSpPr>
        <p:spPr>
          <a:xfrm>
            <a:off x="1210937" y="1224901"/>
            <a:ext cx="1709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600" dirty="0">
                <a:solidFill>
                  <a:schemeClr val="bg1"/>
                </a:solidFill>
              </a:rPr>
              <a:t>INMEDIATEZ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1837E76-6188-4B2E-9557-879D1F9DE16C}"/>
              </a:ext>
            </a:extLst>
          </p:cNvPr>
          <p:cNvSpPr txBox="1"/>
          <p:nvPr/>
        </p:nvSpPr>
        <p:spPr>
          <a:xfrm>
            <a:off x="9223769" y="1279419"/>
            <a:ext cx="1709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600" dirty="0">
                <a:solidFill>
                  <a:schemeClr val="bg1"/>
                </a:solidFill>
              </a:rPr>
              <a:t>MEDIANO PLAZO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81430C-39E1-4578-8E58-32C57DAF3979}"/>
              </a:ext>
            </a:extLst>
          </p:cNvPr>
          <p:cNvSpPr txBox="1"/>
          <p:nvPr/>
        </p:nvSpPr>
        <p:spPr>
          <a:xfrm>
            <a:off x="5097915" y="1284607"/>
            <a:ext cx="1709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600" dirty="0">
                <a:solidFill>
                  <a:schemeClr val="bg1"/>
                </a:solidFill>
              </a:rPr>
              <a:t>CORTO PLAZO</a:t>
            </a:r>
          </a:p>
        </p:txBody>
      </p:sp>
    </p:spTree>
    <p:extLst>
      <p:ext uri="{BB962C8B-B14F-4D97-AF65-F5344CB8AC3E}">
        <p14:creationId xmlns:p14="http://schemas.microsoft.com/office/powerpoint/2010/main" val="2675620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97B3C8B-32D1-4C09-8784-2698F1A9138E}"/>
              </a:ext>
            </a:extLst>
          </p:cNvPr>
          <p:cNvSpPr/>
          <p:nvPr/>
        </p:nvSpPr>
        <p:spPr>
          <a:xfrm>
            <a:off x="0" y="0"/>
            <a:ext cx="12192000" cy="1876508"/>
          </a:xfrm>
          <a:prstGeom prst="rect">
            <a:avLst/>
          </a:prstGeom>
          <a:solidFill>
            <a:srgbClr val="035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4B9898F4-DC38-44E1-A4CE-EA3DB7FE2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2075"/>
            <a:ext cx="12192000" cy="78118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  <a:t>A QUIÉN VA DIRIGIDO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390EA0D-BD40-4EE9-A71F-FFD71CE2548B}"/>
              </a:ext>
            </a:extLst>
          </p:cNvPr>
          <p:cNvSpPr txBox="1">
            <a:spLocks/>
          </p:cNvSpPr>
          <p:nvPr/>
        </p:nvSpPr>
        <p:spPr>
          <a:xfrm>
            <a:off x="-214882" y="745995"/>
            <a:ext cx="12192000" cy="781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sz="40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  <a:t>REQUISITOS Y CRITERIOS DE SELECCIÓN</a:t>
            </a:r>
            <a:br>
              <a:rPr lang="en-US" sz="24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</a:br>
            <a:endParaRPr lang="en-US" sz="4000" b="1" dirty="0">
              <a:solidFill>
                <a:schemeClr val="bg1"/>
              </a:solidFill>
              <a:latin typeface="Gotham Black" panose="02000603040000020004" pitchFamily="2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0F91C4C4-84EA-47BD-A0F6-7CE477465073}"/>
              </a:ext>
            </a:extLst>
          </p:cNvPr>
          <p:cNvSpPr/>
          <p:nvPr/>
        </p:nvSpPr>
        <p:spPr>
          <a:xfrm>
            <a:off x="394423" y="2161548"/>
            <a:ext cx="421733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60"/>
              </a:lnSpc>
            </a:pPr>
            <a:r>
              <a:rPr lang="es-CR" sz="1600" b="1" dirty="0">
                <a:solidFill>
                  <a:srgbClr val="0070C0"/>
                </a:solidFill>
                <a:latin typeface="Gotham Black Regular" panose="02000603030000020004" pitchFamily="2" charset="77"/>
              </a:rPr>
              <a:t>REQUISITOS DE ADMISIBILIDAD: </a:t>
            </a:r>
            <a:endParaRPr lang="es-CR" sz="1400" b="1" dirty="0">
              <a:solidFill>
                <a:srgbClr val="0070C0"/>
              </a:solidFill>
              <a:latin typeface="Gotham Book Regular" panose="02000603040000020004" pitchFamily="2" charset="77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B84CA47-27D4-4FB3-86D4-34FA7C69EBEE}"/>
              </a:ext>
            </a:extLst>
          </p:cNvPr>
          <p:cNvSpPr/>
          <p:nvPr/>
        </p:nvSpPr>
        <p:spPr>
          <a:xfrm>
            <a:off x="481885" y="2468122"/>
            <a:ext cx="100217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Condición PYME del MEIC o ser Unidad Productiva Agropecuaria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Empresas exportadoras o con potencial exportador (no ZF)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Sector agropecuario, alimentos, industria y servicios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2 años exportando o vendiendo mercado nacional (empresas sólidas)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Reducción de al menos 20% de ventas por crisis COVID-19 a marzo 2020.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Formalidad (M. Hacienda, CCSS, permisos municipales,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R" dirty="0">
              <a:solidFill>
                <a:schemeClr val="tx1">
                  <a:lumMod val="50000"/>
                  <a:lumOff val="50000"/>
                </a:schemeClr>
              </a:solidFill>
              <a:latin typeface="Gotham Book" panose="02000603040000020004" pitchFamily="2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R" dirty="0">
              <a:solidFill>
                <a:schemeClr val="tx1">
                  <a:lumMod val="50000"/>
                  <a:lumOff val="50000"/>
                </a:schemeClr>
              </a:solidFill>
              <a:latin typeface="Gotham Book" panose="02000603040000020004" pitchFamily="2" charset="0"/>
              <a:cs typeface="Arial" panose="020B0604020202020204" pitchFamily="34" charset="0"/>
            </a:endParaRPr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F7CFA86B-9C0B-4331-9A9D-EF0030088EC2}"/>
              </a:ext>
            </a:extLst>
          </p:cNvPr>
          <p:cNvSpPr/>
          <p:nvPr/>
        </p:nvSpPr>
        <p:spPr>
          <a:xfrm>
            <a:off x="320589" y="4453281"/>
            <a:ext cx="421733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60"/>
              </a:lnSpc>
            </a:pPr>
            <a:r>
              <a:rPr lang="es-CR" sz="1600" b="1" dirty="0">
                <a:solidFill>
                  <a:srgbClr val="0070C0"/>
                </a:solidFill>
                <a:latin typeface="Gotham Black Regular" panose="02000603030000020004" pitchFamily="2" charset="77"/>
              </a:rPr>
              <a:t>CRITERIOS DE SELECCIÓN: </a:t>
            </a:r>
            <a:endParaRPr lang="es-CR" sz="1400" b="1" dirty="0">
              <a:solidFill>
                <a:srgbClr val="0070C0"/>
              </a:solidFill>
              <a:latin typeface="Gotham Book Regular" panose="02000603040000020004" pitchFamily="2" charset="77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A526E5F5-9EE2-404B-8463-C25DBCB3537F}"/>
              </a:ext>
            </a:extLst>
          </p:cNvPr>
          <p:cNvSpPr/>
          <p:nvPr/>
        </p:nvSpPr>
        <p:spPr>
          <a:xfrm>
            <a:off x="537544" y="4712835"/>
            <a:ext cx="116544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b="1" dirty="0">
                <a:solidFill>
                  <a:srgbClr val="0070C0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Empleo: </a:t>
            </a:r>
            <a:r>
              <a:rPr lang="es-CR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Hasta 30% de empresas medianas; 70% micro y pequeñas empresas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b="1" dirty="0">
                <a:solidFill>
                  <a:srgbClr val="0070C0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Encadenamientos</a:t>
            </a:r>
            <a:r>
              <a:rPr lang="es-CR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: Cantidad de proveedores-efecto derrame en economía nacional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b="1" dirty="0">
                <a:solidFill>
                  <a:srgbClr val="0070C0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Potencial de mercado</a:t>
            </a:r>
            <a:r>
              <a:rPr lang="es-CR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: Capacidad para reconvertir su producción y sostenerla (demanda futura)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b="1" dirty="0">
                <a:solidFill>
                  <a:srgbClr val="0070C0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Cartera de clientes: </a:t>
            </a:r>
            <a:r>
              <a:rPr lang="es-CR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Cantidad de clientes actuales (evitar dependencia de 1 comprador)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b="1" dirty="0">
                <a:solidFill>
                  <a:srgbClr val="0070C0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Solidez empresarial-Diagnóstico Único </a:t>
            </a:r>
            <a:r>
              <a:rPr lang="es-CR" b="1" dirty="0" err="1">
                <a:solidFill>
                  <a:srgbClr val="0070C0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Procomer</a:t>
            </a:r>
            <a:r>
              <a:rPr lang="es-CR" b="1" dirty="0">
                <a:solidFill>
                  <a:srgbClr val="0070C0"/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: </a:t>
            </a:r>
            <a:r>
              <a:rPr lang="es-CR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Capacidad de la empresa para soportar una reconversión productiva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R" dirty="0">
              <a:solidFill>
                <a:schemeClr val="tx1">
                  <a:lumMod val="50000"/>
                  <a:lumOff val="50000"/>
                </a:schemeClr>
              </a:solidFill>
              <a:latin typeface="Gotham Book" panose="02000603040000020004" pitchFamily="2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R" dirty="0">
              <a:solidFill>
                <a:schemeClr val="tx1">
                  <a:lumMod val="50000"/>
                  <a:lumOff val="50000"/>
                </a:schemeClr>
              </a:solidFill>
              <a:latin typeface="Gotham Book" panose="02000603040000020004" pitchFamily="2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R" dirty="0">
              <a:solidFill>
                <a:schemeClr val="tx1">
                  <a:lumMod val="50000"/>
                  <a:lumOff val="50000"/>
                </a:schemeClr>
              </a:solidFill>
              <a:latin typeface="Gotham Book" panose="02000603040000020004" pitchFamily="2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R" dirty="0">
              <a:solidFill>
                <a:schemeClr val="tx1">
                  <a:lumMod val="50000"/>
                  <a:lumOff val="50000"/>
                </a:schemeClr>
              </a:solidFill>
              <a:latin typeface="Gotham Book" panose="02000603040000020004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41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97B3C8B-32D1-4C09-8784-2698F1A9138E}"/>
              </a:ext>
            </a:extLst>
          </p:cNvPr>
          <p:cNvSpPr/>
          <p:nvPr/>
        </p:nvSpPr>
        <p:spPr>
          <a:xfrm>
            <a:off x="0" y="0"/>
            <a:ext cx="12192000" cy="1876508"/>
          </a:xfrm>
          <a:prstGeom prst="rect">
            <a:avLst/>
          </a:prstGeom>
          <a:solidFill>
            <a:srgbClr val="035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4B9898F4-DC38-44E1-A4CE-EA3DB7FE2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1318" y="377004"/>
            <a:ext cx="12192000" cy="78118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  <a:t>PROCESO DE SELECCIÓN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495BF8DF-07A1-4971-998E-F3442FC42B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408609"/>
              </p:ext>
            </p:extLst>
          </p:nvPr>
        </p:nvGraphicFramePr>
        <p:xfrm>
          <a:off x="778786" y="1723518"/>
          <a:ext cx="10411791" cy="1705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0C2D0378-8899-45C7-9FA0-54F9B9D896AF}"/>
              </a:ext>
            </a:extLst>
          </p:cNvPr>
          <p:cNvSpPr txBox="1">
            <a:spLocks/>
          </p:cNvSpPr>
          <p:nvPr/>
        </p:nvSpPr>
        <p:spPr>
          <a:xfrm>
            <a:off x="-111319" y="938254"/>
            <a:ext cx="12192000" cy="781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sz="40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  <a:t>RIGUROSIDAD Y TRANSPARENCIA</a:t>
            </a:r>
            <a:br>
              <a:rPr lang="en-US" sz="24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</a:br>
            <a:endParaRPr lang="en-US" sz="4000" b="1" dirty="0">
              <a:solidFill>
                <a:schemeClr val="bg1"/>
              </a:solidFill>
              <a:latin typeface="Gotham Black" panose="02000603040000020004" pitchFamily="2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E986B26-EE47-4986-B87B-153105238610}"/>
              </a:ext>
            </a:extLst>
          </p:cNvPr>
          <p:cNvSpPr/>
          <p:nvPr/>
        </p:nvSpPr>
        <p:spPr>
          <a:xfrm>
            <a:off x="7020559" y="3823284"/>
            <a:ext cx="4916999" cy="2062103"/>
          </a:xfrm>
          <a:prstGeom prst="rect">
            <a:avLst/>
          </a:prstGeom>
          <a:ln w="28575">
            <a:solidFill>
              <a:srgbClr val="F2543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REPLANTAMIENTO DE MODELO DE NEGOCIOS: </a:t>
            </a:r>
            <a:r>
              <a:rPr lang="es-C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PLAN DE RECONVERSIÓN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Modelo de negocios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Recepción y manejo de materias primas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Comercialización, distribución y transporte hacia clientes.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Logística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Producto</a:t>
            </a:r>
          </a:p>
        </p:txBody>
      </p:sp>
      <p:cxnSp>
        <p:nvCxnSpPr>
          <p:cNvPr id="6" name="Conector: angular 5">
            <a:extLst>
              <a:ext uri="{FF2B5EF4-FFF2-40B4-BE49-F238E27FC236}">
                <a16:creationId xmlns:a16="http://schemas.microsoft.com/office/drawing/2014/main" id="{60B3156F-F547-43B2-80BA-6FA1720BC7DA}"/>
              </a:ext>
            </a:extLst>
          </p:cNvPr>
          <p:cNvCxnSpPr>
            <a:cxnSpLocks/>
          </p:cNvCxnSpPr>
          <p:nvPr/>
        </p:nvCxnSpPr>
        <p:spPr>
          <a:xfrm rot="10800000" flipV="1">
            <a:off x="4537544" y="3036902"/>
            <a:ext cx="1558456" cy="842842"/>
          </a:xfrm>
          <a:prstGeom prst="bentConnector3">
            <a:avLst/>
          </a:prstGeom>
          <a:ln w="57150">
            <a:solidFill>
              <a:srgbClr val="F2543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: angular 22">
            <a:extLst>
              <a:ext uri="{FF2B5EF4-FFF2-40B4-BE49-F238E27FC236}">
                <a16:creationId xmlns:a16="http://schemas.microsoft.com/office/drawing/2014/main" id="{B80753C9-5E36-413A-97F5-E7B2FAF5CC26}"/>
              </a:ext>
            </a:extLst>
          </p:cNvPr>
          <p:cNvCxnSpPr>
            <a:cxnSpLocks/>
          </p:cNvCxnSpPr>
          <p:nvPr/>
        </p:nvCxnSpPr>
        <p:spPr>
          <a:xfrm>
            <a:off x="5930242" y="2998141"/>
            <a:ext cx="962105" cy="920364"/>
          </a:xfrm>
          <a:prstGeom prst="bentConnector3">
            <a:avLst/>
          </a:prstGeom>
          <a:ln w="57150">
            <a:solidFill>
              <a:srgbClr val="F2543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igno más 24">
            <a:extLst>
              <a:ext uri="{FF2B5EF4-FFF2-40B4-BE49-F238E27FC236}">
                <a16:creationId xmlns:a16="http://schemas.microsoft.com/office/drawing/2014/main" id="{3DE7162E-9CD0-4C01-A662-F3E31E24DE55}"/>
              </a:ext>
            </a:extLst>
          </p:cNvPr>
          <p:cNvSpPr/>
          <p:nvPr/>
        </p:nvSpPr>
        <p:spPr>
          <a:xfrm>
            <a:off x="5611636" y="3361408"/>
            <a:ext cx="500933" cy="540689"/>
          </a:xfrm>
          <a:prstGeom prst="mathPlus">
            <a:avLst/>
          </a:prstGeom>
          <a:solidFill>
            <a:srgbClr val="F25430"/>
          </a:solidFill>
          <a:ln>
            <a:solidFill>
              <a:srgbClr val="F254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3405A6E-CF9D-433D-88B4-5FAD38A1426E}"/>
              </a:ext>
            </a:extLst>
          </p:cNvPr>
          <p:cNvSpPr/>
          <p:nvPr/>
        </p:nvSpPr>
        <p:spPr>
          <a:xfrm>
            <a:off x="143190" y="3823284"/>
            <a:ext cx="4330247" cy="2800767"/>
          </a:xfrm>
          <a:prstGeom prst="rect">
            <a:avLst/>
          </a:prstGeom>
          <a:ln w="28575">
            <a:solidFill>
              <a:srgbClr val="F2543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ANÁLISIS DE LA EMPRESA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Financiero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Estrategia comercial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Calidad e inocuidad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Operaciones (producto y procesos)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Recursos humanos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Mercadeo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Activos tangibles e intangibles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Cadena de producción (proveedores, distribuidores, compradores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Mercado actual y potencial</a:t>
            </a:r>
          </a:p>
        </p:txBody>
      </p:sp>
    </p:spTree>
    <p:extLst>
      <p:ext uri="{BB962C8B-B14F-4D97-AF65-F5344CB8AC3E}">
        <p14:creationId xmlns:p14="http://schemas.microsoft.com/office/powerpoint/2010/main" val="1150029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97B3C8B-32D1-4C09-8784-2698F1A9138E}"/>
              </a:ext>
            </a:extLst>
          </p:cNvPr>
          <p:cNvSpPr/>
          <p:nvPr/>
        </p:nvSpPr>
        <p:spPr>
          <a:xfrm>
            <a:off x="0" y="0"/>
            <a:ext cx="12192000" cy="3392488"/>
          </a:xfrm>
          <a:prstGeom prst="rect">
            <a:avLst/>
          </a:prstGeom>
          <a:solidFill>
            <a:srgbClr val="035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1" name="Hexágono 20">
            <a:extLst>
              <a:ext uri="{FF2B5EF4-FFF2-40B4-BE49-F238E27FC236}">
                <a16:creationId xmlns:a16="http://schemas.microsoft.com/office/drawing/2014/main" id="{316D9400-6130-4A83-9F93-94E16620A408}"/>
              </a:ext>
            </a:extLst>
          </p:cNvPr>
          <p:cNvSpPr/>
          <p:nvPr/>
        </p:nvSpPr>
        <p:spPr>
          <a:xfrm rot="5400000">
            <a:off x="586718" y="1767349"/>
            <a:ext cx="2520000" cy="2520000"/>
          </a:xfrm>
          <a:prstGeom prst="hexagon">
            <a:avLst/>
          </a:prstGeom>
          <a:solidFill>
            <a:srgbClr val="6DDAF2"/>
          </a:solidFill>
          <a:ln w="254000" cap="rnd">
            <a:solidFill>
              <a:schemeClr val="bg1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2" name="Hexágono 21">
            <a:extLst>
              <a:ext uri="{FF2B5EF4-FFF2-40B4-BE49-F238E27FC236}">
                <a16:creationId xmlns:a16="http://schemas.microsoft.com/office/drawing/2014/main" id="{03C6E2BC-FFED-4FC0-8624-E11A473B2AAF}"/>
              </a:ext>
            </a:extLst>
          </p:cNvPr>
          <p:cNvSpPr/>
          <p:nvPr/>
        </p:nvSpPr>
        <p:spPr>
          <a:xfrm rot="5400000">
            <a:off x="4618911" y="1696244"/>
            <a:ext cx="2520000" cy="2520000"/>
          </a:xfrm>
          <a:prstGeom prst="hexagon">
            <a:avLst/>
          </a:prstGeom>
          <a:solidFill>
            <a:srgbClr val="D9AA1E"/>
          </a:solidFill>
          <a:ln w="254000">
            <a:solidFill>
              <a:schemeClr val="bg1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4" name="Hexágono 23">
            <a:extLst>
              <a:ext uri="{FF2B5EF4-FFF2-40B4-BE49-F238E27FC236}">
                <a16:creationId xmlns:a16="http://schemas.microsoft.com/office/drawing/2014/main" id="{8B97BBA3-B448-4BD0-B2DA-B57A1A234C5A}"/>
              </a:ext>
            </a:extLst>
          </p:cNvPr>
          <p:cNvSpPr/>
          <p:nvPr/>
        </p:nvSpPr>
        <p:spPr>
          <a:xfrm rot="5400000">
            <a:off x="9012829" y="1696244"/>
            <a:ext cx="2520000" cy="2520000"/>
          </a:xfrm>
          <a:prstGeom prst="hexagon">
            <a:avLst/>
          </a:prstGeom>
          <a:solidFill>
            <a:srgbClr val="F25430"/>
          </a:solidFill>
          <a:ln w="254000">
            <a:solidFill>
              <a:schemeClr val="bg1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ED923324-50F0-4BCA-A59B-A44783F2AB92}"/>
              </a:ext>
            </a:extLst>
          </p:cNvPr>
          <p:cNvSpPr/>
          <p:nvPr/>
        </p:nvSpPr>
        <p:spPr>
          <a:xfrm>
            <a:off x="412643" y="2618343"/>
            <a:ext cx="28681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dirty="0">
                <a:solidFill>
                  <a:schemeClr val="bg1"/>
                </a:solidFill>
                <a:latin typeface="Gotham Black" panose="02000603040000020004" pitchFamily="2" charset="0"/>
              </a:rPr>
              <a:t>EQUIPO </a:t>
            </a:r>
          </a:p>
          <a:p>
            <a:pPr lvl="0" algn="ctr"/>
            <a:r>
              <a:rPr lang="en-US" sz="1400" dirty="0">
                <a:solidFill>
                  <a:schemeClr val="bg1"/>
                </a:solidFill>
                <a:latin typeface="Gotham Black" panose="02000603040000020004" pitchFamily="2" charset="0"/>
              </a:rPr>
              <a:t>ASESORES EXPERTOS</a:t>
            </a:r>
          </a:p>
          <a:p>
            <a:pPr lvl="0" algn="ctr"/>
            <a:r>
              <a:rPr lang="en-US" sz="1400" dirty="0">
                <a:solidFill>
                  <a:schemeClr val="bg1"/>
                </a:solidFill>
                <a:latin typeface="Gotham Black" panose="02000603040000020004" pitchFamily="2" charset="0"/>
              </a:rPr>
              <a:t> (10 MESES)</a:t>
            </a:r>
            <a:endParaRPr lang="es-CR" sz="1400" dirty="0">
              <a:solidFill>
                <a:schemeClr val="bg1"/>
              </a:solidFill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5AA2DF3-4357-49C2-8048-0476415576C1}"/>
              </a:ext>
            </a:extLst>
          </p:cNvPr>
          <p:cNvSpPr/>
          <p:nvPr/>
        </p:nvSpPr>
        <p:spPr>
          <a:xfrm>
            <a:off x="4517507" y="2427291"/>
            <a:ext cx="2730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Gotham Black" panose="02000603040000020004" pitchFamily="2" charset="0"/>
              </a:rPr>
              <a:t>FONDOS </a:t>
            </a:r>
          </a:p>
          <a:p>
            <a:pPr lvl="0" algn="ctr"/>
            <a:r>
              <a:rPr lang="en-US">
                <a:solidFill>
                  <a:schemeClr val="bg1"/>
                </a:solidFill>
                <a:latin typeface="Gotham Black" panose="02000603040000020004" pitchFamily="2" charset="0"/>
              </a:rPr>
              <a:t>ESTABILIZACIÓN </a:t>
            </a:r>
            <a:endParaRPr lang="en-US" dirty="0">
              <a:solidFill>
                <a:schemeClr val="bg1"/>
              </a:solidFill>
              <a:latin typeface="Gotham Black" panose="02000603040000020004" pitchFamily="2" charset="0"/>
            </a:endParaRPr>
          </a:p>
          <a:p>
            <a:pPr lvl="0" algn="ctr"/>
            <a:r>
              <a:rPr lang="en-US" dirty="0">
                <a:solidFill>
                  <a:schemeClr val="bg1"/>
                </a:solidFill>
                <a:latin typeface="Gotham Black" panose="02000603040000020004" pitchFamily="2" charset="0"/>
              </a:rPr>
              <a:t>(3 MESES)</a:t>
            </a:r>
            <a:endParaRPr lang="es-CR" dirty="0">
              <a:solidFill>
                <a:schemeClr val="bg1"/>
              </a:solidFill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4B9898F4-DC38-44E1-A4CE-EA3DB7FE2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7389"/>
            <a:ext cx="12192000" cy="78118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  <a:t>INVERSION Y ALCANCE</a:t>
            </a:r>
            <a:endParaRPr lang="en-US" sz="2800" b="1" dirty="0">
              <a:solidFill>
                <a:schemeClr val="bg1"/>
              </a:solidFill>
              <a:latin typeface="Gotham Book" panose="02000603040000020004" pitchFamily="2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23C97B72-C8E1-45CD-99C9-594959178143}"/>
              </a:ext>
            </a:extLst>
          </p:cNvPr>
          <p:cNvSpPr/>
          <p:nvPr/>
        </p:nvSpPr>
        <p:spPr>
          <a:xfrm>
            <a:off x="1936437" y="3472718"/>
            <a:ext cx="2189843" cy="814631"/>
          </a:xfrm>
          <a:prstGeom prst="rect">
            <a:avLst/>
          </a:prstGeom>
          <a:noFill/>
          <a:ln w="762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3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3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3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brir corchete 2">
            <a:extLst>
              <a:ext uri="{FF2B5EF4-FFF2-40B4-BE49-F238E27FC236}">
                <a16:creationId xmlns:a16="http://schemas.microsoft.com/office/drawing/2014/main" id="{6B55510E-365E-4F4B-8F44-A636F2B13432}"/>
              </a:ext>
            </a:extLst>
          </p:cNvPr>
          <p:cNvSpPr/>
          <p:nvPr/>
        </p:nvSpPr>
        <p:spPr>
          <a:xfrm rot="16200000">
            <a:off x="6147921" y="183500"/>
            <a:ext cx="123705" cy="11286703"/>
          </a:xfrm>
          <a:prstGeom prst="leftBracket">
            <a:avLst/>
          </a:prstGeom>
          <a:ln w="76200">
            <a:solidFill>
              <a:srgbClr val="035AA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C2796E6-A87D-4D85-9FCD-0B12138ECE4E}"/>
              </a:ext>
            </a:extLst>
          </p:cNvPr>
          <p:cNvSpPr/>
          <p:nvPr/>
        </p:nvSpPr>
        <p:spPr>
          <a:xfrm>
            <a:off x="3466444" y="5888704"/>
            <a:ext cx="47019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dirty="0">
                <a:solidFill>
                  <a:srgbClr val="035AA6"/>
                </a:solidFill>
                <a:latin typeface="Gotham Black" panose="02000603040000020004" pitchFamily="2" charset="0"/>
                <a:cs typeface="Arial" panose="020B0604020202020204" pitchFamily="34" charset="0"/>
              </a:rPr>
              <a:t>META: 200 PYMES 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A4814326-6863-4154-A6F4-010F4D3F9F3F}"/>
              </a:ext>
            </a:extLst>
          </p:cNvPr>
          <p:cNvSpPr/>
          <p:nvPr/>
        </p:nvSpPr>
        <p:spPr>
          <a:xfrm>
            <a:off x="8907579" y="2429151"/>
            <a:ext cx="2730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Gotham Black" panose="02000603040000020004" pitchFamily="2" charset="0"/>
              </a:rPr>
              <a:t>FONDOS </a:t>
            </a:r>
          </a:p>
          <a:p>
            <a:pPr lvl="0" algn="ctr"/>
            <a:r>
              <a:rPr lang="en-US" dirty="0">
                <a:solidFill>
                  <a:schemeClr val="bg1"/>
                </a:solidFill>
                <a:latin typeface="Gotham Black" panose="02000603040000020004" pitchFamily="2" charset="0"/>
              </a:rPr>
              <a:t>RECONVERSION Y ACELERACIÓN</a:t>
            </a:r>
          </a:p>
          <a:p>
            <a:pPr lvl="0" algn="ctr"/>
            <a:r>
              <a:rPr lang="en-US" dirty="0">
                <a:solidFill>
                  <a:schemeClr val="bg1"/>
                </a:solidFill>
                <a:latin typeface="Gotham Black" panose="02000603040000020004" pitchFamily="2" charset="0"/>
              </a:rPr>
              <a:t>(7 MESES)</a:t>
            </a:r>
            <a:endParaRPr lang="es-CR" dirty="0">
              <a:solidFill>
                <a:schemeClr val="bg1"/>
              </a:solidFill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D7F1556D-F67B-4D30-A54F-533DBBDB5834}"/>
              </a:ext>
            </a:extLst>
          </p:cNvPr>
          <p:cNvSpPr/>
          <p:nvPr/>
        </p:nvSpPr>
        <p:spPr>
          <a:xfrm>
            <a:off x="6591015" y="3796147"/>
            <a:ext cx="1969893" cy="428500"/>
          </a:xfrm>
          <a:prstGeom prst="rect">
            <a:avLst/>
          </a:prstGeom>
          <a:noFill/>
          <a:ln w="762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3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3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874EA13-087A-4F2C-B451-65D1970FC120}"/>
              </a:ext>
            </a:extLst>
          </p:cNvPr>
          <p:cNvSpPr/>
          <p:nvPr/>
        </p:nvSpPr>
        <p:spPr>
          <a:xfrm>
            <a:off x="799284" y="4208001"/>
            <a:ext cx="1969893" cy="428500"/>
          </a:xfrm>
          <a:prstGeom prst="rect">
            <a:avLst/>
          </a:prstGeom>
          <a:noFill/>
          <a:ln w="762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$1,4M</a:t>
            </a:r>
          </a:p>
          <a:p>
            <a:pPr algn="ctr"/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EE1B0FAB-ADCB-4CED-8BE6-DCC05929E23B}"/>
              </a:ext>
            </a:extLst>
          </p:cNvPr>
          <p:cNvSpPr/>
          <p:nvPr/>
        </p:nvSpPr>
        <p:spPr>
          <a:xfrm>
            <a:off x="3444037" y="4343670"/>
            <a:ext cx="4869747" cy="428500"/>
          </a:xfrm>
          <a:prstGeom prst="rect">
            <a:avLst/>
          </a:prstGeom>
          <a:noFill/>
          <a:ln w="762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$4M </a:t>
            </a:r>
          </a:p>
          <a:p>
            <a:pPr algn="ctr"/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PROCOMER ($2M)</a:t>
            </a:r>
          </a:p>
          <a:p>
            <a:pPr algn="ctr"/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SBD ($2M)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EAF63759-F137-4AED-BD32-3073C413A54C}"/>
              </a:ext>
            </a:extLst>
          </p:cNvPr>
          <p:cNvSpPr/>
          <p:nvPr/>
        </p:nvSpPr>
        <p:spPr>
          <a:xfrm>
            <a:off x="8313784" y="4366412"/>
            <a:ext cx="3636122" cy="428500"/>
          </a:xfrm>
          <a:prstGeom prst="rect">
            <a:avLst/>
          </a:prstGeom>
          <a:noFill/>
          <a:ln w="762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$4M</a:t>
            </a:r>
          </a:p>
          <a:p>
            <a:pPr lvl="0" algn="ctr"/>
            <a:r>
              <a:rPr lang="es-ES" sz="1600" dirty="0">
                <a:solidFill>
                  <a:prstClr val="black">
                    <a:lumMod val="95000"/>
                    <a:lumOff val="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PROCOMER ($2M) </a:t>
            </a:r>
          </a:p>
          <a:p>
            <a:pPr lvl="0" algn="ctr"/>
            <a:r>
              <a:rPr lang="es-ES" sz="1600" dirty="0">
                <a:solidFill>
                  <a:prstClr val="black">
                    <a:lumMod val="95000"/>
                    <a:lumOff val="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COOPERACION ($2M)</a:t>
            </a:r>
            <a:endParaRPr lang="es-E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081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97B3C8B-32D1-4C09-8784-2698F1A9138E}"/>
              </a:ext>
            </a:extLst>
          </p:cNvPr>
          <p:cNvSpPr/>
          <p:nvPr/>
        </p:nvSpPr>
        <p:spPr>
          <a:xfrm>
            <a:off x="0" y="0"/>
            <a:ext cx="12192000" cy="1876508"/>
          </a:xfrm>
          <a:prstGeom prst="rect">
            <a:avLst/>
          </a:prstGeom>
          <a:solidFill>
            <a:srgbClr val="035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4B9898F4-DC38-44E1-A4CE-EA3DB7FE2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2075"/>
            <a:ext cx="12192000" cy="78118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  <a:t>MONTOS POR EMPRESA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390EA0D-BD40-4EE9-A71F-FFD71CE2548B}"/>
              </a:ext>
            </a:extLst>
          </p:cNvPr>
          <p:cNvSpPr txBox="1">
            <a:spLocks/>
          </p:cNvSpPr>
          <p:nvPr/>
        </p:nvSpPr>
        <p:spPr>
          <a:xfrm>
            <a:off x="-214882" y="745995"/>
            <a:ext cx="12192000" cy="781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sz="40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  <a:t>FONDOS NO REEMBOLSABLES </a:t>
            </a:r>
            <a:br>
              <a:rPr lang="en-US" sz="24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</a:br>
            <a:endParaRPr lang="en-US" sz="4000" b="1" dirty="0">
              <a:solidFill>
                <a:schemeClr val="bg1"/>
              </a:solidFill>
              <a:latin typeface="Gotham Black" panose="02000603040000020004" pitchFamily="2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7A290A4A-FB91-455B-8B83-C3E5563050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967760"/>
              </p:ext>
            </p:extLst>
          </p:nvPr>
        </p:nvGraphicFramePr>
        <p:xfrm>
          <a:off x="278297" y="2687541"/>
          <a:ext cx="5923722" cy="3232397"/>
        </p:xfrm>
        <a:graphic>
          <a:graphicData uri="http://schemas.openxmlformats.org/drawingml/2006/table">
            <a:tbl>
              <a:tblPr firstRow="1" firstCol="1" bandRow="1"/>
              <a:tblGrid>
                <a:gridCol w="3276426">
                  <a:extLst>
                    <a:ext uri="{9D8B030D-6E8A-4147-A177-3AD203B41FA5}">
                      <a16:colId xmlns:a16="http://schemas.microsoft.com/office/drawing/2014/main" val="226658363"/>
                    </a:ext>
                  </a:extLst>
                </a:gridCol>
                <a:gridCol w="2647296">
                  <a:extLst>
                    <a:ext uri="{9D8B030D-6E8A-4147-A177-3AD203B41FA5}">
                      <a16:colId xmlns:a16="http://schemas.microsoft.com/office/drawing/2014/main" val="2865035227"/>
                    </a:ext>
                  </a:extLst>
                </a:gridCol>
              </a:tblGrid>
              <a:tr h="6973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800" dirty="0">
                          <a:solidFill>
                            <a:srgbClr val="FFFFFF"/>
                          </a:solidFill>
                          <a:effectLst/>
                          <a:latin typeface="GothamBook" pitchFamily="50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Tamaño de empresa</a:t>
                      </a:r>
                      <a:endParaRPr lang="es-CR" sz="1800" dirty="0">
                        <a:effectLst/>
                        <a:latin typeface="GothamBook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800" dirty="0">
                          <a:solidFill>
                            <a:srgbClr val="FFFFFF"/>
                          </a:solidFill>
                          <a:effectLst/>
                          <a:latin typeface="GothamBook" pitchFamily="50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Monto máximo </a:t>
                      </a:r>
                      <a:endParaRPr lang="es-CR" sz="1800" dirty="0">
                        <a:effectLst/>
                        <a:latin typeface="GothamBook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388380"/>
                  </a:ext>
                </a:extLst>
              </a:tr>
              <a:tr h="12675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Book" pitchFamily="50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A. Micro y Pequeña Unidad Productiva Agropecuaria o Micro y Pequeña Empresa</a:t>
                      </a:r>
                      <a:endParaRPr lang="es-CR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othamBook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Book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$18 mil</a:t>
                      </a:r>
                      <a:endParaRPr lang="es-CR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othamBook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000519"/>
                  </a:ext>
                </a:extLst>
              </a:tr>
              <a:tr h="12675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Book" pitchFamily="50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B. Mediana Unidad Productiva Agropecuaria o Mediana Empresa</a:t>
                      </a:r>
                      <a:endParaRPr lang="es-CR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othamBook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Book" pitchFamily="50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$30 mil </a:t>
                      </a:r>
                      <a:endParaRPr lang="es-CR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othamBook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9113280"/>
                  </a:ext>
                </a:extLst>
              </a:tr>
            </a:tbl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id="{A0244697-FB6F-4EFF-B818-ED5A309601A8}"/>
              </a:ext>
            </a:extLst>
          </p:cNvPr>
          <p:cNvSpPr/>
          <p:nvPr/>
        </p:nvSpPr>
        <p:spPr>
          <a:xfrm>
            <a:off x="6775647" y="3032146"/>
            <a:ext cx="527171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3 desembolsos por empresa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R" sz="2000" dirty="0">
              <a:solidFill>
                <a:schemeClr val="tx1">
                  <a:lumMod val="50000"/>
                  <a:lumOff val="50000"/>
                </a:schemeClr>
              </a:solidFill>
              <a:latin typeface="Gotham Book" panose="02000603040000020004" pitchFamily="2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Desembolso I: Entre el 35% y el 45%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Desembolso II: Hasta 35%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 Book" panose="02000603040000020004" pitchFamily="2" charset="0"/>
                <a:cs typeface="Arial" panose="020B0604020202020204" pitchFamily="34" charset="0"/>
              </a:rPr>
              <a:t>Desembolso III: Hasta 30% </a:t>
            </a:r>
          </a:p>
          <a:p>
            <a:endParaRPr lang="es-CR" sz="2000" dirty="0">
              <a:solidFill>
                <a:schemeClr val="tx1">
                  <a:lumMod val="50000"/>
                  <a:lumOff val="50000"/>
                </a:schemeClr>
              </a:solidFill>
              <a:latin typeface="Gotham Book" panose="02000603040000020004" pitchFamily="2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R" sz="2000" dirty="0">
              <a:solidFill>
                <a:schemeClr val="tx1">
                  <a:lumMod val="50000"/>
                  <a:lumOff val="50000"/>
                </a:schemeClr>
              </a:solidFill>
              <a:latin typeface="Gotham Book" panose="02000603040000020004" pitchFamily="2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R" sz="2000" dirty="0">
              <a:solidFill>
                <a:schemeClr val="tx1">
                  <a:lumMod val="50000"/>
                  <a:lumOff val="50000"/>
                </a:schemeClr>
              </a:solidFill>
              <a:latin typeface="Gotham Book" panose="02000603040000020004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09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97B3C8B-32D1-4C09-8784-2698F1A9138E}"/>
              </a:ext>
            </a:extLst>
          </p:cNvPr>
          <p:cNvSpPr/>
          <p:nvPr/>
        </p:nvSpPr>
        <p:spPr>
          <a:xfrm>
            <a:off x="0" y="0"/>
            <a:ext cx="12192000" cy="1431235"/>
          </a:xfrm>
          <a:prstGeom prst="rect">
            <a:avLst/>
          </a:prstGeom>
          <a:solidFill>
            <a:srgbClr val="035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4B9898F4-DC38-44E1-A4CE-EA3DB7FE2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9513" y="325023"/>
            <a:ext cx="12192000" cy="78118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  <a:t>ACTIVIDADES FINANCIABLES Y </a:t>
            </a:r>
            <a:br>
              <a:rPr lang="en-US" sz="36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Gotham Black" panose="02000603040000020004" pitchFamily="2" charset="0"/>
                <a:ea typeface="+mn-ea"/>
                <a:cs typeface="Arial" panose="020B0604020202020204" pitchFamily="34" charset="0"/>
              </a:rPr>
              <a:t>NO FINANCIABLES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AE25ED7-4200-4D63-B720-A1BB69A5F8F1}"/>
              </a:ext>
            </a:extLst>
          </p:cNvPr>
          <p:cNvSpPr/>
          <p:nvPr/>
        </p:nvSpPr>
        <p:spPr>
          <a:xfrm>
            <a:off x="351183" y="1756258"/>
            <a:ext cx="11203387" cy="1983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romanLcPeriod"/>
            </a:pPr>
            <a:r>
              <a:rPr lang="es-MX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Compra de insumos y accesorios para el desarrollo de su producto. Estos insumos podrán ser adquiridos únicamente a proveedores nacionales.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romanLcPeriod"/>
            </a:pPr>
            <a:r>
              <a:rPr lang="es-MX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Alquiler de maquinaria necesaria para su producción que podrá ser adquirida únicamente a proveedores nacionales.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romanLcPeriod"/>
            </a:pPr>
            <a:r>
              <a:rPr lang="es-MX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Pagos parciales de salarios del personal de la empresa, exceptuando el salario de puestos gerenciales, junta directiva y representantes legales de la empresa.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romanLcPeriod"/>
            </a:pPr>
            <a:endParaRPr lang="es-CR" sz="1400" dirty="0">
              <a:solidFill>
                <a:schemeClr val="tx1">
                  <a:lumMod val="65000"/>
                  <a:lumOff val="35000"/>
                </a:schemeClr>
              </a:solidFill>
              <a:latin typeface="Gotham Book" panose="02000603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632FFA-E910-4D9E-A533-4E7590EC00B6}"/>
              </a:ext>
            </a:extLst>
          </p:cNvPr>
          <p:cNvSpPr/>
          <p:nvPr/>
        </p:nvSpPr>
        <p:spPr>
          <a:xfrm>
            <a:off x="267203" y="1485913"/>
            <a:ext cx="421733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60"/>
              </a:lnSpc>
            </a:pPr>
            <a:r>
              <a:rPr lang="es-CR" sz="1600" b="1" dirty="0">
                <a:solidFill>
                  <a:srgbClr val="0070C0"/>
                </a:solidFill>
                <a:latin typeface="Gotham Black Regular" panose="02000603030000020004" pitchFamily="2" charset="77"/>
              </a:rPr>
              <a:t>ACTIVIDADES FINANCIABLES: </a:t>
            </a:r>
            <a:endParaRPr lang="es-CR" sz="1400" b="1" dirty="0">
              <a:solidFill>
                <a:srgbClr val="0070C0"/>
              </a:solidFill>
              <a:latin typeface="Gotham Book Regular" panose="02000603040000020004" pitchFamily="2" charset="77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1B5854FC-171B-4954-AC5A-D311E42B2BAB}"/>
              </a:ext>
            </a:extLst>
          </p:cNvPr>
          <p:cNvSpPr/>
          <p:nvPr/>
        </p:nvSpPr>
        <p:spPr>
          <a:xfrm>
            <a:off x="351183" y="3604525"/>
            <a:ext cx="421733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60"/>
              </a:lnSpc>
            </a:pPr>
            <a:r>
              <a:rPr lang="es-CR" sz="1600" b="1" dirty="0">
                <a:solidFill>
                  <a:srgbClr val="0070C0"/>
                </a:solidFill>
                <a:latin typeface="Gotham Black Regular" panose="02000603030000020004" pitchFamily="2" charset="77"/>
              </a:rPr>
              <a:t>ACTIVIDADES NO FINANCIABLES: </a:t>
            </a:r>
            <a:endParaRPr lang="es-CR" sz="1400" b="1" dirty="0">
              <a:solidFill>
                <a:srgbClr val="0070C0"/>
              </a:solidFill>
              <a:latin typeface="Gotham Book Regular" panose="02000603040000020004" pitchFamily="2" charset="77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5B61A93-B19A-43AD-8493-12D968B7F828}"/>
              </a:ext>
            </a:extLst>
          </p:cNvPr>
          <p:cNvSpPr/>
          <p:nvPr/>
        </p:nvSpPr>
        <p:spPr>
          <a:xfrm>
            <a:off x="351183" y="3860034"/>
            <a:ext cx="12108511" cy="2952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romanLcPeriod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20004" pitchFamily="2" charset="0"/>
                <a:cs typeface="Calibri" panose="020F0502020204030204" pitchFamily="34" charset="0"/>
              </a:rPr>
              <a:t>Pago de deudas, préstamos, saldos de tarjetas de crédito y cualquier otro rubro análogo con entes del sector financiero.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romanLcPeriod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20004" pitchFamily="2" charset="0"/>
                <a:cs typeface="Calibri" panose="020F0502020204030204" pitchFamily="34" charset="0"/>
              </a:rPr>
              <a:t>Gastos legales, timbres, impuestos sobre la renta u honorarios profesionales.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romanLcPeriod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20004" pitchFamily="2" charset="0"/>
                <a:cs typeface="Calibri" panose="020F0502020204030204" pitchFamily="34" charset="0"/>
              </a:rPr>
              <a:t>Repartición de dividendos, adquisición de acciones o aumentos de capital, derechos de sociedades, inversión en bonos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romanLcPeriod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20004" pitchFamily="2" charset="0"/>
                <a:cs typeface="Calibri" panose="020F0502020204030204" pitchFamily="34" charset="0"/>
              </a:rPr>
              <a:t>Adquisición de vehículos.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romanLcPeriod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20004" pitchFamily="2" charset="0"/>
                <a:cs typeface="Calibri" panose="020F0502020204030204" pitchFamily="34" charset="0"/>
              </a:rPr>
              <a:t>Indemnizaciones de cualquier tipo.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romanLcPeriod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20004" pitchFamily="2" charset="0"/>
                <a:cs typeface="Calibri" panose="020F0502020204030204" pitchFamily="34" charset="0"/>
              </a:rPr>
              <a:t>Alquileres de bienes muebles (excluyendo maquinaria para producción) o inmuebles.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romanLcPeriod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20004" pitchFamily="2" charset="0"/>
                <a:cs typeface="Calibri" panose="020F0502020204030204" pitchFamily="34" charset="0"/>
              </a:rPr>
              <a:t>Gastos de administración tales como servicios básicos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romanLcPeriod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20004" pitchFamily="2" charset="0"/>
                <a:cs typeface="Calibri" panose="020F0502020204030204" pitchFamily="34" charset="0"/>
              </a:rPr>
              <a:t>Gastos de viaje y viáticos.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romanLcPeriod"/>
            </a:pPr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20004" pitchFamily="2" charset="0"/>
                <a:cs typeface="Calibri" panose="020F0502020204030204" pitchFamily="34" charset="0"/>
              </a:rPr>
              <a:t>Cualquier otro que no sea estrictamente relacionado con el Plan de Reconversión aprobado.</a:t>
            </a:r>
          </a:p>
        </p:txBody>
      </p:sp>
    </p:spTree>
    <p:extLst>
      <p:ext uri="{BB962C8B-B14F-4D97-AF65-F5344CB8AC3E}">
        <p14:creationId xmlns:p14="http://schemas.microsoft.com/office/powerpoint/2010/main" val="1556026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5ABEA4DC-D0E9-A54A-A531-F2E68CEE8429}"/>
              </a:ext>
            </a:extLst>
          </p:cNvPr>
          <p:cNvSpPr/>
          <p:nvPr/>
        </p:nvSpPr>
        <p:spPr>
          <a:xfrm>
            <a:off x="-1" y="1034436"/>
            <a:ext cx="12192001" cy="3847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31" name="Picture 30" descr="A picture containing object&#10;&#10;Description automatically generated">
            <a:extLst>
              <a:ext uri="{FF2B5EF4-FFF2-40B4-BE49-F238E27FC236}">
                <a16:creationId xmlns:a16="http://schemas.microsoft.com/office/drawing/2014/main" id="{0CAEFCAF-4347-F34F-8C47-D5CEAC3A8E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0" t="31861" r="6706" b="10204"/>
          <a:stretch/>
        </p:blipFill>
        <p:spPr>
          <a:xfrm>
            <a:off x="-525322" y="1038019"/>
            <a:ext cx="10577068" cy="3973189"/>
          </a:xfrm>
          <a:prstGeom prst="rect">
            <a:avLst/>
          </a:prstGeom>
        </p:spPr>
      </p:pic>
      <p:sp>
        <p:nvSpPr>
          <p:cNvPr id="32" name="TextBox 5">
            <a:extLst>
              <a:ext uri="{FF2B5EF4-FFF2-40B4-BE49-F238E27FC236}">
                <a16:creationId xmlns:a16="http://schemas.microsoft.com/office/drawing/2014/main" id="{3A8A5D1F-7C3C-3541-8258-EE67145DF302}"/>
              </a:ext>
            </a:extLst>
          </p:cNvPr>
          <p:cNvSpPr txBox="1"/>
          <p:nvPr/>
        </p:nvSpPr>
        <p:spPr>
          <a:xfrm>
            <a:off x="179777" y="2221726"/>
            <a:ext cx="2570685" cy="1737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>
                <a:srgbClr val="0099CC"/>
              </a:buClr>
            </a:pPr>
            <a:r>
              <a:rPr lang="es-CR" sz="2000" b="1" spc="-150" dirty="0">
                <a:solidFill>
                  <a:schemeClr val="accent6"/>
                </a:solidFill>
                <a:latin typeface="Gotham Black Regular" panose="02000603030000020004" pitchFamily="2" charset="77"/>
                <a:cs typeface="Gotham Light" pitchFamily="50" charset="0"/>
              </a:rPr>
              <a:t>CONSEJO </a:t>
            </a:r>
          </a:p>
          <a:p>
            <a:pPr defTabSz="685800">
              <a:buClr>
                <a:srgbClr val="0099CC"/>
              </a:buClr>
            </a:pPr>
            <a:r>
              <a:rPr lang="es-CR" sz="2000" b="1" spc="-150" dirty="0">
                <a:solidFill>
                  <a:schemeClr val="accent6"/>
                </a:solidFill>
                <a:latin typeface="Gotham Black Regular" panose="02000603030000020004" pitchFamily="2" charset="77"/>
                <a:cs typeface="Gotham Light" pitchFamily="50" charset="0"/>
              </a:rPr>
              <a:t>RECTOR SBD</a:t>
            </a:r>
          </a:p>
          <a:p>
            <a:pPr defTabSz="685800">
              <a:buClr>
                <a:srgbClr val="0099CC"/>
              </a:buClr>
            </a:pPr>
            <a:r>
              <a:rPr lang="es-CR" sz="2000" b="1" spc="-150" dirty="0">
                <a:solidFill>
                  <a:schemeClr val="accent6"/>
                </a:solidFill>
                <a:latin typeface="Gotham Black Regular" panose="02000603030000020004" pitchFamily="2" charset="77"/>
                <a:cs typeface="Gotham Light" pitchFamily="50" charset="0"/>
              </a:rPr>
              <a:t>Y JD PROCOMER</a:t>
            </a:r>
          </a:p>
          <a:p>
            <a:pPr defTabSz="685800">
              <a:buClr>
                <a:srgbClr val="0099CC"/>
              </a:buClr>
            </a:pPr>
            <a:r>
              <a:rPr lang="es-CR" sz="2000" spc="-150" dirty="0">
                <a:solidFill>
                  <a:schemeClr val="accent6"/>
                </a:solidFill>
                <a:latin typeface="Gotham Light" pitchFamily="50" charset="0"/>
                <a:cs typeface="Gotham Light" pitchFamily="50" charset="0"/>
              </a:rPr>
              <a:t>15 ABRIL</a:t>
            </a:r>
            <a:endParaRPr lang="en-US" sz="2000" spc="-150" dirty="0">
              <a:solidFill>
                <a:schemeClr val="accent6"/>
              </a:solidFill>
              <a:latin typeface="Gotham Light" pitchFamily="50" charset="0"/>
              <a:cs typeface="Gotham Light" pitchFamily="50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s-MX" sz="2000" spc="-150" dirty="0">
              <a:solidFill>
                <a:schemeClr val="accent6"/>
              </a:solidFill>
              <a:latin typeface="St Ryde Light" pitchFamily="50" charset="0"/>
            </a:endParaRP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D6842BEB-91DD-5046-9C0A-714338EB4618}"/>
              </a:ext>
            </a:extLst>
          </p:cNvPr>
          <p:cNvSpPr txBox="1"/>
          <p:nvPr/>
        </p:nvSpPr>
        <p:spPr>
          <a:xfrm>
            <a:off x="5379215" y="1487583"/>
            <a:ext cx="25706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>
                <a:srgbClr val="0099CC"/>
              </a:buClr>
            </a:pPr>
            <a:r>
              <a:rPr lang="es-CR" sz="2000" b="1" spc="-150" dirty="0">
                <a:solidFill>
                  <a:srgbClr val="0098CF"/>
                </a:solidFill>
                <a:latin typeface="Gotham Black Regular" panose="02000603030000020004" pitchFamily="2" charset="77"/>
                <a:cs typeface="Gotham Light" pitchFamily="50" charset="0"/>
              </a:rPr>
              <a:t>APERTURA CONCURSO</a:t>
            </a:r>
          </a:p>
          <a:p>
            <a:pPr defTabSz="685800">
              <a:buClr>
                <a:srgbClr val="0099CC"/>
              </a:buClr>
            </a:pPr>
            <a:r>
              <a:rPr lang="es-CR" sz="2000" b="1" spc="-150" dirty="0">
                <a:solidFill>
                  <a:srgbClr val="0098CF"/>
                </a:solidFill>
                <a:latin typeface="Gotham Black Regular" panose="02000603030000020004" pitchFamily="2" charset="77"/>
                <a:cs typeface="Gotham Light" pitchFamily="50" charset="0"/>
              </a:rPr>
              <a:t> ALIVIO</a:t>
            </a:r>
          </a:p>
          <a:p>
            <a:pPr defTabSz="685800">
              <a:buClr>
                <a:srgbClr val="0099CC"/>
              </a:buClr>
            </a:pPr>
            <a:r>
              <a:rPr lang="es-CR" sz="2000" spc="-150" dirty="0">
                <a:solidFill>
                  <a:srgbClr val="0098CF"/>
                </a:solidFill>
                <a:latin typeface="Gotham Light" pitchFamily="50" charset="0"/>
                <a:cs typeface="Gotham Light" pitchFamily="50" charset="0"/>
              </a:rPr>
              <a:t>23- 30 ABRIL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5832B30-0087-4DDE-9E40-DEF4531DAEE8}"/>
              </a:ext>
            </a:extLst>
          </p:cNvPr>
          <p:cNvSpPr txBox="1"/>
          <p:nvPr/>
        </p:nvSpPr>
        <p:spPr>
          <a:xfrm>
            <a:off x="626949" y="142491"/>
            <a:ext cx="12192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R" sz="4000" b="1" dirty="0">
                <a:solidFill>
                  <a:srgbClr val="035AA6"/>
                </a:solidFill>
                <a:latin typeface="Gotham Black" panose="02000603040000020004" pitchFamily="2" charset="0"/>
              </a:rPr>
              <a:t>PRÓXIMOS PASOS</a:t>
            </a:r>
          </a:p>
        </p:txBody>
      </p:sp>
      <p:pic>
        <p:nvPicPr>
          <p:cNvPr id="27" name="Picture 30" descr="A picture containing object&#10;&#10;Description automatically generated">
            <a:extLst>
              <a:ext uri="{FF2B5EF4-FFF2-40B4-BE49-F238E27FC236}">
                <a16:creationId xmlns:a16="http://schemas.microsoft.com/office/drawing/2014/main" id="{61C45A2E-5528-47AD-8CAC-10B067184A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9" t="31861" r="40879" b="10204"/>
          <a:stretch/>
        </p:blipFill>
        <p:spPr>
          <a:xfrm>
            <a:off x="7302869" y="1034435"/>
            <a:ext cx="6262050" cy="3973189"/>
          </a:xfrm>
          <a:prstGeom prst="rect">
            <a:avLst/>
          </a:prstGeom>
        </p:spPr>
      </p:pic>
      <p:sp>
        <p:nvSpPr>
          <p:cNvPr id="28" name="TextBox 5">
            <a:extLst>
              <a:ext uri="{FF2B5EF4-FFF2-40B4-BE49-F238E27FC236}">
                <a16:creationId xmlns:a16="http://schemas.microsoft.com/office/drawing/2014/main" id="{2F0701C3-3ED6-4E58-B957-9CF4C9B93AF1}"/>
              </a:ext>
            </a:extLst>
          </p:cNvPr>
          <p:cNvSpPr txBox="1"/>
          <p:nvPr/>
        </p:nvSpPr>
        <p:spPr>
          <a:xfrm>
            <a:off x="9743344" y="1560007"/>
            <a:ext cx="25706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>
                <a:srgbClr val="0099CC"/>
              </a:buClr>
            </a:pPr>
            <a:r>
              <a:rPr lang="es-CR" sz="2000" b="1" spc="-150" dirty="0">
                <a:solidFill>
                  <a:srgbClr val="0098CF"/>
                </a:solidFill>
                <a:latin typeface="Gotham Black Regular" panose="02000603030000020004" pitchFamily="2" charset="77"/>
                <a:cs typeface="Gotham Light" pitchFamily="50" charset="0"/>
              </a:rPr>
              <a:t>PRIMER DESEMBOLSO A EMPRESAS ALIVIO </a:t>
            </a:r>
            <a:r>
              <a:rPr lang="es-CR" sz="2000" spc="-150" dirty="0">
                <a:solidFill>
                  <a:srgbClr val="0098CF"/>
                </a:solidFill>
                <a:latin typeface="Gotham Light" pitchFamily="50" charset="0"/>
                <a:cs typeface="Gotham Light" pitchFamily="50" charset="0"/>
              </a:rPr>
              <a:t>01 JUNIO</a:t>
            </a:r>
          </a:p>
        </p:txBody>
      </p:sp>
      <p:pic>
        <p:nvPicPr>
          <p:cNvPr id="14" name="Picture 30" descr="A picture containing object&#10;&#10;Description automatically generated">
            <a:extLst>
              <a:ext uri="{FF2B5EF4-FFF2-40B4-BE49-F238E27FC236}">
                <a16:creationId xmlns:a16="http://schemas.microsoft.com/office/drawing/2014/main" id="{7603D779-6AF4-4F5C-973C-4D34616406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58" t="31129" r="59615" b="10936"/>
          <a:stretch/>
        </p:blipFill>
        <p:spPr>
          <a:xfrm rot="10800000">
            <a:off x="7490899" y="4446881"/>
            <a:ext cx="2051527" cy="3973189"/>
          </a:xfrm>
          <a:prstGeom prst="rect">
            <a:avLst/>
          </a:prstGeom>
        </p:spPr>
      </p:pic>
      <p:sp>
        <p:nvSpPr>
          <p:cNvPr id="15" name="TextBox 5">
            <a:extLst>
              <a:ext uri="{FF2B5EF4-FFF2-40B4-BE49-F238E27FC236}">
                <a16:creationId xmlns:a16="http://schemas.microsoft.com/office/drawing/2014/main" id="{4CA1410A-E90D-4FC1-B317-4160B71D12D7}"/>
              </a:ext>
            </a:extLst>
          </p:cNvPr>
          <p:cNvSpPr txBox="1"/>
          <p:nvPr/>
        </p:nvSpPr>
        <p:spPr>
          <a:xfrm>
            <a:off x="6481965" y="5370417"/>
            <a:ext cx="25706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>
                <a:srgbClr val="0099CC"/>
              </a:buClr>
            </a:pPr>
            <a:r>
              <a:rPr lang="es-CR" sz="2000" b="1" spc="-150" dirty="0">
                <a:solidFill>
                  <a:srgbClr val="0098CF"/>
                </a:solidFill>
                <a:latin typeface="Gotham Black Regular" panose="02000603030000020004" pitchFamily="2" charset="77"/>
                <a:cs typeface="Gotham Light" pitchFamily="50" charset="0"/>
              </a:rPr>
              <a:t>ANUNCIO DE GANADORES</a:t>
            </a:r>
          </a:p>
          <a:p>
            <a:pPr defTabSz="685800">
              <a:buClr>
                <a:srgbClr val="0099CC"/>
              </a:buClr>
            </a:pPr>
            <a:r>
              <a:rPr lang="es-CR" sz="2000" spc="-150" dirty="0">
                <a:solidFill>
                  <a:srgbClr val="0098CF"/>
                </a:solidFill>
                <a:latin typeface="Gotham Light" pitchFamily="50" charset="0"/>
                <a:cs typeface="Gotham Light" pitchFamily="50" charset="0"/>
              </a:rPr>
              <a:t>25 MAYO</a:t>
            </a:r>
          </a:p>
        </p:txBody>
      </p:sp>
      <p:sp>
        <p:nvSpPr>
          <p:cNvPr id="16" name="TextBox 5">
            <a:extLst>
              <a:ext uri="{FF2B5EF4-FFF2-40B4-BE49-F238E27FC236}">
                <a16:creationId xmlns:a16="http://schemas.microsoft.com/office/drawing/2014/main" id="{6804473A-AD21-4BD1-8380-EFE6D38457CD}"/>
              </a:ext>
            </a:extLst>
          </p:cNvPr>
          <p:cNvSpPr txBox="1"/>
          <p:nvPr/>
        </p:nvSpPr>
        <p:spPr>
          <a:xfrm>
            <a:off x="2140254" y="1030719"/>
            <a:ext cx="2570685" cy="142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>
                <a:srgbClr val="0099CC"/>
              </a:buClr>
            </a:pPr>
            <a:r>
              <a:rPr lang="es-CR" sz="2000" b="1" spc="-150" dirty="0">
                <a:solidFill>
                  <a:schemeClr val="accent6"/>
                </a:solidFill>
                <a:latin typeface="Gotham Black Regular" panose="02000603030000020004" pitchFamily="2" charset="77"/>
                <a:cs typeface="Gotham Light" pitchFamily="50" charset="0"/>
              </a:rPr>
              <a:t>LANZAMIENTO DEL PROYECTO</a:t>
            </a:r>
          </a:p>
          <a:p>
            <a:pPr defTabSz="685800">
              <a:buClr>
                <a:srgbClr val="0099CC"/>
              </a:buClr>
            </a:pPr>
            <a:r>
              <a:rPr lang="es-CR" sz="2000" spc="-150" dirty="0">
                <a:solidFill>
                  <a:schemeClr val="accent6"/>
                </a:solidFill>
                <a:latin typeface="Gotham Light" pitchFamily="50" charset="0"/>
                <a:cs typeface="Gotham Light" pitchFamily="50" charset="0"/>
              </a:rPr>
              <a:t>20 ABRIL</a:t>
            </a:r>
            <a:endParaRPr lang="en-US" sz="2000" spc="-150" dirty="0">
              <a:solidFill>
                <a:schemeClr val="accent6"/>
              </a:solidFill>
              <a:latin typeface="Gotham Light" pitchFamily="50" charset="0"/>
              <a:cs typeface="Gotham Light" pitchFamily="50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s-MX" sz="2000" spc="-150" dirty="0">
              <a:solidFill>
                <a:schemeClr val="accent6"/>
              </a:solidFill>
              <a:latin typeface="St Ryde Ligh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5808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2f38743d-7ead-4d55-8510-61976b198cf4">R62ZDQXMWFKE-1724576345-19011</_dlc_DocId>
    <_dlc_DocIdUrl xmlns="2f38743d-7ead-4d55-8510-61976b198cf4">
      <Url>https://lared.procomer.go.cr/dpl/dt/_layouts/15/DocIdRedir.aspx?ID=R62ZDQXMWFKE-1724576345-19011</Url>
      <Description>R62ZDQXMWFKE-1724576345-19011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3EEE51170FB5E488095CBC0C7B6386A" ma:contentTypeVersion="2" ma:contentTypeDescription="Crear nuevo documento." ma:contentTypeScope="" ma:versionID="9d11e2b3e9d3cce7d394b34f9254086f">
  <xsd:schema xmlns:xsd="http://www.w3.org/2001/XMLSchema" xmlns:xs="http://www.w3.org/2001/XMLSchema" xmlns:p="http://schemas.microsoft.com/office/2006/metadata/properties" xmlns:ns1="http://schemas.microsoft.com/sharepoint/v3" xmlns:ns2="2f38743d-7ead-4d55-8510-61976b198cf4" xmlns:ns3="c49d1d8b-1e82-40d7-809d-7cea2ddcd9c3" targetNamespace="http://schemas.microsoft.com/office/2006/metadata/properties" ma:root="true" ma:fieldsID="0cb41b233abb12a3ccd2414c8bdc551e" ns1:_="" ns2:_="" ns3:_="">
    <xsd:import namespace="http://schemas.microsoft.com/sharepoint/v3"/>
    <xsd:import namespace="2f38743d-7ead-4d55-8510-61976b198cf4"/>
    <xsd:import namespace="c49d1d8b-1e82-40d7-809d-7cea2ddcd9c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internalName="PublishingStartDate">
      <xsd:simpleType>
        <xsd:restriction base="dms:Unknown"/>
      </xsd:simpleType>
    </xsd:element>
    <xsd:element name="PublishingExpirationDate" ma:index="12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38743d-7ead-4d55-8510-61976b198cf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d1d8b-1e82-40d7-809d-7cea2ddcd9c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118872-7F51-46BB-A09C-00AB4C02FB5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EA623FB-818C-41D3-A14F-F836EC8DE9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F3E44E-9595-44DF-81AB-A51159F12EE8}">
  <ds:schemaRefs>
    <ds:schemaRef ds:uri="http://schemas.microsoft.com/office/2006/metadata/properties"/>
    <ds:schemaRef ds:uri="http://purl.org/dc/terms/"/>
    <ds:schemaRef ds:uri="http://purl.org/dc/dcmitype/"/>
    <ds:schemaRef ds:uri="2f38743d-7ead-4d55-8510-61976b198cf4"/>
    <ds:schemaRef ds:uri="http://schemas.microsoft.com/sharepoint/v3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c49d1d8b-1e82-40d7-809d-7cea2ddcd9c3"/>
  </ds:schemaRefs>
</ds:datastoreItem>
</file>

<file path=customXml/itemProps4.xml><?xml version="1.0" encoding="utf-8"?>
<ds:datastoreItem xmlns:ds="http://schemas.openxmlformats.org/officeDocument/2006/customXml" ds:itemID="{8C265AF5-7B52-4716-808A-EE1B7375F6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f38743d-7ead-4d55-8510-61976b198cf4"/>
    <ds:schemaRef ds:uri="c49d1d8b-1e82-40d7-809d-7cea2ddcd9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768</Words>
  <Application>Microsoft Office PowerPoint</Application>
  <PresentationFormat>Widescreen</PresentationFormat>
  <Paragraphs>210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Arial</vt:lpstr>
      <vt:lpstr>Calibri</vt:lpstr>
      <vt:lpstr>Calibri Light</vt:lpstr>
      <vt:lpstr>Gotham Black</vt:lpstr>
      <vt:lpstr>Gotham Black Regular</vt:lpstr>
      <vt:lpstr>Gotham Book</vt:lpstr>
      <vt:lpstr>Gotham Book Regular</vt:lpstr>
      <vt:lpstr>Gotham Light</vt:lpstr>
      <vt:lpstr>Gotham Light Regular</vt:lpstr>
      <vt:lpstr>GothamBook</vt:lpstr>
      <vt:lpstr>St Ryde Light</vt:lpstr>
      <vt:lpstr>Wingdings</vt:lpstr>
      <vt:lpstr>Tema de Office</vt:lpstr>
      <vt:lpstr>PowerPoint Presentation</vt:lpstr>
      <vt:lpstr>PowerPoint Presentation</vt:lpstr>
      <vt:lpstr>PROYECTO ALIVIO 3 ETAPAS - 3 SOLUCIONES </vt:lpstr>
      <vt:lpstr>A QUIÉN VA DIRIGIDO</vt:lpstr>
      <vt:lpstr>PROCESO DE SELECCIÓN</vt:lpstr>
      <vt:lpstr>INVERSION Y ALCANCE</vt:lpstr>
      <vt:lpstr>MONTOS POR EMPRESA</vt:lpstr>
      <vt:lpstr>ACTIVIDADES FINANCIABLES Y  NO FINANCIABLES</vt:lpstr>
      <vt:lpstr>PowerPoint Presentation</vt:lpstr>
      <vt:lpstr>CAJA DE HERRAMIENTAS  PARA PYMES EXPORTADORAS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López Salazar</dc:creator>
  <cp:lastModifiedBy>Pedro Beirute Prada</cp:lastModifiedBy>
  <cp:revision>11</cp:revision>
  <dcterms:created xsi:type="dcterms:W3CDTF">2020-04-14T01:51:55Z</dcterms:created>
  <dcterms:modified xsi:type="dcterms:W3CDTF">2020-04-14T17:03:05Z</dcterms:modified>
</cp:coreProperties>
</file>