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51" r:id="rId2"/>
    <p:sldId id="355" r:id="rId3"/>
    <p:sldId id="356" r:id="rId4"/>
    <p:sldId id="431" r:id="rId5"/>
    <p:sldId id="357" r:id="rId6"/>
    <p:sldId id="359" r:id="rId7"/>
    <p:sldId id="360" r:id="rId8"/>
    <p:sldId id="433" r:id="rId9"/>
    <p:sldId id="436" r:id="rId10"/>
    <p:sldId id="437" r:id="rId11"/>
    <p:sldId id="432" r:id="rId12"/>
    <p:sldId id="434" r:id="rId13"/>
    <p:sldId id="435" r:id="rId14"/>
    <p:sldId id="422" r:id="rId15"/>
    <p:sldId id="426" r:id="rId16"/>
    <p:sldId id="427" r:id="rId17"/>
    <p:sldId id="410" r:id="rId18"/>
  </p:sldIdLst>
  <p:sldSz cx="9144000" cy="5143500" type="screen16x9"/>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226845"/>
    <a:srgbClr val="000099"/>
    <a:srgbClr val="0000CC"/>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42" autoAdjust="0"/>
    <p:restoredTop sz="91356" autoAdjust="0"/>
  </p:normalViewPr>
  <p:slideViewPr>
    <p:cSldViewPr>
      <p:cViewPr varScale="1">
        <p:scale>
          <a:sx n="90" d="100"/>
          <a:sy n="90" d="100"/>
        </p:scale>
        <p:origin x="111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D:\RECOPE\RECOPE\1.%20MOLI_%20DFI\333100%20DFI\2020\6.%20GAF\22.%20Informe%20Impacto%20COVID-19%20AL\ENAP\Libro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RECOPE\RECOPE\1.%20MOLI_%20DFI\333100%20DFI\2020\6.%20GAF\22.%20Informe%20Impacto%20COVID-19%20AL\ENAP\Libro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'Datos históricos Futuros petról'!$B$1</c:f>
              <c:strCache>
                <c:ptCount val="1"/>
                <c:pt idx="0">
                  <c:v>WTI</c:v>
                </c:pt>
              </c:strCache>
            </c:strRef>
          </c:tx>
          <c:spPr>
            <a:ln w="28575" cap="rnd">
              <a:solidFill>
                <a:srgbClr val="002060"/>
              </a:solidFill>
              <a:round/>
            </a:ln>
            <a:effectLst/>
          </c:spPr>
          <c:marker>
            <c:symbol val="none"/>
          </c:marker>
          <c:dPt>
            <c:idx val="27"/>
            <c:bubble3D val="0"/>
            <c:extLst xmlns:c16r2="http://schemas.microsoft.com/office/drawing/2015/06/chart">
              <c:ext xmlns:c16="http://schemas.microsoft.com/office/drawing/2014/chart" uri="{C3380CC4-5D6E-409C-BE32-E72D297353CC}">
                <c16:uniqueId val="{00000000-06FA-42CE-9078-9BD76754CBEF}"/>
              </c:ext>
            </c:extLst>
          </c:dPt>
          <c:dLbls>
            <c:dLbl>
              <c:idx val="0"/>
              <c:delete val="1"/>
              <c:extLst xmlns:c16r2="http://schemas.microsoft.com/office/drawing/2015/06/chart">
                <c:ext xmlns:c16="http://schemas.microsoft.com/office/drawing/2014/chart" uri="{C3380CC4-5D6E-409C-BE32-E72D297353CC}">
                  <c16:uniqueId val="{00000001-06FA-42CE-9078-9BD76754CBEF}"/>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2-06FA-42CE-9078-9BD76754CBEF}"/>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3-06FA-42CE-9078-9BD76754CBEF}"/>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4-06FA-42CE-9078-9BD76754CBEF}"/>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5-06FA-42CE-9078-9BD76754CBEF}"/>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6-06FA-42CE-9078-9BD76754CBEF}"/>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07-06FA-42CE-9078-9BD76754CBEF}"/>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08-06FA-42CE-9078-9BD76754CBEF}"/>
                </c:ext>
                <c:ext xmlns:c15="http://schemas.microsoft.com/office/drawing/2012/chart" uri="{CE6537A1-D6FC-4f65-9D91-7224C49458BB}"/>
              </c:extLst>
            </c:dLbl>
            <c:dLbl>
              <c:idx val="8"/>
              <c:delete val="1"/>
              <c:extLst xmlns:c16r2="http://schemas.microsoft.com/office/drawing/2015/06/chart">
                <c:ext xmlns:c16="http://schemas.microsoft.com/office/drawing/2014/chart" uri="{C3380CC4-5D6E-409C-BE32-E72D297353CC}">
                  <c16:uniqueId val="{00000009-06FA-42CE-9078-9BD76754CBEF}"/>
                </c:ext>
                <c:ext xmlns:c15="http://schemas.microsoft.com/office/drawing/2012/chart" uri="{CE6537A1-D6FC-4f65-9D91-7224C49458BB}"/>
              </c:extLst>
            </c:dLbl>
            <c:dLbl>
              <c:idx val="9"/>
              <c:delete val="1"/>
              <c:extLst xmlns:c16r2="http://schemas.microsoft.com/office/drawing/2015/06/chart">
                <c:ext xmlns:c16="http://schemas.microsoft.com/office/drawing/2014/chart" uri="{C3380CC4-5D6E-409C-BE32-E72D297353CC}">
                  <c16:uniqueId val="{0000000A-06FA-42CE-9078-9BD76754CBEF}"/>
                </c:ext>
                <c:ext xmlns:c15="http://schemas.microsoft.com/office/drawing/2012/chart" uri="{CE6537A1-D6FC-4f65-9D91-7224C49458BB}"/>
              </c:extLst>
            </c:dLbl>
            <c:dLbl>
              <c:idx val="10"/>
              <c:delete val="1"/>
              <c:extLst xmlns:c16r2="http://schemas.microsoft.com/office/drawing/2015/06/chart">
                <c:ext xmlns:c16="http://schemas.microsoft.com/office/drawing/2014/chart" uri="{C3380CC4-5D6E-409C-BE32-E72D297353CC}">
                  <c16:uniqueId val="{0000000B-06FA-42CE-9078-9BD76754CBEF}"/>
                </c:ext>
                <c:ext xmlns:c15="http://schemas.microsoft.com/office/drawing/2012/chart" uri="{CE6537A1-D6FC-4f65-9D91-7224C49458BB}"/>
              </c:extLst>
            </c:dLbl>
            <c:dLbl>
              <c:idx val="11"/>
              <c:delete val="1"/>
              <c:extLst xmlns:c16r2="http://schemas.microsoft.com/office/drawing/2015/06/chart">
                <c:ext xmlns:c16="http://schemas.microsoft.com/office/drawing/2014/chart" uri="{C3380CC4-5D6E-409C-BE32-E72D297353CC}">
                  <c16:uniqueId val="{0000000C-06FA-42CE-9078-9BD76754CBEF}"/>
                </c:ext>
                <c:ext xmlns:c15="http://schemas.microsoft.com/office/drawing/2012/chart" uri="{CE6537A1-D6FC-4f65-9D91-7224C49458BB}"/>
              </c:extLst>
            </c:dLbl>
            <c:dLbl>
              <c:idx val="12"/>
              <c:delete val="1"/>
              <c:extLst xmlns:c16r2="http://schemas.microsoft.com/office/drawing/2015/06/chart">
                <c:ext xmlns:c16="http://schemas.microsoft.com/office/drawing/2014/chart" uri="{C3380CC4-5D6E-409C-BE32-E72D297353CC}">
                  <c16:uniqueId val="{0000000D-06FA-42CE-9078-9BD76754CBEF}"/>
                </c:ext>
                <c:ext xmlns:c15="http://schemas.microsoft.com/office/drawing/2012/chart" uri="{CE6537A1-D6FC-4f65-9D91-7224C49458BB}"/>
              </c:extLst>
            </c:dLbl>
            <c:dLbl>
              <c:idx val="13"/>
              <c:delete val="1"/>
              <c:extLst xmlns:c16r2="http://schemas.microsoft.com/office/drawing/2015/06/chart">
                <c:ext xmlns:c16="http://schemas.microsoft.com/office/drawing/2014/chart" uri="{C3380CC4-5D6E-409C-BE32-E72D297353CC}">
                  <c16:uniqueId val="{0000000E-06FA-42CE-9078-9BD76754CBEF}"/>
                </c:ext>
                <c:ext xmlns:c15="http://schemas.microsoft.com/office/drawing/2012/chart" uri="{CE6537A1-D6FC-4f65-9D91-7224C49458BB}"/>
              </c:extLst>
            </c:dLbl>
            <c:dLbl>
              <c:idx val="14"/>
              <c:delete val="1"/>
              <c:extLst xmlns:c16r2="http://schemas.microsoft.com/office/drawing/2015/06/chart">
                <c:ext xmlns:c16="http://schemas.microsoft.com/office/drawing/2014/chart" uri="{C3380CC4-5D6E-409C-BE32-E72D297353CC}">
                  <c16:uniqueId val="{0000000F-06FA-42CE-9078-9BD76754CBEF}"/>
                </c:ext>
                <c:ext xmlns:c15="http://schemas.microsoft.com/office/drawing/2012/chart" uri="{CE6537A1-D6FC-4f65-9D91-7224C49458BB}"/>
              </c:extLst>
            </c:dLbl>
            <c:dLbl>
              <c:idx val="15"/>
              <c:delete val="1"/>
              <c:extLst xmlns:c16r2="http://schemas.microsoft.com/office/drawing/2015/06/chart">
                <c:ext xmlns:c16="http://schemas.microsoft.com/office/drawing/2014/chart" uri="{C3380CC4-5D6E-409C-BE32-E72D297353CC}">
                  <c16:uniqueId val="{00000010-06FA-42CE-9078-9BD76754CBEF}"/>
                </c:ext>
                <c:ext xmlns:c15="http://schemas.microsoft.com/office/drawing/2012/chart" uri="{CE6537A1-D6FC-4f65-9D91-7224C49458BB}"/>
              </c:extLst>
            </c:dLbl>
            <c:dLbl>
              <c:idx val="16"/>
              <c:delete val="1"/>
              <c:extLst xmlns:c16r2="http://schemas.microsoft.com/office/drawing/2015/06/chart">
                <c:ext xmlns:c16="http://schemas.microsoft.com/office/drawing/2014/chart" uri="{C3380CC4-5D6E-409C-BE32-E72D297353CC}">
                  <c16:uniqueId val="{00000011-06FA-42CE-9078-9BD76754CBEF}"/>
                </c:ext>
                <c:ext xmlns:c15="http://schemas.microsoft.com/office/drawing/2012/chart" uri="{CE6537A1-D6FC-4f65-9D91-7224C49458BB}"/>
              </c:extLst>
            </c:dLbl>
            <c:dLbl>
              <c:idx val="17"/>
              <c:delete val="1"/>
              <c:extLst xmlns:c16r2="http://schemas.microsoft.com/office/drawing/2015/06/chart">
                <c:ext xmlns:c16="http://schemas.microsoft.com/office/drawing/2014/chart" uri="{C3380CC4-5D6E-409C-BE32-E72D297353CC}">
                  <c16:uniqueId val="{00000012-06FA-42CE-9078-9BD76754CBEF}"/>
                </c:ext>
                <c:ext xmlns:c15="http://schemas.microsoft.com/office/drawing/2012/chart" uri="{CE6537A1-D6FC-4f65-9D91-7224C49458BB}"/>
              </c:extLst>
            </c:dLbl>
            <c:dLbl>
              <c:idx val="18"/>
              <c:delete val="1"/>
              <c:extLst xmlns:c16r2="http://schemas.microsoft.com/office/drawing/2015/06/chart">
                <c:ext xmlns:c16="http://schemas.microsoft.com/office/drawing/2014/chart" uri="{C3380CC4-5D6E-409C-BE32-E72D297353CC}">
                  <c16:uniqueId val="{00000013-06FA-42CE-9078-9BD76754CBEF}"/>
                </c:ext>
                <c:ext xmlns:c15="http://schemas.microsoft.com/office/drawing/2012/chart" uri="{CE6537A1-D6FC-4f65-9D91-7224C49458BB}"/>
              </c:extLst>
            </c:dLbl>
            <c:dLbl>
              <c:idx val="19"/>
              <c:delete val="1"/>
              <c:extLst xmlns:c16r2="http://schemas.microsoft.com/office/drawing/2015/06/chart">
                <c:ext xmlns:c16="http://schemas.microsoft.com/office/drawing/2014/chart" uri="{C3380CC4-5D6E-409C-BE32-E72D297353CC}">
                  <c16:uniqueId val="{00000014-06FA-42CE-9078-9BD76754CBEF}"/>
                </c:ext>
                <c:ext xmlns:c15="http://schemas.microsoft.com/office/drawing/2012/chart" uri="{CE6537A1-D6FC-4f65-9D91-7224C49458BB}"/>
              </c:extLst>
            </c:dLbl>
            <c:dLbl>
              <c:idx val="20"/>
              <c:delete val="1"/>
              <c:extLst xmlns:c16r2="http://schemas.microsoft.com/office/drawing/2015/06/chart">
                <c:ext xmlns:c16="http://schemas.microsoft.com/office/drawing/2014/chart" uri="{C3380CC4-5D6E-409C-BE32-E72D297353CC}">
                  <c16:uniqueId val="{00000015-06FA-42CE-9078-9BD76754CBEF}"/>
                </c:ext>
                <c:ext xmlns:c15="http://schemas.microsoft.com/office/drawing/2012/chart" uri="{CE6537A1-D6FC-4f65-9D91-7224C49458BB}"/>
              </c:extLst>
            </c:dLbl>
            <c:dLbl>
              <c:idx val="21"/>
              <c:delete val="1"/>
              <c:extLst xmlns:c16r2="http://schemas.microsoft.com/office/drawing/2015/06/chart">
                <c:ext xmlns:c16="http://schemas.microsoft.com/office/drawing/2014/chart" uri="{C3380CC4-5D6E-409C-BE32-E72D297353CC}">
                  <c16:uniqueId val="{00000016-06FA-42CE-9078-9BD76754CBEF}"/>
                </c:ext>
                <c:ext xmlns:c15="http://schemas.microsoft.com/office/drawing/2012/chart" uri="{CE6537A1-D6FC-4f65-9D91-7224C49458BB}"/>
              </c:extLst>
            </c:dLbl>
            <c:dLbl>
              <c:idx val="22"/>
              <c:delete val="1"/>
              <c:extLst xmlns:c16r2="http://schemas.microsoft.com/office/drawing/2015/06/chart">
                <c:ext xmlns:c16="http://schemas.microsoft.com/office/drawing/2014/chart" uri="{C3380CC4-5D6E-409C-BE32-E72D297353CC}">
                  <c16:uniqueId val="{00000017-06FA-42CE-9078-9BD76754CBEF}"/>
                </c:ext>
                <c:ext xmlns:c15="http://schemas.microsoft.com/office/drawing/2012/chart" uri="{CE6537A1-D6FC-4f65-9D91-7224C49458BB}"/>
              </c:extLst>
            </c:dLbl>
            <c:dLbl>
              <c:idx val="23"/>
              <c:delete val="1"/>
              <c:extLst xmlns:c16r2="http://schemas.microsoft.com/office/drawing/2015/06/chart">
                <c:ext xmlns:c16="http://schemas.microsoft.com/office/drawing/2014/chart" uri="{C3380CC4-5D6E-409C-BE32-E72D297353CC}">
                  <c16:uniqueId val="{00000018-06FA-42CE-9078-9BD76754CBEF}"/>
                </c:ext>
                <c:ext xmlns:c15="http://schemas.microsoft.com/office/drawing/2012/chart" uri="{CE6537A1-D6FC-4f65-9D91-7224C49458BB}"/>
              </c:extLst>
            </c:dLbl>
            <c:dLbl>
              <c:idx val="24"/>
              <c:delete val="1"/>
              <c:extLst xmlns:c16r2="http://schemas.microsoft.com/office/drawing/2015/06/chart">
                <c:ext xmlns:c16="http://schemas.microsoft.com/office/drawing/2014/chart" uri="{C3380CC4-5D6E-409C-BE32-E72D297353CC}">
                  <c16:uniqueId val="{00000019-06FA-42CE-9078-9BD76754CBEF}"/>
                </c:ext>
                <c:ext xmlns:c15="http://schemas.microsoft.com/office/drawing/2012/chart" uri="{CE6537A1-D6FC-4f65-9D91-7224C49458BB}"/>
              </c:extLst>
            </c:dLbl>
            <c:dLbl>
              <c:idx val="25"/>
              <c:delete val="1"/>
              <c:extLst xmlns:c16r2="http://schemas.microsoft.com/office/drawing/2015/06/chart">
                <c:ext xmlns:c16="http://schemas.microsoft.com/office/drawing/2014/chart" uri="{C3380CC4-5D6E-409C-BE32-E72D297353CC}">
                  <c16:uniqueId val="{0000001A-06FA-42CE-9078-9BD76754CBEF}"/>
                </c:ext>
                <c:ext xmlns:c15="http://schemas.microsoft.com/office/drawing/2012/chart" uri="{CE6537A1-D6FC-4f65-9D91-7224C49458BB}"/>
              </c:extLst>
            </c:dLbl>
            <c:dLbl>
              <c:idx val="26"/>
              <c:delete val="1"/>
              <c:extLst xmlns:c16r2="http://schemas.microsoft.com/office/drawing/2015/06/chart">
                <c:ext xmlns:c16="http://schemas.microsoft.com/office/drawing/2014/chart" uri="{C3380CC4-5D6E-409C-BE32-E72D297353CC}">
                  <c16:uniqueId val="{0000001B-06FA-42CE-9078-9BD76754CBEF}"/>
                </c:ext>
                <c:ext xmlns:c15="http://schemas.microsoft.com/office/drawing/2012/chart" uri="{CE6537A1-D6FC-4f65-9D91-7224C49458BB}"/>
              </c:extLst>
            </c:dLbl>
            <c:dLbl>
              <c:idx val="27"/>
              <c:layout>
                <c:manualLayout>
                  <c:x val="-4.992908514471598E-2"/>
                  <c:y val="2.8121647837498442E-2"/>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rgbClr val="FF0000"/>
                      </a:solidFill>
                      <a:latin typeface="+mn-lt"/>
                      <a:ea typeface="+mn-ea"/>
                      <a:cs typeface="+mn-cs"/>
                    </a:defRPr>
                  </a:pPr>
                  <a:endParaRPr lang="es-CR"/>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06FA-42CE-9078-9BD76754CBEF}"/>
                </c:ext>
                <c:ext xmlns:c15="http://schemas.microsoft.com/office/drawing/2012/chart" uri="{CE6537A1-D6FC-4f65-9D91-7224C49458BB}"/>
              </c:extLst>
            </c:dLbl>
            <c:dLbl>
              <c:idx val="28"/>
              <c:delete val="1"/>
              <c:extLst xmlns:c16r2="http://schemas.microsoft.com/office/drawing/2015/06/chart">
                <c:ext xmlns:c16="http://schemas.microsoft.com/office/drawing/2014/chart" uri="{C3380CC4-5D6E-409C-BE32-E72D297353CC}">
                  <c16:uniqueId val="{0000001C-06FA-42CE-9078-9BD76754CBEF}"/>
                </c:ext>
                <c:ext xmlns:c15="http://schemas.microsoft.com/office/drawing/2012/chart" uri="{CE6537A1-D6FC-4f65-9D91-7224C49458BB}"/>
              </c:extLst>
            </c:dLbl>
            <c:dLbl>
              <c:idx val="29"/>
              <c:delete val="1"/>
              <c:extLst xmlns:c16r2="http://schemas.microsoft.com/office/drawing/2015/06/chart">
                <c:ext xmlns:c16="http://schemas.microsoft.com/office/drawing/2014/chart" uri="{C3380CC4-5D6E-409C-BE32-E72D297353CC}">
                  <c16:uniqueId val="{0000001D-06FA-42CE-9078-9BD76754CBEF}"/>
                </c:ext>
                <c:ext xmlns:c15="http://schemas.microsoft.com/office/drawing/2012/chart" uri="{CE6537A1-D6FC-4f65-9D91-7224C49458BB}"/>
              </c:extLst>
            </c:dLbl>
            <c:dLbl>
              <c:idx val="30"/>
              <c:delete val="1"/>
              <c:extLst xmlns:c16r2="http://schemas.microsoft.com/office/drawing/2015/06/chart">
                <c:ext xmlns:c16="http://schemas.microsoft.com/office/drawing/2014/chart" uri="{C3380CC4-5D6E-409C-BE32-E72D297353CC}">
                  <c16:uniqueId val="{0000001E-06FA-42CE-9078-9BD76754CBEF}"/>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'Datos históricos Futuros petról'!$A$2:$A$32</c:f>
              <c:numCache>
                <c:formatCode>mmm\-yy</c:formatCode>
                <c:ptCount val="31"/>
                <c:pt idx="0">
                  <c:v>44013</c:v>
                </c:pt>
                <c:pt idx="1">
                  <c:v>43983</c:v>
                </c:pt>
                <c:pt idx="2">
                  <c:v>43952</c:v>
                </c:pt>
                <c:pt idx="3">
                  <c:v>43922</c:v>
                </c:pt>
                <c:pt idx="4">
                  <c:v>43891</c:v>
                </c:pt>
                <c:pt idx="5">
                  <c:v>43862</c:v>
                </c:pt>
                <c:pt idx="6">
                  <c:v>43831</c:v>
                </c:pt>
                <c:pt idx="7">
                  <c:v>43800</c:v>
                </c:pt>
                <c:pt idx="8">
                  <c:v>43770</c:v>
                </c:pt>
                <c:pt idx="9">
                  <c:v>43739</c:v>
                </c:pt>
                <c:pt idx="10">
                  <c:v>43709</c:v>
                </c:pt>
                <c:pt idx="11">
                  <c:v>43678</c:v>
                </c:pt>
                <c:pt idx="12">
                  <c:v>43647</c:v>
                </c:pt>
                <c:pt idx="13">
                  <c:v>43617</c:v>
                </c:pt>
                <c:pt idx="14">
                  <c:v>43586</c:v>
                </c:pt>
                <c:pt idx="15">
                  <c:v>43556</c:v>
                </c:pt>
                <c:pt idx="16">
                  <c:v>43525</c:v>
                </c:pt>
                <c:pt idx="17">
                  <c:v>43497</c:v>
                </c:pt>
                <c:pt idx="18">
                  <c:v>43466</c:v>
                </c:pt>
                <c:pt idx="19">
                  <c:v>43435</c:v>
                </c:pt>
                <c:pt idx="20">
                  <c:v>43405</c:v>
                </c:pt>
                <c:pt idx="21">
                  <c:v>43374</c:v>
                </c:pt>
                <c:pt idx="22">
                  <c:v>43344</c:v>
                </c:pt>
                <c:pt idx="23">
                  <c:v>43313</c:v>
                </c:pt>
                <c:pt idx="24">
                  <c:v>43282</c:v>
                </c:pt>
                <c:pt idx="25">
                  <c:v>43252</c:v>
                </c:pt>
                <c:pt idx="26">
                  <c:v>43221</c:v>
                </c:pt>
                <c:pt idx="27">
                  <c:v>43191</c:v>
                </c:pt>
                <c:pt idx="28">
                  <c:v>43160</c:v>
                </c:pt>
                <c:pt idx="29">
                  <c:v>43132</c:v>
                </c:pt>
                <c:pt idx="30">
                  <c:v>43101</c:v>
                </c:pt>
              </c:numCache>
            </c:numRef>
          </c:cat>
          <c:val>
            <c:numRef>
              <c:f>'Datos históricos Futuros petról'!$B$2:$B$32</c:f>
              <c:numCache>
                <c:formatCode>General</c:formatCode>
                <c:ptCount val="31"/>
                <c:pt idx="0">
                  <c:v>40.270000000000003</c:v>
                </c:pt>
                <c:pt idx="1">
                  <c:v>39.270000000000003</c:v>
                </c:pt>
                <c:pt idx="2">
                  <c:v>35.49</c:v>
                </c:pt>
                <c:pt idx="3">
                  <c:v>-37.630000000000003</c:v>
                </c:pt>
                <c:pt idx="4">
                  <c:v>20.48</c:v>
                </c:pt>
                <c:pt idx="5">
                  <c:v>44.76</c:v>
                </c:pt>
                <c:pt idx="6">
                  <c:v>51.56</c:v>
                </c:pt>
                <c:pt idx="7">
                  <c:v>61.06</c:v>
                </c:pt>
                <c:pt idx="8">
                  <c:v>55.17</c:v>
                </c:pt>
                <c:pt idx="9">
                  <c:v>54.18</c:v>
                </c:pt>
                <c:pt idx="10">
                  <c:v>54.07</c:v>
                </c:pt>
                <c:pt idx="11">
                  <c:v>55.1</c:v>
                </c:pt>
                <c:pt idx="12">
                  <c:v>58.58</c:v>
                </c:pt>
                <c:pt idx="13">
                  <c:v>59.38</c:v>
                </c:pt>
                <c:pt idx="14">
                  <c:v>53.5</c:v>
                </c:pt>
                <c:pt idx="15">
                  <c:v>63.91</c:v>
                </c:pt>
                <c:pt idx="16">
                  <c:v>60.14</c:v>
                </c:pt>
                <c:pt idx="17">
                  <c:v>57.22</c:v>
                </c:pt>
                <c:pt idx="18">
                  <c:v>53.79</c:v>
                </c:pt>
                <c:pt idx="19">
                  <c:v>45.41</c:v>
                </c:pt>
                <c:pt idx="20">
                  <c:v>50.93</c:v>
                </c:pt>
                <c:pt idx="21">
                  <c:v>65.31</c:v>
                </c:pt>
                <c:pt idx="22">
                  <c:v>73.25</c:v>
                </c:pt>
                <c:pt idx="23">
                  <c:v>69.8</c:v>
                </c:pt>
                <c:pt idx="24">
                  <c:v>69.8</c:v>
                </c:pt>
                <c:pt idx="25">
                  <c:v>74.150000000000006</c:v>
                </c:pt>
                <c:pt idx="26">
                  <c:v>67.040000000000006</c:v>
                </c:pt>
                <c:pt idx="27">
                  <c:v>68.569999999999993</c:v>
                </c:pt>
                <c:pt idx="28">
                  <c:v>64.94</c:v>
                </c:pt>
                <c:pt idx="29">
                  <c:v>61.64</c:v>
                </c:pt>
                <c:pt idx="30">
                  <c:v>64.73</c:v>
                </c:pt>
              </c:numCache>
            </c:numRef>
          </c:val>
          <c:smooth val="0"/>
          <c:extLst xmlns:c16r2="http://schemas.microsoft.com/office/drawing/2015/06/chart">
            <c:ext xmlns:c16="http://schemas.microsoft.com/office/drawing/2014/chart" uri="{C3380CC4-5D6E-409C-BE32-E72D297353CC}">
              <c16:uniqueId val="{0000001F-06FA-42CE-9078-9BD76754CBEF}"/>
            </c:ext>
          </c:extLst>
        </c:ser>
        <c:ser>
          <c:idx val="1"/>
          <c:order val="1"/>
          <c:tx>
            <c:strRef>
              <c:f>'Datos históricos Futuros petról'!$C$1</c:f>
              <c:strCache>
                <c:ptCount val="1"/>
                <c:pt idx="0">
                  <c:v>BRENT</c:v>
                </c:pt>
              </c:strCache>
            </c:strRef>
          </c:tx>
          <c:spPr>
            <a:ln w="28575" cap="rnd">
              <a:solidFill>
                <a:schemeClr val="accent2">
                  <a:lumMod val="75000"/>
                </a:schemeClr>
              </a:solidFill>
              <a:round/>
            </a:ln>
            <a:effectLst/>
          </c:spPr>
          <c:marker>
            <c:symbol val="none"/>
          </c:marker>
          <c:dLbls>
            <c:delete val="1"/>
          </c:dLbls>
          <c:cat>
            <c:numRef>
              <c:f>'Datos históricos Futuros petról'!$A$2:$A$32</c:f>
              <c:numCache>
                <c:formatCode>mmm\-yy</c:formatCode>
                <c:ptCount val="31"/>
                <c:pt idx="0">
                  <c:v>44013</c:v>
                </c:pt>
                <c:pt idx="1">
                  <c:v>43983</c:v>
                </c:pt>
                <c:pt idx="2">
                  <c:v>43952</c:v>
                </c:pt>
                <c:pt idx="3">
                  <c:v>43922</c:v>
                </c:pt>
                <c:pt idx="4">
                  <c:v>43891</c:v>
                </c:pt>
                <c:pt idx="5">
                  <c:v>43862</c:v>
                </c:pt>
                <c:pt idx="6">
                  <c:v>43831</c:v>
                </c:pt>
                <c:pt idx="7">
                  <c:v>43800</c:v>
                </c:pt>
                <c:pt idx="8">
                  <c:v>43770</c:v>
                </c:pt>
                <c:pt idx="9">
                  <c:v>43739</c:v>
                </c:pt>
                <c:pt idx="10">
                  <c:v>43709</c:v>
                </c:pt>
                <c:pt idx="11">
                  <c:v>43678</c:v>
                </c:pt>
                <c:pt idx="12">
                  <c:v>43647</c:v>
                </c:pt>
                <c:pt idx="13">
                  <c:v>43617</c:v>
                </c:pt>
                <c:pt idx="14">
                  <c:v>43586</c:v>
                </c:pt>
                <c:pt idx="15">
                  <c:v>43556</c:v>
                </c:pt>
                <c:pt idx="16">
                  <c:v>43525</c:v>
                </c:pt>
                <c:pt idx="17">
                  <c:v>43497</c:v>
                </c:pt>
                <c:pt idx="18">
                  <c:v>43466</c:v>
                </c:pt>
                <c:pt idx="19">
                  <c:v>43435</c:v>
                </c:pt>
                <c:pt idx="20">
                  <c:v>43405</c:v>
                </c:pt>
                <c:pt idx="21">
                  <c:v>43374</c:v>
                </c:pt>
                <c:pt idx="22">
                  <c:v>43344</c:v>
                </c:pt>
                <c:pt idx="23">
                  <c:v>43313</c:v>
                </c:pt>
                <c:pt idx="24">
                  <c:v>43282</c:v>
                </c:pt>
                <c:pt idx="25">
                  <c:v>43252</c:v>
                </c:pt>
                <c:pt idx="26">
                  <c:v>43221</c:v>
                </c:pt>
                <c:pt idx="27">
                  <c:v>43191</c:v>
                </c:pt>
                <c:pt idx="28">
                  <c:v>43160</c:v>
                </c:pt>
                <c:pt idx="29">
                  <c:v>43132</c:v>
                </c:pt>
                <c:pt idx="30">
                  <c:v>43101</c:v>
                </c:pt>
              </c:numCache>
            </c:numRef>
          </c:cat>
          <c:val>
            <c:numRef>
              <c:f>'Datos históricos Futuros petról'!$C$2:$C$32</c:f>
              <c:numCache>
                <c:formatCode>General</c:formatCode>
                <c:ptCount val="31"/>
                <c:pt idx="0">
                  <c:v>43.3</c:v>
                </c:pt>
                <c:pt idx="1">
                  <c:v>41.15</c:v>
                </c:pt>
                <c:pt idx="2">
                  <c:v>37.659999999999997</c:v>
                </c:pt>
                <c:pt idx="3">
                  <c:v>19.329999999999998</c:v>
                </c:pt>
                <c:pt idx="4">
                  <c:v>22.74</c:v>
                </c:pt>
                <c:pt idx="5">
                  <c:v>50.52</c:v>
                </c:pt>
                <c:pt idx="6">
                  <c:v>58.16</c:v>
                </c:pt>
                <c:pt idx="7">
                  <c:v>66</c:v>
                </c:pt>
                <c:pt idx="8">
                  <c:v>62.43</c:v>
                </c:pt>
                <c:pt idx="9">
                  <c:v>60.23</c:v>
                </c:pt>
                <c:pt idx="10">
                  <c:v>60.78</c:v>
                </c:pt>
                <c:pt idx="11">
                  <c:v>60.43</c:v>
                </c:pt>
                <c:pt idx="12">
                  <c:v>65.17</c:v>
                </c:pt>
                <c:pt idx="13">
                  <c:v>66.55</c:v>
                </c:pt>
                <c:pt idx="14">
                  <c:v>64.489999999999995</c:v>
                </c:pt>
                <c:pt idx="15">
                  <c:v>72.8</c:v>
                </c:pt>
                <c:pt idx="16">
                  <c:v>68.39</c:v>
                </c:pt>
                <c:pt idx="17">
                  <c:v>66.03</c:v>
                </c:pt>
                <c:pt idx="18">
                  <c:v>61.89</c:v>
                </c:pt>
                <c:pt idx="19">
                  <c:v>53.8</c:v>
                </c:pt>
                <c:pt idx="20">
                  <c:v>58.71</c:v>
                </c:pt>
                <c:pt idx="21">
                  <c:v>75.47</c:v>
                </c:pt>
                <c:pt idx="22">
                  <c:v>82.72</c:v>
                </c:pt>
                <c:pt idx="23">
                  <c:v>77.42</c:v>
                </c:pt>
                <c:pt idx="24">
                  <c:v>74.25</c:v>
                </c:pt>
                <c:pt idx="25">
                  <c:v>79.44</c:v>
                </c:pt>
                <c:pt idx="26">
                  <c:v>77.59</c:v>
                </c:pt>
                <c:pt idx="27">
                  <c:v>75.17</c:v>
                </c:pt>
                <c:pt idx="28">
                  <c:v>70.27</c:v>
                </c:pt>
                <c:pt idx="29">
                  <c:v>65.78</c:v>
                </c:pt>
                <c:pt idx="30">
                  <c:v>69.05</c:v>
                </c:pt>
              </c:numCache>
            </c:numRef>
          </c:val>
          <c:smooth val="0"/>
          <c:extLst xmlns:c16r2="http://schemas.microsoft.com/office/drawing/2015/06/chart">
            <c:ext xmlns:c16="http://schemas.microsoft.com/office/drawing/2014/chart" uri="{C3380CC4-5D6E-409C-BE32-E72D297353CC}">
              <c16:uniqueId val="{00000020-06FA-42CE-9078-9BD76754CBEF}"/>
            </c:ext>
          </c:extLst>
        </c:ser>
        <c:dLbls>
          <c:dLblPos val="t"/>
          <c:showLegendKey val="0"/>
          <c:showVal val="1"/>
          <c:showCatName val="0"/>
          <c:showSerName val="0"/>
          <c:showPercent val="0"/>
          <c:showBubbleSize val="0"/>
        </c:dLbls>
        <c:smooth val="0"/>
        <c:axId val="152374320"/>
        <c:axId val="152374712"/>
      </c:lineChart>
      <c:dateAx>
        <c:axId val="152374320"/>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s-CR"/>
          </a:p>
        </c:txPr>
        <c:crossAx val="152374712"/>
        <c:crosses val="autoZero"/>
        <c:auto val="1"/>
        <c:lblOffset val="100"/>
        <c:baseTimeUnit val="months"/>
      </c:dateAx>
      <c:valAx>
        <c:axId val="152374712"/>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s-CR"/>
          </a:p>
        </c:txPr>
        <c:crossAx val="152374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s-CR"/>
        </a:p>
      </c:txPr>
    </c:legend>
    <c:plotVisOnly val="1"/>
    <c:dispBlanksAs val="gap"/>
    <c:showDLblsOverMax val="0"/>
  </c:chart>
  <c:spPr>
    <a:solidFill>
      <a:schemeClr val="bg1"/>
    </a:solidFill>
    <a:ln w="9525" cap="flat" cmpd="sng" algn="ctr">
      <a:solidFill>
        <a:schemeClr val="bg1"/>
      </a:solidFill>
      <a:round/>
    </a:ln>
    <a:effectLst/>
  </c:spPr>
  <c:txPr>
    <a:bodyPr/>
    <a:lstStyle/>
    <a:p>
      <a:pPr>
        <a:defRPr/>
      </a:pPr>
      <a:endParaRPr lang="es-C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spPr>
            <a:ln w="28575" cap="rnd">
              <a:solidFill>
                <a:schemeClr val="bg1">
                  <a:lumMod val="6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Pt>
            <c:idx val="1"/>
            <c:bubble3D val="0"/>
            <c:spPr>
              <a:ln w="28575" cap="rnd">
                <a:solidFill>
                  <a:srgbClr val="C00000"/>
                </a:solidFill>
                <a:round/>
              </a:ln>
              <a:effectLst/>
            </c:spPr>
            <c:extLst xmlns:c16r2="http://schemas.microsoft.com/office/drawing/2015/06/chart">
              <c:ext xmlns:c16="http://schemas.microsoft.com/office/drawing/2014/chart" uri="{C3380CC4-5D6E-409C-BE32-E72D297353CC}">
                <c16:uniqueId val="{00000001-24E6-47D6-BC2D-93CA1D496B37}"/>
              </c:ext>
            </c:extLst>
          </c:dPt>
          <c:dPt>
            <c:idx val="2"/>
            <c:bubble3D val="0"/>
            <c:spPr>
              <a:ln w="28575" cap="rnd">
                <a:solidFill>
                  <a:srgbClr val="C00000"/>
                </a:solidFill>
                <a:round/>
              </a:ln>
              <a:effectLst/>
            </c:spPr>
            <c:extLst xmlns:c16r2="http://schemas.microsoft.com/office/drawing/2015/06/chart">
              <c:ext xmlns:c16="http://schemas.microsoft.com/office/drawing/2014/chart" uri="{C3380CC4-5D6E-409C-BE32-E72D297353CC}">
                <c16:uniqueId val="{00000003-24E6-47D6-BC2D-93CA1D496B37}"/>
              </c:ext>
            </c:extLst>
          </c:dPt>
          <c:dPt>
            <c:idx val="3"/>
            <c:bubble3D val="0"/>
            <c:spPr>
              <a:ln w="28575" cap="rnd">
                <a:solidFill>
                  <a:srgbClr val="C00000"/>
                </a:solidFill>
                <a:round/>
              </a:ln>
              <a:effectLst/>
            </c:spPr>
            <c:extLst xmlns:c16r2="http://schemas.microsoft.com/office/drawing/2015/06/chart">
              <c:ext xmlns:c16="http://schemas.microsoft.com/office/drawing/2014/chart" uri="{C3380CC4-5D6E-409C-BE32-E72D297353CC}">
                <c16:uniqueId val="{00000005-24E6-47D6-BC2D-93CA1D496B37}"/>
              </c:ext>
            </c:extLst>
          </c:dPt>
          <c:dPt>
            <c:idx val="4"/>
            <c:bubble3D val="0"/>
            <c:spPr>
              <a:ln w="28575" cap="rnd">
                <a:solidFill>
                  <a:srgbClr val="002060"/>
                </a:solidFill>
                <a:round/>
              </a:ln>
              <a:effectLst/>
            </c:spPr>
            <c:extLst xmlns:c16r2="http://schemas.microsoft.com/office/drawing/2015/06/chart">
              <c:ext xmlns:c16="http://schemas.microsoft.com/office/drawing/2014/chart" uri="{C3380CC4-5D6E-409C-BE32-E72D297353CC}">
                <c16:uniqueId val="{00000007-24E6-47D6-BC2D-93CA1D496B37}"/>
              </c:ext>
            </c:extLst>
          </c:dPt>
          <c:dLbls>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FF0000"/>
                      </a:solidFill>
                      <a:latin typeface="+mn-lt"/>
                      <a:ea typeface="+mn-ea"/>
                      <a:cs typeface="+mn-cs"/>
                    </a:defRPr>
                  </a:pPr>
                  <a:endParaRPr lang="es-CR"/>
                </a:p>
              </c:txPr>
              <c:dLblPos val="t"/>
              <c:showLegendKey val="0"/>
              <c:showVal val="1"/>
              <c:showCatName val="0"/>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FF0000"/>
                      </a:solidFill>
                      <a:latin typeface="+mn-lt"/>
                      <a:ea typeface="+mn-ea"/>
                      <a:cs typeface="+mn-cs"/>
                    </a:defRPr>
                  </a:pPr>
                  <a:endParaRPr lang="es-CR"/>
                </a:p>
              </c:txPr>
              <c:dLblPos val="t"/>
              <c:showLegendKey val="0"/>
              <c:showVal val="1"/>
              <c:showCatName val="0"/>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FF0000"/>
                      </a:solidFill>
                      <a:latin typeface="+mn-lt"/>
                      <a:ea typeface="+mn-ea"/>
                      <a:cs typeface="+mn-cs"/>
                    </a:defRPr>
                  </a:pPr>
                  <a:endParaRPr lang="es-CR"/>
                </a:p>
              </c:txPr>
              <c:dLblPos val="t"/>
              <c:showLegendKey val="0"/>
              <c:showVal val="1"/>
              <c:showCatName val="0"/>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FF0000"/>
                      </a:solidFill>
                      <a:latin typeface="+mn-lt"/>
                      <a:ea typeface="+mn-ea"/>
                      <a:cs typeface="+mn-cs"/>
                    </a:defRPr>
                  </a:pPr>
                  <a:endParaRPr lang="es-CR"/>
                </a:p>
              </c:txPr>
              <c:dLblPos val="t"/>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s-C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Hoja2!$C$7:$C$11</c:f>
              <c:strCache>
                <c:ptCount val="5"/>
                <c:pt idx="0">
                  <c:v>PEMEX</c:v>
                </c:pt>
                <c:pt idx="1">
                  <c:v>PETROBRAS</c:v>
                </c:pt>
                <c:pt idx="2">
                  <c:v>YPF</c:v>
                </c:pt>
                <c:pt idx="3">
                  <c:v>ENAP</c:v>
                </c:pt>
                <c:pt idx="4">
                  <c:v>ECOPETROL</c:v>
                </c:pt>
              </c:strCache>
            </c:strRef>
          </c:cat>
          <c:val>
            <c:numRef>
              <c:f>Hoja2!$D$7:$D$11</c:f>
              <c:numCache>
                <c:formatCode>#,##0</c:formatCode>
                <c:ptCount val="5"/>
                <c:pt idx="0">
                  <c:v>-25874</c:v>
                </c:pt>
                <c:pt idx="1">
                  <c:v>-10046</c:v>
                </c:pt>
                <c:pt idx="2">
                  <c:v>-1382</c:v>
                </c:pt>
                <c:pt idx="3" formatCode="#,##0.0">
                  <c:v>-34.200000000000003</c:v>
                </c:pt>
                <c:pt idx="4" formatCode="General">
                  <c:v>42.2</c:v>
                </c:pt>
              </c:numCache>
            </c:numRef>
          </c:val>
          <c:smooth val="0"/>
          <c:extLst xmlns:c16r2="http://schemas.microsoft.com/office/drawing/2015/06/chart">
            <c:ext xmlns:c16="http://schemas.microsoft.com/office/drawing/2014/chart" uri="{C3380CC4-5D6E-409C-BE32-E72D297353CC}">
              <c16:uniqueId val="{00000009-24E6-47D6-BC2D-93CA1D496B37}"/>
            </c:ext>
          </c:extLst>
        </c:ser>
        <c:dLbls>
          <c:dLblPos val="t"/>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upDownBars>
          <c:gapWidth val="219"/>
          <c:upBars>
            <c:spPr>
              <a:solidFill>
                <a:schemeClr val="lt1"/>
              </a:solidFill>
              <a:ln w="9525">
                <a:solidFill>
                  <a:schemeClr val="tx1">
                    <a:lumMod val="15000"/>
                    <a:lumOff val="85000"/>
                  </a:schemeClr>
                </a:solidFill>
              </a:ln>
              <a:effectLst/>
            </c:spPr>
          </c:upBars>
          <c:downBars>
            <c:spPr>
              <a:solidFill>
                <a:schemeClr val="dk1">
                  <a:lumMod val="65000"/>
                  <a:lumOff val="35000"/>
                </a:schemeClr>
              </a:solidFill>
              <a:ln w="9525">
                <a:solidFill>
                  <a:schemeClr val="tx1">
                    <a:lumMod val="65000"/>
                    <a:lumOff val="35000"/>
                  </a:schemeClr>
                </a:solidFill>
              </a:ln>
              <a:effectLst/>
            </c:spPr>
          </c:downBars>
        </c:upDownBars>
        <c:marker val="1"/>
        <c:smooth val="0"/>
        <c:axId val="152375496"/>
        <c:axId val="152375888"/>
      </c:lineChart>
      <c:catAx>
        <c:axId val="152375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ysClr val="windowText" lastClr="000000"/>
                </a:solidFill>
                <a:latin typeface="+mn-lt"/>
                <a:ea typeface="+mn-ea"/>
                <a:cs typeface="+mn-cs"/>
              </a:defRPr>
            </a:pPr>
            <a:endParaRPr lang="es-CR"/>
          </a:p>
        </c:txPr>
        <c:crossAx val="152375888"/>
        <c:crossesAt val="0"/>
        <c:auto val="1"/>
        <c:lblAlgn val="ctr"/>
        <c:lblOffset val="100"/>
        <c:noMultiLvlLbl val="0"/>
      </c:catAx>
      <c:valAx>
        <c:axId val="152375888"/>
        <c:scaling>
          <c:orientation val="minMax"/>
          <c:min val="-260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s-CR"/>
          </a:p>
        </c:txPr>
        <c:crossAx val="152375496"/>
        <c:crosses val="autoZero"/>
        <c:crossBetween val="between"/>
      </c:valAx>
      <c:spPr>
        <a:noFill/>
        <a:ln>
          <a:solidFill>
            <a:schemeClr val="bg1"/>
          </a:solid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bg1"/>
      </a:solidFill>
      <a:round/>
    </a:ln>
    <a:effectLst/>
  </c:spPr>
  <c:txPr>
    <a:bodyPr/>
    <a:lstStyle/>
    <a:p>
      <a:pPr>
        <a:defRPr/>
      </a:pPr>
      <a:endParaRPr lang="es-C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rgbClr val="002060"/>
              </a:solidFill>
              <a:round/>
            </a:ln>
            <a:effectLst/>
          </c:spPr>
          <c:marker>
            <c:symbol val="circle"/>
            <c:size val="5"/>
            <c:spPr>
              <a:solidFill>
                <a:srgbClr val="002060"/>
              </a:solidFill>
              <a:ln w="9525">
                <a:solidFill>
                  <a:srgbClr val="002060"/>
                </a:solidFill>
              </a:ln>
              <a:effectLst/>
            </c:spPr>
          </c:marker>
          <c:dPt>
            <c:idx val="5"/>
            <c:marker>
              <c:spPr>
                <a:solidFill>
                  <a:srgbClr val="FF0000"/>
                </a:solidFill>
                <a:ln w="9525">
                  <a:solidFill>
                    <a:srgbClr val="FF0000"/>
                  </a:solidFill>
                </a:ln>
                <a:effectLst/>
              </c:spPr>
            </c:marker>
            <c:bubble3D val="0"/>
            <c:extLst xmlns:c16r2="http://schemas.microsoft.com/office/drawing/2015/06/chart">
              <c:ext xmlns:c16="http://schemas.microsoft.com/office/drawing/2014/chart" uri="{C3380CC4-5D6E-409C-BE32-E72D297353CC}">
                <c16:uniqueId val="{00000000-36B8-4C2E-9280-93AFD6F57C46}"/>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mn-lt"/>
                    <a:ea typeface="+mn-ea"/>
                    <a:cs typeface="+mn-cs"/>
                  </a:defRPr>
                </a:pPr>
                <a:endParaRPr lang="es-C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Hoja2!$N$5:$N$10</c:f>
              <c:strCache>
                <c:ptCount val="6"/>
                <c:pt idx="0">
                  <c:v>ENAP</c:v>
                </c:pt>
                <c:pt idx="1">
                  <c:v>PEMEX</c:v>
                </c:pt>
                <c:pt idx="2">
                  <c:v>YPF</c:v>
                </c:pt>
                <c:pt idx="3">
                  <c:v>ECOPETROL</c:v>
                </c:pt>
                <c:pt idx="4">
                  <c:v>PETROBRAS</c:v>
                </c:pt>
                <c:pt idx="5">
                  <c:v>RECOPE</c:v>
                </c:pt>
              </c:strCache>
            </c:strRef>
          </c:cat>
          <c:val>
            <c:numRef>
              <c:f>Hoja2!$O$5:$O$10</c:f>
              <c:numCache>
                <c:formatCode>0.0%</c:formatCode>
                <c:ptCount val="6"/>
                <c:pt idx="0" formatCode="0%">
                  <c:v>0.4</c:v>
                </c:pt>
                <c:pt idx="1">
                  <c:v>0.36399999999999999</c:v>
                </c:pt>
                <c:pt idx="2">
                  <c:v>0.317</c:v>
                </c:pt>
                <c:pt idx="3">
                  <c:v>0.313</c:v>
                </c:pt>
                <c:pt idx="4" formatCode="0%">
                  <c:v>0.28000000000000003</c:v>
                </c:pt>
                <c:pt idx="5" formatCode="0.00%">
                  <c:v>0.27300000000000002</c:v>
                </c:pt>
              </c:numCache>
            </c:numRef>
          </c:val>
          <c:smooth val="0"/>
          <c:extLst xmlns:c16r2="http://schemas.microsoft.com/office/drawing/2015/06/chart">
            <c:ext xmlns:c16="http://schemas.microsoft.com/office/drawing/2014/chart" uri="{C3380CC4-5D6E-409C-BE32-E72D297353CC}">
              <c16:uniqueId val="{00000001-36B8-4C2E-9280-93AFD6F57C46}"/>
            </c:ext>
          </c:extLst>
        </c:ser>
        <c:dLbls>
          <c:dLblPos val="t"/>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marker val="1"/>
        <c:smooth val="0"/>
        <c:axId val="152376672"/>
        <c:axId val="152377064"/>
      </c:lineChart>
      <c:catAx>
        <c:axId val="152376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ysClr val="windowText" lastClr="000000"/>
                </a:solidFill>
                <a:latin typeface="+mn-lt"/>
                <a:ea typeface="+mn-ea"/>
                <a:cs typeface="+mn-cs"/>
              </a:defRPr>
            </a:pPr>
            <a:endParaRPr lang="es-CR"/>
          </a:p>
        </c:txPr>
        <c:crossAx val="152377064"/>
        <c:crosses val="autoZero"/>
        <c:auto val="1"/>
        <c:lblAlgn val="ctr"/>
        <c:lblOffset val="100"/>
        <c:noMultiLvlLbl val="0"/>
      </c:catAx>
      <c:valAx>
        <c:axId val="15237706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s-CR"/>
          </a:p>
        </c:txPr>
        <c:crossAx val="15237667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bg1"/>
      </a:solidFill>
      <a:round/>
    </a:ln>
    <a:effectLst/>
  </c:spPr>
  <c:txPr>
    <a:bodyPr/>
    <a:lstStyle/>
    <a:p>
      <a:pPr>
        <a:defRPr/>
      </a:pPr>
      <a:endParaRPr lang="es-C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EBD65D-3BB6-4FFE-8AEF-7FBDF006A325}" type="datetimeFigureOut">
              <a:rPr lang="es-ES" smtClean="0"/>
              <a:t>12/03/2021</a:t>
            </a:fld>
            <a:endParaRPr lang="es-ES"/>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216CBF-21C0-4E2C-908C-F126A151B6DD}" type="slidenum">
              <a:rPr lang="es-ES" smtClean="0"/>
              <a:t>‹Nº›</a:t>
            </a:fld>
            <a:endParaRPr lang="es-ES"/>
          </a:p>
        </p:txBody>
      </p:sp>
    </p:spTree>
    <p:extLst>
      <p:ext uri="{BB962C8B-B14F-4D97-AF65-F5344CB8AC3E}">
        <p14:creationId xmlns:p14="http://schemas.microsoft.com/office/powerpoint/2010/main" val="1747331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D6216CBF-21C0-4E2C-908C-F126A151B6DD}" type="slidenum">
              <a:rPr lang="es-ES" smtClean="0"/>
              <a:t>6</a:t>
            </a:fld>
            <a:endParaRPr lang="es-ES"/>
          </a:p>
        </p:txBody>
      </p:sp>
    </p:spTree>
    <p:extLst>
      <p:ext uri="{BB962C8B-B14F-4D97-AF65-F5344CB8AC3E}">
        <p14:creationId xmlns:p14="http://schemas.microsoft.com/office/powerpoint/2010/main" val="3759989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D6216CBF-21C0-4E2C-908C-F126A151B6DD}" type="slidenum">
              <a:rPr lang="es-ES" smtClean="0"/>
              <a:t>14</a:t>
            </a:fld>
            <a:endParaRPr lang="es-ES"/>
          </a:p>
        </p:txBody>
      </p:sp>
    </p:spTree>
    <p:extLst>
      <p:ext uri="{BB962C8B-B14F-4D97-AF65-F5344CB8AC3E}">
        <p14:creationId xmlns:p14="http://schemas.microsoft.com/office/powerpoint/2010/main" val="626892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D6216CBF-21C0-4E2C-908C-F126A151B6DD}" type="slidenum">
              <a:rPr lang="es-ES" smtClean="0"/>
              <a:t>15</a:t>
            </a:fld>
            <a:endParaRPr lang="es-ES"/>
          </a:p>
        </p:txBody>
      </p:sp>
    </p:spTree>
    <p:extLst>
      <p:ext uri="{BB962C8B-B14F-4D97-AF65-F5344CB8AC3E}">
        <p14:creationId xmlns:p14="http://schemas.microsoft.com/office/powerpoint/2010/main" val="1554716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D6216CBF-21C0-4E2C-908C-F126A151B6DD}" type="slidenum">
              <a:rPr lang="es-ES" smtClean="0"/>
              <a:t>16</a:t>
            </a:fld>
            <a:endParaRPr lang="es-ES"/>
          </a:p>
        </p:txBody>
      </p:sp>
    </p:spTree>
    <p:extLst>
      <p:ext uri="{BB962C8B-B14F-4D97-AF65-F5344CB8AC3E}">
        <p14:creationId xmlns:p14="http://schemas.microsoft.com/office/powerpoint/2010/main" val="2557424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733550"/>
            <a:ext cx="7772400" cy="1102519"/>
          </a:xfrm>
        </p:spPr>
        <p:txBody>
          <a:bodyPr anchor="t" anchorCtr="0"/>
          <a:lstStyle>
            <a:lvl1pPr algn="ctr">
              <a:defRPr/>
            </a:lvl1pPr>
          </a:lstStyle>
          <a:p>
            <a:r>
              <a:rPr lang="es-ES" dirty="0"/>
              <a:t>Haga clic para modificar el estilo de título del patrón</a:t>
            </a:r>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Tree>
    <p:extLst>
      <p:ext uri="{BB962C8B-B14F-4D97-AF65-F5344CB8AC3E}">
        <p14:creationId xmlns:p14="http://schemas.microsoft.com/office/powerpoint/2010/main" val="3064522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963E5259-6F35-48A8-96A4-BF441084BE5C}" type="datetimeFigureOut">
              <a:rPr lang="es-ES" smtClean="0"/>
              <a:t>12/03/2021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2B49DA3-C26F-40D2-98EE-6C561F46F7BA}" type="slidenum">
              <a:rPr lang="es-ES" smtClean="0"/>
              <a:t>‹Nº›</a:t>
            </a:fld>
            <a:endParaRPr lang="es-ES"/>
          </a:p>
        </p:txBody>
      </p:sp>
    </p:spTree>
    <p:extLst>
      <p:ext uri="{BB962C8B-B14F-4D97-AF65-F5344CB8AC3E}">
        <p14:creationId xmlns:p14="http://schemas.microsoft.com/office/powerpoint/2010/main" val="77005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154781"/>
            <a:ext cx="2057400" cy="3290888"/>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154781"/>
            <a:ext cx="6019800" cy="329088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963E5259-6F35-48A8-96A4-BF441084BE5C}" type="datetimeFigureOut">
              <a:rPr lang="es-ES" smtClean="0"/>
              <a:t>12/03/2021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2B49DA3-C26F-40D2-98EE-6C561F46F7BA}" type="slidenum">
              <a:rPr lang="es-ES" smtClean="0"/>
              <a:t>‹Nº›</a:t>
            </a:fld>
            <a:endParaRPr lang="es-ES"/>
          </a:p>
        </p:txBody>
      </p:sp>
    </p:spTree>
    <p:extLst>
      <p:ext uri="{BB962C8B-B14F-4D97-AF65-F5344CB8AC3E}">
        <p14:creationId xmlns:p14="http://schemas.microsoft.com/office/powerpoint/2010/main" val="47355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2133600" y="57150"/>
            <a:ext cx="6781800" cy="994172"/>
          </a:xfrm>
        </p:spPr>
        <p:txBody>
          <a:bodyPr/>
          <a:lstStyle>
            <a:lvl1pPr>
              <a:defRPr sz="3200"/>
            </a:lvl1pPr>
          </a:lstStyle>
          <a:p>
            <a:r>
              <a:rPr lang="es-ES" dirty="0"/>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963E5259-6F35-48A8-96A4-BF441084BE5C}" type="datetimeFigureOut">
              <a:rPr lang="es-ES" smtClean="0"/>
              <a:t>12/03/2021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2B49DA3-C26F-40D2-98EE-6C561F46F7BA}" type="slidenum">
              <a:rPr lang="es-ES" smtClean="0"/>
              <a:t>‹Nº›</a:t>
            </a:fld>
            <a:endParaRPr lang="es-ES"/>
          </a:p>
        </p:txBody>
      </p:sp>
    </p:spTree>
    <p:extLst>
      <p:ext uri="{BB962C8B-B14F-4D97-AF65-F5344CB8AC3E}">
        <p14:creationId xmlns:p14="http://schemas.microsoft.com/office/powerpoint/2010/main" val="39530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963E5259-6F35-48A8-96A4-BF441084BE5C}" type="datetimeFigureOut">
              <a:rPr lang="es-ES" smtClean="0"/>
              <a:t>12/03/2021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2B49DA3-C26F-40D2-98EE-6C561F46F7BA}" type="slidenum">
              <a:rPr lang="es-ES" smtClean="0"/>
              <a:t>‹Nº›</a:t>
            </a:fld>
            <a:endParaRPr lang="es-ES"/>
          </a:p>
        </p:txBody>
      </p:sp>
    </p:spTree>
    <p:extLst>
      <p:ext uri="{BB962C8B-B14F-4D97-AF65-F5344CB8AC3E}">
        <p14:creationId xmlns:p14="http://schemas.microsoft.com/office/powerpoint/2010/main" val="44024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228600" y="900112"/>
            <a:ext cx="4267200" cy="3652837"/>
          </a:xfrm>
        </p:spPr>
        <p:txBody>
          <a:bodyPr/>
          <a:lstStyle>
            <a:lvl1pPr marL="171450" indent="-171450">
              <a:defRPr sz="2800"/>
            </a:lvl1pPr>
            <a:lvl2pPr marL="457200" indent="-171450">
              <a:defRPr sz="2400"/>
            </a:lvl2pPr>
            <a:lvl3pPr marL="628650" indent="-171450">
              <a:defRPr sz="2000"/>
            </a:lvl3pPr>
            <a:lvl4pPr marL="800100" indent="-171450">
              <a:defRPr sz="1800"/>
            </a:lvl4pPr>
            <a:lvl5pPr>
              <a:defRPr sz="1800"/>
            </a:lvl5pPr>
            <a:lvl6pPr>
              <a:defRPr sz="1800"/>
            </a:lvl6pPr>
            <a:lvl7pPr>
              <a:defRPr sz="1800"/>
            </a:lvl7pPr>
            <a:lvl8pPr>
              <a:defRPr sz="1800"/>
            </a:lvl8pPr>
            <a:lvl9pPr>
              <a:defRPr sz="18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contenido"/>
          <p:cNvSpPr>
            <a:spLocks noGrp="1"/>
          </p:cNvSpPr>
          <p:nvPr>
            <p:ph sz="half" idx="2"/>
          </p:nvPr>
        </p:nvSpPr>
        <p:spPr>
          <a:xfrm>
            <a:off x="4648200" y="900112"/>
            <a:ext cx="4191000" cy="3652837"/>
          </a:xfrm>
        </p:spPr>
        <p:txBody>
          <a:bodyPr/>
          <a:lstStyle>
            <a:lvl1pPr marL="171450" indent="-171450">
              <a:defRPr sz="2800"/>
            </a:lvl1pPr>
            <a:lvl2pPr marL="457200" indent="-228600">
              <a:defRPr sz="2400"/>
            </a:lvl2pPr>
            <a:lvl3pPr marL="685800" indent="-228600">
              <a:defRPr sz="2000"/>
            </a:lvl3pPr>
            <a:lvl4pPr>
              <a:defRPr sz="1800"/>
            </a:lvl4pPr>
            <a:lvl5pPr>
              <a:defRPr sz="1800"/>
            </a:lvl5pPr>
            <a:lvl6pPr>
              <a:defRPr sz="1800"/>
            </a:lvl6pPr>
            <a:lvl7pPr>
              <a:defRPr sz="1800"/>
            </a:lvl7pPr>
            <a:lvl8pPr>
              <a:defRPr sz="1800"/>
            </a:lvl8pPr>
            <a:lvl9pPr>
              <a:defRPr sz="18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5" name="4 Marcador de fecha"/>
          <p:cNvSpPr>
            <a:spLocks noGrp="1"/>
          </p:cNvSpPr>
          <p:nvPr>
            <p:ph type="dt" sz="half" idx="10"/>
          </p:nvPr>
        </p:nvSpPr>
        <p:spPr/>
        <p:txBody>
          <a:bodyPr/>
          <a:lstStyle/>
          <a:p>
            <a:fld id="{963E5259-6F35-48A8-96A4-BF441084BE5C}" type="datetimeFigureOut">
              <a:rPr lang="es-ES" smtClean="0"/>
              <a:t>12/03/2021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2B49DA3-C26F-40D2-98EE-6C561F46F7BA}" type="slidenum">
              <a:rPr lang="es-ES" smtClean="0"/>
              <a:t>‹Nº›</a:t>
            </a:fld>
            <a:endParaRPr lang="es-ES"/>
          </a:p>
        </p:txBody>
      </p:sp>
    </p:spTree>
    <p:extLst>
      <p:ext uri="{BB962C8B-B14F-4D97-AF65-F5344CB8AC3E}">
        <p14:creationId xmlns:p14="http://schemas.microsoft.com/office/powerpoint/2010/main" val="129138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5978"/>
            <a:ext cx="8229600" cy="85725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963E5259-6F35-48A8-96A4-BF441084BE5C}" type="datetimeFigureOut">
              <a:rPr lang="es-ES" smtClean="0"/>
              <a:t>12/03/2021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C2B49DA3-C26F-40D2-98EE-6C561F46F7BA}" type="slidenum">
              <a:rPr lang="es-ES" smtClean="0"/>
              <a:t>‹Nº›</a:t>
            </a:fld>
            <a:endParaRPr lang="es-ES"/>
          </a:p>
        </p:txBody>
      </p:sp>
    </p:spTree>
    <p:extLst>
      <p:ext uri="{BB962C8B-B14F-4D97-AF65-F5344CB8AC3E}">
        <p14:creationId xmlns:p14="http://schemas.microsoft.com/office/powerpoint/2010/main" val="2479419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963E5259-6F35-48A8-96A4-BF441084BE5C}" type="datetimeFigureOut">
              <a:rPr lang="es-ES" smtClean="0"/>
              <a:t>12/03/2021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C2B49DA3-C26F-40D2-98EE-6C561F46F7BA}" type="slidenum">
              <a:rPr lang="es-ES" smtClean="0"/>
              <a:t>‹Nº›</a:t>
            </a:fld>
            <a:endParaRPr lang="es-ES"/>
          </a:p>
        </p:txBody>
      </p:sp>
    </p:spTree>
    <p:extLst>
      <p:ext uri="{BB962C8B-B14F-4D97-AF65-F5344CB8AC3E}">
        <p14:creationId xmlns:p14="http://schemas.microsoft.com/office/powerpoint/2010/main" val="10049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63E5259-6F35-48A8-96A4-BF441084BE5C}" type="datetimeFigureOut">
              <a:rPr lang="es-ES" smtClean="0"/>
              <a:t>12/03/2021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C2B49DA3-C26F-40D2-98EE-6C561F46F7BA}" type="slidenum">
              <a:rPr lang="es-ES" smtClean="0"/>
              <a:t>‹Nº›</a:t>
            </a:fld>
            <a:endParaRPr lang="es-ES"/>
          </a:p>
        </p:txBody>
      </p:sp>
    </p:spTree>
    <p:extLst>
      <p:ext uri="{BB962C8B-B14F-4D97-AF65-F5344CB8AC3E}">
        <p14:creationId xmlns:p14="http://schemas.microsoft.com/office/powerpoint/2010/main" val="333308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04787"/>
            <a:ext cx="3008313" cy="871538"/>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63E5259-6F35-48A8-96A4-BF441084BE5C}" type="datetimeFigureOut">
              <a:rPr lang="es-ES" smtClean="0"/>
              <a:t>12/03/2021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2B49DA3-C26F-40D2-98EE-6C561F46F7BA}" type="slidenum">
              <a:rPr lang="es-ES" smtClean="0"/>
              <a:t>‹Nº›</a:t>
            </a:fld>
            <a:endParaRPr lang="es-ES"/>
          </a:p>
        </p:txBody>
      </p:sp>
    </p:spTree>
    <p:extLst>
      <p:ext uri="{BB962C8B-B14F-4D97-AF65-F5344CB8AC3E}">
        <p14:creationId xmlns:p14="http://schemas.microsoft.com/office/powerpoint/2010/main" val="391122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0"/>
            <a:ext cx="5486400" cy="425054"/>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63E5259-6F35-48A8-96A4-BF441084BE5C}" type="datetimeFigureOut">
              <a:rPr lang="es-ES" smtClean="0"/>
              <a:t>12/03/2021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2B49DA3-C26F-40D2-98EE-6C561F46F7BA}" type="slidenum">
              <a:rPr lang="es-ES" smtClean="0"/>
              <a:t>‹Nº›</a:t>
            </a:fld>
            <a:endParaRPr lang="es-ES"/>
          </a:p>
        </p:txBody>
      </p:sp>
    </p:spTree>
    <p:extLst>
      <p:ext uri="{BB962C8B-B14F-4D97-AF65-F5344CB8AC3E}">
        <p14:creationId xmlns:p14="http://schemas.microsoft.com/office/powerpoint/2010/main" val="338242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8 Imagen"/>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4245458"/>
            <a:ext cx="9144000" cy="901521"/>
          </a:xfrm>
          <a:prstGeom prst="rect">
            <a:avLst/>
          </a:prstGeom>
        </p:spPr>
      </p:pic>
      <p:sp>
        <p:nvSpPr>
          <p:cNvPr id="2" name="1 Marcador de título"/>
          <p:cNvSpPr>
            <a:spLocks noGrp="1"/>
          </p:cNvSpPr>
          <p:nvPr>
            <p:ph type="title"/>
          </p:nvPr>
        </p:nvSpPr>
        <p:spPr>
          <a:xfrm>
            <a:off x="2133600" y="57150"/>
            <a:ext cx="6553200" cy="857250"/>
          </a:xfrm>
          <a:prstGeom prst="rect">
            <a:avLst/>
          </a:prstGeom>
        </p:spPr>
        <p:txBody>
          <a:bodyPr vert="horz" lIns="91440" tIns="45720" rIns="91440" bIns="45720" rtlCol="0" anchor="ctr">
            <a:noAutofit/>
          </a:bodyPr>
          <a:lstStyle/>
          <a:p>
            <a:r>
              <a:rPr lang="es-ES" dirty="0"/>
              <a:t>Haga clic para modificar el estilo de título del patrón</a:t>
            </a:r>
          </a:p>
        </p:txBody>
      </p:sp>
      <p:sp>
        <p:nvSpPr>
          <p:cNvPr id="3" name="2 Marcador de texto"/>
          <p:cNvSpPr>
            <a:spLocks noGrp="1"/>
          </p:cNvSpPr>
          <p:nvPr>
            <p:ph type="body" idx="1"/>
          </p:nvPr>
        </p:nvSpPr>
        <p:spPr>
          <a:xfrm>
            <a:off x="457200" y="1123950"/>
            <a:ext cx="8229600" cy="3733800"/>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fecha"/>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63E5259-6F35-48A8-96A4-BF441084BE5C}" type="datetimeFigureOut">
              <a:rPr lang="es-ES" smtClean="0"/>
              <a:t>12/03/2021</a:t>
            </a:fld>
            <a:endParaRPr lang="es-ES"/>
          </a:p>
        </p:txBody>
      </p:sp>
      <p:sp>
        <p:nvSpPr>
          <p:cNvPr id="5" name="4 Marcador de pie de página"/>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2B49DA3-C26F-40D2-98EE-6C561F46F7BA}" type="slidenum">
              <a:rPr lang="es-ES" smtClean="0"/>
              <a:t>‹Nº›</a:t>
            </a:fld>
            <a:endParaRPr lang="es-ES"/>
          </a:p>
        </p:txBody>
      </p:sp>
      <p:pic>
        <p:nvPicPr>
          <p:cNvPr id="11" name="10 Imagen"/>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2400" y="140473"/>
            <a:ext cx="1850451" cy="685800"/>
          </a:xfrm>
          <a:prstGeom prst="rect">
            <a:avLst/>
          </a:prstGeom>
        </p:spPr>
      </p:pic>
    </p:spTree>
    <p:extLst>
      <p:ext uri="{BB962C8B-B14F-4D97-AF65-F5344CB8AC3E}">
        <p14:creationId xmlns:p14="http://schemas.microsoft.com/office/powerpoint/2010/main" val="1434859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2"/>
          </a:solidFill>
          <a:latin typeface="Calibri Light" panose="020F0302020204030204" pitchFamily="34" charset="0"/>
          <a:ea typeface="+mj-ea"/>
          <a:cs typeface="+mj-cs"/>
        </a:defRPr>
      </a:lvl1pPr>
    </p:titleStyle>
    <p:bodyStyle>
      <a:lvl1pPr marL="457200" indent="-457200" algn="l" defTabSz="914400" rtl="0" eaLnBrk="1" latinLnBrk="0" hangingPunct="1">
        <a:spcBef>
          <a:spcPct val="20000"/>
        </a:spcBef>
        <a:buClr>
          <a:schemeClr val="tx2"/>
        </a:buClr>
        <a:buFont typeface="Arial" panose="020B0604020202020204" pitchFamily="34" charset="0"/>
        <a:buChar char="•"/>
        <a:defRPr sz="2800" kern="1200">
          <a:solidFill>
            <a:schemeClr val="tx1"/>
          </a:solidFill>
          <a:latin typeface="Calibri Light" panose="020F0302020204030204" pitchFamily="34" charset="0"/>
          <a:ea typeface="+mn-ea"/>
          <a:cs typeface="+mn-cs"/>
        </a:defRPr>
      </a:lvl1pPr>
      <a:lvl2pPr marL="800100" indent="-342900" algn="l" defTabSz="914400" rtl="0" eaLnBrk="1" latinLnBrk="0" hangingPunct="1">
        <a:spcBef>
          <a:spcPct val="20000"/>
        </a:spcBef>
        <a:buClr>
          <a:schemeClr val="tx2"/>
        </a:buClr>
        <a:buFont typeface="Arial" panose="020B0604020202020204" pitchFamily="34" charset="0"/>
        <a:buChar char="•"/>
        <a:defRPr sz="2400" kern="1200">
          <a:solidFill>
            <a:schemeClr val="tx1"/>
          </a:solidFill>
          <a:latin typeface="Calibri Light" panose="020F0302020204030204" pitchFamily="34" charset="0"/>
          <a:ea typeface="+mn-ea"/>
          <a:cs typeface="+mn-cs"/>
        </a:defRPr>
      </a:lvl2pPr>
      <a:lvl3pPr marL="12573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Calibri Light" panose="020F0302020204030204" pitchFamily="34" charset="0"/>
          <a:ea typeface="+mn-ea"/>
          <a:cs typeface="+mn-cs"/>
        </a:defRPr>
      </a:lvl3pPr>
      <a:lvl4pPr marL="16573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Calibri Light" panose="020F0302020204030204" pitchFamily="34" charset="0"/>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magen que contiene exterior, foto, tráfico, cruzando&#10;&#10;Descripción generada automáticamente">
            <a:extLst>
              <a:ext uri="{FF2B5EF4-FFF2-40B4-BE49-F238E27FC236}">
                <a16:creationId xmlns:a16="http://schemas.microsoft.com/office/drawing/2014/main" xmlns="" id="{F74861B7-6E17-4300-A8A2-E3A4DE9BE9A7}"/>
              </a:ext>
            </a:extLst>
          </p:cNvPr>
          <p:cNvPicPr/>
          <p:nvPr/>
        </p:nvPicPr>
        <p:blipFill>
          <a:blip r:embed="rId2" cstate="print">
            <a:alphaModFix amt="20000"/>
            <a:extLst>
              <a:ext uri="{28A0092B-C50C-407E-A947-70E740481C1C}">
                <a14:useLocalDpi xmlns:a14="http://schemas.microsoft.com/office/drawing/2010/main" val="0"/>
              </a:ext>
            </a:extLst>
          </a:blip>
          <a:stretch>
            <a:fillRect/>
          </a:stretch>
        </p:blipFill>
        <p:spPr>
          <a:xfrm>
            <a:off x="0" y="590550"/>
            <a:ext cx="9144000" cy="4552950"/>
          </a:xfrm>
          <a:prstGeom prst="rect">
            <a:avLst/>
          </a:prstGeom>
        </p:spPr>
      </p:pic>
      <p:sp>
        <p:nvSpPr>
          <p:cNvPr id="8" name="7 CuadroTexto"/>
          <p:cNvSpPr txBox="1"/>
          <p:nvPr/>
        </p:nvSpPr>
        <p:spPr>
          <a:xfrm>
            <a:off x="360751" y="1546741"/>
            <a:ext cx="8422498" cy="707886"/>
          </a:xfrm>
          <a:prstGeom prst="rect">
            <a:avLst/>
          </a:prstGeom>
          <a:noFill/>
        </p:spPr>
        <p:txBody>
          <a:bodyPr wrap="none" rtlCol="0">
            <a:spAutoFit/>
          </a:bodyPr>
          <a:lstStyle/>
          <a:p>
            <a:r>
              <a:rPr lang="es-MX" sz="4000" b="1" dirty="0">
                <a:solidFill>
                  <a:srgbClr val="003399"/>
                </a:solidFill>
                <a:latin typeface="Arial" panose="020B0604020202020204" pitchFamily="34" charset="0"/>
                <a:cs typeface="Arial" panose="020B0604020202020204" pitchFamily="34" charset="0"/>
              </a:rPr>
              <a:t>Efectos de la Pandemia COVID-19</a:t>
            </a:r>
            <a:endParaRPr lang="es-CR" sz="4000" b="1" dirty="0">
              <a:solidFill>
                <a:srgbClr val="003399"/>
              </a:solidFill>
              <a:latin typeface="Arial" panose="020B0604020202020204" pitchFamily="34" charset="0"/>
              <a:cs typeface="Arial" panose="020B0604020202020204" pitchFamily="34" charset="0"/>
            </a:endParaRPr>
          </a:p>
        </p:txBody>
      </p:sp>
      <p:sp>
        <p:nvSpPr>
          <p:cNvPr id="9" name="7 CuadroTexto">
            <a:extLst>
              <a:ext uri="{FF2B5EF4-FFF2-40B4-BE49-F238E27FC236}">
                <a16:creationId xmlns:a16="http://schemas.microsoft.com/office/drawing/2014/main" xmlns="" id="{106F3F88-9A35-4BE5-AD35-85487A111EE5}"/>
              </a:ext>
            </a:extLst>
          </p:cNvPr>
          <p:cNvSpPr txBox="1"/>
          <p:nvPr/>
        </p:nvSpPr>
        <p:spPr>
          <a:xfrm>
            <a:off x="2640220" y="2869948"/>
            <a:ext cx="3863558" cy="707886"/>
          </a:xfrm>
          <a:prstGeom prst="rect">
            <a:avLst/>
          </a:prstGeom>
          <a:noFill/>
        </p:spPr>
        <p:txBody>
          <a:bodyPr wrap="none" rtlCol="0">
            <a:spAutoFit/>
          </a:bodyPr>
          <a:lstStyle/>
          <a:p>
            <a:r>
              <a:rPr lang="es-MX" sz="4000" b="1" dirty="0">
                <a:solidFill>
                  <a:srgbClr val="003399"/>
                </a:solidFill>
                <a:latin typeface="Arial" panose="020B0604020202020204" pitchFamily="34" charset="0"/>
                <a:cs typeface="Arial" panose="020B0604020202020204" pitchFamily="34" charset="0"/>
              </a:rPr>
              <a:t>América Latina</a:t>
            </a:r>
            <a:endParaRPr lang="es-CR" sz="4000" b="1" dirty="0">
              <a:solidFill>
                <a:srgbClr val="003399"/>
              </a:solidFill>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xmlns="" id="{844175E8-3A2C-48B0-8063-E57C63ED9125}"/>
              </a:ext>
            </a:extLst>
          </p:cNvPr>
          <p:cNvSpPr txBox="1"/>
          <p:nvPr/>
        </p:nvSpPr>
        <p:spPr>
          <a:xfrm>
            <a:off x="1905000" y="3608386"/>
            <a:ext cx="4092420" cy="230832"/>
          </a:xfrm>
          <a:prstGeom prst="rect">
            <a:avLst/>
          </a:prstGeom>
          <a:noFill/>
        </p:spPr>
        <p:txBody>
          <a:bodyPr wrap="square" rtlCol="0">
            <a:spAutoFit/>
          </a:bodyPr>
          <a:lstStyle/>
          <a:p>
            <a:endParaRPr lang="es-CR" sz="900" dirty="0"/>
          </a:p>
        </p:txBody>
      </p:sp>
      <p:sp>
        <p:nvSpPr>
          <p:cNvPr id="3" name="7 CuadroTexto">
            <a:extLst>
              <a:ext uri="{FF2B5EF4-FFF2-40B4-BE49-F238E27FC236}">
                <a16:creationId xmlns:a16="http://schemas.microsoft.com/office/drawing/2014/main" xmlns="" id="{7CF242F1-2D02-4B57-8317-51597A1BF21C}"/>
              </a:ext>
            </a:extLst>
          </p:cNvPr>
          <p:cNvSpPr txBox="1"/>
          <p:nvPr/>
        </p:nvSpPr>
        <p:spPr>
          <a:xfrm>
            <a:off x="1485257" y="2217807"/>
            <a:ext cx="6173485" cy="707886"/>
          </a:xfrm>
          <a:prstGeom prst="rect">
            <a:avLst/>
          </a:prstGeom>
          <a:noFill/>
        </p:spPr>
        <p:txBody>
          <a:bodyPr wrap="none" rtlCol="0">
            <a:spAutoFit/>
          </a:bodyPr>
          <a:lstStyle/>
          <a:p>
            <a:r>
              <a:rPr lang="es-MX" sz="4000" b="1" dirty="0">
                <a:solidFill>
                  <a:srgbClr val="003399"/>
                </a:solidFill>
                <a:latin typeface="Arial" panose="020B0604020202020204" pitchFamily="34" charset="0"/>
                <a:cs typeface="Arial" panose="020B0604020202020204" pitchFamily="34" charset="0"/>
              </a:rPr>
              <a:t>en Empresas Petroleras </a:t>
            </a:r>
            <a:endParaRPr lang="es-CR" sz="4000" b="1" dirty="0">
              <a:solidFill>
                <a:srgbClr val="0033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308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CuadroTexto">
            <a:extLst>
              <a:ext uri="{FF2B5EF4-FFF2-40B4-BE49-F238E27FC236}">
                <a16:creationId xmlns:a16="http://schemas.microsoft.com/office/drawing/2014/main" xmlns="" id="{A8D6C8FF-10FD-4825-AB65-B40C964CC1EC}"/>
              </a:ext>
            </a:extLst>
          </p:cNvPr>
          <p:cNvSpPr txBox="1"/>
          <p:nvPr/>
        </p:nvSpPr>
        <p:spPr>
          <a:xfrm>
            <a:off x="1638300" y="389463"/>
            <a:ext cx="5867400" cy="857250"/>
          </a:xfrm>
          <a:prstGeom prst="rect">
            <a:avLst/>
          </a:prstGeom>
        </p:spPr>
        <p:txBody>
          <a:bodyPr vert="horz" lIns="91440" tIns="45720" rIns="91440" bIns="45720" rtlCol="0" anchor="ctr">
            <a:normAutofit/>
          </a:bodyPr>
          <a:lstStyle>
            <a:defPPr>
              <a:defRPr lang="es-ES"/>
            </a:defPPr>
            <a:lvl1pPr>
              <a:defRPr sz="4000" b="1">
                <a:solidFill>
                  <a:srgbClr val="003399"/>
                </a:solidFill>
                <a:latin typeface="Arial" panose="020B0604020202020204" pitchFamily="34" charset="0"/>
                <a:cs typeface="Arial" panose="020B0604020202020204" pitchFamily="34" charset="0"/>
              </a:defRPr>
            </a:lvl1pPr>
          </a:lstStyle>
          <a:p>
            <a:pPr algn="ctr"/>
            <a:r>
              <a:rPr lang="es-CR" sz="2000" dirty="0">
                <a:solidFill>
                  <a:srgbClr val="002060"/>
                </a:solidFill>
              </a:rPr>
              <a:t>Estrategias Implementadas por las Petroleras:</a:t>
            </a:r>
          </a:p>
        </p:txBody>
      </p:sp>
      <p:sp>
        <p:nvSpPr>
          <p:cNvPr id="2" name="7 CuadroTexto">
            <a:extLst>
              <a:ext uri="{FF2B5EF4-FFF2-40B4-BE49-F238E27FC236}">
                <a16:creationId xmlns:a16="http://schemas.microsoft.com/office/drawing/2014/main" xmlns="" id="{831C3CE2-DEBD-4346-9F36-8D24FF4CE156}"/>
              </a:ext>
            </a:extLst>
          </p:cNvPr>
          <p:cNvSpPr txBox="1"/>
          <p:nvPr/>
        </p:nvSpPr>
        <p:spPr>
          <a:xfrm>
            <a:off x="571500" y="1352550"/>
            <a:ext cx="7962900" cy="3124200"/>
          </a:xfrm>
          <a:prstGeom prst="rect">
            <a:avLst/>
          </a:prstGeom>
        </p:spPr>
        <p:txBody>
          <a:bodyPr vert="horz" lIns="91440" tIns="45720" rIns="91440" bIns="45720" rtlCol="0">
            <a:noAutofit/>
          </a:bodyPr>
          <a:lstStyle/>
          <a:p>
            <a:pPr marL="285750" indent="-285750" algn="just">
              <a:buFont typeface="Arial" panose="020B0604020202020204" pitchFamily="34" charset="0"/>
              <a:buChar char="•"/>
            </a:pPr>
            <a:r>
              <a:rPr lang="es-CR" sz="1800" b="1" dirty="0">
                <a:effectLst/>
                <a:latin typeface="Arial" panose="020B0604020202020204" pitchFamily="34" charset="0"/>
                <a:ea typeface="Calibri" panose="020F0502020204030204" pitchFamily="34" charset="0"/>
                <a:cs typeface="Times New Roman" panose="02020603050405020304" pitchFamily="18" charset="0"/>
              </a:rPr>
              <a:t>Refinanciamiento</a:t>
            </a:r>
            <a:r>
              <a:rPr lang="es-CR" sz="1800" dirty="0">
                <a:effectLst/>
                <a:latin typeface="Arial" panose="020B0604020202020204" pitchFamily="34" charset="0"/>
                <a:ea typeface="Calibri" panose="020F0502020204030204" pitchFamily="34" charset="0"/>
                <a:cs typeface="Times New Roman" panose="02020603050405020304" pitchFamily="18" charset="0"/>
              </a:rPr>
              <a:t> anticipado de los vencimientos de pasivos financieros </a:t>
            </a:r>
            <a:r>
              <a:rPr lang="es-CR" sz="1800" b="1" dirty="0">
                <a:effectLst/>
                <a:latin typeface="Arial" panose="020B0604020202020204" pitchFamily="34" charset="0"/>
                <a:ea typeface="Calibri" panose="020F0502020204030204" pitchFamily="34" charset="0"/>
                <a:cs typeface="Times New Roman" panose="02020603050405020304" pitchFamily="18" charset="0"/>
              </a:rPr>
              <a:t>(YPF y ENAP)</a:t>
            </a:r>
            <a:r>
              <a:rPr lang="es-CR" sz="1800" dirty="0">
                <a:effectLst/>
                <a:latin typeface="Arial" panose="020B0604020202020204" pitchFamily="34" charset="0"/>
                <a:ea typeface="Calibri" panose="020F0502020204030204" pitchFamily="34" charset="0"/>
                <a:cs typeface="Times New Roman" panose="02020603050405020304" pitchFamily="18" charset="0"/>
              </a:rPr>
              <a:t>.</a:t>
            </a:r>
          </a:p>
          <a:p>
            <a:pPr algn="just"/>
            <a:endParaRPr lang="es-CR" dirty="0">
              <a:latin typeface="Arial" panose="020B060402020202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s-CR" sz="1800" dirty="0">
                <a:effectLst/>
                <a:latin typeface="Arial" panose="020B0604020202020204" pitchFamily="34" charset="0"/>
                <a:ea typeface="Calibri" panose="020F0502020204030204" pitchFamily="34" charset="0"/>
                <a:cs typeface="Times New Roman" panose="02020603050405020304" pitchFamily="18" charset="0"/>
              </a:rPr>
              <a:t>Detención en la perforación de pozos hasta que los precios aseguren su rentabilidad. </a:t>
            </a:r>
          </a:p>
          <a:p>
            <a:pPr marL="285750" indent="-285750" algn="just">
              <a:buFont typeface="Arial" panose="020B0604020202020204" pitchFamily="34" charset="0"/>
              <a:buChar char="•"/>
            </a:pPr>
            <a:endParaRPr lang="es-CR" dirty="0">
              <a:latin typeface="Arial" panose="020B0604020202020204" pitchFamily="34" charset="0"/>
              <a:cs typeface="Times New Roman" panose="02020603050405020304" pitchFamily="18" charset="0"/>
            </a:endParaRPr>
          </a:p>
          <a:p>
            <a:pPr marL="285750" indent="-285750" algn="just">
              <a:buFont typeface="Arial" panose="020B0604020202020204" pitchFamily="34" charset="0"/>
              <a:buChar char="•"/>
            </a:pPr>
            <a:r>
              <a:rPr lang="es-CR" dirty="0">
                <a:latin typeface="Arial" panose="020B0604020202020204" pitchFamily="34" charset="0"/>
                <a:cs typeface="Times New Roman" panose="02020603050405020304" pitchFamily="18" charset="0"/>
              </a:rPr>
              <a:t>Planes de Retiro Voluntario </a:t>
            </a:r>
            <a:r>
              <a:rPr lang="es-CR" b="1" dirty="0">
                <a:latin typeface="Arial" panose="020B0604020202020204" pitchFamily="34" charset="0"/>
                <a:cs typeface="Times New Roman" panose="02020603050405020304" pitchFamily="18" charset="0"/>
              </a:rPr>
              <a:t>(Petrobras y YPF).</a:t>
            </a:r>
          </a:p>
          <a:p>
            <a:pPr marL="285750" indent="-285750" algn="just">
              <a:buFont typeface="Arial" panose="020B0604020202020204" pitchFamily="34" charset="0"/>
              <a:buChar char="•"/>
            </a:pPr>
            <a:endParaRPr lang="es-CR" dirty="0">
              <a:latin typeface="Arial" panose="020B0604020202020204" pitchFamily="34" charset="0"/>
              <a:cs typeface="Times New Roman" panose="02020603050405020304" pitchFamily="18" charset="0"/>
            </a:endParaRPr>
          </a:p>
          <a:p>
            <a:pPr marL="285750" indent="-285750" algn="just">
              <a:buFont typeface="Arial" panose="020B0604020202020204" pitchFamily="34" charset="0"/>
              <a:buChar char="•"/>
            </a:pPr>
            <a:r>
              <a:rPr lang="es-CR" dirty="0">
                <a:latin typeface="Arial" panose="020B0604020202020204" pitchFamily="34" charset="0"/>
                <a:cs typeface="Times New Roman" panose="02020603050405020304" pitchFamily="18" charset="0"/>
              </a:rPr>
              <a:t>Protección Caja. </a:t>
            </a: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5704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n 23" descr="Imagen que contiene tabla, grande, pequeño, hombre&#10;&#10;Descripción generada automáticamente">
            <a:extLst>
              <a:ext uri="{FF2B5EF4-FFF2-40B4-BE49-F238E27FC236}">
                <a16:creationId xmlns:a16="http://schemas.microsoft.com/office/drawing/2014/main" xmlns="" id="{4D664655-6366-4107-880B-23F7785B60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0"/>
            <a:ext cx="4724400" cy="4263069"/>
          </a:xfrm>
          <a:prstGeom prst="rect">
            <a:avLst/>
          </a:prstGeom>
        </p:spPr>
      </p:pic>
      <p:sp>
        <p:nvSpPr>
          <p:cNvPr id="14" name="7 CuadroTexto">
            <a:extLst>
              <a:ext uri="{FF2B5EF4-FFF2-40B4-BE49-F238E27FC236}">
                <a16:creationId xmlns:a16="http://schemas.microsoft.com/office/drawing/2014/main" xmlns="" id="{CE5021E3-E3B1-4F49-A1BC-B41C93C5FDC7}"/>
              </a:ext>
            </a:extLst>
          </p:cNvPr>
          <p:cNvSpPr txBox="1"/>
          <p:nvPr/>
        </p:nvSpPr>
        <p:spPr>
          <a:xfrm>
            <a:off x="4724400" y="1352550"/>
            <a:ext cx="1773616" cy="738664"/>
          </a:xfrm>
          <a:prstGeom prst="rect">
            <a:avLst/>
          </a:prstGeom>
          <a:noFill/>
        </p:spPr>
        <p:txBody>
          <a:bodyPr wrap="square" rtlCol="0">
            <a:spAutoFit/>
          </a:bodyPr>
          <a:lstStyle/>
          <a:p>
            <a:pPr algn="ctr"/>
            <a:r>
              <a:rPr lang="es-CR" sz="1400" b="1" dirty="0">
                <a:latin typeface="Arial" panose="020B0604020202020204" pitchFamily="34" charset="0"/>
                <a:cs typeface="Arial" panose="020B0604020202020204" pitchFamily="34" charset="0"/>
              </a:rPr>
              <a:t>1. </a:t>
            </a:r>
            <a:r>
              <a:rPr lang="es-CR" sz="1400" dirty="0">
                <a:latin typeface="Arial" panose="020B0604020202020204" pitchFamily="34" charset="0"/>
                <a:cs typeface="Arial" panose="020B0604020202020204" pitchFamily="34" charset="0"/>
              </a:rPr>
              <a:t>ORB, aumentó a </a:t>
            </a:r>
            <a:r>
              <a:rPr lang="es-CR" sz="1400" b="1" dirty="0">
                <a:latin typeface="Arial" panose="020B0604020202020204" pitchFamily="34" charset="0"/>
                <a:cs typeface="Arial" panose="020B0604020202020204" pitchFamily="34" charset="0"/>
              </a:rPr>
              <a:t>US$39,05/b (US$11,88 más)</a:t>
            </a:r>
            <a:endParaRPr lang="es-CR" sz="1400" dirty="0">
              <a:latin typeface="Arial" panose="020B0604020202020204" pitchFamily="34" charset="0"/>
              <a:cs typeface="Arial" panose="020B0604020202020204" pitchFamily="34" charset="0"/>
            </a:endParaRPr>
          </a:p>
        </p:txBody>
      </p:sp>
      <p:sp>
        <p:nvSpPr>
          <p:cNvPr id="8" name="1 CuadroTexto">
            <a:extLst>
              <a:ext uri="{FF2B5EF4-FFF2-40B4-BE49-F238E27FC236}">
                <a16:creationId xmlns:a16="http://schemas.microsoft.com/office/drawing/2014/main" xmlns="" id="{57466D24-004A-4070-B307-A1966E8152DA}"/>
              </a:ext>
            </a:extLst>
          </p:cNvPr>
          <p:cNvSpPr txBox="1"/>
          <p:nvPr/>
        </p:nvSpPr>
        <p:spPr>
          <a:xfrm>
            <a:off x="2514600" y="361950"/>
            <a:ext cx="4114800" cy="857250"/>
          </a:xfrm>
          <a:prstGeom prst="rect">
            <a:avLst/>
          </a:prstGeom>
        </p:spPr>
        <p:txBody>
          <a:bodyPr vert="horz" lIns="91440" tIns="45720" rIns="91440" bIns="45720" rtlCol="0" anchor="ctr">
            <a:normAutofit/>
          </a:bodyPr>
          <a:lstStyle>
            <a:defPPr>
              <a:defRPr lang="es-ES"/>
            </a:defPPr>
            <a:lvl1pPr>
              <a:defRPr sz="4000" b="1">
                <a:solidFill>
                  <a:srgbClr val="003399"/>
                </a:solidFill>
                <a:latin typeface="Arial" panose="020B0604020202020204" pitchFamily="34" charset="0"/>
                <a:cs typeface="Arial" panose="020B0604020202020204" pitchFamily="34" charset="0"/>
              </a:defRPr>
            </a:lvl1pPr>
          </a:lstStyle>
          <a:p>
            <a:pPr algn="ctr">
              <a:lnSpc>
                <a:spcPct val="90000"/>
              </a:lnSpc>
              <a:spcBef>
                <a:spcPct val="0"/>
              </a:spcBef>
              <a:spcAft>
                <a:spcPts val="600"/>
              </a:spcAft>
            </a:pPr>
            <a:r>
              <a:rPr lang="es-ES" sz="2400" dirty="0">
                <a:solidFill>
                  <a:srgbClr val="002060"/>
                </a:solidFill>
                <a:ea typeface="+mj-ea"/>
              </a:rPr>
              <a:t>Efectos Destacados del </a:t>
            </a:r>
          </a:p>
          <a:p>
            <a:pPr algn="ctr">
              <a:lnSpc>
                <a:spcPct val="90000"/>
              </a:lnSpc>
              <a:spcBef>
                <a:spcPct val="0"/>
              </a:spcBef>
              <a:spcAft>
                <a:spcPts val="600"/>
              </a:spcAft>
            </a:pPr>
            <a:r>
              <a:rPr lang="es-ES" sz="2400" dirty="0">
                <a:solidFill>
                  <a:srgbClr val="002060"/>
                </a:solidFill>
                <a:ea typeface="+mj-ea"/>
              </a:rPr>
              <a:t>Mercado Petrolero</a:t>
            </a:r>
            <a:endParaRPr lang="es-ES" sz="2400" kern="1200" dirty="0">
              <a:solidFill>
                <a:srgbClr val="002060"/>
              </a:solidFill>
              <a:ea typeface="+mj-ea"/>
            </a:endParaRPr>
          </a:p>
        </p:txBody>
      </p:sp>
      <p:sp>
        <p:nvSpPr>
          <p:cNvPr id="10" name="7 CuadroTexto">
            <a:extLst>
              <a:ext uri="{FF2B5EF4-FFF2-40B4-BE49-F238E27FC236}">
                <a16:creationId xmlns:a16="http://schemas.microsoft.com/office/drawing/2014/main" xmlns="" id="{57BD8909-4495-41F3-90E8-A0C1A089E0C2}"/>
              </a:ext>
            </a:extLst>
          </p:cNvPr>
          <p:cNvSpPr txBox="1"/>
          <p:nvPr/>
        </p:nvSpPr>
        <p:spPr>
          <a:xfrm>
            <a:off x="571500" y="1352550"/>
            <a:ext cx="3695700" cy="3124200"/>
          </a:xfrm>
          <a:prstGeom prst="rect">
            <a:avLst/>
          </a:prstGeom>
        </p:spPr>
        <p:txBody>
          <a:bodyPr vert="horz" lIns="91440" tIns="45720" rIns="91440" bIns="45720" rtlCol="0">
            <a:noAutofit/>
          </a:bodyPr>
          <a:lstStyle/>
          <a:p>
            <a:pPr algn="ctr"/>
            <a:r>
              <a:rPr lang="es-ES" b="1" dirty="0">
                <a:latin typeface="Arial" panose="020B0604020202020204" pitchFamily="34" charset="0"/>
                <a:cs typeface="Arial" panose="020B0604020202020204" pitchFamily="34" charset="0"/>
              </a:rPr>
              <a:t>1.  Movimientos del Precio del Petróleo Crudo</a:t>
            </a:r>
          </a:p>
          <a:p>
            <a:pPr algn="just"/>
            <a:endParaRPr lang="es-ES" dirty="0">
              <a:latin typeface="Arial" panose="020B0604020202020204" pitchFamily="34" charset="0"/>
              <a:cs typeface="Arial" panose="020B0604020202020204" pitchFamily="34" charset="0"/>
            </a:endParaRPr>
          </a:p>
          <a:p>
            <a:pPr algn="just"/>
            <a:r>
              <a:rPr lang="es-ES" sz="1800" dirty="0">
                <a:effectLst/>
                <a:latin typeface="Arial" panose="020B0604020202020204" pitchFamily="34" charset="0"/>
                <a:ea typeface="Calibri" panose="020F0502020204030204" pitchFamily="34" charset="0"/>
                <a:cs typeface="Times New Roman" panose="02020603050405020304" pitchFamily="18" charset="0"/>
              </a:rPr>
              <a:t>Los precios al contado del crudo en junio mostraron </a:t>
            </a:r>
            <a:r>
              <a:rPr lang="es-ES" sz="2000" b="1" dirty="0">
                <a:effectLst/>
                <a:latin typeface="Arial" panose="020B0604020202020204" pitchFamily="34" charset="0"/>
                <a:ea typeface="Calibri" panose="020F0502020204030204" pitchFamily="34" charset="0"/>
                <a:cs typeface="Times New Roman" panose="02020603050405020304" pitchFamily="18" charset="0"/>
              </a:rPr>
              <a:t>aumentos</a:t>
            </a:r>
            <a:r>
              <a:rPr lang="es-ES" sz="1800" dirty="0">
                <a:effectLst/>
                <a:latin typeface="Arial" panose="020B0604020202020204" pitchFamily="34" charset="0"/>
                <a:ea typeface="Calibri" panose="020F0502020204030204" pitchFamily="34" charset="0"/>
                <a:cs typeface="Times New Roman" panose="02020603050405020304" pitchFamily="18" charset="0"/>
              </a:rPr>
              <a:t> por segundo mes consecutivo, dada la continua mejora de los fundamentos del mercado de crudo físico y reducciones graduales en el exceso de oferta global. </a:t>
            </a:r>
            <a:endParaRPr lang="es-ES" dirty="0">
              <a:latin typeface="Arial" panose="020B0604020202020204" pitchFamily="34" charset="0"/>
              <a:cs typeface="Arial" panose="020B0604020202020204" pitchFamily="34" charset="0"/>
            </a:endParaRPr>
          </a:p>
        </p:txBody>
      </p:sp>
      <p:sp>
        <p:nvSpPr>
          <p:cNvPr id="16" name="7 CuadroTexto">
            <a:extLst>
              <a:ext uri="{FF2B5EF4-FFF2-40B4-BE49-F238E27FC236}">
                <a16:creationId xmlns:a16="http://schemas.microsoft.com/office/drawing/2014/main" xmlns="" id="{F8E00419-F84B-4012-8D24-5F0273FCE408}"/>
              </a:ext>
            </a:extLst>
          </p:cNvPr>
          <p:cNvSpPr txBox="1"/>
          <p:nvPr/>
        </p:nvSpPr>
        <p:spPr>
          <a:xfrm>
            <a:off x="4779584" y="2231374"/>
            <a:ext cx="1621216" cy="954107"/>
          </a:xfrm>
          <a:prstGeom prst="rect">
            <a:avLst/>
          </a:prstGeom>
          <a:noFill/>
        </p:spPr>
        <p:txBody>
          <a:bodyPr wrap="square" rtlCol="0">
            <a:spAutoFit/>
          </a:bodyPr>
          <a:lstStyle/>
          <a:p>
            <a:pPr algn="ctr"/>
            <a:r>
              <a:rPr lang="es-CR" sz="1400" b="1" dirty="0">
                <a:latin typeface="Arial" panose="020B0604020202020204" pitchFamily="34" charset="0"/>
                <a:cs typeface="Arial" panose="020B0604020202020204" pitchFamily="34" charset="0"/>
              </a:rPr>
              <a:t>2. </a:t>
            </a:r>
            <a:r>
              <a:rPr lang="es-CR" sz="1400" dirty="0">
                <a:latin typeface="Arial" panose="020B0604020202020204" pitchFamily="34" charset="0"/>
                <a:cs typeface="Arial" panose="020B0604020202020204" pitchFamily="34" charset="0"/>
              </a:rPr>
              <a:t>ICE Brent,       aumentó a </a:t>
            </a:r>
            <a:r>
              <a:rPr lang="es-CR" sz="1400" b="1" dirty="0">
                <a:latin typeface="Arial" panose="020B0604020202020204" pitchFamily="34" charset="0"/>
                <a:cs typeface="Arial" panose="020B0604020202020204" pitchFamily="34" charset="0"/>
              </a:rPr>
              <a:t>US$40,77/b  (US$1,36 más)</a:t>
            </a:r>
            <a:endParaRPr lang="es-CR" sz="1400" dirty="0">
              <a:latin typeface="Arial" panose="020B0604020202020204" pitchFamily="34" charset="0"/>
              <a:cs typeface="Arial" panose="020B0604020202020204" pitchFamily="34" charset="0"/>
            </a:endParaRPr>
          </a:p>
        </p:txBody>
      </p:sp>
      <p:sp>
        <p:nvSpPr>
          <p:cNvPr id="18" name="7 CuadroTexto">
            <a:extLst>
              <a:ext uri="{FF2B5EF4-FFF2-40B4-BE49-F238E27FC236}">
                <a16:creationId xmlns:a16="http://schemas.microsoft.com/office/drawing/2014/main" xmlns="" id="{2EC611AC-8C78-4229-BA78-AD99BFA6E870}"/>
              </a:ext>
            </a:extLst>
          </p:cNvPr>
          <p:cNvSpPr txBox="1"/>
          <p:nvPr/>
        </p:nvSpPr>
        <p:spPr>
          <a:xfrm>
            <a:off x="4800600" y="3370243"/>
            <a:ext cx="1621216" cy="954107"/>
          </a:xfrm>
          <a:prstGeom prst="rect">
            <a:avLst/>
          </a:prstGeom>
          <a:noFill/>
        </p:spPr>
        <p:txBody>
          <a:bodyPr wrap="square" rtlCol="0">
            <a:spAutoFit/>
          </a:bodyPr>
          <a:lstStyle/>
          <a:p>
            <a:pPr algn="ctr"/>
            <a:r>
              <a:rPr lang="es-CR" sz="1400" b="1" dirty="0">
                <a:latin typeface="Arial" panose="020B0604020202020204" pitchFamily="34" charset="0"/>
                <a:cs typeface="Arial" panose="020B0604020202020204" pitchFamily="34" charset="0"/>
              </a:rPr>
              <a:t>3. </a:t>
            </a:r>
            <a:r>
              <a:rPr lang="es-CR" sz="1400" dirty="0">
                <a:latin typeface="Arial" panose="020B0604020202020204" pitchFamily="34" charset="0"/>
                <a:cs typeface="Arial" panose="020B0604020202020204" pitchFamily="34" charset="0"/>
              </a:rPr>
              <a:t>NYMEX WTI, aumentó a </a:t>
            </a:r>
            <a:r>
              <a:rPr lang="es-CR" sz="1400" b="1" dirty="0">
                <a:latin typeface="Arial" panose="020B0604020202020204" pitchFamily="34" charset="0"/>
                <a:cs typeface="Arial" panose="020B0604020202020204" pitchFamily="34" charset="0"/>
              </a:rPr>
              <a:t>US$38,31/b  (US$9,79 más)</a:t>
            </a:r>
            <a:endParaRPr lang="es-CR"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3326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CuadroTexto">
            <a:extLst>
              <a:ext uri="{FF2B5EF4-FFF2-40B4-BE49-F238E27FC236}">
                <a16:creationId xmlns:a16="http://schemas.microsoft.com/office/drawing/2014/main" xmlns="" id="{57466D24-004A-4070-B307-A1966E8152DA}"/>
              </a:ext>
            </a:extLst>
          </p:cNvPr>
          <p:cNvSpPr txBox="1"/>
          <p:nvPr/>
        </p:nvSpPr>
        <p:spPr>
          <a:xfrm>
            <a:off x="2514600" y="361950"/>
            <a:ext cx="4114800" cy="857250"/>
          </a:xfrm>
          <a:prstGeom prst="rect">
            <a:avLst/>
          </a:prstGeom>
        </p:spPr>
        <p:txBody>
          <a:bodyPr vert="horz" lIns="91440" tIns="45720" rIns="91440" bIns="45720" rtlCol="0" anchor="ctr">
            <a:normAutofit/>
          </a:bodyPr>
          <a:lstStyle>
            <a:defPPr>
              <a:defRPr lang="es-ES"/>
            </a:defPPr>
            <a:lvl1pPr>
              <a:defRPr sz="4000" b="1">
                <a:solidFill>
                  <a:srgbClr val="003399"/>
                </a:solidFill>
                <a:latin typeface="Arial" panose="020B0604020202020204" pitchFamily="34" charset="0"/>
                <a:cs typeface="Arial" panose="020B0604020202020204" pitchFamily="34" charset="0"/>
              </a:defRPr>
            </a:lvl1pPr>
          </a:lstStyle>
          <a:p>
            <a:pPr algn="ctr">
              <a:lnSpc>
                <a:spcPct val="90000"/>
              </a:lnSpc>
              <a:spcBef>
                <a:spcPct val="0"/>
              </a:spcBef>
              <a:spcAft>
                <a:spcPts val="600"/>
              </a:spcAft>
            </a:pPr>
            <a:r>
              <a:rPr lang="es-ES" sz="2400" dirty="0">
                <a:solidFill>
                  <a:srgbClr val="002060"/>
                </a:solidFill>
                <a:ea typeface="+mj-ea"/>
              </a:rPr>
              <a:t>Efectos Destacados del </a:t>
            </a:r>
          </a:p>
          <a:p>
            <a:pPr algn="ctr">
              <a:lnSpc>
                <a:spcPct val="90000"/>
              </a:lnSpc>
              <a:spcBef>
                <a:spcPct val="0"/>
              </a:spcBef>
              <a:spcAft>
                <a:spcPts val="600"/>
              </a:spcAft>
            </a:pPr>
            <a:r>
              <a:rPr lang="es-ES" sz="2400" dirty="0">
                <a:solidFill>
                  <a:srgbClr val="002060"/>
                </a:solidFill>
                <a:ea typeface="+mj-ea"/>
              </a:rPr>
              <a:t>Mercado Petrolero</a:t>
            </a:r>
            <a:endParaRPr lang="es-ES" sz="2400" kern="1200" dirty="0">
              <a:solidFill>
                <a:srgbClr val="002060"/>
              </a:solidFill>
              <a:ea typeface="+mj-ea"/>
            </a:endParaRPr>
          </a:p>
        </p:txBody>
      </p:sp>
      <p:sp>
        <p:nvSpPr>
          <p:cNvPr id="10" name="7 CuadroTexto">
            <a:extLst>
              <a:ext uri="{FF2B5EF4-FFF2-40B4-BE49-F238E27FC236}">
                <a16:creationId xmlns:a16="http://schemas.microsoft.com/office/drawing/2014/main" xmlns="" id="{57BD8909-4495-41F3-90E8-A0C1A089E0C2}"/>
              </a:ext>
            </a:extLst>
          </p:cNvPr>
          <p:cNvSpPr txBox="1"/>
          <p:nvPr/>
        </p:nvSpPr>
        <p:spPr>
          <a:xfrm>
            <a:off x="571500" y="1352550"/>
            <a:ext cx="3695700" cy="3124200"/>
          </a:xfrm>
          <a:prstGeom prst="rect">
            <a:avLst/>
          </a:prstGeom>
        </p:spPr>
        <p:txBody>
          <a:bodyPr vert="horz" lIns="91440" tIns="45720" rIns="91440" bIns="45720" rtlCol="0">
            <a:noAutofit/>
          </a:bodyPr>
          <a:lstStyle/>
          <a:p>
            <a:pPr algn="ctr"/>
            <a:r>
              <a:rPr lang="es-ES" b="1" dirty="0">
                <a:latin typeface="Arial" panose="020B0604020202020204" pitchFamily="34" charset="0"/>
                <a:cs typeface="Arial" panose="020B0604020202020204" pitchFamily="34" charset="0"/>
              </a:rPr>
              <a:t>2.  Demanda Mundial del Petróleo</a:t>
            </a:r>
          </a:p>
          <a:p>
            <a:pPr algn="just"/>
            <a:endParaRPr lang="es-CR" sz="1800" dirty="0">
              <a:solidFill>
                <a:srgbClr val="000000"/>
              </a:solidFill>
              <a:effectLst/>
              <a:latin typeface="Arial" panose="020B0604020202020204" pitchFamily="34" charset="0"/>
              <a:ea typeface="Calibri" panose="020F0502020204030204" pitchFamily="34" charset="0"/>
            </a:endParaRPr>
          </a:p>
          <a:p>
            <a:pPr algn="just"/>
            <a:r>
              <a:rPr lang="es-CR" sz="1800" dirty="0">
                <a:solidFill>
                  <a:srgbClr val="000000"/>
                </a:solidFill>
                <a:effectLst/>
                <a:latin typeface="Arial" panose="020B0604020202020204" pitchFamily="34" charset="0"/>
                <a:ea typeface="Calibri" panose="020F0502020204030204" pitchFamily="34" charset="0"/>
              </a:rPr>
              <a:t>La demanda mundial de petróleo cayó este año alrededor de un 8% en comparación con el año anterior. </a:t>
            </a:r>
          </a:p>
          <a:p>
            <a:pPr algn="just"/>
            <a:endParaRPr lang="es-CR" dirty="0">
              <a:solidFill>
                <a:srgbClr val="00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dirty="0">
                <a:latin typeface="Arial" panose="020B0604020202020204" pitchFamily="34" charset="0"/>
                <a:cs typeface="Arial" panose="020B0604020202020204" pitchFamily="34" charset="0"/>
              </a:rPr>
              <a:t>Se espera para el 2020 a nivel global un consumo de </a:t>
            </a:r>
            <a:r>
              <a:rPr lang="es-ES" sz="2000" b="1" dirty="0">
                <a:latin typeface="Arial" panose="020B0604020202020204" pitchFamily="34" charset="0"/>
                <a:cs typeface="Arial" panose="020B0604020202020204" pitchFamily="34" charset="0"/>
              </a:rPr>
              <a:t>92,1</a:t>
            </a:r>
            <a:r>
              <a:rPr lang="es-ES" dirty="0">
                <a:latin typeface="Arial" panose="020B0604020202020204" pitchFamily="34" charset="0"/>
                <a:cs typeface="Arial" panose="020B0604020202020204" pitchFamily="34" charset="0"/>
              </a:rPr>
              <a:t> </a:t>
            </a:r>
            <a:r>
              <a:rPr lang="es-ES" sz="2000" b="1" dirty="0">
                <a:latin typeface="Arial" panose="020B0604020202020204" pitchFamily="34" charset="0"/>
                <a:cs typeface="Arial" panose="020B0604020202020204" pitchFamily="34" charset="0"/>
              </a:rPr>
              <a:t>millones bpd. </a:t>
            </a:r>
          </a:p>
          <a:p>
            <a:pPr algn="just"/>
            <a:endParaRPr lang="es-ES" dirty="0">
              <a:latin typeface="Arial" panose="020B0604020202020204" pitchFamily="34" charset="0"/>
              <a:cs typeface="Arial" panose="020B0604020202020204" pitchFamily="34" charset="0"/>
            </a:endParaRPr>
          </a:p>
        </p:txBody>
      </p:sp>
      <p:sp>
        <p:nvSpPr>
          <p:cNvPr id="2" name="7 CuadroTexto">
            <a:extLst>
              <a:ext uri="{FF2B5EF4-FFF2-40B4-BE49-F238E27FC236}">
                <a16:creationId xmlns:a16="http://schemas.microsoft.com/office/drawing/2014/main" xmlns="" id="{ADA64E92-0937-4604-9330-FCB0FCC4CA02}"/>
              </a:ext>
            </a:extLst>
          </p:cNvPr>
          <p:cNvSpPr txBox="1"/>
          <p:nvPr/>
        </p:nvSpPr>
        <p:spPr>
          <a:xfrm>
            <a:off x="4876800" y="1657350"/>
            <a:ext cx="3695700" cy="2286000"/>
          </a:xfrm>
          <a:prstGeom prst="rect">
            <a:avLst/>
          </a:prstGeom>
        </p:spPr>
        <p:txBody>
          <a:bodyPr vert="horz" lIns="91440" tIns="45720" rIns="91440" bIns="45720" rtlCol="0">
            <a:noAutofit/>
          </a:bodyPr>
          <a:lstStyle/>
          <a:p>
            <a:pPr marL="285750" indent="-285750" algn="just">
              <a:buFont typeface="Arial" panose="020B0604020202020204" pitchFamily="34" charset="0"/>
              <a:buChar char="•"/>
            </a:pPr>
            <a:r>
              <a:rPr lang="es-C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La OPEP, por su parte, espera que la demanda global de petróleo disminuya en </a:t>
            </a:r>
            <a:r>
              <a:rPr lang="es-C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8,9</a:t>
            </a:r>
            <a:r>
              <a:rPr lang="es-C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s-C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millones de bpd en 2020</a:t>
            </a:r>
            <a:r>
              <a:rPr lang="es-C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antes de aumentar en 7 millones de bpd en 2021, cuando todavía será menor que la demanda en 2019.</a:t>
            </a: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21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CuadroTexto">
            <a:extLst>
              <a:ext uri="{FF2B5EF4-FFF2-40B4-BE49-F238E27FC236}">
                <a16:creationId xmlns:a16="http://schemas.microsoft.com/office/drawing/2014/main" xmlns="" id="{57466D24-004A-4070-B307-A1966E8152DA}"/>
              </a:ext>
            </a:extLst>
          </p:cNvPr>
          <p:cNvSpPr txBox="1"/>
          <p:nvPr/>
        </p:nvSpPr>
        <p:spPr>
          <a:xfrm>
            <a:off x="2514600" y="361950"/>
            <a:ext cx="4114800" cy="857250"/>
          </a:xfrm>
          <a:prstGeom prst="rect">
            <a:avLst/>
          </a:prstGeom>
        </p:spPr>
        <p:txBody>
          <a:bodyPr vert="horz" lIns="91440" tIns="45720" rIns="91440" bIns="45720" rtlCol="0" anchor="ctr">
            <a:normAutofit/>
          </a:bodyPr>
          <a:lstStyle>
            <a:defPPr>
              <a:defRPr lang="es-ES"/>
            </a:defPPr>
            <a:lvl1pPr>
              <a:defRPr sz="4000" b="1">
                <a:solidFill>
                  <a:srgbClr val="003399"/>
                </a:solidFill>
                <a:latin typeface="Arial" panose="020B0604020202020204" pitchFamily="34" charset="0"/>
                <a:cs typeface="Arial" panose="020B0604020202020204" pitchFamily="34" charset="0"/>
              </a:defRPr>
            </a:lvl1pPr>
          </a:lstStyle>
          <a:p>
            <a:pPr algn="ctr">
              <a:lnSpc>
                <a:spcPct val="90000"/>
              </a:lnSpc>
              <a:spcBef>
                <a:spcPct val="0"/>
              </a:spcBef>
              <a:spcAft>
                <a:spcPts val="600"/>
              </a:spcAft>
            </a:pPr>
            <a:r>
              <a:rPr lang="es-ES" sz="2400" dirty="0">
                <a:solidFill>
                  <a:srgbClr val="002060"/>
                </a:solidFill>
                <a:ea typeface="+mj-ea"/>
              </a:rPr>
              <a:t>Efectos Destacados del </a:t>
            </a:r>
          </a:p>
          <a:p>
            <a:pPr algn="ctr">
              <a:lnSpc>
                <a:spcPct val="90000"/>
              </a:lnSpc>
              <a:spcBef>
                <a:spcPct val="0"/>
              </a:spcBef>
              <a:spcAft>
                <a:spcPts val="600"/>
              </a:spcAft>
            </a:pPr>
            <a:r>
              <a:rPr lang="es-ES" sz="2400" dirty="0">
                <a:solidFill>
                  <a:srgbClr val="002060"/>
                </a:solidFill>
                <a:ea typeface="+mj-ea"/>
              </a:rPr>
              <a:t>Mercado Petrolero</a:t>
            </a:r>
            <a:endParaRPr lang="es-ES" sz="2400" kern="1200" dirty="0">
              <a:solidFill>
                <a:srgbClr val="002060"/>
              </a:solidFill>
              <a:ea typeface="+mj-ea"/>
            </a:endParaRPr>
          </a:p>
        </p:txBody>
      </p:sp>
      <p:sp>
        <p:nvSpPr>
          <p:cNvPr id="10" name="7 CuadroTexto">
            <a:extLst>
              <a:ext uri="{FF2B5EF4-FFF2-40B4-BE49-F238E27FC236}">
                <a16:creationId xmlns:a16="http://schemas.microsoft.com/office/drawing/2014/main" xmlns="" id="{57BD8909-4495-41F3-90E8-A0C1A089E0C2}"/>
              </a:ext>
            </a:extLst>
          </p:cNvPr>
          <p:cNvSpPr txBox="1"/>
          <p:nvPr/>
        </p:nvSpPr>
        <p:spPr>
          <a:xfrm>
            <a:off x="571500" y="1352550"/>
            <a:ext cx="3695700" cy="3124200"/>
          </a:xfrm>
          <a:prstGeom prst="rect">
            <a:avLst/>
          </a:prstGeom>
        </p:spPr>
        <p:txBody>
          <a:bodyPr vert="horz" lIns="91440" tIns="45720" rIns="91440" bIns="45720" rtlCol="0">
            <a:noAutofit/>
          </a:bodyPr>
          <a:lstStyle/>
          <a:p>
            <a:pPr algn="ctr"/>
            <a:r>
              <a:rPr lang="es-ES" b="1" dirty="0">
                <a:latin typeface="Arial" panose="020B0604020202020204" pitchFamily="34" charset="0"/>
                <a:cs typeface="Arial" panose="020B0604020202020204" pitchFamily="34" charset="0"/>
              </a:rPr>
              <a:t>3.  Suministro Mundial de Petróleo</a:t>
            </a:r>
          </a:p>
          <a:p>
            <a:pPr algn="just"/>
            <a:endParaRPr lang="es-CR" sz="1800" dirty="0">
              <a:solidFill>
                <a:srgbClr val="000000"/>
              </a:solidFill>
              <a:effectLst/>
              <a:latin typeface="Arial" panose="020B0604020202020204" pitchFamily="34" charset="0"/>
              <a:ea typeface="Calibri" panose="020F0502020204030204" pitchFamily="34" charset="0"/>
            </a:endParaRPr>
          </a:p>
          <a:p>
            <a:pPr marL="285750" indent="-285750" algn="just">
              <a:buFont typeface="Arial" panose="020B0604020202020204" pitchFamily="34" charset="0"/>
              <a:buChar char="•"/>
            </a:pPr>
            <a:r>
              <a:rPr lang="es-ES" dirty="0">
                <a:latin typeface="Arial" panose="020B0604020202020204" pitchFamily="34" charset="0"/>
                <a:cs typeface="Arial" panose="020B0604020202020204" pitchFamily="34" charset="0"/>
              </a:rPr>
              <a:t>Acuerdo de la OPEP y sus aliados en reducir desde 9,7 millones hasta </a:t>
            </a:r>
            <a:r>
              <a:rPr lang="es-ES" sz="2000" b="1" dirty="0">
                <a:latin typeface="Arial" panose="020B0604020202020204" pitchFamily="34" charset="0"/>
                <a:cs typeface="Arial" panose="020B0604020202020204" pitchFamily="34" charset="0"/>
              </a:rPr>
              <a:t>7,7 millones de bpd</a:t>
            </a:r>
            <a:r>
              <a:rPr lang="es-ES" dirty="0">
                <a:latin typeface="Arial" panose="020B0604020202020204" pitchFamily="34" charset="0"/>
                <a:cs typeface="Arial" panose="020B0604020202020204" pitchFamily="34" charset="0"/>
              </a:rPr>
              <a:t> a partir de agosto hasta diciembre 2020.</a:t>
            </a:r>
          </a:p>
        </p:txBody>
      </p:sp>
      <p:sp>
        <p:nvSpPr>
          <p:cNvPr id="2" name="7 CuadroTexto">
            <a:extLst>
              <a:ext uri="{FF2B5EF4-FFF2-40B4-BE49-F238E27FC236}">
                <a16:creationId xmlns:a16="http://schemas.microsoft.com/office/drawing/2014/main" xmlns="" id="{ADA64E92-0937-4604-9330-FCB0FCC4CA02}"/>
              </a:ext>
            </a:extLst>
          </p:cNvPr>
          <p:cNvSpPr txBox="1"/>
          <p:nvPr/>
        </p:nvSpPr>
        <p:spPr>
          <a:xfrm>
            <a:off x="4876800" y="1357370"/>
            <a:ext cx="3695700" cy="2286000"/>
          </a:xfrm>
          <a:prstGeom prst="rect">
            <a:avLst/>
          </a:prstGeom>
        </p:spPr>
        <p:txBody>
          <a:bodyPr vert="horz" lIns="91440" tIns="45720" rIns="91440" bIns="45720" rtlCol="0">
            <a:noAutofit/>
          </a:bodyPr>
          <a:lstStyle/>
          <a:p>
            <a:pPr marL="285750" indent="-285750" algn="just">
              <a:buFont typeface="Arial" panose="020B0604020202020204" pitchFamily="34" charset="0"/>
              <a:buChar char="•"/>
            </a:pPr>
            <a:r>
              <a:rPr lang="es-CR" sz="1800" dirty="0">
                <a:solidFill>
                  <a:srgbClr val="000000"/>
                </a:solidFill>
                <a:effectLst/>
                <a:latin typeface="Arial" panose="020B0604020202020204" pitchFamily="34" charset="0"/>
                <a:ea typeface="Calibri" panose="020F0502020204030204" pitchFamily="34" charset="0"/>
              </a:rPr>
              <a:t>La OPEP asegura que la demanda mundial de petróleo en 2021 se recuperará con fuerza de la recesión observada en 2020, registrando un crecimiento histórico elevado de </a:t>
            </a:r>
            <a:r>
              <a:rPr lang="es-CR" sz="2000" b="1" dirty="0">
                <a:solidFill>
                  <a:srgbClr val="000000"/>
                </a:solidFill>
                <a:effectLst/>
                <a:latin typeface="Arial" panose="020B0604020202020204" pitchFamily="34" charset="0"/>
                <a:ea typeface="Calibri" panose="020F0502020204030204" pitchFamily="34" charset="0"/>
              </a:rPr>
              <a:t>7 millones de bpd</a:t>
            </a:r>
            <a:r>
              <a:rPr lang="es-CR" sz="1800" dirty="0">
                <a:solidFill>
                  <a:srgbClr val="000000"/>
                </a:solidFill>
                <a:effectLst/>
                <a:latin typeface="Arial" panose="020B0604020202020204" pitchFamily="34" charset="0"/>
                <a:ea typeface="Calibri" panose="020F0502020204030204" pitchFamily="34" charset="0"/>
              </a:rPr>
              <a:t>, aunque se mantendrá muy por debajo de los niveles anteriores a la COVID-19. </a:t>
            </a: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517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CuadroTexto">
            <a:extLst>
              <a:ext uri="{FF2B5EF4-FFF2-40B4-BE49-F238E27FC236}">
                <a16:creationId xmlns:a16="http://schemas.microsoft.com/office/drawing/2014/main" xmlns="" id="{E229E9C3-282B-4465-B6A6-3A1B96B3C10E}"/>
              </a:ext>
            </a:extLst>
          </p:cNvPr>
          <p:cNvSpPr txBox="1"/>
          <p:nvPr/>
        </p:nvSpPr>
        <p:spPr>
          <a:xfrm>
            <a:off x="533400" y="895350"/>
            <a:ext cx="8153400" cy="430887"/>
          </a:xfrm>
          <a:prstGeom prst="rect">
            <a:avLst/>
          </a:prstGeom>
          <a:noFill/>
        </p:spPr>
        <p:txBody>
          <a:bodyPr wrap="square" rtlCol="0">
            <a:spAutoFit/>
          </a:bodyPr>
          <a:lstStyle>
            <a:defPPr>
              <a:defRPr lang="es-ES"/>
            </a:defPPr>
            <a:lvl1pPr>
              <a:defRPr sz="4000" b="1">
                <a:solidFill>
                  <a:srgbClr val="003399"/>
                </a:solidFill>
                <a:latin typeface="Arial" panose="020B0604020202020204" pitchFamily="34" charset="0"/>
                <a:cs typeface="Arial" panose="020B0604020202020204" pitchFamily="34" charset="0"/>
              </a:defRPr>
            </a:lvl1pPr>
          </a:lstStyle>
          <a:p>
            <a:pPr lvl="0" algn="just"/>
            <a:r>
              <a:rPr lang="es-CR" sz="2200" dirty="0">
                <a:solidFill>
                  <a:srgbClr val="002060"/>
                </a:solidFill>
              </a:rPr>
              <a:t>Conclusión</a:t>
            </a:r>
          </a:p>
        </p:txBody>
      </p:sp>
      <p:sp>
        <p:nvSpPr>
          <p:cNvPr id="10" name="CuadroTexto 9">
            <a:extLst>
              <a:ext uri="{FF2B5EF4-FFF2-40B4-BE49-F238E27FC236}">
                <a16:creationId xmlns:a16="http://schemas.microsoft.com/office/drawing/2014/main" xmlns="" id="{B86B0314-849E-4D0D-A798-77B2DA685796}"/>
              </a:ext>
            </a:extLst>
          </p:cNvPr>
          <p:cNvSpPr txBox="1"/>
          <p:nvPr/>
        </p:nvSpPr>
        <p:spPr>
          <a:xfrm>
            <a:off x="533400" y="1504950"/>
            <a:ext cx="8077200" cy="2585323"/>
          </a:xfrm>
          <a:prstGeom prst="rect">
            <a:avLst/>
          </a:prstGeom>
          <a:noFill/>
        </p:spPr>
        <p:txBody>
          <a:bodyPr wrap="square" rtlCol="0">
            <a:spAutoFit/>
          </a:bodyPr>
          <a:lstStyle/>
          <a:p>
            <a:pPr algn="just"/>
            <a:r>
              <a:rPr lang="es-MX" sz="1800" dirty="0">
                <a:effectLst/>
                <a:latin typeface="Arial" panose="020B0604020202020204" pitchFamily="34" charset="0"/>
                <a:ea typeface="Calibri" panose="020F0502020204030204" pitchFamily="34" charset="0"/>
                <a:cs typeface="Times New Roman" panose="02020603050405020304" pitchFamily="18" charset="0"/>
              </a:rPr>
              <a:t>Es evidente que el impacto de la pandemia y la crisis de los precios del petróleo afectaron la mayoría de las empresas petroleras en América Latina, sin ser RECOPE la excepción. Bajo esta problemática, las principales medidas financieras implementadas para aminorar la crisis con el objetivo de mantener la continuidad del negocio se basan principalmente en la reducción de los gastos de operación, la búsqueda de una mayor eficiencia y una alta liquidez, la posposición de algunos proyectos de inversión para años próximos y sin duda alguna la innovación para buscar fuentes alternativas de ingresos y diversificación.</a:t>
            </a:r>
            <a:endParaRPr lang="es-C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318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CuadroTexto">
            <a:extLst>
              <a:ext uri="{FF2B5EF4-FFF2-40B4-BE49-F238E27FC236}">
                <a16:creationId xmlns:a16="http://schemas.microsoft.com/office/drawing/2014/main" xmlns="" id="{E229E9C3-282B-4465-B6A6-3A1B96B3C10E}"/>
              </a:ext>
            </a:extLst>
          </p:cNvPr>
          <p:cNvSpPr txBox="1"/>
          <p:nvPr/>
        </p:nvSpPr>
        <p:spPr>
          <a:xfrm>
            <a:off x="533400" y="895350"/>
            <a:ext cx="8153400" cy="430887"/>
          </a:xfrm>
          <a:prstGeom prst="rect">
            <a:avLst/>
          </a:prstGeom>
          <a:noFill/>
        </p:spPr>
        <p:txBody>
          <a:bodyPr wrap="square" rtlCol="0">
            <a:spAutoFit/>
          </a:bodyPr>
          <a:lstStyle>
            <a:defPPr>
              <a:defRPr lang="es-ES"/>
            </a:defPPr>
            <a:lvl1pPr>
              <a:defRPr sz="4000" b="1">
                <a:solidFill>
                  <a:srgbClr val="003399"/>
                </a:solidFill>
                <a:latin typeface="Arial" panose="020B0604020202020204" pitchFamily="34" charset="0"/>
                <a:cs typeface="Arial" panose="020B0604020202020204" pitchFamily="34" charset="0"/>
              </a:defRPr>
            </a:lvl1pPr>
          </a:lstStyle>
          <a:p>
            <a:pPr lvl="0" algn="just"/>
            <a:r>
              <a:rPr lang="es-CR" sz="2200" dirty="0">
                <a:solidFill>
                  <a:srgbClr val="002060"/>
                </a:solidFill>
              </a:rPr>
              <a:t>Recomendaciones</a:t>
            </a:r>
          </a:p>
        </p:txBody>
      </p:sp>
      <p:sp>
        <p:nvSpPr>
          <p:cNvPr id="10" name="CuadroTexto 9">
            <a:extLst>
              <a:ext uri="{FF2B5EF4-FFF2-40B4-BE49-F238E27FC236}">
                <a16:creationId xmlns:a16="http://schemas.microsoft.com/office/drawing/2014/main" xmlns="" id="{B86B0314-849E-4D0D-A798-77B2DA685796}"/>
              </a:ext>
            </a:extLst>
          </p:cNvPr>
          <p:cNvSpPr txBox="1"/>
          <p:nvPr/>
        </p:nvSpPr>
        <p:spPr>
          <a:xfrm>
            <a:off x="533400" y="1581150"/>
            <a:ext cx="8077200" cy="2862322"/>
          </a:xfrm>
          <a:prstGeom prst="rect">
            <a:avLst/>
          </a:prstGeom>
          <a:noFill/>
        </p:spPr>
        <p:txBody>
          <a:bodyPr wrap="square" rtlCol="0">
            <a:spAutoFit/>
          </a:bodyPr>
          <a:lstStyle/>
          <a:p>
            <a:pPr marL="342900" lvl="0" indent="-342900" algn="just">
              <a:buFont typeface="+mj-lt"/>
              <a:buAutoNum type="arabicPeriod"/>
            </a:pPr>
            <a:r>
              <a:rPr lang="es-CR" sz="2000" dirty="0">
                <a:effectLst/>
                <a:latin typeface="Arial" panose="020B0604020202020204" pitchFamily="34" charset="0"/>
                <a:ea typeface="Calibri" panose="020F0502020204030204" pitchFamily="34" charset="0"/>
              </a:rPr>
              <a:t>Analizar las coberturas financieras como instrumento complementario de mitigación de la volatilidad de precios. </a:t>
            </a:r>
          </a:p>
          <a:p>
            <a:pPr marL="342900" lvl="0" indent="-342900" algn="just">
              <a:buFont typeface="+mj-lt"/>
              <a:buAutoNum type="arabicPeriod"/>
            </a:pPr>
            <a:endParaRPr lang="es-CR" sz="2000" dirty="0">
              <a:latin typeface="Arial" panose="020B0604020202020204" pitchFamily="34" charset="0"/>
              <a:cs typeface="Arial" panose="020B0604020202020204" pitchFamily="34" charset="0"/>
            </a:endParaRPr>
          </a:p>
          <a:p>
            <a:pPr marL="342900" lvl="0" indent="-342900" algn="just">
              <a:buFont typeface="+mj-lt"/>
              <a:buAutoNum type="arabicPeriod"/>
            </a:pPr>
            <a:r>
              <a:rPr lang="es-CR" sz="2000" dirty="0">
                <a:effectLst/>
                <a:latin typeface="Arial" panose="020B0604020202020204" pitchFamily="34" charset="0"/>
                <a:ea typeface="Calibri" panose="020F0502020204030204" pitchFamily="34" charset="0"/>
              </a:rPr>
              <a:t>Postponer inversiones y mejorar la gestión de las empresas petroleras.</a:t>
            </a:r>
          </a:p>
          <a:p>
            <a:pPr marL="342900" lvl="0" indent="-342900" algn="just">
              <a:buFont typeface="+mj-lt"/>
              <a:buAutoNum type="arabicPeriod"/>
            </a:pPr>
            <a:endParaRPr lang="es-CR" sz="2000" dirty="0">
              <a:latin typeface="Arial" panose="020B0604020202020204" pitchFamily="34" charset="0"/>
              <a:ea typeface="Calibri" panose="020F0502020204030204" pitchFamily="34" charset="0"/>
            </a:endParaRPr>
          </a:p>
          <a:p>
            <a:pPr marL="342900" lvl="0" indent="-342900" algn="just">
              <a:buFont typeface="+mj-lt"/>
              <a:buAutoNum type="arabicPeriod"/>
            </a:pPr>
            <a:r>
              <a:rPr lang="es-CR" sz="2000" dirty="0">
                <a:latin typeface="Arial" panose="020B0604020202020204" pitchFamily="34" charset="0"/>
              </a:rPr>
              <a:t>Diversificar fuentes de ingresos para sector público que permita reducir el impacto de la volatilidad de los commodities. </a:t>
            </a:r>
          </a:p>
          <a:p>
            <a:pPr marL="342900" indent="-342900" algn="just">
              <a:buFont typeface="+mj-lt"/>
              <a:buAutoNum type="arabicPeriod" startAt="8"/>
            </a:pPr>
            <a:endParaRPr lang="es-C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0159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CuadroTexto">
            <a:extLst>
              <a:ext uri="{FF2B5EF4-FFF2-40B4-BE49-F238E27FC236}">
                <a16:creationId xmlns:a16="http://schemas.microsoft.com/office/drawing/2014/main" xmlns="" id="{E229E9C3-282B-4465-B6A6-3A1B96B3C10E}"/>
              </a:ext>
            </a:extLst>
          </p:cNvPr>
          <p:cNvSpPr txBox="1"/>
          <p:nvPr/>
        </p:nvSpPr>
        <p:spPr>
          <a:xfrm>
            <a:off x="533400" y="895350"/>
            <a:ext cx="8153400" cy="430887"/>
          </a:xfrm>
          <a:prstGeom prst="rect">
            <a:avLst/>
          </a:prstGeom>
          <a:noFill/>
        </p:spPr>
        <p:txBody>
          <a:bodyPr wrap="square" rtlCol="0">
            <a:spAutoFit/>
          </a:bodyPr>
          <a:lstStyle>
            <a:defPPr>
              <a:defRPr lang="es-ES"/>
            </a:defPPr>
            <a:lvl1pPr>
              <a:defRPr sz="4000" b="1">
                <a:solidFill>
                  <a:srgbClr val="003399"/>
                </a:solidFill>
                <a:latin typeface="Arial" panose="020B0604020202020204" pitchFamily="34" charset="0"/>
                <a:cs typeface="Arial" panose="020B0604020202020204" pitchFamily="34" charset="0"/>
              </a:defRPr>
            </a:lvl1pPr>
          </a:lstStyle>
          <a:p>
            <a:pPr lvl="0" algn="just"/>
            <a:r>
              <a:rPr lang="es-CR" sz="2200" dirty="0">
                <a:solidFill>
                  <a:srgbClr val="002060"/>
                </a:solidFill>
              </a:rPr>
              <a:t>Recomendaciones</a:t>
            </a:r>
          </a:p>
        </p:txBody>
      </p:sp>
      <p:sp>
        <p:nvSpPr>
          <p:cNvPr id="10" name="CuadroTexto 9">
            <a:extLst>
              <a:ext uri="{FF2B5EF4-FFF2-40B4-BE49-F238E27FC236}">
                <a16:creationId xmlns:a16="http://schemas.microsoft.com/office/drawing/2014/main" xmlns="" id="{B86B0314-849E-4D0D-A798-77B2DA685796}"/>
              </a:ext>
            </a:extLst>
          </p:cNvPr>
          <p:cNvSpPr txBox="1"/>
          <p:nvPr/>
        </p:nvSpPr>
        <p:spPr>
          <a:xfrm>
            <a:off x="533400" y="1504950"/>
            <a:ext cx="8077200" cy="1938992"/>
          </a:xfrm>
          <a:prstGeom prst="rect">
            <a:avLst/>
          </a:prstGeom>
          <a:noFill/>
        </p:spPr>
        <p:txBody>
          <a:bodyPr wrap="square" rtlCol="0">
            <a:spAutoFit/>
          </a:bodyPr>
          <a:lstStyle/>
          <a:p>
            <a:pPr marL="342900" lvl="0" indent="-342900" algn="just">
              <a:buFont typeface="+mj-lt"/>
              <a:buAutoNum type="arabicPeriod" startAt="4"/>
            </a:pPr>
            <a:r>
              <a:rPr lang="es-CR" sz="2000" dirty="0">
                <a:effectLst/>
                <a:latin typeface="Arial" panose="020B0604020202020204" pitchFamily="34" charset="0"/>
                <a:ea typeface="Calibri" panose="020F0502020204030204" pitchFamily="34" charset="0"/>
              </a:rPr>
              <a:t>Evaluar la eficiencia y competitividad de la cadena de transporte y distribución.</a:t>
            </a:r>
          </a:p>
          <a:p>
            <a:pPr marL="342900" lvl="0" indent="-342900" algn="just">
              <a:buFont typeface="+mj-lt"/>
              <a:buAutoNum type="arabicPeriod" startAt="4"/>
            </a:pPr>
            <a:endParaRPr lang="es-CR" sz="2000" dirty="0">
              <a:latin typeface="Arial" panose="020B0604020202020204" pitchFamily="34" charset="0"/>
              <a:cs typeface="Arial" panose="020B0604020202020204" pitchFamily="34" charset="0"/>
            </a:endParaRPr>
          </a:p>
          <a:p>
            <a:pPr marL="342900" lvl="0" indent="-342900" algn="just">
              <a:buFont typeface="+mj-lt"/>
              <a:buAutoNum type="arabicPeriod" startAt="4"/>
            </a:pPr>
            <a:r>
              <a:rPr lang="es-CR" sz="2000" dirty="0">
                <a:effectLst/>
                <a:latin typeface="Arial" panose="020B0604020202020204" pitchFamily="34" charset="0"/>
                <a:ea typeface="Calibri" panose="020F0502020204030204" pitchFamily="34" charset="0"/>
              </a:rPr>
              <a:t>La situación actual de precios bajos representa una ventana de oportunidad para racionalizar subsidios a los combustibles. </a:t>
            </a:r>
            <a:endParaRPr lang="es-CR" sz="2000" dirty="0">
              <a:latin typeface="Arial" panose="020B0604020202020204" pitchFamily="34" charset="0"/>
              <a:cs typeface="Arial" panose="020B0604020202020204" pitchFamily="34" charset="0"/>
            </a:endParaRPr>
          </a:p>
          <a:p>
            <a:pPr marL="342900" indent="-342900" algn="just">
              <a:buFont typeface="+mj-lt"/>
              <a:buAutoNum type="arabicPeriod" startAt="8"/>
            </a:pPr>
            <a:endParaRPr lang="es-C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579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5800" y="2017752"/>
            <a:ext cx="7772400" cy="1107996"/>
          </a:xfrm>
          <a:prstGeom prst="rect">
            <a:avLst/>
          </a:prstGeom>
          <a:noFill/>
        </p:spPr>
        <p:txBody>
          <a:bodyPr wrap="square" rtlCol="0">
            <a:spAutoFit/>
          </a:bodyPr>
          <a:lstStyle/>
          <a:p>
            <a:pPr algn="ctr"/>
            <a:r>
              <a:rPr lang="es-CR" sz="6600" b="1" dirty="0">
                <a:solidFill>
                  <a:srgbClr val="003399"/>
                </a:solidFill>
                <a:latin typeface="Arial" panose="020B0604020202020204" pitchFamily="34" charset="0"/>
                <a:cs typeface="Arial" panose="020B0604020202020204" pitchFamily="34" charset="0"/>
              </a:rPr>
              <a:t>Gracias</a:t>
            </a:r>
          </a:p>
        </p:txBody>
      </p:sp>
    </p:spTree>
    <p:extLst>
      <p:ext uri="{BB962C8B-B14F-4D97-AF65-F5344CB8AC3E}">
        <p14:creationId xmlns:p14="http://schemas.microsoft.com/office/powerpoint/2010/main" val="2362242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Una captura de pantalla de una red social&#10;&#10;Descripción generada automáticamente">
            <a:extLst>
              <a:ext uri="{FF2B5EF4-FFF2-40B4-BE49-F238E27FC236}">
                <a16:creationId xmlns:a16="http://schemas.microsoft.com/office/drawing/2014/main" xmlns="" id="{18546D46-7193-4554-B7D5-52286F14AAA4}"/>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2028022" y="1047750"/>
            <a:ext cx="7115978" cy="3657600"/>
          </a:xfrm>
          <a:prstGeom prst="rect">
            <a:avLst/>
          </a:prstGeom>
          <a:noFill/>
          <a:ln>
            <a:noFill/>
          </a:ln>
        </p:spPr>
      </p:pic>
      <p:sp>
        <p:nvSpPr>
          <p:cNvPr id="6" name="1 CuadroTexto">
            <a:extLst>
              <a:ext uri="{FF2B5EF4-FFF2-40B4-BE49-F238E27FC236}">
                <a16:creationId xmlns:a16="http://schemas.microsoft.com/office/drawing/2014/main" xmlns="" id="{E1F0DE50-B248-4C84-A2FB-8B6F855B4F22}"/>
              </a:ext>
            </a:extLst>
          </p:cNvPr>
          <p:cNvSpPr txBox="1"/>
          <p:nvPr/>
        </p:nvSpPr>
        <p:spPr>
          <a:xfrm>
            <a:off x="1752600" y="190500"/>
            <a:ext cx="5638800" cy="857250"/>
          </a:xfrm>
          <a:prstGeom prst="rect">
            <a:avLst/>
          </a:prstGeom>
        </p:spPr>
        <p:txBody>
          <a:bodyPr vert="horz" lIns="91440" tIns="45720" rIns="91440" bIns="45720" rtlCol="0" anchor="ctr">
            <a:normAutofit/>
          </a:bodyPr>
          <a:lstStyle>
            <a:defPPr>
              <a:defRPr lang="es-ES"/>
            </a:defPPr>
            <a:lvl1pPr>
              <a:defRPr sz="4000" b="1">
                <a:solidFill>
                  <a:srgbClr val="003399"/>
                </a:solidFill>
                <a:latin typeface="Arial" panose="020B0604020202020204" pitchFamily="34" charset="0"/>
                <a:cs typeface="Arial" panose="020B0604020202020204" pitchFamily="34" charset="0"/>
              </a:defRPr>
            </a:lvl1pPr>
          </a:lstStyle>
          <a:p>
            <a:pPr algn="ctr">
              <a:lnSpc>
                <a:spcPct val="90000"/>
              </a:lnSpc>
              <a:spcBef>
                <a:spcPct val="0"/>
              </a:spcBef>
              <a:spcAft>
                <a:spcPts val="600"/>
              </a:spcAft>
            </a:pPr>
            <a:r>
              <a:rPr lang="es-ES" sz="2400" kern="1200" dirty="0">
                <a:solidFill>
                  <a:srgbClr val="002060"/>
                </a:solidFill>
                <a:ea typeface="+mj-ea"/>
              </a:rPr>
              <a:t>Pandemia, Petróleo </a:t>
            </a:r>
          </a:p>
          <a:p>
            <a:pPr algn="ctr">
              <a:lnSpc>
                <a:spcPct val="90000"/>
              </a:lnSpc>
              <a:spcBef>
                <a:spcPct val="0"/>
              </a:spcBef>
              <a:spcAft>
                <a:spcPts val="600"/>
              </a:spcAft>
            </a:pPr>
            <a:r>
              <a:rPr lang="es-ES" sz="2400" kern="1200" dirty="0">
                <a:solidFill>
                  <a:srgbClr val="002060"/>
                </a:solidFill>
                <a:ea typeface="+mj-ea"/>
              </a:rPr>
              <a:t>e Implicaciones para América Latina</a:t>
            </a:r>
          </a:p>
        </p:txBody>
      </p:sp>
      <p:sp>
        <p:nvSpPr>
          <p:cNvPr id="22" name="1 CuadroTexto">
            <a:extLst>
              <a:ext uri="{FF2B5EF4-FFF2-40B4-BE49-F238E27FC236}">
                <a16:creationId xmlns:a16="http://schemas.microsoft.com/office/drawing/2014/main" xmlns="" id="{77E8DAB9-859D-4AB3-B99A-D51B7FF990B2}"/>
              </a:ext>
            </a:extLst>
          </p:cNvPr>
          <p:cNvSpPr txBox="1"/>
          <p:nvPr/>
        </p:nvSpPr>
        <p:spPr>
          <a:xfrm>
            <a:off x="46822" y="1705913"/>
            <a:ext cx="2133600" cy="2154257"/>
          </a:xfrm>
          <a:prstGeom prst="rect">
            <a:avLst/>
          </a:prstGeom>
        </p:spPr>
        <p:txBody>
          <a:bodyPr vert="horz" lIns="91440" tIns="45720" rIns="91440" bIns="45720" rtlCol="0" anchor="ctr">
            <a:normAutofit/>
          </a:bodyPr>
          <a:lstStyle>
            <a:defPPr>
              <a:defRPr lang="es-ES"/>
            </a:defPPr>
            <a:lvl1pPr>
              <a:defRPr sz="4000" b="1">
                <a:solidFill>
                  <a:srgbClr val="003399"/>
                </a:solidFill>
                <a:latin typeface="Arial" panose="020B0604020202020204" pitchFamily="34" charset="0"/>
                <a:cs typeface="Arial" panose="020B0604020202020204" pitchFamily="34" charset="0"/>
              </a:defRPr>
            </a:lvl1pPr>
          </a:lstStyle>
          <a:p>
            <a:pPr algn="ctr">
              <a:lnSpc>
                <a:spcPct val="90000"/>
              </a:lnSpc>
              <a:spcBef>
                <a:spcPct val="0"/>
              </a:spcBef>
              <a:spcAft>
                <a:spcPts val="600"/>
              </a:spcAft>
            </a:pPr>
            <a:r>
              <a:rPr lang="es-ES" sz="1800" b="0" kern="1200" dirty="0">
                <a:solidFill>
                  <a:schemeClr val="tx1"/>
                </a:solidFill>
                <a:ea typeface="+mj-ea"/>
              </a:rPr>
              <a:t>Costos Económicos del </a:t>
            </a:r>
            <a:r>
              <a:rPr lang="es-ES" sz="2400" kern="1200" dirty="0">
                <a:solidFill>
                  <a:schemeClr val="tx1"/>
                </a:solidFill>
                <a:ea typeface="+mj-ea"/>
              </a:rPr>
              <a:t>COVID-19</a:t>
            </a:r>
          </a:p>
        </p:txBody>
      </p:sp>
      <p:sp>
        <p:nvSpPr>
          <p:cNvPr id="23" name="CuadroTexto 22">
            <a:extLst>
              <a:ext uri="{FF2B5EF4-FFF2-40B4-BE49-F238E27FC236}">
                <a16:creationId xmlns:a16="http://schemas.microsoft.com/office/drawing/2014/main" xmlns="" id="{2A8F5596-BEC4-47FC-ABA9-1F343E37F9B8}"/>
              </a:ext>
            </a:extLst>
          </p:cNvPr>
          <p:cNvSpPr txBox="1"/>
          <p:nvPr/>
        </p:nvSpPr>
        <p:spPr>
          <a:xfrm>
            <a:off x="2057400" y="4629150"/>
            <a:ext cx="7115978" cy="230832"/>
          </a:xfrm>
          <a:prstGeom prst="rect">
            <a:avLst/>
          </a:prstGeom>
          <a:noFill/>
        </p:spPr>
        <p:txBody>
          <a:bodyPr wrap="square" rtlCol="0">
            <a:spAutoFit/>
          </a:bodyPr>
          <a:lstStyle/>
          <a:p>
            <a:r>
              <a:rPr lang="es-CR" sz="900" b="1" dirty="0">
                <a:effectLst/>
                <a:latin typeface="Arial" panose="020B0604020202020204" pitchFamily="34" charset="0"/>
                <a:ea typeface="Times New Roman" panose="02020603050405020304" pitchFamily="18" charset="0"/>
              </a:rPr>
              <a:t>Fuente: Comisión Económica para América Latina y el Caribe (CEPAL).</a:t>
            </a:r>
            <a:endParaRPr lang="es-CR" sz="900" b="1" dirty="0"/>
          </a:p>
        </p:txBody>
      </p:sp>
    </p:spTree>
    <p:extLst>
      <p:ext uri="{BB962C8B-B14F-4D97-AF65-F5344CB8AC3E}">
        <p14:creationId xmlns:p14="http://schemas.microsoft.com/office/powerpoint/2010/main" val="1380029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a:extLst>
              <a:ext uri="{FF2B5EF4-FFF2-40B4-BE49-F238E27FC236}">
                <a16:creationId xmlns:a16="http://schemas.microsoft.com/office/drawing/2014/main" xmlns="" id="{345D65A9-22D4-4D3F-9E2D-78C741991ADD}"/>
              </a:ext>
            </a:extLst>
          </p:cNvPr>
          <p:cNvSpPr txBox="1"/>
          <p:nvPr/>
        </p:nvSpPr>
        <p:spPr>
          <a:xfrm>
            <a:off x="827224" y="666750"/>
            <a:ext cx="7489551" cy="892552"/>
          </a:xfrm>
          <a:prstGeom prst="rect">
            <a:avLst/>
          </a:prstGeom>
          <a:noFill/>
        </p:spPr>
        <p:txBody>
          <a:bodyPr wrap="none" rtlCol="0">
            <a:spAutoFit/>
          </a:bodyPr>
          <a:lstStyle>
            <a:defPPr>
              <a:defRPr lang="es-ES"/>
            </a:defPPr>
            <a:lvl1pPr>
              <a:defRPr sz="4000" b="1">
                <a:solidFill>
                  <a:srgbClr val="003399"/>
                </a:solidFill>
                <a:latin typeface="Arial" panose="020B0604020202020204" pitchFamily="34" charset="0"/>
                <a:cs typeface="Arial" panose="020B0604020202020204" pitchFamily="34" charset="0"/>
              </a:defRPr>
            </a:lvl1pPr>
          </a:lstStyle>
          <a:p>
            <a:pPr algn="ctr"/>
            <a:r>
              <a:rPr lang="es-MX" sz="2400" dirty="0">
                <a:solidFill>
                  <a:schemeClr val="tx1"/>
                </a:solidFill>
              </a:rPr>
              <a:t>El COVID-19 afecta a la región </a:t>
            </a:r>
          </a:p>
          <a:p>
            <a:pPr algn="ctr"/>
            <a:r>
              <a:rPr lang="es-MX" sz="2400" dirty="0">
                <a:solidFill>
                  <a:schemeClr val="tx1"/>
                </a:solidFill>
              </a:rPr>
              <a:t>a través de </a:t>
            </a:r>
            <a:r>
              <a:rPr lang="es-MX" sz="2800" u="sng" dirty="0">
                <a:solidFill>
                  <a:srgbClr val="002060"/>
                </a:solidFill>
              </a:rPr>
              <a:t>5 canales externos</a:t>
            </a:r>
            <a:r>
              <a:rPr lang="es-MX" sz="2800" dirty="0">
                <a:solidFill>
                  <a:srgbClr val="002060"/>
                </a:solidFill>
              </a:rPr>
              <a:t> </a:t>
            </a:r>
            <a:r>
              <a:rPr lang="es-MX" sz="2400" dirty="0">
                <a:solidFill>
                  <a:schemeClr val="tx1"/>
                </a:solidFill>
              </a:rPr>
              <a:t>de transmisión:</a:t>
            </a:r>
            <a:endParaRPr lang="es-CR" sz="2400" dirty="0">
              <a:solidFill>
                <a:schemeClr val="tx1"/>
              </a:solidFill>
            </a:endParaRPr>
          </a:p>
        </p:txBody>
      </p:sp>
      <p:sp>
        <p:nvSpPr>
          <p:cNvPr id="9" name="7 CuadroTexto">
            <a:extLst>
              <a:ext uri="{FF2B5EF4-FFF2-40B4-BE49-F238E27FC236}">
                <a16:creationId xmlns:a16="http://schemas.microsoft.com/office/drawing/2014/main" xmlns="" id="{E086C70B-2C65-44F2-B33A-26F30270D933}"/>
              </a:ext>
            </a:extLst>
          </p:cNvPr>
          <p:cNvSpPr txBox="1"/>
          <p:nvPr/>
        </p:nvSpPr>
        <p:spPr>
          <a:xfrm>
            <a:off x="600047" y="1885950"/>
            <a:ext cx="7943906" cy="2286000"/>
          </a:xfrm>
          <a:prstGeom prst="rect">
            <a:avLst/>
          </a:prstGeom>
        </p:spPr>
        <p:txBody>
          <a:bodyPr vert="horz" lIns="91440" tIns="45720" rIns="91440" bIns="45720" rtlCol="0">
            <a:noAutofit/>
          </a:bodyPr>
          <a:lstStyle/>
          <a:p>
            <a:pPr marL="342900" indent="-342900" algn="just">
              <a:spcBef>
                <a:spcPct val="20000"/>
              </a:spcBef>
              <a:buClr>
                <a:srgbClr val="002060"/>
              </a:buClr>
              <a:buFont typeface="+mj-lt"/>
              <a:buAutoNum type="arabicPeriod"/>
            </a:pPr>
            <a:r>
              <a:rPr lang="es-CR" sz="1800" dirty="0">
                <a:effectLst/>
                <a:latin typeface="Arial" panose="020B0604020202020204" pitchFamily="34" charset="0"/>
                <a:ea typeface="Calibri" panose="020F0502020204030204" pitchFamily="34" charset="0"/>
              </a:rPr>
              <a:t>La disminución de la actividad económica de sus principales socios     comerciales y sus efectos.</a:t>
            </a:r>
          </a:p>
          <a:p>
            <a:pPr marL="342900" indent="-342900" algn="just">
              <a:spcBef>
                <a:spcPct val="20000"/>
              </a:spcBef>
              <a:buClr>
                <a:srgbClr val="002060"/>
              </a:buClr>
              <a:buFont typeface="+mj-lt"/>
              <a:buAutoNum type="arabicPeriod"/>
            </a:pPr>
            <a:r>
              <a:rPr lang="es-CR" sz="1800" dirty="0">
                <a:effectLst/>
                <a:latin typeface="Arial" panose="020B0604020202020204" pitchFamily="34" charset="0"/>
                <a:ea typeface="Calibri" panose="020F0502020204030204" pitchFamily="34" charset="0"/>
              </a:rPr>
              <a:t>La caída de los precios de los productos primarios.</a:t>
            </a:r>
            <a:endParaRPr lang="es-ES" dirty="0">
              <a:latin typeface="Arial" panose="020B0604020202020204" pitchFamily="34" charset="0"/>
              <a:cs typeface="Arial" panose="020B0604020202020204" pitchFamily="34" charset="0"/>
            </a:endParaRPr>
          </a:p>
          <a:p>
            <a:pPr marL="342900" indent="-342900" algn="just">
              <a:spcBef>
                <a:spcPts val="400"/>
              </a:spcBef>
              <a:buClr>
                <a:srgbClr val="002060"/>
              </a:buClr>
              <a:buFont typeface="+mj-lt"/>
              <a:buAutoNum type="arabicPeriod"/>
            </a:pPr>
            <a:r>
              <a:rPr lang="es-CR" sz="1800" dirty="0">
                <a:effectLst/>
                <a:latin typeface="Arial" panose="020B0604020202020204" pitchFamily="34" charset="0"/>
                <a:ea typeface="Calibri" panose="020F0502020204030204" pitchFamily="34" charset="0"/>
              </a:rPr>
              <a:t>La interrupción de las cadenas globales de valor.</a:t>
            </a:r>
          </a:p>
          <a:p>
            <a:pPr marL="342900" indent="-342900" algn="just">
              <a:spcBef>
                <a:spcPts val="400"/>
              </a:spcBef>
              <a:buClr>
                <a:srgbClr val="002060"/>
              </a:buClr>
              <a:buFont typeface="+mj-lt"/>
              <a:buAutoNum type="arabicPeriod"/>
            </a:pPr>
            <a:r>
              <a:rPr lang="es-CR" sz="1800" dirty="0">
                <a:effectLst/>
                <a:latin typeface="Arial" panose="020B0604020202020204" pitchFamily="34" charset="0"/>
                <a:ea typeface="Calibri" panose="020F0502020204030204" pitchFamily="34" charset="0"/>
              </a:rPr>
              <a:t>La menor demanda de servicios de turismo.</a:t>
            </a:r>
          </a:p>
          <a:p>
            <a:pPr marL="342900" indent="-342900" algn="just">
              <a:spcBef>
                <a:spcPts val="400"/>
              </a:spcBef>
              <a:buClr>
                <a:srgbClr val="002060"/>
              </a:buClr>
              <a:buFont typeface="+mj-lt"/>
              <a:buAutoNum type="arabicPeriod"/>
            </a:pPr>
            <a:r>
              <a:rPr lang="es-CR" sz="1800" dirty="0">
                <a:effectLst/>
                <a:latin typeface="Arial" panose="020B0604020202020204" pitchFamily="34" charset="0"/>
                <a:ea typeface="Calibri" panose="020F0502020204030204" pitchFamily="34" charset="0"/>
              </a:rPr>
              <a:t>La intensificación de la aversión al riesgo y el empeoramiento de las condiciones financieras mundiales.</a:t>
            </a:r>
            <a:endParaRPr lang="es-ES" dirty="0">
              <a:latin typeface="Arial" panose="020B0604020202020204" pitchFamily="34" charset="0"/>
              <a:cs typeface="Arial" panose="020B0604020202020204" pitchFamily="34" charset="0"/>
            </a:endParaRPr>
          </a:p>
          <a:p>
            <a:pPr marL="342900" indent="-342900" algn="just">
              <a:spcBef>
                <a:spcPct val="20000"/>
              </a:spcBef>
              <a:buFont typeface="+mj-lt"/>
              <a:buAutoNum type="arabicPeriod"/>
            </a:pP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0602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xmlns="" id="{22438BCB-4F66-4C1C-8BC3-36FA68CE85C8}"/>
              </a:ext>
            </a:extLst>
          </p:cNvPr>
          <p:cNvPicPr>
            <a:picLocks noChangeAspect="1"/>
          </p:cNvPicPr>
          <p:nvPr/>
        </p:nvPicPr>
        <p:blipFill>
          <a:blip r:embed="rId2"/>
          <a:stretch>
            <a:fillRect/>
          </a:stretch>
        </p:blipFill>
        <p:spPr>
          <a:xfrm>
            <a:off x="0" y="819150"/>
            <a:ext cx="9144000" cy="3649262"/>
          </a:xfrm>
          <a:prstGeom prst="rect">
            <a:avLst/>
          </a:prstGeom>
        </p:spPr>
      </p:pic>
      <p:sp>
        <p:nvSpPr>
          <p:cNvPr id="9" name="1 CuadroTexto">
            <a:extLst>
              <a:ext uri="{FF2B5EF4-FFF2-40B4-BE49-F238E27FC236}">
                <a16:creationId xmlns:a16="http://schemas.microsoft.com/office/drawing/2014/main" xmlns="" id="{B3F028FD-A896-478E-AFE6-C667ABC1DDD0}"/>
              </a:ext>
            </a:extLst>
          </p:cNvPr>
          <p:cNvSpPr txBox="1"/>
          <p:nvPr/>
        </p:nvSpPr>
        <p:spPr>
          <a:xfrm>
            <a:off x="228599" y="1521589"/>
            <a:ext cx="3095315" cy="1015663"/>
          </a:xfrm>
          <a:prstGeom prst="rect">
            <a:avLst/>
          </a:prstGeom>
          <a:noFill/>
        </p:spPr>
        <p:txBody>
          <a:bodyPr wrap="square" rtlCol="0">
            <a:spAutoFit/>
          </a:bodyPr>
          <a:lstStyle>
            <a:defPPr>
              <a:defRPr lang="es-ES"/>
            </a:defPPr>
            <a:lvl1pPr>
              <a:defRPr sz="4000" b="1">
                <a:solidFill>
                  <a:srgbClr val="003399"/>
                </a:solidFill>
                <a:latin typeface="Arial" panose="020B0604020202020204" pitchFamily="34" charset="0"/>
                <a:cs typeface="Arial" panose="020B0604020202020204" pitchFamily="34" charset="0"/>
              </a:defRPr>
            </a:lvl1pPr>
          </a:lstStyle>
          <a:p>
            <a:pPr algn="ctr"/>
            <a:r>
              <a:rPr lang="es-MX" sz="2000" b="0" dirty="0">
                <a:solidFill>
                  <a:schemeClr val="tx1"/>
                </a:solidFill>
              </a:rPr>
              <a:t>Otro factor importante que incide como impacto económico:</a:t>
            </a:r>
            <a:endParaRPr lang="es-CR" sz="2000" b="0" dirty="0">
              <a:solidFill>
                <a:schemeClr val="tx1"/>
              </a:solidFill>
            </a:endParaRPr>
          </a:p>
        </p:txBody>
      </p:sp>
      <p:sp>
        <p:nvSpPr>
          <p:cNvPr id="38" name="1 CuadroTexto">
            <a:extLst>
              <a:ext uri="{FF2B5EF4-FFF2-40B4-BE49-F238E27FC236}">
                <a16:creationId xmlns:a16="http://schemas.microsoft.com/office/drawing/2014/main" xmlns="" id="{20A957E8-CEEA-447D-8F62-DD9621B6BAC7}"/>
              </a:ext>
            </a:extLst>
          </p:cNvPr>
          <p:cNvSpPr txBox="1"/>
          <p:nvPr/>
        </p:nvSpPr>
        <p:spPr>
          <a:xfrm>
            <a:off x="228599" y="2606248"/>
            <a:ext cx="3095315" cy="1200329"/>
          </a:xfrm>
          <a:prstGeom prst="rect">
            <a:avLst/>
          </a:prstGeom>
          <a:noFill/>
        </p:spPr>
        <p:txBody>
          <a:bodyPr wrap="square" rtlCol="0">
            <a:spAutoFit/>
          </a:bodyPr>
          <a:lstStyle>
            <a:defPPr>
              <a:defRPr lang="es-ES"/>
            </a:defPPr>
            <a:lvl1pPr>
              <a:defRPr sz="4000" b="1">
                <a:solidFill>
                  <a:srgbClr val="003399"/>
                </a:solidFill>
                <a:latin typeface="Arial" panose="020B0604020202020204" pitchFamily="34" charset="0"/>
                <a:cs typeface="Arial" panose="020B0604020202020204" pitchFamily="34" charset="0"/>
              </a:defRPr>
            </a:lvl1pPr>
          </a:lstStyle>
          <a:p>
            <a:pPr algn="ctr"/>
            <a:r>
              <a:rPr lang="es-MX" sz="2400" dirty="0">
                <a:solidFill>
                  <a:schemeClr val="tx1"/>
                </a:solidFill>
              </a:rPr>
              <a:t>GUERRA</a:t>
            </a:r>
            <a:r>
              <a:rPr lang="es-MX" sz="2000" b="0" dirty="0">
                <a:solidFill>
                  <a:schemeClr val="tx1"/>
                </a:solidFill>
              </a:rPr>
              <a:t> de precios entre </a:t>
            </a:r>
            <a:r>
              <a:rPr lang="es-MX" sz="2400" dirty="0">
                <a:solidFill>
                  <a:schemeClr val="tx1"/>
                </a:solidFill>
              </a:rPr>
              <a:t>Arabia Saudita </a:t>
            </a:r>
            <a:r>
              <a:rPr lang="es-MX" sz="2000" b="0" dirty="0">
                <a:solidFill>
                  <a:schemeClr val="tx1"/>
                </a:solidFill>
              </a:rPr>
              <a:t>con </a:t>
            </a:r>
            <a:r>
              <a:rPr lang="es-MX" sz="2400" dirty="0">
                <a:solidFill>
                  <a:schemeClr val="tx1"/>
                </a:solidFill>
              </a:rPr>
              <a:t>Rusia</a:t>
            </a:r>
            <a:endParaRPr lang="es-CR" sz="2400" dirty="0">
              <a:solidFill>
                <a:schemeClr val="tx1"/>
              </a:solidFill>
            </a:endParaRPr>
          </a:p>
        </p:txBody>
      </p:sp>
    </p:spTree>
    <p:extLst>
      <p:ext uri="{BB962C8B-B14F-4D97-AF65-F5344CB8AC3E}">
        <p14:creationId xmlns:p14="http://schemas.microsoft.com/office/powerpoint/2010/main" val="1750951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 CuadroTexto">
            <a:extLst>
              <a:ext uri="{FF2B5EF4-FFF2-40B4-BE49-F238E27FC236}">
                <a16:creationId xmlns:a16="http://schemas.microsoft.com/office/drawing/2014/main" xmlns="" id="{1A21CC3C-B2F6-4B3B-A61D-2B2EE6A8064D}"/>
              </a:ext>
            </a:extLst>
          </p:cNvPr>
          <p:cNvSpPr txBox="1"/>
          <p:nvPr/>
        </p:nvSpPr>
        <p:spPr>
          <a:xfrm>
            <a:off x="2078368" y="425101"/>
            <a:ext cx="4987263" cy="461665"/>
          </a:xfrm>
          <a:prstGeom prst="rect">
            <a:avLst/>
          </a:prstGeom>
          <a:noFill/>
        </p:spPr>
        <p:txBody>
          <a:bodyPr wrap="none" rtlCol="0">
            <a:spAutoFit/>
          </a:bodyPr>
          <a:lstStyle>
            <a:defPPr>
              <a:defRPr lang="es-ES"/>
            </a:defPPr>
            <a:lvl1pPr>
              <a:defRPr sz="4000" b="1">
                <a:solidFill>
                  <a:srgbClr val="003399"/>
                </a:solidFill>
                <a:latin typeface="Arial" panose="020B0604020202020204" pitchFamily="34" charset="0"/>
                <a:cs typeface="Arial" panose="020B0604020202020204" pitchFamily="34" charset="0"/>
              </a:defRPr>
            </a:lvl1pPr>
          </a:lstStyle>
          <a:p>
            <a:r>
              <a:rPr lang="es-MX" sz="2400" b="1" dirty="0">
                <a:solidFill>
                  <a:schemeClr val="tx1"/>
                </a:solidFill>
                <a:effectLst/>
                <a:ea typeface="Calibri" panose="020F0502020204030204" pitchFamily="34" charset="0"/>
                <a:cs typeface="Times New Roman" panose="02020603050405020304" pitchFamily="18" charset="0"/>
              </a:rPr>
              <a:t>Precio del Petróleo (WTI-BRENT)</a:t>
            </a:r>
            <a:endParaRPr lang="es-CR" sz="2400" dirty="0">
              <a:solidFill>
                <a:schemeClr val="tx1"/>
              </a:solidFill>
            </a:endParaRPr>
          </a:p>
        </p:txBody>
      </p:sp>
      <p:graphicFrame>
        <p:nvGraphicFramePr>
          <p:cNvPr id="2" name="Gráfico 1">
            <a:extLst>
              <a:ext uri="{FF2B5EF4-FFF2-40B4-BE49-F238E27FC236}">
                <a16:creationId xmlns:a16="http://schemas.microsoft.com/office/drawing/2014/main" xmlns="" id="{6660AB5D-4BBD-4C62-A090-EC44F3B21B59}"/>
              </a:ext>
            </a:extLst>
          </p:cNvPr>
          <p:cNvGraphicFramePr/>
          <p:nvPr>
            <p:extLst>
              <p:ext uri="{D42A27DB-BD31-4B8C-83A1-F6EECF244321}">
                <p14:modId xmlns:p14="http://schemas.microsoft.com/office/powerpoint/2010/main" val="121337227"/>
              </p:ext>
            </p:extLst>
          </p:nvPr>
        </p:nvGraphicFramePr>
        <p:xfrm>
          <a:off x="1170385" y="1123950"/>
          <a:ext cx="6803229" cy="3505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613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Captura de pantalla de un celular&#10;&#10;Descripción generada automáticamente">
            <a:extLst>
              <a:ext uri="{FF2B5EF4-FFF2-40B4-BE49-F238E27FC236}">
                <a16:creationId xmlns:a16="http://schemas.microsoft.com/office/drawing/2014/main" xmlns="" id="{E1969F34-C0BA-42F3-8260-CF71432FB358}"/>
              </a:ext>
            </a:extLst>
          </p:cNvPr>
          <p:cNvPicPr/>
          <p:nvPr/>
        </p:nvPicPr>
        <p:blipFill>
          <a:blip r:embed="rId3">
            <a:extLst>
              <a:ext uri="{28A0092B-C50C-407E-A947-70E740481C1C}">
                <a14:useLocalDpi xmlns:a14="http://schemas.microsoft.com/office/drawing/2010/main" val="0"/>
              </a:ext>
            </a:extLst>
          </a:blip>
          <a:stretch>
            <a:fillRect/>
          </a:stretch>
        </p:blipFill>
        <p:spPr>
          <a:xfrm>
            <a:off x="933450" y="1276350"/>
            <a:ext cx="7318184" cy="3867150"/>
          </a:xfrm>
          <a:prstGeom prst="rect">
            <a:avLst/>
          </a:prstGeom>
        </p:spPr>
      </p:pic>
      <p:sp>
        <p:nvSpPr>
          <p:cNvPr id="2" name="1 CuadroTexto">
            <a:extLst>
              <a:ext uri="{FF2B5EF4-FFF2-40B4-BE49-F238E27FC236}">
                <a16:creationId xmlns:a16="http://schemas.microsoft.com/office/drawing/2014/main" xmlns="" id="{330CDC2C-E0B0-405C-872C-5A7262F17B45}"/>
              </a:ext>
            </a:extLst>
          </p:cNvPr>
          <p:cNvSpPr txBox="1"/>
          <p:nvPr/>
        </p:nvSpPr>
        <p:spPr>
          <a:xfrm>
            <a:off x="685800" y="438150"/>
            <a:ext cx="7772400" cy="1292662"/>
          </a:xfrm>
          <a:prstGeom prst="rect">
            <a:avLst/>
          </a:prstGeom>
          <a:noFill/>
        </p:spPr>
        <p:txBody>
          <a:bodyPr wrap="square" rtlCol="0">
            <a:spAutoFit/>
          </a:bodyPr>
          <a:lstStyle>
            <a:defPPr>
              <a:defRPr lang="es-ES"/>
            </a:defPPr>
            <a:lvl1pPr>
              <a:defRPr sz="4000" b="1">
                <a:solidFill>
                  <a:srgbClr val="003399"/>
                </a:solidFill>
                <a:latin typeface="Arial" panose="020B0604020202020204" pitchFamily="34" charset="0"/>
                <a:cs typeface="Arial" panose="020B0604020202020204" pitchFamily="34" charset="0"/>
              </a:defRPr>
            </a:lvl1pPr>
          </a:lstStyle>
          <a:p>
            <a:pPr algn="ctr"/>
            <a:r>
              <a:rPr lang="es-CR" sz="1800" b="1" i="0" dirty="0">
                <a:solidFill>
                  <a:schemeClr val="tx1"/>
                </a:solidFill>
                <a:effectLst/>
                <a:latin typeface="Arial" panose="020B0604020202020204" pitchFamily="34" charset="0"/>
                <a:ea typeface="Times New Roman" panose="02020603050405020304" pitchFamily="18" charset="0"/>
              </a:rPr>
              <a:t>Mayores Petrolíferas Estatales de Latinoamérica</a:t>
            </a:r>
            <a:endParaRPr lang="es-CR" sz="1800"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algn="ctr"/>
            <a:r>
              <a:rPr lang="es-CR" sz="1800" b="1" dirty="0">
                <a:solidFill>
                  <a:schemeClr val="tx1"/>
                </a:solidFill>
                <a:effectLst/>
                <a:latin typeface="Arial" panose="020B0604020202020204" pitchFamily="34" charset="0"/>
                <a:ea typeface="Times New Roman" panose="02020603050405020304" pitchFamily="18" charset="0"/>
              </a:rPr>
              <a:t>Ranking de compañías petroleras estatales por facturación anual</a:t>
            </a:r>
          </a:p>
          <a:p>
            <a:pPr algn="ctr"/>
            <a:r>
              <a:rPr lang="es-CR" sz="1800" b="1" dirty="0">
                <a:solidFill>
                  <a:schemeClr val="tx1"/>
                </a:solidFill>
                <a:effectLst/>
                <a:latin typeface="Arial" panose="020B0604020202020204" pitchFamily="34" charset="0"/>
                <a:ea typeface="Times New Roman" panose="02020603050405020304" pitchFamily="18" charset="0"/>
              </a:rPr>
              <a:t> (en miles de mills. $)</a:t>
            </a:r>
            <a:endParaRPr lang="es-CR"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algn="ctr"/>
            <a:endParaRPr lang="es-CR" sz="2400" dirty="0">
              <a:solidFill>
                <a:schemeClr val="tx1"/>
              </a:solidFill>
            </a:endParaRPr>
          </a:p>
        </p:txBody>
      </p:sp>
    </p:spTree>
    <p:extLst>
      <p:ext uri="{BB962C8B-B14F-4D97-AF65-F5344CB8AC3E}">
        <p14:creationId xmlns:p14="http://schemas.microsoft.com/office/powerpoint/2010/main" val="11305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CuadroTexto">
            <a:extLst>
              <a:ext uri="{FF2B5EF4-FFF2-40B4-BE49-F238E27FC236}">
                <a16:creationId xmlns:a16="http://schemas.microsoft.com/office/drawing/2014/main" xmlns="" id="{A8D6C8FF-10FD-4825-AB65-B40C964CC1EC}"/>
              </a:ext>
            </a:extLst>
          </p:cNvPr>
          <p:cNvSpPr txBox="1"/>
          <p:nvPr/>
        </p:nvSpPr>
        <p:spPr>
          <a:xfrm>
            <a:off x="1638300" y="389463"/>
            <a:ext cx="5867400" cy="857250"/>
          </a:xfrm>
          <a:prstGeom prst="rect">
            <a:avLst/>
          </a:prstGeom>
        </p:spPr>
        <p:txBody>
          <a:bodyPr vert="horz" lIns="91440" tIns="45720" rIns="91440" bIns="45720" rtlCol="0" anchor="ctr">
            <a:normAutofit/>
          </a:bodyPr>
          <a:lstStyle>
            <a:defPPr>
              <a:defRPr lang="es-ES"/>
            </a:defPPr>
            <a:lvl1pPr>
              <a:defRPr sz="4000" b="1">
                <a:solidFill>
                  <a:srgbClr val="003399"/>
                </a:solidFill>
                <a:latin typeface="Arial" panose="020B0604020202020204" pitchFamily="34" charset="0"/>
                <a:cs typeface="Arial" panose="020B0604020202020204" pitchFamily="34" charset="0"/>
              </a:defRPr>
            </a:lvl1pPr>
          </a:lstStyle>
          <a:p>
            <a:pPr algn="ctr"/>
            <a:r>
              <a:rPr lang="es-CR" sz="1800" dirty="0">
                <a:solidFill>
                  <a:srgbClr val="002060"/>
                </a:solidFill>
              </a:rPr>
              <a:t>Hechos Relevantes del Impacto COVID-19 en las </a:t>
            </a:r>
          </a:p>
          <a:p>
            <a:pPr algn="ctr"/>
            <a:r>
              <a:rPr lang="es-CR" sz="1800" dirty="0">
                <a:solidFill>
                  <a:srgbClr val="002060"/>
                </a:solidFill>
              </a:rPr>
              <a:t>Petroleras de América Latina:</a:t>
            </a:r>
          </a:p>
        </p:txBody>
      </p:sp>
      <p:graphicFrame>
        <p:nvGraphicFramePr>
          <p:cNvPr id="2" name="Gráfico 1">
            <a:extLst>
              <a:ext uri="{FF2B5EF4-FFF2-40B4-BE49-F238E27FC236}">
                <a16:creationId xmlns:a16="http://schemas.microsoft.com/office/drawing/2014/main" xmlns="" id="{86B9E0A0-A47D-4E70-8DF1-3050FCFFC54C}"/>
              </a:ext>
            </a:extLst>
          </p:cNvPr>
          <p:cNvGraphicFramePr/>
          <p:nvPr>
            <p:extLst>
              <p:ext uri="{D42A27DB-BD31-4B8C-83A1-F6EECF244321}">
                <p14:modId xmlns:p14="http://schemas.microsoft.com/office/powerpoint/2010/main" val="299208170"/>
              </p:ext>
            </p:extLst>
          </p:nvPr>
        </p:nvGraphicFramePr>
        <p:xfrm>
          <a:off x="2843212" y="1246712"/>
          <a:ext cx="6100763" cy="3230037"/>
        </p:xfrm>
        <a:graphic>
          <a:graphicData uri="http://schemas.openxmlformats.org/drawingml/2006/chart">
            <c:chart xmlns:c="http://schemas.openxmlformats.org/drawingml/2006/chart" xmlns:r="http://schemas.openxmlformats.org/officeDocument/2006/relationships" r:id="rId2"/>
          </a:graphicData>
        </a:graphic>
      </p:graphicFrame>
      <p:sp>
        <p:nvSpPr>
          <p:cNvPr id="3" name="1 CuadroTexto">
            <a:extLst>
              <a:ext uri="{FF2B5EF4-FFF2-40B4-BE49-F238E27FC236}">
                <a16:creationId xmlns:a16="http://schemas.microsoft.com/office/drawing/2014/main" xmlns="" id="{85526242-4AC7-47C6-8130-14553AD868C1}"/>
              </a:ext>
            </a:extLst>
          </p:cNvPr>
          <p:cNvSpPr txBox="1"/>
          <p:nvPr/>
        </p:nvSpPr>
        <p:spPr>
          <a:xfrm>
            <a:off x="433387" y="2114550"/>
            <a:ext cx="2409825" cy="1200329"/>
          </a:xfrm>
          <a:prstGeom prst="rect">
            <a:avLst/>
          </a:prstGeom>
          <a:noFill/>
        </p:spPr>
        <p:txBody>
          <a:bodyPr wrap="square" rtlCol="0">
            <a:spAutoFit/>
          </a:bodyPr>
          <a:lstStyle>
            <a:defPPr>
              <a:defRPr lang="es-ES"/>
            </a:defPPr>
            <a:lvl1pPr>
              <a:defRPr sz="4000" b="1">
                <a:solidFill>
                  <a:srgbClr val="003399"/>
                </a:solidFill>
                <a:latin typeface="Arial" panose="020B0604020202020204" pitchFamily="34" charset="0"/>
                <a:cs typeface="Arial" panose="020B0604020202020204" pitchFamily="34" charset="0"/>
              </a:defRPr>
            </a:lvl1pPr>
          </a:lstStyle>
          <a:p>
            <a:pPr algn="ctr"/>
            <a:r>
              <a:rPr lang="es-CR" sz="1800" b="1" dirty="0">
                <a:solidFill>
                  <a:schemeClr val="tx1"/>
                </a:solidFill>
                <a:effectLst/>
                <a:latin typeface="Arial" panose="020B0604020202020204" pitchFamily="34" charset="0"/>
                <a:ea typeface="Calibri" panose="020F0502020204030204" pitchFamily="34" charset="0"/>
              </a:rPr>
              <a:t>Utilidad/Pérdida Petroleras </a:t>
            </a:r>
            <a:endParaRPr lang="es-CR"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algn="ctr"/>
            <a:r>
              <a:rPr lang="es-CR" sz="1800" b="0" dirty="0">
                <a:solidFill>
                  <a:schemeClr val="tx1"/>
                </a:solidFill>
                <a:effectLst/>
                <a:latin typeface="Arial" panose="020B0604020202020204" pitchFamily="34" charset="0"/>
                <a:ea typeface="Calibri" panose="020F0502020204030204" pitchFamily="34" charset="0"/>
              </a:rPr>
              <a:t>Al 30 junio 2020</a:t>
            </a:r>
            <a:endParaRPr lang="es-CR" sz="18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algn="ctr"/>
            <a:r>
              <a:rPr lang="es-CR" sz="1800" b="0" dirty="0">
                <a:solidFill>
                  <a:schemeClr val="tx1"/>
                </a:solidFill>
                <a:effectLst/>
                <a:latin typeface="Arial" panose="020B0604020202020204" pitchFamily="34" charset="0"/>
                <a:ea typeface="Calibri" panose="020F0502020204030204" pitchFamily="34" charset="0"/>
              </a:rPr>
              <a:t>(en millones US$)</a:t>
            </a:r>
            <a:endParaRPr lang="es-CR" sz="18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cxnSp>
        <p:nvCxnSpPr>
          <p:cNvPr id="11" name="Conector recto de flecha 10">
            <a:extLst>
              <a:ext uri="{FF2B5EF4-FFF2-40B4-BE49-F238E27FC236}">
                <a16:creationId xmlns:a16="http://schemas.microsoft.com/office/drawing/2014/main" xmlns="" id="{973DEF1B-B38F-420C-A9CC-6BA954B7141B}"/>
              </a:ext>
            </a:extLst>
          </p:cNvPr>
          <p:cNvCxnSpPr/>
          <p:nvPr/>
        </p:nvCxnSpPr>
        <p:spPr>
          <a:xfrm>
            <a:off x="7620000" y="1838325"/>
            <a:ext cx="0" cy="55245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Cuadro de texto 20">
            <a:extLst>
              <a:ext uri="{FF2B5EF4-FFF2-40B4-BE49-F238E27FC236}">
                <a16:creationId xmlns:a16="http://schemas.microsoft.com/office/drawing/2014/main" xmlns="" id="{CD41CDD3-C4A3-42B3-A4D6-97EDB050F116}"/>
              </a:ext>
            </a:extLst>
          </p:cNvPr>
          <p:cNvSpPr txBox="1"/>
          <p:nvPr/>
        </p:nvSpPr>
        <p:spPr>
          <a:xfrm>
            <a:off x="6977066" y="2429938"/>
            <a:ext cx="1285868" cy="552450"/>
          </a:xfrm>
          <a:prstGeom prst="rect">
            <a:avLst/>
          </a:prstGeom>
          <a:solidFill>
            <a:schemeClr val="lt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s-CR" sz="1200" b="1" dirty="0">
                <a:effectLst/>
                <a:ea typeface="Calibri" panose="020F0502020204030204" pitchFamily="34" charset="0"/>
                <a:cs typeface="Times New Roman" panose="02020603050405020304" pitchFamily="18" charset="0"/>
              </a:rPr>
              <a:t>RECOPE </a:t>
            </a:r>
          </a:p>
          <a:p>
            <a:pPr algn="ctr"/>
            <a:r>
              <a:rPr lang="es-CR" sz="1200" b="1" dirty="0">
                <a:solidFill>
                  <a:srgbClr val="FF0000"/>
                </a:solidFill>
                <a:effectLst/>
                <a:ea typeface="Calibri" panose="020F0502020204030204" pitchFamily="34" charset="0"/>
                <a:cs typeface="Times New Roman" panose="02020603050405020304" pitchFamily="18" charset="0"/>
              </a:rPr>
              <a:t>-22,9</a:t>
            </a:r>
            <a:endParaRPr lang="es-CR" sz="1200" dirty="0">
              <a:effectLst/>
              <a:ea typeface="Calibri" panose="020F0502020204030204" pitchFamily="34" charset="0"/>
              <a:cs typeface="Times New Roman" panose="02020603050405020304" pitchFamily="18" charset="0"/>
            </a:endParaRPr>
          </a:p>
          <a:p>
            <a:pPr algn="ctr">
              <a:spcBef>
                <a:spcPts val="1200"/>
              </a:spcBef>
              <a:spcAft>
                <a:spcPts val="600"/>
              </a:spcAft>
            </a:pPr>
            <a:r>
              <a:rPr lang="es-CR" sz="1200" b="1" dirty="0">
                <a:effectLst/>
                <a:ea typeface="Calibri" panose="020F0502020204030204" pitchFamily="34" charset="0"/>
                <a:cs typeface="Times New Roman" panose="02020603050405020304" pitchFamily="18" charset="0"/>
              </a:rPr>
              <a:t> </a:t>
            </a:r>
            <a:endParaRPr lang="es-CR" sz="1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5070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CuadroTexto">
            <a:extLst>
              <a:ext uri="{FF2B5EF4-FFF2-40B4-BE49-F238E27FC236}">
                <a16:creationId xmlns:a16="http://schemas.microsoft.com/office/drawing/2014/main" xmlns="" id="{A8D6C8FF-10FD-4825-AB65-B40C964CC1EC}"/>
              </a:ext>
            </a:extLst>
          </p:cNvPr>
          <p:cNvSpPr txBox="1"/>
          <p:nvPr/>
        </p:nvSpPr>
        <p:spPr>
          <a:xfrm>
            <a:off x="1638300" y="389463"/>
            <a:ext cx="5867400" cy="857250"/>
          </a:xfrm>
          <a:prstGeom prst="rect">
            <a:avLst/>
          </a:prstGeom>
        </p:spPr>
        <p:txBody>
          <a:bodyPr vert="horz" lIns="91440" tIns="45720" rIns="91440" bIns="45720" rtlCol="0" anchor="ctr">
            <a:normAutofit/>
          </a:bodyPr>
          <a:lstStyle>
            <a:defPPr>
              <a:defRPr lang="es-ES"/>
            </a:defPPr>
            <a:lvl1pPr>
              <a:defRPr sz="4000" b="1">
                <a:solidFill>
                  <a:srgbClr val="003399"/>
                </a:solidFill>
                <a:latin typeface="Arial" panose="020B0604020202020204" pitchFamily="34" charset="0"/>
                <a:cs typeface="Arial" panose="020B0604020202020204" pitchFamily="34" charset="0"/>
              </a:defRPr>
            </a:lvl1pPr>
          </a:lstStyle>
          <a:p>
            <a:pPr algn="ctr"/>
            <a:r>
              <a:rPr lang="es-CR" sz="1800" dirty="0">
                <a:solidFill>
                  <a:srgbClr val="002060"/>
                </a:solidFill>
              </a:rPr>
              <a:t>Hechos Relevantes del Impacto COVID-19 en las </a:t>
            </a:r>
          </a:p>
          <a:p>
            <a:pPr algn="ctr"/>
            <a:r>
              <a:rPr lang="es-CR" sz="1800" dirty="0">
                <a:solidFill>
                  <a:srgbClr val="002060"/>
                </a:solidFill>
              </a:rPr>
              <a:t>Petroleras de América Latina:</a:t>
            </a:r>
          </a:p>
        </p:txBody>
      </p:sp>
      <p:sp>
        <p:nvSpPr>
          <p:cNvPr id="3" name="1 CuadroTexto">
            <a:extLst>
              <a:ext uri="{FF2B5EF4-FFF2-40B4-BE49-F238E27FC236}">
                <a16:creationId xmlns:a16="http://schemas.microsoft.com/office/drawing/2014/main" xmlns="" id="{85526242-4AC7-47C6-8130-14553AD868C1}"/>
              </a:ext>
            </a:extLst>
          </p:cNvPr>
          <p:cNvSpPr txBox="1"/>
          <p:nvPr/>
        </p:nvSpPr>
        <p:spPr>
          <a:xfrm>
            <a:off x="152400" y="2190750"/>
            <a:ext cx="2762247" cy="1200329"/>
          </a:xfrm>
          <a:prstGeom prst="rect">
            <a:avLst/>
          </a:prstGeom>
          <a:noFill/>
        </p:spPr>
        <p:txBody>
          <a:bodyPr wrap="square" rtlCol="0">
            <a:spAutoFit/>
          </a:bodyPr>
          <a:lstStyle>
            <a:defPPr>
              <a:defRPr lang="es-ES"/>
            </a:defPPr>
            <a:lvl1pPr>
              <a:defRPr sz="4000" b="1">
                <a:solidFill>
                  <a:srgbClr val="003399"/>
                </a:solidFill>
                <a:latin typeface="Arial" panose="020B0604020202020204" pitchFamily="34" charset="0"/>
                <a:cs typeface="Arial" panose="020B0604020202020204" pitchFamily="34" charset="0"/>
              </a:defRPr>
            </a:lvl1pPr>
          </a:lstStyle>
          <a:p>
            <a:pPr algn="ctr"/>
            <a:r>
              <a:rPr lang="es-CR" sz="1800" b="1" i="0" dirty="0">
                <a:solidFill>
                  <a:schemeClr val="tx1"/>
                </a:solidFill>
                <a:effectLst/>
                <a:latin typeface="Arial" panose="020B0604020202020204" pitchFamily="34" charset="0"/>
                <a:ea typeface="Calibri" panose="020F0502020204030204" pitchFamily="34" charset="0"/>
                <a:cs typeface="Arial" panose="020B0604020202020204" pitchFamily="34" charset="0"/>
              </a:rPr>
              <a:t>Caída en la </a:t>
            </a:r>
          </a:p>
          <a:p>
            <a:pPr algn="ctr"/>
            <a:r>
              <a:rPr lang="es-CR" sz="1800" b="1" i="0" dirty="0">
                <a:solidFill>
                  <a:schemeClr val="tx1"/>
                </a:solidFill>
                <a:effectLst/>
                <a:latin typeface="Arial" panose="020B0604020202020204" pitchFamily="34" charset="0"/>
                <a:ea typeface="Calibri" panose="020F0502020204030204" pitchFamily="34" charset="0"/>
                <a:cs typeface="Arial" panose="020B0604020202020204" pitchFamily="34" charset="0"/>
              </a:rPr>
              <a:t>Demanda de Consumo </a:t>
            </a:r>
            <a:r>
              <a:rPr lang="es-CR" sz="1800" b="1" i="1" dirty="0">
                <a:solidFill>
                  <a:schemeClr val="tx1"/>
                </a:solidFill>
                <a:effectLst/>
                <a:latin typeface="Arial" panose="020B0604020202020204" pitchFamily="34" charset="0"/>
                <a:ea typeface="Calibri" panose="020F0502020204030204" pitchFamily="34" charset="0"/>
              </a:rPr>
              <a:t> </a:t>
            </a:r>
          </a:p>
          <a:p>
            <a:pPr algn="ctr"/>
            <a:r>
              <a:rPr lang="es-CR" sz="1800" b="0" dirty="0">
                <a:solidFill>
                  <a:schemeClr val="tx1"/>
                </a:solidFill>
                <a:effectLst/>
                <a:latin typeface="Arial" panose="020B0604020202020204" pitchFamily="34" charset="0"/>
                <a:ea typeface="Calibri" panose="020F0502020204030204" pitchFamily="34" charset="0"/>
              </a:rPr>
              <a:t>Al 30 junio 2020</a:t>
            </a:r>
            <a:endParaRPr lang="es-CR" sz="18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algn="ctr"/>
            <a:endParaRPr lang="es-CR" sz="18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4" name="Gráfico 3">
            <a:extLst>
              <a:ext uri="{FF2B5EF4-FFF2-40B4-BE49-F238E27FC236}">
                <a16:creationId xmlns:a16="http://schemas.microsoft.com/office/drawing/2014/main" xmlns="" id="{16920EBC-D1ED-4A3F-AC08-45D0C3DD1F90}"/>
              </a:ext>
            </a:extLst>
          </p:cNvPr>
          <p:cNvGraphicFramePr/>
          <p:nvPr>
            <p:extLst>
              <p:ext uri="{D42A27DB-BD31-4B8C-83A1-F6EECF244321}">
                <p14:modId xmlns:p14="http://schemas.microsoft.com/office/powerpoint/2010/main" val="2452952588"/>
              </p:ext>
            </p:extLst>
          </p:nvPr>
        </p:nvGraphicFramePr>
        <p:xfrm>
          <a:off x="3019424" y="1204453"/>
          <a:ext cx="5867399" cy="32722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7233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CuadroTexto">
            <a:extLst>
              <a:ext uri="{FF2B5EF4-FFF2-40B4-BE49-F238E27FC236}">
                <a16:creationId xmlns:a16="http://schemas.microsoft.com/office/drawing/2014/main" xmlns="" id="{A8D6C8FF-10FD-4825-AB65-B40C964CC1EC}"/>
              </a:ext>
            </a:extLst>
          </p:cNvPr>
          <p:cNvSpPr txBox="1"/>
          <p:nvPr/>
        </p:nvSpPr>
        <p:spPr>
          <a:xfrm>
            <a:off x="1638300" y="389463"/>
            <a:ext cx="5867400" cy="857250"/>
          </a:xfrm>
          <a:prstGeom prst="rect">
            <a:avLst/>
          </a:prstGeom>
        </p:spPr>
        <p:txBody>
          <a:bodyPr vert="horz" lIns="91440" tIns="45720" rIns="91440" bIns="45720" rtlCol="0" anchor="ctr">
            <a:normAutofit/>
          </a:bodyPr>
          <a:lstStyle>
            <a:defPPr>
              <a:defRPr lang="es-ES"/>
            </a:defPPr>
            <a:lvl1pPr>
              <a:defRPr sz="4000" b="1">
                <a:solidFill>
                  <a:srgbClr val="003399"/>
                </a:solidFill>
                <a:latin typeface="Arial" panose="020B0604020202020204" pitchFamily="34" charset="0"/>
                <a:cs typeface="Arial" panose="020B0604020202020204" pitchFamily="34" charset="0"/>
              </a:defRPr>
            </a:lvl1pPr>
          </a:lstStyle>
          <a:p>
            <a:pPr algn="ctr"/>
            <a:r>
              <a:rPr lang="es-CR" sz="2000" dirty="0">
                <a:solidFill>
                  <a:srgbClr val="002060"/>
                </a:solidFill>
              </a:rPr>
              <a:t>Estrategias Implementadas por las Petroleras:</a:t>
            </a:r>
          </a:p>
        </p:txBody>
      </p:sp>
      <p:sp>
        <p:nvSpPr>
          <p:cNvPr id="2" name="7 CuadroTexto">
            <a:extLst>
              <a:ext uri="{FF2B5EF4-FFF2-40B4-BE49-F238E27FC236}">
                <a16:creationId xmlns:a16="http://schemas.microsoft.com/office/drawing/2014/main" xmlns="" id="{831C3CE2-DEBD-4346-9F36-8D24FF4CE156}"/>
              </a:ext>
            </a:extLst>
          </p:cNvPr>
          <p:cNvSpPr txBox="1"/>
          <p:nvPr/>
        </p:nvSpPr>
        <p:spPr>
          <a:xfrm>
            <a:off x="571500" y="1352550"/>
            <a:ext cx="7962900" cy="3124200"/>
          </a:xfrm>
          <a:prstGeom prst="rect">
            <a:avLst/>
          </a:prstGeom>
        </p:spPr>
        <p:txBody>
          <a:bodyPr vert="horz" lIns="91440" tIns="45720" rIns="91440" bIns="45720" rtlCol="0">
            <a:noAutofit/>
          </a:bodyPr>
          <a:lstStyle/>
          <a:p>
            <a:pPr marL="285750" indent="-285750" algn="just">
              <a:buFont typeface="Arial" panose="020B0604020202020204" pitchFamily="34" charset="0"/>
              <a:buChar char="•"/>
            </a:pPr>
            <a:r>
              <a:rPr lang="es-ES" b="1" dirty="0">
                <a:latin typeface="Arial" panose="020B0604020202020204" pitchFamily="34" charset="0"/>
                <a:cs typeface="Arial" panose="020B0604020202020204" pitchFamily="34" charset="0"/>
              </a:rPr>
              <a:t>Petrobras, Pemex y ENAP </a:t>
            </a:r>
            <a:r>
              <a:rPr lang="es-ES" dirty="0">
                <a:latin typeface="Arial" panose="020B0604020202020204" pitchFamily="34" charset="0"/>
                <a:cs typeface="Arial" panose="020B0604020202020204" pitchFamily="34" charset="0"/>
              </a:rPr>
              <a:t>disminuyeron sus presupuestos de inversión en </a:t>
            </a:r>
            <a:r>
              <a:rPr lang="es-CR" sz="1800" dirty="0">
                <a:effectLst/>
                <a:latin typeface="Arial" panose="020B0604020202020204" pitchFamily="34" charset="0"/>
                <a:ea typeface="Calibri" panose="020F0502020204030204" pitchFamily="34" charset="0"/>
                <a:cs typeface="Times New Roman" panose="02020603050405020304" pitchFamily="18" charset="0"/>
              </a:rPr>
              <a:t>US$3.500, US$1.800 y US$200 millones respectivamente</a:t>
            </a:r>
            <a:r>
              <a:rPr lang="es-ES" sz="1800" dirty="0">
                <a:effectLst/>
                <a:latin typeface="Arial" panose="020B0604020202020204" pitchFamily="34" charset="0"/>
                <a:ea typeface="Calibri" panose="020F0502020204030204" pitchFamily="34" charset="0"/>
                <a:cs typeface="Arial" panose="020B0604020202020204" pitchFamily="34" charset="0"/>
              </a:rPr>
              <a:t>. </a:t>
            </a:r>
          </a:p>
          <a:p>
            <a:pPr marL="285750" indent="-285750" algn="just">
              <a:buFont typeface="Arial" panose="020B0604020202020204" pitchFamily="34" charset="0"/>
              <a:buChar char="•"/>
            </a:pPr>
            <a:endParaRPr lang="es-ES" dirty="0">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r>
              <a:rPr lang="es-CR" sz="1800" dirty="0">
                <a:effectLst/>
                <a:latin typeface="Arial" panose="020B0604020202020204" pitchFamily="34" charset="0"/>
                <a:ea typeface="Calibri" panose="020F0502020204030204" pitchFamily="34" charset="0"/>
                <a:cs typeface="Times New Roman" panose="02020603050405020304" pitchFamily="18" charset="0"/>
              </a:rPr>
              <a:t>Adopción de estrictas </a:t>
            </a:r>
            <a:r>
              <a:rPr lang="es-CR" sz="1800" b="1" u="sng" dirty="0">
                <a:effectLst/>
                <a:latin typeface="Arial" panose="020B0604020202020204" pitchFamily="34" charset="0"/>
                <a:ea typeface="Calibri" panose="020F0502020204030204" pitchFamily="34" charset="0"/>
                <a:cs typeface="Times New Roman" panose="02020603050405020304" pitchFamily="18" charset="0"/>
              </a:rPr>
              <a:t>políticas de austeridad</a:t>
            </a:r>
            <a:r>
              <a:rPr lang="es-CR" sz="1800" dirty="0">
                <a:effectLst/>
                <a:latin typeface="Arial" panose="020B0604020202020204" pitchFamily="34" charset="0"/>
                <a:ea typeface="Calibri" panose="020F0502020204030204" pitchFamily="34" charset="0"/>
                <a:cs typeface="Times New Roman" panose="02020603050405020304" pitchFamily="18" charset="0"/>
              </a:rPr>
              <a:t>.</a:t>
            </a:r>
          </a:p>
          <a:p>
            <a:pPr marL="285750" indent="-285750" algn="just">
              <a:buFont typeface="Arial" panose="020B0604020202020204" pitchFamily="34" charset="0"/>
              <a:buChar char="•"/>
            </a:pPr>
            <a:endParaRPr lang="es-CR" dirty="0">
              <a:latin typeface="Arial" panose="020B0604020202020204" pitchFamily="34" charset="0"/>
              <a:cs typeface="Times New Roman" panose="02020603050405020304" pitchFamily="18" charset="0"/>
            </a:endParaRPr>
          </a:p>
          <a:p>
            <a:pPr marL="285750" indent="-285750" algn="just">
              <a:buFont typeface="Arial" panose="020B0604020202020204" pitchFamily="34" charset="0"/>
              <a:buChar char="•"/>
            </a:pPr>
            <a:r>
              <a:rPr lang="es-CR" b="1" u="sng" dirty="0">
                <a:latin typeface="Arial" panose="020B0604020202020204" pitchFamily="34" charset="0"/>
                <a:cs typeface="Times New Roman" panose="02020603050405020304" pitchFamily="18" charset="0"/>
              </a:rPr>
              <a:t>Renegociación</a:t>
            </a:r>
            <a:r>
              <a:rPr lang="es-CR" dirty="0">
                <a:latin typeface="Arial" panose="020B0604020202020204" pitchFamily="34" charset="0"/>
                <a:cs typeface="Times New Roman" panose="02020603050405020304" pitchFamily="18" charset="0"/>
              </a:rPr>
              <a:t> de contratos con proveedores.</a:t>
            </a:r>
          </a:p>
          <a:p>
            <a:pPr marL="285750" indent="-285750" algn="just">
              <a:buFont typeface="Arial" panose="020B0604020202020204" pitchFamily="34" charset="0"/>
              <a:buChar char="•"/>
            </a:pPr>
            <a:endParaRPr lang="es-CR" dirty="0">
              <a:latin typeface="Arial" panose="020B0604020202020204" pitchFamily="34" charset="0"/>
              <a:cs typeface="Times New Roman" panose="02020603050405020304" pitchFamily="18" charset="0"/>
            </a:endParaRPr>
          </a:p>
          <a:p>
            <a:pPr marL="285750" indent="-285750" algn="just">
              <a:buFont typeface="Arial" panose="020B0604020202020204" pitchFamily="34" charset="0"/>
              <a:buChar char="•"/>
            </a:pPr>
            <a:r>
              <a:rPr lang="es-CR" dirty="0">
                <a:latin typeface="Arial" panose="020B0604020202020204" pitchFamily="34" charset="0"/>
                <a:cs typeface="Times New Roman" panose="02020603050405020304" pitchFamily="18" charset="0"/>
              </a:rPr>
              <a:t>Aplicación de coberturas petroleras </a:t>
            </a:r>
            <a:r>
              <a:rPr lang="es-CR" b="1" dirty="0">
                <a:latin typeface="Arial" panose="020B0604020202020204" pitchFamily="34" charset="0"/>
                <a:cs typeface="Times New Roman" panose="02020603050405020304" pitchFamily="18" charset="0"/>
              </a:rPr>
              <a:t>(Pemex)</a:t>
            </a:r>
            <a:r>
              <a:rPr lang="es-CR" dirty="0">
                <a:latin typeface="Arial" panose="020B0604020202020204" pitchFamily="34" charset="0"/>
                <a:cs typeface="Times New Roman" panose="02020603050405020304" pitchFamily="18" charset="0"/>
              </a:rPr>
              <a:t>.</a:t>
            </a:r>
          </a:p>
          <a:p>
            <a:pPr marL="285750" indent="-285750" algn="just">
              <a:buFont typeface="Arial" panose="020B0604020202020204" pitchFamily="34" charset="0"/>
              <a:buChar char="•"/>
            </a:pPr>
            <a:endParaRPr lang="es-CR" dirty="0">
              <a:latin typeface="Arial" panose="020B0604020202020204" pitchFamily="34" charset="0"/>
              <a:cs typeface="Times New Roman" panose="02020603050405020304" pitchFamily="18" charset="0"/>
            </a:endParaRPr>
          </a:p>
          <a:p>
            <a:pPr marL="285750" indent="-285750" algn="just">
              <a:buFont typeface="Arial" panose="020B0604020202020204" pitchFamily="34" charset="0"/>
              <a:buChar char="•"/>
            </a:pPr>
            <a:r>
              <a:rPr lang="es-CR" dirty="0">
                <a:latin typeface="Arial" panose="020B0604020202020204" pitchFamily="34" charset="0"/>
                <a:cs typeface="Times New Roman" panose="02020603050405020304" pitchFamily="18" charset="0"/>
              </a:rPr>
              <a:t>Actualización del Plan Negocios 2020 – 2222 </a:t>
            </a:r>
            <a:r>
              <a:rPr lang="es-CR" b="1" dirty="0">
                <a:latin typeface="Arial" panose="020B0604020202020204" pitchFamily="34" charset="0"/>
                <a:cs typeface="Times New Roman" panose="02020603050405020304" pitchFamily="18" charset="0"/>
              </a:rPr>
              <a:t>(Ecopetrol)</a:t>
            </a:r>
            <a:r>
              <a:rPr lang="es-CR" dirty="0">
                <a:latin typeface="Arial" panose="020B0604020202020204" pitchFamily="34" charset="0"/>
                <a:cs typeface="Times New Roman" panose="02020603050405020304" pitchFamily="18" charset="0"/>
              </a:rPr>
              <a:t>.</a:t>
            </a:r>
            <a:r>
              <a:rPr lang="es-CR" b="1" dirty="0">
                <a:latin typeface="Arial" panose="020B0604020202020204" pitchFamily="34" charset="0"/>
                <a:cs typeface="Times New Roman" panose="02020603050405020304" pitchFamily="18" charset="0"/>
              </a:rPr>
              <a:t> </a:t>
            </a:r>
            <a:endParaRPr lang="es-ES" b="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978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1519</TotalTime>
  <Words>700</Words>
  <Application>Microsoft Office PowerPoint</Application>
  <PresentationFormat>Presentación en pantalla (16:9)</PresentationFormat>
  <Paragraphs>90</Paragraphs>
  <Slides>17</Slides>
  <Notes>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Arial</vt:lpstr>
      <vt:lpstr>Calibri</vt:lpstr>
      <vt:lpstr>Calibri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Marianela Segura Zárate</dc:creator>
  <cp:lastModifiedBy>Ana Maria Rivera Rojas</cp:lastModifiedBy>
  <cp:revision>26</cp:revision>
  <dcterms:created xsi:type="dcterms:W3CDTF">2020-08-24T23:17:39Z</dcterms:created>
  <dcterms:modified xsi:type="dcterms:W3CDTF">2021-03-12T21:01:27Z</dcterms:modified>
</cp:coreProperties>
</file>