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75" d="100"/>
          <a:sy n="75" d="100"/>
        </p:scale>
        <p:origin x="64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2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2090" y="312944"/>
            <a:ext cx="13739918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89654" y="3241651"/>
            <a:ext cx="12724790" cy="3838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5541" y="1450815"/>
            <a:ext cx="14688185" cy="1430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200" spc="5" dirty="0"/>
              <a:t>Estonia, the </a:t>
            </a:r>
            <a:r>
              <a:rPr sz="9200" spc="10" dirty="0"/>
              <a:t>Digital</a:t>
            </a:r>
            <a:r>
              <a:rPr sz="9200" spc="65" dirty="0"/>
              <a:t> </a:t>
            </a:r>
            <a:r>
              <a:rPr sz="9200" spc="10" dirty="0"/>
              <a:t>Republic</a:t>
            </a:r>
            <a:endParaRPr sz="9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3655" marR="5080" algn="ctr">
              <a:lnSpc>
                <a:spcPts val="7490"/>
              </a:lnSpc>
              <a:spcBef>
                <a:spcPts val="355"/>
              </a:spcBef>
            </a:pPr>
            <a:r>
              <a:rPr spc="-5" dirty="0"/>
              <a:t>Key elements </a:t>
            </a:r>
            <a:r>
              <a:rPr spc="5" dirty="0"/>
              <a:t>to digitize </a:t>
            </a:r>
            <a:r>
              <a:rPr spc="-5" dirty="0"/>
              <a:t>a society  </a:t>
            </a:r>
            <a:r>
              <a:rPr dirty="0"/>
              <a:t>(and </a:t>
            </a:r>
            <a:r>
              <a:rPr spc="5" dirty="0"/>
              <a:t>how </a:t>
            </a:r>
            <a:r>
              <a:rPr spc="40" dirty="0"/>
              <a:t>we </a:t>
            </a:r>
            <a:r>
              <a:rPr dirty="0"/>
              <a:t>did</a:t>
            </a:r>
            <a:r>
              <a:rPr spc="-105" dirty="0"/>
              <a:t> </a:t>
            </a:r>
            <a:r>
              <a:rPr dirty="0"/>
              <a:t>it)</a:t>
            </a:r>
          </a:p>
          <a:p>
            <a:pPr marL="21590">
              <a:lnSpc>
                <a:spcPct val="100000"/>
              </a:lnSpc>
              <a:spcBef>
                <a:spcPts val="40"/>
              </a:spcBef>
            </a:pPr>
            <a:endParaRPr sz="6300">
              <a:latin typeface="Times New Roman"/>
              <a:cs typeface="Times New Roman"/>
            </a:endParaRPr>
          </a:p>
          <a:p>
            <a:pPr marL="21590" marR="508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Toomas </a:t>
            </a:r>
            <a:r>
              <a:rPr dirty="0"/>
              <a:t>Hendrik</a:t>
            </a:r>
            <a:r>
              <a:rPr spc="120" dirty="0"/>
              <a:t> </a:t>
            </a:r>
            <a:r>
              <a:rPr spc="-30" dirty="0"/>
              <a:t>Ilves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5362" y="756700"/>
            <a:ext cx="16694785" cy="911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5" dirty="0"/>
              <a:t>How </a:t>
            </a:r>
            <a:r>
              <a:rPr spc="-5" dirty="0"/>
              <a:t>and </a:t>
            </a:r>
            <a:r>
              <a:rPr spc="-20" dirty="0"/>
              <a:t>why we </a:t>
            </a:r>
            <a:r>
              <a:rPr spc="-10" dirty="0"/>
              <a:t>got here… our </a:t>
            </a:r>
            <a:r>
              <a:rPr dirty="0"/>
              <a:t>cousins, </a:t>
            </a:r>
            <a:r>
              <a:rPr spc="-5" dirty="0"/>
              <a:t>the</a:t>
            </a:r>
            <a:r>
              <a:rPr spc="535" dirty="0"/>
              <a:t> </a:t>
            </a:r>
            <a:r>
              <a:rPr spc="-10" dirty="0"/>
              <a:t>Finns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2334" y="4278321"/>
            <a:ext cx="17244695" cy="4308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39115" indent="-526415">
              <a:lnSpc>
                <a:spcPct val="100000"/>
              </a:lnSpc>
              <a:spcBef>
                <a:spcPts val="110"/>
              </a:spcBef>
              <a:buSzPct val="125316"/>
              <a:buChar char="•"/>
              <a:tabLst>
                <a:tab pos="539115" algn="l"/>
                <a:tab pos="539750" algn="l"/>
              </a:tabLst>
            </a:pPr>
            <a:r>
              <a:rPr sz="3950" spc="25" dirty="0">
                <a:latin typeface="Arial"/>
                <a:cs typeface="Arial"/>
              </a:rPr>
              <a:t>The </a:t>
            </a:r>
            <a:r>
              <a:rPr sz="3950" dirty="0">
                <a:latin typeface="Arial"/>
                <a:cs typeface="Arial"/>
              </a:rPr>
              <a:t>last full </a:t>
            </a:r>
            <a:r>
              <a:rPr sz="3950" spc="-5" dirty="0">
                <a:latin typeface="Arial"/>
                <a:cs typeface="Arial"/>
              </a:rPr>
              <a:t>year </a:t>
            </a:r>
            <a:r>
              <a:rPr sz="3950" spc="5" dirty="0">
                <a:latin typeface="Arial"/>
                <a:cs typeface="Arial"/>
              </a:rPr>
              <a:t>before </a:t>
            </a:r>
            <a:r>
              <a:rPr sz="3950" spc="35" dirty="0">
                <a:latin typeface="Arial"/>
                <a:cs typeface="Arial"/>
              </a:rPr>
              <a:t>WWII </a:t>
            </a:r>
            <a:r>
              <a:rPr sz="3950" spc="10" dirty="0">
                <a:latin typeface="Arial"/>
                <a:cs typeface="Arial"/>
              </a:rPr>
              <a:t>Estonia and </a:t>
            </a:r>
            <a:r>
              <a:rPr sz="3950" spc="5" dirty="0">
                <a:latin typeface="Arial"/>
                <a:cs typeface="Arial"/>
              </a:rPr>
              <a:t>Finland GDP </a:t>
            </a:r>
            <a:r>
              <a:rPr sz="3950" spc="10" dirty="0">
                <a:latin typeface="Arial"/>
                <a:cs typeface="Arial"/>
              </a:rPr>
              <a:t>per </a:t>
            </a:r>
            <a:r>
              <a:rPr sz="3950" spc="5" dirty="0">
                <a:latin typeface="Arial"/>
                <a:cs typeface="Arial"/>
              </a:rPr>
              <a:t>capita</a:t>
            </a:r>
            <a:r>
              <a:rPr sz="3950" spc="-580" dirty="0">
                <a:latin typeface="Arial"/>
                <a:cs typeface="Arial"/>
              </a:rPr>
              <a:t> </a:t>
            </a:r>
            <a:r>
              <a:rPr sz="3950" spc="20" dirty="0">
                <a:latin typeface="Arial"/>
                <a:cs typeface="Arial"/>
              </a:rPr>
              <a:t>was</a:t>
            </a:r>
            <a:endParaRPr sz="3950">
              <a:latin typeface="Arial"/>
              <a:cs typeface="Arial"/>
            </a:endParaRPr>
          </a:p>
          <a:p>
            <a:pPr marL="539115">
              <a:lnSpc>
                <a:spcPct val="100000"/>
              </a:lnSpc>
              <a:spcBef>
                <a:spcPts val="20"/>
              </a:spcBef>
            </a:pPr>
            <a:r>
              <a:rPr sz="3950" i="1" spc="5" dirty="0">
                <a:latin typeface="Arial"/>
                <a:cs typeface="Arial"/>
              </a:rPr>
              <a:t>identical</a:t>
            </a:r>
            <a:endParaRPr sz="3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400">
              <a:latin typeface="Times New Roman"/>
              <a:cs typeface="Times New Roman"/>
            </a:endParaRPr>
          </a:p>
          <a:p>
            <a:pPr marL="539115" marR="5080" indent="-526415">
              <a:lnSpc>
                <a:spcPts val="4700"/>
              </a:lnSpc>
              <a:buSzPct val="125316"/>
              <a:buChar char="•"/>
              <a:tabLst>
                <a:tab pos="539115" algn="l"/>
                <a:tab pos="539750" algn="l"/>
              </a:tabLst>
            </a:pPr>
            <a:r>
              <a:rPr sz="3950" spc="15" dirty="0">
                <a:latin typeface="Arial"/>
                <a:cs typeface="Arial"/>
              </a:rPr>
              <a:t>1992, </a:t>
            </a:r>
            <a:r>
              <a:rPr sz="3950" spc="-5" dirty="0">
                <a:latin typeface="Arial"/>
                <a:cs typeface="Arial"/>
              </a:rPr>
              <a:t>first </a:t>
            </a:r>
            <a:r>
              <a:rPr sz="3950" spc="5" dirty="0">
                <a:latin typeface="Arial"/>
                <a:cs typeface="Arial"/>
              </a:rPr>
              <a:t>full </a:t>
            </a:r>
            <a:r>
              <a:rPr sz="3950" spc="-5" dirty="0">
                <a:latin typeface="Arial"/>
                <a:cs typeface="Arial"/>
              </a:rPr>
              <a:t>year </a:t>
            </a:r>
            <a:r>
              <a:rPr sz="3950" spc="15" dirty="0">
                <a:latin typeface="Arial"/>
                <a:cs typeface="Arial"/>
              </a:rPr>
              <a:t>of </a:t>
            </a:r>
            <a:r>
              <a:rPr sz="3950" i="1" spc="5" dirty="0">
                <a:latin typeface="Arial"/>
                <a:cs typeface="Arial"/>
              </a:rPr>
              <a:t>re-</a:t>
            </a:r>
            <a:r>
              <a:rPr sz="3950" spc="5" dirty="0">
                <a:latin typeface="Arial"/>
                <a:cs typeface="Arial"/>
              </a:rPr>
              <a:t>established </a:t>
            </a:r>
            <a:r>
              <a:rPr sz="3950" spc="10" dirty="0">
                <a:latin typeface="Arial"/>
                <a:cs typeface="Arial"/>
              </a:rPr>
              <a:t>Estonian </a:t>
            </a:r>
            <a:r>
              <a:rPr sz="3950" spc="15" dirty="0">
                <a:latin typeface="Arial"/>
                <a:cs typeface="Arial"/>
              </a:rPr>
              <a:t>independence </a:t>
            </a:r>
            <a:r>
              <a:rPr sz="3950" spc="10" dirty="0">
                <a:latin typeface="Arial"/>
                <a:cs typeface="Arial"/>
              </a:rPr>
              <a:t>Estonian</a:t>
            </a:r>
            <a:r>
              <a:rPr sz="3950" spc="-490" dirty="0">
                <a:latin typeface="Arial"/>
                <a:cs typeface="Arial"/>
              </a:rPr>
              <a:t> </a:t>
            </a:r>
            <a:r>
              <a:rPr sz="3950" spc="5" dirty="0">
                <a:latin typeface="Arial"/>
                <a:cs typeface="Arial"/>
              </a:rPr>
              <a:t>GDP  </a:t>
            </a:r>
            <a:r>
              <a:rPr sz="3950" spc="10" dirty="0">
                <a:latin typeface="Arial"/>
                <a:cs typeface="Arial"/>
              </a:rPr>
              <a:t>per </a:t>
            </a:r>
            <a:r>
              <a:rPr sz="3950" spc="5" dirty="0">
                <a:latin typeface="Arial"/>
                <a:cs typeface="Arial"/>
              </a:rPr>
              <a:t>capita </a:t>
            </a:r>
            <a:r>
              <a:rPr sz="3950" spc="20" dirty="0">
                <a:latin typeface="Arial"/>
                <a:cs typeface="Arial"/>
              </a:rPr>
              <a:t>was </a:t>
            </a:r>
            <a:r>
              <a:rPr sz="3950" b="1" dirty="0">
                <a:latin typeface="Arial"/>
                <a:cs typeface="Arial"/>
              </a:rPr>
              <a:t>2 </a:t>
            </a:r>
            <a:r>
              <a:rPr sz="3950" b="1" spc="10" dirty="0">
                <a:latin typeface="Arial"/>
                <a:cs typeface="Arial"/>
              </a:rPr>
              <a:t>832</a:t>
            </a:r>
            <a:r>
              <a:rPr sz="3950" b="1" spc="-175" dirty="0">
                <a:latin typeface="Arial"/>
                <a:cs typeface="Arial"/>
              </a:rPr>
              <a:t> </a:t>
            </a:r>
            <a:r>
              <a:rPr sz="3950" spc="5" dirty="0">
                <a:latin typeface="Arial"/>
                <a:cs typeface="Arial"/>
              </a:rPr>
              <a:t>USD</a:t>
            </a:r>
            <a:endParaRPr sz="3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539115" indent="-526415">
              <a:lnSpc>
                <a:spcPct val="100000"/>
              </a:lnSpc>
              <a:buSzPct val="125316"/>
              <a:buChar char="•"/>
              <a:tabLst>
                <a:tab pos="539115" algn="l"/>
                <a:tab pos="539750" algn="l"/>
              </a:tabLst>
            </a:pPr>
            <a:r>
              <a:rPr sz="3950" dirty="0">
                <a:latin typeface="Arial"/>
                <a:cs typeface="Arial"/>
              </a:rPr>
              <a:t>Finnish </a:t>
            </a:r>
            <a:r>
              <a:rPr sz="3950" spc="5" dirty="0">
                <a:latin typeface="Arial"/>
                <a:cs typeface="Arial"/>
              </a:rPr>
              <a:t>GDP </a:t>
            </a:r>
            <a:r>
              <a:rPr sz="3950" spc="15" dirty="0">
                <a:latin typeface="Arial"/>
                <a:cs typeface="Arial"/>
              </a:rPr>
              <a:t>per </a:t>
            </a:r>
            <a:r>
              <a:rPr sz="3950" spc="5" dirty="0">
                <a:latin typeface="Arial"/>
                <a:cs typeface="Arial"/>
              </a:rPr>
              <a:t>capita </a:t>
            </a:r>
            <a:r>
              <a:rPr sz="3950" spc="-5" dirty="0">
                <a:latin typeface="Arial"/>
                <a:cs typeface="Arial"/>
              </a:rPr>
              <a:t>in </a:t>
            </a:r>
            <a:r>
              <a:rPr sz="3950" spc="20" dirty="0">
                <a:latin typeface="Arial"/>
                <a:cs typeface="Arial"/>
              </a:rPr>
              <a:t>1992: </a:t>
            </a:r>
            <a:r>
              <a:rPr sz="3950" b="1" spc="15" dirty="0">
                <a:latin typeface="Arial"/>
                <a:cs typeface="Arial"/>
              </a:rPr>
              <a:t>22,337.49</a:t>
            </a:r>
            <a:r>
              <a:rPr sz="3950" b="1" spc="-275" dirty="0">
                <a:latin typeface="Arial"/>
                <a:cs typeface="Arial"/>
              </a:rPr>
              <a:t> </a:t>
            </a:r>
            <a:r>
              <a:rPr sz="3950" spc="5" dirty="0">
                <a:latin typeface="Arial"/>
                <a:cs typeface="Arial"/>
              </a:rPr>
              <a:t>USD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7515" y="488017"/>
            <a:ext cx="10194290" cy="1430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200" spc="20" dirty="0"/>
              <a:t>They </a:t>
            </a:r>
            <a:r>
              <a:rPr sz="9200" spc="5" dirty="0"/>
              <a:t>had the</a:t>
            </a:r>
            <a:r>
              <a:rPr sz="9200" spc="-60" dirty="0"/>
              <a:t> </a:t>
            </a:r>
            <a:r>
              <a:rPr sz="9200" spc="20" dirty="0"/>
              <a:t>Nokia</a:t>
            </a:r>
            <a:endParaRPr sz="9200"/>
          </a:p>
        </p:txBody>
      </p:sp>
      <p:sp>
        <p:nvSpPr>
          <p:cNvPr id="3" name="object 3"/>
          <p:cNvSpPr/>
          <p:nvPr/>
        </p:nvSpPr>
        <p:spPr>
          <a:xfrm>
            <a:off x="8374243" y="2677928"/>
            <a:ext cx="3724655" cy="7915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4069" y="488017"/>
            <a:ext cx="7384415" cy="1430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200" spc="5" dirty="0"/>
              <a:t>Estonia</a:t>
            </a:r>
            <a:r>
              <a:rPr sz="9200" spc="-60" dirty="0"/>
              <a:t> </a:t>
            </a:r>
            <a:r>
              <a:rPr sz="9200" spc="15" dirty="0"/>
              <a:t>had…</a:t>
            </a:r>
            <a:endParaRPr sz="9200"/>
          </a:p>
        </p:txBody>
      </p:sp>
      <p:sp>
        <p:nvSpPr>
          <p:cNvPr id="3" name="object 3"/>
          <p:cNvSpPr/>
          <p:nvPr/>
        </p:nvSpPr>
        <p:spPr>
          <a:xfrm>
            <a:off x="6180440" y="2795726"/>
            <a:ext cx="7743219" cy="7735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2378" y="488017"/>
            <a:ext cx="6345555" cy="1430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200" spc="15" dirty="0"/>
              <a:t>What </a:t>
            </a:r>
            <a:r>
              <a:rPr sz="9200" spc="5" dirty="0"/>
              <a:t>to</a:t>
            </a:r>
            <a:r>
              <a:rPr sz="9200" spc="-55" dirty="0"/>
              <a:t> </a:t>
            </a:r>
            <a:r>
              <a:rPr sz="9200" spc="5" dirty="0"/>
              <a:t>do?</a:t>
            </a:r>
            <a:endParaRPr sz="9200"/>
          </a:p>
        </p:txBody>
      </p:sp>
      <p:sp>
        <p:nvSpPr>
          <p:cNvPr id="3" name="object 3"/>
          <p:cNvSpPr txBox="1"/>
          <p:nvPr/>
        </p:nvSpPr>
        <p:spPr>
          <a:xfrm>
            <a:off x="1422334" y="4579516"/>
            <a:ext cx="15161260" cy="36785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39115" indent="-526415">
              <a:lnSpc>
                <a:spcPct val="100000"/>
              </a:lnSpc>
              <a:spcBef>
                <a:spcPts val="110"/>
              </a:spcBef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spc="-5" dirty="0">
                <a:latin typeface="Arial"/>
                <a:cs typeface="Arial"/>
              </a:rPr>
              <a:t>Do </a:t>
            </a:r>
            <a:r>
              <a:rPr sz="3950" b="1" spc="5" dirty="0">
                <a:latin typeface="Arial"/>
                <a:cs typeface="Arial"/>
              </a:rPr>
              <a:t>no reforms, </a:t>
            </a:r>
            <a:r>
              <a:rPr sz="3950" b="1" spc="10" dirty="0">
                <a:latin typeface="Arial"/>
                <a:cs typeface="Arial"/>
              </a:rPr>
              <a:t>i.e. </a:t>
            </a:r>
            <a:r>
              <a:rPr sz="3950" b="1" dirty="0">
                <a:latin typeface="Arial"/>
                <a:cs typeface="Arial"/>
              </a:rPr>
              <a:t>follow Soviet</a:t>
            </a:r>
            <a:r>
              <a:rPr sz="3950" b="1" spc="-120" dirty="0">
                <a:latin typeface="Arial"/>
                <a:cs typeface="Arial"/>
              </a:rPr>
              <a:t> </a:t>
            </a:r>
            <a:r>
              <a:rPr sz="3950" b="1" spc="5" dirty="0">
                <a:latin typeface="Arial"/>
                <a:cs typeface="Arial"/>
              </a:rPr>
              <a:t>path?</a:t>
            </a:r>
            <a:endParaRPr sz="3950">
              <a:latin typeface="Arial"/>
              <a:cs typeface="Arial"/>
            </a:endParaRPr>
          </a:p>
          <a:p>
            <a:pPr marL="539115" indent="-526415">
              <a:lnSpc>
                <a:spcPct val="100000"/>
              </a:lnSpc>
              <a:spcBef>
                <a:spcPts val="4915"/>
              </a:spcBef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spc="5" dirty="0">
                <a:latin typeface="Arial"/>
                <a:cs typeface="Arial"/>
              </a:rPr>
              <a:t>Become </a:t>
            </a:r>
            <a:r>
              <a:rPr sz="3950" b="1" spc="-5" dirty="0">
                <a:latin typeface="Arial"/>
                <a:cs typeface="Arial"/>
              </a:rPr>
              <a:t>Hong</a:t>
            </a:r>
            <a:r>
              <a:rPr sz="3950" b="1" spc="-40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Kong?</a:t>
            </a:r>
            <a:endParaRPr sz="3950">
              <a:latin typeface="Arial"/>
              <a:cs typeface="Arial"/>
            </a:endParaRPr>
          </a:p>
          <a:p>
            <a:pPr marL="539115" marR="5080" indent="-526415">
              <a:lnSpc>
                <a:spcPct val="100499"/>
              </a:lnSpc>
              <a:spcBef>
                <a:spcPts val="4825"/>
              </a:spcBef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spc="5" dirty="0">
                <a:latin typeface="Arial"/>
                <a:cs typeface="Arial"/>
              </a:rPr>
              <a:t>Radical economic reforms </a:t>
            </a:r>
            <a:r>
              <a:rPr sz="3950" b="1" spc="-5" dirty="0">
                <a:latin typeface="Arial"/>
                <a:cs typeface="Arial"/>
              </a:rPr>
              <a:t>(privatization, </a:t>
            </a:r>
            <a:r>
              <a:rPr sz="3950" b="1" dirty="0">
                <a:latin typeface="Arial"/>
                <a:cs typeface="Arial"/>
              </a:rPr>
              <a:t>property restitution,  </a:t>
            </a:r>
            <a:r>
              <a:rPr sz="3950" b="1" spc="5" dirty="0">
                <a:latin typeface="Arial"/>
                <a:cs typeface="Arial"/>
              </a:rPr>
              <a:t>elimination of </a:t>
            </a:r>
            <a:r>
              <a:rPr sz="3950" b="1" dirty="0">
                <a:latin typeface="Arial"/>
                <a:cs typeface="Arial"/>
              </a:rPr>
              <a:t>tariffs, </a:t>
            </a:r>
            <a:r>
              <a:rPr sz="3950" b="1" spc="25" dirty="0">
                <a:latin typeface="Arial"/>
                <a:cs typeface="Arial"/>
              </a:rPr>
              <a:t>own </a:t>
            </a:r>
            <a:r>
              <a:rPr sz="3950" b="1" dirty="0">
                <a:latin typeface="Arial"/>
                <a:cs typeface="Arial"/>
              </a:rPr>
              <a:t>fully-backed</a:t>
            </a:r>
            <a:r>
              <a:rPr sz="3950" b="1" spc="-95" dirty="0">
                <a:latin typeface="Arial"/>
                <a:cs typeface="Arial"/>
              </a:rPr>
              <a:t> </a:t>
            </a:r>
            <a:r>
              <a:rPr sz="3950" b="1" spc="10" dirty="0">
                <a:latin typeface="Arial"/>
                <a:cs typeface="Arial"/>
              </a:rPr>
              <a:t>currency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1054" y="488017"/>
            <a:ext cx="8819515" cy="1430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200" spc="-5" dirty="0"/>
              <a:t>Still </a:t>
            </a:r>
            <a:r>
              <a:rPr sz="9200" spc="10" dirty="0"/>
              <a:t>looked</a:t>
            </a:r>
            <a:r>
              <a:rPr sz="9200" spc="40" dirty="0"/>
              <a:t> </a:t>
            </a:r>
            <a:r>
              <a:rPr sz="9200" spc="5" dirty="0"/>
              <a:t>bleak</a:t>
            </a:r>
            <a:endParaRPr sz="9200"/>
          </a:p>
        </p:txBody>
      </p:sp>
      <p:sp>
        <p:nvSpPr>
          <p:cNvPr id="3" name="object 3"/>
          <p:cNvSpPr txBox="1"/>
          <p:nvPr/>
        </p:nvSpPr>
        <p:spPr>
          <a:xfrm>
            <a:off x="1422334" y="4579516"/>
            <a:ext cx="16876395" cy="370395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39115" marR="5080" indent="-526415">
              <a:lnSpc>
                <a:spcPct val="100499"/>
              </a:lnSpc>
              <a:spcBef>
                <a:spcPts val="85"/>
              </a:spcBef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spc="10" dirty="0">
                <a:latin typeface="Arial"/>
                <a:cs typeface="Arial"/>
              </a:rPr>
              <a:t>50 </a:t>
            </a:r>
            <a:r>
              <a:rPr sz="3950" b="1" spc="-10" dirty="0">
                <a:latin typeface="Arial"/>
                <a:cs typeface="Arial"/>
              </a:rPr>
              <a:t>years </a:t>
            </a:r>
            <a:r>
              <a:rPr sz="3950" b="1" spc="5" dirty="0">
                <a:latin typeface="Arial"/>
                <a:cs typeface="Arial"/>
              </a:rPr>
              <a:t>of </a:t>
            </a:r>
            <a:r>
              <a:rPr sz="3950" b="1" dirty="0">
                <a:latin typeface="Arial"/>
                <a:cs typeface="Arial"/>
              </a:rPr>
              <a:t>shoddy </a:t>
            </a:r>
            <a:r>
              <a:rPr sz="3950" b="1" spc="5" dirty="0">
                <a:latin typeface="Arial"/>
                <a:cs typeface="Arial"/>
              </a:rPr>
              <a:t>or </a:t>
            </a:r>
            <a:r>
              <a:rPr sz="3950" b="1" spc="10" dirty="0">
                <a:latin typeface="Arial"/>
                <a:cs typeface="Arial"/>
              </a:rPr>
              <a:t>absent </a:t>
            </a:r>
            <a:r>
              <a:rPr sz="3950" b="1" spc="5" dirty="0">
                <a:latin typeface="Arial"/>
                <a:cs typeface="Arial"/>
              </a:rPr>
              <a:t>infrastructure </a:t>
            </a:r>
            <a:r>
              <a:rPr sz="3950" b="1" dirty="0">
                <a:latin typeface="Arial"/>
                <a:cs typeface="Arial"/>
              </a:rPr>
              <a:t>it </a:t>
            </a:r>
            <a:r>
              <a:rPr sz="3950" b="1" spc="15" dirty="0">
                <a:latin typeface="Arial"/>
                <a:cs typeface="Arial"/>
              </a:rPr>
              <a:t>would </a:t>
            </a:r>
            <a:r>
              <a:rPr sz="3950" b="1" spc="5" dirty="0">
                <a:latin typeface="Arial"/>
                <a:cs typeface="Arial"/>
              </a:rPr>
              <a:t>take </a:t>
            </a:r>
            <a:r>
              <a:rPr sz="3950" b="1" spc="15" dirty="0">
                <a:latin typeface="Arial"/>
                <a:cs typeface="Arial"/>
              </a:rPr>
              <a:t>decades</a:t>
            </a:r>
            <a:r>
              <a:rPr sz="3950" b="1" spc="-210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to  </a:t>
            </a:r>
            <a:r>
              <a:rPr sz="3950" b="1" dirty="0">
                <a:latin typeface="Arial"/>
                <a:cs typeface="Arial"/>
              </a:rPr>
              <a:t>build</a:t>
            </a:r>
            <a:endParaRPr sz="3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250">
              <a:latin typeface="Times New Roman"/>
              <a:cs typeface="Times New Roman"/>
            </a:endParaRPr>
          </a:p>
          <a:p>
            <a:pPr marL="539115" indent="-526415">
              <a:lnSpc>
                <a:spcPct val="100000"/>
              </a:lnSpc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dirty="0">
                <a:latin typeface="Arial"/>
                <a:cs typeface="Arial"/>
              </a:rPr>
              <a:t>Reforms </a:t>
            </a:r>
            <a:r>
              <a:rPr sz="3950" b="1" spc="5" dirty="0">
                <a:latin typeface="Arial"/>
                <a:cs typeface="Arial"/>
              </a:rPr>
              <a:t>take </a:t>
            </a:r>
            <a:r>
              <a:rPr sz="3950" b="1" spc="-5" dirty="0">
                <a:latin typeface="Arial"/>
                <a:cs typeface="Arial"/>
              </a:rPr>
              <a:t>years, </a:t>
            </a:r>
            <a:r>
              <a:rPr sz="3950" b="1" dirty="0">
                <a:latin typeface="Arial"/>
                <a:cs typeface="Arial"/>
              </a:rPr>
              <a:t>even </a:t>
            </a:r>
            <a:r>
              <a:rPr sz="3950" b="1" spc="10" dirty="0">
                <a:latin typeface="Arial"/>
                <a:cs typeface="Arial"/>
              </a:rPr>
              <a:t>decades </a:t>
            </a:r>
            <a:r>
              <a:rPr sz="3950" b="1" spc="-5" dirty="0">
                <a:latin typeface="Arial"/>
                <a:cs typeface="Arial"/>
              </a:rPr>
              <a:t>to have </a:t>
            </a:r>
            <a:r>
              <a:rPr sz="3950" b="1" spc="20" dirty="0">
                <a:latin typeface="Arial"/>
                <a:cs typeface="Arial"/>
              </a:rPr>
              <a:t>an</a:t>
            </a:r>
            <a:r>
              <a:rPr sz="3950" b="1" spc="-60" dirty="0">
                <a:latin typeface="Arial"/>
                <a:cs typeface="Arial"/>
              </a:rPr>
              <a:t> </a:t>
            </a:r>
            <a:r>
              <a:rPr sz="3950" b="1" spc="5" dirty="0">
                <a:latin typeface="Arial"/>
                <a:cs typeface="Arial"/>
              </a:rPr>
              <a:t>effect</a:t>
            </a:r>
            <a:endParaRPr sz="3950">
              <a:latin typeface="Arial"/>
              <a:cs typeface="Arial"/>
            </a:endParaRPr>
          </a:p>
          <a:p>
            <a:pPr marL="539115" indent="-526415">
              <a:lnSpc>
                <a:spcPct val="100000"/>
              </a:lnSpc>
              <a:spcBef>
                <a:spcPts val="4855"/>
              </a:spcBef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dirty="0">
                <a:latin typeface="Arial"/>
                <a:cs typeface="Arial"/>
              </a:rPr>
              <a:t>Poor population </a:t>
            </a:r>
            <a:r>
              <a:rPr sz="3950" b="1" spc="-5" dirty="0">
                <a:latin typeface="Arial"/>
                <a:cs typeface="Arial"/>
              </a:rPr>
              <a:t>(but </a:t>
            </a:r>
            <a:r>
              <a:rPr sz="3950" b="1" spc="25" dirty="0">
                <a:latin typeface="Arial"/>
                <a:cs typeface="Arial"/>
              </a:rPr>
              <a:t>well</a:t>
            </a:r>
            <a:r>
              <a:rPr sz="3950" b="1" spc="-20" dirty="0">
                <a:latin typeface="Arial"/>
                <a:cs typeface="Arial"/>
              </a:rPr>
              <a:t> </a:t>
            </a:r>
            <a:r>
              <a:rPr sz="3950" b="1" spc="5" dirty="0">
                <a:latin typeface="Arial"/>
                <a:cs typeface="Arial"/>
              </a:rPr>
              <a:t>educated)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2537" y="377131"/>
            <a:ext cx="16821150" cy="168084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190625" marR="5080" indent="-1178560">
              <a:lnSpc>
                <a:spcPts val="6500"/>
              </a:lnSpc>
              <a:spcBef>
                <a:spcPts val="345"/>
              </a:spcBef>
              <a:tabLst>
                <a:tab pos="2124710" algn="l"/>
              </a:tabLst>
            </a:pPr>
            <a:r>
              <a:rPr sz="5450" spc="-5" dirty="0"/>
              <a:t>1993!	Mosaic. The </a:t>
            </a:r>
            <a:r>
              <a:rPr sz="5450" dirty="0"/>
              <a:t>first </a:t>
            </a:r>
            <a:r>
              <a:rPr sz="5450" spc="50" dirty="0"/>
              <a:t>Web </a:t>
            </a:r>
            <a:r>
              <a:rPr sz="5450" spc="-10" dirty="0"/>
              <a:t>Browser </a:t>
            </a:r>
            <a:r>
              <a:rPr sz="5450" spc="-15" dirty="0"/>
              <a:t>where the</a:t>
            </a:r>
            <a:r>
              <a:rPr sz="5450" spc="-100" dirty="0"/>
              <a:t> </a:t>
            </a:r>
            <a:r>
              <a:rPr sz="5450" spc="-10" dirty="0"/>
              <a:t>world,  </a:t>
            </a:r>
            <a:r>
              <a:rPr sz="5450" spc="-5" dirty="0"/>
              <a:t>rich and poor, competes on a </a:t>
            </a:r>
            <a:r>
              <a:rPr sz="5450" spc="-10" dirty="0"/>
              <a:t>level </a:t>
            </a:r>
            <a:r>
              <a:rPr sz="5450" spc="-5" dirty="0"/>
              <a:t>playing</a:t>
            </a:r>
            <a:r>
              <a:rPr sz="5450" spc="114" dirty="0"/>
              <a:t> </a:t>
            </a:r>
            <a:r>
              <a:rPr sz="5450" spc="10" dirty="0"/>
              <a:t>field</a:t>
            </a:r>
            <a:endParaRPr sz="5450"/>
          </a:p>
        </p:txBody>
      </p:sp>
      <p:sp>
        <p:nvSpPr>
          <p:cNvPr id="3" name="object 3"/>
          <p:cNvSpPr/>
          <p:nvPr/>
        </p:nvSpPr>
        <p:spPr>
          <a:xfrm>
            <a:off x="4562688" y="2772166"/>
            <a:ext cx="10978723" cy="7766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314575" marR="5080" indent="746125">
              <a:lnSpc>
                <a:spcPct val="100499"/>
              </a:lnSpc>
              <a:spcBef>
                <a:spcPts val="80"/>
              </a:spcBef>
            </a:pPr>
            <a:r>
              <a:rPr dirty="0"/>
              <a:t>Step </a:t>
            </a:r>
            <a:r>
              <a:rPr spc="5" dirty="0"/>
              <a:t>1: </a:t>
            </a:r>
            <a:r>
              <a:rPr spc="-5" dirty="0"/>
              <a:t>get </a:t>
            </a:r>
            <a:r>
              <a:rPr dirty="0"/>
              <a:t>them </a:t>
            </a:r>
            <a:r>
              <a:rPr spc="-25" dirty="0"/>
              <a:t>young  </a:t>
            </a:r>
            <a:r>
              <a:rPr spc="-5" dirty="0"/>
              <a:t>Tigerleap: </a:t>
            </a:r>
            <a:r>
              <a:rPr dirty="0"/>
              <a:t>all schools</a:t>
            </a:r>
            <a:r>
              <a:rPr spc="140" dirty="0"/>
              <a:t> </a:t>
            </a:r>
            <a:r>
              <a:rPr dirty="0"/>
              <a:t>online</a:t>
            </a:r>
          </a:p>
        </p:txBody>
      </p:sp>
      <p:sp>
        <p:nvSpPr>
          <p:cNvPr id="3" name="object 3"/>
          <p:cNvSpPr/>
          <p:nvPr/>
        </p:nvSpPr>
        <p:spPr>
          <a:xfrm>
            <a:off x="5316592" y="3675280"/>
            <a:ext cx="9470915" cy="5905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5479" y="488017"/>
            <a:ext cx="10614660" cy="1430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200" spc="15" dirty="0"/>
              <a:t>Access </a:t>
            </a:r>
            <a:r>
              <a:rPr sz="9200" spc="-15" dirty="0"/>
              <a:t>for</a:t>
            </a:r>
            <a:r>
              <a:rPr sz="9200" spc="-30" dirty="0"/>
              <a:t> </a:t>
            </a:r>
            <a:r>
              <a:rPr sz="9200" spc="-15" dirty="0"/>
              <a:t>everyone</a:t>
            </a:r>
            <a:endParaRPr sz="9200"/>
          </a:p>
        </p:txBody>
      </p:sp>
      <p:sp>
        <p:nvSpPr>
          <p:cNvPr id="3" name="object 3"/>
          <p:cNvSpPr/>
          <p:nvPr/>
        </p:nvSpPr>
        <p:spPr>
          <a:xfrm>
            <a:off x="6190749" y="3133412"/>
            <a:ext cx="8266925" cy="5882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4247" y="488017"/>
            <a:ext cx="12215495" cy="1430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200" spc="25" dirty="0"/>
              <a:t>The </a:t>
            </a:r>
            <a:r>
              <a:rPr sz="9200" spc="5" dirty="0"/>
              <a:t>fundamental</a:t>
            </a:r>
            <a:r>
              <a:rPr sz="9200" spc="-10" dirty="0"/>
              <a:t> </a:t>
            </a:r>
            <a:r>
              <a:rPr sz="9200" spc="15" dirty="0"/>
              <a:t>issue:</a:t>
            </a:r>
            <a:endParaRPr sz="9200"/>
          </a:p>
        </p:txBody>
      </p:sp>
      <p:sp>
        <p:nvSpPr>
          <p:cNvPr id="3" name="object 3"/>
          <p:cNvSpPr/>
          <p:nvPr/>
        </p:nvSpPr>
        <p:spPr>
          <a:xfrm>
            <a:off x="6505299" y="2552801"/>
            <a:ext cx="6773877" cy="757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576" y="488017"/>
            <a:ext cx="11828780" cy="1430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200" spc="10" dirty="0"/>
              <a:t>A </a:t>
            </a:r>
            <a:r>
              <a:rPr sz="9200" spc="5" dirty="0"/>
              <a:t>digital </a:t>
            </a:r>
            <a:r>
              <a:rPr sz="9200" dirty="0"/>
              <a:t>Identity</a:t>
            </a:r>
            <a:r>
              <a:rPr sz="9200" spc="145" dirty="0"/>
              <a:t> </a:t>
            </a:r>
            <a:r>
              <a:rPr sz="9200" spc="10" dirty="0"/>
              <a:t>needs</a:t>
            </a:r>
            <a:endParaRPr sz="9200"/>
          </a:p>
        </p:txBody>
      </p:sp>
      <p:sp>
        <p:nvSpPr>
          <p:cNvPr id="3" name="object 3"/>
          <p:cNvSpPr txBox="1"/>
          <p:nvPr/>
        </p:nvSpPr>
        <p:spPr>
          <a:xfrm>
            <a:off x="1422334" y="3660015"/>
            <a:ext cx="16456025" cy="554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39115" indent="-526415">
              <a:lnSpc>
                <a:spcPct val="100000"/>
              </a:lnSpc>
              <a:spcBef>
                <a:spcPts val="110"/>
              </a:spcBef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spc="30" dirty="0">
                <a:latin typeface="Arial"/>
                <a:cs typeface="Arial"/>
              </a:rPr>
              <a:t>To </a:t>
            </a:r>
            <a:r>
              <a:rPr sz="3950" b="1" spc="5" dirty="0">
                <a:latin typeface="Arial"/>
                <a:cs typeface="Arial"/>
              </a:rPr>
              <a:t>be </a:t>
            </a:r>
            <a:r>
              <a:rPr sz="3950" b="1" spc="10" dirty="0">
                <a:latin typeface="Arial"/>
                <a:cs typeface="Arial"/>
              </a:rPr>
              <a:t>secure and </a:t>
            </a:r>
            <a:r>
              <a:rPr sz="3950" b="1" dirty="0">
                <a:latin typeface="Arial"/>
                <a:cs typeface="Arial"/>
              </a:rPr>
              <a:t>unique, </a:t>
            </a:r>
            <a:r>
              <a:rPr sz="3950" b="1" spc="5" dirty="0">
                <a:latin typeface="Arial"/>
                <a:cs typeface="Arial"/>
              </a:rPr>
              <a:t>i.e. belonging </a:t>
            </a:r>
            <a:r>
              <a:rPr sz="3950" b="1" dirty="0">
                <a:latin typeface="Arial"/>
                <a:cs typeface="Arial"/>
              </a:rPr>
              <a:t>only </a:t>
            </a:r>
            <a:r>
              <a:rPr sz="3950" b="1" spc="-10" dirty="0">
                <a:latin typeface="Arial"/>
                <a:cs typeface="Arial"/>
              </a:rPr>
              <a:t>to</a:t>
            </a:r>
            <a:r>
              <a:rPr sz="3950" b="1" spc="-195" dirty="0">
                <a:latin typeface="Arial"/>
                <a:cs typeface="Arial"/>
              </a:rPr>
              <a:t> </a:t>
            </a:r>
            <a:r>
              <a:rPr sz="3950" b="1" spc="-30" dirty="0">
                <a:latin typeface="Arial"/>
                <a:cs typeface="Arial"/>
              </a:rPr>
              <a:t>you</a:t>
            </a:r>
            <a:endParaRPr sz="3950">
              <a:latin typeface="Arial"/>
              <a:cs typeface="Arial"/>
            </a:endParaRPr>
          </a:p>
          <a:p>
            <a:pPr marL="539115" indent="-526415">
              <a:lnSpc>
                <a:spcPct val="100000"/>
              </a:lnSpc>
              <a:spcBef>
                <a:spcPts val="4910"/>
              </a:spcBef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spc="10" dirty="0">
                <a:latin typeface="Arial"/>
                <a:cs typeface="Arial"/>
              </a:rPr>
              <a:t>Legal </a:t>
            </a:r>
            <a:r>
              <a:rPr sz="3950" b="1" spc="5" dirty="0">
                <a:latin typeface="Arial"/>
                <a:cs typeface="Arial"/>
              </a:rPr>
              <a:t>efficacy </a:t>
            </a:r>
            <a:r>
              <a:rPr sz="3950" b="1" dirty="0">
                <a:latin typeface="Arial"/>
                <a:cs typeface="Arial"/>
              </a:rPr>
              <a:t>(Digital </a:t>
            </a:r>
            <a:r>
              <a:rPr sz="3950" b="1" spc="5" dirty="0">
                <a:latin typeface="Arial"/>
                <a:cs typeface="Arial"/>
              </a:rPr>
              <a:t>signature</a:t>
            </a:r>
            <a:r>
              <a:rPr sz="3950" b="1" spc="-100" dirty="0">
                <a:latin typeface="Arial"/>
                <a:cs typeface="Arial"/>
              </a:rPr>
              <a:t> </a:t>
            </a:r>
            <a:r>
              <a:rPr sz="3950" b="1" spc="25" dirty="0">
                <a:latin typeface="Arial"/>
                <a:cs typeface="Arial"/>
              </a:rPr>
              <a:t>law)</a:t>
            </a:r>
            <a:endParaRPr sz="3950">
              <a:latin typeface="Arial"/>
              <a:cs typeface="Arial"/>
            </a:endParaRPr>
          </a:p>
          <a:p>
            <a:pPr marL="539115" indent="-526415">
              <a:lnSpc>
                <a:spcPct val="100000"/>
              </a:lnSpc>
              <a:spcBef>
                <a:spcPts val="4850"/>
              </a:spcBef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dirty="0">
                <a:latin typeface="Arial"/>
                <a:cs typeface="Arial"/>
              </a:rPr>
              <a:t>Use </a:t>
            </a:r>
            <a:r>
              <a:rPr sz="3950" b="1" spc="10" dirty="0">
                <a:latin typeface="Arial"/>
                <a:cs typeface="Arial"/>
              </a:rPr>
              <a:t>at </a:t>
            </a:r>
            <a:r>
              <a:rPr sz="3950" b="1" spc="15" dirty="0">
                <a:latin typeface="Arial"/>
                <a:cs typeface="Arial"/>
              </a:rPr>
              <a:t>least </a:t>
            </a:r>
            <a:r>
              <a:rPr sz="3950" b="1" spc="45" dirty="0">
                <a:latin typeface="Arial"/>
                <a:cs typeface="Arial"/>
              </a:rPr>
              <a:t>Two </a:t>
            </a:r>
            <a:r>
              <a:rPr sz="3950" b="1" spc="5" dirty="0">
                <a:latin typeface="Arial"/>
                <a:cs typeface="Arial"/>
              </a:rPr>
              <a:t>Factor</a:t>
            </a:r>
            <a:r>
              <a:rPr sz="3950" b="1" spc="-315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Authentication</a:t>
            </a:r>
            <a:endParaRPr sz="3950">
              <a:latin typeface="Arial"/>
              <a:cs typeface="Arial"/>
            </a:endParaRPr>
          </a:p>
          <a:p>
            <a:pPr marL="539115" indent="-526415">
              <a:lnSpc>
                <a:spcPct val="100000"/>
              </a:lnSpc>
              <a:spcBef>
                <a:spcPts val="4915"/>
              </a:spcBef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dirty="0">
                <a:latin typeface="Arial"/>
                <a:cs typeface="Arial"/>
              </a:rPr>
              <a:t>Use End-to-End</a:t>
            </a:r>
            <a:r>
              <a:rPr sz="3950" b="1" spc="25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Encryption.</a:t>
            </a:r>
            <a:endParaRPr sz="3950">
              <a:latin typeface="Arial"/>
              <a:cs typeface="Arial"/>
            </a:endParaRPr>
          </a:p>
          <a:p>
            <a:pPr marL="539115" indent="-526415">
              <a:lnSpc>
                <a:spcPct val="100000"/>
              </a:lnSpc>
              <a:spcBef>
                <a:spcPts val="4850"/>
              </a:spcBef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spc="10" dirty="0">
                <a:latin typeface="Arial"/>
                <a:cs typeface="Arial"/>
              </a:rPr>
              <a:t>Wide-spread </a:t>
            </a:r>
            <a:r>
              <a:rPr sz="3950" b="1" spc="5" dirty="0">
                <a:latin typeface="Arial"/>
                <a:cs typeface="Arial"/>
              </a:rPr>
              <a:t>if </a:t>
            </a:r>
            <a:r>
              <a:rPr sz="3950" b="1" spc="-5" dirty="0">
                <a:latin typeface="Arial"/>
                <a:cs typeface="Arial"/>
              </a:rPr>
              <a:t>not </a:t>
            </a:r>
            <a:r>
              <a:rPr sz="3950" b="1" spc="5" dirty="0">
                <a:latin typeface="Arial"/>
                <a:cs typeface="Arial"/>
              </a:rPr>
              <a:t>mandatory </a:t>
            </a:r>
            <a:r>
              <a:rPr sz="3950" b="1" dirty="0">
                <a:latin typeface="Arial"/>
                <a:cs typeface="Arial"/>
              </a:rPr>
              <a:t>distribution </a:t>
            </a:r>
            <a:r>
              <a:rPr sz="3950" b="1" spc="-10" dirty="0">
                <a:latin typeface="Arial"/>
                <a:cs typeface="Arial"/>
              </a:rPr>
              <a:t>(but </a:t>
            </a:r>
            <a:r>
              <a:rPr sz="3950" b="1" spc="-5" dirty="0">
                <a:latin typeface="Arial"/>
                <a:cs typeface="Arial"/>
              </a:rPr>
              <a:t>not </a:t>
            </a:r>
            <a:r>
              <a:rPr sz="3950" b="1" spc="5" dirty="0">
                <a:latin typeface="Arial"/>
                <a:cs typeface="Arial"/>
              </a:rPr>
              <a:t>mandatory</a:t>
            </a:r>
            <a:r>
              <a:rPr sz="3950" b="1" spc="-25" dirty="0">
                <a:latin typeface="Arial"/>
                <a:cs typeface="Arial"/>
              </a:rPr>
              <a:t> </a:t>
            </a:r>
            <a:r>
              <a:rPr sz="3950" b="1" spc="10" dirty="0">
                <a:latin typeface="Arial"/>
                <a:cs typeface="Arial"/>
              </a:rPr>
              <a:t>use)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0344" y="832435"/>
            <a:ext cx="18023011" cy="9164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777" y="488017"/>
            <a:ext cx="14032865" cy="1430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200" spc="5" dirty="0"/>
              <a:t>2000 Digital Signature</a:t>
            </a:r>
            <a:r>
              <a:rPr sz="9200" spc="85" dirty="0"/>
              <a:t> </a:t>
            </a:r>
            <a:r>
              <a:rPr sz="9200" spc="10" dirty="0"/>
              <a:t>Law</a:t>
            </a:r>
            <a:endParaRPr sz="9200"/>
          </a:p>
        </p:txBody>
      </p:sp>
      <p:sp>
        <p:nvSpPr>
          <p:cNvPr id="3" name="object 3"/>
          <p:cNvSpPr txBox="1"/>
          <p:nvPr/>
        </p:nvSpPr>
        <p:spPr>
          <a:xfrm>
            <a:off x="1422334" y="4278321"/>
            <a:ext cx="16895445" cy="42830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39115" indent="-526415">
              <a:lnSpc>
                <a:spcPct val="100000"/>
              </a:lnSpc>
              <a:spcBef>
                <a:spcPts val="110"/>
              </a:spcBef>
              <a:buSzPct val="125316"/>
              <a:buChar char="•"/>
              <a:tabLst>
                <a:tab pos="539115" algn="l"/>
                <a:tab pos="539750" algn="l"/>
              </a:tabLst>
            </a:pPr>
            <a:r>
              <a:rPr sz="3950" dirty="0">
                <a:latin typeface="Arial"/>
                <a:cs typeface="Arial"/>
              </a:rPr>
              <a:t>Digital </a:t>
            </a:r>
            <a:r>
              <a:rPr sz="3950" spc="5" dirty="0">
                <a:latin typeface="Arial"/>
                <a:cs typeface="Arial"/>
              </a:rPr>
              <a:t>Signature </a:t>
            </a:r>
            <a:r>
              <a:rPr sz="3950" spc="15" dirty="0">
                <a:latin typeface="Arial"/>
                <a:cs typeface="Arial"/>
              </a:rPr>
              <a:t>equivalent </a:t>
            </a:r>
            <a:r>
              <a:rPr sz="3950" spc="5" dirty="0">
                <a:latin typeface="Arial"/>
                <a:cs typeface="Arial"/>
              </a:rPr>
              <a:t>to </a:t>
            </a:r>
            <a:r>
              <a:rPr sz="3950" spc="-5" dirty="0">
                <a:latin typeface="Arial"/>
                <a:cs typeface="Arial"/>
              </a:rPr>
              <a:t>physical</a:t>
            </a:r>
            <a:r>
              <a:rPr sz="3950" spc="-320" dirty="0">
                <a:latin typeface="Arial"/>
                <a:cs typeface="Arial"/>
              </a:rPr>
              <a:t> </a:t>
            </a:r>
            <a:r>
              <a:rPr sz="3950" spc="5" dirty="0">
                <a:latin typeface="Arial"/>
                <a:cs typeface="Arial"/>
              </a:rPr>
              <a:t>signature</a:t>
            </a:r>
            <a:endParaRPr sz="3950">
              <a:latin typeface="Arial"/>
              <a:cs typeface="Arial"/>
            </a:endParaRPr>
          </a:p>
          <a:p>
            <a:pPr marL="539115" marR="497840" indent="-526415">
              <a:lnSpc>
                <a:spcPct val="100499"/>
              </a:lnSpc>
              <a:spcBef>
                <a:spcPts val="4885"/>
              </a:spcBef>
              <a:buSzPct val="125316"/>
              <a:buChar char="•"/>
              <a:tabLst>
                <a:tab pos="539115" algn="l"/>
                <a:tab pos="539750" algn="l"/>
              </a:tabLst>
            </a:pPr>
            <a:r>
              <a:rPr sz="3950" dirty="0">
                <a:latin typeface="Arial"/>
                <a:cs typeface="Arial"/>
              </a:rPr>
              <a:t>Underlies all </a:t>
            </a:r>
            <a:r>
              <a:rPr sz="3950" spc="5" dirty="0">
                <a:latin typeface="Arial"/>
                <a:cs typeface="Arial"/>
              </a:rPr>
              <a:t>legal digital transactions — </a:t>
            </a:r>
            <a:r>
              <a:rPr sz="3950" spc="10" dirty="0">
                <a:latin typeface="Arial"/>
                <a:cs typeface="Arial"/>
              </a:rPr>
              <a:t>contracts, applications,</a:t>
            </a:r>
            <a:r>
              <a:rPr sz="3950" spc="-300" dirty="0">
                <a:latin typeface="Arial"/>
                <a:cs typeface="Arial"/>
              </a:rPr>
              <a:t> </a:t>
            </a:r>
            <a:r>
              <a:rPr sz="3950" spc="35" dirty="0">
                <a:latin typeface="Arial"/>
                <a:cs typeface="Arial"/>
              </a:rPr>
              <a:t>money  </a:t>
            </a:r>
            <a:r>
              <a:rPr sz="3950" spc="5" dirty="0">
                <a:latin typeface="Arial"/>
                <a:cs typeface="Arial"/>
              </a:rPr>
              <a:t>transfers, prescriptions, </a:t>
            </a:r>
            <a:r>
              <a:rPr sz="3950" spc="15" dirty="0">
                <a:latin typeface="Arial"/>
                <a:cs typeface="Arial"/>
              </a:rPr>
              <a:t>tax </a:t>
            </a:r>
            <a:r>
              <a:rPr sz="3950" spc="5" dirty="0">
                <a:latin typeface="Arial"/>
                <a:cs typeface="Arial"/>
              </a:rPr>
              <a:t>returns, </a:t>
            </a:r>
            <a:r>
              <a:rPr sz="3950" spc="20" dirty="0">
                <a:latin typeface="Arial"/>
                <a:cs typeface="Arial"/>
              </a:rPr>
              <a:t>votes…</a:t>
            </a:r>
            <a:r>
              <a:rPr sz="3950" spc="-325" dirty="0">
                <a:latin typeface="Arial"/>
                <a:cs typeface="Arial"/>
              </a:rPr>
              <a:t> </a:t>
            </a:r>
            <a:r>
              <a:rPr sz="3950" spc="5" dirty="0">
                <a:latin typeface="Arial"/>
                <a:cs typeface="Arial"/>
              </a:rPr>
              <a:t>etc.</a:t>
            </a:r>
            <a:endParaRPr sz="395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4200">
              <a:latin typeface="Times New Roman"/>
              <a:cs typeface="Times New Roman"/>
            </a:endParaRPr>
          </a:p>
          <a:p>
            <a:pPr marL="539115" marR="5080" indent="-526415">
              <a:lnSpc>
                <a:spcPct val="100499"/>
              </a:lnSpc>
              <a:buSzPct val="125316"/>
              <a:buChar char="•"/>
              <a:tabLst>
                <a:tab pos="539115" algn="l"/>
                <a:tab pos="539750" algn="l"/>
              </a:tabLst>
            </a:pPr>
            <a:r>
              <a:rPr sz="3950" spc="10" dirty="0">
                <a:latin typeface="Arial"/>
                <a:cs typeface="Arial"/>
              </a:rPr>
              <a:t>Allows Estonia </a:t>
            </a:r>
            <a:r>
              <a:rPr sz="3950" dirty="0">
                <a:latin typeface="Arial"/>
                <a:cs typeface="Arial"/>
              </a:rPr>
              <a:t>a </a:t>
            </a:r>
            <a:r>
              <a:rPr sz="3950" spc="10" dirty="0">
                <a:latin typeface="Arial"/>
                <a:cs typeface="Arial"/>
              </a:rPr>
              <a:t>far </a:t>
            </a:r>
            <a:r>
              <a:rPr sz="3950" spc="25" dirty="0">
                <a:latin typeface="Arial"/>
                <a:cs typeface="Arial"/>
              </a:rPr>
              <a:t>more </a:t>
            </a:r>
            <a:r>
              <a:rPr sz="3950" spc="5" dirty="0">
                <a:latin typeface="Arial"/>
                <a:cs typeface="Arial"/>
              </a:rPr>
              <a:t>robust </a:t>
            </a:r>
            <a:r>
              <a:rPr sz="3950" spc="10" dirty="0">
                <a:latin typeface="Arial"/>
                <a:cs typeface="Arial"/>
              </a:rPr>
              <a:t>and powerful </a:t>
            </a:r>
            <a:r>
              <a:rPr sz="3950" spc="25" dirty="0">
                <a:latin typeface="Arial"/>
                <a:cs typeface="Arial"/>
              </a:rPr>
              <a:t>e-governance </a:t>
            </a:r>
            <a:r>
              <a:rPr sz="3950" spc="-5" dirty="0">
                <a:latin typeface="Arial"/>
                <a:cs typeface="Arial"/>
              </a:rPr>
              <a:t>system</a:t>
            </a:r>
            <a:r>
              <a:rPr sz="3950" spc="-615" dirty="0">
                <a:latin typeface="Arial"/>
                <a:cs typeface="Arial"/>
              </a:rPr>
              <a:t> </a:t>
            </a:r>
            <a:r>
              <a:rPr sz="3950" spc="10" dirty="0">
                <a:latin typeface="Arial"/>
                <a:cs typeface="Arial"/>
              </a:rPr>
              <a:t>than  </a:t>
            </a:r>
            <a:r>
              <a:rPr sz="3950" spc="-5" dirty="0">
                <a:latin typeface="Arial"/>
                <a:cs typeface="Arial"/>
              </a:rPr>
              <a:t>in </a:t>
            </a:r>
            <a:r>
              <a:rPr sz="3950" spc="35" dirty="0">
                <a:latin typeface="Arial"/>
                <a:cs typeface="Arial"/>
              </a:rPr>
              <a:t>most</a:t>
            </a:r>
            <a:r>
              <a:rPr sz="3950" spc="-140" dirty="0">
                <a:latin typeface="Arial"/>
                <a:cs typeface="Arial"/>
              </a:rPr>
              <a:t> </a:t>
            </a:r>
            <a:r>
              <a:rPr sz="3950" spc="5" dirty="0">
                <a:latin typeface="Arial"/>
                <a:cs typeface="Arial"/>
              </a:rPr>
              <a:t>places.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4573" y="566235"/>
            <a:ext cx="16374744" cy="1289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300" spc="5" dirty="0"/>
              <a:t>2001 Rollout of </a:t>
            </a:r>
            <a:r>
              <a:rPr sz="8300" dirty="0"/>
              <a:t>Digital Identity</a:t>
            </a:r>
            <a:r>
              <a:rPr sz="8300" spc="-215" dirty="0"/>
              <a:t> </a:t>
            </a:r>
            <a:r>
              <a:rPr sz="8300" spc="-5" dirty="0"/>
              <a:t>card</a:t>
            </a:r>
            <a:endParaRPr sz="8300"/>
          </a:p>
        </p:txBody>
      </p:sp>
      <p:sp>
        <p:nvSpPr>
          <p:cNvPr id="3" name="object 3"/>
          <p:cNvSpPr/>
          <p:nvPr/>
        </p:nvSpPr>
        <p:spPr>
          <a:xfrm>
            <a:off x="4060085" y="3078440"/>
            <a:ext cx="11983928" cy="6706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27650" y="1107296"/>
            <a:ext cx="13648799" cy="9093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5493" y="1688430"/>
            <a:ext cx="16829330" cy="7931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4503" y="312944"/>
            <a:ext cx="15296515" cy="18002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4"/>
              </a:spcBef>
            </a:pPr>
            <a:r>
              <a:rPr dirty="0"/>
              <a:t>End-to-End </a:t>
            </a:r>
            <a:r>
              <a:rPr spc="-10" dirty="0"/>
              <a:t>Encryption</a:t>
            </a:r>
            <a:r>
              <a:rPr spc="280" dirty="0"/>
              <a:t> </a:t>
            </a:r>
            <a:r>
              <a:rPr spc="5" dirty="0"/>
              <a:t>(E2EE)</a:t>
            </a: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/>
              <a:t>Based </a:t>
            </a:r>
            <a:r>
              <a:rPr spc="-5" dirty="0"/>
              <a:t>on the </a:t>
            </a:r>
            <a:r>
              <a:rPr dirty="0"/>
              <a:t>chip </a:t>
            </a:r>
            <a:r>
              <a:rPr spc="5" dirty="0"/>
              <a:t>in </a:t>
            </a:r>
            <a:r>
              <a:rPr spc="-5" dirty="0"/>
              <a:t>the </a:t>
            </a:r>
            <a:r>
              <a:rPr spc="5" dirty="0"/>
              <a:t>ID </a:t>
            </a:r>
            <a:r>
              <a:rPr spc="-15" dirty="0"/>
              <a:t>or </a:t>
            </a:r>
            <a:r>
              <a:rPr spc="5" dirty="0"/>
              <a:t>mobile </a:t>
            </a:r>
            <a:r>
              <a:rPr spc="10" dirty="0"/>
              <a:t>SIM</a:t>
            </a:r>
            <a:r>
              <a:rPr spc="185" dirty="0"/>
              <a:t> </a:t>
            </a:r>
            <a:r>
              <a:rPr spc="-5" dirty="0"/>
              <a:t>card</a:t>
            </a:r>
          </a:p>
        </p:txBody>
      </p:sp>
      <p:sp>
        <p:nvSpPr>
          <p:cNvPr id="3" name="object 3"/>
          <p:cNvSpPr/>
          <p:nvPr/>
        </p:nvSpPr>
        <p:spPr>
          <a:xfrm>
            <a:off x="3015614" y="2937083"/>
            <a:ext cx="13452470" cy="6981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0167" y="488017"/>
            <a:ext cx="15922625" cy="1430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200" spc="-5" dirty="0"/>
              <a:t>Two-factor </a:t>
            </a:r>
            <a:r>
              <a:rPr sz="9200" spc="5" dirty="0"/>
              <a:t>authentication</a:t>
            </a:r>
            <a:r>
              <a:rPr sz="9200" spc="229" dirty="0"/>
              <a:t> </a:t>
            </a:r>
            <a:r>
              <a:rPr sz="9200" spc="5" dirty="0"/>
              <a:t>(2fa)</a:t>
            </a:r>
            <a:endParaRPr sz="9200"/>
          </a:p>
        </p:txBody>
      </p:sp>
      <p:sp>
        <p:nvSpPr>
          <p:cNvPr id="3" name="object 3"/>
          <p:cNvSpPr/>
          <p:nvPr/>
        </p:nvSpPr>
        <p:spPr>
          <a:xfrm>
            <a:off x="6782516" y="2989437"/>
            <a:ext cx="7842693" cy="5172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3923" y="989498"/>
            <a:ext cx="13036252" cy="93295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3160" y="749580"/>
            <a:ext cx="16460469" cy="930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950" spc="-25" dirty="0"/>
              <a:t>How </a:t>
            </a:r>
            <a:r>
              <a:rPr sz="5950" dirty="0"/>
              <a:t>to </a:t>
            </a:r>
            <a:r>
              <a:rPr sz="5950" spc="-15" dirty="0"/>
              <a:t>access </a:t>
            </a:r>
            <a:r>
              <a:rPr sz="5950" spc="-25" dirty="0"/>
              <a:t>services </a:t>
            </a:r>
            <a:r>
              <a:rPr sz="5950" spc="-20" dirty="0"/>
              <a:t>securely </a:t>
            </a:r>
            <a:r>
              <a:rPr sz="5950" spc="-45" dirty="0"/>
              <a:t>with </a:t>
            </a:r>
            <a:r>
              <a:rPr sz="5950" spc="-10" dirty="0"/>
              <a:t>a </a:t>
            </a:r>
            <a:r>
              <a:rPr sz="5950" spc="-20" dirty="0"/>
              <a:t>secure</a:t>
            </a:r>
            <a:r>
              <a:rPr sz="5950" spc="-55" dirty="0"/>
              <a:t> </a:t>
            </a:r>
            <a:r>
              <a:rPr sz="5950" dirty="0"/>
              <a:t>ID</a:t>
            </a:r>
            <a:endParaRPr sz="5950"/>
          </a:p>
        </p:txBody>
      </p:sp>
      <p:sp>
        <p:nvSpPr>
          <p:cNvPr id="3" name="object 3"/>
          <p:cNvSpPr txBox="1"/>
          <p:nvPr/>
        </p:nvSpPr>
        <p:spPr>
          <a:xfrm>
            <a:off x="1422334" y="3969116"/>
            <a:ext cx="16086455" cy="49212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39115" indent="-526415">
              <a:lnSpc>
                <a:spcPct val="100000"/>
              </a:lnSpc>
              <a:spcBef>
                <a:spcPts val="110"/>
              </a:spcBef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spc="20" dirty="0">
                <a:latin typeface="Arial"/>
                <a:cs typeface="Arial"/>
              </a:rPr>
              <a:t>The </a:t>
            </a:r>
            <a:r>
              <a:rPr sz="3950" b="1" spc="-5" dirty="0">
                <a:latin typeface="Arial"/>
                <a:cs typeface="Arial"/>
              </a:rPr>
              <a:t>Architecture </a:t>
            </a:r>
            <a:r>
              <a:rPr sz="3950" b="1" spc="5" dirty="0">
                <a:latin typeface="Arial"/>
                <a:cs typeface="Arial"/>
              </a:rPr>
              <a:t>must be</a:t>
            </a:r>
            <a:r>
              <a:rPr sz="3950" b="1" spc="-85" dirty="0">
                <a:latin typeface="Arial"/>
                <a:cs typeface="Arial"/>
              </a:rPr>
              <a:t> </a:t>
            </a:r>
            <a:r>
              <a:rPr sz="3950" b="1" spc="10" dirty="0">
                <a:latin typeface="Arial"/>
                <a:cs typeface="Arial"/>
              </a:rPr>
              <a:t>secure</a:t>
            </a:r>
            <a:endParaRPr sz="3950">
              <a:latin typeface="Arial"/>
              <a:cs typeface="Arial"/>
            </a:endParaRPr>
          </a:p>
          <a:p>
            <a:pPr marL="539115" marR="5080" indent="-526415">
              <a:lnSpc>
                <a:spcPct val="100600"/>
              </a:lnSpc>
              <a:spcBef>
                <a:spcPts val="4880"/>
              </a:spcBef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dirty="0">
                <a:latin typeface="Arial"/>
                <a:cs typeface="Arial"/>
              </a:rPr>
              <a:t>Estonia </a:t>
            </a:r>
            <a:r>
              <a:rPr sz="3950" b="1" spc="5" dirty="0">
                <a:latin typeface="Arial"/>
                <a:cs typeface="Arial"/>
              </a:rPr>
              <a:t>chose </a:t>
            </a:r>
            <a:r>
              <a:rPr sz="3950" b="1" dirty="0">
                <a:latin typeface="Arial"/>
                <a:cs typeface="Arial"/>
              </a:rPr>
              <a:t>a distributed data </a:t>
            </a:r>
            <a:r>
              <a:rPr sz="3950" b="1" spc="5" dirty="0">
                <a:latin typeface="Arial"/>
                <a:cs typeface="Arial"/>
              </a:rPr>
              <a:t>exchange </a:t>
            </a:r>
            <a:r>
              <a:rPr sz="3950" b="1" spc="-10" dirty="0">
                <a:latin typeface="Arial"/>
                <a:cs typeface="Arial"/>
              </a:rPr>
              <a:t>layer. </a:t>
            </a:r>
            <a:r>
              <a:rPr sz="3950" b="1" spc="20" dirty="0">
                <a:latin typeface="Arial"/>
                <a:cs typeface="Arial"/>
              </a:rPr>
              <a:t>We </a:t>
            </a:r>
            <a:r>
              <a:rPr sz="3950" b="1" spc="10" dirty="0">
                <a:latin typeface="Arial"/>
                <a:cs typeface="Arial"/>
              </a:rPr>
              <a:t>call </a:t>
            </a:r>
            <a:r>
              <a:rPr sz="3950" b="1" spc="5" dirty="0">
                <a:latin typeface="Arial"/>
                <a:cs typeface="Arial"/>
              </a:rPr>
              <a:t>it </a:t>
            </a:r>
            <a:r>
              <a:rPr sz="3950" b="1" spc="-5" dirty="0">
                <a:latin typeface="Arial"/>
                <a:cs typeface="Arial"/>
              </a:rPr>
              <a:t>the </a:t>
            </a:r>
            <a:r>
              <a:rPr sz="3950" b="1" spc="110" dirty="0">
                <a:latin typeface="Arial"/>
                <a:cs typeface="Arial"/>
              </a:rPr>
              <a:t>X-  </a:t>
            </a:r>
            <a:r>
              <a:rPr sz="3950" b="1" dirty="0">
                <a:latin typeface="Arial"/>
                <a:cs typeface="Arial"/>
              </a:rPr>
              <a:t>Road.</a:t>
            </a:r>
            <a:endParaRPr sz="3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4200">
              <a:latin typeface="Times New Roman"/>
              <a:cs typeface="Times New Roman"/>
            </a:endParaRPr>
          </a:p>
          <a:p>
            <a:pPr marL="539115" indent="-526415">
              <a:lnSpc>
                <a:spcPct val="100000"/>
              </a:lnSpc>
              <a:spcBef>
                <a:spcPts val="5"/>
              </a:spcBef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spc="-5" dirty="0">
                <a:latin typeface="Arial"/>
                <a:cs typeface="Arial"/>
              </a:rPr>
              <a:t>No </a:t>
            </a:r>
            <a:r>
              <a:rPr sz="3950" b="1" spc="5" dirty="0">
                <a:latin typeface="Arial"/>
                <a:cs typeface="Arial"/>
              </a:rPr>
              <a:t>Central </a:t>
            </a:r>
            <a:r>
              <a:rPr sz="3950" b="1" spc="-5" dirty="0">
                <a:latin typeface="Arial"/>
                <a:cs typeface="Arial"/>
              </a:rPr>
              <a:t>Data</a:t>
            </a:r>
            <a:r>
              <a:rPr sz="3950" b="1" spc="-20" dirty="0">
                <a:latin typeface="Arial"/>
                <a:cs typeface="Arial"/>
              </a:rPr>
              <a:t> </a:t>
            </a:r>
            <a:r>
              <a:rPr sz="3950" b="1" spc="5" dirty="0">
                <a:latin typeface="Arial"/>
                <a:cs typeface="Arial"/>
              </a:rPr>
              <a:t>Base</a:t>
            </a:r>
            <a:endParaRPr sz="3950">
              <a:latin typeface="Arial"/>
              <a:cs typeface="Arial"/>
            </a:endParaRPr>
          </a:p>
          <a:p>
            <a:pPr marL="539115" indent="-526415">
              <a:lnSpc>
                <a:spcPct val="100000"/>
              </a:lnSpc>
              <a:spcBef>
                <a:spcPts val="4850"/>
              </a:spcBef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spc="10" dirty="0">
                <a:latin typeface="Arial"/>
                <a:cs typeface="Arial"/>
              </a:rPr>
              <a:t>You </a:t>
            </a:r>
            <a:r>
              <a:rPr sz="3950" b="1" spc="15" dirty="0">
                <a:latin typeface="Arial"/>
                <a:cs typeface="Arial"/>
              </a:rPr>
              <a:t>can </a:t>
            </a:r>
            <a:r>
              <a:rPr sz="3950" b="1" dirty="0">
                <a:latin typeface="Arial"/>
                <a:cs typeface="Arial"/>
              </a:rPr>
              <a:t>only </a:t>
            </a:r>
            <a:r>
              <a:rPr sz="3950" b="1" spc="15" dirty="0">
                <a:latin typeface="Arial"/>
                <a:cs typeface="Arial"/>
              </a:rPr>
              <a:t>access </a:t>
            </a:r>
            <a:r>
              <a:rPr sz="3950" b="1" dirty="0">
                <a:latin typeface="Arial"/>
                <a:cs typeface="Arial"/>
              </a:rPr>
              <a:t>data </a:t>
            </a:r>
            <a:r>
              <a:rPr sz="3950" b="1" spc="5" dirty="0">
                <a:latin typeface="Arial"/>
                <a:cs typeface="Arial"/>
              </a:rPr>
              <a:t>by </a:t>
            </a:r>
            <a:r>
              <a:rPr sz="3950" b="1" spc="-10" dirty="0">
                <a:latin typeface="Arial"/>
                <a:cs typeface="Arial"/>
              </a:rPr>
              <a:t>verifying </a:t>
            </a:r>
            <a:r>
              <a:rPr sz="3950" b="1" spc="-5" dirty="0">
                <a:latin typeface="Arial"/>
                <a:cs typeface="Arial"/>
              </a:rPr>
              <a:t>yourself </a:t>
            </a:r>
            <a:r>
              <a:rPr sz="3950" b="1" spc="15" dirty="0">
                <a:latin typeface="Arial"/>
                <a:cs typeface="Arial"/>
              </a:rPr>
              <a:t>with</a:t>
            </a:r>
            <a:r>
              <a:rPr sz="3950" b="1" spc="-60" dirty="0">
                <a:latin typeface="Arial"/>
                <a:cs typeface="Arial"/>
              </a:rPr>
              <a:t> </a:t>
            </a:r>
            <a:r>
              <a:rPr sz="3950" b="1" spc="10" dirty="0">
                <a:latin typeface="Arial"/>
                <a:cs typeface="Arial"/>
              </a:rPr>
              <a:t>2FA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0279" y="686231"/>
            <a:ext cx="16357600" cy="1053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750" dirty="0"/>
              <a:t>Think </a:t>
            </a:r>
            <a:r>
              <a:rPr sz="6750" spc="5" dirty="0"/>
              <a:t>of </a:t>
            </a:r>
            <a:r>
              <a:rPr sz="6750" spc="-5" dirty="0"/>
              <a:t>a </a:t>
            </a:r>
            <a:r>
              <a:rPr sz="6750" spc="10" dirty="0"/>
              <a:t>modern </a:t>
            </a:r>
            <a:r>
              <a:rPr sz="6750" spc="5" dirty="0"/>
              <a:t>ship </a:t>
            </a:r>
            <a:r>
              <a:rPr sz="6750" spc="-45" dirty="0"/>
              <a:t>with </a:t>
            </a:r>
            <a:r>
              <a:rPr sz="6750" spc="5" dirty="0"/>
              <a:t>separate</a:t>
            </a:r>
            <a:r>
              <a:rPr sz="6750" spc="-150" dirty="0"/>
              <a:t> </a:t>
            </a:r>
            <a:r>
              <a:rPr sz="6750" dirty="0"/>
              <a:t>holds</a:t>
            </a:r>
            <a:endParaRPr sz="6750"/>
          </a:p>
        </p:txBody>
      </p:sp>
      <p:sp>
        <p:nvSpPr>
          <p:cNvPr id="3" name="object 3"/>
          <p:cNvSpPr/>
          <p:nvPr/>
        </p:nvSpPr>
        <p:spPr>
          <a:xfrm>
            <a:off x="628253" y="3533923"/>
            <a:ext cx="18847593" cy="5787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6775" y="686231"/>
            <a:ext cx="16633825" cy="1053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750" spc="-5" dirty="0"/>
              <a:t>X-Road: A distributed Data Exchange</a:t>
            </a:r>
            <a:r>
              <a:rPr sz="6750" spc="-80" dirty="0"/>
              <a:t> </a:t>
            </a:r>
            <a:r>
              <a:rPr sz="6750" spc="-15" dirty="0"/>
              <a:t>Layer</a:t>
            </a:r>
            <a:endParaRPr sz="6750"/>
          </a:p>
        </p:txBody>
      </p:sp>
      <p:sp>
        <p:nvSpPr>
          <p:cNvPr id="3" name="object 3"/>
          <p:cNvSpPr/>
          <p:nvPr/>
        </p:nvSpPr>
        <p:spPr>
          <a:xfrm>
            <a:off x="2968495" y="2442334"/>
            <a:ext cx="14167107" cy="7970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0855" y="620399"/>
            <a:ext cx="17842388" cy="9918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85690" y="3243356"/>
            <a:ext cx="8942136" cy="5026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7863" y="840288"/>
            <a:ext cx="17520409" cy="9840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0473" y="1083118"/>
            <a:ext cx="15235532" cy="9196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91546" y="10392219"/>
            <a:ext cx="353060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b="1" spc="-5" dirty="0">
                <a:latin typeface="Arial"/>
                <a:cs typeface="Arial"/>
              </a:rPr>
              <a:t>Type </a:t>
            </a:r>
            <a:r>
              <a:rPr sz="2450" b="1" dirty="0">
                <a:latin typeface="Arial"/>
                <a:cs typeface="Arial"/>
              </a:rPr>
              <a:t>to </a:t>
            </a:r>
            <a:r>
              <a:rPr sz="2450" b="1" spc="-20" dirty="0">
                <a:latin typeface="Arial"/>
                <a:cs typeface="Arial"/>
              </a:rPr>
              <a:t>enter 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225" dirty="0">
                <a:latin typeface="Arial"/>
                <a:cs typeface="Arial"/>
              </a:rPr>
              <a:t> </a:t>
            </a:r>
            <a:r>
              <a:rPr sz="2450" b="1" spc="-15" dirty="0">
                <a:latin typeface="Arial"/>
                <a:cs typeface="Arial"/>
              </a:rPr>
              <a:t>caption.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434465" marR="5080" indent="730250">
              <a:lnSpc>
                <a:spcPct val="100499"/>
              </a:lnSpc>
              <a:spcBef>
                <a:spcPts val="80"/>
              </a:spcBef>
            </a:pPr>
            <a:r>
              <a:rPr spc="10" dirty="0"/>
              <a:t>A </a:t>
            </a:r>
            <a:r>
              <a:rPr dirty="0"/>
              <a:t>Revolution </a:t>
            </a:r>
            <a:r>
              <a:rPr spc="5" dirty="0"/>
              <a:t>in </a:t>
            </a:r>
            <a:r>
              <a:rPr spc="-15" dirty="0"/>
              <a:t>bureaucracy:  </a:t>
            </a:r>
            <a:r>
              <a:rPr spc="-5" dirty="0"/>
              <a:t>Sequential </a:t>
            </a:r>
            <a:r>
              <a:rPr spc="5" dirty="0"/>
              <a:t>vs </a:t>
            </a:r>
            <a:r>
              <a:rPr spc="-5" dirty="0"/>
              <a:t>Parallel</a:t>
            </a:r>
            <a:r>
              <a:rPr spc="170" dirty="0"/>
              <a:t> </a:t>
            </a:r>
            <a:r>
              <a:rPr spc="-5" dirty="0"/>
              <a:t>processing</a:t>
            </a:r>
          </a:p>
        </p:txBody>
      </p:sp>
      <p:sp>
        <p:nvSpPr>
          <p:cNvPr id="3" name="object 3"/>
          <p:cNvSpPr/>
          <p:nvPr/>
        </p:nvSpPr>
        <p:spPr>
          <a:xfrm>
            <a:off x="2324312" y="3607706"/>
            <a:ext cx="15478137" cy="6432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9656" y="580423"/>
            <a:ext cx="16722725" cy="1261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100" spc="40" dirty="0"/>
              <a:t>Which </a:t>
            </a:r>
            <a:r>
              <a:rPr sz="8100" spc="-5" dirty="0"/>
              <a:t>leads </a:t>
            </a:r>
            <a:r>
              <a:rPr sz="8100" spc="-10" dirty="0"/>
              <a:t>to… the </a:t>
            </a:r>
            <a:r>
              <a:rPr sz="8100" i="1" spc="10" dirty="0">
                <a:latin typeface="Arial"/>
                <a:cs typeface="Arial"/>
              </a:rPr>
              <a:t>Once </a:t>
            </a:r>
            <a:r>
              <a:rPr sz="8100" i="1" dirty="0">
                <a:latin typeface="Arial"/>
                <a:cs typeface="Arial"/>
              </a:rPr>
              <a:t>Only</a:t>
            </a:r>
            <a:r>
              <a:rPr sz="8100" i="1" spc="105" dirty="0">
                <a:latin typeface="Arial"/>
                <a:cs typeface="Arial"/>
              </a:rPr>
              <a:t> </a:t>
            </a:r>
            <a:r>
              <a:rPr sz="8100" i="1" spc="5" dirty="0">
                <a:latin typeface="Arial"/>
                <a:cs typeface="Arial"/>
              </a:rPr>
              <a:t>rule</a:t>
            </a:r>
            <a:endParaRPr sz="8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2334" y="4579516"/>
            <a:ext cx="16499205" cy="36785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39115" indent="-526415">
              <a:lnSpc>
                <a:spcPct val="100000"/>
              </a:lnSpc>
              <a:spcBef>
                <a:spcPts val="110"/>
              </a:spcBef>
              <a:buSzPct val="125316"/>
              <a:buChar char="•"/>
              <a:tabLst>
                <a:tab pos="539115" algn="l"/>
                <a:tab pos="539750" algn="l"/>
              </a:tabLst>
            </a:pPr>
            <a:r>
              <a:rPr sz="3950" spc="-5" dirty="0">
                <a:latin typeface="Arial"/>
                <a:cs typeface="Arial"/>
              </a:rPr>
              <a:t>You </a:t>
            </a:r>
            <a:r>
              <a:rPr sz="3950" spc="25" dirty="0">
                <a:latin typeface="Arial"/>
                <a:cs typeface="Arial"/>
              </a:rPr>
              <a:t>never have </a:t>
            </a:r>
            <a:r>
              <a:rPr sz="3950" dirty="0">
                <a:latin typeface="Arial"/>
                <a:cs typeface="Arial"/>
              </a:rPr>
              <a:t>to </a:t>
            </a:r>
            <a:r>
              <a:rPr sz="3950" spc="15" dirty="0">
                <a:latin typeface="Arial"/>
                <a:cs typeface="Arial"/>
              </a:rPr>
              <a:t>add information the </a:t>
            </a:r>
            <a:r>
              <a:rPr sz="3950" spc="-5" dirty="0">
                <a:latin typeface="Arial"/>
                <a:cs typeface="Arial"/>
              </a:rPr>
              <a:t>system </a:t>
            </a:r>
            <a:r>
              <a:rPr sz="3950" spc="5" dirty="0">
                <a:latin typeface="Arial"/>
                <a:cs typeface="Arial"/>
              </a:rPr>
              <a:t>already</a:t>
            </a:r>
            <a:r>
              <a:rPr sz="3950" spc="-530" dirty="0">
                <a:latin typeface="Arial"/>
                <a:cs typeface="Arial"/>
              </a:rPr>
              <a:t> </a:t>
            </a:r>
            <a:r>
              <a:rPr sz="3950" spc="20" dirty="0">
                <a:latin typeface="Arial"/>
                <a:cs typeface="Arial"/>
              </a:rPr>
              <a:t>has</a:t>
            </a:r>
            <a:endParaRPr sz="3950">
              <a:latin typeface="Arial"/>
              <a:cs typeface="Arial"/>
            </a:endParaRPr>
          </a:p>
          <a:p>
            <a:pPr marL="539115" indent="-526415">
              <a:lnSpc>
                <a:spcPct val="100000"/>
              </a:lnSpc>
              <a:spcBef>
                <a:spcPts val="4915"/>
              </a:spcBef>
              <a:buSzPct val="125316"/>
              <a:buChar char="•"/>
              <a:tabLst>
                <a:tab pos="539115" algn="l"/>
                <a:tab pos="539750" algn="l"/>
              </a:tabLst>
            </a:pPr>
            <a:r>
              <a:rPr sz="3950" spc="-5" dirty="0">
                <a:latin typeface="Arial"/>
                <a:cs typeface="Arial"/>
              </a:rPr>
              <a:t>No </a:t>
            </a:r>
            <a:r>
              <a:rPr sz="3950" spc="5" dirty="0">
                <a:latin typeface="Arial"/>
                <a:cs typeface="Arial"/>
              </a:rPr>
              <a:t>addresses, </a:t>
            </a:r>
            <a:r>
              <a:rPr sz="3950" spc="15" dirty="0">
                <a:latin typeface="Arial"/>
                <a:cs typeface="Arial"/>
              </a:rPr>
              <a:t>phone </a:t>
            </a:r>
            <a:r>
              <a:rPr sz="3950" spc="20" dirty="0">
                <a:latin typeface="Arial"/>
                <a:cs typeface="Arial"/>
              </a:rPr>
              <a:t>numbers </a:t>
            </a:r>
            <a:r>
              <a:rPr sz="3950" spc="10" dirty="0">
                <a:latin typeface="Arial"/>
                <a:cs typeface="Arial"/>
              </a:rPr>
              <a:t>or any other information </a:t>
            </a:r>
            <a:r>
              <a:rPr sz="3950" spc="5" dirty="0">
                <a:latin typeface="Arial"/>
                <a:cs typeface="Arial"/>
              </a:rPr>
              <a:t>already</a:t>
            </a:r>
            <a:r>
              <a:rPr sz="3950" spc="-645" dirty="0">
                <a:latin typeface="Arial"/>
                <a:cs typeface="Arial"/>
              </a:rPr>
              <a:t> </a:t>
            </a:r>
            <a:r>
              <a:rPr sz="3950" spc="-5" dirty="0">
                <a:latin typeface="Arial"/>
                <a:cs typeface="Arial"/>
              </a:rPr>
              <a:t>existing</a:t>
            </a:r>
            <a:endParaRPr sz="3950">
              <a:latin typeface="Arial"/>
              <a:cs typeface="Arial"/>
            </a:endParaRPr>
          </a:p>
          <a:p>
            <a:pPr marL="539115" marR="782320" indent="-526415">
              <a:lnSpc>
                <a:spcPct val="100499"/>
              </a:lnSpc>
              <a:spcBef>
                <a:spcPts val="4825"/>
              </a:spcBef>
              <a:buSzPct val="125316"/>
              <a:buChar char="•"/>
              <a:tabLst>
                <a:tab pos="539115" algn="l"/>
                <a:tab pos="539750" algn="l"/>
              </a:tabLst>
            </a:pPr>
            <a:r>
              <a:rPr sz="3950" dirty="0">
                <a:latin typeface="Arial"/>
                <a:cs typeface="Arial"/>
              </a:rPr>
              <a:t>Your </a:t>
            </a:r>
            <a:r>
              <a:rPr sz="3950" spc="5" dirty="0">
                <a:latin typeface="Arial"/>
                <a:cs typeface="Arial"/>
              </a:rPr>
              <a:t>digital identity </a:t>
            </a:r>
            <a:r>
              <a:rPr sz="3950" spc="10" dirty="0">
                <a:latin typeface="Arial"/>
                <a:cs typeface="Arial"/>
              </a:rPr>
              <a:t>allows </a:t>
            </a:r>
            <a:r>
              <a:rPr sz="3950" spc="-15" dirty="0">
                <a:latin typeface="Arial"/>
                <a:cs typeface="Arial"/>
              </a:rPr>
              <a:t>you </a:t>
            </a:r>
            <a:r>
              <a:rPr sz="3950" spc="5" dirty="0">
                <a:latin typeface="Arial"/>
                <a:cs typeface="Arial"/>
              </a:rPr>
              <a:t>to access </a:t>
            </a:r>
            <a:r>
              <a:rPr sz="3950" dirty="0">
                <a:latin typeface="Arial"/>
                <a:cs typeface="Arial"/>
              </a:rPr>
              <a:t>anything </a:t>
            </a:r>
            <a:r>
              <a:rPr sz="3950" spc="-15" dirty="0">
                <a:latin typeface="Arial"/>
                <a:cs typeface="Arial"/>
              </a:rPr>
              <a:t>you </a:t>
            </a:r>
            <a:r>
              <a:rPr sz="3950" dirty="0">
                <a:latin typeface="Arial"/>
                <a:cs typeface="Arial"/>
              </a:rPr>
              <a:t>are </a:t>
            </a:r>
            <a:r>
              <a:rPr sz="3950" spc="5" dirty="0">
                <a:latin typeface="Arial"/>
                <a:cs typeface="Arial"/>
              </a:rPr>
              <a:t>entitled</a:t>
            </a:r>
            <a:r>
              <a:rPr sz="3950" spc="-204" dirty="0">
                <a:latin typeface="Arial"/>
                <a:cs typeface="Arial"/>
              </a:rPr>
              <a:t> </a:t>
            </a:r>
            <a:r>
              <a:rPr sz="3950" spc="5" dirty="0">
                <a:latin typeface="Arial"/>
                <a:cs typeface="Arial"/>
              </a:rPr>
              <a:t>to  access.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1074" y="488017"/>
            <a:ext cx="10173335" cy="1430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200" spc="10" dirty="0"/>
              <a:t>Privacy </a:t>
            </a:r>
            <a:r>
              <a:rPr sz="9200" spc="15" dirty="0"/>
              <a:t>vs.</a:t>
            </a:r>
            <a:r>
              <a:rPr sz="9200" spc="-105" dirty="0"/>
              <a:t> </a:t>
            </a:r>
            <a:r>
              <a:rPr sz="9200" dirty="0"/>
              <a:t>Integrity</a:t>
            </a:r>
            <a:endParaRPr sz="9200"/>
          </a:p>
        </p:txBody>
      </p:sp>
      <p:sp>
        <p:nvSpPr>
          <p:cNvPr id="3" name="object 3"/>
          <p:cNvSpPr txBox="1"/>
          <p:nvPr/>
        </p:nvSpPr>
        <p:spPr>
          <a:xfrm>
            <a:off x="1422334" y="5492629"/>
            <a:ext cx="14006830" cy="18802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39115" indent="-526415">
              <a:lnSpc>
                <a:spcPct val="100000"/>
              </a:lnSpc>
              <a:spcBef>
                <a:spcPts val="110"/>
              </a:spcBef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i="1" spc="15" dirty="0">
                <a:latin typeface="Arial-BoldItalicMT"/>
                <a:cs typeface="Arial-BoldItalicMT"/>
              </a:rPr>
              <a:t>Privacy </a:t>
            </a:r>
            <a:r>
              <a:rPr sz="3950" b="1" spc="5" dirty="0">
                <a:latin typeface="Arial"/>
                <a:cs typeface="Arial"/>
              </a:rPr>
              <a:t>is </a:t>
            </a:r>
            <a:r>
              <a:rPr sz="3950" b="1" spc="-10" dirty="0">
                <a:latin typeface="Arial"/>
                <a:cs typeface="Arial"/>
              </a:rPr>
              <a:t>to </a:t>
            </a:r>
            <a:r>
              <a:rPr sz="3950" b="1" spc="10" dirty="0">
                <a:latin typeface="Arial"/>
                <a:cs typeface="Arial"/>
              </a:rPr>
              <a:t>ensure </a:t>
            </a:r>
            <a:r>
              <a:rPr sz="3950" b="1" dirty="0">
                <a:latin typeface="Arial"/>
                <a:cs typeface="Arial"/>
              </a:rPr>
              <a:t>others </a:t>
            </a:r>
            <a:r>
              <a:rPr sz="3950" b="1" spc="5" dirty="0">
                <a:latin typeface="Arial"/>
                <a:cs typeface="Arial"/>
              </a:rPr>
              <a:t>do </a:t>
            </a:r>
            <a:r>
              <a:rPr sz="3950" b="1" spc="-5" dirty="0">
                <a:latin typeface="Arial"/>
                <a:cs typeface="Arial"/>
              </a:rPr>
              <a:t>not </a:t>
            </a:r>
            <a:r>
              <a:rPr sz="3950" b="1" i="1" spc="20" dirty="0">
                <a:latin typeface="Arial-BoldItalicMT"/>
                <a:cs typeface="Arial-BoldItalicMT"/>
              </a:rPr>
              <a:t>see </a:t>
            </a:r>
            <a:r>
              <a:rPr sz="3950" b="1" dirty="0">
                <a:latin typeface="Arial"/>
                <a:cs typeface="Arial"/>
              </a:rPr>
              <a:t>or </a:t>
            </a:r>
            <a:r>
              <a:rPr sz="3950" b="1" i="1" dirty="0">
                <a:latin typeface="Arial-BoldItalicMT"/>
                <a:cs typeface="Arial-BoldItalicMT"/>
              </a:rPr>
              <a:t>copy </a:t>
            </a:r>
            <a:r>
              <a:rPr sz="3950" b="1" spc="5" dirty="0">
                <a:latin typeface="Arial"/>
                <a:cs typeface="Arial"/>
              </a:rPr>
              <a:t>my</a:t>
            </a:r>
            <a:r>
              <a:rPr sz="3950" b="1" spc="-8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data</a:t>
            </a:r>
            <a:endParaRPr sz="3950">
              <a:latin typeface="Arial"/>
              <a:cs typeface="Arial"/>
            </a:endParaRPr>
          </a:p>
          <a:p>
            <a:pPr marL="539115" indent="-526415">
              <a:lnSpc>
                <a:spcPct val="100000"/>
              </a:lnSpc>
              <a:spcBef>
                <a:spcPts val="4910"/>
              </a:spcBef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i="1" spc="-5" dirty="0">
                <a:latin typeface="Arial-BoldItalicMT"/>
                <a:cs typeface="Arial-BoldItalicMT"/>
              </a:rPr>
              <a:t>Integrity </a:t>
            </a:r>
            <a:r>
              <a:rPr sz="3950" b="1" spc="5" dirty="0">
                <a:latin typeface="Arial"/>
                <a:cs typeface="Arial"/>
              </a:rPr>
              <a:t>is </a:t>
            </a:r>
            <a:r>
              <a:rPr sz="3950" b="1" spc="-10" dirty="0">
                <a:latin typeface="Arial"/>
                <a:cs typeface="Arial"/>
              </a:rPr>
              <a:t>to </a:t>
            </a:r>
            <a:r>
              <a:rPr sz="3950" b="1" spc="10" dirty="0">
                <a:latin typeface="Arial"/>
                <a:cs typeface="Arial"/>
              </a:rPr>
              <a:t>ensure </a:t>
            </a:r>
            <a:r>
              <a:rPr sz="3950" b="1" spc="-20" dirty="0">
                <a:latin typeface="Arial"/>
                <a:cs typeface="Arial"/>
              </a:rPr>
              <a:t>your </a:t>
            </a:r>
            <a:r>
              <a:rPr sz="3950" b="1" dirty="0">
                <a:latin typeface="Arial"/>
                <a:cs typeface="Arial"/>
              </a:rPr>
              <a:t>data </a:t>
            </a:r>
            <a:r>
              <a:rPr sz="3950" b="1" spc="5" dirty="0">
                <a:latin typeface="Arial"/>
                <a:cs typeface="Arial"/>
              </a:rPr>
              <a:t>is not </a:t>
            </a:r>
            <a:r>
              <a:rPr sz="3950" b="1" spc="10" dirty="0">
                <a:latin typeface="Arial"/>
                <a:cs typeface="Arial"/>
              </a:rPr>
              <a:t>changed </a:t>
            </a:r>
            <a:r>
              <a:rPr sz="3950" b="1" spc="5" dirty="0">
                <a:latin typeface="Arial"/>
                <a:cs typeface="Arial"/>
              </a:rPr>
              <a:t>by</a:t>
            </a:r>
            <a:r>
              <a:rPr sz="3950" b="1" spc="19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others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1013" y="516289"/>
            <a:ext cx="16423640" cy="1374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50" spc="-5" dirty="0"/>
              <a:t>Some </a:t>
            </a:r>
            <a:r>
              <a:rPr sz="8850" spc="10" dirty="0"/>
              <a:t>subsequent</a:t>
            </a:r>
            <a:r>
              <a:rPr sz="8850" spc="-170" dirty="0"/>
              <a:t> </a:t>
            </a:r>
            <a:r>
              <a:rPr sz="8850" spc="15" dirty="0"/>
              <a:t>developments</a:t>
            </a:r>
            <a:endParaRPr sz="8850"/>
          </a:p>
        </p:txBody>
      </p:sp>
      <p:sp>
        <p:nvSpPr>
          <p:cNvPr id="3" name="object 3"/>
          <p:cNvSpPr txBox="1"/>
          <p:nvPr/>
        </p:nvSpPr>
        <p:spPr>
          <a:xfrm>
            <a:off x="1422334" y="4270886"/>
            <a:ext cx="4177029" cy="43243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39115" indent="-526415">
              <a:lnSpc>
                <a:spcPct val="100000"/>
              </a:lnSpc>
              <a:spcBef>
                <a:spcPts val="110"/>
              </a:spcBef>
              <a:buSzPct val="125316"/>
              <a:buChar char="•"/>
              <a:tabLst>
                <a:tab pos="539115" algn="l"/>
                <a:tab pos="539750" algn="l"/>
              </a:tabLst>
            </a:pPr>
            <a:r>
              <a:rPr sz="3950" spc="10" dirty="0">
                <a:latin typeface="Arial"/>
                <a:cs typeface="Arial"/>
              </a:rPr>
              <a:t>E-voting</a:t>
            </a:r>
            <a:endParaRPr sz="3950">
              <a:latin typeface="Arial"/>
              <a:cs typeface="Arial"/>
            </a:endParaRPr>
          </a:p>
          <a:p>
            <a:pPr marL="539115" indent="-526415">
              <a:lnSpc>
                <a:spcPct val="100000"/>
              </a:lnSpc>
              <a:spcBef>
                <a:spcPts val="4910"/>
              </a:spcBef>
              <a:buSzPct val="125316"/>
              <a:buChar char="•"/>
              <a:tabLst>
                <a:tab pos="539115" algn="l"/>
                <a:tab pos="539750" algn="l"/>
              </a:tabLst>
            </a:pPr>
            <a:r>
              <a:rPr sz="3950" dirty="0">
                <a:latin typeface="Arial"/>
                <a:cs typeface="Arial"/>
              </a:rPr>
              <a:t>E-prescriptions</a:t>
            </a:r>
            <a:endParaRPr sz="3950">
              <a:latin typeface="Arial"/>
              <a:cs typeface="Arial"/>
            </a:endParaRPr>
          </a:p>
          <a:p>
            <a:pPr marL="539115" indent="-526415">
              <a:lnSpc>
                <a:spcPct val="100000"/>
              </a:lnSpc>
              <a:spcBef>
                <a:spcPts val="4850"/>
              </a:spcBef>
              <a:buSzPct val="125316"/>
              <a:buChar char="•"/>
              <a:tabLst>
                <a:tab pos="539115" algn="l"/>
                <a:tab pos="539750" algn="l"/>
              </a:tabLst>
            </a:pPr>
            <a:r>
              <a:rPr sz="3950" spc="5" dirty="0">
                <a:latin typeface="Arial"/>
                <a:cs typeface="Arial"/>
              </a:rPr>
              <a:t>E-residency</a:t>
            </a:r>
            <a:endParaRPr sz="3950">
              <a:latin typeface="Arial"/>
              <a:cs typeface="Arial"/>
            </a:endParaRPr>
          </a:p>
          <a:p>
            <a:pPr marL="539115" indent="-526415">
              <a:lnSpc>
                <a:spcPct val="100000"/>
              </a:lnSpc>
              <a:spcBef>
                <a:spcPts val="4915"/>
              </a:spcBef>
              <a:buSzPct val="125316"/>
              <a:buChar char="•"/>
              <a:tabLst>
                <a:tab pos="539115" algn="l"/>
                <a:tab pos="539750" algn="l"/>
              </a:tabLst>
            </a:pPr>
            <a:r>
              <a:rPr sz="3950" dirty="0">
                <a:latin typeface="Arial"/>
                <a:cs typeface="Arial"/>
              </a:rPr>
              <a:t>Data</a:t>
            </a:r>
            <a:r>
              <a:rPr sz="3950" spc="-90" dirty="0">
                <a:latin typeface="Arial"/>
                <a:cs typeface="Arial"/>
              </a:rPr>
              <a:t> </a:t>
            </a:r>
            <a:r>
              <a:rPr sz="3950" spc="20" dirty="0">
                <a:latin typeface="Arial"/>
                <a:cs typeface="Arial"/>
              </a:rPr>
              <a:t>embassies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53072" y="910967"/>
            <a:ext cx="7853164" cy="93295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2225" y="4230626"/>
            <a:ext cx="4565015" cy="1082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900" spc="-5" dirty="0"/>
              <a:t>From</a:t>
            </a:r>
            <a:r>
              <a:rPr sz="6900" spc="-35" dirty="0"/>
              <a:t> </a:t>
            </a:r>
            <a:r>
              <a:rPr sz="6900" spc="5" dirty="0"/>
              <a:t>this…</a:t>
            </a:r>
            <a:endParaRPr sz="6900"/>
          </a:p>
        </p:txBody>
      </p:sp>
      <p:sp>
        <p:nvSpPr>
          <p:cNvPr id="4" name="object 4"/>
          <p:cNvSpPr/>
          <p:nvPr/>
        </p:nvSpPr>
        <p:spPr>
          <a:xfrm>
            <a:off x="10853072" y="588987"/>
            <a:ext cx="7853164" cy="9769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53072" y="785316"/>
            <a:ext cx="7853164" cy="9455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3471" y="4230626"/>
            <a:ext cx="3843020" cy="1082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900" spc="25" dirty="0"/>
              <a:t>To</a:t>
            </a:r>
            <a:r>
              <a:rPr sz="6900" spc="-95" dirty="0"/>
              <a:t> </a:t>
            </a:r>
            <a:r>
              <a:rPr sz="6900" spc="15" dirty="0"/>
              <a:t>This…</a:t>
            </a:r>
            <a:endParaRPr sz="69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5270" y="1735549"/>
            <a:ext cx="14685416" cy="707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5782" y="3282622"/>
            <a:ext cx="14614738" cy="4468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5837" y="3204090"/>
            <a:ext cx="14952424" cy="7201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69532" y="1090826"/>
            <a:ext cx="8555990" cy="1430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200" spc="5" dirty="0"/>
              <a:t>Data</a:t>
            </a:r>
            <a:r>
              <a:rPr sz="9200" spc="-40" dirty="0"/>
              <a:t> </a:t>
            </a:r>
            <a:r>
              <a:rPr sz="9200" spc="10" dirty="0"/>
              <a:t>Embassies</a:t>
            </a:r>
            <a:endParaRPr sz="9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3867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899086"/>
            <a:ext cx="20104100" cy="7409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69339" y="4245906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451915"/>
                </a:moveTo>
                <a:lnTo>
                  <a:pt x="0" y="0"/>
                </a:lnTo>
              </a:path>
            </a:pathLst>
          </a:custGeom>
          <a:ln w="20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90324" y="3867558"/>
            <a:ext cx="0" cy="326390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325799"/>
                </a:moveTo>
                <a:lnTo>
                  <a:pt x="0" y="0"/>
                </a:lnTo>
              </a:path>
            </a:pathLst>
          </a:custGeom>
          <a:ln w="20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9446" y="4837510"/>
            <a:ext cx="297815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0" spc="-2175" dirty="0">
                <a:solidFill>
                  <a:srgbClr val="F9FB91"/>
                </a:solidFill>
                <a:latin typeface="Courier New"/>
                <a:cs typeface="Courier New"/>
              </a:rPr>
              <a:t>'</a:t>
            </a:r>
            <a:r>
              <a:rPr sz="2650" spc="20" dirty="0">
                <a:solidFill>
                  <a:srgbClr val="F9FB91"/>
                </a:solidFill>
                <a:latin typeface="Courier New"/>
                <a:cs typeface="Courier New"/>
              </a:rPr>
              <a:t>.</a:t>
            </a:r>
            <a:endParaRPr sz="26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5952" y="3735563"/>
            <a:ext cx="7290434" cy="37636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911225">
              <a:lnSpc>
                <a:spcPct val="100200"/>
              </a:lnSpc>
              <a:spcBef>
                <a:spcPts val="75"/>
              </a:spcBef>
            </a:pPr>
            <a:r>
              <a:rPr sz="12250" dirty="0"/>
              <a:t>Gracías  Thank</a:t>
            </a:r>
            <a:r>
              <a:rPr sz="12250" spc="-100" dirty="0"/>
              <a:t> </a:t>
            </a:r>
            <a:r>
              <a:rPr sz="12250" dirty="0"/>
              <a:t>you</a:t>
            </a:r>
            <a:endParaRPr sz="122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7351" y="1280065"/>
            <a:ext cx="18109396" cy="8575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5159" y="1570632"/>
            <a:ext cx="15093781" cy="8489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184" y="488017"/>
            <a:ext cx="12530455" cy="1430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200" spc="10" dirty="0"/>
              <a:t>My </a:t>
            </a:r>
            <a:r>
              <a:rPr sz="9200" dirty="0"/>
              <a:t>talk </a:t>
            </a:r>
            <a:r>
              <a:rPr sz="9200" spc="5" dirty="0"/>
              <a:t>in 5 bullet</a:t>
            </a:r>
            <a:r>
              <a:rPr sz="9200" spc="45" dirty="0"/>
              <a:t> </a:t>
            </a:r>
            <a:r>
              <a:rPr sz="9200" spc="5" dirty="0"/>
              <a:t>points</a:t>
            </a:r>
            <a:endParaRPr sz="9200"/>
          </a:p>
        </p:txBody>
      </p:sp>
      <p:sp>
        <p:nvSpPr>
          <p:cNvPr id="3" name="object 3"/>
          <p:cNvSpPr txBox="1"/>
          <p:nvPr/>
        </p:nvSpPr>
        <p:spPr>
          <a:xfrm>
            <a:off x="1422334" y="2747373"/>
            <a:ext cx="16645255" cy="73653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39115" marR="5080" indent="-526415">
              <a:lnSpc>
                <a:spcPct val="100499"/>
              </a:lnSpc>
              <a:spcBef>
                <a:spcPts val="85"/>
              </a:spcBef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spc="5" dirty="0">
                <a:latin typeface="Arial"/>
                <a:cs typeface="Arial"/>
              </a:rPr>
              <a:t>With </a:t>
            </a:r>
            <a:r>
              <a:rPr sz="3950" b="1" spc="-5" dirty="0">
                <a:latin typeface="Arial"/>
                <a:cs typeface="Arial"/>
              </a:rPr>
              <a:t>the </a:t>
            </a:r>
            <a:r>
              <a:rPr sz="3950" b="1" spc="10" dirty="0">
                <a:latin typeface="Arial"/>
                <a:cs typeface="Arial"/>
              </a:rPr>
              <a:t>cost </a:t>
            </a:r>
            <a:r>
              <a:rPr sz="3950" b="1" dirty="0">
                <a:latin typeface="Arial"/>
                <a:cs typeface="Arial"/>
              </a:rPr>
              <a:t>of computing </a:t>
            </a:r>
            <a:r>
              <a:rPr sz="3950" b="1" spc="10" dirty="0">
                <a:latin typeface="Arial"/>
                <a:cs typeface="Arial"/>
              </a:rPr>
              <a:t>decreasing at </a:t>
            </a:r>
            <a:r>
              <a:rPr sz="3950" b="1" dirty="0">
                <a:latin typeface="Arial"/>
                <a:cs typeface="Arial"/>
              </a:rPr>
              <a:t>Moore’s </a:t>
            </a:r>
            <a:r>
              <a:rPr sz="3950" b="1" spc="25" dirty="0">
                <a:latin typeface="Arial"/>
                <a:cs typeface="Arial"/>
              </a:rPr>
              <a:t>law, </a:t>
            </a:r>
            <a:r>
              <a:rPr sz="3950" b="1" spc="5" dirty="0">
                <a:latin typeface="Arial"/>
                <a:cs typeface="Arial"/>
              </a:rPr>
              <a:t>money is</a:t>
            </a:r>
            <a:r>
              <a:rPr sz="3950" b="1" spc="-300" dirty="0">
                <a:latin typeface="Arial"/>
                <a:cs typeface="Arial"/>
              </a:rPr>
              <a:t> </a:t>
            </a:r>
            <a:r>
              <a:rPr sz="3950" b="1" spc="5" dirty="0">
                <a:latin typeface="Arial"/>
                <a:cs typeface="Arial"/>
              </a:rPr>
              <a:t>no  longer </a:t>
            </a:r>
            <a:r>
              <a:rPr sz="3950" b="1" spc="10" dirty="0">
                <a:latin typeface="Arial"/>
                <a:cs typeface="Arial"/>
              </a:rPr>
              <a:t>an </a:t>
            </a:r>
            <a:r>
              <a:rPr sz="3950" b="1" spc="5" dirty="0">
                <a:latin typeface="Arial"/>
                <a:cs typeface="Arial"/>
              </a:rPr>
              <a:t>obstacle </a:t>
            </a:r>
            <a:r>
              <a:rPr sz="3950" b="1" spc="-5" dirty="0">
                <a:latin typeface="Arial"/>
                <a:cs typeface="Arial"/>
              </a:rPr>
              <a:t>to</a:t>
            </a:r>
            <a:r>
              <a:rPr sz="3950" b="1" spc="-3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digitization.</a:t>
            </a:r>
            <a:endParaRPr sz="3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250">
              <a:latin typeface="Times New Roman"/>
              <a:cs typeface="Times New Roman"/>
            </a:endParaRPr>
          </a:p>
          <a:p>
            <a:pPr marL="539115" indent="-526415">
              <a:lnSpc>
                <a:spcPct val="100000"/>
              </a:lnSpc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dirty="0">
                <a:latin typeface="Arial"/>
                <a:cs typeface="Arial"/>
              </a:rPr>
              <a:t>It </a:t>
            </a:r>
            <a:r>
              <a:rPr sz="3950" b="1" spc="10" dirty="0">
                <a:latin typeface="Arial"/>
                <a:cs typeface="Arial"/>
              </a:rPr>
              <a:t>comes </a:t>
            </a:r>
            <a:r>
              <a:rPr sz="3950" b="1" spc="15" dirty="0">
                <a:latin typeface="Arial"/>
                <a:cs typeface="Arial"/>
              </a:rPr>
              <a:t>down</a:t>
            </a:r>
            <a:r>
              <a:rPr sz="3950" b="1" spc="-105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to:</a:t>
            </a:r>
            <a:endParaRPr sz="3950">
              <a:latin typeface="Arial"/>
              <a:cs typeface="Arial"/>
            </a:endParaRPr>
          </a:p>
          <a:p>
            <a:pPr marL="1057275" lvl="1" indent="-518159">
              <a:lnSpc>
                <a:spcPct val="100000"/>
              </a:lnSpc>
              <a:spcBef>
                <a:spcPts val="4850"/>
              </a:spcBef>
              <a:buSzPct val="125316"/>
              <a:buFont typeface="Arial"/>
              <a:buChar char="•"/>
              <a:tabLst>
                <a:tab pos="1057275" algn="l"/>
                <a:tab pos="1057910" algn="l"/>
              </a:tabLst>
            </a:pPr>
            <a:r>
              <a:rPr sz="3950" b="1" spc="5" dirty="0">
                <a:latin typeface="Arial"/>
                <a:cs typeface="Arial"/>
              </a:rPr>
              <a:t>Political </a:t>
            </a:r>
            <a:r>
              <a:rPr sz="3950" b="1" spc="10" dirty="0">
                <a:latin typeface="Arial"/>
                <a:cs typeface="Arial"/>
              </a:rPr>
              <a:t>Will, </a:t>
            </a:r>
            <a:r>
              <a:rPr sz="3950" b="1" spc="20" dirty="0">
                <a:latin typeface="Arial"/>
                <a:cs typeface="Arial"/>
              </a:rPr>
              <a:t>which</a:t>
            </a:r>
            <a:r>
              <a:rPr sz="3950" b="1" spc="-220" dirty="0">
                <a:latin typeface="Arial"/>
                <a:cs typeface="Arial"/>
              </a:rPr>
              <a:t> </a:t>
            </a:r>
            <a:r>
              <a:rPr sz="3950" b="1" spc="5" dirty="0">
                <a:latin typeface="Arial"/>
                <a:cs typeface="Arial"/>
              </a:rPr>
              <a:t>begets:</a:t>
            </a:r>
            <a:endParaRPr sz="3950">
              <a:latin typeface="Arial"/>
              <a:cs typeface="Arial"/>
            </a:endParaRPr>
          </a:p>
          <a:p>
            <a:pPr marL="1583690" lvl="2" indent="-526415">
              <a:lnSpc>
                <a:spcPct val="100000"/>
              </a:lnSpc>
              <a:spcBef>
                <a:spcPts val="4855"/>
              </a:spcBef>
              <a:buSzPct val="125316"/>
              <a:buFont typeface="Arial"/>
              <a:buChar char="•"/>
              <a:tabLst>
                <a:tab pos="1583690" algn="l"/>
                <a:tab pos="1584325" algn="l"/>
              </a:tabLst>
            </a:pPr>
            <a:r>
              <a:rPr sz="3950" b="1" spc="-5" dirty="0">
                <a:latin typeface="Arial"/>
                <a:cs typeface="Arial"/>
              </a:rPr>
              <a:t>Policy, </a:t>
            </a:r>
            <a:r>
              <a:rPr sz="3950" b="1" spc="25" dirty="0">
                <a:latin typeface="Arial"/>
                <a:cs typeface="Arial"/>
              </a:rPr>
              <a:t>which</a:t>
            </a:r>
            <a:r>
              <a:rPr sz="3950" b="1" spc="-25" dirty="0">
                <a:latin typeface="Arial"/>
                <a:cs typeface="Arial"/>
              </a:rPr>
              <a:t> </a:t>
            </a:r>
            <a:r>
              <a:rPr sz="3950" b="1" spc="5" dirty="0">
                <a:latin typeface="Arial"/>
                <a:cs typeface="Arial"/>
              </a:rPr>
              <a:t>begets:</a:t>
            </a:r>
            <a:endParaRPr sz="3950">
              <a:latin typeface="Arial"/>
              <a:cs typeface="Arial"/>
            </a:endParaRPr>
          </a:p>
          <a:p>
            <a:pPr marL="2110105" lvl="3" indent="-526415">
              <a:lnSpc>
                <a:spcPct val="100000"/>
              </a:lnSpc>
              <a:spcBef>
                <a:spcPts val="4910"/>
              </a:spcBef>
              <a:buSzPct val="125316"/>
              <a:buFont typeface="Arial"/>
              <a:buChar char="•"/>
              <a:tabLst>
                <a:tab pos="2110105" algn="l"/>
                <a:tab pos="2110740" algn="l"/>
              </a:tabLst>
            </a:pPr>
            <a:r>
              <a:rPr sz="3950" b="1" spc="5" dirty="0">
                <a:latin typeface="Arial"/>
                <a:cs typeface="Arial"/>
              </a:rPr>
              <a:t>Legislation </a:t>
            </a:r>
            <a:r>
              <a:rPr sz="3950" b="1" spc="10" dirty="0">
                <a:latin typeface="Arial"/>
                <a:cs typeface="Arial"/>
              </a:rPr>
              <a:t>and </a:t>
            </a:r>
            <a:r>
              <a:rPr sz="3950" b="1" spc="5" dirty="0">
                <a:latin typeface="Arial"/>
                <a:cs typeface="Arial"/>
              </a:rPr>
              <a:t>legislative </a:t>
            </a:r>
            <a:r>
              <a:rPr sz="3950" b="1" spc="15" dirty="0">
                <a:latin typeface="Arial"/>
                <a:cs typeface="Arial"/>
              </a:rPr>
              <a:t>frameworks, </a:t>
            </a:r>
            <a:r>
              <a:rPr sz="3950" b="1" spc="20" dirty="0">
                <a:latin typeface="Arial"/>
                <a:cs typeface="Arial"/>
              </a:rPr>
              <a:t>which</a:t>
            </a:r>
            <a:r>
              <a:rPr sz="3950" b="1" spc="-335" dirty="0">
                <a:latin typeface="Arial"/>
                <a:cs typeface="Arial"/>
              </a:rPr>
              <a:t> </a:t>
            </a:r>
            <a:r>
              <a:rPr sz="3950" b="1" spc="5" dirty="0">
                <a:latin typeface="Arial"/>
                <a:cs typeface="Arial"/>
              </a:rPr>
              <a:t>beget:</a:t>
            </a:r>
            <a:endParaRPr sz="3950">
              <a:latin typeface="Arial"/>
              <a:cs typeface="Arial"/>
            </a:endParaRPr>
          </a:p>
          <a:p>
            <a:pPr marL="2628265" lvl="4" indent="-518159">
              <a:lnSpc>
                <a:spcPct val="100000"/>
              </a:lnSpc>
              <a:spcBef>
                <a:spcPts val="4850"/>
              </a:spcBef>
              <a:buSzPct val="125316"/>
              <a:buFont typeface="Arial"/>
              <a:buChar char="•"/>
              <a:tabLst>
                <a:tab pos="2628265" algn="l"/>
                <a:tab pos="2628900" algn="l"/>
              </a:tabLst>
            </a:pPr>
            <a:r>
              <a:rPr sz="3950" b="1" spc="5" dirty="0">
                <a:latin typeface="Arial"/>
                <a:cs typeface="Arial"/>
              </a:rPr>
              <a:t>Regulation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77310" marR="5080" indent="-3857625">
              <a:lnSpc>
                <a:spcPct val="100499"/>
              </a:lnSpc>
              <a:spcBef>
                <a:spcPts val="80"/>
              </a:spcBef>
            </a:pPr>
            <a:r>
              <a:rPr spc="45" dirty="0"/>
              <a:t>What </a:t>
            </a:r>
            <a:r>
              <a:rPr spc="-45" dirty="0"/>
              <a:t>you </a:t>
            </a:r>
            <a:r>
              <a:rPr i="1" spc="-10" dirty="0">
                <a:latin typeface="Arial"/>
                <a:cs typeface="Arial"/>
              </a:rPr>
              <a:t>need </a:t>
            </a:r>
            <a:r>
              <a:rPr spc="20" dirty="0"/>
              <a:t>for </a:t>
            </a:r>
            <a:r>
              <a:rPr spc="10" dirty="0"/>
              <a:t>effective </a:t>
            </a:r>
            <a:r>
              <a:rPr spc="-5" dirty="0"/>
              <a:t>e-governance  </a:t>
            </a:r>
            <a:r>
              <a:rPr spc="5" dirty="0"/>
              <a:t>in four </a:t>
            </a:r>
            <a:r>
              <a:rPr dirty="0"/>
              <a:t>bullet</a:t>
            </a:r>
            <a:r>
              <a:rPr spc="35" dirty="0"/>
              <a:t> </a:t>
            </a:r>
            <a:r>
              <a:rPr dirty="0"/>
              <a:t>points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2334" y="3365207"/>
            <a:ext cx="16704944" cy="61321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39115" marR="1371600" indent="-526415">
              <a:lnSpc>
                <a:spcPct val="100499"/>
              </a:lnSpc>
              <a:spcBef>
                <a:spcPts val="85"/>
              </a:spcBef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spc="5" dirty="0">
                <a:latin typeface="Arial"/>
                <a:cs typeface="Arial"/>
              </a:rPr>
              <a:t>A </a:t>
            </a:r>
            <a:r>
              <a:rPr sz="3950" b="1" dirty="0">
                <a:latin typeface="Arial"/>
                <a:cs typeface="Arial"/>
              </a:rPr>
              <a:t>Strong, </a:t>
            </a:r>
            <a:r>
              <a:rPr sz="3950" b="1" spc="10" dirty="0">
                <a:latin typeface="Arial"/>
                <a:cs typeface="Arial"/>
              </a:rPr>
              <a:t>Secure, </a:t>
            </a:r>
            <a:r>
              <a:rPr sz="3950" b="1" dirty="0">
                <a:latin typeface="Arial"/>
                <a:cs typeface="Arial"/>
              </a:rPr>
              <a:t>Identity </a:t>
            </a:r>
            <a:r>
              <a:rPr sz="3950" b="1" spc="20" dirty="0">
                <a:latin typeface="Arial"/>
                <a:cs typeface="Arial"/>
              </a:rPr>
              <a:t>with </a:t>
            </a:r>
            <a:r>
              <a:rPr sz="3950" b="1" spc="10" dirty="0">
                <a:latin typeface="Arial"/>
                <a:cs typeface="Arial"/>
              </a:rPr>
              <a:t>Legal </a:t>
            </a:r>
            <a:r>
              <a:rPr sz="3950" b="1" spc="5" dirty="0">
                <a:latin typeface="Arial"/>
                <a:cs typeface="Arial"/>
              </a:rPr>
              <a:t>efficacy </a:t>
            </a:r>
            <a:r>
              <a:rPr sz="3950" b="1" spc="25" dirty="0">
                <a:latin typeface="Arial"/>
                <a:cs typeface="Arial"/>
              </a:rPr>
              <a:t>with </a:t>
            </a:r>
            <a:r>
              <a:rPr sz="3950" b="1" spc="20" dirty="0">
                <a:latin typeface="Arial"/>
                <a:cs typeface="Arial"/>
              </a:rPr>
              <a:t>wide </a:t>
            </a:r>
            <a:r>
              <a:rPr sz="3950" b="1" spc="5" dirty="0">
                <a:latin typeface="Arial"/>
                <a:cs typeface="Arial"/>
              </a:rPr>
              <a:t>use</a:t>
            </a:r>
            <a:r>
              <a:rPr sz="3950" b="1" spc="-390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to  </a:t>
            </a:r>
            <a:r>
              <a:rPr sz="3950" b="1" spc="5" dirty="0">
                <a:latin typeface="Arial"/>
                <a:cs typeface="Arial"/>
              </a:rPr>
              <a:t>guarantee:</a:t>
            </a:r>
            <a:endParaRPr sz="3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400">
              <a:latin typeface="Times New Roman"/>
              <a:cs typeface="Times New Roman"/>
            </a:endParaRPr>
          </a:p>
          <a:p>
            <a:pPr marL="539115" marR="5080" indent="-526415">
              <a:lnSpc>
                <a:spcPts val="4700"/>
              </a:lnSpc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dirty="0">
                <a:latin typeface="Arial"/>
                <a:cs typeface="Arial"/>
              </a:rPr>
              <a:t>Digital </a:t>
            </a:r>
            <a:r>
              <a:rPr sz="3950" b="1" spc="5" dirty="0">
                <a:latin typeface="Arial"/>
                <a:cs typeface="Arial"/>
              </a:rPr>
              <a:t>Services </a:t>
            </a:r>
            <a:r>
              <a:rPr sz="3950" b="1" dirty="0">
                <a:latin typeface="Arial"/>
                <a:cs typeface="Arial"/>
              </a:rPr>
              <a:t>that people </a:t>
            </a:r>
            <a:r>
              <a:rPr sz="3950" b="1" spc="10" dirty="0">
                <a:latin typeface="Arial"/>
                <a:cs typeface="Arial"/>
              </a:rPr>
              <a:t>and businesses, </a:t>
            </a:r>
            <a:r>
              <a:rPr sz="3950" b="1" spc="-5" dirty="0">
                <a:latin typeface="Arial"/>
                <a:cs typeface="Arial"/>
              </a:rPr>
              <a:t>not </a:t>
            </a:r>
            <a:r>
              <a:rPr sz="3950" b="1" spc="-10" dirty="0">
                <a:latin typeface="Arial"/>
                <a:cs typeface="Arial"/>
              </a:rPr>
              <a:t>just </a:t>
            </a:r>
            <a:r>
              <a:rPr sz="3950" b="1" spc="-5" dirty="0">
                <a:latin typeface="Arial"/>
                <a:cs typeface="Arial"/>
              </a:rPr>
              <a:t>the </a:t>
            </a:r>
            <a:r>
              <a:rPr sz="3950" b="1" dirty="0">
                <a:latin typeface="Arial"/>
                <a:cs typeface="Arial"/>
              </a:rPr>
              <a:t>Ministry of  </a:t>
            </a:r>
            <a:r>
              <a:rPr sz="3950" b="1" spc="5" dirty="0">
                <a:latin typeface="Arial"/>
                <a:cs typeface="Arial"/>
              </a:rPr>
              <a:t>Finance bureaucrats</a:t>
            </a:r>
            <a:r>
              <a:rPr sz="3950" b="1" spc="-70" dirty="0">
                <a:latin typeface="Arial"/>
                <a:cs typeface="Arial"/>
              </a:rPr>
              <a:t> </a:t>
            </a:r>
            <a:r>
              <a:rPr sz="3950" b="1" spc="25" dirty="0">
                <a:latin typeface="Arial"/>
                <a:cs typeface="Arial"/>
              </a:rPr>
              <a:t>want</a:t>
            </a:r>
            <a:endParaRPr sz="3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539115" marR="1725295" indent="-526415">
              <a:lnSpc>
                <a:spcPct val="100499"/>
              </a:lnSpc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spc="5" dirty="0">
                <a:latin typeface="Arial"/>
                <a:cs typeface="Arial"/>
              </a:rPr>
              <a:t>A </a:t>
            </a:r>
            <a:r>
              <a:rPr sz="3950" b="1" spc="10" dirty="0">
                <a:latin typeface="Arial"/>
                <a:cs typeface="Arial"/>
              </a:rPr>
              <a:t>secure </a:t>
            </a:r>
            <a:r>
              <a:rPr sz="3950" b="1" spc="5" dirty="0">
                <a:latin typeface="Arial"/>
                <a:cs typeface="Arial"/>
              </a:rPr>
              <a:t>architecture </a:t>
            </a:r>
            <a:r>
              <a:rPr sz="3950" b="1" spc="-5" dirty="0">
                <a:latin typeface="Arial"/>
                <a:cs typeface="Arial"/>
              </a:rPr>
              <a:t>for </a:t>
            </a:r>
            <a:r>
              <a:rPr sz="3950" b="1" spc="5" dirty="0">
                <a:latin typeface="Arial"/>
                <a:cs typeface="Arial"/>
              </a:rPr>
              <a:t>citizen </a:t>
            </a:r>
            <a:r>
              <a:rPr sz="3950" b="1" spc="10" dirty="0">
                <a:latin typeface="Arial"/>
                <a:cs typeface="Arial"/>
              </a:rPr>
              <a:t>and </a:t>
            </a:r>
            <a:r>
              <a:rPr sz="3950" b="1" spc="-5" dirty="0">
                <a:latin typeface="Arial"/>
                <a:cs typeface="Arial"/>
              </a:rPr>
              <a:t>private </a:t>
            </a:r>
            <a:r>
              <a:rPr sz="3950" b="1" spc="5" dirty="0">
                <a:latin typeface="Arial"/>
                <a:cs typeface="Arial"/>
              </a:rPr>
              <a:t>sector services,  preferably </a:t>
            </a:r>
            <a:r>
              <a:rPr sz="3950" b="1" spc="20" dirty="0">
                <a:latin typeface="Arial"/>
                <a:cs typeface="Arial"/>
              </a:rPr>
              <a:t>with </a:t>
            </a:r>
            <a:r>
              <a:rPr sz="3950" b="1" spc="5" dirty="0">
                <a:latin typeface="Arial"/>
                <a:cs typeface="Arial"/>
              </a:rPr>
              <a:t>a </a:t>
            </a:r>
            <a:r>
              <a:rPr sz="3950" b="1" dirty="0">
                <a:latin typeface="Arial"/>
                <a:cs typeface="Arial"/>
              </a:rPr>
              <a:t>distributed </a:t>
            </a:r>
            <a:r>
              <a:rPr sz="3950" b="1" spc="10" dirty="0">
                <a:latin typeface="Arial"/>
                <a:cs typeface="Arial"/>
              </a:rPr>
              <a:t>exchange</a:t>
            </a:r>
            <a:r>
              <a:rPr sz="3950" b="1" spc="-185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layer</a:t>
            </a:r>
            <a:endParaRPr sz="3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200">
              <a:latin typeface="Times New Roman"/>
              <a:cs typeface="Times New Roman"/>
            </a:endParaRPr>
          </a:p>
          <a:p>
            <a:pPr marL="539115" indent="-526415">
              <a:lnSpc>
                <a:spcPct val="100000"/>
              </a:lnSpc>
              <a:buSzPct val="125316"/>
              <a:buFont typeface="Arial"/>
              <a:buChar char="•"/>
              <a:tabLst>
                <a:tab pos="539115" algn="l"/>
                <a:tab pos="539750" algn="l"/>
              </a:tabLst>
            </a:pPr>
            <a:r>
              <a:rPr sz="3950" b="1" spc="10" dirty="0">
                <a:latin typeface="Arial"/>
                <a:cs typeface="Arial"/>
              </a:rPr>
              <a:t>You need </a:t>
            </a:r>
            <a:r>
              <a:rPr sz="3950" b="1" spc="-10" dirty="0">
                <a:latin typeface="Arial"/>
                <a:cs typeface="Arial"/>
              </a:rPr>
              <a:t>to </a:t>
            </a:r>
            <a:r>
              <a:rPr sz="3950" b="1" spc="5" dirty="0">
                <a:latin typeface="Arial"/>
                <a:cs typeface="Arial"/>
              </a:rPr>
              <a:t>guarantee </a:t>
            </a:r>
            <a:r>
              <a:rPr sz="3950" b="1" dirty="0">
                <a:latin typeface="Arial"/>
                <a:cs typeface="Arial"/>
              </a:rPr>
              <a:t>data</a:t>
            </a:r>
            <a:r>
              <a:rPr sz="3950" b="1" spc="-7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integrity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6775" y="580423"/>
            <a:ext cx="16638905" cy="1261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100" dirty="0"/>
              <a:t>The </a:t>
            </a:r>
            <a:r>
              <a:rPr sz="8100" spc="-5" dirty="0"/>
              <a:t>Estonian </a:t>
            </a:r>
            <a:r>
              <a:rPr sz="8100" spc="20" dirty="0"/>
              <a:t>e-Governance</a:t>
            </a:r>
            <a:r>
              <a:rPr sz="8100" spc="125" dirty="0"/>
              <a:t> </a:t>
            </a:r>
            <a:r>
              <a:rPr sz="8100" spc="-35" dirty="0"/>
              <a:t>System</a:t>
            </a:r>
            <a:endParaRPr sz="8100"/>
          </a:p>
        </p:txBody>
      </p:sp>
      <p:sp>
        <p:nvSpPr>
          <p:cNvPr id="3" name="object 3"/>
          <p:cNvSpPr txBox="1"/>
          <p:nvPr/>
        </p:nvSpPr>
        <p:spPr>
          <a:xfrm>
            <a:off x="1422334" y="2000047"/>
            <a:ext cx="15991840" cy="7849234"/>
          </a:xfrm>
          <a:prstGeom prst="rect">
            <a:avLst/>
          </a:prstGeom>
        </p:spPr>
        <p:txBody>
          <a:bodyPr vert="horz" wrap="square" lIns="0" tIns="267335" rIns="0" bIns="0" rtlCol="0">
            <a:spAutoFit/>
          </a:bodyPr>
          <a:lstStyle/>
          <a:p>
            <a:pPr marL="436880" indent="-424180">
              <a:lnSpc>
                <a:spcPct val="100000"/>
              </a:lnSpc>
              <a:spcBef>
                <a:spcPts val="2105"/>
              </a:spcBef>
              <a:buSzPct val="124324"/>
              <a:buChar char="•"/>
              <a:tabLst>
                <a:tab pos="437515" algn="l"/>
              </a:tabLst>
            </a:pPr>
            <a:r>
              <a:rPr sz="5550" spc="5" dirty="0">
                <a:latin typeface="Arial"/>
                <a:cs typeface="Arial"/>
              </a:rPr>
              <a:t>Built on existing</a:t>
            </a:r>
            <a:r>
              <a:rPr sz="5550" spc="-229" dirty="0">
                <a:latin typeface="Arial"/>
                <a:cs typeface="Arial"/>
              </a:rPr>
              <a:t> </a:t>
            </a:r>
            <a:r>
              <a:rPr sz="5550" spc="5" dirty="0">
                <a:latin typeface="Arial"/>
                <a:cs typeface="Arial"/>
              </a:rPr>
              <a:t>standards</a:t>
            </a:r>
            <a:endParaRPr sz="5550" dirty="0">
              <a:latin typeface="Arial"/>
              <a:cs typeface="Arial"/>
            </a:endParaRPr>
          </a:p>
          <a:p>
            <a:pPr marL="436880" indent="-424180">
              <a:lnSpc>
                <a:spcPct val="100000"/>
              </a:lnSpc>
              <a:spcBef>
                <a:spcPts val="3859"/>
              </a:spcBef>
              <a:buSzPct val="124324"/>
              <a:buChar char="•"/>
              <a:tabLst>
                <a:tab pos="437515" algn="l"/>
              </a:tabLst>
            </a:pPr>
            <a:r>
              <a:rPr sz="5550" spc="10" dirty="0">
                <a:latin typeface="Arial"/>
                <a:cs typeface="Arial"/>
              </a:rPr>
              <a:t>Open </a:t>
            </a:r>
            <a:r>
              <a:rPr sz="5550" spc="5" dirty="0">
                <a:latin typeface="Arial"/>
                <a:cs typeface="Arial"/>
              </a:rPr>
              <a:t>source, non-proprietary</a:t>
            </a:r>
            <a:r>
              <a:rPr sz="5550" spc="-350" dirty="0">
                <a:latin typeface="Arial"/>
                <a:cs typeface="Arial"/>
              </a:rPr>
              <a:t> </a:t>
            </a:r>
            <a:r>
              <a:rPr sz="5550" dirty="0">
                <a:latin typeface="Arial"/>
                <a:cs typeface="Arial"/>
              </a:rPr>
              <a:t>software</a:t>
            </a:r>
          </a:p>
          <a:p>
            <a:pPr marL="436880" indent="-424180">
              <a:lnSpc>
                <a:spcPct val="100000"/>
              </a:lnSpc>
              <a:spcBef>
                <a:spcPts val="3920"/>
              </a:spcBef>
              <a:buSzPct val="124324"/>
              <a:buChar char="•"/>
              <a:tabLst>
                <a:tab pos="437515" algn="l"/>
              </a:tabLst>
            </a:pPr>
            <a:r>
              <a:rPr sz="5550" spc="5" dirty="0">
                <a:latin typeface="Arial"/>
                <a:cs typeface="Arial"/>
              </a:rPr>
              <a:t>Strong Private sector participation and</a:t>
            </a:r>
            <a:r>
              <a:rPr sz="5550" spc="-515" dirty="0">
                <a:latin typeface="Arial"/>
                <a:cs typeface="Arial"/>
              </a:rPr>
              <a:t> </a:t>
            </a:r>
            <a:r>
              <a:rPr sz="5550" spc="10" dirty="0">
                <a:latin typeface="Arial"/>
                <a:cs typeface="Arial"/>
              </a:rPr>
              <a:t>investment</a:t>
            </a:r>
            <a:endParaRPr sz="5550" dirty="0">
              <a:latin typeface="Arial"/>
              <a:cs typeface="Arial"/>
            </a:endParaRPr>
          </a:p>
          <a:p>
            <a:pPr marL="436880" indent="-424180">
              <a:lnSpc>
                <a:spcPct val="100000"/>
              </a:lnSpc>
              <a:spcBef>
                <a:spcPts val="3859"/>
              </a:spcBef>
              <a:buSzPct val="124324"/>
              <a:buChar char="•"/>
              <a:tabLst>
                <a:tab pos="437515" algn="l"/>
              </a:tabLst>
            </a:pPr>
            <a:r>
              <a:rPr sz="5550" spc="5" dirty="0">
                <a:latin typeface="Arial"/>
                <a:cs typeface="Arial"/>
              </a:rPr>
              <a:t>Infrastructure set up in</a:t>
            </a:r>
            <a:r>
              <a:rPr sz="5550" spc="-340" dirty="0">
                <a:latin typeface="Arial"/>
                <a:cs typeface="Arial"/>
              </a:rPr>
              <a:t> </a:t>
            </a:r>
            <a:r>
              <a:rPr sz="5550" dirty="0">
                <a:latin typeface="Arial"/>
                <a:cs typeface="Arial"/>
              </a:rPr>
              <a:t>2001</a:t>
            </a:r>
          </a:p>
          <a:p>
            <a:pPr marL="436880" indent="-424180">
              <a:lnSpc>
                <a:spcPct val="100000"/>
              </a:lnSpc>
              <a:spcBef>
                <a:spcPts val="3860"/>
              </a:spcBef>
              <a:buSzPct val="124324"/>
              <a:buChar char="•"/>
              <a:tabLst>
                <a:tab pos="437515" algn="l"/>
              </a:tabLst>
            </a:pPr>
            <a:r>
              <a:rPr sz="5550" spc="5" dirty="0">
                <a:latin typeface="Arial"/>
                <a:cs typeface="Arial"/>
              </a:rPr>
              <a:t>All </a:t>
            </a:r>
            <a:r>
              <a:rPr sz="5550" spc="10" dirty="0">
                <a:latin typeface="Arial"/>
                <a:cs typeface="Arial"/>
              </a:rPr>
              <a:t>new </a:t>
            </a:r>
            <a:r>
              <a:rPr sz="5550" spc="5" dirty="0">
                <a:latin typeface="Arial"/>
                <a:cs typeface="Arial"/>
              </a:rPr>
              <a:t>services rely on </a:t>
            </a:r>
            <a:r>
              <a:rPr sz="5550" dirty="0">
                <a:latin typeface="Arial"/>
                <a:cs typeface="Arial"/>
              </a:rPr>
              <a:t>this</a:t>
            </a:r>
            <a:r>
              <a:rPr sz="5550" spc="-395" dirty="0">
                <a:latin typeface="Arial"/>
                <a:cs typeface="Arial"/>
              </a:rPr>
              <a:t> </a:t>
            </a:r>
            <a:r>
              <a:rPr sz="5550" spc="10" dirty="0">
                <a:latin typeface="Arial"/>
                <a:cs typeface="Arial"/>
              </a:rPr>
              <a:t>infrastructure</a:t>
            </a:r>
            <a:endParaRPr sz="5550" dirty="0">
              <a:latin typeface="Arial"/>
              <a:cs typeface="Arial"/>
            </a:endParaRPr>
          </a:p>
          <a:p>
            <a:pPr marL="436880" indent="-424180">
              <a:lnSpc>
                <a:spcPct val="100000"/>
              </a:lnSpc>
              <a:spcBef>
                <a:spcPts val="3854"/>
              </a:spcBef>
              <a:buSzPct val="124324"/>
              <a:buChar char="•"/>
              <a:tabLst>
                <a:tab pos="437515" algn="l"/>
              </a:tabLst>
            </a:pPr>
            <a:r>
              <a:rPr sz="5550" spc="10" dirty="0">
                <a:latin typeface="Arial"/>
                <a:cs typeface="Arial"/>
              </a:rPr>
              <a:t>Thus </a:t>
            </a:r>
            <a:r>
              <a:rPr sz="5550" spc="5" dirty="0">
                <a:latin typeface="Arial"/>
                <a:cs typeface="Arial"/>
              </a:rPr>
              <a:t>easy to set</a:t>
            </a:r>
            <a:r>
              <a:rPr sz="5550" spc="-254" dirty="0">
                <a:latin typeface="Arial"/>
                <a:cs typeface="Arial"/>
              </a:rPr>
              <a:t> </a:t>
            </a:r>
            <a:r>
              <a:rPr sz="5550" spc="5" dirty="0">
                <a:latin typeface="Arial"/>
                <a:cs typeface="Arial"/>
              </a:rPr>
              <a:t>up</a:t>
            </a:r>
            <a:endParaRPr sz="55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596</Words>
  <Application>Microsoft Macintosh PowerPoint</Application>
  <PresentationFormat>Custom</PresentationFormat>
  <Paragraphs>91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Arial-BoldItalicMT</vt:lpstr>
      <vt:lpstr>Calibri</vt:lpstr>
      <vt:lpstr>Courier New</vt:lpstr>
      <vt:lpstr>Times New Roman</vt:lpstr>
      <vt:lpstr>Office Theme</vt:lpstr>
      <vt:lpstr>Estonia, the Digital Republic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talk in 5 bullet points</vt:lpstr>
      <vt:lpstr>What you need for effective e-governance  in four bullet points</vt:lpstr>
      <vt:lpstr>The Estonian e-Governance System</vt:lpstr>
      <vt:lpstr>How and why we got here… our cousins, the Finns</vt:lpstr>
      <vt:lpstr>They had the Nokia</vt:lpstr>
      <vt:lpstr>Estonia had…</vt:lpstr>
      <vt:lpstr>What to do?</vt:lpstr>
      <vt:lpstr>Still looked bleak</vt:lpstr>
      <vt:lpstr>1993! Mosaic. The first Web Browser where the world,  rich and poor, competes on a level playing field</vt:lpstr>
      <vt:lpstr>Step 1: get them young  Tigerleap: all schools online</vt:lpstr>
      <vt:lpstr>Access for everyone</vt:lpstr>
      <vt:lpstr>The fundamental issue:</vt:lpstr>
      <vt:lpstr>A digital Identity needs</vt:lpstr>
      <vt:lpstr>2000 Digital Signature Law</vt:lpstr>
      <vt:lpstr>2001 Rollout of Digital Identity card</vt:lpstr>
      <vt:lpstr>PowerPoint Presentation</vt:lpstr>
      <vt:lpstr>PowerPoint Presentation</vt:lpstr>
      <vt:lpstr>End-to-End Encryption (E2EE) Based on the chip in the ID or mobile SIM card</vt:lpstr>
      <vt:lpstr>Two-factor authentication (2fa)</vt:lpstr>
      <vt:lpstr>PowerPoint Presentation</vt:lpstr>
      <vt:lpstr>How to access services securely with a secure ID</vt:lpstr>
      <vt:lpstr>Think of a modern ship with separate holds</vt:lpstr>
      <vt:lpstr>X-Road: A distributed Data Exchange Layer</vt:lpstr>
      <vt:lpstr>PowerPoint Presentation</vt:lpstr>
      <vt:lpstr>PowerPoint Presentation</vt:lpstr>
      <vt:lpstr>A Revolution in bureaucracy:  Sequential vs Parallel processing</vt:lpstr>
      <vt:lpstr>Which leads to… the Once Only rule</vt:lpstr>
      <vt:lpstr>Privacy vs. Integrity</vt:lpstr>
      <vt:lpstr>Some subsequent developments</vt:lpstr>
      <vt:lpstr>PowerPoint Presentation</vt:lpstr>
      <vt:lpstr>From this…</vt:lpstr>
      <vt:lpstr>To This…</vt:lpstr>
      <vt:lpstr>PowerPoint Presentation</vt:lpstr>
      <vt:lpstr>Data Embassies</vt:lpstr>
      <vt:lpstr>PowerPoint Presentation</vt:lpstr>
      <vt:lpstr>PowerPoint Presentation</vt:lpstr>
      <vt:lpstr>PowerPoint Presentation</vt:lpstr>
      <vt:lpstr>Gracías 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Estonia, the Digital Republic</dc:title>
  <cp:lastModifiedBy>Andrés Barboza Vargas</cp:lastModifiedBy>
  <cp:revision>1</cp:revision>
  <dcterms:created xsi:type="dcterms:W3CDTF">2018-10-16T02:36:45Z</dcterms:created>
  <dcterms:modified xsi:type="dcterms:W3CDTF">2018-10-16T02:38:44Z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2018-10-15T00:00:00Z</vt:filetime>
  </property>
  <property fmtid="{D5CDD505-2E9C-101B-9397-08002B2CF9AE}" pid="3" name="Creator">
    <vt:lpwstr>PDFium</vt:lpwstr>
  </property>
  <property fmtid="{D5CDD505-2E9C-101B-9397-08002B2CF9AE}" pid="4" name="LastSaved">
    <vt:filetime>2018-10-15T00:00:00Z</vt:filetime>
  </property>
</Properties>
</file>