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6" r:id="rId2"/>
    <p:sldId id="2788" r:id="rId3"/>
    <p:sldId id="2795" r:id="rId4"/>
    <p:sldId id="2816" r:id="rId5"/>
    <p:sldId id="2817" r:id="rId6"/>
    <p:sldId id="2819" r:id="rId7"/>
    <p:sldId id="2820" r:id="rId8"/>
    <p:sldId id="2821" r:id="rId9"/>
    <p:sldId id="2826" r:id="rId10"/>
    <p:sldId id="2824" r:id="rId11"/>
    <p:sldId id="2822" r:id="rId12"/>
    <p:sldId id="2827" r:id="rId13"/>
    <p:sldId id="2850" r:id="rId14"/>
    <p:sldId id="2851" r:id="rId15"/>
    <p:sldId id="2716" r:id="rId16"/>
    <p:sldId id="2794" r:id="rId17"/>
    <p:sldId id="2852" r:id="rId1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Mora" initials="AM" lastIdx="8" clrIdx="0">
    <p:extLst>
      <p:ext uri="{19B8F6BF-5375-455C-9EA6-DF929625EA0E}">
        <p15:presenceInfo xmlns:p15="http://schemas.microsoft.com/office/powerpoint/2012/main" userId="S::andres.mora@comex.go.cr::677a4007-a0a3-4059-9308-f710e8044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A45"/>
    <a:srgbClr val="498520"/>
    <a:srgbClr val="0E9CD1"/>
    <a:srgbClr val="0099CC"/>
    <a:srgbClr val="605F60"/>
    <a:srgbClr val="00833C"/>
    <a:srgbClr val="444445"/>
    <a:srgbClr val="0098CF"/>
    <a:srgbClr val="233E5D"/>
    <a:srgbClr val="7BA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86376" autoAdjust="0"/>
  </p:normalViewPr>
  <p:slideViewPr>
    <p:cSldViewPr snapToGrid="0">
      <p:cViewPr varScale="1">
        <p:scale>
          <a:sx n="106" d="100"/>
          <a:sy n="106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ED7E-B13F-4748-8E85-57AA99653E78}" type="datetimeFigureOut">
              <a:rPr lang="es-CR" smtClean="0"/>
              <a:t>25/2/20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FB967-387B-48C1-8A61-0FB58125CF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74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0A5-BA4C-AD4C-8DA7-C1ED02B1F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Fourth</a:t>
            </a:r>
            <a:r>
              <a:rPr lang="es-ES" dirty="0"/>
              <a:t>:</a:t>
            </a:r>
          </a:p>
          <a:p>
            <a:r>
              <a:rPr lang="es-ES" dirty="0" err="1"/>
              <a:t>To</a:t>
            </a:r>
            <a:r>
              <a:rPr lang="es-ES" dirty="0"/>
              <a:t> 2018 GDP per </a:t>
            </a:r>
            <a:r>
              <a:rPr lang="es-ES" dirty="0" err="1"/>
              <a:t>capita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$15.608 </a:t>
            </a:r>
          </a:p>
          <a:p>
            <a:r>
              <a:rPr lang="en-US" dirty="0"/>
              <a:t>$380 in 1960. We had a slight growth towards year 1980, nevertheless from there, with the new policy of commercial opening, and in the following years the creation of </a:t>
            </a:r>
            <a:r>
              <a:rPr lang="en-US" dirty="0" err="1"/>
              <a:t>comex</a:t>
            </a:r>
            <a:r>
              <a:rPr lang="en-US" dirty="0"/>
              <a:t> and </a:t>
            </a:r>
            <a:r>
              <a:rPr lang="en-US" dirty="0" err="1"/>
              <a:t>procomer</a:t>
            </a:r>
            <a:r>
              <a:rPr lang="en-US" dirty="0"/>
              <a:t> to support </a:t>
            </a:r>
            <a:r>
              <a:rPr lang="en-US" dirty="0" err="1"/>
              <a:t>cinde</a:t>
            </a:r>
            <a:r>
              <a:rPr lang="en-US" dirty="0"/>
              <a:t>, there is an exponential growth of 315%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FB967-387B-48C1-8A61-0FB58125CF3D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413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FB967-387B-48C1-8A61-0FB58125CF3D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117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Fourth</a:t>
            </a:r>
            <a:r>
              <a:rPr lang="es-ES" dirty="0"/>
              <a:t>:</a:t>
            </a:r>
          </a:p>
          <a:p>
            <a:r>
              <a:rPr lang="es-ES" dirty="0" err="1"/>
              <a:t>To</a:t>
            </a:r>
            <a:r>
              <a:rPr lang="es-ES" dirty="0"/>
              <a:t> 2018 GDP per </a:t>
            </a:r>
            <a:r>
              <a:rPr lang="es-ES" dirty="0" err="1"/>
              <a:t>capita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$15.608 </a:t>
            </a:r>
          </a:p>
          <a:p>
            <a:r>
              <a:rPr lang="en-US" dirty="0"/>
              <a:t>$380 in 1960. We had a slight growth towards year 1980, nevertheless from there, with the new policy of commercial opening, and in the following years the creation of </a:t>
            </a:r>
            <a:r>
              <a:rPr lang="en-US" dirty="0" err="1"/>
              <a:t>comex</a:t>
            </a:r>
            <a:r>
              <a:rPr lang="en-US" dirty="0"/>
              <a:t> and </a:t>
            </a:r>
            <a:r>
              <a:rPr lang="en-US" dirty="0" err="1"/>
              <a:t>procomer</a:t>
            </a:r>
            <a:r>
              <a:rPr lang="en-US" dirty="0"/>
              <a:t> to support </a:t>
            </a:r>
            <a:r>
              <a:rPr lang="en-US" dirty="0" err="1"/>
              <a:t>cinde</a:t>
            </a:r>
            <a:r>
              <a:rPr lang="en-US" dirty="0"/>
              <a:t>, there is an exponential growth of 315%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FB967-387B-48C1-8A61-0FB58125CF3D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646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Fourth</a:t>
            </a:r>
            <a:r>
              <a:rPr lang="es-ES" dirty="0"/>
              <a:t>:</a:t>
            </a:r>
          </a:p>
          <a:p>
            <a:r>
              <a:rPr lang="es-ES" dirty="0" err="1"/>
              <a:t>To</a:t>
            </a:r>
            <a:r>
              <a:rPr lang="es-ES" dirty="0"/>
              <a:t> 2018 GDP per </a:t>
            </a:r>
            <a:r>
              <a:rPr lang="es-ES" dirty="0" err="1"/>
              <a:t>capita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$15.608 </a:t>
            </a:r>
          </a:p>
          <a:p>
            <a:r>
              <a:rPr lang="en-US" dirty="0"/>
              <a:t>$380 in 1960. We had a slight growth towards year 1980, nevertheless from there, with the new policy of commercial opening, and in the following years the creation of </a:t>
            </a:r>
            <a:r>
              <a:rPr lang="en-US" dirty="0" err="1"/>
              <a:t>comex</a:t>
            </a:r>
            <a:r>
              <a:rPr lang="en-US" dirty="0"/>
              <a:t> and </a:t>
            </a:r>
            <a:r>
              <a:rPr lang="en-US" dirty="0" err="1"/>
              <a:t>procomer</a:t>
            </a:r>
            <a:r>
              <a:rPr lang="en-US" dirty="0"/>
              <a:t> to support </a:t>
            </a:r>
            <a:r>
              <a:rPr lang="en-US" dirty="0" err="1"/>
              <a:t>cinde</a:t>
            </a:r>
            <a:r>
              <a:rPr lang="en-US" dirty="0"/>
              <a:t>, there is an exponential growth of 315%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FB967-387B-48C1-8A61-0FB58125CF3D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527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3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0A5-BA4C-AD4C-8DA7-C1ED02B1FF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E1354-65D7-4D19-92F8-676181A7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933659-3002-4475-96F9-AF1FAC4C5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BFC34-DF02-49FB-83A6-BF77DC23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FC387-B62C-4912-90C9-75A10CB4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9B891-8F0D-4BE7-9081-AAAEA3AE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15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C0180-A6CC-44A6-A074-A5B657D1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C7394A-383B-44C9-A0D6-335054D3B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805E1-060F-4045-A0E6-95B43AC4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6AA5B-35F7-42A9-B22A-DAA25BAF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8EC68D-A1FB-427F-93FE-60326BE6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286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EDEA0A-1055-4BA5-8D84-D7F016346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2C020C-DA63-4FF2-87DF-6DF95270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35593-595E-462F-810F-427274B9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2AC50-11F7-4D22-941F-06EBA2B4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A268F-F3AF-4867-A344-1FD8E1BD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7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67EAE-233F-9E4F-88A4-5B3F5104E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630" y="-136525"/>
            <a:ext cx="12367260" cy="1170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98C2-32CA-B14E-89CD-D8896746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098"/>
            <a:ext cx="10515600" cy="218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 Ryde Regular" panose="02000503020000020003" pitchFamily="2" charset="77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 Ryde Regular" panose="02000503020000020003" pitchFamily="2" charset="77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 Ryde Regular" panose="02000503020000020003" pitchFamily="2" charset="77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 Ryde Regular" panose="02000503020000020003" pitchFamily="2" charset="77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t Ryde Regular" panose="02000503020000020003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86B4-0E10-0941-AF24-49A9DE74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09F6-3471-634D-8E29-1E99C06784AC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B0DF6-AA83-124D-BDBA-DCBDA7F1D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55" y="5496378"/>
            <a:ext cx="2737533" cy="743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AEBCA-A6F7-4743-BD02-7407A09AC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6350"/>
            <a:ext cx="12192000" cy="10837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A143D78-4937-5E47-B9B8-2B19F4BAD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11" y="1729"/>
            <a:ext cx="11761304" cy="956021"/>
          </a:xfrm>
          <a:prstGeom prst="rect">
            <a:avLst/>
          </a:prstGeom>
        </p:spPr>
        <p:txBody>
          <a:bodyPr anchor="b"/>
          <a:lstStyle>
            <a:lvl1pPr algn="ctr">
              <a:defRPr sz="5400" b="1" i="0">
                <a:solidFill>
                  <a:schemeClr val="bg1"/>
                </a:solidFill>
                <a:latin typeface="Gotham Black" panose="02000603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0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3188C-E039-44FA-B28E-9CF82889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3F23B-062B-4B3C-8ED9-EB1047E8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73266-A6D3-4E09-9C0E-28813A61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51AB7-C1AF-4A65-B099-8718189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9697E-8EA7-4043-9945-F70D7F74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9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CF3E3-9BA0-48ED-8190-A0A14E71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5E78F-86FA-4508-8FEC-2DE53E8A4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BBD4A-9526-443D-9C14-B98EFE41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E7572-24C4-4DE4-B46B-C74AFE2F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CDC12-162E-4567-8065-B7E3719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42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18744-18C9-4E64-9F1A-5FBB22D3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C95DF1-51C1-40A9-87E1-CF81F34E4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438AD4-DFAE-4852-A6B7-B9E7217A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45B25-B00E-4E44-BFDE-1B9B56B5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37E1D-11D6-464E-9315-B4FFE325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AA993-F7BB-4B1D-A1AC-31C37C03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35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BDE7-689D-4502-8F37-E5625ACD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935D3-635A-4B81-8A0A-BBED2C0A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7FED4C-5E49-41C9-8144-3C46A3BDC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3A46B3-38CF-44F8-B53A-BBBD59DB1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7391E3-D1B8-42B5-9046-F368CD36D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BBE295-8DC2-447F-BEAB-35A34E72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A8AD2F-65CF-4714-9CDC-FE0D05B5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254BC-954B-48AC-B11E-A2C27744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542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7C3B-B716-4ABC-AC41-888E1319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E8F5D4-B572-40E8-936D-AB5DF726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767F02-A8BE-4D52-AD4B-6DA07DA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5FE35B-E01B-4D2C-9977-8CE2FEC2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14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7E6327-2277-422F-A196-A10A556A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C3A42-3E30-429B-BBF3-BE70CCA2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7BAC96-D4F8-46D7-9A98-C3DD2C15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33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86B67-2AA6-43DE-B6D3-FB214740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B5C2-DC01-433E-9324-8F676F4A8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253F9F-53C6-40D5-B540-5198C9607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8A1C2-80AC-400B-AF71-C9D9ED25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C3D99A-6002-45E8-BB28-4652DD84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2A5974-B8FE-42E4-8CD9-7ADF0F13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9591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025D1-1B2E-4A9F-8D70-797B236C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2FB054-18C1-4790-96D1-1BE2A58C4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FE1625-8B23-4862-9113-C6641C780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E169CF-0DD2-4F63-A672-558EF0BB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12E28A-7849-4D99-BFCB-79CEE2BD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FD2382-14E0-4EE1-875B-7152C700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11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05486-4A90-41F9-95D2-EB6D2B19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96C0A2-584C-4A27-8B74-C3F90247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1F624-D4C9-4323-BB90-B5D9A6007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CD3E-2741-4546-BB72-FD2A930292AE}" type="datetimeFigureOut">
              <a:rPr lang="es-CR" smtClean="0"/>
              <a:t>25/2/20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11C6-7FE9-4D22-8F68-C1A5ED3A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4817D-8A89-4CAA-9223-5B157595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2937-C29F-4512-87B7-30BBB4AF90E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830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microsoft.com/office/2007/relationships/hdphoto" Target="../media/hdphoto2.wdp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caminando por un puente&#10;&#10;Descripción generada automáticamente">
            <a:extLst>
              <a:ext uri="{FF2B5EF4-FFF2-40B4-BE49-F238E27FC236}">
                <a16:creationId xmlns:a16="http://schemas.microsoft.com/office/drawing/2014/main" id="{1C48F6B8-C4FF-4341-8325-A87CEAFB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464"/>
            <a:ext cx="12191999" cy="7522464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6FD4863A-F979-6444-8B7B-7EF22E4A0A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4" y="4806083"/>
            <a:ext cx="12313984" cy="602505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7F548C4F-56A5-4804-903E-7F8D3F0E4DCE}"/>
              </a:ext>
            </a:extLst>
          </p:cNvPr>
          <p:cNvSpPr txBox="1"/>
          <p:nvPr/>
        </p:nvSpPr>
        <p:spPr>
          <a:xfrm>
            <a:off x="459339" y="5533721"/>
            <a:ext cx="39453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R"/>
            </a:defPPr>
            <a:lvl1pPr>
              <a:defRPr sz="4800" spc="-300">
                <a:solidFill>
                  <a:schemeClr val="bg1"/>
                </a:solidFill>
                <a:latin typeface="Gotham Black Regular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3000" spc="-150" dirty="0">
                <a:solidFill>
                  <a:schemeClr val="bg1">
                    <a:alpha val="95000"/>
                  </a:schemeClr>
                </a:solidFill>
                <a:latin typeface="Gotham Light Regular" panose="02000603030000020004" pitchFamily="2" charset="77"/>
              </a:rPr>
              <a:t>Estado de </a:t>
            </a:r>
            <a:r>
              <a:rPr lang="en-US" sz="3000" spc="-150" dirty="0" err="1">
                <a:solidFill>
                  <a:schemeClr val="bg1">
                    <a:alpha val="95000"/>
                  </a:schemeClr>
                </a:solidFill>
                <a:latin typeface="Gotham Light Regular" panose="02000603030000020004" pitchFamily="2" charset="77"/>
              </a:rPr>
              <a:t>ejecución</a:t>
            </a:r>
            <a:endParaRPr lang="en-US" sz="3000" spc="-150" dirty="0">
              <a:solidFill>
                <a:schemeClr val="bg1">
                  <a:alpha val="95000"/>
                </a:schemeClr>
              </a:solidFill>
              <a:latin typeface="Gotham Light Regular" panose="02000603030000020004" pitchFamily="2" charset="77"/>
            </a:endParaRPr>
          </a:p>
          <a:p>
            <a:pPr>
              <a:lnSpc>
                <a:spcPct val="70000"/>
              </a:lnSpc>
            </a:pPr>
            <a:r>
              <a:rPr lang="en-US" sz="3000" spc="-150" dirty="0" err="1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Consejo</a:t>
            </a:r>
            <a:r>
              <a:rPr lang="en-US" sz="3000" spc="-150" dirty="0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 de </a:t>
            </a:r>
            <a:r>
              <a:rPr lang="en-US" sz="3000" spc="-150" dirty="0" err="1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Gobierno</a:t>
            </a:r>
            <a:endParaRPr lang="en-US" sz="3000" spc="-150" dirty="0">
              <a:solidFill>
                <a:schemeClr val="bg1">
                  <a:alpha val="95000"/>
                </a:schemeClr>
              </a:solidFill>
              <a:latin typeface="Gotham Bold Regular" panose="02000603030000020004"/>
            </a:endParaRPr>
          </a:p>
          <a:p>
            <a:pPr>
              <a:lnSpc>
                <a:spcPct val="70000"/>
              </a:lnSpc>
            </a:pPr>
            <a:endParaRPr lang="en-US" sz="3000" spc="-150" dirty="0">
              <a:solidFill>
                <a:schemeClr val="bg1">
                  <a:alpha val="95000"/>
                </a:schemeClr>
              </a:solidFill>
              <a:latin typeface="Gotham Bold Regular" panose="020006030300000200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48239-6181-8B4B-96B8-29A6D78373B6}"/>
              </a:ext>
            </a:extLst>
          </p:cNvPr>
          <p:cNvGrpSpPr/>
          <p:nvPr/>
        </p:nvGrpSpPr>
        <p:grpSpPr>
          <a:xfrm>
            <a:off x="0" y="3795392"/>
            <a:ext cx="7535119" cy="1289932"/>
            <a:chOff x="5047292" y="3223037"/>
            <a:chExt cx="8288632" cy="1418925"/>
          </a:xfrm>
        </p:grpSpPr>
        <p:sp>
          <p:nvSpPr>
            <p:cNvPr id="12" name="Rectángulo 4">
              <a:extLst>
                <a:ext uri="{FF2B5EF4-FFF2-40B4-BE49-F238E27FC236}">
                  <a16:creationId xmlns:a16="http://schemas.microsoft.com/office/drawing/2014/main" id="{6ED683D7-A645-4573-A234-E3F96F6CFC73}"/>
                </a:ext>
              </a:extLst>
            </p:cNvPr>
            <p:cNvSpPr/>
            <p:nvPr/>
          </p:nvSpPr>
          <p:spPr>
            <a:xfrm>
              <a:off x="5047292" y="3223037"/>
              <a:ext cx="4704808" cy="688257"/>
            </a:xfrm>
            <a:prstGeom prst="rect">
              <a:avLst/>
            </a:prstGeom>
            <a:solidFill>
              <a:srgbClr val="62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6000" tIns="36000" rIns="9144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s-CR" sz="4000" dirty="0">
                <a:latin typeface="Gotham Book Regular" panose="02000603040000020004" pitchFamily="2" charset="77"/>
                <a:ea typeface="Gotham Light" charset="0"/>
                <a:cs typeface="Gotham Light" charset="0"/>
              </a:endParaRPr>
            </a:p>
          </p:txBody>
        </p:sp>
        <p:sp>
          <p:nvSpPr>
            <p:cNvPr id="13" name="Rectángulo 4">
              <a:extLst>
                <a:ext uri="{FF2B5EF4-FFF2-40B4-BE49-F238E27FC236}">
                  <a16:creationId xmlns:a16="http://schemas.microsoft.com/office/drawing/2014/main" id="{C8A13725-E62B-43BE-BB58-AEB8C412C038}"/>
                </a:ext>
              </a:extLst>
            </p:cNvPr>
            <p:cNvSpPr/>
            <p:nvPr/>
          </p:nvSpPr>
          <p:spPr>
            <a:xfrm>
              <a:off x="5047292" y="3953706"/>
              <a:ext cx="8288632" cy="688256"/>
            </a:xfrm>
            <a:prstGeom prst="rect">
              <a:avLst/>
            </a:prstGeom>
            <a:solidFill>
              <a:srgbClr val="62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6000" tIns="36000" rIns="9144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s-CR" sz="4000" dirty="0">
                <a:latin typeface="Gotham Book Regular" panose="02000603040000020004" pitchFamily="2" charset="77"/>
                <a:ea typeface="Gotham Light" charset="0"/>
                <a:cs typeface="Gotham Light" charset="0"/>
              </a:endParaRPr>
            </a:p>
          </p:txBody>
        </p:sp>
      </p:grpSp>
      <p:sp>
        <p:nvSpPr>
          <p:cNvPr id="20" name="Rectángulo 4">
            <a:extLst>
              <a:ext uri="{FF2B5EF4-FFF2-40B4-BE49-F238E27FC236}">
                <a16:creationId xmlns:a16="http://schemas.microsoft.com/office/drawing/2014/main" id="{87E90627-B0C1-2845-8D21-4C2D2021E50E}"/>
              </a:ext>
            </a:extLst>
          </p:cNvPr>
          <p:cNvSpPr/>
          <p:nvPr/>
        </p:nvSpPr>
        <p:spPr>
          <a:xfrm>
            <a:off x="-50105" y="3747247"/>
            <a:ext cx="4327202" cy="68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76000" tIns="36000" rIns="9144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R" sz="4000" spc="-300" dirty="0">
                <a:latin typeface="Gotham Light Regular" panose="02000603030000020004" pitchFamily="2" charset="77"/>
                <a:ea typeface="Gotham Light" charset="0"/>
                <a:cs typeface="Gotham Light" charset="0"/>
              </a:rPr>
              <a:t>PROGRAMA DE</a:t>
            </a:r>
          </a:p>
        </p:txBody>
      </p:sp>
      <p:sp>
        <p:nvSpPr>
          <p:cNvPr id="23" name="Rectángulo 3">
            <a:extLst>
              <a:ext uri="{FF2B5EF4-FFF2-40B4-BE49-F238E27FC236}">
                <a16:creationId xmlns:a16="http://schemas.microsoft.com/office/drawing/2014/main" id="{AEA5E9EE-D13E-C34D-91E5-424B33A460BA}"/>
              </a:ext>
            </a:extLst>
          </p:cNvPr>
          <p:cNvSpPr/>
          <p:nvPr/>
        </p:nvSpPr>
        <p:spPr>
          <a:xfrm>
            <a:off x="-50105" y="4397068"/>
            <a:ext cx="7696714" cy="688256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76000" tIns="36000" bIns="36000" rtlCol="0" anchor="ctr">
            <a:spAutoFit/>
          </a:bodyPr>
          <a:lstStyle/>
          <a:p>
            <a:r>
              <a:rPr lang="es-CR" sz="4000" b="1" spc="-150" dirty="0">
                <a:latin typeface="Gotham Black Regular" panose="02000603030000020004" pitchFamily="2" charset="77"/>
              </a:rPr>
              <a:t>INTEGRACIÓN FRONTERIZA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22CCF02-E903-C34D-A371-A9C5307BE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42" y="809661"/>
            <a:ext cx="2484258" cy="1030058"/>
          </a:xfrm>
          <a:prstGeom prst="rect">
            <a:avLst/>
          </a:prstGeom>
        </p:spPr>
      </p:pic>
      <p:pic>
        <p:nvPicPr>
          <p:cNvPr id="18" name="Imagen 17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2847AEE6-E509-7E47-A1D6-793E5F89A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1116835"/>
            <a:ext cx="1112842" cy="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6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9F292-892F-9C4B-860B-554F0F94C04E}"/>
              </a:ext>
            </a:extLst>
          </p:cNvPr>
          <p:cNvSpPr/>
          <p:nvPr/>
        </p:nvSpPr>
        <p:spPr>
          <a:xfrm>
            <a:off x="0" y="1626920"/>
            <a:ext cx="12192000" cy="523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CAD1-2207-7146-8749-C8086ADF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A989A-DB6E-384E-A78F-FA98A9CA0B94}"/>
              </a:ext>
            </a:extLst>
          </p:cNvPr>
          <p:cNvCxnSpPr>
            <a:cxnSpLocks/>
          </p:cNvCxnSpPr>
          <p:nvPr/>
        </p:nvCxnSpPr>
        <p:spPr>
          <a:xfrm flipH="1">
            <a:off x="9419861" y="6294620"/>
            <a:ext cx="2772135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0430FD-3B18-4343-B00A-E30661E9F6E2}"/>
              </a:ext>
            </a:extLst>
          </p:cNvPr>
          <p:cNvGrpSpPr/>
          <p:nvPr/>
        </p:nvGrpSpPr>
        <p:grpSpPr>
          <a:xfrm>
            <a:off x="1555916" y="1976249"/>
            <a:ext cx="2529194" cy="3809944"/>
            <a:chOff x="-36535" y="2096135"/>
            <a:chExt cx="2637003" cy="2956900"/>
          </a:xfrm>
          <a:gradFill flip="none" rotWithShape="1">
            <a:gsLst>
              <a:gs pos="0">
                <a:srgbClr val="62AA45"/>
              </a:gs>
              <a:gs pos="73000">
                <a:srgbClr val="00833C"/>
              </a:gs>
            </a:gsLst>
            <a:lin ang="4800000" scaled="0"/>
            <a:tileRect/>
          </a:gradFill>
        </p:grpSpPr>
        <p:sp>
          <p:nvSpPr>
            <p:cNvPr id="7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37A9BF89-9750-A74D-84AC-F2133A4FCECE}"/>
                </a:ext>
              </a:extLst>
            </p:cNvPr>
            <p:cNvSpPr txBox="1"/>
            <p:nvPr/>
          </p:nvSpPr>
          <p:spPr>
            <a:xfrm>
              <a:off x="-36535" y="2096135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>
              <a:defPPr>
                <a:defRPr lang="es-CR"/>
              </a:defPPr>
              <a:lvl1pPr algn="ctr" defTabSz="447677" fontAlgn="base">
                <a:spcBef>
                  <a:spcPts val="600"/>
                </a:spcBef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447655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</a:rPr>
                <a:t>ESTUDIOS SOCIOAMBIENTALES</a:t>
              </a:r>
            </a:p>
          </p:txBody>
        </p:sp>
        <p:sp>
          <p:nvSpPr>
            <p:cNvPr id="9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A6D90A1-4CFD-A343-8FE9-C60989052873}"/>
                </a:ext>
              </a:extLst>
            </p:cNvPr>
            <p:cNvSpPr txBox="1"/>
            <p:nvPr/>
          </p:nvSpPr>
          <p:spPr>
            <a:xfrm>
              <a:off x="-36535" y="3172540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0E9CD1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defTabSz="447655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  <a:cs typeface="Arial" panose="020B0604020202020204" pitchFamily="34" charset="0"/>
                </a:rPr>
                <a:t>DISEÑO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 Regular" panose="02000603040000020004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4B21E8C-F933-0B40-9EAF-76D8659588FE}"/>
                </a:ext>
              </a:extLst>
            </p:cNvPr>
            <p:cNvSpPr txBox="1"/>
            <p:nvPr/>
          </p:nvSpPr>
          <p:spPr>
            <a:xfrm>
              <a:off x="-36535" y="4250577"/>
              <a:ext cx="2637003" cy="802458"/>
            </a:xfrm>
            <a:prstGeom prst="roundRect">
              <a:avLst>
                <a:gd name="adj" fmla="val 0"/>
              </a:avLst>
            </a:prstGeom>
            <a:noFill/>
            <a:ln w="57150" cap="sq" cmpd="sng" algn="ctr">
              <a:solidFill>
                <a:srgbClr val="605F60"/>
              </a:solidFill>
              <a:prstDash val="solid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lvl="0" defTabSz="447655" fontAlgn="base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 Regular" panose="02000603040000020004" pitchFamily="2" charset="77"/>
                  <a:cs typeface="Arial" panose="020B0604020202020204" pitchFamily="34" charset="0"/>
                </a:rPr>
                <a:t>FECHA DE FINALIZACIÓN DE LA CONSTRUCCIÓN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5BB2C6-5815-E444-BA72-1841E0BFFFC5}"/>
              </a:ext>
            </a:extLst>
          </p:cNvPr>
          <p:cNvSpPr txBox="1"/>
          <p:nvPr/>
        </p:nvSpPr>
        <p:spPr>
          <a:xfrm>
            <a:off x="692566" y="282498"/>
            <a:ext cx="316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  <a:ea typeface="Gotham Black" charset="0"/>
                <a:cs typeface="Gotham Black" charset="0"/>
              </a:rPr>
              <a:t>ESTADO ACTUAL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FD13F-7D95-5645-9C76-FCEEFCBFA4A5}"/>
              </a:ext>
            </a:extLst>
          </p:cNvPr>
          <p:cNvSpPr txBox="1"/>
          <p:nvPr/>
        </p:nvSpPr>
        <p:spPr>
          <a:xfrm>
            <a:off x="692566" y="684956"/>
            <a:ext cx="24529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spc="-150" dirty="0">
                <a:solidFill>
                  <a:srgbClr val="62AA45"/>
                </a:solidFill>
                <a:latin typeface="Gotham Black" panose="02000603030000020004" pitchFamily="2" charset="77"/>
                <a:ea typeface="Gotham Black" charset="0"/>
                <a:cs typeface="Gotham Black" charset="0"/>
              </a:rPr>
              <a:t>SABALITO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C59F62-900E-6148-852B-D2EDE55882E4}"/>
              </a:ext>
            </a:extLst>
          </p:cNvPr>
          <p:cNvSpPr txBox="1"/>
          <p:nvPr/>
        </p:nvSpPr>
        <p:spPr>
          <a:xfrm>
            <a:off x="4275118" y="2088793"/>
            <a:ext cx="683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Expediente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SETENA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D1-0087-2020</a:t>
            </a:r>
          </a:p>
        </p:txBody>
      </p:sp>
      <p:graphicFrame>
        <p:nvGraphicFramePr>
          <p:cNvPr id="21" name="Tabla 7">
            <a:extLst>
              <a:ext uri="{FF2B5EF4-FFF2-40B4-BE49-F238E27FC236}">
                <a16:creationId xmlns:a16="http://schemas.microsoft.com/office/drawing/2014/main" id="{9DB921E2-FD47-2A45-8EE8-3DD5EF86DE02}"/>
              </a:ext>
            </a:extLst>
          </p:cNvPr>
          <p:cNvGraphicFramePr>
            <a:graphicFrameLocks noGrp="1"/>
          </p:cNvGraphicFramePr>
          <p:nvPr/>
        </p:nvGraphicFramePr>
        <p:xfrm>
          <a:off x="9762958" y="248072"/>
          <a:ext cx="208593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429">
                  <a:extLst>
                    <a:ext uri="{9D8B030D-6E8A-4147-A177-3AD203B41FA5}">
                      <a16:colId xmlns:a16="http://schemas.microsoft.com/office/drawing/2014/main" val="141130526"/>
                    </a:ext>
                  </a:extLst>
                </a:gridCol>
                <a:gridCol w="427510">
                  <a:extLst>
                    <a:ext uri="{9D8B030D-6E8A-4147-A177-3AD203B41FA5}">
                      <a16:colId xmlns:a16="http://schemas.microsoft.com/office/drawing/2014/main" val="3212713388"/>
                    </a:ext>
                  </a:extLst>
                </a:gridCol>
              </a:tblGrid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Inicio concurso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402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Adjudicado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41063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En ejecución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8220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Terminado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05174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52CB98D-F995-3F4C-BF6C-DC45F21DC0DF}"/>
              </a:ext>
            </a:extLst>
          </p:cNvPr>
          <p:cNvSpPr txBox="1"/>
          <p:nvPr/>
        </p:nvSpPr>
        <p:spPr>
          <a:xfrm>
            <a:off x="4275118" y="3643010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Adjudicado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1DCE8C1-1595-054B-9CA8-052ED8B3FE46}"/>
              </a:ext>
            </a:extLst>
          </p:cNvPr>
          <p:cNvSpPr txBox="1"/>
          <p:nvPr/>
        </p:nvSpPr>
        <p:spPr>
          <a:xfrm>
            <a:off x="4275118" y="5040343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Diciembre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– 2021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1D2CDF-3F7D-C848-B43C-61F388DD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8" y="2148168"/>
            <a:ext cx="772684" cy="652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6740D-9593-EE4F-ABF0-83D3B967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62" y="3485512"/>
            <a:ext cx="577083" cy="782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8089EF-1A72-3240-9107-D2C926D2C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62" y="4978405"/>
            <a:ext cx="703748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9F292-892F-9C4B-860B-554F0F94C04E}"/>
              </a:ext>
            </a:extLst>
          </p:cNvPr>
          <p:cNvSpPr/>
          <p:nvPr/>
        </p:nvSpPr>
        <p:spPr>
          <a:xfrm>
            <a:off x="0" y="1626920"/>
            <a:ext cx="12192000" cy="523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CAD1-2207-7146-8749-C8086ADF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A989A-DB6E-384E-A78F-FA98A9CA0B94}"/>
              </a:ext>
            </a:extLst>
          </p:cNvPr>
          <p:cNvCxnSpPr>
            <a:cxnSpLocks/>
          </p:cNvCxnSpPr>
          <p:nvPr/>
        </p:nvCxnSpPr>
        <p:spPr>
          <a:xfrm flipH="1">
            <a:off x="9419861" y="6294620"/>
            <a:ext cx="2772135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0430FD-3B18-4343-B00A-E30661E9F6E2}"/>
              </a:ext>
            </a:extLst>
          </p:cNvPr>
          <p:cNvGrpSpPr/>
          <p:nvPr/>
        </p:nvGrpSpPr>
        <p:grpSpPr>
          <a:xfrm>
            <a:off x="1555916" y="1976249"/>
            <a:ext cx="2529194" cy="3809944"/>
            <a:chOff x="-36535" y="2096135"/>
            <a:chExt cx="2637003" cy="2956900"/>
          </a:xfrm>
          <a:gradFill flip="none" rotWithShape="1">
            <a:gsLst>
              <a:gs pos="0">
                <a:srgbClr val="62AA45"/>
              </a:gs>
              <a:gs pos="73000">
                <a:srgbClr val="00833C"/>
              </a:gs>
            </a:gsLst>
            <a:lin ang="4800000" scaled="0"/>
            <a:tileRect/>
          </a:gradFill>
        </p:grpSpPr>
        <p:sp>
          <p:nvSpPr>
            <p:cNvPr id="7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37A9BF89-9750-A74D-84AC-F2133A4FCECE}"/>
                </a:ext>
              </a:extLst>
            </p:cNvPr>
            <p:cNvSpPr txBox="1"/>
            <p:nvPr/>
          </p:nvSpPr>
          <p:spPr>
            <a:xfrm>
              <a:off x="-36535" y="2096135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62AA45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>
              <a:defPPr>
                <a:defRPr lang="es-CR"/>
              </a:defPPr>
              <a:lvl1pPr algn="ctr" defTabSz="447677" fontAlgn="base">
                <a:spcBef>
                  <a:spcPts val="600"/>
                </a:spcBef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447655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</a:rPr>
                <a:t>ESTUDIOS SOCIOAMBIENTALES</a:t>
              </a:r>
            </a:p>
          </p:txBody>
        </p:sp>
        <p:sp>
          <p:nvSpPr>
            <p:cNvPr id="9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A6D90A1-4CFD-A343-8FE9-C60989052873}"/>
                </a:ext>
              </a:extLst>
            </p:cNvPr>
            <p:cNvSpPr txBox="1"/>
            <p:nvPr/>
          </p:nvSpPr>
          <p:spPr>
            <a:xfrm>
              <a:off x="-36535" y="3172540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defTabSz="447655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  <a:cs typeface="Arial" panose="020B0604020202020204" pitchFamily="34" charset="0"/>
                </a:rPr>
                <a:t>DISEÑO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 Regular" panose="02000603040000020004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4B21E8C-F933-0B40-9EAF-76D8659588FE}"/>
                </a:ext>
              </a:extLst>
            </p:cNvPr>
            <p:cNvSpPr txBox="1"/>
            <p:nvPr/>
          </p:nvSpPr>
          <p:spPr>
            <a:xfrm>
              <a:off x="-36535" y="4250577"/>
              <a:ext cx="2637003" cy="802458"/>
            </a:xfrm>
            <a:prstGeom prst="roundRect">
              <a:avLst>
                <a:gd name="adj" fmla="val 0"/>
              </a:avLst>
            </a:prstGeom>
            <a:noFill/>
            <a:ln w="57150" cap="sq" cmpd="sng" algn="ctr">
              <a:solidFill>
                <a:srgbClr val="605F60"/>
              </a:solidFill>
              <a:prstDash val="solid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lvl="0" defTabSz="447655" fontAlgn="base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 Regular" panose="02000603040000020004" pitchFamily="2" charset="77"/>
                  <a:cs typeface="Arial" panose="020B0604020202020204" pitchFamily="34" charset="0"/>
                </a:rPr>
                <a:t>FECHA DE FINALIZACIÓN DE LA CONSTRUCCIÓN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5BB2C6-5815-E444-BA72-1841E0BFFFC5}"/>
              </a:ext>
            </a:extLst>
          </p:cNvPr>
          <p:cNvSpPr txBox="1"/>
          <p:nvPr/>
        </p:nvSpPr>
        <p:spPr>
          <a:xfrm>
            <a:off x="692566" y="282498"/>
            <a:ext cx="316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  <a:ea typeface="Gotham Black" charset="0"/>
                <a:cs typeface="Gotham Black" charset="0"/>
              </a:rPr>
              <a:t>ESTADO ACTUAL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FD13F-7D95-5645-9C76-FCEEFCBFA4A5}"/>
              </a:ext>
            </a:extLst>
          </p:cNvPr>
          <p:cNvSpPr txBox="1"/>
          <p:nvPr/>
        </p:nvSpPr>
        <p:spPr>
          <a:xfrm>
            <a:off x="692566" y="684956"/>
            <a:ext cx="39485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spc="-150" dirty="0">
                <a:solidFill>
                  <a:srgbClr val="62AA45"/>
                </a:solidFill>
                <a:latin typeface="Gotham Black" panose="02000603030000020004" pitchFamily="2" charset="77"/>
                <a:ea typeface="Gotham Black" charset="0"/>
                <a:cs typeface="Gotham Black" charset="0"/>
              </a:rPr>
              <a:t>PEÑAS BLANCAS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C59F62-900E-6148-852B-D2EDE55882E4}"/>
              </a:ext>
            </a:extLst>
          </p:cNvPr>
          <p:cNvSpPr txBox="1"/>
          <p:nvPr/>
        </p:nvSpPr>
        <p:spPr>
          <a:xfrm>
            <a:off x="4275117" y="2088793"/>
            <a:ext cx="7573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Estudios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ejecución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Gotham Medium" panose="02000603030000020004" pitchFamily="2" charset="77"/>
            </a:endParaRP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(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Trámite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en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SETENA se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presentará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en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abril-2020)</a:t>
            </a:r>
          </a:p>
          <a:p>
            <a:endParaRPr lang="es-CR" sz="2200" dirty="0"/>
          </a:p>
        </p:txBody>
      </p:sp>
      <p:graphicFrame>
        <p:nvGraphicFramePr>
          <p:cNvPr id="21" name="Tabla 7">
            <a:extLst>
              <a:ext uri="{FF2B5EF4-FFF2-40B4-BE49-F238E27FC236}">
                <a16:creationId xmlns:a16="http://schemas.microsoft.com/office/drawing/2014/main" id="{9DB921E2-FD47-2A45-8EE8-3DD5EF86D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52485"/>
              </p:ext>
            </p:extLst>
          </p:nvPr>
        </p:nvGraphicFramePr>
        <p:xfrm>
          <a:off x="9762958" y="248072"/>
          <a:ext cx="208593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429">
                  <a:extLst>
                    <a:ext uri="{9D8B030D-6E8A-4147-A177-3AD203B41FA5}">
                      <a16:colId xmlns:a16="http://schemas.microsoft.com/office/drawing/2014/main" val="141130526"/>
                    </a:ext>
                  </a:extLst>
                </a:gridCol>
                <a:gridCol w="427510">
                  <a:extLst>
                    <a:ext uri="{9D8B030D-6E8A-4147-A177-3AD203B41FA5}">
                      <a16:colId xmlns:a16="http://schemas.microsoft.com/office/drawing/2014/main" val="3212713388"/>
                    </a:ext>
                  </a:extLst>
                </a:gridCol>
              </a:tblGrid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Inicio concurso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402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Adjudicado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41063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En ejecución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8220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Terminado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05174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52CB98D-F995-3F4C-BF6C-DC45F21DC0DF}"/>
              </a:ext>
            </a:extLst>
          </p:cNvPr>
          <p:cNvSpPr txBox="1"/>
          <p:nvPr/>
        </p:nvSpPr>
        <p:spPr>
          <a:xfrm>
            <a:off x="4275118" y="3643010"/>
            <a:ext cx="7808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Confección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lista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corta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y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solicitud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propuesta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1DCE8C1-1595-054B-9CA8-052ED8B3FE46}"/>
              </a:ext>
            </a:extLst>
          </p:cNvPr>
          <p:cNvSpPr txBox="1"/>
          <p:nvPr/>
        </p:nvSpPr>
        <p:spPr>
          <a:xfrm>
            <a:off x="4275118" y="5040343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Abril – 2022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1D2CDF-3F7D-C848-B43C-61F388DD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8" y="2148168"/>
            <a:ext cx="772684" cy="652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6740D-9593-EE4F-ABF0-83D3B967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62" y="3485512"/>
            <a:ext cx="577083" cy="782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8089EF-1A72-3240-9107-D2C926D2C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62" y="4978405"/>
            <a:ext cx="703748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9F292-892F-9C4B-860B-554F0F94C04E}"/>
              </a:ext>
            </a:extLst>
          </p:cNvPr>
          <p:cNvSpPr/>
          <p:nvPr/>
        </p:nvSpPr>
        <p:spPr>
          <a:xfrm>
            <a:off x="0" y="1626920"/>
            <a:ext cx="12192000" cy="523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CAD1-2207-7146-8749-C8086ADF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A989A-DB6E-384E-A78F-FA98A9CA0B94}"/>
              </a:ext>
            </a:extLst>
          </p:cNvPr>
          <p:cNvCxnSpPr>
            <a:cxnSpLocks/>
          </p:cNvCxnSpPr>
          <p:nvPr/>
        </p:nvCxnSpPr>
        <p:spPr>
          <a:xfrm flipH="1">
            <a:off x="9419861" y="6294620"/>
            <a:ext cx="2772135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0430FD-3B18-4343-B00A-E30661E9F6E2}"/>
              </a:ext>
            </a:extLst>
          </p:cNvPr>
          <p:cNvGrpSpPr/>
          <p:nvPr/>
        </p:nvGrpSpPr>
        <p:grpSpPr>
          <a:xfrm>
            <a:off x="1555916" y="1976249"/>
            <a:ext cx="2529194" cy="3809944"/>
            <a:chOff x="-36535" y="2096135"/>
            <a:chExt cx="2637003" cy="2956900"/>
          </a:xfrm>
          <a:gradFill flip="none" rotWithShape="1">
            <a:gsLst>
              <a:gs pos="0">
                <a:srgbClr val="62AA45"/>
              </a:gs>
              <a:gs pos="73000">
                <a:srgbClr val="00833C"/>
              </a:gs>
            </a:gsLst>
            <a:lin ang="4800000" scaled="0"/>
            <a:tileRect/>
          </a:gradFill>
        </p:grpSpPr>
        <p:sp>
          <p:nvSpPr>
            <p:cNvPr id="7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37A9BF89-9750-A74D-84AC-F2133A4FCECE}"/>
                </a:ext>
              </a:extLst>
            </p:cNvPr>
            <p:cNvSpPr txBox="1"/>
            <p:nvPr/>
          </p:nvSpPr>
          <p:spPr>
            <a:xfrm>
              <a:off x="-36535" y="2096135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62AA45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>
              <a:defPPr>
                <a:defRPr lang="es-CR"/>
              </a:defPPr>
              <a:lvl1pPr algn="ctr" defTabSz="447677" fontAlgn="base">
                <a:spcBef>
                  <a:spcPts val="600"/>
                </a:spcBef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447655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</a:rPr>
                <a:t>ESTUDIOS SOCIOAMBIENTALES</a:t>
              </a:r>
            </a:p>
          </p:txBody>
        </p:sp>
        <p:sp>
          <p:nvSpPr>
            <p:cNvPr id="9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A6D90A1-4CFD-A343-8FE9-C60989052873}"/>
                </a:ext>
              </a:extLst>
            </p:cNvPr>
            <p:cNvSpPr txBox="1"/>
            <p:nvPr/>
          </p:nvSpPr>
          <p:spPr>
            <a:xfrm>
              <a:off x="-36535" y="3172540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defTabSz="447655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  <a:cs typeface="Arial" panose="020B0604020202020204" pitchFamily="34" charset="0"/>
                </a:rPr>
                <a:t>DISEÑO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 Regular" panose="02000603040000020004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4B21E8C-F933-0B40-9EAF-76D8659588FE}"/>
                </a:ext>
              </a:extLst>
            </p:cNvPr>
            <p:cNvSpPr txBox="1"/>
            <p:nvPr/>
          </p:nvSpPr>
          <p:spPr>
            <a:xfrm>
              <a:off x="-36535" y="4250577"/>
              <a:ext cx="2637003" cy="802458"/>
            </a:xfrm>
            <a:prstGeom prst="roundRect">
              <a:avLst>
                <a:gd name="adj" fmla="val 0"/>
              </a:avLst>
            </a:prstGeom>
            <a:noFill/>
            <a:ln w="57150" cap="sq" cmpd="sng" algn="ctr">
              <a:solidFill>
                <a:srgbClr val="605F60"/>
              </a:solidFill>
              <a:prstDash val="solid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lvl="0" defTabSz="447655" fontAlgn="base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 Regular" panose="02000603040000020004" pitchFamily="2" charset="77"/>
                  <a:cs typeface="Arial" panose="020B0604020202020204" pitchFamily="34" charset="0"/>
                </a:rPr>
                <a:t>FECHA DE FINALIZACIÓN DE LA CONSTRUCCIÓN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5BB2C6-5815-E444-BA72-1841E0BFFFC5}"/>
              </a:ext>
            </a:extLst>
          </p:cNvPr>
          <p:cNvSpPr txBox="1"/>
          <p:nvPr/>
        </p:nvSpPr>
        <p:spPr>
          <a:xfrm>
            <a:off x="692566" y="282498"/>
            <a:ext cx="316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  <a:ea typeface="Gotham Black" charset="0"/>
                <a:cs typeface="Gotham Black" charset="0"/>
              </a:rPr>
              <a:t>ESTADO ACTUAL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FD13F-7D95-5645-9C76-FCEEFCBFA4A5}"/>
              </a:ext>
            </a:extLst>
          </p:cNvPr>
          <p:cNvSpPr txBox="1"/>
          <p:nvPr/>
        </p:nvSpPr>
        <p:spPr>
          <a:xfrm>
            <a:off x="692566" y="684956"/>
            <a:ext cx="35862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spc="-150" dirty="0">
                <a:solidFill>
                  <a:srgbClr val="62AA45"/>
                </a:solidFill>
                <a:latin typeface="Gotham Black" panose="02000603030000020004" pitchFamily="2" charset="77"/>
                <a:ea typeface="Gotham Black" charset="0"/>
                <a:cs typeface="Gotham Black" charset="0"/>
              </a:rPr>
              <a:t>LAS TABLILLAS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C59F62-900E-6148-852B-D2EDE55882E4}"/>
              </a:ext>
            </a:extLst>
          </p:cNvPr>
          <p:cNvSpPr txBox="1"/>
          <p:nvPr/>
        </p:nvSpPr>
        <p:spPr>
          <a:xfrm>
            <a:off x="4275118" y="2088793"/>
            <a:ext cx="683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Estudios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compensación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ambiental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</a:p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Estudios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demanda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</a:t>
            </a:r>
          </a:p>
        </p:txBody>
      </p:sp>
      <p:graphicFrame>
        <p:nvGraphicFramePr>
          <p:cNvPr id="21" name="Tabla 7">
            <a:extLst>
              <a:ext uri="{FF2B5EF4-FFF2-40B4-BE49-F238E27FC236}">
                <a16:creationId xmlns:a16="http://schemas.microsoft.com/office/drawing/2014/main" id="{9DB921E2-FD47-2A45-8EE8-3DD5EF86DE02}"/>
              </a:ext>
            </a:extLst>
          </p:cNvPr>
          <p:cNvGraphicFramePr>
            <a:graphicFrameLocks noGrp="1"/>
          </p:cNvGraphicFramePr>
          <p:nvPr/>
        </p:nvGraphicFramePr>
        <p:xfrm>
          <a:off x="9762958" y="248072"/>
          <a:ext cx="208593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429">
                  <a:extLst>
                    <a:ext uri="{9D8B030D-6E8A-4147-A177-3AD203B41FA5}">
                      <a16:colId xmlns:a16="http://schemas.microsoft.com/office/drawing/2014/main" val="141130526"/>
                    </a:ext>
                  </a:extLst>
                </a:gridCol>
                <a:gridCol w="427510">
                  <a:extLst>
                    <a:ext uri="{9D8B030D-6E8A-4147-A177-3AD203B41FA5}">
                      <a16:colId xmlns:a16="http://schemas.microsoft.com/office/drawing/2014/main" val="3212713388"/>
                    </a:ext>
                  </a:extLst>
                </a:gridCol>
              </a:tblGrid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Inicio concurso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402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Adjudicado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41063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En ejecución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8220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Terminado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05174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52CB98D-F995-3F4C-BF6C-DC45F21DC0DF}"/>
              </a:ext>
            </a:extLst>
          </p:cNvPr>
          <p:cNvSpPr txBox="1"/>
          <p:nvPr/>
        </p:nvSpPr>
        <p:spPr>
          <a:xfrm>
            <a:off x="4275118" y="3643010"/>
            <a:ext cx="683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Confección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lista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corta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y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solicitud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de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propuesta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1DCE8C1-1595-054B-9CA8-052ED8B3FE46}"/>
              </a:ext>
            </a:extLst>
          </p:cNvPr>
          <p:cNvSpPr txBox="1"/>
          <p:nvPr/>
        </p:nvSpPr>
        <p:spPr>
          <a:xfrm>
            <a:off x="4275118" y="5040343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Abril – 2022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1D2CDF-3F7D-C848-B43C-61F388DD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8" y="2148168"/>
            <a:ext cx="772684" cy="652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6740D-9593-EE4F-ABF0-83D3B967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62" y="3485512"/>
            <a:ext cx="577083" cy="782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8089EF-1A72-3240-9107-D2C926D2C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62" y="4978405"/>
            <a:ext cx="703748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2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2E59B9D-F4FB-314E-AB9D-C8E9465F3DD8}"/>
              </a:ext>
            </a:extLst>
          </p:cNvPr>
          <p:cNvSpPr/>
          <p:nvPr/>
        </p:nvSpPr>
        <p:spPr>
          <a:xfrm>
            <a:off x="-1" y="-1442"/>
            <a:ext cx="12210285" cy="1579068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98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6A93A4-EB92-4EA3-BC51-7A0AC1972851}"/>
              </a:ext>
            </a:extLst>
          </p:cNvPr>
          <p:cNvSpPr txBox="1">
            <a:spLocks/>
          </p:cNvSpPr>
          <p:nvPr/>
        </p:nvSpPr>
        <p:spPr>
          <a:xfrm>
            <a:off x="755737" y="164150"/>
            <a:ext cx="11802534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b="0" dirty="0">
                <a:solidFill>
                  <a:schemeClr val="bg1"/>
                </a:solidFill>
                <a:latin typeface="Gotham Light" panose="02000603030000020004" pitchFamily="2" charset="77"/>
              </a:rPr>
              <a:t>LÍNEA DE </a:t>
            </a:r>
            <a:r>
              <a:rPr lang="es-ES" dirty="0">
                <a:solidFill>
                  <a:schemeClr val="bg1"/>
                </a:solidFill>
                <a:latin typeface="Gotham Black" panose="02000603030000020004" pitchFamily="2" charset="77"/>
              </a:rPr>
              <a:t>TIEMPO</a:t>
            </a:r>
            <a:endParaRPr lang="es-CR" dirty="0">
              <a:solidFill>
                <a:schemeClr val="bg1"/>
              </a:solidFill>
              <a:latin typeface="Gotham Black" panose="02000603030000020004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FB69AA-1607-434C-A35A-11CC9F595163}"/>
              </a:ext>
            </a:extLst>
          </p:cNvPr>
          <p:cNvSpPr txBox="1">
            <a:spLocks/>
          </p:cNvSpPr>
          <p:nvPr/>
        </p:nvSpPr>
        <p:spPr>
          <a:xfrm>
            <a:off x="755737" y="894583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endParaRPr lang="es-CR" sz="3200" b="0" spc="-300" dirty="0">
              <a:solidFill>
                <a:schemeClr val="bg1"/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AEEE44-73BB-4DBE-A81E-5058C1AC66E1}"/>
              </a:ext>
            </a:extLst>
          </p:cNvPr>
          <p:cNvSpPr/>
          <p:nvPr/>
        </p:nvSpPr>
        <p:spPr>
          <a:xfrm>
            <a:off x="2209971" y="3660684"/>
            <a:ext cx="3245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Diseño de </a:t>
            </a:r>
            <a:r>
              <a:rPr lang="es-CR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PC y SB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0" y="6294621"/>
            <a:ext cx="12191997" cy="5633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5999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0B4A86CF-7D60-A147-9B08-BDD477A33434}"/>
              </a:ext>
            </a:extLst>
          </p:cNvPr>
          <p:cNvSpPr/>
          <p:nvPr/>
        </p:nvSpPr>
        <p:spPr>
          <a:xfrm>
            <a:off x="3027458" y="1969574"/>
            <a:ext cx="1595850" cy="157630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62A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7655" fontAlgn="base">
              <a:defRPr/>
            </a:pPr>
            <a:endParaRPr lang="en-US" sz="1300" kern="0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8C7B392-5DDB-8F45-B9E0-DE09D6595280}"/>
              </a:ext>
            </a:extLst>
          </p:cNvPr>
          <p:cNvSpPr/>
          <p:nvPr/>
        </p:nvSpPr>
        <p:spPr>
          <a:xfrm>
            <a:off x="1665601" y="4131065"/>
            <a:ext cx="4270494" cy="383546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BB56BA1-4492-184C-A7F3-7BED4CD0214D}"/>
              </a:ext>
            </a:extLst>
          </p:cNvPr>
          <p:cNvSpPr txBox="1">
            <a:spLocks/>
          </p:cNvSpPr>
          <p:nvPr/>
        </p:nvSpPr>
        <p:spPr>
          <a:xfrm>
            <a:off x="2165437" y="3519116"/>
            <a:ext cx="337033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ES" sz="1600" b="0" spc="0" dirty="0">
                <a:solidFill>
                  <a:schemeClr val="bg1"/>
                </a:solidFill>
                <a:latin typeface="Gotham Light" panose="02000603030000020004" pitchFamily="2" charset="77"/>
              </a:rPr>
              <a:t>02/03/2020 – 01/09/2020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18CC5B7-D370-EF49-B62B-B8D9942F0AC9}"/>
              </a:ext>
            </a:extLst>
          </p:cNvPr>
          <p:cNvSpPr/>
          <p:nvPr/>
        </p:nvSpPr>
        <p:spPr>
          <a:xfrm>
            <a:off x="5936095" y="4132116"/>
            <a:ext cx="4269443" cy="383546"/>
          </a:xfrm>
          <a:prstGeom prst="rect">
            <a:avLst/>
          </a:prstGeom>
          <a:gradFill flip="none" rotWithShape="0">
            <a:gsLst>
              <a:gs pos="0">
                <a:srgbClr val="FFC000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FDDF73-5F13-C945-93C3-9A811210A324}"/>
              </a:ext>
            </a:extLst>
          </p:cNvPr>
          <p:cNvSpPr/>
          <p:nvPr/>
        </p:nvSpPr>
        <p:spPr>
          <a:xfrm>
            <a:off x="6365995" y="3660299"/>
            <a:ext cx="3245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Construcción de </a:t>
            </a:r>
            <a:r>
              <a:rPr lang="es-CR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PC y SB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C776ED4-E9B3-EA48-AA7A-E7B44875D824}"/>
              </a:ext>
            </a:extLst>
          </p:cNvPr>
          <p:cNvSpPr/>
          <p:nvPr/>
        </p:nvSpPr>
        <p:spPr>
          <a:xfrm>
            <a:off x="7183482" y="1969189"/>
            <a:ext cx="1595850" cy="157630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7655" fontAlgn="base">
              <a:defRPr/>
            </a:pPr>
            <a:endParaRPr lang="en-US" sz="1300" kern="0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8031516-F387-854D-961F-C7C4AFF7916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577732" y="2470984"/>
            <a:ext cx="871067" cy="5479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914F54-20D9-CA49-88B4-ABC9F39BA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262" y="2316377"/>
            <a:ext cx="793172" cy="889696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28D083FB-4D89-1E4E-A4B4-C7E455A89F87}"/>
              </a:ext>
            </a:extLst>
          </p:cNvPr>
          <p:cNvSpPr txBox="1">
            <a:spLocks/>
          </p:cNvSpPr>
          <p:nvPr/>
        </p:nvSpPr>
        <p:spPr>
          <a:xfrm>
            <a:off x="1881058" y="418042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Adquisición de la construcción PC y SB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(01/07/2020 – 30/11/2020)</a:t>
            </a:r>
          </a:p>
        </p:txBody>
      </p:sp>
      <p:sp>
        <p:nvSpPr>
          <p:cNvPr id="50" name="Rectángulo 93">
            <a:extLst>
              <a:ext uri="{FF2B5EF4-FFF2-40B4-BE49-F238E27FC236}">
                <a16:creationId xmlns:a16="http://schemas.microsoft.com/office/drawing/2014/main" id="{43ECB97E-6E56-A84F-BB31-51822D2FC7C8}"/>
              </a:ext>
            </a:extLst>
          </p:cNvPr>
          <p:cNvSpPr/>
          <p:nvPr/>
        </p:nvSpPr>
        <p:spPr>
          <a:xfrm>
            <a:off x="1673264" y="4684058"/>
            <a:ext cx="221840" cy="205994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636DAFD-C438-1C45-8869-B1D4B45E5C79}"/>
              </a:ext>
            </a:extLst>
          </p:cNvPr>
          <p:cNvSpPr txBox="1">
            <a:spLocks/>
          </p:cNvSpPr>
          <p:nvPr/>
        </p:nvSpPr>
        <p:spPr>
          <a:xfrm>
            <a:off x="1881058" y="471925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Trámite de viabilidad ambiental 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(14/02/2020 – 13/10/2020)</a:t>
            </a:r>
          </a:p>
        </p:txBody>
      </p:sp>
      <p:sp>
        <p:nvSpPr>
          <p:cNvPr id="54" name="Rectángulo 93">
            <a:extLst>
              <a:ext uri="{FF2B5EF4-FFF2-40B4-BE49-F238E27FC236}">
                <a16:creationId xmlns:a16="http://schemas.microsoft.com/office/drawing/2014/main" id="{48F3FAD2-4377-4349-A05D-C3752D705788}"/>
              </a:ext>
            </a:extLst>
          </p:cNvPr>
          <p:cNvSpPr/>
          <p:nvPr/>
        </p:nvSpPr>
        <p:spPr>
          <a:xfrm>
            <a:off x="1673264" y="5222888"/>
            <a:ext cx="221840" cy="205994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268C05E-7130-6447-AC16-269F934A0B4E}"/>
              </a:ext>
            </a:extLst>
          </p:cNvPr>
          <p:cNvSpPr txBox="1">
            <a:spLocks/>
          </p:cNvSpPr>
          <p:nvPr/>
        </p:nvSpPr>
        <p:spPr>
          <a:xfrm>
            <a:off x="6157304" y="418042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Equipamiento PC y SB 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(08/12/2021 – 07/02/2022)</a:t>
            </a:r>
          </a:p>
        </p:txBody>
      </p:sp>
      <p:sp>
        <p:nvSpPr>
          <p:cNvPr id="56" name="Rectángulo 93">
            <a:extLst>
              <a:ext uri="{FF2B5EF4-FFF2-40B4-BE49-F238E27FC236}">
                <a16:creationId xmlns:a16="http://schemas.microsoft.com/office/drawing/2014/main" id="{B9802F10-F7ED-4642-85EC-B5862F7FE06E}"/>
              </a:ext>
            </a:extLst>
          </p:cNvPr>
          <p:cNvSpPr/>
          <p:nvPr/>
        </p:nvSpPr>
        <p:spPr>
          <a:xfrm>
            <a:off x="5949510" y="4684058"/>
            <a:ext cx="221840" cy="205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EACA9D3-A801-7A4B-A1A1-ABCE1E073038}"/>
              </a:ext>
            </a:extLst>
          </p:cNvPr>
          <p:cNvSpPr txBox="1">
            <a:spLocks/>
          </p:cNvSpPr>
          <p:nvPr/>
        </p:nvSpPr>
        <p:spPr>
          <a:xfrm>
            <a:off x="6157304" y="471925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Instalación de Sistemas y pruebas PC y SB </a:t>
            </a: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(08/12/2021 – 07/03/2022)</a:t>
            </a:r>
          </a:p>
        </p:txBody>
      </p:sp>
      <p:sp>
        <p:nvSpPr>
          <p:cNvPr id="58" name="Rectángulo 93">
            <a:extLst>
              <a:ext uri="{FF2B5EF4-FFF2-40B4-BE49-F238E27FC236}">
                <a16:creationId xmlns:a16="http://schemas.microsoft.com/office/drawing/2014/main" id="{C7945446-6CF0-7B41-B34D-A29EE727A43B}"/>
              </a:ext>
            </a:extLst>
          </p:cNvPr>
          <p:cNvSpPr/>
          <p:nvPr/>
        </p:nvSpPr>
        <p:spPr>
          <a:xfrm>
            <a:off x="5949510" y="5222888"/>
            <a:ext cx="221840" cy="205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88CBBE6-E203-E244-8A29-8375789778EE}"/>
              </a:ext>
            </a:extLst>
          </p:cNvPr>
          <p:cNvSpPr txBox="1">
            <a:spLocks/>
          </p:cNvSpPr>
          <p:nvPr/>
        </p:nvSpPr>
        <p:spPr>
          <a:xfrm>
            <a:off x="6405259" y="3531816"/>
            <a:ext cx="337033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ES" sz="1600" b="0" spc="0" dirty="0">
                <a:solidFill>
                  <a:schemeClr val="bg1"/>
                </a:solidFill>
                <a:latin typeface="Gotham Light" panose="02000603030000020004" pitchFamily="2" charset="77"/>
              </a:rPr>
              <a:t>(08/12/2020 – 07/12/2021)</a:t>
            </a:r>
          </a:p>
        </p:txBody>
      </p:sp>
    </p:spTree>
    <p:extLst>
      <p:ext uri="{BB962C8B-B14F-4D97-AF65-F5344CB8AC3E}">
        <p14:creationId xmlns:p14="http://schemas.microsoft.com/office/powerpoint/2010/main" val="299620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2E59B9D-F4FB-314E-AB9D-C8E9465F3DD8}"/>
              </a:ext>
            </a:extLst>
          </p:cNvPr>
          <p:cNvSpPr/>
          <p:nvPr/>
        </p:nvSpPr>
        <p:spPr>
          <a:xfrm>
            <a:off x="-1" y="-1442"/>
            <a:ext cx="12210285" cy="1579068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98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6A93A4-EB92-4EA3-BC51-7A0AC1972851}"/>
              </a:ext>
            </a:extLst>
          </p:cNvPr>
          <p:cNvSpPr txBox="1">
            <a:spLocks/>
          </p:cNvSpPr>
          <p:nvPr/>
        </p:nvSpPr>
        <p:spPr>
          <a:xfrm>
            <a:off x="755737" y="164150"/>
            <a:ext cx="11802534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b="0" dirty="0">
                <a:solidFill>
                  <a:schemeClr val="bg1"/>
                </a:solidFill>
                <a:latin typeface="Gotham Light" panose="02000603030000020004" pitchFamily="2" charset="77"/>
              </a:rPr>
              <a:t>LÍNEA DE </a:t>
            </a:r>
            <a:r>
              <a:rPr lang="es-ES" dirty="0">
                <a:solidFill>
                  <a:schemeClr val="bg1"/>
                </a:solidFill>
                <a:latin typeface="Gotham Black" panose="02000603030000020004" pitchFamily="2" charset="77"/>
              </a:rPr>
              <a:t>TIEMPO</a:t>
            </a:r>
            <a:endParaRPr lang="es-CR" dirty="0">
              <a:solidFill>
                <a:schemeClr val="bg1"/>
              </a:solidFill>
              <a:latin typeface="Gotham Black" panose="02000603030000020004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FB69AA-1607-434C-A35A-11CC9F595163}"/>
              </a:ext>
            </a:extLst>
          </p:cNvPr>
          <p:cNvSpPr txBox="1">
            <a:spLocks/>
          </p:cNvSpPr>
          <p:nvPr/>
        </p:nvSpPr>
        <p:spPr>
          <a:xfrm>
            <a:off x="755737" y="894583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endParaRPr lang="es-CR" sz="3200" b="0" spc="-300" dirty="0">
              <a:solidFill>
                <a:schemeClr val="bg1"/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AEEE44-73BB-4DBE-A81E-5058C1AC66E1}"/>
              </a:ext>
            </a:extLst>
          </p:cNvPr>
          <p:cNvSpPr/>
          <p:nvPr/>
        </p:nvSpPr>
        <p:spPr>
          <a:xfrm>
            <a:off x="2209971" y="3660684"/>
            <a:ext cx="3245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Diseño de </a:t>
            </a:r>
            <a:r>
              <a:rPr lang="es-CR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PB y LT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0" y="6294621"/>
            <a:ext cx="12191997" cy="5633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5999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0B4A86CF-7D60-A147-9B08-BDD477A33434}"/>
              </a:ext>
            </a:extLst>
          </p:cNvPr>
          <p:cNvSpPr/>
          <p:nvPr/>
        </p:nvSpPr>
        <p:spPr>
          <a:xfrm>
            <a:off x="3027458" y="1969574"/>
            <a:ext cx="1595850" cy="157630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62A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7655" fontAlgn="base">
              <a:defRPr/>
            </a:pPr>
            <a:endParaRPr lang="en-US" sz="1300" kern="0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8C7B392-5DDB-8F45-B9E0-DE09D6595280}"/>
              </a:ext>
            </a:extLst>
          </p:cNvPr>
          <p:cNvSpPr/>
          <p:nvPr/>
        </p:nvSpPr>
        <p:spPr>
          <a:xfrm>
            <a:off x="1665601" y="4131065"/>
            <a:ext cx="4270494" cy="383546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BB56BA1-4492-184C-A7F3-7BED4CD0214D}"/>
              </a:ext>
            </a:extLst>
          </p:cNvPr>
          <p:cNvSpPr txBox="1">
            <a:spLocks/>
          </p:cNvSpPr>
          <p:nvPr/>
        </p:nvSpPr>
        <p:spPr>
          <a:xfrm>
            <a:off x="2165437" y="3519116"/>
            <a:ext cx="337033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ES" sz="1600" b="0" spc="0" dirty="0">
                <a:solidFill>
                  <a:schemeClr val="bg1"/>
                </a:solidFill>
                <a:latin typeface="Gotham Light" panose="02000603030000020004" pitchFamily="2" charset="77"/>
              </a:rPr>
              <a:t>(01/07/2020 – 31/12/2020)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18CC5B7-D370-EF49-B62B-B8D9942F0AC9}"/>
              </a:ext>
            </a:extLst>
          </p:cNvPr>
          <p:cNvSpPr/>
          <p:nvPr/>
        </p:nvSpPr>
        <p:spPr>
          <a:xfrm>
            <a:off x="5936095" y="4132116"/>
            <a:ext cx="4269443" cy="383546"/>
          </a:xfrm>
          <a:prstGeom prst="rect">
            <a:avLst/>
          </a:prstGeom>
          <a:gradFill flip="none" rotWithShape="0">
            <a:gsLst>
              <a:gs pos="0">
                <a:srgbClr val="FFC000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FDDF73-5F13-C945-93C3-9A811210A324}"/>
              </a:ext>
            </a:extLst>
          </p:cNvPr>
          <p:cNvSpPr/>
          <p:nvPr/>
        </p:nvSpPr>
        <p:spPr>
          <a:xfrm>
            <a:off x="6365995" y="3660299"/>
            <a:ext cx="3245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Construcción de </a:t>
            </a:r>
            <a:r>
              <a:rPr lang="es-CR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PB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C776ED4-E9B3-EA48-AA7A-E7B44875D824}"/>
              </a:ext>
            </a:extLst>
          </p:cNvPr>
          <p:cNvSpPr/>
          <p:nvPr/>
        </p:nvSpPr>
        <p:spPr>
          <a:xfrm>
            <a:off x="7183482" y="1969189"/>
            <a:ext cx="1595850" cy="157630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7655" fontAlgn="base">
              <a:defRPr/>
            </a:pPr>
            <a:endParaRPr lang="en-US" sz="1300" kern="0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8031516-F387-854D-961F-C7C4AFF7916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577732" y="2470984"/>
            <a:ext cx="871067" cy="5479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914F54-20D9-CA49-88B4-ABC9F39BA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262" y="2316377"/>
            <a:ext cx="793172" cy="889696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28D083FB-4D89-1E4E-A4B4-C7E455A89F87}"/>
              </a:ext>
            </a:extLst>
          </p:cNvPr>
          <p:cNvSpPr txBox="1">
            <a:spLocks/>
          </p:cNvSpPr>
          <p:nvPr/>
        </p:nvSpPr>
        <p:spPr>
          <a:xfrm>
            <a:off x="1881058" y="418042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Adquisición de la construcción PB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(02/11/2020 – 01/04/2021)</a:t>
            </a:r>
          </a:p>
        </p:txBody>
      </p:sp>
      <p:sp>
        <p:nvSpPr>
          <p:cNvPr id="50" name="Rectángulo 93">
            <a:extLst>
              <a:ext uri="{FF2B5EF4-FFF2-40B4-BE49-F238E27FC236}">
                <a16:creationId xmlns:a16="http://schemas.microsoft.com/office/drawing/2014/main" id="{43ECB97E-6E56-A84F-BB31-51822D2FC7C8}"/>
              </a:ext>
            </a:extLst>
          </p:cNvPr>
          <p:cNvSpPr/>
          <p:nvPr/>
        </p:nvSpPr>
        <p:spPr>
          <a:xfrm>
            <a:off x="1673264" y="4684058"/>
            <a:ext cx="221840" cy="205994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636DAFD-C438-1C45-8869-B1D4B45E5C79}"/>
              </a:ext>
            </a:extLst>
          </p:cNvPr>
          <p:cNvSpPr txBox="1">
            <a:spLocks/>
          </p:cNvSpPr>
          <p:nvPr/>
        </p:nvSpPr>
        <p:spPr>
          <a:xfrm>
            <a:off x="1881058" y="471925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Trámite de viabilidad ambiental PB 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(13/04/2020 – 12/12/2020)</a:t>
            </a:r>
          </a:p>
        </p:txBody>
      </p:sp>
      <p:sp>
        <p:nvSpPr>
          <p:cNvPr id="54" name="Rectángulo 93">
            <a:extLst>
              <a:ext uri="{FF2B5EF4-FFF2-40B4-BE49-F238E27FC236}">
                <a16:creationId xmlns:a16="http://schemas.microsoft.com/office/drawing/2014/main" id="{48F3FAD2-4377-4349-A05D-C3752D705788}"/>
              </a:ext>
            </a:extLst>
          </p:cNvPr>
          <p:cNvSpPr/>
          <p:nvPr/>
        </p:nvSpPr>
        <p:spPr>
          <a:xfrm>
            <a:off x="1673264" y="5222888"/>
            <a:ext cx="221840" cy="205994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268C05E-7130-6447-AC16-269F934A0B4E}"/>
              </a:ext>
            </a:extLst>
          </p:cNvPr>
          <p:cNvSpPr txBox="1">
            <a:spLocks/>
          </p:cNvSpPr>
          <p:nvPr/>
        </p:nvSpPr>
        <p:spPr>
          <a:xfrm>
            <a:off x="6157304" y="4180424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Equipamiento PB </a:t>
            </a:r>
          </a:p>
          <a:p>
            <a:pPr lvl="0"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(04/04/2022 – 31/05/2022)</a:t>
            </a:r>
          </a:p>
        </p:txBody>
      </p:sp>
      <p:sp>
        <p:nvSpPr>
          <p:cNvPr id="56" name="Rectángulo 93">
            <a:extLst>
              <a:ext uri="{FF2B5EF4-FFF2-40B4-BE49-F238E27FC236}">
                <a16:creationId xmlns:a16="http://schemas.microsoft.com/office/drawing/2014/main" id="{B9802F10-F7ED-4642-85EC-B5862F7FE06E}"/>
              </a:ext>
            </a:extLst>
          </p:cNvPr>
          <p:cNvSpPr/>
          <p:nvPr/>
        </p:nvSpPr>
        <p:spPr>
          <a:xfrm>
            <a:off x="5949510" y="4684058"/>
            <a:ext cx="221840" cy="205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EACA9D3-A801-7A4B-A1A1-ABCE1E073038}"/>
              </a:ext>
            </a:extLst>
          </p:cNvPr>
          <p:cNvSpPr txBox="1">
            <a:spLocks/>
          </p:cNvSpPr>
          <p:nvPr/>
        </p:nvSpPr>
        <p:spPr>
          <a:xfrm>
            <a:off x="6157304" y="4828110"/>
            <a:ext cx="4461607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ES" sz="15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Instalación de Sistemas y pruebas PB </a:t>
            </a:r>
            <a:r>
              <a:rPr lang="es-ES" sz="1500" b="0" spc="0" dirty="0">
                <a:solidFill>
                  <a:schemeClr val="bg1">
                    <a:lumMod val="65000"/>
                  </a:schemeClr>
                </a:solidFill>
                <a:latin typeface="Gotham Light" panose="02000603030000020004" pitchFamily="2" charset="77"/>
              </a:rPr>
              <a:t>(04/04/2021 – 31/05/2022)</a:t>
            </a:r>
          </a:p>
          <a:p>
            <a:pPr>
              <a:lnSpc>
                <a:spcPct val="100000"/>
              </a:lnSpc>
              <a:defRPr/>
            </a:pPr>
            <a:endParaRPr lang="es-ES" sz="1500" b="0" spc="0" dirty="0">
              <a:solidFill>
                <a:schemeClr val="bg1">
                  <a:lumMod val="65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58" name="Rectángulo 93">
            <a:extLst>
              <a:ext uri="{FF2B5EF4-FFF2-40B4-BE49-F238E27FC236}">
                <a16:creationId xmlns:a16="http://schemas.microsoft.com/office/drawing/2014/main" id="{C7945446-6CF0-7B41-B34D-A29EE727A43B}"/>
              </a:ext>
            </a:extLst>
          </p:cNvPr>
          <p:cNvSpPr/>
          <p:nvPr/>
        </p:nvSpPr>
        <p:spPr>
          <a:xfrm>
            <a:off x="5949510" y="5222888"/>
            <a:ext cx="221840" cy="205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88CBBE6-E203-E244-8A29-8375789778EE}"/>
              </a:ext>
            </a:extLst>
          </p:cNvPr>
          <p:cNvSpPr txBox="1">
            <a:spLocks/>
          </p:cNvSpPr>
          <p:nvPr/>
        </p:nvSpPr>
        <p:spPr>
          <a:xfrm>
            <a:off x="5980629" y="3531816"/>
            <a:ext cx="4217666" cy="141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ES" sz="1600" b="0" spc="0" dirty="0">
                <a:solidFill>
                  <a:schemeClr val="bg1"/>
                </a:solidFill>
                <a:latin typeface="Gotham Light" panose="02000603030000020004" pitchFamily="2" charset="77"/>
              </a:rPr>
              <a:t>(02/04/2021 – 01/04/2022)</a:t>
            </a:r>
          </a:p>
        </p:txBody>
      </p:sp>
    </p:spTree>
    <p:extLst>
      <p:ext uri="{BB962C8B-B14F-4D97-AF65-F5344CB8AC3E}">
        <p14:creationId xmlns:p14="http://schemas.microsoft.com/office/powerpoint/2010/main" val="187296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BBA830D4-4237-4AE3-99F5-7FF0AEA69B15}"/>
              </a:ext>
            </a:extLst>
          </p:cNvPr>
          <p:cNvSpPr txBox="1"/>
          <p:nvPr/>
        </p:nvSpPr>
        <p:spPr>
          <a:xfrm>
            <a:off x="335723" y="610067"/>
            <a:ext cx="110090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800" b="1" spc="-300" dirty="0" err="1">
                <a:solidFill>
                  <a:srgbClr val="62AA45">
                    <a:alpha val="95000"/>
                  </a:srgbClr>
                </a:solidFill>
                <a:latin typeface="Gotham Black Regular" panose="02000603030000020004" pitchFamily="2" charset="77"/>
              </a:rPr>
              <a:t>Impactos</a:t>
            </a:r>
            <a:r>
              <a:rPr lang="en-US" sz="4800" b="1" spc="-300" dirty="0">
                <a:solidFill>
                  <a:srgbClr val="62AA45">
                    <a:alpha val="95000"/>
                  </a:srgbClr>
                </a:solidFill>
                <a:latin typeface="Gotham Black Regular" panose="02000603030000020004" pitchFamily="2" charset="77"/>
              </a:rPr>
              <a:t> y </a:t>
            </a:r>
            <a:r>
              <a:rPr lang="en-US" sz="4800" b="1" spc="-300" dirty="0" err="1">
                <a:solidFill>
                  <a:srgbClr val="62AA45">
                    <a:alpha val="95000"/>
                  </a:srgbClr>
                </a:solidFill>
                <a:latin typeface="Gotham Black Regular" panose="02000603030000020004" pitchFamily="2" charset="77"/>
              </a:rPr>
              <a:t>resultados</a:t>
            </a:r>
            <a:r>
              <a:rPr lang="en-US" sz="4800" b="1" spc="-300" dirty="0">
                <a:solidFill>
                  <a:srgbClr val="62AA45">
                    <a:alpha val="95000"/>
                  </a:srgbClr>
                </a:solidFill>
                <a:latin typeface="Gotham Black Regular" panose="02000603030000020004" pitchFamily="2" charset="77"/>
              </a:rPr>
              <a:t> </a:t>
            </a:r>
            <a:r>
              <a:rPr lang="en-US" sz="4800" b="1" spc="-300" dirty="0" err="1">
                <a:solidFill>
                  <a:srgbClr val="62AA45">
                    <a:alpha val="95000"/>
                  </a:srgbClr>
                </a:solidFill>
                <a:latin typeface="Gotham Black Regular" panose="02000603030000020004" pitchFamily="2" charset="77"/>
              </a:rPr>
              <a:t>esperados</a:t>
            </a:r>
            <a:endParaRPr lang="en-US" sz="4800" b="1" spc="-300" dirty="0">
              <a:solidFill>
                <a:srgbClr val="62AA45">
                  <a:alpha val="95000"/>
                </a:srgbClr>
              </a:solidFill>
              <a:latin typeface="Gotham Black Regular" panose="02000603030000020004" pitchFamily="2" charset="77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C8F7012E-C73A-4848-AB04-7B2F0385351F}"/>
              </a:ext>
            </a:extLst>
          </p:cNvPr>
          <p:cNvSpPr/>
          <p:nvPr/>
        </p:nvSpPr>
        <p:spPr>
          <a:xfrm>
            <a:off x="0" y="1555836"/>
            <a:ext cx="12189022" cy="4738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7E333DA6-9252-42C5-9BD7-7A5F9C7792B5}"/>
              </a:ext>
            </a:extLst>
          </p:cNvPr>
          <p:cNvSpPr/>
          <p:nvPr/>
        </p:nvSpPr>
        <p:spPr>
          <a:xfrm>
            <a:off x="296644" y="2033041"/>
            <a:ext cx="37522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Índice de</a:t>
            </a:r>
          </a:p>
          <a:p>
            <a:pPr lvl="0">
              <a:lnSpc>
                <a:spcPts val="2000"/>
              </a:lnSpc>
            </a:pPr>
            <a:r>
              <a:rPr lang="es-ES" sz="2400" dirty="0">
                <a:solidFill>
                  <a:srgbClr val="62AA45"/>
                </a:solidFill>
                <a:latin typeface="Gotham Light" panose="02000603030000020004" pitchFamily="2" charset="77"/>
              </a:rPr>
              <a:t>competitividad</a:t>
            </a:r>
          </a:p>
          <a:p>
            <a:pPr lvl="0">
              <a:lnSpc>
                <a:spcPts val="2000"/>
              </a:lnSpc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Gotham Light" panose="02000603030000020004" pitchFamily="2" charset="77"/>
              </a:rPr>
              <a:t>global</a:t>
            </a: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43F9E90E-D1F8-4F24-BD9A-88C1E6E08DAF}"/>
              </a:ext>
            </a:extLst>
          </p:cNvPr>
          <p:cNvSpPr txBox="1"/>
          <p:nvPr/>
        </p:nvSpPr>
        <p:spPr>
          <a:xfrm>
            <a:off x="2847415" y="2065819"/>
            <a:ext cx="1776428" cy="276999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LÍNEA BASE</a:t>
            </a:r>
            <a:endParaRPr lang="es-CR" sz="1200" b="1" dirty="0">
              <a:solidFill>
                <a:schemeClr val="bg1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83" name="TextBox 41">
            <a:extLst>
              <a:ext uri="{FF2B5EF4-FFF2-40B4-BE49-F238E27FC236}">
                <a16:creationId xmlns:a16="http://schemas.microsoft.com/office/drawing/2014/main" id="{08AB55DE-C766-43EA-9368-991BC79F336C}"/>
              </a:ext>
            </a:extLst>
          </p:cNvPr>
          <p:cNvSpPr txBox="1"/>
          <p:nvPr/>
        </p:nvSpPr>
        <p:spPr>
          <a:xfrm>
            <a:off x="1311565" y="4646527"/>
            <a:ext cx="233514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anose="02000603030000020004" pitchFamily="2" charset="77"/>
              </a:rPr>
              <a:t>PROMOCIÓN DE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3030000020004" pitchFamily="2" charset="77"/>
              </a:rPr>
              <a:t>INFRAESTRUCTURA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anose="02000603030000020004" pitchFamily="2" charset="77"/>
              </a:rPr>
              <a:t>ESTATAL SOSTENIBLE</a:t>
            </a:r>
          </a:p>
        </p:txBody>
      </p:sp>
      <p:cxnSp>
        <p:nvCxnSpPr>
          <p:cNvPr id="93" name="Straight Connector 20">
            <a:extLst>
              <a:ext uri="{FF2B5EF4-FFF2-40B4-BE49-F238E27FC236}">
                <a16:creationId xmlns:a16="http://schemas.microsoft.com/office/drawing/2014/main" id="{3B8435D8-80C9-4C64-80D9-66C80599FEA8}"/>
              </a:ext>
            </a:extLst>
          </p:cNvPr>
          <p:cNvCxnSpPr>
            <a:cxnSpLocks/>
          </p:cNvCxnSpPr>
          <p:nvPr/>
        </p:nvCxnSpPr>
        <p:spPr>
          <a:xfrm>
            <a:off x="5922452" y="1786618"/>
            <a:ext cx="13936" cy="1294903"/>
          </a:xfrm>
          <a:prstGeom prst="line">
            <a:avLst/>
          </a:prstGeom>
          <a:ln w="22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1">
            <a:extLst>
              <a:ext uri="{FF2B5EF4-FFF2-40B4-BE49-F238E27FC236}">
                <a16:creationId xmlns:a16="http://schemas.microsoft.com/office/drawing/2014/main" id="{80301BDD-EA07-D945-9A19-9597E6882111}"/>
              </a:ext>
            </a:extLst>
          </p:cNvPr>
          <p:cNvSpPr txBox="1"/>
          <p:nvPr/>
        </p:nvSpPr>
        <p:spPr>
          <a:xfrm>
            <a:off x="4550319" y="4560200"/>
            <a:ext cx="30805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3030000020004" pitchFamily="2" charset="77"/>
              </a:rPr>
              <a:t>AUMENTO EN LA CAPACIDAD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anose="02000603030000020004" pitchFamily="2" charset="77"/>
              </a:rPr>
              <a:t>MÁXIMA DE PROCESAMIENTO DE CARGA DEL PUESTO FRONTERIZO EN IMP Y EXP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BA1CA5-CA36-074B-A83D-D14D6D3617F9}"/>
              </a:ext>
            </a:extLst>
          </p:cNvPr>
          <p:cNvSpPr/>
          <p:nvPr/>
        </p:nvSpPr>
        <p:spPr>
          <a:xfrm>
            <a:off x="4623843" y="1968422"/>
            <a:ext cx="841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4,50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73855AE6-554F-684A-BA24-B479AE20B7AD}"/>
              </a:ext>
            </a:extLst>
          </p:cNvPr>
          <p:cNvSpPr txBox="1"/>
          <p:nvPr/>
        </p:nvSpPr>
        <p:spPr>
          <a:xfrm>
            <a:off x="2847415" y="2463928"/>
            <a:ext cx="1776428" cy="276999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LÍNEA DE SALIDA</a:t>
            </a:r>
            <a:endParaRPr lang="es-CR" sz="1200" b="1" dirty="0">
              <a:solidFill>
                <a:schemeClr val="bg1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01EE057-1A1B-8E4F-B1CB-1EDA012A425D}"/>
              </a:ext>
            </a:extLst>
          </p:cNvPr>
          <p:cNvSpPr/>
          <p:nvPr/>
        </p:nvSpPr>
        <p:spPr>
          <a:xfrm>
            <a:off x="4639873" y="2362293"/>
            <a:ext cx="8098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4,57</a:t>
            </a: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D59324DC-12F0-CC4B-ABE4-6F95DC9C7848}"/>
              </a:ext>
            </a:extLst>
          </p:cNvPr>
          <p:cNvSpPr/>
          <p:nvPr/>
        </p:nvSpPr>
        <p:spPr>
          <a:xfrm>
            <a:off x="6075319" y="1998790"/>
            <a:ext cx="28808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es-ES" sz="24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Índice de </a:t>
            </a:r>
            <a:r>
              <a:rPr lang="es-ES" sz="24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eficiencia </a:t>
            </a:r>
            <a:r>
              <a:rPr lang="es-ES" sz="24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de los procesos aduaneros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B93744EF-F093-BC4A-9D11-B3A371E02897}"/>
              </a:ext>
            </a:extLst>
          </p:cNvPr>
          <p:cNvSpPr txBox="1"/>
          <p:nvPr/>
        </p:nvSpPr>
        <p:spPr>
          <a:xfrm>
            <a:off x="8945079" y="2065819"/>
            <a:ext cx="1776428" cy="276999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LÍNEA BASE</a:t>
            </a:r>
            <a:endParaRPr lang="es-CR" sz="1200" b="1" dirty="0">
              <a:solidFill>
                <a:schemeClr val="bg1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52" name="Triangle 9">
            <a:extLst>
              <a:ext uri="{FF2B5EF4-FFF2-40B4-BE49-F238E27FC236}">
                <a16:creationId xmlns:a16="http://schemas.microsoft.com/office/drawing/2014/main" id="{19FAAB62-36D2-F845-AE1F-12CEF1225B13}"/>
              </a:ext>
            </a:extLst>
          </p:cNvPr>
          <p:cNvSpPr/>
          <p:nvPr/>
        </p:nvSpPr>
        <p:spPr>
          <a:xfrm>
            <a:off x="11611759" y="2455604"/>
            <a:ext cx="311741" cy="26874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D1258FB-C261-FE49-ADB4-46D800E4BE5B}"/>
              </a:ext>
            </a:extLst>
          </p:cNvPr>
          <p:cNvSpPr/>
          <p:nvPr/>
        </p:nvSpPr>
        <p:spPr>
          <a:xfrm>
            <a:off x="10820615" y="1968422"/>
            <a:ext cx="817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3,70</a:t>
            </a: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048CD0F7-BDE5-0149-BF66-A98B25AA94BD}"/>
              </a:ext>
            </a:extLst>
          </p:cNvPr>
          <p:cNvSpPr txBox="1"/>
          <p:nvPr/>
        </p:nvSpPr>
        <p:spPr>
          <a:xfrm>
            <a:off x="8945079" y="2463928"/>
            <a:ext cx="1776428" cy="276999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LÍNEA DE SALIDA</a:t>
            </a:r>
            <a:endParaRPr lang="es-CR" sz="1200" b="1" dirty="0">
              <a:solidFill>
                <a:schemeClr val="bg1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E87B8094-54FB-4946-AF4F-6ACA2219458E}"/>
              </a:ext>
            </a:extLst>
          </p:cNvPr>
          <p:cNvSpPr/>
          <p:nvPr/>
        </p:nvSpPr>
        <p:spPr>
          <a:xfrm>
            <a:off x="10810196" y="2362293"/>
            <a:ext cx="838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4,30</a:t>
            </a:r>
          </a:p>
        </p:txBody>
      </p:sp>
      <p:sp>
        <p:nvSpPr>
          <p:cNvPr id="66" name="Triangle 9">
            <a:extLst>
              <a:ext uri="{FF2B5EF4-FFF2-40B4-BE49-F238E27FC236}">
                <a16:creationId xmlns:a16="http://schemas.microsoft.com/office/drawing/2014/main" id="{C8BEE7A7-6477-994B-AE16-0EEDDB0F485F}"/>
              </a:ext>
            </a:extLst>
          </p:cNvPr>
          <p:cNvSpPr/>
          <p:nvPr/>
        </p:nvSpPr>
        <p:spPr>
          <a:xfrm>
            <a:off x="5372517" y="2443365"/>
            <a:ext cx="311741" cy="26874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196BFAB2-D130-8147-9239-06542C7F7FB0}"/>
              </a:ext>
            </a:extLst>
          </p:cNvPr>
          <p:cNvSpPr/>
          <p:nvPr/>
        </p:nvSpPr>
        <p:spPr>
          <a:xfrm>
            <a:off x="-21772" y="3246895"/>
            <a:ext cx="12227798" cy="658860"/>
          </a:xfrm>
          <a:prstGeom prst="rect">
            <a:avLst/>
          </a:prstGeom>
          <a:solidFill>
            <a:srgbClr val="008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3C"/>
              </a:solidFill>
            </a:endParaRPr>
          </a:p>
        </p:txBody>
      </p:sp>
      <p:sp>
        <p:nvSpPr>
          <p:cNvPr id="78" name="Rectangle 13">
            <a:extLst>
              <a:ext uri="{FF2B5EF4-FFF2-40B4-BE49-F238E27FC236}">
                <a16:creationId xmlns:a16="http://schemas.microsoft.com/office/drawing/2014/main" id="{B0011B47-B8AC-8C4B-8351-85883106AA15}"/>
              </a:ext>
            </a:extLst>
          </p:cNvPr>
          <p:cNvSpPr/>
          <p:nvPr/>
        </p:nvSpPr>
        <p:spPr>
          <a:xfrm>
            <a:off x="130629" y="3396978"/>
            <a:ext cx="12061368" cy="32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es-ES" sz="1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El índice permite monitorear, con un valor de 1 a 7, el posicionamiento y las tendencias de la competitividad y la productividad-país para 148 países.</a:t>
            </a:r>
          </a:p>
        </p:txBody>
      </p:sp>
      <p:pic>
        <p:nvPicPr>
          <p:cNvPr id="6" name="Gráfico 5" descr="Marca de verificación">
            <a:extLst>
              <a:ext uri="{FF2B5EF4-FFF2-40B4-BE49-F238E27FC236}">
                <a16:creationId xmlns:a16="http://schemas.microsoft.com/office/drawing/2014/main" id="{C3FA5E35-131E-5E42-B100-6020AC9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893" y="4634013"/>
            <a:ext cx="772654" cy="772654"/>
          </a:xfrm>
          <a:prstGeom prst="rect">
            <a:avLst/>
          </a:prstGeom>
        </p:spPr>
      </p:pic>
      <p:pic>
        <p:nvPicPr>
          <p:cNvPr id="85" name="Gráfico 84" descr="Marca de verificación">
            <a:extLst>
              <a:ext uri="{FF2B5EF4-FFF2-40B4-BE49-F238E27FC236}">
                <a16:creationId xmlns:a16="http://schemas.microsoft.com/office/drawing/2014/main" id="{8581AFDE-A3D5-7941-89D2-E8FADE7E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5608" y="4634013"/>
            <a:ext cx="772654" cy="772654"/>
          </a:xfrm>
          <a:prstGeom prst="rect">
            <a:avLst/>
          </a:prstGeom>
        </p:spPr>
      </p:pic>
      <p:sp>
        <p:nvSpPr>
          <p:cNvPr id="86" name="TextBox 41">
            <a:extLst>
              <a:ext uri="{FF2B5EF4-FFF2-40B4-BE49-F238E27FC236}">
                <a16:creationId xmlns:a16="http://schemas.microsoft.com/office/drawing/2014/main" id="{EE69C72C-0538-804E-85F6-C0A20165804F}"/>
              </a:ext>
            </a:extLst>
          </p:cNvPr>
          <p:cNvSpPr txBox="1"/>
          <p:nvPr/>
        </p:nvSpPr>
        <p:spPr>
          <a:xfrm>
            <a:off x="8595111" y="4667921"/>
            <a:ext cx="317420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3030000020004" pitchFamily="2" charset="77"/>
              </a:rPr>
              <a:t>REDUCCIÓN DEL COSTO TOTAL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anose="02000603030000020004" pitchFamily="2" charset="77"/>
              </a:rPr>
              <a:t>DEL PROCESO DE CONTROL CUARENTENARIO (IMP)</a:t>
            </a:r>
          </a:p>
        </p:txBody>
      </p:sp>
      <p:pic>
        <p:nvPicPr>
          <p:cNvPr id="88" name="Gráfico 87" descr="Marca de verificación">
            <a:extLst>
              <a:ext uri="{FF2B5EF4-FFF2-40B4-BE49-F238E27FC236}">
                <a16:creationId xmlns:a16="http://schemas.microsoft.com/office/drawing/2014/main" id="{CAAEF921-F528-FC44-8FBB-BE9231759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204" y="4650926"/>
            <a:ext cx="772654" cy="772654"/>
          </a:xfrm>
          <a:prstGeom prst="rect">
            <a:avLst/>
          </a:prstGeom>
        </p:spPr>
      </p:pic>
      <p:pic>
        <p:nvPicPr>
          <p:cNvPr id="89" name="Picture 4">
            <a:extLst>
              <a:ext uri="{FF2B5EF4-FFF2-40B4-BE49-F238E27FC236}">
                <a16:creationId xmlns:a16="http://schemas.microsoft.com/office/drawing/2014/main" id="{D56A9F84-CC95-EB4D-B40E-5682E49F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90" name="Straight Connector 5">
            <a:extLst>
              <a:ext uri="{FF2B5EF4-FFF2-40B4-BE49-F238E27FC236}">
                <a16:creationId xmlns:a16="http://schemas.microsoft.com/office/drawing/2014/main" id="{812931E5-3B70-8F43-B7AD-4CBC5D3F427D}"/>
              </a:ext>
            </a:extLst>
          </p:cNvPr>
          <p:cNvCxnSpPr>
            <a:cxnSpLocks/>
          </p:cNvCxnSpPr>
          <p:nvPr/>
        </p:nvCxnSpPr>
        <p:spPr>
          <a:xfrm flipH="1">
            <a:off x="9419861" y="6294620"/>
            <a:ext cx="2772135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01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0D7CFC5D-B854-BD44-BB5A-62A769A0A6DB}"/>
              </a:ext>
            </a:extLst>
          </p:cNvPr>
          <p:cNvSpPr/>
          <p:nvPr/>
        </p:nvSpPr>
        <p:spPr>
          <a:xfrm>
            <a:off x="-11579" y="448902"/>
            <a:ext cx="12192000" cy="1087932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DCAB0A2-CCC3-D545-AC69-2C66D2CAD4EB}"/>
              </a:ext>
            </a:extLst>
          </p:cNvPr>
          <p:cNvSpPr/>
          <p:nvPr/>
        </p:nvSpPr>
        <p:spPr>
          <a:xfrm>
            <a:off x="0" y="3689137"/>
            <a:ext cx="12192000" cy="2605480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F2EF5-AD30-6B4B-BD8C-AA63615C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5D59AF-E0A3-9142-A230-779A34B61710}"/>
              </a:ext>
            </a:extLst>
          </p:cNvPr>
          <p:cNvCxnSpPr>
            <a:cxnSpLocks/>
          </p:cNvCxnSpPr>
          <p:nvPr/>
        </p:nvCxnSpPr>
        <p:spPr>
          <a:xfrm flipH="1">
            <a:off x="10378440" y="6294620"/>
            <a:ext cx="1813556" cy="0"/>
          </a:xfrm>
          <a:prstGeom prst="line">
            <a:avLst/>
          </a:prstGeom>
          <a:ln w="149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7B5CE5-4D3C-CF46-8697-0674442391F7}"/>
              </a:ext>
            </a:extLst>
          </p:cNvPr>
          <p:cNvSpPr txBox="1"/>
          <p:nvPr/>
        </p:nvSpPr>
        <p:spPr>
          <a:xfrm>
            <a:off x="544462" y="541502"/>
            <a:ext cx="11009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Para que la </a:t>
            </a:r>
            <a:r>
              <a:rPr lang="en-US" sz="2600" spc="-150" dirty="0" err="1">
                <a:solidFill>
                  <a:schemeClr val="bg1"/>
                </a:solidFill>
                <a:latin typeface="Gotham Light Regular" panose="02000603030000020004" pitchFamily="2" charset="77"/>
              </a:rPr>
              <a:t>Administración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 Alvarado Quesada </a:t>
            </a:r>
            <a:r>
              <a:rPr lang="en-US" sz="2600" spc="-150" dirty="0" err="1">
                <a:solidFill>
                  <a:schemeClr val="bg1"/>
                </a:solidFill>
                <a:latin typeface="Gotham Light Regular" panose="02000603030000020004" pitchFamily="2" charset="77"/>
              </a:rPr>
              <a:t>entregue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 los</a:t>
            </a:r>
          </a:p>
          <a:p>
            <a:r>
              <a:rPr lang="en-US" sz="2600" b="1" spc="-150" dirty="0" err="1">
                <a:solidFill>
                  <a:schemeClr val="bg1"/>
                </a:solidFill>
                <a:latin typeface="Gotham Black" panose="02000603030000020004" pitchFamily="2" charset="77"/>
              </a:rPr>
              <a:t>centros</a:t>
            </a:r>
            <a:r>
              <a:rPr lang="en-US" sz="2600" b="1" spc="-150" dirty="0">
                <a:solidFill>
                  <a:schemeClr val="bg1"/>
                </a:solidFill>
                <a:latin typeface="Gotham Black" panose="02000603030000020004" pitchFamily="2" charset="77"/>
              </a:rPr>
              <a:t> de control </a:t>
            </a:r>
            <a:r>
              <a:rPr lang="en-US" sz="2600" b="1" spc="-150" dirty="0" err="1">
                <a:solidFill>
                  <a:schemeClr val="bg1"/>
                </a:solidFill>
                <a:latin typeface="Gotham Black" panose="02000603030000020004" pitchFamily="2" charset="77"/>
              </a:rPr>
              <a:t>fronterizo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 </a:t>
            </a:r>
            <a:r>
              <a:rPr lang="en-US" sz="2600" spc="-150" dirty="0" err="1">
                <a:solidFill>
                  <a:schemeClr val="bg1"/>
                </a:solidFill>
                <a:latin typeface="Gotham Light Regular" panose="02000603030000020004" pitchFamily="2" charset="77"/>
              </a:rPr>
              <a:t>funcionando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 </a:t>
            </a:r>
            <a:r>
              <a:rPr lang="en-US" sz="2600" spc="-150" dirty="0" err="1">
                <a:solidFill>
                  <a:schemeClr val="bg1"/>
                </a:solidFill>
                <a:latin typeface="Gotham Light Regular" panose="02000603030000020004" pitchFamily="2" charset="77"/>
              </a:rPr>
              <a:t>eficazmente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 se </a:t>
            </a:r>
            <a:r>
              <a:rPr lang="en-US" sz="2600" spc="-150" dirty="0" err="1">
                <a:solidFill>
                  <a:schemeClr val="bg1"/>
                </a:solidFill>
                <a:latin typeface="Gotham Light Regular" panose="02000603030000020004" pitchFamily="2" charset="77"/>
              </a:rPr>
              <a:t>requiere</a:t>
            </a:r>
            <a:r>
              <a:rPr lang="en-US" sz="2600" spc="-150" dirty="0">
                <a:solidFill>
                  <a:schemeClr val="bg1"/>
                </a:solidFill>
                <a:latin typeface="Gotham Light Regular" panose="02000603030000020004" pitchFamily="2" charset="77"/>
              </a:rPr>
              <a:t>: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273452F-E130-449C-B3ED-D6EE1259F89E}"/>
              </a:ext>
            </a:extLst>
          </p:cNvPr>
          <p:cNvSpPr txBox="1"/>
          <p:nvPr/>
        </p:nvSpPr>
        <p:spPr>
          <a:xfrm>
            <a:off x="683017" y="2146455"/>
            <a:ext cx="292938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es-CR" sz="1600" dirty="0">
                <a:solidFill>
                  <a:srgbClr val="62AA45"/>
                </a:solidFill>
                <a:latin typeface="Gotham Medium" panose="02000603030000020004" pitchFamily="2" charset="77"/>
              </a:rPr>
              <a:t>El patrocinio del Consejo de Gobierno </a:t>
            </a:r>
            <a:r>
              <a:rPr lang="es-C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confirmando el interés público plasmado en la Ley N° 9451.</a:t>
            </a:r>
          </a:p>
          <a:p>
            <a:pPr lvl="0">
              <a:lnSpc>
                <a:spcPts val="1500"/>
              </a:lnSpc>
            </a:pPr>
            <a:endParaRPr lang="es-CR" sz="1600" dirty="0">
              <a:solidFill>
                <a:schemeClr val="bg1">
                  <a:lumMod val="50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A1D2AB-7875-854E-B847-A1C221271608}"/>
              </a:ext>
            </a:extLst>
          </p:cNvPr>
          <p:cNvSpPr txBox="1"/>
          <p:nvPr/>
        </p:nvSpPr>
        <p:spPr>
          <a:xfrm>
            <a:off x="10726615" y="-3094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5749666-BECA-ED49-AC34-A3DF10D59FCD}"/>
              </a:ext>
            </a:extLst>
          </p:cNvPr>
          <p:cNvSpPr txBox="1">
            <a:spLocks/>
          </p:cNvSpPr>
          <p:nvPr/>
        </p:nvSpPr>
        <p:spPr>
          <a:xfrm>
            <a:off x="5909191" y="4519194"/>
            <a:ext cx="7603076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Gotham Book Regular" panose="02000603040000020004" pitchFamily="2" charset="77"/>
              </a:rPr>
              <a:t>EL PIF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AE95953-67F2-1441-A5B5-BF3EAEA7EE2E}"/>
              </a:ext>
            </a:extLst>
          </p:cNvPr>
          <p:cNvSpPr txBox="1">
            <a:spLocks/>
          </p:cNvSpPr>
          <p:nvPr/>
        </p:nvSpPr>
        <p:spPr>
          <a:xfrm>
            <a:off x="5909191" y="4862399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s-CR" sz="3600" b="0" spc="-300" dirty="0">
                <a:solidFill>
                  <a:schemeClr val="bg1"/>
                </a:solidFill>
                <a:latin typeface="Gotham Light Regular" panose="02000603030000020004" pitchFamily="2" charset="77"/>
              </a:rPr>
              <a:t>un Programa de todos</a:t>
            </a:r>
          </a:p>
        </p:txBody>
      </p:sp>
      <p:pic>
        <p:nvPicPr>
          <p:cNvPr id="5" name="Imagen 4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999C57F1-23F0-D94A-859D-CEA8691DF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86" y="4238804"/>
            <a:ext cx="3201765" cy="1595305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2B54A929-DCDC-0342-9D2A-4152233C7123}"/>
              </a:ext>
            </a:extLst>
          </p:cNvPr>
          <p:cNvSpPr/>
          <p:nvPr/>
        </p:nvSpPr>
        <p:spPr>
          <a:xfrm>
            <a:off x="5525943" y="4157062"/>
            <a:ext cx="45719" cy="17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68BFB00-9F2E-7A40-8CAD-BF72E6128177}"/>
              </a:ext>
            </a:extLst>
          </p:cNvPr>
          <p:cNvSpPr txBox="1"/>
          <p:nvPr/>
        </p:nvSpPr>
        <p:spPr>
          <a:xfrm>
            <a:off x="4090421" y="2029208"/>
            <a:ext cx="414840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es-C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El </a:t>
            </a:r>
            <a:r>
              <a:rPr lang="es-CR" sz="1600" dirty="0">
                <a:solidFill>
                  <a:srgbClr val="62AA45"/>
                </a:solidFill>
                <a:latin typeface="Gotham Medium" panose="02000603030000020004" pitchFamily="2" charset="77"/>
              </a:rPr>
              <a:t>compromiso de agilidad </a:t>
            </a:r>
            <a:r>
              <a:rPr lang="es-C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en las revisiones de las instituciones con competencias las fronteras y de aquellas que tienen a su cargo los trámites que afectan el cronograma de ejecución de los productos.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43E1BC4-7CEF-DE41-A6AB-D561686267C4}"/>
              </a:ext>
            </a:extLst>
          </p:cNvPr>
          <p:cNvSpPr txBox="1"/>
          <p:nvPr/>
        </p:nvSpPr>
        <p:spPr>
          <a:xfrm>
            <a:off x="8578941" y="2125388"/>
            <a:ext cx="2804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es-C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La acción sostenida de </a:t>
            </a:r>
            <a:r>
              <a:rPr lang="es-CR" sz="1600" dirty="0">
                <a:solidFill>
                  <a:srgbClr val="62AA45"/>
                </a:solidFill>
                <a:latin typeface="Gotham Medium" panose="02000603030000020004" pitchFamily="2" charset="77"/>
              </a:rPr>
              <a:t>comunicación y gestión de cambio</a:t>
            </a:r>
            <a:r>
              <a:rPr lang="es-C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 en cada etapa del proyecto.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7F47C70-DBE8-BF47-A815-844E780918C0}"/>
              </a:ext>
            </a:extLst>
          </p:cNvPr>
          <p:cNvSpPr/>
          <p:nvPr/>
        </p:nvSpPr>
        <p:spPr>
          <a:xfrm>
            <a:off x="8495348" y="2101482"/>
            <a:ext cx="83593" cy="918327"/>
          </a:xfrm>
          <a:prstGeom prst="rect">
            <a:avLst/>
          </a:prstGeom>
          <a:solidFill>
            <a:srgbClr val="61A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AA5D4E01-C42C-3441-8535-C472D8802240}"/>
              </a:ext>
            </a:extLst>
          </p:cNvPr>
          <p:cNvSpPr/>
          <p:nvPr/>
        </p:nvSpPr>
        <p:spPr>
          <a:xfrm>
            <a:off x="4005422" y="2095948"/>
            <a:ext cx="83593" cy="918327"/>
          </a:xfrm>
          <a:prstGeom prst="rect">
            <a:avLst/>
          </a:prstGeom>
          <a:solidFill>
            <a:srgbClr val="61A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DDEEB63E-4D65-CE48-A78F-FA321100C7A7}"/>
              </a:ext>
            </a:extLst>
          </p:cNvPr>
          <p:cNvSpPr/>
          <p:nvPr/>
        </p:nvSpPr>
        <p:spPr>
          <a:xfrm>
            <a:off x="618113" y="2100289"/>
            <a:ext cx="83593" cy="918327"/>
          </a:xfrm>
          <a:prstGeom prst="rect">
            <a:avLst/>
          </a:prstGeom>
          <a:solidFill>
            <a:srgbClr val="61A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caminando por un puente&#10;&#10;Descripción generada automáticamente">
            <a:extLst>
              <a:ext uri="{FF2B5EF4-FFF2-40B4-BE49-F238E27FC236}">
                <a16:creationId xmlns:a16="http://schemas.microsoft.com/office/drawing/2014/main" id="{1C48F6B8-C4FF-4341-8325-A87CEAFB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464"/>
            <a:ext cx="12191999" cy="7522464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6FD4863A-F979-6444-8B7B-7EF22E4A0A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4" y="4806083"/>
            <a:ext cx="12313984" cy="602505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7F548C4F-56A5-4804-903E-7F8D3F0E4DCE}"/>
              </a:ext>
            </a:extLst>
          </p:cNvPr>
          <p:cNvSpPr txBox="1"/>
          <p:nvPr/>
        </p:nvSpPr>
        <p:spPr>
          <a:xfrm>
            <a:off x="459339" y="5533721"/>
            <a:ext cx="3126177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R"/>
            </a:defPPr>
            <a:lvl1pPr>
              <a:defRPr sz="4800" spc="-300">
                <a:solidFill>
                  <a:schemeClr val="bg1"/>
                </a:solidFill>
                <a:latin typeface="Gotham Black Regular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400" spc="-150" dirty="0">
                <a:solidFill>
                  <a:schemeClr val="bg1">
                    <a:alpha val="95000"/>
                  </a:schemeClr>
                </a:solidFill>
                <a:latin typeface="Gotham Light Regular" panose="02000603030000020004" pitchFamily="2" charset="77"/>
              </a:rPr>
              <a:t>Estado de </a:t>
            </a:r>
            <a:r>
              <a:rPr lang="en-US" sz="2400" spc="-150" dirty="0" err="1">
                <a:solidFill>
                  <a:schemeClr val="bg1">
                    <a:alpha val="95000"/>
                  </a:schemeClr>
                </a:solidFill>
                <a:latin typeface="Gotham Light Regular" panose="02000603030000020004" pitchFamily="2" charset="77"/>
              </a:rPr>
              <a:t>ejecución</a:t>
            </a:r>
            <a:endParaRPr lang="en-US" sz="2400" spc="-150" dirty="0">
              <a:solidFill>
                <a:schemeClr val="bg1">
                  <a:alpha val="95000"/>
                </a:schemeClr>
              </a:solidFill>
              <a:latin typeface="Gotham Light Regular" panose="02000603030000020004" pitchFamily="2" charset="77"/>
            </a:endParaRPr>
          </a:p>
          <a:p>
            <a:pPr>
              <a:lnSpc>
                <a:spcPct val="70000"/>
              </a:lnSpc>
            </a:pPr>
            <a:r>
              <a:rPr lang="en-US" sz="2400" spc="-150" dirty="0" err="1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Consejo</a:t>
            </a:r>
            <a:r>
              <a:rPr lang="en-US" sz="2400" spc="-150" dirty="0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 de </a:t>
            </a:r>
            <a:r>
              <a:rPr lang="en-US" sz="2400" spc="-150" dirty="0" err="1">
                <a:solidFill>
                  <a:schemeClr val="bg1">
                    <a:alpha val="95000"/>
                  </a:schemeClr>
                </a:solidFill>
                <a:latin typeface="Gotham Bold Regular" panose="02000603030000020004"/>
              </a:rPr>
              <a:t>Gobierno</a:t>
            </a:r>
            <a:endParaRPr lang="en-US" sz="2400" spc="-150" dirty="0">
              <a:solidFill>
                <a:schemeClr val="bg1">
                  <a:alpha val="95000"/>
                </a:schemeClr>
              </a:solidFill>
              <a:latin typeface="Gotham Bold Regular" panose="02000603030000020004"/>
            </a:endParaRPr>
          </a:p>
          <a:p>
            <a:pPr>
              <a:lnSpc>
                <a:spcPct val="70000"/>
              </a:lnSpc>
            </a:pPr>
            <a:endParaRPr lang="en-US" sz="6000" spc="-150" dirty="0">
              <a:solidFill>
                <a:schemeClr val="bg1">
                  <a:alpha val="95000"/>
                </a:schemeClr>
              </a:solidFill>
              <a:latin typeface="Gotham Bold Regular" panose="0200060303000002000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489776-2704-4E17-ADDA-3D0BF399E2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42" y="946394"/>
            <a:ext cx="1873643" cy="9368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48239-6181-8B4B-96B8-29A6D78373B6}"/>
              </a:ext>
            </a:extLst>
          </p:cNvPr>
          <p:cNvGrpSpPr/>
          <p:nvPr/>
        </p:nvGrpSpPr>
        <p:grpSpPr>
          <a:xfrm>
            <a:off x="0" y="3795392"/>
            <a:ext cx="7535119" cy="1289932"/>
            <a:chOff x="5047292" y="3223037"/>
            <a:chExt cx="8288632" cy="1418925"/>
          </a:xfrm>
        </p:grpSpPr>
        <p:sp>
          <p:nvSpPr>
            <p:cNvPr id="12" name="Rectángulo 4">
              <a:extLst>
                <a:ext uri="{FF2B5EF4-FFF2-40B4-BE49-F238E27FC236}">
                  <a16:creationId xmlns:a16="http://schemas.microsoft.com/office/drawing/2014/main" id="{6ED683D7-A645-4573-A234-E3F96F6CFC73}"/>
                </a:ext>
              </a:extLst>
            </p:cNvPr>
            <p:cNvSpPr/>
            <p:nvPr/>
          </p:nvSpPr>
          <p:spPr>
            <a:xfrm>
              <a:off x="5047292" y="3223037"/>
              <a:ext cx="4704808" cy="688257"/>
            </a:xfrm>
            <a:prstGeom prst="rect">
              <a:avLst/>
            </a:prstGeom>
            <a:solidFill>
              <a:srgbClr val="62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6000" tIns="36000" rIns="9144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s-CR" sz="4000" dirty="0">
                <a:latin typeface="Gotham Book Regular" panose="02000603040000020004" pitchFamily="2" charset="77"/>
                <a:ea typeface="Gotham Light" charset="0"/>
                <a:cs typeface="Gotham Light" charset="0"/>
              </a:endParaRPr>
            </a:p>
          </p:txBody>
        </p:sp>
        <p:sp>
          <p:nvSpPr>
            <p:cNvPr id="13" name="Rectángulo 4">
              <a:extLst>
                <a:ext uri="{FF2B5EF4-FFF2-40B4-BE49-F238E27FC236}">
                  <a16:creationId xmlns:a16="http://schemas.microsoft.com/office/drawing/2014/main" id="{C8A13725-E62B-43BE-BB58-AEB8C412C038}"/>
                </a:ext>
              </a:extLst>
            </p:cNvPr>
            <p:cNvSpPr/>
            <p:nvPr/>
          </p:nvSpPr>
          <p:spPr>
            <a:xfrm>
              <a:off x="5047292" y="3953706"/>
              <a:ext cx="8288632" cy="688256"/>
            </a:xfrm>
            <a:prstGeom prst="rect">
              <a:avLst/>
            </a:prstGeom>
            <a:solidFill>
              <a:srgbClr val="62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6000" tIns="36000" rIns="9144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s-CR" sz="4000" dirty="0">
                <a:latin typeface="Gotham Book Regular" panose="02000603040000020004" pitchFamily="2" charset="77"/>
                <a:ea typeface="Gotham Light" charset="0"/>
                <a:cs typeface="Gotham Light" charset="0"/>
              </a:endParaRPr>
            </a:p>
          </p:txBody>
        </p:sp>
      </p:grpSp>
      <p:sp>
        <p:nvSpPr>
          <p:cNvPr id="20" name="Rectángulo 4">
            <a:extLst>
              <a:ext uri="{FF2B5EF4-FFF2-40B4-BE49-F238E27FC236}">
                <a16:creationId xmlns:a16="http://schemas.microsoft.com/office/drawing/2014/main" id="{87E90627-B0C1-2845-8D21-4C2D2021E50E}"/>
              </a:ext>
            </a:extLst>
          </p:cNvPr>
          <p:cNvSpPr/>
          <p:nvPr/>
        </p:nvSpPr>
        <p:spPr>
          <a:xfrm>
            <a:off x="-50105" y="3747247"/>
            <a:ext cx="4327202" cy="688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76000" tIns="36000" rIns="9144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R" sz="4000" spc="-300" dirty="0">
                <a:latin typeface="Gotham Light Regular" panose="02000603030000020004" pitchFamily="2" charset="77"/>
                <a:ea typeface="Gotham Light" charset="0"/>
                <a:cs typeface="Gotham Light" charset="0"/>
              </a:rPr>
              <a:t>PROGRAMA DE</a:t>
            </a:r>
          </a:p>
        </p:txBody>
      </p:sp>
      <p:sp>
        <p:nvSpPr>
          <p:cNvPr id="23" name="Rectángulo 3">
            <a:extLst>
              <a:ext uri="{FF2B5EF4-FFF2-40B4-BE49-F238E27FC236}">
                <a16:creationId xmlns:a16="http://schemas.microsoft.com/office/drawing/2014/main" id="{AEA5E9EE-D13E-C34D-91E5-424B33A460BA}"/>
              </a:ext>
            </a:extLst>
          </p:cNvPr>
          <p:cNvSpPr/>
          <p:nvPr/>
        </p:nvSpPr>
        <p:spPr>
          <a:xfrm>
            <a:off x="-50105" y="4397068"/>
            <a:ext cx="7696714" cy="688256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76000" tIns="36000" bIns="36000" rtlCol="0" anchor="ctr">
            <a:spAutoFit/>
          </a:bodyPr>
          <a:lstStyle/>
          <a:p>
            <a:r>
              <a:rPr lang="es-CR" sz="4000" b="1" spc="-150" dirty="0">
                <a:latin typeface="Gotham Black Regular" panose="02000603030000020004" pitchFamily="2" charset="77"/>
              </a:rPr>
              <a:t>INTEGRACIÓN FRONTERIZA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22CCF02-E903-C34D-A371-A9C5307BE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42" y="809661"/>
            <a:ext cx="2484258" cy="10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lipse 73">
            <a:extLst>
              <a:ext uri="{FF2B5EF4-FFF2-40B4-BE49-F238E27FC236}">
                <a16:creationId xmlns:a16="http://schemas.microsoft.com/office/drawing/2014/main" id="{A6A3A08F-BAA8-9B48-82FA-9BB8119797EC}"/>
              </a:ext>
            </a:extLst>
          </p:cNvPr>
          <p:cNvSpPr/>
          <p:nvPr/>
        </p:nvSpPr>
        <p:spPr>
          <a:xfrm>
            <a:off x="4536005" y="2213565"/>
            <a:ext cx="3226175" cy="3226175"/>
          </a:xfrm>
          <a:prstGeom prst="ellipse">
            <a:avLst/>
          </a:prstGeom>
          <a:solidFill>
            <a:schemeClr val="tx1">
              <a:alpha val="18000"/>
            </a:schemeClr>
          </a:solidFill>
          <a:ln w="73025">
            <a:solidFill>
              <a:srgbClr val="62AA4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400" b="1" dirty="0">
              <a:latin typeface="Gotham Black" panose="02000603030000020004" pitchFamily="2" charset="77"/>
            </a:endParaRPr>
          </a:p>
        </p:txBody>
      </p:sp>
      <p:sp>
        <p:nvSpPr>
          <p:cNvPr id="73" name="Rectángulo 15">
            <a:extLst>
              <a:ext uri="{FF2B5EF4-FFF2-40B4-BE49-F238E27FC236}">
                <a16:creationId xmlns:a16="http://schemas.microsoft.com/office/drawing/2014/main" id="{F336D445-8B0D-F14D-A93C-DE27F66599F4}"/>
              </a:ext>
            </a:extLst>
          </p:cNvPr>
          <p:cNvSpPr/>
          <p:nvPr/>
        </p:nvSpPr>
        <p:spPr>
          <a:xfrm>
            <a:off x="-1" y="1471363"/>
            <a:ext cx="3561673" cy="545083"/>
          </a:xfrm>
          <a:prstGeom prst="rect">
            <a:avLst/>
          </a:prstGeom>
          <a:solidFill>
            <a:srgbClr val="5EA716"/>
          </a:solidFill>
          <a:ln>
            <a:solidFill>
              <a:srgbClr val="5EA7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2BB4B-CC55-B14B-BF1A-B701AEED2EAF}"/>
              </a:ext>
            </a:extLst>
          </p:cNvPr>
          <p:cNvSpPr/>
          <p:nvPr/>
        </p:nvSpPr>
        <p:spPr>
          <a:xfrm>
            <a:off x="456408" y="1538436"/>
            <a:ext cx="3137397" cy="610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60"/>
              </a:lnSpc>
            </a:pPr>
            <a:r>
              <a:rPr lang="es-ES" sz="4800" b="1" spc="-150" dirty="0">
                <a:solidFill>
                  <a:schemeClr val="bg1"/>
                </a:solidFill>
                <a:latin typeface="Gotham Black Regular" panose="02000603030000020004" pitchFamily="2" charset="77"/>
              </a:rPr>
              <a:t>GENERAL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82989B-3436-6B40-92C6-4C89D07A8866}"/>
              </a:ext>
            </a:extLst>
          </p:cNvPr>
          <p:cNvSpPr txBox="1"/>
          <p:nvPr/>
        </p:nvSpPr>
        <p:spPr>
          <a:xfrm>
            <a:off x="830067" y="2595040"/>
            <a:ext cx="273160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Contrato</a:t>
            </a:r>
            <a:r>
              <a:rPr lang="en-US" sz="17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 de </a:t>
            </a:r>
            <a:r>
              <a:rPr lang="en-US" sz="17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Préstamo</a:t>
            </a:r>
            <a:r>
              <a:rPr lang="en-US" sz="17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 con el </a:t>
            </a:r>
            <a:r>
              <a:rPr lang="en-US" sz="17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BID N°3488/OC-CR</a:t>
            </a:r>
          </a:p>
          <a:p>
            <a:endParaRPr lang="en-US" sz="1700" spc="-150" dirty="0">
              <a:solidFill>
                <a:schemeClr val="tx1">
                  <a:lumMod val="65000"/>
                  <a:lumOff val="35000"/>
                </a:schemeClr>
              </a:solidFill>
              <a:latin typeface="Gotham Light Regular" panose="02000603030000020004" pitchFamily="2" charset="77"/>
            </a:endParaRPr>
          </a:p>
          <a:p>
            <a:r>
              <a:rPr lang="en-US" sz="17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Ley N° 9451 </a:t>
            </a:r>
            <a:r>
              <a:rPr lang="en-US" sz="17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del 17 de mayo de 2017</a:t>
            </a:r>
          </a:p>
          <a:p>
            <a:endParaRPr lang="en-US" sz="1700" spc="-150" dirty="0">
              <a:solidFill>
                <a:schemeClr val="tx1">
                  <a:lumMod val="65000"/>
                  <a:lumOff val="35000"/>
                </a:schemeClr>
              </a:solidFill>
              <a:latin typeface="Gotham Light Regular" panose="02000603030000020004" pitchFamily="2" charset="77"/>
            </a:endParaRPr>
          </a:p>
          <a:p>
            <a:r>
              <a:rPr lang="en-US" sz="17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Monto </a:t>
            </a:r>
            <a:r>
              <a:rPr lang="en-US" sz="17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US$ 100.000.000</a:t>
            </a:r>
          </a:p>
          <a:p>
            <a:endParaRPr lang="en-US" sz="1700" spc="-150" dirty="0">
              <a:solidFill>
                <a:schemeClr val="tx1">
                  <a:lumMod val="65000"/>
                  <a:lumOff val="35000"/>
                </a:schemeClr>
              </a:solidFill>
              <a:latin typeface="Gotham Light Regular" panose="02000603030000020004" pitchFamily="2" charset="77"/>
            </a:endParaRPr>
          </a:p>
          <a:p>
            <a:r>
              <a:rPr lang="en-US" sz="17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Vigencia</a:t>
            </a:r>
            <a:r>
              <a:rPr lang="en-US" sz="17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 Regular" panose="02000603030000020004" pitchFamily="2" charset="77"/>
              </a:rPr>
              <a:t> 31 de mayo de 2017 al 31 de mayo del 2022</a:t>
            </a:r>
          </a:p>
          <a:p>
            <a:endParaRPr lang="en-US" sz="1700" spc="-150" dirty="0">
              <a:solidFill>
                <a:schemeClr val="tx1">
                  <a:lumMod val="65000"/>
                  <a:lumOff val="35000"/>
                </a:schemeClr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6B0075-215F-924B-80C5-9EA298A8680F}"/>
              </a:ext>
            </a:extLst>
          </p:cNvPr>
          <p:cNvSpPr/>
          <p:nvPr/>
        </p:nvSpPr>
        <p:spPr>
          <a:xfrm>
            <a:off x="401599" y="979736"/>
            <a:ext cx="48141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es-ES" sz="48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INFORMACIÓN </a:t>
            </a:r>
            <a:endParaRPr lang="en-US" sz="4800" spc="-150" dirty="0">
              <a:solidFill>
                <a:srgbClr val="62AA45"/>
              </a:solidFill>
              <a:latin typeface="Gotham Light Regular" panose="02000603030000020004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65376ED-6722-7640-BD2B-BE8331E8E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F1BAD23-3FF2-B147-98CA-F37D5FD633D6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93">
            <a:extLst>
              <a:ext uri="{FF2B5EF4-FFF2-40B4-BE49-F238E27FC236}">
                <a16:creationId xmlns:a16="http://schemas.microsoft.com/office/drawing/2014/main" id="{D1BDDF29-AEC6-6144-98F9-BFE53D1498FF}"/>
              </a:ext>
            </a:extLst>
          </p:cNvPr>
          <p:cNvSpPr/>
          <p:nvPr/>
        </p:nvSpPr>
        <p:spPr>
          <a:xfrm>
            <a:off x="618995" y="2674800"/>
            <a:ext cx="233840" cy="217136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39" name="Rectángulo 93">
            <a:extLst>
              <a:ext uri="{FF2B5EF4-FFF2-40B4-BE49-F238E27FC236}">
                <a16:creationId xmlns:a16="http://schemas.microsoft.com/office/drawing/2014/main" id="{A1456215-2D01-0746-B7D5-D6F68FB6B2D7}"/>
              </a:ext>
            </a:extLst>
          </p:cNvPr>
          <p:cNvSpPr/>
          <p:nvPr/>
        </p:nvSpPr>
        <p:spPr>
          <a:xfrm>
            <a:off x="618995" y="3444032"/>
            <a:ext cx="233840" cy="217136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8" name="Rectángulo 93">
            <a:extLst>
              <a:ext uri="{FF2B5EF4-FFF2-40B4-BE49-F238E27FC236}">
                <a16:creationId xmlns:a16="http://schemas.microsoft.com/office/drawing/2014/main" id="{A9994A0E-E067-D044-8CFD-835BE486E792}"/>
              </a:ext>
            </a:extLst>
          </p:cNvPr>
          <p:cNvSpPr/>
          <p:nvPr/>
        </p:nvSpPr>
        <p:spPr>
          <a:xfrm>
            <a:off x="618995" y="4227654"/>
            <a:ext cx="233840" cy="217136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50" name="Rectángulo 93">
            <a:extLst>
              <a:ext uri="{FF2B5EF4-FFF2-40B4-BE49-F238E27FC236}">
                <a16:creationId xmlns:a16="http://schemas.microsoft.com/office/drawing/2014/main" id="{104B02E9-5BB9-664B-A271-244AF45B7236}"/>
              </a:ext>
            </a:extLst>
          </p:cNvPr>
          <p:cNvSpPr/>
          <p:nvPr/>
        </p:nvSpPr>
        <p:spPr>
          <a:xfrm>
            <a:off x="618995" y="4769355"/>
            <a:ext cx="233840" cy="217136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6411483D-80CE-DC4F-A677-5AF0F90797AE}"/>
              </a:ext>
            </a:extLst>
          </p:cNvPr>
          <p:cNvSpPr/>
          <p:nvPr/>
        </p:nvSpPr>
        <p:spPr>
          <a:xfrm>
            <a:off x="4811551" y="2496823"/>
            <a:ext cx="2659661" cy="2659661"/>
          </a:xfrm>
          <a:prstGeom prst="ellipse">
            <a:avLst/>
          </a:prstGeom>
          <a:solidFill>
            <a:schemeClr val="tx1">
              <a:alpha val="50000"/>
            </a:schemeClr>
          </a:solidFill>
          <a:ln w="73025">
            <a:solidFill>
              <a:srgbClr val="62A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>
                <a:latin typeface="Gotham Light" panose="02000603030000020004" pitchFamily="2" charset="77"/>
              </a:rPr>
              <a:t>FORTALECER LA </a:t>
            </a:r>
            <a:r>
              <a:rPr lang="es-CR" sz="1400" b="1" dirty="0">
                <a:latin typeface="Gotham Black" panose="02000603030000020004" pitchFamily="2" charset="77"/>
              </a:rPr>
              <a:t>COMPETITIVIDAD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:a16="http://schemas.microsoft.com/office/drawing/2014/main" id="{0C8A2F49-F485-1C48-B600-A5B8EF0CBD56}"/>
              </a:ext>
            </a:extLst>
          </p:cNvPr>
          <p:cNvSpPr txBox="1"/>
          <p:nvPr/>
        </p:nvSpPr>
        <p:spPr>
          <a:xfrm>
            <a:off x="8332471" y="3026392"/>
            <a:ext cx="2854724" cy="400110"/>
          </a:xfrm>
          <a:prstGeom prst="rect">
            <a:avLst/>
          </a:prstGeom>
          <a:noFill/>
          <a:ln w="25400">
            <a:solidFill>
              <a:srgbClr val="62AA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2AA45"/>
                </a:solidFill>
                <a:latin typeface="Gotham Bold Regular" panose="02000603030000020004" pitchFamily="2" charset="77"/>
              </a:rPr>
              <a:t>INFRAESTRUCTURA</a:t>
            </a:r>
            <a:endParaRPr lang="es-CR" sz="2000" b="1" dirty="0">
              <a:solidFill>
                <a:srgbClr val="62AA45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53" name="Triangle 9">
            <a:extLst>
              <a:ext uri="{FF2B5EF4-FFF2-40B4-BE49-F238E27FC236}">
                <a16:creationId xmlns:a16="http://schemas.microsoft.com/office/drawing/2014/main" id="{66F98414-3584-D54C-9570-FF2568E7F9BA}"/>
              </a:ext>
            </a:extLst>
          </p:cNvPr>
          <p:cNvSpPr/>
          <p:nvPr/>
        </p:nvSpPr>
        <p:spPr>
          <a:xfrm rot="10800000">
            <a:off x="11273301" y="3049252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025D8BC7-F68C-304D-AA82-649CC9AC35B7}"/>
              </a:ext>
            </a:extLst>
          </p:cNvPr>
          <p:cNvSpPr txBox="1"/>
          <p:nvPr/>
        </p:nvSpPr>
        <p:spPr>
          <a:xfrm>
            <a:off x="8995411" y="3483694"/>
            <a:ext cx="2191784" cy="400110"/>
          </a:xfrm>
          <a:prstGeom prst="rect">
            <a:avLst/>
          </a:prstGeom>
          <a:noFill/>
          <a:ln w="25400">
            <a:solidFill>
              <a:srgbClr val="62AA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2AA45"/>
                </a:solidFill>
                <a:latin typeface="Gotham Bold Regular" panose="02000603030000020004" pitchFamily="2" charset="77"/>
              </a:rPr>
              <a:t>EQUIPAMENTO</a:t>
            </a:r>
            <a:endParaRPr lang="es-CR" sz="2000" b="1" dirty="0">
              <a:solidFill>
                <a:srgbClr val="62AA45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CCD84009-91E1-9344-A0B6-DADA7779ED2F}"/>
              </a:ext>
            </a:extLst>
          </p:cNvPr>
          <p:cNvSpPr txBox="1"/>
          <p:nvPr/>
        </p:nvSpPr>
        <p:spPr>
          <a:xfrm>
            <a:off x="9658350" y="3954684"/>
            <a:ext cx="1528843" cy="400110"/>
          </a:xfrm>
          <a:prstGeom prst="rect">
            <a:avLst/>
          </a:prstGeom>
          <a:noFill/>
          <a:ln w="25400">
            <a:solidFill>
              <a:srgbClr val="62AA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2AA45"/>
                </a:solidFill>
                <a:latin typeface="Gotham Bold Regular" panose="02000603030000020004" pitchFamily="2" charset="77"/>
              </a:rPr>
              <a:t>SISTEMAS</a:t>
            </a:r>
            <a:endParaRPr lang="es-CR" sz="2000" b="1" dirty="0">
              <a:solidFill>
                <a:srgbClr val="62AA45"/>
              </a:solidFill>
              <a:latin typeface="Gotham Bold Regular" panose="02000603030000020004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2BA3FC-2B22-8447-8E89-AAE27C03B116}"/>
              </a:ext>
            </a:extLst>
          </p:cNvPr>
          <p:cNvSpPr txBox="1"/>
          <p:nvPr/>
        </p:nvSpPr>
        <p:spPr>
          <a:xfrm>
            <a:off x="11247633" y="3358479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62AA45"/>
                </a:solidFill>
                <a:latin typeface="Gotham Black" panose="02000603030000020004" pitchFamily="2" charset="77"/>
              </a:rPr>
              <a:t>+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57E7426-2863-7A4D-94FA-1D63782943F9}"/>
              </a:ext>
            </a:extLst>
          </p:cNvPr>
          <p:cNvSpPr txBox="1"/>
          <p:nvPr/>
        </p:nvSpPr>
        <p:spPr>
          <a:xfrm>
            <a:off x="11247631" y="3838084"/>
            <a:ext cx="41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62AA45"/>
                </a:solidFill>
                <a:latin typeface="Gotham Black" panose="02000603030000020004" pitchFamily="2" charset="77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5025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A45B36A-8E2A-B341-9D9C-327392BB0BE7}"/>
              </a:ext>
            </a:extLst>
          </p:cNvPr>
          <p:cNvSpPr/>
          <p:nvPr/>
        </p:nvSpPr>
        <p:spPr>
          <a:xfrm>
            <a:off x="2516" y="407087"/>
            <a:ext cx="12210285" cy="1854761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9D143-BFA5-F54C-9DFC-BB841424A0FF}"/>
              </a:ext>
            </a:extLst>
          </p:cNvPr>
          <p:cNvSpPr/>
          <p:nvPr/>
        </p:nvSpPr>
        <p:spPr>
          <a:xfrm>
            <a:off x="0" y="2320190"/>
            <a:ext cx="12192000" cy="4537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79836838-8B31-0C44-B9CD-D07C249B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68" y="2508708"/>
            <a:ext cx="5157787" cy="34826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6A93A4-EB92-4EA3-BC51-7A0AC1972851}"/>
              </a:ext>
            </a:extLst>
          </p:cNvPr>
          <p:cNvSpPr txBox="1">
            <a:spLocks/>
          </p:cNvSpPr>
          <p:nvPr/>
        </p:nvSpPr>
        <p:spPr>
          <a:xfrm>
            <a:off x="755737" y="892519"/>
            <a:ext cx="11802534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</a:rPr>
              <a:t>CENTROS DE CONTROL</a:t>
            </a:r>
            <a:endParaRPr lang="es-CR" sz="3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FB69AA-1607-434C-A35A-11CC9F595163}"/>
              </a:ext>
            </a:extLst>
          </p:cNvPr>
          <p:cNvSpPr txBox="1">
            <a:spLocks/>
          </p:cNvSpPr>
          <p:nvPr/>
        </p:nvSpPr>
        <p:spPr>
          <a:xfrm>
            <a:off x="755737" y="1235724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s-CR" sz="3200" b="0" spc="-300" dirty="0">
                <a:solidFill>
                  <a:schemeClr val="bg1"/>
                </a:solidFill>
                <a:latin typeface="Gotham Light Regular" panose="02000603030000020004" pitchFamily="2" charset="77"/>
              </a:rPr>
              <a:t>DE INTEGRACIÓN FÍSICA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954DE091-72D1-2946-971A-694E77DA2268}"/>
              </a:ext>
            </a:extLst>
          </p:cNvPr>
          <p:cNvSpPr/>
          <p:nvPr/>
        </p:nvSpPr>
        <p:spPr>
          <a:xfrm>
            <a:off x="6477470" y="5559325"/>
            <a:ext cx="4882589" cy="69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Marcador de contenido 9">
            <a:extLst>
              <a:ext uri="{FF2B5EF4-FFF2-40B4-BE49-F238E27FC236}">
                <a16:creationId xmlns:a16="http://schemas.microsoft.com/office/drawing/2014/main" id="{1BDA7371-5E0D-2249-B989-CC025706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7" y="2508708"/>
            <a:ext cx="5183188" cy="349975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AC76E57-A018-8548-A351-EAA22BE4B325}"/>
              </a:ext>
            </a:extLst>
          </p:cNvPr>
          <p:cNvSpPr/>
          <p:nvPr/>
        </p:nvSpPr>
        <p:spPr>
          <a:xfrm>
            <a:off x="969570" y="5216544"/>
            <a:ext cx="4882589" cy="369332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AEEE44-73BB-4DBE-A81E-5058C1AC66E1}"/>
              </a:ext>
            </a:extLst>
          </p:cNvPr>
          <p:cNvSpPr/>
          <p:nvPr/>
        </p:nvSpPr>
        <p:spPr>
          <a:xfrm>
            <a:off x="1094893" y="5230934"/>
            <a:ext cx="7740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Gotham Black" panose="02000603030000020004" pitchFamily="2" charset="77"/>
              </a:rPr>
              <a:t>Doble cabecera </a:t>
            </a:r>
            <a:r>
              <a:rPr lang="es-AR" sz="1600" dirty="0">
                <a:solidFill>
                  <a:schemeClr val="bg1"/>
                </a:solidFill>
                <a:latin typeface="Gotham Light" panose="02000603030000020004" pitchFamily="2" charset="77"/>
              </a:rPr>
              <a:t>| País de entrada, país sede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F0CFDA66-D2E0-C245-BA54-770901F08F73}"/>
              </a:ext>
            </a:extLst>
          </p:cNvPr>
          <p:cNvSpPr/>
          <p:nvPr/>
        </p:nvSpPr>
        <p:spPr>
          <a:xfrm>
            <a:off x="969569" y="5590850"/>
            <a:ext cx="4882589" cy="563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0EB33D6-E6D2-2143-95C7-433BC8458E0A}"/>
              </a:ext>
            </a:extLst>
          </p:cNvPr>
          <p:cNvSpPr txBox="1">
            <a:spLocks/>
          </p:cNvSpPr>
          <p:nvPr/>
        </p:nvSpPr>
        <p:spPr>
          <a:xfrm>
            <a:off x="1294282" y="5521416"/>
            <a:ext cx="3659581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Paso Canoas </a:t>
            </a:r>
            <a:endParaRPr lang="es-CR" sz="2800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riangle 9">
            <a:extLst>
              <a:ext uri="{FF2B5EF4-FFF2-40B4-BE49-F238E27FC236}">
                <a16:creationId xmlns:a16="http://schemas.microsoft.com/office/drawing/2014/main" id="{8B2EC9E8-96A6-194E-A20D-2124B331F258}"/>
              </a:ext>
            </a:extLst>
          </p:cNvPr>
          <p:cNvSpPr/>
          <p:nvPr/>
        </p:nvSpPr>
        <p:spPr>
          <a:xfrm rot="5400000">
            <a:off x="957955" y="5704066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468FA9-0EB2-CE4A-98F9-15BC9ED39568}"/>
              </a:ext>
            </a:extLst>
          </p:cNvPr>
          <p:cNvSpPr/>
          <p:nvPr/>
        </p:nvSpPr>
        <p:spPr>
          <a:xfrm>
            <a:off x="6493174" y="5197649"/>
            <a:ext cx="4882589" cy="369332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E2C790A-AAAE-134B-A1CD-2AD2191A799B}"/>
              </a:ext>
            </a:extLst>
          </p:cNvPr>
          <p:cNvSpPr/>
          <p:nvPr/>
        </p:nvSpPr>
        <p:spPr>
          <a:xfrm>
            <a:off x="6618497" y="5200609"/>
            <a:ext cx="7740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Gotham Black" panose="02000603030000020004" pitchFamily="2" charset="77"/>
              </a:rPr>
              <a:t>Única cabecera</a:t>
            </a:r>
            <a:endParaRPr lang="es-AR" sz="1600" dirty="0">
              <a:solidFill>
                <a:schemeClr val="bg1"/>
              </a:solidFill>
              <a:latin typeface="Gotham Light" panose="02000603030000020004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5D56D8-BEBE-8F47-AE5B-9D0D76DC3264}"/>
              </a:ext>
            </a:extLst>
          </p:cNvPr>
          <p:cNvSpPr txBox="1">
            <a:spLocks/>
          </p:cNvSpPr>
          <p:nvPr/>
        </p:nvSpPr>
        <p:spPr>
          <a:xfrm>
            <a:off x="6817886" y="5491091"/>
            <a:ext cx="3659581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2800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Sabalito</a:t>
            </a:r>
            <a:endParaRPr lang="es-CR" sz="2800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riangle 9">
            <a:extLst>
              <a:ext uri="{FF2B5EF4-FFF2-40B4-BE49-F238E27FC236}">
                <a16:creationId xmlns:a16="http://schemas.microsoft.com/office/drawing/2014/main" id="{2633E67E-6A60-9A48-ABA0-447D05F86F1F}"/>
              </a:ext>
            </a:extLst>
          </p:cNvPr>
          <p:cNvSpPr/>
          <p:nvPr/>
        </p:nvSpPr>
        <p:spPr>
          <a:xfrm rot="5400000">
            <a:off x="6481559" y="5673741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6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509A526-E9F4-404A-9351-8249C06F80CB}"/>
              </a:ext>
            </a:extLst>
          </p:cNvPr>
          <p:cNvSpPr/>
          <p:nvPr/>
        </p:nvSpPr>
        <p:spPr>
          <a:xfrm>
            <a:off x="2516" y="407087"/>
            <a:ext cx="12210285" cy="1854761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9D143-BFA5-F54C-9DFC-BB841424A0FF}"/>
              </a:ext>
            </a:extLst>
          </p:cNvPr>
          <p:cNvSpPr/>
          <p:nvPr/>
        </p:nvSpPr>
        <p:spPr>
          <a:xfrm>
            <a:off x="0" y="2320190"/>
            <a:ext cx="12192000" cy="4537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79836838-8B31-0C44-B9CD-D07C249B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68" y="2508708"/>
            <a:ext cx="5157787" cy="34826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6A93A4-EB92-4EA3-BC51-7A0AC1972851}"/>
              </a:ext>
            </a:extLst>
          </p:cNvPr>
          <p:cNvSpPr txBox="1">
            <a:spLocks/>
          </p:cNvSpPr>
          <p:nvPr/>
        </p:nvSpPr>
        <p:spPr>
          <a:xfrm>
            <a:off x="755737" y="892519"/>
            <a:ext cx="11802534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</a:rPr>
              <a:t>CENTROS DE CONTROL</a:t>
            </a:r>
            <a:endParaRPr lang="es-CR" sz="3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FB69AA-1607-434C-A35A-11CC9F595163}"/>
              </a:ext>
            </a:extLst>
          </p:cNvPr>
          <p:cNvSpPr txBox="1">
            <a:spLocks/>
          </p:cNvSpPr>
          <p:nvPr/>
        </p:nvSpPr>
        <p:spPr>
          <a:xfrm>
            <a:off x="755737" y="1235724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s-CR" sz="3200" b="0" spc="-300" dirty="0">
                <a:solidFill>
                  <a:schemeClr val="bg1"/>
                </a:solidFill>
                <a:latin typeface="Gotham Light Regular" panose="02000603030000020004" pitchFamily="2" charset="77"/>
              </a:rPr>
              <a:t>DE INTEGRACIÓN FÍSICA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954DE091-72D1-2946-971A-694E77DA2268}"/>
              </a:ext>
            </a:extLst>
          </p:cNvPr>
          <p:cNvSpPr/>
          <p:nvPr/>
        </p:nvSpPr>
        <p:spPr>
          <a:xfrm>
            <a:off x="6477470" y="5559325"/>
            <a:ext cx="4882589" cy="69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Marcador de contenido 9">
            <a:extLst>
              <a:ext uri="{FF2B5EF4-FFF2-40B4-BE49-F238E27FC236}">
                <a16:creationId xmlns:a16="http://schemas.microsoft.com/office/drawing/2014/main" id="{1BDA7371-5E0D-2249-B989-CC0257068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7" y="2508708"/>
            <a:ext cx="5183188" cy="349975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AC76E57-A018-8548-A351-EAA22BE4B325}"/>
              </a:ext>
            </a:extLst>
          </p:cNvPr>
          <p:cNvSpPr/>
          <p:nvPr/>
        </p:nvSpPr>
        <p:spPr>
          <a:xfrm>
            <a:off x="969570" y="5216544"/>
            <a:ext cx="4882589" cy="369332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AEEE44-73BB-4DBE-A81E-5058C1AC66E1}"/>
              </a:ext>
            </a:extLst>
          </p:cNvPr>
          <p:cNvSpPr/>
          <p:nvPr/>
        </p:nvSpPr>
        <p:spPr>
          <a:xfrm>
            <a:off x="1094893" y="5230934"/>
            <a:ext cx="7740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Gotham Black" panose="02000603030000020004" pitchFamily="2" charset="77"/>
              </a:rPr>
              <a:t>Doble cabecera </a:t>
            </a:r>
            <a:r>
              <a:rPr lang="es-AR" sz="1600" dirty="0">
                <a:solidFill>
                  <a:schemeClr val="bg1"/>
                </a:solidFill>
                <a:latin typeface="Gotham Light" panose="02000603030000020004" pitchFamily="2" charset="77"/>
              </a:rPr>
              <a:t>| País de entrada, país sede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F0CFDA66-D2E0-C245-BA54-770901F08F73}"/>
              </a:ext>
            </a:extLst>
          </p:cNvPr>
          <p:cNvSpPr/>
          <p:nvPr/>
        </p:nvSpPr>
        <p:spPr>
          <a:xfrm>
            <a:off x="969569" y="5590850"/>
            <a:ext cx="4882589" cy="563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0EB33D6-E6D2-2143-95C7-433BC8458E0A}"/>
              </a:ext>
            </a:extLst>
          </p:cNvPr>
          <p:cNvSpPr txBox="1">
            <a:spLocks/>
          </p:cNvSpPr>
          <p:nvPr/>
        </p:nvSpPr>
        <p:spPr>
          <a:xfrm>
            <a:off x="1294282" y="5521416"/>
            <a:ext cx="3659581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2800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Peñas</a:t>
            </a:r>
            <a:r>
              <a:rPr 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Blancas</a:t>
            </a:r>
            <a:endParaRPr lang="es-CR" sz="2800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riangle 9">
            <a:extLst>
              <a:ext uri="{FF2B5EF4-FFF2-40B4-BE49-F238E27FC236}">
                <a16:creationId xmlns:a16="http://schemas.microsoft.com/office/drawing/2014/main" id="{8B2EC9E8-96A6-194E-A20D-2124B331F258}"/>
              </a:ext>
            </a:extLst>
          </p:cNvPr>
          <p:cNvSpPr/>
          <p:nvPr/>
        </p:nvSpPr>
        <p:spPr>
          <a:xfrm rot="5400000">
            <a:off x="957955" y="5704066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468FA9-0EB2-CE4A-98F9-15BC9ED39568}"/>
              </a:ext>
            </a:extLst>
          </p:cNvPr>
          <p:cNvSpPr/>
          <p:nvPr/>
        </p:nvSpPr>
        <p:spPr>
          <a:xfrm>
            <a:off x="6493174" y="5197649"/>
            <a:ext cx="4882589" cy="369332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E2C790A-AAAE-134B-A1CD-2AD2191A799B}"/>
              </a:ext>
            </a:extLst>
          </p:cNvPr>
          <p:cNvSpPr/>
          <p:nvPr/>
        </p:nvSpPr>
        <p:spPr>
          <a:xfrm>
            <a:off x="6618497" y="5200609"/>
            <a:ext cx="7740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Gotham Black" panose="02000603030000020004" pitchFamily="2" charset="77"/>
              </a:rPr>
              <a:t>Doble cabecera</a:t>
            </a:r>
            <a:endParaRPr lang="es-AR" sz="1600" dirty="0">
              <a:solidFill>
                <a:schemeClr val="bg1"/>
              </a:solidFill>
              <a:latin typeface="Gotham Light" panose="02000603030000020004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95D56D8-BEBE-8F47-AE5B-9D0D76DC3264}"/>
              </a:ext>
            </a:extLst>
          </p:cNvPr>
          <p:cNvSpPr txBox="1">
            <a:spLocks/>
          </p:cNvSpPr>
          <p:nvPr/>
        </p:nvSpPr>
        <p:spPr>
          <a:xfrm>
            <a:off x="6817886" y="5491091"/>
            <a:ext cx="3659581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n-US" sz="2800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tablillas</a:t>
            </a:r>
            <a:endParaRPr lang="es-CR" sz="2800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riangle 9">
            <a:extLst>
              <a:ext uri="{FF2B5EF4-FFF2-40B4-BE49-F238E27FC236}">
                <a16:creationId xmlns:a16="http://schemas.microsoft.com/office/drawing/2014/main" id="{2633E67E-6A60-9A48-ABA0-447D05F86F1F}"/>
              </a:ext>
            </a:extLst>
          </p:cNvPr>
          <p:cNvSpPr/>
          <p:nvPr/>
        </p:nvSpPr>
        <p:spPr>
          <a:xfrm rot="5400000">
            <a:off x="6481559" y="5673741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7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93">
            <a:extLst>
              <a:ext uri="{FF2B5EF4-FFF2-40B4-BE49-F238E27FC236}">
                <a16:creationId xmlns:a16="http://schemas.microsoft.com/office/drawing/2014/main" id="{AF99FD21-30E0-E446-8372-12B7DAD73D71}"/>
              </a:ext>
            </a:extLst>
          </p:cNvPr>
          <p:cNvSpPr/>
          <p:nvPr/>
        </p:nvSpPr>
        <p:spPr>
          <a:xfrm>
            <a:off x="9272238" y="5778694"/>
            <a:ext cx="291976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Rectángulo 93">
            <a:extLst>
              <a:ext uri="{FF2B5EF4-FFF2-40B4-BE49-F238E27FC236}">
                <a16:creationId xmlns:a16="http://schemas.microsoft.com/office/drawing/2014/main" id="{D166C860-5640-E14D-BD82-337FDE04C9CD}"/>
              </a:ext>
            </a:extLst>
          </p:cNvPr>
          <p:cNvSpPr/>
          <p:nvPr/>
        </p:nvSpPr>
        <p:spPr>
          <a:xfrm>
            <a:off x="9272239" y="3882797"/>
            <a:ext cx="291976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577E982-644E-8A42-A7E6-899B22455C3F}"/>
              </a:ext>
            </a:extLst>
          </p:cNvPr>
          <p:cNvSpPr/>
          <p:nvPr/>
        </p:nvSpPr>
        <p:spPr>
          <a:xfrm>
            <a:off x="2516" y="407087"/>
            <a:ext cx="12210285" cy="1854761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3C1531E-AE87-BA41-9CCC-CC14606B271F}"/>
              </a:ext>
            </a:extLst>
          </p:cNvPr>
          <p:cNvSpPr txBox="1">
            <a:spLocks/>
          </p:cNvSpPr>
          <p:nvPr/>
        </p:nvSpPr>
        <p:spPr>
          <a:xfrm>
            <a:off x="755737" y="892519"/>
            <a:ext cx="11802534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</a:rPr>
              <a:t>PLAN DE INVERSIÓN ORIGINAL</a:t>
            </a:r>
            <a:endParaRPr lang="es-CR" sz="38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97D145A-B5F7-0F40-B76F-21D460AB6F61}"/>
              </a:ext>
            </a:extLst>
          </p:cNvPr>
          <p:cNvSpPr txBox="1">
            <a:spLocks/>
          </p:cNvSpPr>
          <p:nvPr/>
        </p:nvSpPr>
        <p:spPr>
          <a:xfrm>
            <a:off x="755737" y="1235724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3600" b="0" dirty="0">
                <a:solidFill>
                  <a:schemeClr val="bg1"/>
                </a:solidFill>
                <a:latin typeface="Gotham Light" panose="02000603030000020004" pitchFamily="2" charset="77"/>
              </a:rPr>
              <a:t>(EN MILLONES)</a:t>
            </a:r>
            <a:endParaRPr lang="es-CR" sz="3600" b="0" spc="-300" dirty="0">
              <a:solidFill>
                <a:schemeClr val="bg1"/>
              </a:solidFill>
              <a:latin typeface="Gotham Light" panose="02000603030000020004" pitchFamily="2" charset="77"/>
            </a:endParaRPr>
          </a:p>
        </p:txBody>
      </p:sp>
      <p:graphicFrame>
        <p:nvGraphicFramePr>
          <p:cNvPr id="41" name="Tabla 9">
            <a:extLst>
              <a:ext uri="{FF2B5EF4-FFF2-40B4-BE49-F238E27FC236}">
                <a16:creationId xmlns:a16="http://schemas.microsoft.com/office/drawing/2014/main" id="{F5D1B78F-E92E-C54D-B938-0FA50A8CB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70497"/>
              </p:ext>
            </p:extLst>
          </p:nvPr>
        </p:nvGraphicFramePr>
        <p:xfrm>
          <a:off x="5912759" y="2261848"/>
          <a:ext cx="5954398" cy="377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368">
                  <a:extLst>
                    <a:ext uri="{9D8B030D-6E8A-4147-A177-3AD203B41FA5}">
                      <a16:colId xmlns:a16="http://schemas.microsoft.com/office/drawing/2014/main" val="4060125993"/>
                    </a:ext>
                  </a:extLst>
                </a:gridCol>
                <a:gridCol w="2640030">
                  <a:extLst>
                    <a:ext uri="{9D8B030D-6E8A-4147-A177-3AD203B41FA5}">
                      <a16:colId xmlns:a16="http://schemas.microsoft.com/office/drawing/2014/main" val="3366630049"/>
                    </a:ext>
                  </a:extLst>
                </a:gridCol>
              </a:tblGrid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endParaRPr lang="es-CR" sz="1400" b="0" i="0" dirty="0">
                        <a:solidFill>
                          <a:schemeClr val="tx1"/>
                        </a:solidFill>
                        <a:latin typeface="Gotham Light" panose="02000603030000020004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endParaRPr lang="es-CR" sz="1400" b="0" i="0" dirty="0">
                        <a:latin typeface="Gotham Light" panose="02000603030000020004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280915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Peñas Blancas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US$ 28,22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457976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Las Tablillas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US$ 11,79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882018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Paso Canoas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US$26,96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76698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Sabalito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US$ 6,66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430170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endParaRPr lang="es-CR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otham Light" panose="02000603030000020004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bg1"/>
                          </a:solidFill>
                          <a:latin typeface="Gotham Light" panose="02000603030000020004" pitchFamily="2" charset="77"/>
                        </a:rPr>
                        <a:t>US$ 73,63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639870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Mejora de sistemas y procesos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US$ 12,58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032294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Gestión socioambiental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US$ 1,40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98860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Administración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US$ 4,87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85937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Auditoría y evaluación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US$ 0,30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44828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Gotham Light" panose="02000603030000020004" pitchFamily="2" charset="77"/>
                        </a:rPr>
                        <a:t>Imprevistos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rgbClr val="62AA45"/>
                          </a:solidFill>
                          <a:latin typeface="Gotham Light" panose="02000603030000020004" pitchFamily="2" charset="77"/>
                        </a:rPr>
                        <a:t>US$ 7,22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88947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ts val="2020"/>
                        </a:lnSpc>
                      </a:pPr>
                      <a:endParaRPr lang="es-CR" sz="1400" b="0" i="0" dirty="0">
                        <a:latin typeface="Gotham Light" panose="02000603030000020004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20"/>
                        </a:lnSpc>
                      </a:pPr>
                      <a:r>
                        <a:rPr lang="es-CR" sz="1400" b="0" i="0" dirty="0">
                          <a:solidFill>
                            <a:schemeClr val="bg1"/>
                          </a:solidFill>
                          <a:latin typeface="Gotham Light" panose="02000603030000020004" pitchFamily="2" charset="77"/>
                        </a:rPr>
                        <a:t>US$ 100,00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285314"/>
                  </a:ext>
                </a:extLst>
              </a:tr>
            </a:tbl>
          </a:graphicData>
        </a:graphic>
      </p:graphicFrame>
      <p:cxnSp>
        <p:nvCxnSpPr>
          <p:cNvPr id="48" name="Straight Connector 3">
            <a:extLst>
              <a:ext uri="{FF2B5EF4-FFF2-40B4-BE49-F238E27FC236}">
                <a16:creationId xmlns:a16="http://schemas.microsoft.com/office/drawing/2014/main" id="{442465D2-AF32-2F4C-8B4C-C2B088ECC5BC}"/>
              </a:ext>
            </a:extLst>
          </p:cNvPr>
          <p:cNvCxnSpPr>
            <a:cxnSpLocks/>
          </p:cNvCxnSpPr>
          <p:nvPr/>
        </p:nvCxnSpPr>
        <p:spPr>
          <a:xfrm>
            <a:off x="5831729" y="2654221"/>
            <a:ext cx="0" cy="205711"/>
          </a:xfrm>
          <a:prstGeom prst="line">
            <a:avLst/>
          </a:prstGeom>
          <a:ln w="44450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">
            <a:extLst>
              <a:ext uri="{FF2B5EF4-FFF2-40B4-BE49-F238E27FC236}">
                <a16:creationId xmlns:a16="http://schemas.microsoft.com/office/drawing/2014/main" id="{0A568CE9-204E-E341-925C-8B5E6236065A}"/>
              </a:ext>
            </a:extLst>
          </p:cNvPr>
          <p:cNvCxnSpPr>
            <a:cxnSpLocks/>
          </p:cNvCxnSpPr>
          <p:nvPr/>
        </p:nvCxnSpPr>
        <p:spPr>
          <a:xfrm>
            <a:off x="5831933" y="4234177"/>
            <a:ext cx="17292" cy="1414808"/>
          </a:xfrm>
          <a:prstGeom prst="line">
            <a:avLst/>
          </a:prstGeom>
          <a:ln w="44450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">
            <a:extLst>
              <a:ext uri="{FF2B5EF4-FFF2-40B4-BE49-F238E27FC236}">
                <a16:creationId xmlns:a16="http://schemas.microsoft.com/office/drawing/2014/main" id="{51E2F394-D74C-5843-8D09-2BFFF50D19A8}"/>
              </a:ext>
            </a:extLst>
          </p:cNvPr>
          <p:cNvCxnSpPr>
            <a:cxnSpLocks/>
          </p:cNvCxnSpPr>
          <p:nvPr/>
        </p:nvCxnSpPr>
        <p:spPr>
          <a:xfrm>
            <a:off x="5837368" y="2962263"/>
            <a:ext cx="0" cy="205711"/>
          </a:xfrm>
          <a:prstGeom prst="line">
            <a:avLst/>
          </a:prstGeom>
          <a:ln w="44450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">
            <a:extLst>
              <a:ext uri="{FF2B5EF4-FFF2-40B4-BE49-F238E27FC236}">
                <a16:creationId xmlns:a16="http://schemas.microsoft.com/office/drawing/2014/main" id="{A91923CF-5320-FC4C-82A4-5C9F00212BFB}"/>
              </a:ext>
            </a:extLst>
          </p:cNvPr>
          <p:cNvCxnSpPr>
            <a:cxnSpLocks/>
          </p:cNvCxnSpPr>
          <p:nvPr/>
        </p:nvCxnSpPr>
        <p:spPr>
          <a:xfrm>
            <a:off x="5843790" y="3267063"/>
            <a:ext cx="0" cy="205711"/>
          </a:xfrm>
          <a:prstGeom prst="line">
            <a:avLst/>
          </a:prstGeom>
          <a:ln w="44450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id="{4B25E535-22D2-F542-A7A5-B606FBBA231A}"/>
              </a:ext>
            </a:extLst>
          </p:cNvPr>
          <p:cNvCxnSpPr>
            <a:cxnSpLocks/>
          </p:cNvCxnSpPr>
          <p:nvPr/>
        </p:nvCxnSpPr>
        <p:spPr>
          <a:xfrm>
            <a:off x="5843586" y="3578489"/>
            <a:ext cx="0" cy="205711"/>
          </a:xfrm>
          <a:prstGeom prst="line">
            <a:avLst/>
          </a:prstGeom>
          <a:ln w="44450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09B46F4-8DF8-1347-9644-FE6046FFE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74" y="2429167"/>
            <a:ext cx="3960628" cy="3743781"/>
          </a:xfrm>
          <a:prstGeom prst="rect">
            <a:avLst/>
          </a:prstGeom>
        </p:spPr>
      </p:pic>
      <p:pic>
        <p:nvPicPr>
          <p:cNvPr id="14" name="Gráfico 13" descr="Marcador">
            <a:extLst>
              <a:ext uri="{FF2B5EF4-FFF2-40B4-BE49-F238E27FC236}">
                <a16:creationId xmlns:a16="http://schemas.microsoft.com/office/drawing/2014/main" id="{BD6AD248-A9ED-BA45-B5F9-959D2FBD6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043" y="2005768"/>
            <a:ext cx="914400" cy="914400"/>
          </a:xfrm>
          <a:prstGeom prst="rect">
            <a:avLst/>
          </a:prstGeom>
        </p:spPr>
      </p:pic>
      <p:pic>
        <p:nvPicPr>
          <p:cNvPr id="61" name="Gráfico 60" descr="Marcador">
            <a:extLst>
              <a:ext uri="{FF2B5EF4-FFF2-40B4-BE49-F238E27FC236}">
                <a16:creationId xmlns:a16="http://schemas.microsoft.com/office/drawing/2014/main" id="{9297F40E-1EF8-E14F-873D-100891848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4036" y="4401436"/>
            <a:ext cx="914400" cy="914400"/>
          </a:xfrm>
          <a:prstGeom prst="rect">
            <a:avLst/>
          </a:prstGeom>
        </p:spPr>
      </p:pic>
      <p:pic>
        <p:nvPicPr>
          <p:cNvPr id="62" name="Gráfico 61" descr="Marcador">
            <a:extLst>
              <a:ext uri="{FF2B5EF4-FFF2-40B4-BE49-F238E27FC236}">
                <a16:creationId xmlns:a16="http://schemas.microsoft.com/office/drawing/2014/main" id="{AEA09ABB-790B-9440-A283-DF0F05269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606" y="4822209"/>
            <a:ext cx="914400" cy="914400"/>
          </a:xfrm>
          <a:prstGeom prst="rect">
            <a:avLst/>
          </a:prstGeom>
        </p:spPr>
      </p:pic>
      <p:pic>
        <p:nvPicPr>
          <p:cNvPr id="63" name="Gráfico 62" descr="Marcador">
            <a:extLst>
              <a:ext uri="{FF2B5EF4-FFF2-40B4-BE49-F238E27FC236}">
                <a16:creationId xmlns:a16="http://schemas.microsoft.com/office/drawing/2014/main" id="{1402CF2B-D92B-7443-A69A-95005220D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2831" y="1945532"/>
            <a:ext cx="914400" cy="914400"/>
          </a:xfrm>
          <a:prstGeom prst="rect">
            <a:avLst/>
          </a:prstGeom>
        </p:spPr>
      </p:pic>
      <p:pic>
        <p:nvPicPr>
          <p:cNvPr id="64" name="Gráfico 63" descr="Conectado">
            <a:extLst>
              <a:ext uri="{FF2B5EF4-FFF2-40B4-BE49-F238E27FC236}">
                <a16:creationId xmlns:a16="http://schemas.microsoft.com/office/drawing/2014/main" id="{07122F62-B0A4-C343-BBA0-AF8BFBA3A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9486" y="3353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0E21C95-5184-BD41-8E2C-3644A04C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B239A2-2243-7A41-BD22-1CC2D485F8F8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93">
            <a:extLst>
              <a:ext uri="{FF2B5EF4-FFF2-40B4-BE49-F238E27FC236}">
                <a16:creationId xmlns:a16="http://schemas.microsoft.com/office/drawing/2014/main" id="{79B53D4E-A7A3-7640-B5E0-D934078DFEC0}"/>
              </a:ext>
            </a:extLst>
          </p:cNvPr>
          <p:cNvSpPr/>
          <p:nvPr/>
        </p:nvSpPr>
        <p:spPr>
          <a:xfrm>
            <a:off x="572160" y="2638779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5469853-F5CB-2C41-ACFE-7B4E021D6FC7}"/>
              </a:ext>
            </a:extLst>
          </p:cNvPr>
          <p:cNvSpPr/>
          <p:nvPr/>
        </p:nvSpPr>
        <p:spPr>
          <a:xfrm>
            <a:off x="892881" y="2539808"/>
            <a:ext cx="8919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Sistema Nacional Integrado de Gestión de Riesgos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(SINIGER)</a:t>
            </a:r>
          </a:p>
          <a:p>
            <a:endParaRPr lang="es-CR" sz="2000" spc="-150" dirty="0">
              <a:solidFill>
                <a:srgbClr val="00833C"/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28" name="Rectángulo 93">
            <a:extLst>
              <a:ext uri="{FF2B5EF4-FFF2-40B4-BE49-F238E27FC236}">
                <a16:creationId xmlns:a16="http://schemas.microsoft.com/office/drawing/2014/main" id="{B45DEEFE-19A7-C34E-B3DC-5B2716BD4750}"/>
              </a:ext>
            </a:extLst>
          </p:cNvPr>
          <p:cNvSpPr/>
          <p:nvPr/>
        </p:nvSpPr>
        <p:spPr>
          <a:xfrm>
            <a:off x="572003" y="3067536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Rectángulo 93">
            <a:extLst>
              <a:ext uri="{FF2B5EF4-FFF2-40B4-BE49-F238E27FC236}">
                <a16:creationId xmlns:a16="http://schemas.microsoft.com/office/drawing/2014/main" id="{D166C860-5640-E14D-BD82-337FDE04C9CD}"/>
              </a:ext>
            </a:extLst>
          </p:cNvPr>
          <p:cNvSpPr/>
          <p:nvPr/>
        </p:nvSpPr>
        <p:spPr>
          <a:xfrm>
            <a:off x="572003" y="3497775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2" name="Rectángulo 93">
            <a:extLst>
              <a:ext uri="{FF2B5EF4-FFF2-40B4-BE49-F238E27FC236}">
                <a16:creationId xmlns:a16="http://schemas.microsoft.com/office/drawing/2014/main" id="{9C1A795C-141D-324F-96F9-088D73252F71}"/>
              </a:ext>
            </a:extLst>
          </p:cNvPr>
          <p:cNvSpPr/>
          <p:nvPr/>
        </p:nvSpPr>
        <p:spPr>
          <a:xfrm>
            <a:off x="572003" y="3937713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4" name="Rectángulo 93">
            <a:extLst>
              <a:ext uri="{FF2B5EF4-FFF2-40B4-BE49-F238E27FC236}">
                <a16:creationId xmlns:a16="http://schemas.microsoft.com/office/drawing/2014/main" id="{36189B80-8657-4C4B-80BB-49E7EC296514}"/>
              </a:ext>
            </a:extLst>
          </p:cNvPr>
          <p:cNvSpPr/>
          <p:nvPr/>
        </p:nvSpPr>
        <p:spPr>
          <a:xfrm>
            <a:off x="572003" y="4380365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6" name="Rectángulo 93">
            <a:extLst>
              <a:ext uri="{FF2B5EF4-FFF2-40B4-BE49-F238E27FC236}">
                <a16:creationId xmlns:a16="http://schemas.microsoft.com/office/drawing/2014/main" id="{F532135C-E957-1741-A1C5-C3B182A8CC9D}"/>
              </a:ext>
            </a:extLst>
          </p:cNvPr>
          <p:cNvSpPr/>
          <p:nvPr/>
        </p:nvSpPr>
        <p:spPr>
          <a:xfrm>
            <a:off x="572003" y="4825418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8" name="Rectángulo 93">
            <a:extLst>
              <a:ext uri="{FF2B5EF4-FFF2-40B4-BE49-F238E27FC236}">
                <a16:creationId xmlns:a16="http://schemas.microsoft.com/office/drawing/2014/main" id="{6ADAB8DB-F49E-C54B-A8EE-D615944D6310}"/>
              </a:ext>
            </a:extLst>
          </p:cNvPr>
          <p:cNvSpPr/>
          <p:nvPr/>
        </p:nvSpPr>
        <p:spPr>
          <a:xfrm>
            <a:off x="572003" y="5269074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01E3B3-9FDF-B546-953D-746D047B126E}"/>
              </a:ext>
            </a:extLst>
          </p:cNvPr>
          <p:cNvSpPr/>
          <p:nvPr/>
        </p:nvSpPr>
        <p:spPr>
          <a:xfrm>
            <a:off x="-8242" y="407087"/>
            <a:ext cx="12210285" cy="1854761"/>
          </a:xfrm>
          <a:prstGeom prst="rect">
            <a:avLst/>
          </a:prstGeom>
          <a:gradFill flip="none" rotWithShape="0">
            <a:gsLst>
              <a:gs pos="0">
                <a:srgbClr val="62AA45"/>
              </a:gs>
              <a:gs pos="100000">
                <a:srgbClr val="00833C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D20D7A6-F9D6-0245-991C-7653A1C9C66A}"/>
              </a:ext>
            </a:extLst>
          </p:cNvPr>
          <p:cNvSpPr txBox="1">
            <a:spLocks/>
          </p:cNvSpPr>
          <p:nvPr/>
        </p:nvSpPr>
        <p:spPr>
          <a:xfrm>
            <a:off x="755737" y="892519"/>
            <a:ext cx="11802534" cy="62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R"/>
            </a:defPPr>
            <a:lvl1pPr>
              <a:lnSpc>
                <a:spcPts val="3780"/>
              </a:lnSpc>
              <a:spcBef>
                <a:spcPct val="0"/>
              </a:spcBef>
              <a:buNone/>
              <a:defRPr sz="4400" b="1" i="0" spc="-300">
                <a:solidFill>
                  <a:srgbClr val="62AA45"/>
                </a:solidFill>
                <a:latin typeface="Gotham Black Regular" panose="02000603030000020004" pitchFamily="2" charset="77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</a:rPr>
              <a:t>MEJORA DE SISTEMAS</a:t>
            </a:r>
            <a:endParaRPr lang="es-CR" sz="3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449C795-51C3-E341-BFA9-94DFE2038F5D}"/>
              </a:ext>
            </a:extLst>
          </p:cNvPr>
          <p:cNvSpPr txBox="1">
            <a:spLocks/>
          </p:cNvSpPr>
          <p:nvPr/>
        </p:nvSpPr>
        <p:spPr>
          <a:xfrm>
            <a:off x="755737" y="1235724"/>
            <a:ext cx="10515600" cy="7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1A60C"/>
                </a:solidFill>
                <a:latin typeface="Gotham Black" panose="0200060303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3200" b="0" dirty="0">
                <a:solidFill>
                  <a:schemeClr val="bg1"/>
                </a:solidFill>
                <a:latin typeface="Gotham Light" panose="02000603030000020004" pitchFamily="2" charset="77"/>
              </a:rPr>
              <a:t>Y PROCESOS</a:t>
            </a:r>
            <a:endParaRPr lang="es-CR" sz="3200" b="0" spc="-300" dirty="0">
              <a:solidFill>
                <a:schemeClr val="bg1"/>
              </a:solidFill>
              <a:latin typeface="Gotham Light" panose="02000603030000020004" pitchFamily="2" charset="77"/>
            </a:endParaRPr>
          </a:p>
        </p:txBody>
      </p:sp>
      <p:sp>
        <p:nvSpPr>
          <p:cNvPr id="42" name="Rectángulo 93">
            <a:extLst>
              <a:ext uri="{FF2B5EF4-FFF2-40B4-BE49-F238E27FC236}">
                <a16:creationId xmlns:a16="http://schemas.microsoft.com/office/drawing/2014/main" id="{1EE00FE1-5A2A-3B4F-AED9-24D32747EA72}"/>
              </a:ext>
            </a:extLst>
          </p:cNvPr>
          <p:cNvSpPr/>
          <p:nvPr/>
        </p:nvSpPr>
        <p:spPr>
          <a:xfrm>
            <a:off x="572003" y="5710438"/>
            <a:ext cx="251012" cy="233082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20AF5C2-D347-1B43-B21F-228217CE32B1}"/>
              </a:ext>
            </a:extLst>
          </p:cNvPr>
          <p:cNvSpPr/>
          <p:nvPr/>
        </p:nvSpPr>
        <p:spPr>
          <a:xfrm>
            <a:off x="892724" y="2950382"/>
            <a:ext cx="8919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Arquitectura Empresarial </a:t>
            </a:r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del Ministerio de Hacienda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308F3B4-7F4D-8E40-8A49-087D8B313FE9}"/>
              </a:ext>
            </a:extLst>
          </p:cNvPr>
          <p:cNvSpPr/>
          <p:nvPr/>
        </p:nvSpPr>
        <p:spPr>
          <a:xfrm>
            <a:off x="892723" y="3401208"/>
            <a:ext cx="8919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Fortalecimiento de la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ciberseguridad </a:t>
            </a:r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del Ministerio de Hacienda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2DED3AC-12A0-804D-8880-E34549054621}"/>
              </a:ext>
            </a:extLst>
          </p:cNvPr>
          <p:cNvSpPr/>
          <p:nvPr/>
        </p:nvSpPr>
        <p:spPr>
          <a:xfrm>
            <a:off x="892722" y="3854199"/>
            <a:ext cx="10650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Definición de especificaciones técnicas de los sistemas de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Hacienda Digital del Bicentenario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F5A9EB8-7FB5-B94A-BF20-A3592B1E57BB}"/>
              </a:ext>
            </a:extLst>
          </p:cNvPr>
          <p:cNvSpPr/>
          <p:nvPr/>
        </p:nvSpPr>
        <p:spPr>
          <a:xfrm>
            <a:off x="892722" y="4291801"/>
            <a:ext cx="8919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Fortalecimiento del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Operador Económico </a:t>
            </a:r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Autorizado (OEA)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434CA11-5C1B-B944-A83B-A86BB0ED3D1D}"/>
              </a:ext>
            </a:extLst>
          </p:cNvPr>
          <p:cNvSpPr/>
          <p:nvPr/>
        </p:nvSpPr>
        <p:spPr>
          <a:xfrm>
            <a:off x="892722" y="4724639"/>
            <a:ext cx="10167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Mejora en procesos normativos y protocolos para la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Gestión Coordinada de Fronteras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C7760DD-1CBB-4744-8735-E571F01EDEDA}"/>
              </a:ext>
            </a:extLst>
          </p:cNvPr>
          <p:cNvSpPr/>
          <p:nvPr/>
        </p:nvSpPr>
        <p:spPr>
          <a:xfrm>
            <a:off x="892721" y="5179678"/>
            <a:ext cx="11123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Interconexión</a:t>
            </a:r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 de los diversos sistemas institucionales para la gestión de los Centros de Frontera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E75E8DF-1F00-5A49-9C91-EFE59EE24708}"/>
              </a:ext>
            </a:extLst>
          </p:cNvPr>
          <p:cNvSpPr/>
          <p:nvPr/>
        </p:nvSpPr>
        <p:spPr>
          <a:xfrm>
            <a:off x="892721" y="5612516"/>
            <a:ext cx="11123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Otros procesos de facilitación comercial </a:t>
            </a:r>
            <a:r>
              <a:rPr lang="es-CR" sz="2000" spc="-150" dirty="0">
                <a:solidFill>
                  <a:srgbClr val="62AA45"/>
                </a:solidFill>
                <a:latin typeface="Gotham Medium" panose="02000603030000020004" pitchFamily="2" charset="77"/>
              </a:rPr>
              <a:t>(Ventanilla Única de Comercio Exterior)</a:t>
            </a:r>
          </a:p>
        </p:txBody>
      </p:sp>
    </p:spTree>
    <p:extLst>
      <p:ext uri="{BB962C8B-B14F-4D97-AF65-F5344CB8AC3E}">
        <p14:creationId xmlns:p14="http://schemas.microsoft.com/office/powerpoint/2010/main" val="421445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2CCEAD-4DE0-EE4C-BF3C-FACB3A73047B}"/>
              </a:ext>
            </a:extLst>
          </p:cNvPr>
          <p:cNvSpPr/>
          <p:nvPr/>
        </p:nvSpPr>
        <p:spPr>
          <a:xfrm>
            <a:off x="0" y="2494789"/>
            <a:ext cx="12192000" cy="4363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Gotham Black" panose="02000603030000020004" pitchFamily="2" charset="77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6E05C7C-EDAE-A246-B99E-F4F6D0CB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35" y="355003"/>
            <a:ext cx="6103034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062BB4B-CC55-B14B-BF1A-B701AEED2EAF}"/>
              </a:ext>
            </a:extLst>
          </p:cNvPr>
          <p:cNvSpPr/>
          <p:nvPr/>
        </p:nvSpPr>
        <p:spPr>
          <a:xfrm>
            <a:off x="456408" y="1538436"/>
            <a:ext cx="2747868" cy="610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60"/>
              </a:lnSpc>
            </a:pPr>
            <a:r>
              <a:rPr lang="es-ES" sz="4800" b="1" spc="-150" dirty="0">
                <a:solidFill>
                  <a:srgbClr val="62AA45"/>
                </a:solidFill>
                <a:latin typeface="Gotham Black Regular" panose="02000603030000020004" pitchFamily="2" charset="77"/>
              </a:rPr>
              <a:t>ACTUAL</a:t>
            </a:r>
            <a:endParaRPr lang="en-US" sz="4800" spc="-150" dirty="0">
              <a:solidFill>
                <a:srgbClr val="62AA4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41F1CC-1604-1E46-9E28-4096603D39D3}"/>
              </a:ext>
            </a:extLst>
          </p:cNvPr>
          <p:cNvSpPr txBox="1"/>
          <p:nvPr/>
        </p:nvSpPr>
        <p:spPr>
          <a:xfrm>
            <a:off x="10660942" y="4865437"/>
            <a:ext cx="34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2E96A7-43DD-F04F-A802-9C2D5DADA89B}"/>
              </a:ext>
            </a:extLst>
          </p:cNvPr>
          <p:cNvSpPr txBox="1"/>
          <p:nvPr/>
        </p:nvSpPr>
        <p:spPr>
          <a:xfrm>
            <a:off x="10597369" y="431357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8AADAF-0F40-8549-AEC0-92C27745B461}"/>
              </a:ext>
            </a:extLst>
          </p:cNvPr>
          <p:cNvSpPr txBox="1"/>
          <p:nvPr/>
        </p:nvSpPr>
        <p:spPr>
          <a:xfrm>
            <a:off x="10597369" y="37547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5421C0-0FD8-3941-A588-FB676892029E}"/>
              </a:ext>
            </a:extLst>
          </p:cNvPr>
          <p:cNvSpPr txBox="1"/>
          <p:nvPr/>
        </p:nvSpPr>
        <p:spPr>
          <a:xfrm>
            <a:off x="10597369" y="3201127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60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otham Book Regular" panose="02000603040000020004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EB41C4-D63D-A443-BF9A-BF3722FDAB1D}"/>
              </a:ext>
            </a:extLst>
          </p:cNvPr>
          <p:cNvSpPr txBox="1"/>
          <p:nvPr/>
        </p:nvSpPr>
        <p:spPr>
          <a:xfrm>
            <a:off x="10554338" y="2078281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7EA3D9-954F-9441-A3C1-7F37CE815F92}"/>
              </a:ext>
            </a:extLst>
          </p:cNvPr>
          <p:cNvSpPr txBox="1"/>
          <p:nvPr/>
        </p:nvSpPr>
        <p:spPr>
          <a:xfrm>
            <a:off x="5042922" y="5430325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2019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A17966F-0F9C-134B-9F85-9FAC8944D8C5}"/>
              </a:ext>
            </a:extLst>
          </p:cNvPr>
          <p:cNvCxnSpPr>
            <a:cxnSpLocks/>
          </p:cNvCxnSpPr>
          <p:nvPr/>
        </p:nvCxnSpPr>
        <p:spPr>
          <a:xfrm>
            <a:off x="5114167" y="5424752"/>
            <a:ext cx="556025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66B0075-215F-924B-80C5-9EA298A8680F}"/>
              </a:ext>
            </a:extLst>
          </p:cNvPr>
          <p:cNvSpPr/>
          <p:nvPr/>
        </p:nvSpPr>
        <p:spPr>
          <a:xfrm>
            <a:off x="401599" y="979736"/>
            <a:ext cx="276389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es-ES" sz="48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ESTADO</a:t>
            </a:r>
            <a:endParaRPr lang="en-US" sz="4800" spc="-150" dirty="0">
              <a:solidFill>
                <a:srgbClr val="62AA45"/>
              </a:solidFill>
              <a:latin typeface="Gotham Light Regular" panose="02000603030000020004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65376ED-6722-7640-BD2B-BE8331E8E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F1BAD23-3FF2-B147-98CA-F37D5FD633D6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6">
            <a:extLst>
              <a:ext uri="{FF2B5EF4-FFF2-40B4-BE49-F238E27FC236}">
                <a16:creationId xmlns:a16="http://schemas.microsoft.com/office/drawing/2014/main" id="{54A3980E-DD89-C14E-A6DE-40D25C9F4778}"/>
              </a:ext>
            </a:extLst>
          </p:cNvPr>
          <p:cNvSpPr txBox="1"/>
          <p:nvPr/>
        </p:nvSpPr>
        <p:spPr>
          <a:xfrm>
            <a:off x="10079362" y="5435510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II SEM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 2022</a:t>
            </a: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880042B9-66DD-B441-BD84-7340D0DD9E34}"/>
              </a:ext>
            </a:extLst>
          </p:cNvPr>
          <p:cNvSpPr txBox="1"/>
          <p:nvPr/>
        </p:nvSpPr>
        <p:spPr>
          <a:xfrm>
            <a:off x="8007245" y="5431265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2021</a:t>
            </a:r>
          </a:p>
        </p:txBody>
      </p:sp>
      <p:sp>
        <p:nvSpPr>
          <p:cNvPr id="39" name="TextBox 46">
            <a:extLst>
              <a:ext uri="{FF2B5EF4-FFF2-40B4-BE49-F238E27FC236}">
                <a16:creationId xmlns:a16="http://schemas.microsoft.com/office/drawing/2014/main" id="{6B548958-4A5D-8C48-9364-666156A251D4}"/>
              </a:ext>
            </a:extLst>
          </p:cNvPr>
          <p:cNvSpPr txBox="1"/>
          <p:nvPr/>
        </p:nvSpPr>
        <p:spPr>
          <a:xfrm>
            <a:off x="7257182" y="5431265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2020</a:t>
            </a:r>
          </a:p>
        </p:txBody>
      </p:sp>
      <p:sp>
        <p:nvSpPr>
          <p:cNvPr id="48" name="TextBox 46">
            <a:extLst>
              <a:ext uri="{FF2B5EF4-FFF2-40B4-BE49-F238E27FC236}">
                <a16:creationId xmlns:a16="http://schemas.microsoft.com/office/drawing/2014/main" id="{54EECB68-C859-FD4F-A68F-C7BC69926E00}"/>
              </a:ext>
            </a:extLst>
          </p:cNvPr>
          <p:cNvSpPr txBox="1"/>
          <p:nvPr/>
        </p:nvSpPr>
        <p:spPr>
          <a:xfrm>
            <a:off x="6531561" y="5431663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2020</a:t>
            </a:r>
          </a:p>
        </p:txBody>
      </p:sp>
      <p:sp>
        <p:nvSpPr>
          <p:cNvPr id="50" name="TextBox 46">
            <a:extLst>
              <a:ext uri="{FF2B5EF4-FFF2-40B4-BE49-F238E27FC236}">
                <a16:creationId xmlns:a16="http://schemas.microsoft.com/office/drawing/2014/main" id="{EA7850FA-8D28-1046-9A08-CF4EBFCDECDD}"/>
              </a:ext>
            </a:extLst>
          </p:cNvPr>
          <p:cNvSpPr txBox="1"/>
          <p:nvPr/>
        </p:nvSpPr>
        <p:spPr>
          <a:xfrm>
            <a:off x="5749225" y="5430325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2019</a:t>
            </a:r>
          </a:p>
        </p:txBody>
      </p:sp>
      <p:sp>
        <p:nvSpPr>
          <p:cNvPr id="51" name="TextBox 46">
            <a:extLst>
              <a:ext uri="{FF2B5EF4-FFF2-40B4-BE49-F238E27FC236}">
                <a16:creationId xmlns:a16="http://schemas.microsoft.com/office/drawing/2014/main" id="{71901E98-43C4-1442-81C3-3C9C9938B838}"/>
              </a:ext>
            </a:extLst>
          </p:cNvPr>
          <p:cNvSpPr txBox="1"/>
          <p:nvPr/>
        </p:nvSpPr>
        <p:spPr>
          <a:xfrm>
            <a:off x="8718809" y="5437382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2021</a:t>
            </a:r>
          </a:p>
        </p:txBody>
      </p:sp>
      <p:sp>
        <p:nvSpPr>
          <p:cNvPr id="52" name="TextBox 46">
            <a:extLst>
              <a:ext uri="{FF2B5EF4-FFF2-40B4-BE49-F238E27FC236}">
                <a16:creationId xmlns:a16="http://schemas.microsoft.com/office/drawing/2014/main" id="{FC9FDDCD-4DEB-A04F-A963-C3116F7AFB1F}"/>
              </a:ext>
            </a:extLst>
          </p:cNvPr>
          <p:cNvSpPr txBox="1"/>
          <p:nvPr/>
        </p:nvSpPr>
        <p:spPr>
          <a:xfrm>
            <a:off x="9404661" y="5431265"/>
            <a:ext cx="57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I SEM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2022</a:t>
            </a:r>
          </a:p>
        </p:txBody>
      </p:sp>
      <p:sp>
        <p:nvSpPr>
          <p:cNvPr id="53" name="Triangle 9">
            <a:extLst>
              <a:ext uri="{FF2B5EF4-FFF2-40B4-BE49-F238E27FC236}">
                <a16:creationId xmlns:a16="http://schemas.microsoft.com/office/drawing/2014/main" id="{169EB7C4-4B38-CF48-80DA-A81850C5A525}"/>
              </a:ext>
            </a:extLst>
          </p:cNvPr>
          <p:cNvSpPr/>
          <p:nvPr/>
        </p:nvSpPr>
        <p:spPr>
          <a:xfrm rot="10800000">
            <a:off x="5874883" y="4432939"/>
            <a:ext cx="362952" cy="312889"/>
          </a:xfrm>
          <a:prstGeom prst="triangle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5"/>
              </a:solidFill>
            </a:endParaRPr>
          </a:p>
        </p:txBody>
      </p:sp>
      <p:sp>
        <p:nvSpPr>
          <p:cNvPr id="54" name="TextBox 44">
            <a:extLst>
              <a:ext uri="{FF2B5EF4-FFF2-40B4-BE49-F238E27FC236}">
                <a16:creationId xmlns:a16="http://schemas.microsoft.com/office/drawing/2014/main" id="{11C78D75-7FA3-474F-A88A-A28475447FC5}"/>
              </a:ext>
            </a:extLst>
          </p:cNvPr>
          <p:cNvSpPr txBox="1"/>
          <p:nvPr/>
        </p:nvSpPr>
        <p:spPr>
          <a:xfrm>
            <a:off x="10586877" y="261128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 pitchFamily="2" charset="77"/>
              </a:rPr>
              <a:t>80</a:t>
            </a:r>
          </a:p>
        </p:txBody>
      </p:sp>
      <p:sp>
        <p:nvSpPr>
          <p:cNvPr id="61" name="TextBox 46">
            <a:extLst>
              <a:ext uri="{FF2B5EF4-FFF2-40B4-BE49-F238E27FC236}">
                <a16:creationId xmlns:a16="http://schemas.microsoft.com/office/drawing/2014/main" id="{4A77C406-AA0F-AC4B-B29D-5EF824099586}"/>
              </a:ext>
            </a:extLst>
          </p:cNvPr>
          <p:cNvSpPr txBox="1"/>
          <p:nvPr/>
        </p:nvSpPr>
        <p:spPr>
          <a:xfrm>
            <a:off x="5879559" y="4048218"/>
            <a:ext cx="442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3030000020004" pitchFamily="2" charset="77"/>
              </a:rPr>
              <a:t>5,1</a:t>
            </a:r>
          </a:p>
        </p:txBody>
      </p:sp>
      <p:sp>
        <p:nvSpPr>
          <p:cNvPr id="79" name="TextBox 31">
            <a:extLst>
              <a:ext uri="{FF2B5EF4-FFF2-40B4-BE49-F238E27FC236}">
                <a16:creationId xmlns:a16="http://schemas.microsoft.com/office/drawing/2014/main" id="{AF63CD1D-8BAE-344E-9411-6A641ECC0F81}"/>
              </a:ext>
            </a:extLst>
          </p:cNvPr>
          <p:cNvSpPr txBox="1"/>
          <p:nvPr/>
        </p:nvSpPr>
        <p:spPr>
          <a:xfrm>
            <a:off x="3506058" y="1108785"/>
            <a:ext cx="771653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24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DESEMBOLSOS PLANIFICADOS </a:t>
            </a:r>
          </a:p>
          <a:p>
            <a:pPr>
              <a:lnSpc>
                <a:spcPts val="2580"/>
              </a:lnSpc>
            </a:pPr>
            <a:r>
              <a:rPr lang="en-US" sz="24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ACUMULADOS</a:t>
            </a:r>
          </a:p>
        </p:txBody>
      </p:sp>
      <p:sp>
        <p:nvSpPr>
          <p:cNvPr id="80" name="TextBox 31">
            <a:extLst>
              <a:ext uri="{FF2B5EF4-FFF2-40B4-BE49-F238E27FC236}">
                <a16:creationId xmlns:a16="http://schemas.microsoft.com/office/drawing/2014/main" id="{8FAD91BA-5283-CA47-8B18-A76A239B928B}"/>
              </a:ext>
            </a:extLst>
          </p:cNvPr>
          <p:cNvSpPr txBox="1"/>
          <p:nvPr/>
        </p:nvSpPr>
        <p:spPr>
          <a:xfrm>
            <a:off x="446203" y="4757429"/>
            <a:ext cx="301717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3000" b="1" spc="-150" dirty="0">
                <a:solidFill>
                  <a:schemeClr val="accent6"/>
                </a:solidFill>
                <a:latin typeface="Gotham Light Regular" panose="02000603030000020004" pitchFamily="2" charset="77"/>
              </a:rPr>
              <a:t>US$ 5 145 797,18</a:t>
            </a:r>
          </a:p>
        </p:txBody>
      </p:sp>
      <p:sp>
        <p:nvSpPr>
          <p:cNvPr id="81" name="TextBox 31">
            <a:extLst>
              <a:ext uri="{FF2B5EF4-FFF2-40B4-BE49-F238E27FC236}">
                <a16:creationId xmlns:a16="http://schemas.microsoft.com/office/drawing/2014/main" id="{67F1734C-EC1F-4644-84E0-25DBCC37F7D8}"/>
              </a:ext>
            </a:extLst>
          </p:cNvPr>
          <p:cNvSpPr txBox="1"/>
          <p:nvPr/>
        </p:nvSpPr>
        <p:spPr>
          <a:xfrm>
            <a:off x="446203" y="3507814"/>
            <a:ext cx="336905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3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Total </a:t>
            </a:r>
            <a:r>
              <a:rPr lang="en-US" sz="3000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desembolsado</a:t>
            </a:r>
            <a:r>
              <a:rPr lang="en-US" sz="3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 </a:t>
            </a:r>
          </a:p>
          <a:p>
            <a:pPr>
              <a:lnSpc>
                <a:spcPts val="2580"/>
              </a:lnSpc>
            </a:pPr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31/12/2019</a:t>
            </a:r>
            <a:r>
              <a:rPr lang="en-US" sz="3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 </a:t>
            </a:r>
          </a:p>
          <a:p>
            <a:pPr>
              <a:lnSpc>
                <a:spcPts val="2580"/>
              </a:lnSpc>
            </a:pPr>
            <a:endParaRPr lang="en-US" sz="3000" spc="-150" dirty="0">
              <a:solidFill>
                <a:schemeClr val="tx1">
                  <a:lumMod val="65000"/>
                  <a:lumOff val="35000"/>
                </a:schemeClr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B4C8CABE-4EBA-144E-A9E6-CB26122961BD}"/>
              </a:ext>
            </a:extLst>
          </p:cNvPr>
          <p:cNvSpPr/>
          <p:nvPr/>
        </p:nvSpPr>
        <p:spPr>
          <a:xfrm>
            <a:off x="3355211" y="1054101"/>
            <a:ext cx="45719" cy="881988"/>
          </a:xfrm>
          <a:prstGeom prst="rect">
            <a:avLst/>
          </a:prstGeom>
          <a:solidFill>
            <a:srgbClr val="61A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2CCEAD-4DE0-EE4C-BF3C-FACB3A73047B}"/>
              </a:ext>
            </a:extLst>
          </p:cNvPr>
          <p:cNvSpPr/>
          <p:nvPr/>
        </p:nvSpPr>
        <p:spPr>
          <a:xfrm>
            <a:off x="0" y="2494789"/>
            <a:ext cx="12192000" cy="4363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Gotham Black" panose="02000603030000020004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2BB4B-CC55-B14B-BF1A-B701AEED2EAF}"/>
              </a:ext>
            </a:extLst>
          </p:cNvPr>
          <p:cNvSpPr/>
          <p:nvPr/>
        </p:nvSpPr>
        <p:spPr>
          <a:xfrm>
            <a:off x="456408" y="1538436"/>
            <a:ext cx="2747868" cy="610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60"/>
              </a:lnSpc>
            </a:pPr>
            <a:r>
              <a:rPr lang="es-ES" sz="4800" b="1" spc="-150" dirty="0">
                <a:solidFill>
                  <a:srgbClr val="62AA45"/>
                </a:solidFill>
                <a:latin typeface="Gotham Black Regular" panose="02000603030000020004" pitchFamily="2" charset="77"/>
              </a:rPr>
              <a:t>ACTUAL</a:t>
            </a:r>
            <a:endParaRPr lang="en-US" sz="4800" spc="-150" dirty="0">
              <a:solidFill>
                <a:srgbClr val="62AA45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6B0075-215F-924B-80C5-9EA298A8680F}"/>
              </a:ext>
            </a:extLst>
          </p:cNvPr>
          <p:cNvSpPr/>
          <p:nvPr/>
        </p:nvSpPr>
        <p:spPr>
          <a:xfrm>
            <a:off x="401599" y="979736"/>
            <a:ext cx="276389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es-ES" sz="48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ESTADO</a:t>
            </a:r>
            <a:endParaRPr lang="en-US" sz="4800" spc="-150" dirty="0">
              <a:solidFill>
                <a:srgbClr val="62AA45"/>
              </a:solidFill>
              <a:latin typeface="Gotham Light Regular" panose="02000603030000020004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65376ED-6722-7640-BD2B-BE8331E8E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F1BAD23-3FF2-B147-98CA-F37D5FD633D6}"/>
              </a:ext>
            </a:extLst>
          </p:cNvPr>
          <p:cNvCxnSpPr>
            <a:cxnSpLocks/>
          </p:cNvCxnSpPr>
          <p:nvPr/>
        </p:nvCxnSpPr>
        <p:spPr>
          <a:xfrm flipH="1">
            <a:off x="10396728" y="6294620"/>
            <a:ext cx="1813556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1">
            <a:extLst>
              <a:ext uri="{FF2B5EF4-FFF2-40B4-BE49-F238E27FC236}">
                <a16:creationId xmlns:a16="http://schemas.microsoft.com/office/drawing/2014/main" id="{AF63CD1D-8BAE-344E-9411-6A641ECC0F81}"/>
              </a:ext>
            </a:extLst>
          </p:cNvPr>
          <p:cNvSpPr txBox="1"/>
          <p:nvPr/>
        </p:nvSpPr>
        <p:spPr>
          <a:xfrm>
            <a:off x="3506058" y="1287203"/>
            <a:ext cx="771653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30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INVERSIÓN REALIZADA</a:t>
            </a:r>
          </a:p>
        </p:txBody>
      </p:sp>
      <p:sp>
        <p:nvSpPr>
          <p:cNvPr id="80" name="TextBox 31">
            <a:extLst>
              <a:ext uri="{FF2B5EF4-FFF2-40B4-BE49-F238E27FC236}">
                <a16:creationId xmlns:a16="http://schemas.microsoft.com/office/drawing/2014/main" id="{8FAD91BA-5283-CA47-8B18-A76A239B928B}"/>
              </a:ext>
            </a:extLst>
          </p:cNvPr>
          <p:cNvSpPr txBox="1"/>
          <p:nvPr/>
        </p:nvSpPr>
        <p:spPr>
          <a:xfrm>
            <a:off x="1783548" y="4142967"/>
            <a:ext cx="1249060" cy="460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5000" spc="-150" dirty="0">
                <a:solidFill>
                  <a:srgbClr val="62AA45"/>
                </a:solidFill>
                <a:latin typeface="Gotham Light Regular" panose="02000603030000020004" pitchFamily="2" charset="77"/>
              </a:rPr>
              <a:t>12%</a:t>
            </a:r>
            <a:endParaRPr lang="en-US" sz="5000" b="1" spc="-150" dirty="0">
              <a:solidFill>
                <a:srgbClr val="62AA45"/>
              </a:solidFill>
              <a:latin typeface="Gotham Light Regular" panose="02000603030000020004" pitchFamily="2" charset="77"/>
            </a:endParaRPr>
          </a:p>
        </p:txBody>
      </p:sp>
      <p:sp>
        <p:nvSpPr>
          <p:cNvPr id="81" name="TextBox 31">
            <a:extLst>
              <a:ext uri="{FF2B5EF4-FFF2-40B4-BE49-F238E27FC236}">
                <a16:creationId xmlns:a16="http://schemas.microsoft.com/office/drawing/2014/main" id="{67F1734C-EC1F-4644-84E0-25DBCC37F7D8}"/>
              </a:ext>
            </a:extLst>
          </p:cNvPr>
          <p:cNvSpPr txBox="1"/>
          <p:nvPr/>
        </p:nvSpPr>
        <p:spPr>
          <a:xfrm>
            <a:off x="446203" y="3507814"/>
            <a:ext cx="336905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US" sz="3000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Porcentaje</a:t>
            </a:r>
            <a:r>
              <a:rPr lang="en-US" sz="3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 Regular" panose="02000603030000020004" pitchFamily="2" charset="77"/>
              </a:rPr>
              <a:t> de </a:t>
            </a:r>
            <a:r>
              <a:rPr lang="en-US" sz="30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lack" panose="02000603030000020004" pitchFamily="2" charset="77"/>
              </a:rPr>
              <a:t>avance</a:t>
            </a:r>
            <a:endParaRPr lang="en-US" sz="3000" b="1" spc="-150" dirty="0">
              <a:solidFill>
                <a:schemeClr val="tx1">
                  <a:lumMod val="50000"/>
                  <a:lumOff val="50000"/>
                </a:schemeClr>
              </a:solidFill>
              <a:latin typeface="Gotham Black" panose="02000603030000020004" pitchFamily="2" charset="77"/>
            </a:endParaRPr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B4C8CABE-4EBA-144E-A9E6-CB26122961BD}"/>
              </a:ext>
            </a:extLst>
          </p:cNvPr>
          <p:cNvSpPr/>
          <p:nvPr/>
        </p:nvSpPr>
        <p:spPr>
          <a:xfrm>
            <a:off x="3355211" y="1054101"/>
            <a:ext cx="45719" cy="881988"/>
          </a:xfrm>
          <a:prstGeom prst="rect">
            <a:avLst/>
          </a:prstGeom>
          <a:solidFill>
            <a:srgbClr val="61A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93">
            <a:extLst>
              <a:ext uri="{FF2B5EF4-FFF2-40B4-BE49-F238E27FC236}">
                <a16:creationId xmlns:a16="http://schemas.microsoft.com/office/drawing/2014/main" id="{CDB324A5-36FA-AC48-A289-DC8528E0C190}"/>
              </a:ext>
            </a:extLst>
          </p:cNvPr>
          <p:cNvSpPr/>
          <p:nvPr/>
        </p:nvSpPr>
        <p:spPr>
          <a:xfrm>
            <a:off x="9500261" y="5351900"/>
            <a:ext cx="2691740" cy="308595"/>
          </a:xfrm>
          <a:prstGeom prst="rect">
            <a:avLst/>
          </a:prstGeom>
          <a:solidFill>
            <a:srgbClr val="62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33" name="Tabla 9">
            <a:extLst>
              <a:ext uri="{FF2B5EF4-FFF2-40B4-BE49-F238E27FC236}">
                <a16:creationId xmlns:a16="http://schemas.microsoft.com/office/drawing/2014/main" id="{4B3BB76E-A163-204B-A7A1-A070DDF6E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8839"/>
              </p:ext>
            </p:extLst>
          </p:nvPr>
        </p:nvGraphicFramePr>
        <p:xfrm>
          <a:off x="4041496" y="2828552"/>
          <a:ext cx="726201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196">
                  <a:extLst>
                    <a:ext uri="{9D8B030D-6E8A-4147-A177-3AD203B41FA5}">
                      <a16:colId xmlns:a16="http://schemas.microsoft.com/office/drawing/2014/main" val="4060125993"/>
                    </a:ext>
                  </a:extLst>
                </a:gridCol>
                <a:gridCol w="1807814">
                  <a:extLst>
                    <a:ext uri="{9D8B030D-6E8A-4147-A177-3AD203B41FA5}">
                      <a16:colId xmlns:a16="http://schemas.microsoft.com/office/drawing/2014/main" val="3366630049"/>
                    </a:ext>
                  </a:extLst>
                </a:gridCol>
              </a:tblGrid>
              <a:tr h="2588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Diseño de infraestructura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US$ 309 420,97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882018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Estudios de viabilidad ambiental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US$ 45 537,50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76698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Mejora de procesos de control fito y zoosanitarios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US$ 20 689,76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430170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Auditoría, seguimiento y evaluación</a:t>
                      </a:r>
                      <a:endParaRPr lang="es-CR" sz="16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US$ 12 500,00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639870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Adquisición de activos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US$ 6 764,88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032294"/>
                  </a:ext>
                </a:extLst>
              </a:tr>
              <a:tr h="2588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  <a:ea typeface="+mn-ea"/>
                          <a:cs typeface="+mn-cs"/>
                        </a:rPr>
                        <a:t>Gestión del Programa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  <a:ea typeface="+mn-ea"/>
                          <a:cs typeface="+mn-cs"/>
                        </a:rPr>
                        <a:t>US$ 236 256,76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98860"/>
                  </a:ext>
                </a:extLst>
              </a:tr>
              <a:tr h="11832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otham Light" panose="02000603030000020004" pitchFamily="2" charset="77"/>
                        </a:rPr>
                        <a:t>Total invertido al 31/12/2019</a:t>
                      </a:r>
                      <a:endParaRPr lang="es-C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R" sz="1600" b="0" i="0" dirty="0">
                          <a:solidFill>
                            <a:schemeClr val="bg1"/>
                          </a:solidFill>
                          <a:effectLst/>
                          <a:latin typeface="Gotham Light" panose="02000603030000020004" pitchFamily="2" charset="77"/>
                        </a:rPr>
                        <a:t>US$ 631 169,87</a:t>
                      </a:r>
                      <a:endParaRPr lang="es-CR" sz="1600" b="0" i="0" dirty="0">
                        <a:solidFill>
                          <a:schemeClr val="bg1"/>
                        </a:solidFill>
                        <a:effectLst/>
                        <a:latin typeface="Gotham Light" panose="02000603030000020004" pitchFamily="2" charset="77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8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70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9F292-892F-9C4B-860B-554F0F94C04E}"/>
              </a:ext>
            </a:extLst>
          </p:cNvPr>
          <p:cNvSpPr/>
          <p:nvPr/>
        </p:nvSpPr>
        <p:spPr>
          <a:xfrm>
            <a:off x="0" y="1626920"/>
            <a:ext cx="12192000" cy="523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CAD1-2207-7146-8749-C8086ADF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96"/>
                    </a14:imgEffect>
                    <a14:imgEffect>
                      <a14:saturation sat="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94620"/>
            <a:ext cx="12191997" cy="5633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A989A-DB6E-384E-A78F-FA98A9CA0B94}"/>
              </a:ext>
            </a:extLst>
          </p:cNvPr>
          <p:cNvCxnSpPr>
            <a:cxnSpLocks/>
          </p:cNvCxnSpPr>
          <p:nvPr/>
        </p:nvCxnSpPr>
        <p:spPr>
          <a:xfrm flipH="1">
            <a:off x="9419861" y="6294620"/>
            <a:ext cx="2772135" cy="0"/>
          </a:xfrm>
          <a:prstGeom prst="line">
            <a:avLst/>
          </a:prstGeom>
          <a:ln w="149225">
            <a:solidFill>
              <a:srgbClr val="6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0430FD-3B18-4343-B00A-E30661E9F6E2}"/>
              </a:ext>
            </a:extLst>
          </p:cNvPr>
          <p:cNvGrpSpPr/>
          <p:nvPr/>
        </p:nvGrpSpPr>
        <p:grpSpPr>
          <a:xfrm>
            <a:off x="1555916" y="1976249"/>
            <a:ext cx="2529194" cy="3809944"/>
            <a:chOff x="-36535" y="2096135"/>
            <a:chExt cx="2637003" cy="2956900"/>
          </a:xfrm>
          <a:gradFill flip="none" rotWithShape="1">
            <a:gsLst>
              <a:gs pos="0">
                <a:srgbClr val="62AA45"/>
              </a:gs>
              <a:gs pos="73000">
                <a:srgbClr val="00833C"/>
              </a:gs>
            </a:gsLst>
            <a:lin ang="4800000" scaled="0"/>
            <a:tileRect/>
          </a:gradFill>
        </p:grpSpPr>
        <p:sp>
          <p:nvSpPr>
            <p:cNvPr id="7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37A9BF89-9750-A74D-84AC-F2133A4FCECE}"/>
                </a:ext>
              </a:extLst>
            </p:cNvPr>
            <p:cNvSpPr txBox="1"/>
            <p:nvPr/>
          </p:nvSpPr>
          <p:spPr>
            <a:xfrm>
              <a:off x="-36535" y="2096135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>
              <a:defPPr>
                <a:defRPr lang="es-CR"/>
              </a:defPPr>
              <a:lvl1pPr algn="ctr" defTabSz="447677" fontAlgn="base">
                <a:spcBef>
                  <a:spcPts val="600"/>
                </a:spcBef>
                <a:spcAft>
                  <a:spcPts val="60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447655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</a:rPr>
                <a:t>ESTUDIOS SOCIOAMBIENTALES</a:t>
              </a:r>
            </a:p>
          </p:txBody>
        </p:sp>
        <p:sp>
          <p:nvSpPr>
            <p:cNvPr id="9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A6D90A1-4CFD-A343-8FE9-C60989052873}"/>
                </a:ext>
              </a:extLst>
            </p:cNvPr>
            <p:cNvSpPr txBox="1"/>
            <p:nvPr/>
          </p:nvSpPr>
          <p:spPr>
            <a:xfrm>
              <a:off x="-36535" y="3172540"/>
              <a:ext cx="2637003" cy="788983"/>
            </a:xfrm>
            <a:prstGeom prst="roundRect">
              <a:avLst>
                <a:gd name="adj" fmla="val 0"/>
              </a:avLst>
            </a:prstGeom>
            <a:solidFill>
              <a:srgbClr val="0E9CD1"/>
            </a:solidFill>
            <a:ln w="28575" cap="sq" cmpd="sng" algn="ctr">
              <a:noFill/>
              <a:prstDash val="sysDot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defTabSz="447655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Book Regular" panose="02000603040000020004" pitchFamily="2" charset="77"/>
                  <a:cs typeface="Arial" panose="020B0604020202020204" pitchFamily="34" charset="0"/>
                </a:rPr>
                <a:t>DISEÑO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 Regular" panose="02000603040000020004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0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B4B21E8C-F933-0B40-9EAF-76D8659588FE}"/>
                </a:ext>
              </a:extLst>
            </p:cNvPr>
            <p:cNvSpPr txBox="1"/>
            <p:nvPr/>
          </p:nvSpPr>
          <p:spPr>
            <a:xfrm>
              <a:off x="-36535" y="4250577"/>
              <a:ext cx="2637003" cy="802458"/>
            </a:xfrm>
            <a:prstGeom prst="roundRect">
              <a:avLst>
                <a:gd name="adj" fmla="val 0"/>
              </a:avLst>
            </a:prstGeom>
            <a:noFill/>
            <a:ln w="57150" cap="sq" cmpd="sng" algn="ctr">
              <a:solidFill>
                <a:srgbClr val="605F60"/>
              </a:solidFill>
              <a:prstDash val="solid"/>
              <a:rou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lvl="0" defTabSz="447655" fontAlgn="base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 Regular" panose="02000603040000020004" pitchFamily="2" charset="77"/>
                  <a:cs typeface="Arial" panose="020B0604020202020204" pitchFamily="34" charset="0"/>
                </a:rPr>
                <a:t>FECHA DE FINALIZACIÓN DE LA CONSTRUCCIÓN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5BB2C6-5815-E444-BA72-1841E0BFFFC5}"/>
              </a:ext>
            </a:extLst>
          </p:cNvPr>
          <p:cNvSpPr txBox="1"/>
          <p:nvPr/>
        </p:nvSpPr>
        <p:spPr>
          <a:xfrm>
            <a:off x="692566" y="282498"/>
            <a:ext cx="316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  <a:ea typeface="Gotham Black" charset="0"/>
                <a:cs typeface="Gotham Black" charset="0"/>
              </a:rPr>
              <a:t>ESTADO ACTUAL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FD13F-7D95-5645-9C76-FCEEFCBFA4A5}"/>
              </a:ext>
            </a:extLst>
          </p:cNvPr>
          <p:cNvSpPr txBox="1"/>
          <p:nvPr/>
        </p:nvSpPr>
        <p:spPr>
          <a:xfrm>
            <a:off x="692566" y="684956"/>
            <a:ext cx="34852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spc="-150" dirty="0">
                <a:solidFill>
                  <a:srgbClr val="62AA45"/>
                </a:solidFill>
                <a:latin typeface="Gotham Black" panose="02000603030000020004" pitchFamily="2" charset="77"/>
                <a:ea typeface="Gotham Black" charset="0"/>
                <a:cs typeface="Gotham Black" charset="0"/>
              </a:rPr>
              <a:t>PASO CANOAS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C59F62-900E-6148-852B-D2EDE55882E4}"/>
              </a:ext>
            </a:extLst>
          </p:cNvPr>
          <p:cNvSpPr txBox="1"/>
          <p:nvPr/>
        </p:nvSpPr>
        <p:spPr>
          <a:xfrm>
            <a:off x="4275118" y="2088793"/>
            <a:ext cx="683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Expediente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SETENA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77"/>
              </a:rPr>
              <a:t>D1-0087-2020</a:t>
            </a:r>
          </a:p>
        </p:txBody>
      </p:sp>
      <p:graphicFrame>
        <p:nvGraphicFramePr>
          <p:cNvPr id="21" name="Tabla 7">
            <a:extLst>
              <a:ext uri="{FF2B5EF4-FFF2-40B4-BE49-F238E27FC236}">
                <a16:creationId xmlns:a16="http://schemas.microsoft.com/office/drawing/2014/main" id="{9DB921E2-FD47-2A45-8EE8-3DD5EF86DE02}"/>
              </a:ext>
            </a:extLst>
          </p:cNvPr>
          <p:cNvGraphicFramePr>
            <a:graphicFrameLocks noGrp="1"/>
          </p:cNvGraphicFramePr>
          <p:nvPr/>
        </p:nvGraphicFramePr>
        <p:xfrm>
          <a:off x="9762958" y="248072"/>
          <a:ext cx="208593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429">
                  <a:extLst>
                    <a:ext uri="{9D8B030D-6E8A-4147-A177-3AD203B41FA5}">
                      <a16:colId xmlns:a16="http://schemas.microsoft.com/office/drawing/2014/main" val="141130526"/>
                    </a:ext>
                  </a:extLst>
                </a:gridCol>
                <a:gridCol w="427510">
                  <a:extLst>
                    <a:ext uri="{9D8B030D-6E8A-4147-A177-3AD203B41FA5}">
                      <a16:colId xmlns:a16="http://schemas.microsoft.com/office/drawing/2014/main" val="3212713388"/>
                    </a:ext>
                  </a:extLst>
                </a:gridCol>
              </a:tblGrid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Inicio concurso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3402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Adjudicado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41063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En ejecución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8220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>
                        <a:lnSpc>
                          <a:spcPts val="1480"/>
                        </a:lnSpc>
                      </a:pPr>
                      <a:r>
                        <a:rPr lang="es-CR" sz="1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Light" panose="02000603030000020004" pitchFamily="2" charset="77"/>
                        </a:rPr>
                        <a:t>Terminado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05174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52CB98D-F995-3F4C-BF6C-DC45F21DC0DF}"/>
              </a:ext>
            </a:extLst>
          </p:cNvPr>
          <p:cNvSpPr txBox="1"/>
          <p:nvPr/>
        </p:nvSpPr>
        <p:spPr>
          <a:xfrm>
            <a:off x="4275118" y="3643010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Adjudicado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1DCE8C1-1595-054B-9CA8-052ED8B3FE46}"/>
              </a:ext>
            </a:extLst>
          </p:cNvPr>
          <p:cNvSpPr txBox="1"/>
          <p:nvPr/>
        </p:nvSpPr>
        <p:spPr>
          <a:xfrm>
            <a:off x="4275118" y="5040343"/>
            <a:ext cx="683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Diciembre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3030000020004" pitchFamily="2" charset="77"/>
              </a:rPr>
              <a:t> – 2021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31D2CDF-3F7D-C848-B43C-61F388DD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8" y="2148168"/>
            <a:ext cx="772684" cy="652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6740D-9593-EE4F-ABF0-83D3B967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62" y="3485512"/>
            <a:ext cx="577083" cy="7826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8089EF-1A72-3240-9107-D2C926D2C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62" y="4978405"/>
            <a:ext cx="703748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5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15316</TotalTime>
  <Words>983</Words>
  <Application>Microsoft Macintosh PowerPoint</Application>
  <PresentationFormat>Panorámica</PresentationFormat>
  <Paragraphs>231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Gotham Black</vt:lpstr>
      <vt:lpstr>Gotham Black Regular</vt:lpstr>
      <vt:lpstr>Gotham Bold Regular</vt:lpstr>
      <vt:lpstr>Gotham Book Regular</vt:lpstr>
      <vt:lpstr>Gotham Light</vt:lpstr>
      <vt:lpstr>Gotham Light Regular</vt:lpstr>
      <vt:lpstr>Gotham Medium</vt:lpstr>
      <vt:lpstr>St Ryde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que no somos</dc:title>
  <dc:creator>Micaela Mazzei Abba</dc:creator>
  <cp:lastModifiedBy>Duayner Salas</cp:lastModifiedBy>
  <cp:revision>325</cp:revision>
  <dcterms:created xsi:type="dcterms:W3CDTF">2019-06-13T21:47:41Z</dcterms:created>
  <dcterms:modified xsi:type="dcterms:W3CDTF">2020-02-25T14:54:40Z</dcterms:modified>
</cp:coreProperties>
</file>