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5"/>
  </p:sldMasterIdLst>
  <p:notesMasterIdLst>
    <p:notesMasterId r:id="rId26"/>
  </p:notesMasterIdLst>
  <p:sldIdLst>
    <p:sldId id="1478" r:id="rId6"/>
    <p:sldId id="1474" r:id="rId7"/>
    <p:sldId id="1479" r:id="rId8"/>
    <p:sldId id="1475" r:id="rId9"/>
    <p:sldId id="1440" r:id="rId10"/>
    <p:sldId id="1492" r:id="rId11"/>
    <p:sldId id="1480" r:id="rId12"/>
    <p:sldId id="1481" r:id="rId13"/>
    <p:sldId id="1493" r:id="rId14"/>
    <p:sldId id="1483" r:id="rId15"/>
    <p:sldId id="1482" r:id="rId16"/>
    <p:sldId id="1485" r:id="rId17"/>
    <p:sldId id="1484" r:id="rId18"/>
    <p:sldId id="1486" r:id="rId19"/>
    <p:sldId id="1487" r:id="rId20"/>
    <p:sldId id="1488" r:id="rId21"/>
    <p:sldId id="1489" r:id="rId22"/>
    <p:sldId id="1495" r:id="rId23"/>
    <p:sldId id="1491" r:id="rId24"/>
    <p:sldId id="303" r:id="rId25"/>
  </p:sldIdLst>
  <p:sldSz cx="12192000" cy="6858000"/>
  <p:notesSz cx="6858000" cy="9144000"/>
  <p:defaultTextStyle>
    <a:defPPr>
      <a:defRPr lang="en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llasConejo, Diego (ESA)" initials="FD(" lastIdx="10" clrIdx="0">
    <p:extLst>
      <p:ext uri="{19B8F6BF-5375-455C-9EA6-DF929625EA0E}">
        <p15:presenceInfo xmlns:p15="http://schemas.microsoft.com/office/powerpoint/2012/main" userId="S-1-5-21-2107199734-1002509562-578033828-1137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774212"/>
    <a:srgbClr val="08235B"/>
    <a:srgbClr val="007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6"/>
    <p:restoredTop sz="92442"/>
  </p:normalViewPr>
  <p:slideViewPr>
    <p:cSldViewPr snapToGrid="0" snapToObjects="1">
      <p:cViewPr varScale="1">
        <p:scale>
          <a:sx n="68" d="100"/>
          <a:sy n="68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4F-4DA8-B630-5D7A1675DE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70-4ABB-BE3B-C0D94D8AE7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170-4ABB-BE3B-C0D94D8AE7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70-4ABB-BE3B-C0D94D8AE77A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170-4ABB-BE3B-C0D94D8AE77A}"/>
              </c:ext>
            </c:extLst>
          </c:dPt>
          <c:dLbls>
            <c:dLbl>
              <c:idx val="1"/>
              <c:layout>
                <c:manualLayout>
                  <c:x val="-0.16260999015748032"/>
                  <c:y val="-7.35418877004252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170-4ABB-BE3B-C0D94D8AE77A}"/>
                </c:ext>
              </c:extLst>
            </c:dLbl>
            <c:dLbl>
              <c:idx val="2"/>
              <c:layout>
                <c:manualLayout>
                  <c:x val="-1.9586614173228346E-4"/>
                  <c:y val="-0.1486444913481489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170-4ABB-BE3B-C0D94D8AE77A}"/>
                </c:ext>
              </c:extLst>
            </c:dLbl>
            <c:dLbl>
              <c:idx val="3"/>
              <c:layout>
                <c:manualLayout>
                  <c:x val="0.16227454478346456"/>
                  <c:y val="-8.008999261257426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170-4ABB-BE3B-C0D94D8AE77A}"/>
                </c:ext>
              </c:extLst>
            </c:dLbl>
            <c:dLbl>
              <c:idx val="4"/>
              <c:layout>
                <c:manualLayout>
                  <c:x val="0.13412014025590552"/>
                  <c:y val="0.1646532255995801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170-4ABB-BE3B-C0D94D8AE7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Hoja1!$A$2:$A$6</c:f>
              <c:strCache>
                <c:ptCount val="5"/>
                <c:pt idx="0">
                  <c:v>Infraestructura y servicios para el desarrollo</c:v>
                </c:pt>
                <c:pt idx="1">
                  <c:v>Equidad e inclusión</c:v>
                </c:pt>
                <c:pt idx="2">
                  <c:v>Gestión institucional y organizacional</c:v>
                </c:pt>
                <c:pt idx="3">
                  <c:v>Economía</c:v>
                </c:pt>
                <c:pt idx="4">
                  <c:v>Ecosistemas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0-4ABB-BE3B-C0D94D8AE77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7T15:01:55.236" idx="2">
    <p:pos x="10" y="10"/>
    <p:text>Considero que lo aportado por la OCDE podría agregarse en la lámina anterior. Considerar eliminar esta lámina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7T15:00:01.921" idx="1">
    <p:pos x="7680" y="138"/>
    <p:text>Existe la forma de mejorar las dos imágenes de la derecha??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7T16:17:27.064" idx="6">
    <p:pos x="10" y="10"/>
    <p:text>Chequear la calidad de la imágen con incae.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A84D6-C4F2-445D-A637-77CBE08E8A97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9B66EB3-0E4E-4FCC-ABE6-BE1A311086C8}">
      <dgm:prSet phldrT="[Texto]" custT="1"/>
      <dgm:spPr/>
      <dgm:t>
        <a:bodyPr/>
        <a:lstStyle/>
        <a:p>
          <a:r>
            <a:rPr lang="es-ES" sz="2000" b="1" dirty="0"/>
            <a:t>Ley 9036</a:t>
          </a:r>
        </a:p>
      </dgm:t>
    </dgm:pt>
    <dgm:pt modelId="{95CCC7D8-82A9-42E5-A1EF-3FE2F5DF6F0E}" type="parTrans" cxnId="{753DC272-F0F2-44AF-9184-0DF78E14448F}">
      <dgm:prSet/>
      <dgm:spPr/>
      <dgm:t>
        <a:bodyPr/>
        <a:lstStyle/>
        <a:p>
          <a:endParaRPr lang="es-ES"/>
        </a:p>
      </dgm:t>
    </dgm:pt>
    <dgm:pt modelId="{B448114F-0E93-48A6-98B4-DD556A401984}" type="sibTrans" cxnId="{753DC272-F0F2-44AF-9184-0DF78E14448F}">
      <dgm:prSet/>
      <dgm:spPr/>
      <dgm:t>
        <a:bodyPr/>
        <a:lstStyle/>
        <a:p>
          <a:endParaRPr lang="es-ES"/>
        </a:p>
      </dgm:t>
    </dgm:pt>
    <dgm:pt modelId="{0173868A-A3F1-4584-858D-30F18999752B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dirty="0"/>
            <a:t>PEDRT 2015-2030</a:t>
          </a:r>
        </a:p>
      </dgm:t>
    </dgm:pt>
    <dgm:pt modelId="{F2FAEC53-24A8-4B23-884D-9AE8A5F72035}" type="parTrans" cxnId="{2AAD7E68-0036-4823-9C95-E83D288135C5}">
      <dgm:prSet/>
      <dgm:spPr/>
      <dgm:t>
        <a:bodyPr/>
        <a:lstStyle/>
        <a:p>
          <a:endParaRPr lang="es-ES"/>
        </a:p>
      </dgm:t>
    </dgm:pt>
    <dgm:pt modelId="{8DCAC1DA-9D9A-43F2-A012-2E3C58E03E74}" type="sibTrans" cxnId="{2AAD7E68-0036-4823-9C95-E83D288135C5}">
      <dgm:prSet/>
      <dgm:spPr/>
      <dgm:t>
        <a:bodyPr/>
        <a:lstStyle/>
        <a:p>
          <a:endParaRPr lang="es-ES"/>
        </a:p>
      </dgm:t>
    </dgm:pt>
    <dgm:pt modelId="{23760EB3-9AF7-4279-818C-4789B98DA7F5}">
      <dgm:prSet phldrT="[Texto]" custT="1"/>
      <dgm:spPr/>
      <dgm:t>
        <a:bodyPr/>
        <a:lstStyle/>
        <a:p>
          <a:r>
            <a:rPr lang="es-ES" sz="3200" b="1" dirty="0"/>
            <a:t>IDRT</a:t>
          </a:r>
          <a:r>
            <a:rPr lang="es-ES" sz="4400" b="1" dirty="0"/>
            <a:t> </a:t>
          </a:r>
        </a:p>
      </dgm:t>
    </dgm:pt>
    <dgm:pt modelId="{1F36863D-A6AB-4E67-995E-8DDD8AE122FA}" type="parTrans" cxnId="{F7868B9F-EA7B-4DC0-9B7C-E5964CDA813E}">
      <dgm:prSet/>
      <dgm:spPr/>
      <dgm:t>
        <a:bodyPr/>
        <a:lstStyle/>
        <a:p>
          <a:endParaRPr lang="es-ES"/>
        </a:p>
      </dgm:t>
    </dgm:pt>
    <dgm:pt modelId="{4C26CA11-A8D1-4583-A495-77F7C1193D31}" type="sibTrans" cxnId="{F7868B9F-EA7B-4DC0-9B7C-E5964CDA813E}">
      <dgm:prSet/>
      <dgm:spPr/>
      <dgm:t>
        <a:bodyPr/>
        <a:lstStyle/>
        <a:p>
          <a:endParaRPr lang="es-ES"/>
        </a:p>
      </dgm:t>
    </dgm:pt>
    <dgm:pt modelId="{C3EDD95E-72D6-435B-A521-382C9A554A45}" type="pres">
      <dgm:prSet presAssocID="{621A84D6-C4F2-445D-A637-77CBE08E8A9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757B692-EA29-42FE-99D3-CFCD8A4FDC15}" type="pres">
      <dgm:prSet presAssocID="{09B66EB3-0E4E-4FCC-ABE6-BE1A311086C8}" presName="Accent1" presStyleCnt="0"/>
      <dgm:spPr/>
    </dgm:pt>
    <dgm:pt modelId="{CE9B983D-AD4E-426B-B1BF-FA8C5B0B7A22}" type="pres">
      <dgm:prSet presAssocID="{09B66EB3-0E4E-4FCC-ABE6-BE1A311086C8}" presName="Accent" presStyleLbl="node1" presStyleIdx="0" presStyleCnt="3"/>
      <dgm:spPr/>
    </dgm:pt>
    <dgm:pt modelId="{2EEEF72A-01D7-41E5-9C45-D1E8ADBB4EF3}" type="pres">
      <dgm:prSet presAssocID="{09B66EB3-0E4E-4FCC-ABE6-BE1A311086C8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338C4D-7B0F-48DE-95E2-6DE89194E6C4}" type="pres">
      <dgm:prSet presAssocID="{0173868A-A3F1-4584-858D-30F18999752B}" presName="Accent2" presStyleCnt="0"/>
      <dgm:spPr/>
    </dgm:pt>
    <dgm:pt modelId="{4803020F-DF06-4CA0-919E-10DA1F938FAC}" type="pres">
      <dgm:prSet presAssocID="{0173868A-A3F1-4584-858D-30F18999752B}" presName="Accent" presStyleLbl="node1" presStyleIdx="1" presStyleCnt="3"/>
      <dgm:spPr/>
    </dgm:pt>
    <dgm:pt modelId="{D1814A02-A4F2-47F0-B0AF-7E4C23E0F89D}" type="pres">
      <dgm:prSet presAssocID="{0173868A-A3F1-4584-858D-30F18999752B}" presName="Parent2" presStyleLbl="revTx" presStyleIdx="1" presStyleCnt="3" custScaleY="1269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8DC122-BDFC-489A-A210-78DD5B56FB06}" type="pres">
      <dgm:prSet presAssocID="{23760EB3-9AF7-4279-818C-4789B98DA7F5}" presName="Accent3" presStyleCnt="0"/>
      <dgm:spPr/>
    </dgm:pt>
    <dgm:pt modelId="{3F035A86-60A9-446C-B8E6-D0DF3DB389EF}" type="pres">
      <dgm:prSet presAssocID="{23760EB3-9AF7-4279-818C-4789B98DA7F5}" presName="Accent" presStyleLbl="node1" presStyleIdx="2" presStyleCnt="3"/>
      <dgm:spPr/>
    </dgm:pt>
    <dgm:pt modelId="{D88E5E1B-2671-4D2E-BDB7-25A31117F670}" type="pres">
      <dgm:prSet presAssocID="{23760EB3-9AF7-4279-818C-4789B98DA7F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AA92078-646C-41AA-BFE2-094A5733DCF6}" type="presOf" srcId="{621A84D6-C4F2-445D-A637-77CBE08E8A97}" destId="{C3EDD95E-72D6-435B-A521-382C9A554A45}" srcOrd="0" destOrd="0" presId="urn:microsoft.com/office/officeart/2009/layout/CircleArrowProcess"/>
    <dgm:cxn modelId="{7DB47CB9-1C3B-4C7F-81ED-5737869A83A4}" type="presOf" srcId="{23760EB3-9AF7-4279-818C-4789B98DA7F5}" destId="{D88E5E1B-2671-4D2E-BDB7-25A31117F670}" srcOrd="0" destOrd="0" presId="urn:microsoft.com/office/officeart/2009/layout/CircleArrowProcess"/>
    <dgm:cxn modelId="{F7868B9F-EA7B-4DC0-9B7C-E5964CDA813E}" srcId="{621A84D6-C4F2-445D-A637-77CBE08E8A97}" destId="{23760EB3-9AF7-4279-818C-4789B98DA7F5}" srcOrd="2" destOrd="0" parTransId="{1F36863D-A6AB-4E67-995E-8DDD8AE122FA}" sibTransId="{4C26CA11-A8D1-4583-A495-77F7C1193D31}"/>
    <dgm:cxn modelId="{EF39B108-280B-48B1-86AB-D1C4AA66C592}" type="presOf" srcId="{09B66EB3-0E4E-4FCC-ABE6-BE1A311086C8}" destId="{2EEEF72A-01D7-41E5-9C45-D1E8ADBB4EF3}" srcOrd="0" destOrd="0" presId="urn:microsoft.com/office/officeart/2009/layout/CircleArrowProcess"/>
    <dgm:cxn modelId="{753DC272-F0F2-44AF-9184-0DF78E14448F}" srcId="{621A84D6-C4F2-445D-A637-77CBE08E8A97}" destId="{09B66EB3-0E4E-4FCC-ABE6-BE1A311086C8}" srcOrd="0" destOrd="0" parTransId="{95CCC7D8-82A9-42E5-A1EF-3FE2F5DF6F0E}" sibTransId="{B448114F-0E93-48A6-98B4-DD556A401984}"/>
    <dgm:cxn modelId="{2AAD7E68-0036-4823-9C95-E83D288135C5}" srcId="{621A84D6-C4F2-445D-A637-77CBE08E8A97}" destId="{0173868A-A3F1-4584-858D-30F18999752B}" srcOrd="1" destOrd="0" parTransId="{F2FAEC53-24A8-4B23-884D-9AE8A5F72035}" sibTransId="{8DCAC1DA-9D9A-43F2-A012-2E3C58E03E74}"/>
    <dgm:cxn modelId="{F86305D8-8F47-41FD-9C58-AA6001335032}" type="presOf" srcId="{0173868A-A3F1-4584-858D-30F18999752B}" destId="{D1814A02-A4F2-47F0-B0AF-7E4C23E0F89D}" srcOrd="0" destOrd="0" presId="urn:microsoft.com/office/officeart/2009/layout/CircleArrowProcess"/>
    <dgm:cxn modelId="{63AF6EFF-3163-4CBF-B6BD-C28CF5BB0E7E}" type="presParOf" srcId="{C3EDD95E-72D6-435B-A521-382C9A554A45}" destId="{2757B692-EA29-42FE-99D3-CFCD8A4FDC15}" srcOrd="0" destOrd="0" presId="urn:microsoft.com/office/officeart/2009/layout/CircleArrowProcess"/>
    <dgm:cxn modelId="{96B1785A-0224-46D1-85F1-0A0AEB11FB41}" type="presParOf" srcId="{2757B692-EA29-42FE-99D3-CFCD8A4FDC15}" destId="{CE9B983D-AD4E-426B-B1BF-FA8C5B0B7A22}" srcOrd="0" destOrd="0" presId="urn:microsoft.com/office/officeart/2009/layout/CircleArrowProcess"/>
    <dgm:cxn modelId="{1B2CA365-6061-4823-A556-5A9660584319}" type="presParOf" srcId="{C3EDD95E-72D6-435B-A521-382C9A554A45}" destId="{2EEEF72A-01D7-41E5-9C45-D1E8ADBB4EF3}" srcOrd="1" destOrd="0" presId="urn:microsoft.com/office/officeart/2009/layout/CircleArrowProcess"/>
    <dgm:cxn modelId="{8F55CD2F-E9C8-4AC7-87BC-FC198C6F0613}" type="presParOf" srcId="{C3EDD95E-72D6-435B-A521-382C9A554A45}" destId="{73338C4D-7B0F-48DE-95E2-6DE89194E6C4}" srcOrd="2" destOrd="0" presId="urn:microsoft.com/office/officeart/2009/layout/CircleArrowProcess"/>
    <dgm:cxn modelId="{CDE894CF-F131-4D38-81A0-0E6493B73F7B}" type="presParOf" srcId="{73338C4D-7B0F-48DE-95E2-6DE89194E6C4}" destId="{4803020F-DF06-4CA0-919E-10DA1F938FAC}" srcOrd="0" destOrd="0" presId="urn:microsoft.com/office/officeart/2009/layout/CircleArrowProcess"/>
    <dgm:cxn modelId="{F5E50383-8D88-45EB-890A-73572B9164E7}" type="presParOf" srcId="{C3EDD95E-72D6-435B-A521-382C9A554A45}" destId="{D1814A02-A4F2-47F0-B0AF-7E4C23E0F89D}" srcOrd="3" destOrd="0" presId="urn:microsoft.com/office/officeart/2009/layout/CircleArrowProcess"/>
    <dgm:cxn modelId="{7724EBDC-784B-4FFB-BFBB-707C1FE6D4A8}" type="presParOf" srcId="{C3EDD95E-72D6-435B-A521-382C9A554A45}" destId="{D98DC122-BDFC-489A-A210-78DD5B56FB06}" srcOrd="4" destOrd="0" presId="urn:microsoft.com/office/officeart/2009/layout/CircleArrowProcess"/>
    <dgm:cxn modelId="{55E642DC-9D82-49CF-A066-4D8ADE6FE289}" type="presParOf" srcId="{D98DC122-BDFC-489A-A210-78DD5B56FB06}" destId="{3F035A86-60A9-446C-B8E6-D0DF3DB389EF}" srcOrd="0" destOrd="0" presId="urn:microsoft.com/office/officeart/2009/layout/CircleArrowProcess"/>
    <dgm:cxn modelId="{43542CF0-B681-423F-9B15-9A3B4392C1F9}" type="presParOf" srcId="{C3EDD95E-72D6-435B-A521-382C9A554A45}" destId="{D88E5E1B-2671-4D2E-BDB7-25A31117F67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3A283F-A06A-4D20-AE06-49A52BDF9C7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E48D5A9C-B22A-48CB-9DB8-B29FCFFC6816}">
      <dgm:prSet phldrT="[Texto]" custT="1"/>
      <dgm:spPr/>
      <dgm:t>
        <a:bodyPr/>
        <a:lstStyle/>
        <a:p>
          <a:pPr algn="ctr"/>
          <a:r>
            <a: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Disminuir las brechas en el desarrollo y las inequidades en los territorios rurales</a:t>
          </a:r>
        </a:p>
      </dgm:t>
    </dgm:pt>
    <dgm:pt modelId="{F5077C6E-4F8E-46E4-B5D4-107F5D827A55}" type="parTrans" cxnId="{A29289C5-BDA9-4515-A30A-A05F1116F12A}">
      <dgm:prSet/>
      <dgm:spPr/>
      <dgm:t>
        <a:bodyPr/>
        <a:lstStyle/>
        <a:p>
          <a:pPr algn="ctr"/>
          <a:endParaRPr lang="es-CR"/>
        </a:p>
      </dgm:t>
    </dgm:pt>
    <dgm:pt modelId="{B11C1C2E-197A-4333-9555-E88AFA5D22A2}" type="sibTrans" cxnId="{A29289C5-BDA9-4515-A30A-A05F1116F12A}">
      <dgm:prSet/>
      <dgm:spPr/>
      <dgm:t>
        <a:bodyPr/>
        <a:lstStyle/>
        <a:p>
          <a:pPr algn="ctr"/>
          <a:endParaRPr lang="es-CR"/>
        </a:p>
      </dgm:t>
    </dgm:pt>
    <dgm:pt modelId="{28033B7E-B086-4642-86AD-A0FA35DD6D8F}">
      <dgm:prSet phldrT="[Texto]" custT="1"/>
      <dgm:spPr/>
      <dgm:t>
        <a:bodyPr/>
        <a:lstStyle/>
        <a:p>
          <a:pPr algn="ctr"/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Políticas</a:t>
          </a:r>
          <a:endParaRPr lang="es-C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E5BDDE-8D37-4D51-ADA0-8710A7D77EBC}" type="parTrans" cxnId="{2C9F9910-49DE-47EA-A4C7-075B4B8020F5}">
      <dgm:prSet/>
      <dgm:spPr/>
      <dgm:t>
        <a:bodyPr/>
        <a:lstStyle/>
        <a:p>
          <a:pPr algn="ctr"/>
          <a:endParaRPr lang="es-CR"/>
        </a:p>
      </dgm:t>
    </dgm:pt>
    <dgm:pt modelId="{EFCBE2F9-2F4A-4163-8AEA-8E885BB22D66}" type="sibTrans" cxnId="{2C9F9910-49DE-47EA-A4C7-075B4B8020F5}">
      <dgm:prSet/>
      <dgm:spPr/>
      <dgm:t>
        <a:bodyPr/>
        <a:lstStyle/>
        <a:p>
          <a:pPr algn="ctr"/>
          <a:endParaRPr lang="es-CR"/>
        </a:p>
      </dgm:t>
    </dgm:pt>
    <dgm:pt modelId="{7C472E0F-6127-4A45-8E67-69627DC152FB}">
      <dgm:prSet phldrT="[Texto]" custT="1"/>
      <dgm:spPr/>
      <dgm:t>
        <a:bodyPr/>
        <a:lstStyle/>
        <a:p>
          <a:pPr algn="ctr"/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Proyectos</a:t>
          </a:r>
          <a:endParaRPr lang="es-C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C41DB8-1B5D-4D2A-8141-DC566336C165}" type="parTrans" cxnId="{4157BC5F-80CD-42E3-9F6A-D49D066BC2E2}">
      <dgm:prSet/>
      <dgm:spPr/>
      <dgm:t>
        <a:bodyPr/>
        <a:lstStyle/>
        <a:p>
          <a:pPr algn="ctr"/>
          <a:endParaRPr lang="es-CR"/>
        </a:p>
      </dgm:t>
    </dgm:pt>
    <dgm:pt modelId="{3E466C5E-5F7F-4CA1-ABE2-88BE6283DCBD}" type="sibTrans" cxnId="{4157BC5F-80CD-42E3-9F6A-D49D066BC2E2}">
      <dgm:prSet/>
      <dgm:spPr/>
      <dgm:t>
        <a:bodyPr/>
        <a:lstStyle/>
        <a:p>
          <a:pPr algn="ctr"/>
          <a:endParaRPr lang="es-CR"/>
        </a:p>
      </dgm:t>
    </dgm:pt>
    <dgm:pt modelId="{E8FAA3F8-59EF-4DD1-948F-E6BFBF0F2304}">
      <dgm:prSet phldrT="[Texto]" custT="1"/>
      <dgm:spPr/>
      <dgm:t>
        <a:bodyPr/>
        <a:lstStyle/>
        <a:p>
          <a:pPr algn="ctr"/>
          <a:r>
            <a:rPr lang="es-C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Estrategias</a:t>
          </a:r>
        </a:p>
      </dgm:t>
    </dgm:pt>
    <dgm:pt modelId="{F2D0EB0E-E274-4C45-B0D5-B3D3DE87968B}" type="parTrans" cxnId="{6939AADE-FD98-42A5-8832-4E9817BB774F}">
      <dgm:prSet/>
      <dgm:spPr/>
      <dgm:t>
        <a:bodyPr/>
        <a:lstStyle/>
        <a:p>
          <a:endParaRPr lang="es-ES"/>
        </a:p>
      </dgm:t>
    </dgm:pt>
    <dgm:pt modelId="{3936AE7B-5F5D-45A0-B5BF-70262EA20E69}" type="sibTrans" cxnId="{6939AADE-FD98-42A5-8832-4E9817BB774F}">
      <dgm:prSet/>
      <dgm:spPr/>
      <dgm:t>
        <a:bodyPr/>
        <a:lstStyle/>
        <a:p>
          <a:endParaRPr lang="es-ES"/>
        </a:p>
      </dgm:t>
    </dgm:pt>
    <dgm:pt modelId="{C43E12DE-E823-4FF3-BB61-CC8D44B01E7D}" type="pres">
      <dgm:prSet presAssocID="{B53A283F-A06A-4D20-AE06-49A52BDF9C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BB43797-0E5A-4FD5-B7A8-F8A9E58C2594}" type="pres">
      <dgm:prSet presAssocID="{E48D5A9C-B22A-48CB-9DB8-B29FCFFC6816}" presName="centerShape" presStyleLbl="node0" presStyleIdx="0" presStyleCnt="1" custScaleX="231629" custScaleY="170069" custLinFactNeighborX="1373" custLinFactNeighborY="10987"/>
      <dgm:spPr/>
      <dgm:t>
        <a:bodyPr/>
        <a:lstStyle/>
        <a:p>
          <a:endParaRPr lang="es-ES"/>
        </a:p>
      </dgm:t>
    </dgm:pt>
    <dgm:pt modelId="{BF154914-233D-4D71-89B5-624F46010E76}" type="pres">
      <dgm:prSet presAssocID="{81E5BDDE-8D37-4D51-ADA0-8710A7D77EBC}" presName="parTrans" presStyleLbl="bgSibTrans2D1" presStyleIdx="0" presStyleCnt="3" custScaleX="108600"/>
      <dgm:spPr/>
      <dgm:t>
        <a:bodyPr/>
        <a:lstStyle/>
        <a:p>
          <a:endParaRPr lang="es-ES"/>
        </a:p>
      </dgm:t>
    </dgm:pt>
    <dgm:pt modelId="{7B4D1115-B46B-43EF-AEAE-C1E1385F9A64}" type="pres">
      <dgm:prSet presAssocID="{28033B7E-B086-4642-86AD-A0FA35DD6D8F}" presName="node" presStyleLbl="node1" presStyleIdx="0" presStyleCnt="3" custScaleX="93433" custScaleY="54915" custRadScaleRad="146123" custRadScaleInc="374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7A1862-D7CD-488E-B7F5-F0D975F897C4}" type="pres">
      <dgm:prSet presAssocID="{6EC41DB8-1B5D-4D2A-8141-DC566336C165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67B43549-E5FF-4C7B-A489-30324FE194FF}" type="pres">
      <dgm:prSet presAssocID="{7C472E0F-6127-4A45-8E67-69627DC152FB}" presName="node" presStyleLbl="node1" presStyleIdx="1" presStyleCnt="3" custScaleX="94804" custScaleY="55669" custRadScaleRad="123324" custRadScaleInc="19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444F5E-9D68-41BF-9ECA-432C21B261C2}" type="pres">
      <dgm:prSet presAssocID="{F2D0EB0E-E274-4C45-B0D5-B3D3DE87968B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57EE6E0A-D89E-4AC1-9EFA-78D83070C46C}" type="pres">
      <dgm:prSet presAssocID="{E8FAA3F8-59EF-4DD1-948F-E6BFBF0F2304}" presName="node" presStyleLbl="node1" presStyleIdx="2" presStyleCnt="3" custScaleX="94179" custScaleY="59321" custRadScaleRad="148599" custRadScaleInc="-341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660626A-2B47-442B-929D-8685C4DEDFE8}" type="presOf" srcId="{6EC41DB8-1B5D-4D2A-8141-DC566336C165}" destId="{9D7A1862-D7CD-488E-B7F5-F0D975F897C4}" srcOrd="0" destOrd="0" presId="urn:microsoft.com/office/officeart/2005/8/layout/radial4"/>
    <dgm:cxn modelId="{888860DF-4AFA-40A7-8F85-348E0CF1724F}" type="presOf" srcId="{B53A283F-A06A-4D20-AE06-49A52BDF9C7E}" destId="{C43E12DE-E823-4FF3-BB61-CC8D44B01E7D}" srcOrd="0" destOrd="0" presId="urn:microsoft.com/office/officeart/2005/8/layout/radial4"/>
    <dgm:cxn modelId="{1C558DB0-1445-4963-A110-814AC10DE832}" type="presOf" srcId="{E48D5A9C-B22A-48CB-9DB8-B29FCFFC6816}" destId="{0BB43797-0E5A-4FD5-B7A8-F8A9E58C2594}" srcOrd="0" destOrd="0" presId="urn:microsoft.com/office/officeart/2005/8/layout/radial4"/>
    <dgm:cxn modelId="{D7B6B4B4-6055-4107-BDF7-B274ABC8CC80}" type="presOf" srcId="{28033B7E-B086-4642-86AD-A0FA35DD6D8F}" destId="{7B4D1115-B46B-43EF-AEAE-C1E1385F9A64}" srcOrd="0" destOrd="0" presId="urn:microsoft.com/office/officeart/2005/8/layout/radial4"/>
    <dgm:cxn modelId="{50C57A4C-1D05-4A4E-9B12-40EF26D41B3F}" type="presOf" srcId="{7C472E0F-6127-4A45-8E67-69627DC152FB}" destId="{67B43549-E5FF-4C7B-A489-30324FE194FF}" srcOrd="0" destOrd="0" presId="urn:microsoft.com/office/officeart/2005/8/layout/radial4"/>
    <dgm:cxn modelId="{2C9F9910-49DE-47EA-A4C7-075B4B8020F5}" srcId="{E48D5A9C-B22A-48CB-9DB8-B29FCFFC6816}" destId="{28033B7E-B086-4642-86AD-A0FA35DD6D8F}" srcOrd="0" destOrd="0" parTransId="{81E5BDDE-8D37-4D51-ADA0-8710A7D77EBC}" sibTransId="{EFCBE2F9-2F4A-4163-8AEA-8E885BB22D66}"/>
    <dgm:cxn modelId="{4157BC5F-80CD-42E3-9F6A-D49D066BC2E2}" srcId="{E48D5A9C-B22A-48CB-9DB8-B29FCFFC6816}" destId="{7C472E0F-6127-4A45-8E67-69627DC152FB}" srcOrd="1" destOrd="0" parTransId="{6EC41DB8-1B5D-4D2A-8141-DC566336C165}" sibTransId="{3E466C5E-5F7F-4CA1-ABE2-88BE6283DCBD}"/>
    <dgm:cxn modelId="{A29289C5-BDA9-4515-A30A-A05F1116F12A}" srcId="{B53A283F-A06A-4D20-AE06-49A52BDF9C7E}" destId="{E48D5A9C-B22A-48CB-9DB8-B29FCFFC6816}" srcOrd="0" destOrd="0" parTransId="{F5077C6E-4F8E-46E4-B5D4-107F5D827A55}" sibTransId="{B11C1C2E-197A-4333-9555-E88AFA5D22A2}"/>
    <dgm:cxn modelId="{6939AADE-FD98-42A5-8832-4E9817BB774F}" srcId="{E48D5A9C-B22A-48CB-9DB8-B29FCFFC6816}" destId="{E8FAA3F8-59EF-4DD1-948F-E6BFBF0F2304}" srcOrd="2" destOrd="0" parTransId="{F2D0EB0E-E274-4C45-B0D5-B3D3DE87968B}" sibTransId="{3936AE7B-5F5D-45A0-B5BF-70262EA20E69}"/>
    <dgm:cxn modelId="{612A3C21-32A8-4E5B-A846-89A00174B841}" type="presOf" srcId="{F2D0EB0E-E274-4C45-B0D5-B3D3DE87968B}" destId="{0C444F5E-9D68-41BF-9ECA-432C21B261C2}" srcOrd="0" destOrd="0" presId="urn:microsoft.com/office/officeart/2005/8/layout/radial4"/>
    <dgm:cxn modelId="{F0FA6EA9-9DBA-492D-8EF2-4BE69BB8B38E}" type="presOf" srcId="{81E5BDDE-8D37-4D51-ADA0-8710A7D77EBC}" destId="{BF154914-233D-4D71-89B5-624F46010E76}" srcOrd="0" destOrd="0" presId="urn:microsoft.com/office/officeart/2005/8/layout/radial4"/>
    <dgm:cxn modelId="{C4C51BC0-BC7A-4A78-ABA2-E49F7C2C4968}" type="presOf" srcId="{E8FAA3F8-59EF-4DD1-948F-E6BFBF0F2304}" destId="{57EE6E0A-D89E-4AC1-9EFA-78D83070C46C}" srcOrd="0" destOrd="0" presId="urn:microsoft.com/office/officeart/2005/8/layout/radial4"/>
    <dgm:cxn modelId="{6CC5D58A-4051-4AC0-B53F-B67A96BD6637}" type="presParOf" srcId="{C43E12DE-E823-4FF3-BB61-CC8D44B01E7D}" destId="{0BB43797-0E5A-4FD5-B7A8-F8A9E58C2594}" srcOrd="0" destOrd="0" presId="urn:microsoft.com/office/officeart/2005/8/layout/radial4"/>
    <dgm:cxn modelId="{511B5640-68B7-49F3-823C-E727BD65F724}" type="presParOf" srcId="{C43E12DE-E823-4FF3-BB61-CC8D44B01E7D}" destId="{BF154914-233D-4D71-89B5-624F46010E76}" srcOrd="1" destOrd="0" presId="urn:microsoft.com/office/officeart/2005/8/layout/radial4"/>
    <dgm:cxn modelId="{D12F3ACA-8EE2-48FD-95FD-3EF5F093109E}" type="presParOf" srcId="{C43E12DE-E823-4FF3-BB61-CC8D44B01E7D}" destId="{7B4D1115-B46B-43EF-AEAE-C1E1385F9A64}" srcOrd="2" destOrd="0" presId="urn:microsoft.com/office/officeart/2005/8/layout/radial4"/>
    <dgm:cxn modelId="{7302323F-F980-4103-B0A7-9ACE3DAAEDD4}" type="presParOf" srcId="{C43E12DE-E823-4FF3-BB61-CC8D44B01E7D}" destId="{9D7A1862-D7CD-488E-B7F5-F0D975F897C4}" srcOrd="3" destOrd="0" presId="urn:microsoft.com/office/officeart/2005/8/layout/radial4"/>
    <dgm:cxn modelId="{1EE914A2-0DF5-49EA-BBE0-6737FF291574}" type="presParOf" srcId="{C43E12DE-E823-4FF3-BB61-CC8D44B01E7D}" destId="{67B43549-E5FF-4C7B-A489-30324FE194FF}" srcOrd="4" destOrd="0" presId="urn:microsoft.com/office/officeart/2005/8/layout/radial4"/>
    <dgm:cxn modelId="{BCCA50D7-BDD8-407A-A669-8A8429651287}" type="presParOf" srcId="{C43E12DE-E823-4FF3-BB61-CC8D44B01E7D}" destId="{0C444F5E-9D68-41BF-9ECA-432C21B261C2}" srcOrd="5" destOrd="0" presId="urn:microsoft.com/office/officeart/2005/8/layout/radial4"/>
    <dgm:cxn modelId="{FD858551-B7D5-4408-A13C-361544218470}" type="presParOf" srcId="{C43E12DE-E823-4FF3-BB61-CC8D44B01E7D}" destId="{57EE6E0A-D89E-4AC1-9EFA-78D83070C46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A8AF33-B923-4BE6-9553-117F6F395062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E5255E2-47C6-4E57-90D7-9BB20245AF91}">
      <dgm:prSet phldrT="[Texto]"/>
      <dgm:spPr/>
      <dgm:t>
        <a:bodyPr/>
        <a:lstStyle/>
        <a:p>
          <a:r>
            <a:rPr lang="es-ES" b="1" dirty="0"/>
            <a:t>1</a:t>
          </a:r>
        </a:p>
      </dgm:t>
    </dgm:pt>
    <dgm:pt modelId="{7DD7A184-6980-4B84-9E17-249E697E1EEA}" type="parTrans" cxnId="{34D5D0DC-1D9E-4ADB-9703-96498D5A4804}">
      <dgm:prSet/>
      <dgm:spPr/>
      <dgm:t>
        <a:bodyPr/>
        <a:lstStyle/>
        <a:p>
          <a:endParaRPr lang="es-ES" b="1"/>
        </a:p>
      </dgm:t>
    </dgm:pt>
    <dgm:pt modelId="{9A0F216E-BFE6-4E6B-9C11-91068D336798}" type="sibTrans" cxnId="{34D5D0DC-1D9E-4ADB-9703-96498D5A4804}">
      <dgm:prSet/>
      <dgm:spPr/>
      <dgm:t>
        <a:bodyPr/>
        <a:lstStyle/>
        <a:p>
          <a:endParaRPr lang="es-ES" b="1"/>
        </a:p>
      </dgm:t>
    </dgm:pt>
    <dgm:pt modelId="{EA2608C6-269C-47F8-9BD4-96529537CD78}">
      <dgm:prSet phldrT="[Texto]"/>
      <dgm:spPr/>
      <dgm:t>
        <a:bodyPr/>
        <a:lstStyle/>
        <a:p>
          <a:r>
            <a:rPr lang="es-ES" b="0" dirty="0"/>
            <a:t>Ente especializado que lidera el desarrollo rural territorial (mandato Ley 9036,artículo 1 y artículos 78 y 79)</a:t>
          </a:r>
        </a:p>
      </dgm:t>
    </dgm:pt>
    <dgm:pt modelId="{535FA613-8ED4-40F4-ADAF-0F4D9DE524CA}" type="parTrans" cxnId="{1DDE3317-868B-4043-8AE1-C26388F18E97}">
      <dgm:prSet/>
      <dgm:spPr/>
      <dgm:t>
        <a:bodyPr/>
        <a:lstStyle/>
        <a:p>
          <a:endParaRPr lang="es-ES" b="1"/>
        </a:p>
      </dgm:t>
    </dgm:pt>
    <dgm:pt modelId="{49DBED56-DA3E-40E4-A83F-F4CB93E4D1D9}" type="sibTrans" cxnId="{1DDE3317-868B-4043-8AE1-C26388F18E97}">
      <dgm:prSet/>
      <dgm:spPr/>
      <dgm:t>
        <a:bodyPr/>
        <a:lstStyle/>
        <a:p>
          <a:endParaRPr lang="es-ES" b="1"/>
        </a:p>
      </dgm:t>
    </dgm:pt>
    <dgm:pt modelId="{E72AE4CF-68B6-44F1-812C-43D38E777A6A}">
      <dgm:prSet phldrT="[Texto]"/>
      <dgm:spPr/>
      <dgm:t>
        <a:bodyPr/>
        <a:lstStyle/>
        <a:p>
          <a:r>
            <a:rPr lang="es-ES" b="1" dirty="0"/>
            <a:t>2</a:t>
          </a:r>
        </a:p>
      </dgm:t>
    </dgm:pt>
    <dgm:pt modelId="{99AFB306-0EE8-4BD0-84C0-CC344B0F7E32}" type="parTrans" cxnId="{1945A4FC-1207-4590-B7D9-0DA9C53AAF5E}">
      <dgm:prSet/>
      <dgm:spPr/>
      <dgm:t>
        <a:bodyPr/>
        <a:lstStyle/>
        <a:p>
          <a:endParaRPr lang="es-ES" b="1"/>
        </a:p>
      </dgm:t>
    </dgm:pt>
    <dgm:pt modelId="{7E42D73A-17A2-4BFA-9738-679F8BAE31AD}" type="sibTrans" cxnId="{1945A4FC-1207-4590-B7D9-0DA9C53AAF5E}">
      <dgm:prSet/>
      <dgm:spPr/>
      <dgm:t>
        <a:bodyPr/>
        <a:lstStyle/>
        <a:p>
          <a:endParaRPr lang="es-ES" b="1"/>
        </a:p>
      </dgm:t>
    </dgm:pt>
    <dgm:pt modelId="{1FA131C4-12C8-41D4-A766-110523E9891C}">
      <dgm:prSet phldrT="[Texto]"/>
      <dgm:spPr/>
      <dgm:t>
        <a:bodyPr/>
        <a:lstStyle/>
        <a:p>
          <a:r>
            <a:rPr lang="es-ES" b="1" dirty="0"/>
            <a:t>3</a:t>
          </a:r>
        </a:p>
      </dgm:t>
    </dgm:pt>
    <dgm:pt modelId="{9795590D-35D4-4226-8A1B-682FC0C4FDDC}" type="parTrans" cxnId="{59895729-81F1-4954-8CE8-1285C8E22D7A}">
      <dgm:prSet/>
      <dgm:spPr/>
      <dgm:t>
        <a:bodyPr/>
        <a:lstStyle/>
        <a:p>
          <a:endParaRPr lang="es-ES" b="1"/>
        </a:p>
      </dgm:t>
    </dgm:pt>
    <dgm:pt modelId="{B2994FB8-C035-41C6-9278-91B9824AE57B}" type="sibTrans" cxnId="{59895729-81F1-4954-8CE8-1285C8E22D7A}">
      <dgm:prSet/>
      <dgm:spPr/>
      <dgm:t>
        <a:bodyPr/>
        <a:lstStyle/>
        <a:p>
          <a:endParaRPr lang="es-ES" b="1"/>
        </a:p>
      </dgm:t>
    </dgm:pt>
    <dgm:pt modelId="{7226A62D-2EAE-49F7-9E89-418C617E2DAE}">
      <dgm:prSet phldrT="[Texto]"/>
      <dgm:spPr/>
      <dgm:t>
        <a:bodyPr/>
        <a:lstStyle/>
        <a:p>
          <a:r>
            <a:rPr lang="es-ES" b="0" dirty="0"/>
            <a:t>Instrumento para la articulación y gestión de actores (públicos, privados, academia, cooperación Internacional, otros)</a:t>
          </a:r>
        </a:p>
      </dgm:t>
    </dgm:pt>
    <dgm:pt modelId="{3A93894C-752E-46C0-B2C9-D18160909ACA}" type="parTrans" cxnId="{652E2A33-FD23-43F7-B9AC-E0808F3A1C85}">
      <dgm:prSet/>
      <dgm:spPr/>
      <dgm:t>
        <a:bodyPr/>
        <a:lstStyle/>
        <a:p>
          <a:endParaRPr lang="es-ES" b="1"/>
        </a:p>
      </dgm:t>
    </dgm:pt>
    <dgm:pt modelId="{5F33F4C9-50D1-44C4-8D9D-2A59F90CF1EE}" type="sibTrans" cxnId="{652E2A33-FD23-43F7-B9AC-E0808F3A1C85}">
      <dgm:prSet/>
      <dgm:spPr/>
      <dgm:t>
        <a:bodyPr/>
        <a:lstStyle/>
        <a:p>
          <a:endParaRPr lang="es-ES" b="1"/>
        </a:p>
      </dgm:t>
    </dgm:pt>
    <dgm:pt modelId="{9B6E466E-876A-4EBC-B207-D7D5A9591608}">
      <dgm:prSet/>
      <dgm:spPr/>
      <dgm:t>
        <a:bodyPr/>
        <a:lstStyle/>
        <a:p>
          <a:r>
            <a:rPr lang="es-ES" b="1" dirty="0"/>
            <a:t>4</a:t>
          </a:r>
        </a:p>
      </dgm:t>
    </dgm:pt>
    <dgm:pt modelId="{51940EBB-4813-47E1-86CF-E9A4FA85DA4D}" type="parTrans" cxnId="{546792C8-6550-48B2-B47D-2421B0E4F51C}">
      <dgm:prSet/>
      <dgm:spPr/>
      <dgm:t>
        <a:bodyPr/>
        <a:lstStyle/>
        <a:p>
          <a:endParaRPr lang="es-ES" b="1"/>
        </a:p>
      </dgm:t>
    </dgm:pt>
    <dgm:pt modelId="{5A9F553A-EC87-4E17-9874-0C847BE2E455}" type="sibTrans" cxnId="{546792C8-6550-48B2-B47D-2421B0E4F51C}">
      <dgm:prSet/>
      <dgm:spPr/>
      <dgm:t>
        <a:bodyPr/>
        <a:lstStyle/>
        <a:p>
          <a:endParaRPr lang="es-ES" b="1"/>
        </a:p>
      </dgm:t>
    </dgm:pt>
    <dgm:pt modelId="{628A6F35-C58D-4683-8263-F8C58F429A6D}">
      <dgm:prSet/>
      <dgm:spPr/>
      <dgm:t>
        <a:bodyPr/>
        <a:lstStyle/>
        <a:p>
          <a:r>
            <a:rPr lang="es-ES" b="0" dirty="0"/>
            <a:t>Orientar y brindar información necesaria para la inversión </a:t>
          </a:r>
          <a:r>
            <a:rPr lang="es-ES" b="0" dirty="0" smtClean="0"/>
            <a:t>p</a:t>
          </a:r>
          <a:r>
            <a:rPr lang="en-BE" b="0" dirty="0" smtClean="0"/>
            <a:t>ú</a:t>
          </a:r>
          <a:r>
            <a:rPr lang="es-ES" b="0" dirty="0" err="1" smtClean="0"/>
            <a:t>blica</a:t>
          </a:r>
          <a:r>
            <a:rPr lang="es-ES" b="0" dirty="0" smtClean="0"/>
            <a:t> </a:t>
          </a:r>
          <a:r>
            <a:rPr lang="es-ES" b="0" dirty="0"/>
            <a:t>de Costa Rica.</a:t>
          </a:r>
        </a:p>
      </dgm:t>
    </dgm:pt>
    <dgm:pt modelId="{8AA1F914-A843-4D06-AA3C-86AA5C3BE928}" type="parTrans" cxnId="{0FC6FFD8-16CB-4229-91B0-6D2CA171003B}">
      <dgm:prSet/>
      <dgm:spPr/>
      <dgm:t>
        <a:bodyPr/>
        <a:lstStyle/>
        <a:p>
          <a:endParaRPr lang="es-ES" b="1"/>
        </a:p>
      </dgm:t>
    </dgm:pt>
    <dgm:pt modelId="{7C3D59C5-2AA0-431D-ACD3-ACA152BE3D49}" type="sibTrans" cxnId="{0FC6FFD8-16CB-4229-91B0-6D2CA171003B}">
      <dgm:prSet/>
      <dgm:spPr/>
      <dgm:t>
        <a:bodyPr/>
        <a:lstStyle/>
        <a:p>
          <a:endParaRPr lang="es-ES" b="1"/>
        </a:p>
      </dgm:t>
    </dgm:pt>
    <dgm:pt modelId="{E98B9380-71C6-4063-B04A-0842852F0571}">
      <dgm:prSet/>
      <dgm:spPr/>
      <dgm:t>
        <a:bodyPr/>
        <a:lstStyle/>
        <a:p>
          <a:r>
            <a:rPr lang="es-ES" b="1" dirty="0"/>
            <a:t>5</a:t>
          </a:r>
        </a:p>
      </dgm:t>
    </dgm:pt>
    <dgm:pt modelId="{573C0C5D-1808-43ED-8316-3B938C403567}" type="parTrans" cxnId="{3D0DB281-5962-4D71-9386-2A3DB014027B}">
      <dgm:prSet/>
      <dgm:spPr/>
      <dgm:t>
        <a:bodyPr/>
        <a:lstStyle/>
        <a:p>
          <a:endParaRPr lang="es-ES" b="1"/>
        </a:p>
      </dgm:t>
    </dgm:pt>
    <dgm:pt modelId="{2CE14CB0-02E1-4255-A04D-750DC88C54B8}" type="sibTrans" cxnId="{3D0DB281-5962-4D71-9386-2A3DB014027B}">
      <dgm:prSet/>
      <dgm:spPr/>
      <dgm:t>
        <a:bodyPr/>
        <a:lstStyle/>
        <a:p>
          <a:endParaRPr lang="es-ES" b="1"/>
        </a:p>
      </dgm:t>
    </dgm:pt>
    <dgm:pt modelId="{BFC7000F-533B-4821-9D0F-1E475D217B93}">
      <dgm:prSet/>
      <dgm:spPr/>
      <dgm:t>
        <a:bodyPr/>
        <a:lstStyle/>
        <a:p>
          <a:r>
            <a:rPr lang="es-ES" b="0" dirty="0"/>
            <a:t>Sistematizar y medir la gestión del desarrollo rural territorial (línea base, medición </a:t>
          </a:r>
          <a:r>
            <a:rPr lang="es-ES" b="0" dirty="0" smtClean="0"/>
            <a:t>sistemática</a:t>
          </a:r>
          <a:r>
            <a:rPr lang="en-BE" b="0" dirty="0" smtClean="0"/>
            <a:t> de su impacto</a:t>
          </a:r>
          <a:r>
            <a:rPr lang="es-ES" b="0" dirty="0" smtClean="0"/>
            <a:t>) </a:t>
          </a:r>
          <a:endParaRPr lang="es-ES" b="0" dirty="0"/>
        </a:p>
      </dgm:t>
    </dgm:pt>
    <dgm:pt modelId="{9CF27D33-A446-4665-B78B-794B63CE6C75}" type="parTrans" cxnId="{49711FD4-3F9A-4A10-9646-4D50ED7FBA5E}">
      <dgm:prSet/>
      <dgm:spPr/>
      <dgm:t>
        <a:bodyPr/>
        <a:lstStyle/>
        <a:p>
          <a:endParaRPr lang="es-ES" b="1"/>
        </a:p>
      </dgm:t>
    </dgm:pt>
    <dgm:pt modelId="{15D1E794-05B5-4F09-951D-8D5EC6E30E5C}" type="sibTrans" cxnId="{49711FD4-3F9A-4A10-9646-4D50ED7FBA5E}">
      <dgm:prSet/>
      <dgm:spPr/>
      <dgm:t>
        <a:bodyPr/>
        <a:lstStyle/>
        <a:p>
          <a:endParaRPr lang="es-ES" b="1"/>
        </a:p>
      </dgm:t>
    </dgm:pt>
    <dgm:pt modelId="{B4490684-55CA-44EB-A187-B2D7DFB3257B}">
      <dgm:prSet phldrT="[Texto]"/>
      <dgm:spPr/>
      <dgm:t>
        <a:bodyPr/>
        <a:lstStyle/>
        <a:p>
          <a:r>
            <a:rPr lang="es-ES" b="0" dirty="0"/>
            <a:t>Necesidad para cumplir ese mandato de identificar brechas territoriales para el desarrollo (Urbano/Rural y Rural/Rural)</a:t>
          </a:r>
        </a:p>
      </dgm:t>
    </dgm:pt>
    <dgm:pt modelId="{E9E7CEFA-94F1-4703-9773-76594077035B}" type="sibTrans" cxnId="{45DD92A3-0243-4BCB-9AFB-9DC2B66CAEDF}">
      <dgm:prSet/>
      <dgm:spPr/>
      <dgm:t>
        <a:bodyPr/>
        <a:lstStyle/>
        <a:p>
          <a:endParaRPr lang="es-ES" b="1"/>
        </a:p>
      </dgm:t>
    </dgm:pt>
    <dgm:pt modelId="{2D665E50-3B1F-4955-93B2-49D9470F46EF}" type="parTrans" cxnId="{45DD92A3-0243-4BCB-9AFB-9DC2B66CAEDF}">
      <dgm:prSet/>
      <dgm:spPr/>
      <dgm:t>
        <a:bodyPr/>
        <a:lstStyle/>
        <a:p>
          <a:endParaRPr lang="es-ES" b="1"/>
        </a:p>
      </dgm:t>
    </dgm:pt>
    <dgm:pt modelId="{10325497-47A3-421A-8178-E014A6E37850}" type="pres">
      <dgm:prSet presAssocID="{97A8AF33-B923-4BE6-9553-117F6F3950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CA4B66F-C208-4D5F-A7BC-0F4972497665}" type="pres">
      <dgm:prSet presAssocID="{2E5255E2-47C6-4E57-90D7-9BB20245AF91}" presName="composite" presStyleCnt="0"/>
      <dgm:spPr/>
      <dgm:t>
        <a:bodyPr/>
        <a:lstStyle/>
        <a:p>
          <a:endParaRPr lang="es-ES"/>
        </a:p>
      </dgm:t>
    </dgm:pt>
    <dgm:pt modelId="{0CEA61B8-8960-4607-8023-EDB1B9FAB85B}" type="pres">
      <dgm:prSet presAssocID="{2E5255E2-47C6-4E57-90D7-9BB20245AF9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591548-79D3-4FEA-AC20-CCA0914AA981}" type="pres">
      <dgm:prSet presAssocID="{2E5255E2-47C6-4E57-90D7-9BB20245AF9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8E5954-EC2E-451D-8C9D-E59426298EB6}" type="pres">
      <dgm:prSet presAssocID="{9A0F216E-BFE6-4E6B-9C11-91068D336798}" presName="sp" presStyleCnt="0"/>
      <dgm:spPr/>
      <dgm:t>
        <a:bodyPr/>
        <a:lstStyle/>
        <a:p>
          <a:endParaRPr lang="es-ES"/>
        </a:p>
      </dgm:t>
    </dgm:pt>
    <dgm:pt modelId="{CAFF856F-57B6-4BCC-A173-F635DE305665}" type="pres">
      <dgm:prSet presAssocID="{E72AE4CF-68B6-44F1-812C-43D38E777A6A}" presName="composite" presStyleCnt="0"/>
      <dgm:spPr/>
      <dgm:t>
        <a:bodyPr/>
        <a:lstStyle/>
        <a:p>
          <a:endParaRPr lang="es-ES"/>
        </a:p>
      </dgm:t>
    </dgm:pt>
    <dgm:pt modelId="{B85C4EDE-D6D3-4D71-9612-BDE1D4D1FCD1}" type="pres">
      <dgm:prSet presAssocID="{E72AE4CF-68B6-44F1-812C-43D38E777A6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BA38DC-84A6-402C-BD44-100CE917004F}" type="pres">
      <dgm:prSet presAssocID="{E72AE4CF-68B6-44F1-812C-43D38E777A6A}" presName="descendantText" presStyleLbl="alignAcc1" presStyleIdx="1" presStyleCnt="5" custLinFactNeighborX="2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4BDE49-9B24-4548-93E9-E8D48B86904A}" type="pres">
      <dgm:prSet presAssocID="{7E42D73A-17A2-4BFA-9738-679F8BAE31AD}" presName="sp" presStyleCnt="0"/>
      <dgm:spPr/>
      <dgm:t>
        <a:bodyPr/>
        <a:lstStyle/>
        <a:p>
          <a:endParaRPr lang="es-ES"/>
        </a:p>
      </dgm:t>
    </dgm:pt>
    <dgm:pt modelId="{5A5CD8F9-8453-4B04-9926-83B6FB694961}" type="pres">
      <dgm:prSet presAssocID="{1FA131C4-12C8-41D4-A766-110523E9891C}" presName="composite" presStyleCnt="0"/>
      <dgm:spPr/>
      <dgm:t>
        <a:bodyPr/>
        <a:lstStyle/>
        <a:p>
          <a:endParaRPr lang="es-ES"/>
        </a:p>
      </dgm:t>
    </dgm:pt>
    <dgm:pt modelId="{8CA10E2F-D42B-4E14-91EA-41AB9F0ABC81}" type="pres">
      <dgm:prSet presAssocID="{1FA131C4-12C8-41D4-A766-110523E9891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EA46C7-5A7A-494A-B17E-148F4461283B}" type="pres">
      <dgm:prSet presAssocID="{1FA131C4-12C8-41D4-A766-110523E9891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CBDD84-CC46-4A5F-B31F-D842F076DF74}" type="pres">
      <dgm:prSet presAssocID="{B2994FB8-C035-41C6-9278-91B9824AE57B}" presName="sp" presStyleCnt="0"/>
      <dgm:spPr/>
      <dgm:t>
        <a:bodyPr/>
        <a:lstStyle/>
        <a:p>
          <a:endParaRPr lang="es-ES"/>
        </a:p>
      </dgm:t>
    </dgm:pt>
    <dgm:pt modelId="{ACC74855-88F9-43FB-9144-9F5EE4787A47}" type="pres">
      <dgm:prSet presAssocID="{9B6E466E-876A-4EBC-B207-D7D5A9591608}" presName="composite" presStyleCnt="0"/>
      <dgm:spPr/>
      <dgm:t>
        <a:bodyPr/>
        <a:lstStyle/>
        <a:p>
          <a:endParaRPr lang="es-ES"/>
        </a:p>
      </dgm:t>
    </dgm:pt>
    <dgm:pt modelId="{7C640929-747E-4957-80E5-16033853A125}" type="pres">
      <dgm:prSet presAssocID="{9B6E466E-876A-4EBC-B207-D7D5A959160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29D384-FAB1-48BE-868E-ED4C6632F4D0}" type="pres">
      <dgm:prSet presAssocID="{9B6E466E-876A-4EBC-B207-D7D5A959160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2480EE-7078-4D8E-83BF-4C0817B2AD31}" type="pres">
      <dgm:prSet presAssocID="{5A9F553A-EC87-4E17-9874-0C847BE2E455}" presName="sp" presStyleCnt="0"/>
      <dgm:spPr/>
      <dgm:t>
        <a:bodyPr/>
        <a:lstStyle/>
        <a:p>
          <a:endParaRPr lang="es-ES"/>
        </a:p>
      </dgm:t>
    </dgm:pt>
    <dgm:pt modelId="{7C6A15BA-FB8F-4E9B-8481-8801207BE6CD}" type="pres">
      <dgm:prSet presAssocID="{E98B9380-71C6-4063-B04A-0842852F0571}" presName="composite" presStyleCnt="0"/>
      <dgm:spPr/>
      <dgm:t>
        <a:bodyPr/>
        <a:lstStyle/>
        <a:p>
          <a:endParaRPr lang="es-ES"/>
        </a:p>
      </dgm:t>
    </dgm:pt>
    <dgm:pt modelId="{782330B4-7771-441A-AC0B-88D95AA2C495}" type="pres">
      <dgm:prSet presAssocID="{E98B9380-71C6-4063-B04A-0842852F057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299C0B-D938-4C8B-BEB7-E8EF5359DD2B}" type="pres">
      <dgm:prSet presAssocID="{E98B9380-71C6-4063-B04A-0842852F057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0DB281-5962-4D71-9386-2A3DB014027B}" srcId="{97A8AF33-B923-4BE6-9553-117F6F395062}" destId="{E98B9380-71C6-4063-B04A-0842852F0571}" srcOrd="4" destOrd="0" parTransId="{573C0C5D-1808-43ED-8316-3B938C403567}" sibTransId="{2CE14CB0-02E1-4255-A04D-750DC88C54B8}"/>
    <dgm:cxn modelId="{EBF122B0-A9E2-4C91-BAFA-4E9D81421730}" type="presOf" srcId="{E72AE4CF-68B6-44F1-812C-43D38E777A6A}" destId="{B85C4EDE-D6D3-4D71-9612-BDE1D4D1FCD1}" srcOrd="0" destOrd="0" presId="urn:microsoft.com/office/officeart/2005/8/layout/chevron2"/>
    <dgm:cxn modelId="{652E2A33-FD23-43F7-B9AC-E0808F3A1C85}" srcId="{1FA131C4-12C8-41D4-A766-110523E9891C}" destId="{7226A62D-2EAE-49F7-9E89-418C617E2DAE}" srcOrd="0" destOrd="0" parTransId="{3A93894C-752E-46C0-B2C9-D18160909ACA}" sibTransId="{5F33F4C9-50D1-44C4-8D9D-2A59F90CF1EE}"/>
    <dgm:cxn modelId="{C05C6121-4190-48E4-8C38-2C3F83098217}" type="presOf" srcId="{E98B9380-71C6-4063-B04A-0842852F0571}" destId="{782330B4-7771-441A-AC0B-88D95AA2C495}" srcOrd="0" destOrd="0" presId="urn:microsoft.com/office/officeart/2005/8/layout/chevron2"/>
    <dgm:cxn modelId="{3BC32F12-EB7B-47E1-B173-3EB813E82FDB}" type="presOf" srcId="{2E5255E2-47C6-4E57-90D7-9BB20245AF91}" destId="{0CEA61B8-8960-4607-8023-EDB1B9FAB85B}" srcOrd="0" destOrd="0" presId="urn:microsoft.com/office/officeart/2005/8/layout/chevron2"/>
    <dgm:cxn modelId="{0FC6FFD8-16CB-4229-91B0-6D2CA171003B}" srcId="{9B6E466E-876A-4EBC-B207-D7D5A9591608}" destId="{628A6F35-C58D-4683-8263-F8C58F429A6D}" srcOrd="0" destOrd="0" parTransId="{8AA1F914-A843-4D06-AA3C-86AA5C3BE928}" sibTransId="{7C3D59C5-2AA0-431D-ACD3-ACA152BE3D49}"/>
    <dgm:cxn modelId="{3328B692-5E7A-4ABE-B5B4-96626F89FB6A}" type="presOf" srcId="{BFC7000F-533B-4821-9D0F-1E475D217B93}" destId="{D6299C0B-D938-4C8B-BEB7-E8EF5359DD2B}" srcOrd="0" destOrd="0" presId="urn:microsoft.com/office/officeart/2005/8/layout/chevron2"/>
    <dgm:cxn modelId="{CEEC9A21-DBC0-4FEB-8806-75397A2F34EA}" type="presOf" srcId="{9B6E466E-876A-4EBC-B207-D7D5A9591608}" destId="{7C640929-747E-4957-80E5-16033853A125}" srcOrd="0" destOrd="0" presId="urn:microsoft.com/office/officeart/2005/8/layout/chevron2"/>
    <dgm:cxn modelId="{546792C8-6550-48B2-B47D-2421B0E4F51C}" srcId="{97A8AF33-B923-4BE6-9553-117F6F395062}" destId="{9B6E466E-876A-4EBC-B207-D7D5A9591608}" srcOrd="3" destOrd="0" parTransId="{51940EBB-4813-47E1-86CF-E9A4FA85DA4D}" sibTransId="{5A9F553A-EC87-4E17-9874-0C847BE2E455}"/>
    <dgm:cxn modelId="{D77B6B8D-AD98-469F-AEA3-BC480E674450}" type="presOf" srcId="{628A6F35-C58D-4683-8263-F8C58F429A6D}" destId="{1829D384-FAB1-48BE-868E-ED4C6632F4D0}" srcOrd="0" destOrd="0" presId="urn:microsoft.com/office/officeart/2005/8/layout/chevron2"/>
    <dgm:cxn modelId="{1945A4FC-1207-4590-B7D9-0DA9C53AAF5E}" srcId="{97A8AF33-B923-4BE6-9553-117F6F395062}" destId="{E72AE4CF-68B6-44F1-812C-43D38E777A6A}" srcOrd="1" destOrd="0" parTransId="{99AFB306-0EE8-4BD0-84C0-CC344B0F7E32}" sibTransId="{7E42D73A-17A2-4BFA-9738-679F8BAE31AD}"/>
    <dgm:cxn modelId="{49711FD4-3F9A-4A10-9646-4D50ED7FBA5E}" srcId="{E98B9380-71C6-4063-B04A-0842852F0571}" destId="{BFC7000F-533B-4821-9D0F-1E475D217B93}" srcOrd="0" destOrd="0" parTransId="{9CF27D33-A446-4665-B78B-794B63CE6C75}" sibTransId="{15D1E794-05B5-4F09-951D-8D5EC6E30E5C}"/>
    <dgm:cxn modelId="{59895729-81F1-4954-8CE8-1285C8E22D7A}" srcId="{97A8AF33-B923-4BE6-9553-117F6F395062}" destId="{1FA131C4-12C8-41D4-A766-110523E9891C}" srcOrd="2" destOrd="0" parTransId="{9795590D-35D4-4226-8A1B-682FC0C4FDDC}" sibTransId="{B2994FB8-C035-41C6-9278-91B9824AE57B}"/>
    <dgm:cxn modelId="{8E8E0F6F-5AE0-4EB6-A738-E79E87152DDF}" type="presOf" srcId="{97A8AF33-B923-4BE6-9553-117F6F395062}" destId="{10325497-47A3-421A-8178-E014A6E37850}" srcOrd="0" destOrd="0" presId="urn:microsoft.com/office/officeart/2005/8/layout/chevron2"/>
    <dgm:cxn modelId="{4147D08D-D402-44E0-9913-F1889C4C8322}" type="presOf" srcId="{EA2608C6-269C-47F8-9BD4-96529537CD78}" destId="{FC591548-79D3-4FEA-AC20-CCA0914AA981}" srcOrd="0" destOrd="0" presId="urn:microsoft.com/office/officeart/2005/8/layout/chevron2"/>
    <dgm:cxn modelId="{71AAD313-EEE9-4896-A348-A2AD9EBD5789}" type="presOf" srcId="{7226A62D-2EAE-49F7-9E89-418C617E2DAE}" destId="{BFEA46C7-5A7A-494A-B17E-148F4461283B}" srcOrd="0" destOrd="0" presId="urn:microsoft.com/office/officeart/2005/8/layout/chevron2"/>
    <dgm:cxn modelId="{45DD92A3-0243-4BCB-9AFB-9DC2B66CAEDF}" srcId="{E72AE4CF-68B6-44F1-812C-43D38E777A6A}" destId="{B4490684-55CA-44EB-A187-B2D7DFB3257B}" srcOrd="0" destOrd="0" parTransId="{2D665E50-3B1F-4955-93B2-49D9470F46EF}" sibTransId="{E9E7CEFA-94F1-4703-9773-76594077035B}"/>
    <dgm:cxn modelId="{1DDE3317-868B-4043-8AE1-C26388F18E97}" srcId="{2E5255E2-47C6-4E57-90D7-9BB20245AF91}" destId="{EA2608C6-269C-47F8-9BD4-96529537CD78}" srcOrd="0" destOrd="0" parTransId="{535FA613-8ED4-40F4-ADAF-0F4D9DE524CA}" sibTransId="{49DBED56-DA3E-40E4-A83F-F4CB93E4D1D9}"/>
    <dgm:cxn modelId="{1F75BD67-DC7F-4EF5-A3D1-11898DBF5BB2}" type="presOf" srcId="{1FA131C4-12C8-41D4-A766-110523E9891C}" destId="{8CA10E2F-D42B-4E14-91EA-41AB9F0ABC81}" srcOrd="0" destOrd="0" presId="urn:microsoft.com/office/officeart/2005/8/layout/chevron2"/>
    <dgm:cxn modelId="{34D5D0DC-1D9E-4ADB-9703-96498D5A4804}" srcId="{97A8AF33-B923-4BE6-9553-117F6F395062}" destId="{2E5255E2-47C6-4E57-90D7-9BB20245AF91}" srcOrd="0" destOrd="0" parTransId="{7DD7A184-6980-4B84-9E17-249E697E1EEA}" sibTransId="{9A0F216E-BFE6-4E6B-9C11-91068D336798}"/>
    <dgm:cxn modelId="{AD5459B8-A3D4-43ED-ACEF-06FDA9F2F3B8}" type="presOf" srcId="{B4490684-55CA-44EB-A187-B2D7DFB3257B}" destId="{00BA38DC-84A6-402C-BD44-100CE917004F}" srcOrd="0" destOrd="0" presId="urn:microsoft.com/office/officeart/2005/8/layout/chevron2"/>
    <dgm:cxn modelId="{EEC8D28B-16DF-4572-A6F9-4333117BBA7B}" type="presParOf" srcId="{10325497-47A3-421A-8178-E014A6E37850}" destId="{CCA4B66F-C208-4D5F-A7BC-0F4972497665}" srcOrd="0" destOrd="0" presId="urn:microsoft.com/office/officeart/2005/8/layout/chevron2"/>
    <dgm:cxn modelId="{6227E9BE-5F81-49D2-BF5C-8428445AF805}" type="presParOf" srcId="{CCA4B66F-C208-4D5F-A7BC-0F4972497665}" destId="{0CEA61B8-8960-4607-8023-EDB1B9FAB85B}" srcOrd="0" destOrd="0" presId="urn:microsoft.com/office/officeart/2005/8/layout/chevron2"/>
    <dgm:cxn modelId="{3C5EF733-32F0-41B5-948A-2098C9CA0258}" type="presParOf" srcId="{CCA4B66F-C208-4D5F-A7BC-0F4972497665}" destId="{FC591548-79D3-4FEA-AC20-CCA0914AA981}" srcOrd="1" destOrd="0" presId="urn:microsoft.com/office/officeart/2005/8/layout/chevron2"/>
    <dgm:cxn modelId="{2CDFFACC-C201-4FCB-A61C-C1DFBA7F8736}" type="presParOf" srcId="{10325497-47A3-421A-8178-E014A6E37850}" destId="{6F8E5954-EC2E-451D-8C9D-E59426298EB6}" srcOrd="1" destOrd="0" presId="urn:microsoft.com/office/officeart/2005/8/layout/chevron2"/>
    <dgm:cxn modelId="{6A8FA55E-6C00-4295-9CA9-3B07AD35FD6F}" type="presParOf" srcId="{10325497-47A3-421A-8178-E014A6E37850}" destId="{CAFF856F-57B6-4BCC-A173-F635DE305665}" srcOrd="2" destOrd="0" presId="urn:microsoft.com/office/officeart/2005/8/layout/chevron2"/>
    <dgm:cxn modelId="{62B7E620-7EBD-49DE-A518-3375FB19CBA5}" type="presParOf" srcId="{CAFF856F-57B6-4BCC-A173-F635DE305665}" destId="{B85C4EDE-D6D3-4D71-9612-BDE1D4D1FCD1}" srcOrd="0" destOrd="0" presId="urn:microsoft.com/office/officeart/2005/8/layout/chevron2"/>
    <dgm:cxn modelId="{11B2CB32-B5F7-451E-9B02-2992D1223241}" type="presParOf" srcId="{CAFF856F-57B6-4BCC-A173-F635DE305665}" destId="{00BA38DC-84A6-402C-BD44-100CE917004F}" srcOrd="1" destOrd="0" presId="urn:microsoft.com/office/officeart/2005/8/layout/chevron2"/>
    <dgm:cxn modelId="{3DEDADB1-9B36-4B8B-AB8D-597FC946910F}" type="presParOf" srcId="{10325497-47A3-421A-8178-E014A6E37850}" destId="{BF4BDE49-9B24-4548-93E9-E8D48B86904A}" srcOrd="3" destOrd="0" presId="urn:microsoft.com/office/officeart/2005/8/layout/chevron2"/>
    <dgm:cxn modelId="{922D8CE7-C59B-4C00-B7EF-67E6BC17C9C3}" type="presParOf" srcId="{10325497-47A3-421A-8178-E014A6E37850}" destId="{5A5CD8F9-8453-4B04-9926-83B6FB694961}" srcOrd="4" destOrd="0" presId="urn:microsoft.com/office/officeart/2005/8/layout/chevron2"/>
    <dgm:cxn modelId="{4D7B955A-527F-4313-B9C8-6A6B0987FC31}" type="presParOf" srcId="{5A5CD8F9-8453-4B04-9926-83B6FB694961}" destId="{8CA10E2F-D42B-4E14-91EA-41AB9F0ABC81}" srcOrd="0" destOrd="0" presId="urn:microsoft.com/office/officeart/2005/8/layout/chevron2"/>
    <dgm:cxn modelId="{55EA8D95-34BC-45F5-B408-9753243EC982}" type="presParOf" srcId="{5A5CD8F9-8453-4B04-9926-83B6FB694961}" destId="{BFEA46C7-5A7A-494A-B17E-148F4461283B}" srcOrd="1" destOrd="0" presId="urn:microsoft.com/office/officeart/2005/8/layout/chevron2"/>
    <dgm:cxn modelId="{F71B0BAB-B98E-4D6D-8E4A-C67428C22BB5}" type="presParOf" srcId="{10325497-47A3-421A-8178-E014A6E37850}" destId="{30CBDD84-CC46-4A5F-B31F-D842F076DF74}" srcOrd="5" destOrd="0" presId="urn:microsoft.com/office/officeart/2005/8/layout/chevron2"/>
    <dgm:cxn modelId="{08673483-A8DB-4A66-A798-FB33969BB6B2}" type="presParOf" srcId="{10325497-47A3-421A-8178-E014A6E37850}" destId="{ACC74855-88F9-43FB-9144-9F5EE4787A47}" srcOrd="6" destOrd="0" presId="urn:microsoft.com/office/officeart/2005/8/layout/chevron2"/>
    <dgm:cxn modelId="{F7C4E43E-BDAE-4EC3-8E62-32C2DAC1F3A5}" type="presParOf" srcId="{ACC74855-88F9-43FB-9144-9F5EE4787A47}" destId="{7C640929-747E-4957-80E5-16033853A125}" srcOrd="0" destOrd="0" presId="urn:microsoft.com/office/officeart/2005/8/layout/chevron2"/>
    <dgm:cxn modelId="{DF40026D-7B2F-4DAD-AD07-C929F4682526}" type="presParOf" srcId="{ACC74855-88F9-43FB-9144-9F5EE4787A47}" destId="{1829D384-FAB1-48BE-868E-ED4C6632F4D0}" srcOrd="1" destOrd="0" presId="urn:microsoft.com/office/officeart/2005/8/layout/chevron2"/>
    <dgm:cxn modelId="{34319EDB-63C7-4B10-B5F1-CF0D9DF62A88}" type="presParOf" srcId="{10325497-47A3-421A-8178-E014A6E37850}" destId="{D22480EE-7078-4D8E-83BF-4C0817B2AD31}" srcOrd="7" destOrd="0" presId="urn:microsoft.com/office/officeart/2005/8/layout/chevron2"/>
    <dgm:cxn modelId="{02067862-30BD-4197-83A1-121883AD768F}" type="presParOf" srcId="{10325497-47A3-421A-8178-E014A6E37850}" destId="{7C6A15BA-FB8F-4E9B-8481-8801207BE6CD}" srcOrd="8" destOrd="0" presId="urn:microsoft.com/office/officeart/2005/8/layout/chevron2"/>
    <dgm:cxn modelId="{5664F1B2-B6CC-4BCB-9EED-F0C76D942B93}" type="presParOf" srcId="{7C6A15BA-FB8F-4E9B-8481-8801207BE6CD}" destId="{782330B4-7771-441A-AC0B-88D95AA2C495}" srcOrd="0" destOrd="0" presId="urn:microsoft.com/office/officeart/2005/8/layout/chevron2"/>
    <dgm:cxn modelId="{1525CF2A-D380-4DC3-81FB-48F96C265A7D}" type="presParOf" srcId="{7C6A15BA-FB8F-4E9B-8481-8801207BE6CD}" destId="{D6299C0B-D938-4C8B-BEB7-E8EF5359DD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4C0CE3-EFAA-4F0B-B33B-5F2E708267C4}" type="doc">
      <dgm:prSet loTypeId="urn:microsoft.com/office/officeart/2005/8/layout/radial1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3340FC-553F-45D4-8C48-DD0232D2C366}">
      <dgm:prSet phldrT="[Text]" custT="1"/>
      <dgm:spPr/>
      <dgm:t>
        <a:bodyPr/>
        <a:lstStyle/>
        <a:p>
          <a:r>
            <a:rPr lang="en-BE" sz="1200" dirty="0" smtClean="0"/>
            <a:t>Principios de diseno</a:t>
          </a:r>
          <a:endParaRPr lang="en-US" sz="1200" dirty="0"/>
        </a:p>
      </dgm:t>
    </dgm:pt>
    <dgm:pt modelId="{4906248B-B986-4F3A-B2DE-D3B033A59637}" type="parTrans" cxnId="{9EDD3166-4A72-4668-9F4C-12CC0D5F128C}">
      <dgm:prSet/>
      <dgm:spPr/>
      <dgm:t>
        <a:bodyPr/>
        <a:lstStyle/>
        <a:p>
          <a:endParaRPr lang="en-US" sz="1200"/>
        </a:p>
      </dgm:t>
    </dgm:pt>
    <dgm:pt modelId="{9CB121B0-6AAF-4C46-B63D-FB8EF99C27E9}" type="sibTrans" cxnId="{9EDD3166-4A72-4668-9F4C-12CC0D5F128C}">
      <dgm:prSet/>
      <dgm:spPr/>
      <dgm:t>
        <a:bodyPr/>
        <a:lstStyle/>
        <a:p>
          <a:endParaRPr lang="en-US" sz="1200"/>
        </a:p>
      </dgm:t>
    </dgm:pt>
    <dgm:pt modelId="{2E778F26-144D-4282-9F2C-818C4D57FC44}">
      <dgm:prSet phldrT="[Text]" custT="1"/>
      <dgm:spPr/>
      <dgm:t>
        <a:bodyPr/>
        <a:lstStyle/>
        <a:p>
          <a:r>
            <a:rPr lang="en-BE" sz="1200" dirty="0" smtClean="0"/>
            <a:t>Indicador</a:t>
          </a:r>
          <a:r>
            <a:rPr lang="es-ES" sz="1200" dirty="0" smtClean="0"/>
            <a:t>es </a:t>
          </a:r>
          <a:r>
            <a:rPr lang="en-BE" sz="1200" dirty="0" smtClean="0"/>
            <a:t>de resultados</a:t>
          </a:r>
          <a:endParaRPr lang="en-US" sz="1200" dirty="0"/>
        </a:p>
      </dgm:t>
    </dgm:pt>
    <dgm:pt modelId="{D203325E-2CF1-41D2-9205-E312A622B0C9}" type="parTrans" cxnId="{367BE06D-5AC4-4325-B9E0-626E6AF3A80C}">
      <dgm:prSet custT="1"/>
      <dgm:spPr/>
      <dgm:t>
        <a:bodyPr/>
        <a:lstStyle/>
        <a:p>
          <a:endParaRPr lang="en-US" sz="1200"/>
        </a:p>
      </dgm:t>
    </dgm:pt>
    <dgm:pt modelId="{8E8D916B-C7A9-46B9-9BAD-EDB81A547364}" type="sibTrans" cxnId="{367BE06D-5AC4-4325-B9E0-626E6AF3A80C}">
      <dgm:prSet/>
      <dgm:spPr/>
      <dgm:t>
        <a:bodyPr/>
        <a:lstStyle/>
        <a:p>
          <a:endParaRPr lang="en-US" sz="1200"/>
        </a:p>
      </dgm:t>
    </dgm:pt>
    <dgm:pt modelId="{8DE75CEE-7DE5-47CE-865F-6954159750C5}">
      <dgm:prSet phldrT="[Text]" custT="1"/>
      <dgm:spPr/>
      <dgm:t>
        <a:bodyPr/>
        <a:lstStyle/>
        <a:p>
          <a:r>
            <a:rPr lang="en-BE" sz="1200" dirty="0" smtClean="0"/>
            <a:t>Enfocado en el desarrollo rural territorial</a:t>
          </a:r>
          <a:endParaRPr lang="en-US" sz="1200" dirty="0"/>
        </a:p>
      </dgm:t>
    </dgm:pt>
    <dgm:pt modelId="{FC7AB4AC-48E9-4ABA-BC4A-314851BD91F9}" type="parTrans" cxnId="{DCC6E8D5-73FA-4B86-A4DF-92922A503A8B}">
      <dgm:prSet custT="1"/>
      <dgm:spPr/>
      <dgm:t>
        <a:bodyPr/>
        <a:lstStyle/>
        <a:p>
          <a:endParaRPr lang="en-US" sz="1200"/>
        </a:p>
      </dgm:t>
    </dgm:pt>
    <dgm:pt modelId="{BD42B886-F8D7-482C-AEB0-31AB7095CAEF}" type="sibTrans" cxnId="{DCC6E8D5-73FA-4B86-A4DF-92922A503A8B}">
      <dgm:prSet/>
      <dgm:spPr/>
      <dgm:t>
        <a:bodyPr/>
        <a:lstStyle/>
        <a:p>
          <a:endParaRPr lang="en-US" sz="1200"/>
        </a:p>
      </dgm:t>
    </dgm:pt>
    <dgm:pt modelId="{3731BC2C-A961-466A-8E2C-C9B3DE69F3A7}">
      <dgm:prSet phldrT="[Text]" custT="1"/>
      <dgm:spPr/>
      <dgm:t>
        <a:bodyPr/>
        <a:lstStyle/>
        <a:p>
          <a:r>
            <a:rPr lang="en-BE" sz="1200" dirty="0" smtClean="0"/>
            <a:t>Facilitador de articulación y gestión</a:t>
          </a:r>
          <a:endParaRPr lang="en-US" sz="1200" dirty="0"/>
        </a:p>
      </dgm:t>
    </dgm:pt>
    <dgm:pt modelId="{A53244E6-449E-49EC-9D12-5519CAA454A8}" type="parTrans" cxnId="{52DB4B77-D793-49BF-9446-920EA398D895}">
      <dgm:prSet custT="1"/>
      <dgm:spPr/>
      <dgm:t>
        <a:bodyPr/>
        <a:lstStyle/>
        <a:p>
          <a:endParaRPr lang="en-US" sz="1200"/>
        </a:p>
      </dgm:t>
    </dgm:pt>
    <dgm:pt modelId="{6130B353-B8A7-4FB6-8FFF-F852E368D01B}" type="sibTrans" cxnId="{52DB4B77-D793-49BF-9446-920EA398D895}">
      <dgm:prSet/>
      <dgm:spPr/>
      <dgm:t>
        <a:bodyPr/>
        <a:lstStyle/>
        <a:p>
          <a:endParaRPr lang="en-US" sz="1200"/>
        </a:p>
      </dgm:t>
    </dgm:pt>
    <dgm:pt modelId="{8AD59C20-047B-4EBE-88E2-5BB3A476F7C7}">
      <dgm:prSet phldrT="[Text]" custT="1"/>
      <dgm:spPr/>
      <dgm:t>
        <a:bodyPr/>
        <a:lstStyle/>
        <a:p>
          <a:r>
            <a:rPr lang="es-ES" sz="1200" dirty="0" smtClean="0"/>
            <a:t>Transparencia y participación</a:t>
          </a:r>
          <a:endParaRPr lang="en-US" sz="1200" dirty="0"/>
        </a:p>
      </dgm:t>
    </dgm:pt>
    <dgm:pt modelId="{E7F9C2A9-9118-4EE9-BC7B-C9AD4DB938F9}" type="parTrans" cxnId="{F26056CB-E841-437E-B979-E8FD2BA21548}">
      <dgm:prSet custT="1"/>
      <dgm:spPr/>
      <dgm:t>
        <a:bodyPr/>
        <a:lstStyle/>
        <a:p>
          <a:endParaRPr lang="en-US" sz="1200"/>
        </a:p>
      </dgm:t>
    </dgm:pt>
    <dgm:pt modelId="{2F0F188E-F9ED-4406-8305-5B7271D0E917}" type="sibTrans" cxnId="{F26056CB-E841-437E-B979-E8FD2BA21548}">
      <dgm:prSet/>
      <dgm:spPr/>
      <dgm:t>
        <a:bodyPr/>
        <a:lstStyle/>
        <a:p>
          <a:endParaRPr lang="en-US" sz="1200"/>
        </a:p>
      </dgm:t>
    </dgm:pt>
    <dgm:pt modelId="{67AD58B0-A2F5-4858-9D24-828958F67EC3}">
      <dgm:prSet phldrT="[Text]" custScaleX="137125" custScaleY="111758" custRadScaleRad="118981" custRadScaleInc="38"/>
      <dgm:spPr/>
      <dgm:t>
        <a:bodyPr/>
        <a:lstStyle/>
        <a:p>
          <a:endParaRPr lang="es-ES" sz="1200"/>
        </a:p>
      </dgm:t>
    </dgm:pt>
    <dgm:pt modelId="{B9A3FB9D-086D-4073-AA1F-EF09B9F76A0A}" type="parTrans" cxnId="{BC9C4176-3CBE-458A-80C1-3E943FDAE12B}">
      <dgm:prSet/>
      <dgm:spPr/>
      <dgm:t>
        <a:bodyPr/>
        <a:lstStyle/>
        <a:p>
          <a:endParaRPr lang="en-US" sz="1200"/>
        </a:p>
      </dgm:t>
    </dgm:pt>
    <dgm:pt modelId="{0C837E53-36BA-4157-9B5D-85F98EE176F4}" type="sibTrans" cxnId="{BC9C4176-3CBE-458A-80C1-3E943FDAE12B}">
      <dgm:prSet/>
      <dgm:spPr/>
      <dgm:t>
        <a:bodyPr/>
        <a:lstStyle/>
        <a:p>
          <a:endParaRPr lang="en-US" sz="1200"/>
        </a:p>
      </dgm:t>
    </dgm:pt>
    <dgm:pt modelId="{FC655CC4-E956-4980-AEA1-CDF0D6591B41}" type="pres">
      <dgm:prSet presAssocID="{E34C0CE3-EFAA-4F0B-B33B-5F2E708267C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FC6082-511F-4582-8EA4-3622A16E2185}" type="pres">
      <dgm:prSet presAssocID="{9B3340FC-553F-45D4-8C48-DD0232D2C366}" presName="centerShape" presStyleLbl="node0" presStyleIdx="0" presStyleCnt="1"/>
      <dgm:spPr/>
      <dgm:t>
        <a:bodyPr/>
        <a:lstStyle/>
        <a:p>
          <a:endParaRPr lang="es-ES"/>
        </a:p>
      </dgm:t>
    </dgm:pt>
    <dgm:pt modelId="{3422E624-096C-4BAD-BC30-328A3F6ACB02}" type="pres">
      <dgm:prSet presAssocID="{D203325E-2CF1-41D2-9205-E312A622B0C9}" presName="Name9" presStyleLbl="parChTrans1D2" presStyleIdx="0" presStyleCnt="4"/>
      <dgm:spPr/>
      <dgm:t>
        <a:bodyPr/>
        <a:lstStyle/>
        <a:p>
          <a:endParaRPr lang="es-ES"/>
        </a:p>
      </dgm:t>
    </dgm:pt>
    <dgm:pt modelId="{FDD0B3A3-829A-4D0E-B9E5-0CC0F93825A9}" type="pres">
      <dgm:prSet presAssocID="{D203325E-2CF1-41D2-9205-E312A622B0C9}" presName="connTx" presStyleLbl="parChTrans1D2" presStyleIdx="0" presStyleCnt="4"/>
      <dgm:spPr/>
      <dgm:t>
        <a:bodyPr/>
        <a:lstStyle/>
        <a:p>
          <a:endParaRPr lang="es-ES"/>
        </a:p>
      </dgm:t>
    </dgm:pt>
    <dgm:pt modelId="{E1F60900-0559-495F-8397-69B370FF6F66}" type="pres">
      <dgm:prSet presAssocID="{2E778F26-144D-4282-9F2C-818C4D57FC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40761A-2FF3-4A39-A3B3-145CEF0A4808}" type="pres">
      <dgm:prSet presAssocID="{FC7AB4AC-48E9-4ABA-BC4A-314851BD91F9}" presName="Name9" presStyleLbl="parChTrans1D2" presStyleIdx="1" presStyleCnt="4"/>
      <dgm:spPr/>
      <dgm:t>
        <a:bodyPr/>
        <a:lstStyle/>
        <a:p>
          <a:endParaRPr lang="es-ES"/>
        </a:p>
      </dgm:t>
    </dgm:pt>
    <dgm:pt modelId="{475539D4-887F-4C14-A9BF-CE967A0D1FA2}" type="pres">
      <dgm:prSet presAssocID="{FC7AB4AC-48E9-4ABA-BC4A-314851BD91F9}" presName="connTx" presStyleLbl="parChTrans1D2" presStyleIdx="1" presStyleCnt="4"/>
      <dgm:spPr/>
      <dgm:t>
        <a:bodyPr/>
        <a:lstStyle/>
        <a:p>
          <a:endParaRPr lang="es-ES"/>
        </a:p>
      </dgm:t>
    </dgm:pt>
    <dgm:pt modelId="{8F2DECCB-01E6-4F5E-9954-6683BB9354E6}" type="pres">
      <dgm:prSet presAssocID="{8DE75CEE-7DE5-47CE-865F-6954159750C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E259BF-F018-4EEC-B9CF-FD7B8DF3661C}" type="pres">
      <dgm:prSet presAssocID="{A53244E6-449E-49EC-9D12-5519CAA454A8}" presName="Name9" presStyleLbl="parChTrans1D2" presStyleIdx="2" presStyleCnt="4"/>
      <dgm:spPr/>
      <dgm:t>
        <a:bodyPr/>
        <a:lstStyle/>
        <a:p>
          <a:endParaRPr lang="es-ES"/>
        </a:p>
      </dgm:t>
    </dgm:pt>
    <dgm:pt modelId="{EB9D9B6C-D6CE-4ADF-8C7E-4E0A59819DEC}" type="pres">
      <dgm:prSet presAssocID="{A53244E6-449E-49EC-9D12-5519CAA454A8}" presName="connTx" presStyleLbl="parChTrans1D2" presStyleIdx="2" presStyleCnt="4"/>
      <dgm:spPr/>
      <dgm:t>
        <a:bodyPr/>
        <a:lstStyle/>
        <a:p>
          <a:endParaRPr lang="es-ES"/>
        </a:p>
      </dgm:t>
    </dgm:pt>
    <dgm:pt modelId="{4048A3A2-5796-466D-93E7-5EBD48218917}" type="pres">
      <dgm:prSet presAssocID="{3731BC2C-A961-466A-8E2C-C9B3DE69F3A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453797-E3BF-4641-88CD-844E2B95362B}" type="pres">
      <dgm:prSet presAssocID="{E7F9C2A9-9118-4EE9-BC7B-C9AD4DB938F9}" presName="Name9" presStyleLbl="parChTrans1D2" presStyleIdx="3" presStyleCnt="4"/>
      <dgm:spPr/>
      <dgm:t>
        <a:bodyPr/>
        <a:lstStyle/>
        <a:p>
          <a:endParaRPr lang="es-ES"/>
        </a:p>
      </dgm:t>
    </dgm:pt>
    <dgm:pt modelId="{8B173766-C78B-4C92-BA76-4A5629B67ACB}" type="pres">
      <dgm:prSet presAssocID="{E7F9C2A9-9118-4EE9-BC7B-C9AD4DB938F9}" presName="connTx" presStyleLbl="parChTrans1D2" presStyleIdx="3" presStyleCnt="4"/>
      <dgm:spPr/>
      <dgm:t>
        <a:bodyPr/>
        <a:lstStyle/>
        <a:p>
          <a:endParaRPr lang="es-ES"/>
        </a:p>
      </dgm:t>
    </dgm:pt>
    <dgm:pt modelId="{D6CEAAB1-C22E-4132-897B-10A76FDC3F33}" type="pres">
      <dgm:prSet presAssocID="{8AD59C20-047B-4EBE-88E2-5BB3A476F7C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AAB42C-F929-46EF-A56F-3CC9AE30B15C}" type="presOf" srcId="{E7F9C2A9-9118-4EE9-BC7B-C9AD4DB938F9}" destId="{0B453797-E3BF-4641-88CD-844E2B95362B}" srcOrd="0" destOrd="0" presId="urn:microsoft.com/office/officeart/2005/8/layout/radial1"/>
    <dgm:cxn modelId="{9EDD3166-4A72-4668-9F4C-12CC0D5F128C}" srcId="{E34C0CE3-EFAA-4F0B-B33B-5F2E708267C4}" destId="{9B3340FC-553F-45D4-8C48-DD0232D2C366}" srcOrd="0" destOrd="0" parTransId="{4906248B-B986-4F3A-B2DE-D3B033A59637}" sibTransId="{9CB121B0-6AAF-4C46-B63D-FB8EF99C27E9}"/>
    <dgm:cxn modelId="{4706A415-8C59-4B4E-B713-9F412B71A3F9}" type="presOf" srcId="{FC7AB4AC-48E9-4ABA-BC4A-314851BD91F9}" destId="{475539D4-887F-4C14-A9BF-CE967A0D1FA2}" srcOrd="1" destOrd="0" presId="urn:microsoft.com/office/officeart/2005/8/layout/radial1"/>
    <dgm:cxn modelId="{D2F83166-9EEE-4650-9CD9-FC31DCC8E710}" type="presOf" srcId="{A53244E6-449E-49EC-9D12-5519CAA454A8}" destId="{EB9D9B6C-D6CE-4ADF-8C7E-4E0A59819DEC}" srcOrd="1" destOrd="0" presId="urn:microsoft.com/office/officeart/2005/8/layout/radial1"/>
    <dgm:cxn modelId="{E1B513BD-E78B-4DC5-8BBD-3248C47A9DB5}" type="presOf" srcId="{2E778F26-144D-4282-9F2C-818C4D57FC44}" destId="{E1F60900-0559-495F-8397-69B370FF6F66}" srcOrd="0" destOrd="0" presId="urn:microsoft.com/office/officeart/2005/8/layout/radial1"/>
    <dgm:cxn modelId="{C96B6C8E-4F3B-404C-AA95-659C4D2050E0}" type="presOf" srcId="{A53244E6-449E-49EC-9D12-5519CAA454A8}" destId="{9EE259BF-F018-4EEC-B9CF-FD7B8DF3661C}" srcOrd="0" destOrd="0" presId="urn:microsoft.com/office/officeart/2005/8/layout/radial1"/>
    <dgm:cxn modelId="{B6B43A10-7203-4308-B70C-348B927C4782}" type="presOf" srcId="{E7F9C2A9-9118-4EE9-BC7B-C9AD4DB938F9}" destId="{8B173766-C78B-4C92-BA76-4A5629B67ACB}" srcOrd="1" destOrd="0" presId="urn:microsoft.com/office/officeart/2005/8/layout/radial1"/>
    <dgm:cxn modelId="{DCC6E8D5-73FA-4B86-A4DF-92922A503A8B}" srcId="{9B3340FC-553F-45D4-8C48-DD0232D2C366}" destId="{8DE75CEE-7DE5-47CE-865F-6954159750C5}" srcOrd="1" destOrd="0" parTransId="{FC7AB4AC-48E9-4ABA-BC4A-314851BD91F9}" sibTransId="{BD42B886-F8D7-482C-AEB0-31AB7095CAEF}"/>
    <dgm:cxn modelId="{367BE06D-5AC4-4325-B9E0-626E6AF3A80C}" srcId="{9B3340FC-553F-45D4-8C48-DD0232D2C366}" destId="{2E778F26-144D-4282-9F2C-818C4D57FC44}" srcOrd="0" destOrd="0" parTransId="{D203325E-2CF1-41D2-9205-E312A622B0C9}" sibTransId="{8E8D916B-C7A9-46B9-9BAD-EDB81A547364}"/>
    <dgm:cxn modelId="{F26056CB-E841-437E-B979-E8FD2BA21548}" srcId="{9B3340FC-553F-45D4-8C48-DD0232D2C366}" destId="{8AD59C20-047B-4EBE-88E2-5BB3A476F7C7}" srcOrd="3" destOrd="0" parTransId="{E7F9C2A9-9118-4EE9-BC7B-C9AD4DB938F9}" sibTransId="{2F0F188E-F9ED-4406-8305-5B7271D0E917}"/>
    <dgm:cxn modelId="{52DB4B77-D793-49BF-9446-920EA398D895}" srcId="{9B3340FC-553F-45D4-8C48-DD0232D2C366}" destId="{3731BC2C-A961-466A-8E2C-C9B3DE69F3A7}" srcOrd="2" destOrd="0" parTransId="{A53244E6-449E-49EC-9D12-5519CAA454A8}" sibTransId="{6130B353-B8A7-4FB6-8FFF-F852E368D01B}"/>
    <dgm:cxn modelId="{A3E695DC-A008-412E-ADAF-1B704B00C07A}" type="presOf" srcId="{8AD59C20-047B-4EBE-88E2-5BB3A476F7C7}" destId="{D6CEAAB1-C22E-4132-897B-10A76FDC3F33}" srcOrd="0" destOrd="0" presId="urn:microsoft.com/office/officeart/2005/8/layout/radial1"/>
    <dgm:cxn modelId="{E302A41C-0340-4EB0-BC54-F9282EA51575}" type="presOf" srcId="{3731BC2C-A961-466A-8E2C-C9B3DE69F3A7}" destId="{4048A3A2-5796-466D-93E7-5EBD48218917}" srcOrd="0" destOrd="0" presId="urn:microsoft.com/office/officeart/2005/8/layout/radial1"/>
    <dgm:cxn modelId="{AE11F4DF-DEA3-4621-BAE7-063F64F23D51}" type="presOf" srcId="{D203325E-2CF1-41D2-9205-E312A622B0C9}" destId="{FDD0B3A3-829A-4D0E-B9E5-0CC0F93825A9}" srcOrd="1" destOrd="0" presId="urn:microsoft.com/office/officeart/2005/8/layout/radial1"/>
    <dgm:cxn modelId="{C4293F1E-D298-4E93-A538-C3F872A45B64}" type="presOf" srcId="{FC7AB4AC-48E9-4ABA-BC4A-314851BD91F9}" destId="{F840761A-2FF3-4A39-A3B3-145CEF0A4808}" srcOrd="0" destOrd="0" presId="urn:microsoft.com/office/officeart/2005/8/layout/radial1"/>
    <dgm:cxn modelId="{07C62482-2811-4E38-8263-59FC35B29016}" type="presOf" srcId="{D203325E-2CF1-41D2-9205-E312A622B0C9}" destId="{3422E624-096C-4BAD-BC30-328A3F6ACB02}" srcOrd="0" destOrd="0" presId="urn:microsoft.com/office/officeart/2005/8/layout/radial1"/>
    <dgm:cxn modelId="{BC9C4176-3CBE-458A-80C1-3E943FDAE12B}" srcId="{E34C0CE3-EFAA-4F0B-B33B-5F2E708267C4}" destId="{67AD58B0-A2F5-4858-9D24-828958F67EC3}" srcOrd="1" destOrd="0" parTransId="{B9A3FB9D-086D-4073-AA1F-EF09B9F76A0A}" sibTransId="{0C837E53-36BA-4157-9B5D-85F98EE176F4}"/>
    <dgm:cxn modelId="{CBFFAB0E-4F34-4CD1-A4D0-D7EB19F35D2B}" type="presOf" srcId="{E34C0CE3-EFAA-4F0B-B33B-5F2E708267C4}" destId="{FC655CC4-E956-4980-AEA1-CDF0D6591B41}" srcOrd="0" destOrd="0" presId="urn:microsoft.com/office/officeart/2005/8/layout/radial1"/>
    <dgm:cxn modelId="{BD323EBD-9C65-4862-9DEF-74C8CE2B6C5D}" type="presOf" srcId="{9B3340FC-553F-45D4-8C48-DD0232D2C366}" destId="{18FC6082-511F-4582-8EA4-3622A16E2185}" srcOrd="0" destOrd="0" presId="urn:microsoft.com/office/officeart/2005/8/layout/radial1"/>
    <dgm:cxn modelId="{9D7D049C-3D2B-4D04-89DE-1AA7EAEF34D4}" type="presOf" srcId="{8DE75CEE-7DE5-47CE-865F-6954159750C5}" destId="{8F2DECCB-01E6-4F5E-9954-6683BB9354E6}" srcOrd="0" destOrd="0" presId="urn:microsoft.com/office/officeart/2005/8/layout/radial1"/>
    <dgm:cxn modelId="{18880FBA-0305-495F-8C4D-7216F8741C1B}" type="presParOf" srcId="{FC655CC4-E956-4980-AEA1-CDF0D6591B41}" destId="{18FC6082-511F-4582-8EA4-3622A16E2185}" srcOrd="0" destOrd="0" presId="urn:microsoft.com/office/officeart/2005/8/layout/radial1"/>
    <dgm:cxn modelId="{6A5FB368-E98F-449D-939E-E0CF27F3CD1D}" type="presParOf" srcId="{FC655CC4-E956-4980-AEA1-CDF0D6591B41}" destId="{3422E624-096C-4BAD-BC30-328A3F6ACB02}" srcOrd="1" destOrd="0" presId="urn:microsoft.com/office/officeart/2005/8/layout/radial1"/>
    <dgm:cxn modelId="{320F8A9C-E32B-4328-9DED-F09145AF959B}" type="presParOf" srcId="{3422E624-096C-4BAD-BC30-328A3F6ACB02}" destId="{FDD0B3A3-829A-4D0E-B9E5-0CC0F93825A9}" srcOrd="0" destOrd="0" presId="urn:microsoft.com/office/officeart/2005/8/layout/radial1"/>
    <dgm:cxn modelId="{E953DF4E-F470-4CF6-B091-821F9B70E40C}" type="presParOf" srcId="{FC655CC4-E956-4980-AEA1-CDF0D6591B41}" destId="{E1F60900-0559-495F-8397-69B370FF6F66}" srcOrd="2" destOrd="0" presId="urn:microsoft.com/office/officeart/2005/8/layout/radial1"/>
    <dgm:cxn modelId="{CB2CBD8A-CF32-45F0-908B-609E69A50E13}" type="presParOf" srcId="{FC655CC4-E956-4980-AEA1-CDF0D6591B41}" destId="{F840761A-2FF3-4A39-A3B3-145CEF0A4808}" srcOrd="3" destOrd="0" presId="urn:microsoft.com/office/officeart/2005/8/layout/radial1"/>
    <dgm:cxn modelId="{29A825AA-B43F-4BC0-A191-154D221DE655}" type="presParOf" srcId="{F840761A-2FF3-4A39-A3B3-145CEF0A4808}" destId="{475539D4-887F-4C14-A9BF-CE967A0D1FA2}" srcOrd="0" destOrd="0" presId="urn:microsoft.com/office/officeart/2005/8/layout/radial1"/>
    <dgm:cxn modelId="{07B6E885-5145-4EC9-B156-CC7DC9BE00A6}" type="presParOf" srcId="{FC655CC4-E956-4980-AEA1-CDF0D6591B41}" destId="{8F2DECCB-01E6-4F5E-9954-6683BB9354E6}" srcOrd="4" destOrd="0" presId="urn:microsoft.com/office/officeart/2005/8/layout/radial1"/>
    <dgm:cxn modelId="{8A7AEC90-597D-4B23-A62A-3A391F3DA26E}" type="presParOf" srcId="{FC655CC4-E956-4980-AEA1-CDF0D6591B41}" destId="{9EE259BF-F018-4EEC-B9CF-FD7B8DF3661C}" srcOrd="5" destOrd="0" presId="urn:microsoft.com/office/officeart/2005/8/layout/radial1"/>
    <dgm:cxn modelId="{690A5A2C-4C28-45E6-9929-426C7407AE5A}" type="presParOf" srcId="{9EE259BF-F018-4EEC-B9CF-FD7B8DF3661C}" destId="{EB9D9B6C-D6CE-4ADF-8C7E-4E0A59819DEC}" srcOrd="0" destOrd="0" presId="urn:microsoft.com/office/officeart/2005/8/layout/radial1"/>
    <dgm:cxn modelId="{ED23ACA5-4DEC-4CE3-958F-72BED47B0AB8}" type="presParOf" srcId="{FC655CC4-E956-4980-AEA1-CDF0D6591B41}" destId="{4048A3A2-5796-466D-93E7-5EBD48218917}" srcOrd="6" destOrd="0" presId="urn:microsoft.com/office/officeart/2005/8/layout/radial1"/>
    <dgm:cxn modelId="{4628C67F-66A7-44C1-84C0-6319CB5EF4C1}" type="presParOf" srcId="{FC655CC4-E956-4980-AEA1-CDF0D6591B41}" destId="{0B453797-E3BF-4641-88CD-844E2B95362B}" srcOrd="7" destOrd="0" presId="urn:microsoft.com/office/officeart/2005/8/layout/radial1"/>
    <dgm:cxn modelId="{ADA163BC-82F4-4DA4-919F-007C61548DB3}" type="presParOf" srcId="{0B453797-E3BF-4641-88CD-844E2B95362B}" destId="{8B173766-C78B-4C92-BA76-4A5629B67ACB}" srcOrd="0" destOrd="0" presId="urn:microsoft.com/office/officeart/2005/8/layout/radial1"/>
    <dgm:cxn modelId="{F717BE3F-5CDF-4071-AF50-C849C92D9369}" type="presParOf" srcId="{FC655CC4-E956-4980-AEA1-CDF0D6591B41}" destId="{D6CEAAB1-C22E-4132-897B-10A76FDC3F3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C9C17E-FB90-4517-80E7-1FED46DE12A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56E36B13-9294-47DE-BDED-30E5CE2D905A}">
      <dgm:prSet custT="1"/>
      <dgm:spPr>
        <a:solidFill>
          <a:srgbClr val="FFC000"/>
        </a:solidFill>
      </dgm:spPr>
      <dgm:t>
        <a:bodyPr/>
        <a:lstStyle/>
        <a:p>
          <a:r>
            <a:rPr lang="es-CR" sz="2000" b="1" dirty="0"/>
            <a:t>Índice de 0 a 100 puntos</a:t>
          </a:r>
        </a:p>
      </dgm:t>
    </dgm:pt>
    <dgm:pt modelId="{929CD46C-BA96-4396-88EF-78F717C96BFF}" type="parTrans" cxnId="{595101A1-8CFA-4369-AFB3-0599B6FFBC36}">
      <dgm:prSet/>
      <dgm:spPr/>
      <dgm:t>
        <a:bodyPr/>
        <a:lstStyle/>
        <a:p>
          <a:endParaRPr lang="es-CR" sz="3200" b="1"/>
        </a:p>
      </dgm:t>
    </dgm:pt>
    <dgm:pt modelId="{B12FFA2C-1C4A-45D9-9F01-C5FEC762AE3A}" type="sibTrans" cxnId="{595101A1-8CFA-4369-AFB3-0599B6FFBC36}">
      <dgm:prSet/>
      <dgm:spPr/>
      <dgm:t>
        <a:bodyPr/>
        <a:lstStyle/>
        <a:p>
          <a:endParaRPr lang="es-CR" sz="3200" b="1"/>
        </a:p>
      </dgm:t>
    </dgm:pt>
    <dgm:pt modelId="{BB62522E-2FBF-4BD0-A488-6E20EDB441E8}">
      <dgm:prSet custT="1"/>
      <dgm:spPr>
        <a:solidFill>
          <a:srgbClr val="FFC000"/>
        </a:solidFill>
      </dgm:spPr>
      <dgm:t>
        <a:bodyPr/>
        <a:lstStyle/>
        <a:p>
          <a:r>
            <a:rPr lang="es-CR" sz="2000" b="1"/>
            <a:t>Consistencia estadística.</a:t>
          </a:r>
        </a:p>
      </dgm:t>
    </dgm:pt>
    <dgm:pt modelId="{A5CC7F10-DBF2-4949-B73C-A85FEEBDADB9}" type="parTrans" cxnId="{042826D6-C6D9-429C-B91D-241C1AF25610}">
      <dgm:prSet/>
      <dgm:spPr/>
      <dgm:t>
        <a:bodyPr/>
        <a:lstStyle/>
        <a:p>
          <a:endParaRPr lang="es-CR" sz="3200" b="1"/>
        </a:p>
      </dgm:t>
    </dgm:pt>
    <dgm:pt modelId="{F770317A-6823-426B-ACC0-42566E49F28D}" type="sibTrans" cxnId="{042826D6-C6D9-429C-B91D-241C1AF25610}">
      <dgm:prSet/>
      <dgm:spPr/>
      <dgm:t>
        <a:bodyPr/>
        <a:lstStyle/>
        <a:p>
          <a:endParaRPr lang="es-CR" sz="3200" b="1"/>
        </a:p>
      </dgm:t>
    </dgm:pt>
    <dgm:pt modelId="{630CD3A1-6D6E-4FEE-83BC-2A2AE96B6549}">
      <dgm:prSet custT="1"/>
      <dgm:spPr>
        <a:solidFill>
          <a:srgbClr val="FFC000"/>
        </a:solidFill>
      </dgm:spPr>
      <dgm:t>
        <a:bodyPr/>
        <a:lstStyle/>
        <a:p>
          <a:r>
            <a:rPr lang="es-CR" sz="2000" b="1" dirty="0"/>
            <a:t>Enfoque </a:t>
          </a:r>
          <a:r>
            <a:rPr lang="es-CR" sz="2000" b="1" dirty="0" err="1"/>
            <a:t>GpRD</a:t>
          </a:r>
          <a:endParaRPr lang="es-CR" sz="2000" b="1" dirty="0"/>
        </a:p>
      </dgm:t>
    </dgm:pt>
    <dgm:pt modelId="{B8860DEB-BD17-4E5F-8339-1DB6AE78E4E4}" type="parTrans" cxnId="{A7B481F8-DFA2-44CB-850E-B88E60CA57FE}">
      <dgm:prSet/>
      <dgm:spPr/>
      <dgm:t>
        <a:bodyPr/>
        <a:lstStyle/>
        <a:p>
          <a:endParaRPr lang="es-CR" sz="3200" b="1"/>
        </a:p>
      </dgm:t>
    </dgm:pt>
    <dgm:pt modelId="{03965485-CAD9-4EBF-A716-C07F30D58F34}" type="sibTrans" cxnId="{A7B481F8-DFA2-44CB-850E-B88E60CA57FE}">
      <dgm:prSet/>
      <dgm:spPr/>
      <dgm:t>
        <a:bodyPr/>
        <a:lstStyle/>
        <a:p>
          <a:endParaRPr lang="es-CR" sz="3200" b="1"/>
        </a:p>
      </dgm:t>
    </dgm:pt>
    <dgm:pt modelId="{A01FC42D-4B1C-4D16-84B1-C0BC36ED9E1D}">
      <dgm:prSet custT="1"/>
      <dgm:spPr>
        <a:solidFill>
          <a:srgbClr val="FFC000"/>
        </a:solidFill>
      </dgm:spPr>
      <dgm:t>
        <a:bodyPr/>
        <a:lstStyle/>
        <a:p>
          <a:r>
            <a:rPr lang="es-CR" sz="2000" b="1" dirty="0" err="1"/>
            <a:t>Uni-dimensionalidad</a:t>
          </a:r>
          <a:endParaRPr lang="es-CR" sz="2000" b="1" dirty="0"/>
        </a:p>
      </dgm:t>
    </dgm:pt>
    <dgm:pt modelId="{005CFB20-AD26-4250-8DB1-F2727EC61F94}" type="parTrans" cxnId="{36ADBCB6-554A-4A20-9AAD-7CDF789D73DF}">
      <dgm:prSet/>
      <dgm:spPr/>
      <dgm:t>
        <a:bodyPr/>
        <a:lstStyle/>
        <a:p>
          <a:endParaRPr lang="es-CR" sz="3200" b="1"/>
        </a:p>
      </dgm:t>
    </dgm:pt>
    <dgm:pt modelId="{39335C60-B3B3-48D7-B911-525B1CD5A00C}" type="sibTrans" cxnId="{36ADBCB6-554A-4A20-9AAD-7CDF789D73DF}">
      <dgm:prSet/>
      <dgm:spPr/>
      <dgm:t>
        <a:bodyPr/>
        <a:lstStyle/>
        <a:p>
          <a:endParaRPr lang="es-CR" sz="3200" b="1"/>
        </a:p>
      </dgm:t>
    </dgm:pt>
    <dgm:pt modelId="{A5440A03-20E3-4C19-BF90-053DD3655383}" type="pres">
      <dgm:prSet presAssocID="{F7C9C17E-FB90-4517-80E7-1FED46DE12A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75E730-15D7-4ED6-A83C-F3D63141D525}" type="pres">
      <dgm:prSet presAssocID="{F7C9C17E-FB90-4517-80E7-1FED46DE12AA}" presName="diamond" presStyleLbl="bgShp" presStyleIdx="0" presStyleCnt="1"/>
      <dgm:spPr>
        <a:solidFill>
          <a:srgbClr val="FFC000">
            <a:alpha val="49804"/>
          </a:srgbClr>
        </a:solidFill>
      </dgm:spPr>
    </dgm:pt>
    <dgm:pt modelId="{FEA54D2B-7404-457C-925B-0343EF19C74D}" type="pres">
      <dgm:prSet presAssocID="{F7C9C17E-FB90-4517-80E7-1FED46DE12A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6E37D0-8D70-414E-B8C4-64418AEF4023}" type="pres">
      <dgm:prSet presAssocID="{F7C9C17E-FB90-4517-80E7-1FED46DE12A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66466D-329A-46F0-9D49-D1485DA3532F}" type="pres">
      <dgm:prSet presAssocID="{F7C9C17E-FB90-4517-80E7-1FED46DE12A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F28590-FC02-4C20-9A00-D8828E843E15}" type="pres">
      <dgm:prSet presAssocID="{F7C9C17E-FB90-4517-80E7-1FED46DE12A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5A53CD7-B2B8-4A5C-B202-445507423183}" type="presOf" srcId="{630CD3A1-6D6E-4FEE-83BC-2A2AE96B6549}" destId="{8366466D-329A-46F0-9D49-D1485DA3532F}" srcOrd="0" destOrd="0" presId="urn:microsoft.com/office/officeart/2005/8/layout/matrix3"/>
    <dgm:cxn modelId="{042826D6-C6D9-429C-B91D-241C1AF25610}" srcId="{F7C9C17E-FB90-4517-80E7-1FED46DE12AA}" destId="{BB62522E-2FBF-4BD0-A488-6E20EDB441E8}" srcOrd="1" destOrd="0" parTransId="{A5CC7F10-DBF2-4949-B73C-A85FEEBDADB9}" sibTransId="{F770317A-6823-426B-ACC0-42566E49F28D}"/>
    <dgm:cxn modelId="{36ADBCB6-554A-4A20-9AAD-7CDF789D73DF}" srcId="{F7C9C17E-FB90-4517-80E7-1FED46DE12AA}" destId="{A01FC42D-4B1C-4D16-84B1-C0BC36ED9E1D}" srcOrd="3" destOrd="0" parTransId="{005CFB20-AD26-4250-8DB1-F2727EC61F94}" sibTransId="{39335C60-B3B3-48D7-B911-525B1CD5A00C}"/>
    <dgm:cxn modelId="{CCCB2938-D690-4DCB-9DA3-1CADFE3AFE1C}" type="presOf" srcId="{A01FC42D-4B1C-4D16-84B1-C0BC36ED9E1D}" destId="{1DF28590-FC02-4C20-9A00-D8828E843E15}" srcOrd="0" destOrd="0" presId="urn:microsoft.com/office/officeart/2005/8/layout/matrix3"/>
    <dgm:cxn modelId="{595101A1-8CFA-4369-AFB3-0599B6FFBC36}" srcId="{F7C9C17E-FB90-4517-80E7-1FED46DE12AA}" destId="{56E36B13-9294-47DE-BDED-30E5CE2D905A}" srcOrd="0" destOrd="0" parTransId="{929CD46C-BA96-4396-88EF-78F717C96BFF}" sibTransId="{B12FFA2C-1C4A-45D9-9F01-C5FEC762AE3A}"/>
    <dgm:cxn modelId="{A7B481F8-DFA2-44CB-850E-B88E60CA57FE}" srcId="{F7C9C17E-FB90-4517-80E7-1FED46DE12AA}" destId="{630CD3A1-6D6E-4FEE-83BC-2A2AE96B6549}" srcOrd="2" destOrd="0" parTransId="{B8860DEB-BD17-4E5F-8339-1DB6AE78E4E4}" sibTransId="{03965485-CAD9-4EBF-A716-C07F30D58F34}"/>
    <dgm:cxn modelId="{7934663E-560A-4088-BF62-2167EFE26933}" type="presOf" srcId="{F7C9C17E-FB90-4517-80E7-1FED46DE12AA}" destId="{A5440A03-20E3-4C19-BF90-053DD3655383}" srcOrd="0" destOrd="0" presId="urn:microsoft.com/office/officeart/2005/8/layout/matrix3"/>
    <dgm:cxn modelId="{17E49E8A-F4B9-4FC1-B8C3-8AA67210141F}" type="presOf" srcId="{BB62522E-2FBF-4BD0-A488-6E20EDB441E8}" destId="{456E37D0-8D70-414E-B8C4-64418AEF4023}" srcOrd="0" destOrd="0" presId="urn:microsoft.com/office/officeart/2005/8/layout/matrix3"/>
    <dgm:cxn modelId="{D3BAB081-5F7C-4BB3-BF23-AAAE190571CF}" type="presOf" srcId="{56E36B13-9294-47DE-BDED-30E5CE2D905A}" destId="{FEA54D2B-7404-457C-925B-0343EF19C74D}" srcOrd="0" destOrd="0" presId="urn:microsoft.com/office/officeart/2005/8/layout/matrix3"/>
    <dgm:cxn modelId="{ECFC7540-F751-4214-A36C-EC34BB8BF61B}" type="presParOf" srcId="{A5440A03-20E3-4C19-BF90-053DD3655383}" destId="{3E75E730-15D7-4ED6-A83C-F3D63141D525}" srcOrd="0" destOrd="0" presId="urn:microsoft.com/office/officeart/2005/8/layout/matrix3"/>
    <dgm:cxn modelId="{AC2EA70B-3B78-48E9-837B-03B4F53D735D}" type="presParOf" srcId="{A5440A03-20E3-4C19-BF90-053DD3655383}" destId="{FEA54D2B-7404-457C-925B-0343EF19C74D}" srcOrd="1" destOrd="0" presId="urn:microsoft.com/office/officeart/2005/8/layout/matrix3"/>
    <dgm:cxn modelId="{0498AF64-677E-46EE-B9A6-DF7B1A0B664C}" type="presParOf" srcId="{A5440A03-20E3-4C19-BF90-053DD3655383}" destId="{456E37D0-8D70-414E-B8C4-64418AEF4023}" srcOrd="2" destOrd="0" presId="urn:microsoft.com/office/officeart/2005/8/layout/matrix3"/>
    <dgm:cxn modelId="{5144DD5C-CCE0-4185-82A1-A8CC3A038905}" type="presParOf" srcId="{A5440A03-20E3-4C19-BF90-053DD3655383}" destId="{8366466D-329A-46F0-9D49-D1485DA3532F}" srcOrd="3" destOrd="0" presId="urn:microsoft.com/office/officeart/2005/8/layout/matrix3"/>
    <dgm:cxn modelId="{9DC58433-6100-492F-A380-09202F2406D2}" type="presParOf" srcId="{A5440A03-20E3-4C19-BF90-053DD3655383}" destId="{1DF28590-FC02-4C20-9A00-D8828E843E1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5D2D3F-E23B-4883-AEC1-803B2A8C0AA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ED96B52B-6713-4EDF-82E1-03004D644F0D}">
      <dgm:prSet/>
      <dgm:spPr>
        <a:solidFill>
          <a:srgbClr val="00B050"/>
        </a:solidFill>
      </dgm:spPr>
      <dgm:t>
        <a:bodyPr/>
        <a:lstStyle/>
        <a:p>
          <a:r>
            <a:rPr lang="es-CR" b="1" dirty="0"/>
            <a:t>Evaluación de la gestión territorial cada 3 años</a:t>
          </a:r>
        </a:p>
      </dgm:t>
    </dgm:pt>
    <dgm:pt modelId="{66EC50BC-E474-4019-8C45-5AFB2FB3859C}" type="parTrans" cxnId="{A2221AEF-712D-4A9C-94AF-397A0973D631}">
      <dgm:prSet/>
      <dgm:spPr/>
      <dgm:t>
        <a:bodyPr/>
        <a:lstStyle/>
        <a:p>
          <a:endParaRPr lang="es-CR" b="1"/>
        </a:p>
      </dgm:t>
    </dgm:pt>
    <dgm:pt modelId="{EF712F63-A860-4EDB-81C6-0CB670F36A7A}" type="sibTrans" cxnId="{A2221AEF-712D-4A9C-94AF-397A0973D631}">
      <dgm:prSet/>
      <dgm:spPr/>
      <dgm:t>
        <a:bodyPr/>
        <a:lstStyle/>
        <a:p>
          <a:endParaRPr lang="es-CR" b="1"/>
        </a:p>
      </dgm:t>
    </dgm:pt>
    <dgm:pt modelId="{A023BFE2-E453-4C1C-B99B-B220665E0DF9}">
      <dgm:prSet/>
      <dgm:spPr>
        <a:solidFill>
          <a:srgbClr val="00B050"/>
        </a:solidFill>
      </dgm:spPr>
      <dgm:t>
        <a:bodyPr/>
        <a:lstStyle/>
        <a:p>
          <a:r>
            <a:rPr lang="es-CR" b="1" dirty="0"/>
            <a:t>Línea base</a:t>
          </a:r>
        </a:p>
      </dgm:t>
    </dgm:pt>
    <dgm:pt modelId="{5BAA77F0-D542-4025-B990-98E95DF82911}" type="parTrans" cxnId="{056773A2-83F5-473A-BC52-DE03F3C6E594}">
      <dgm:prSet/>
      <dgm:spPr/>
      <dgm:t>
        <a:bodyPr/>
        <a:lstStyle/>
        <a:p>
          <a:endParaRPr lang="es-CR" b="1"/>
        </a:p>
      </dgm:t>
    </dgm:pt>
    <dgm:pt modelId="{41E7AF28-E886-4A6A-8AD1-57FEC6B420A6}" type="sibTrans" cxnId="{056773A2-83F5-473A-BC52-DE03F3C6E594}">
      <dgm:prSet/>
      <dgm:spPr/>
      <dgm:t>
        <a:bodyPr/>
        <a:lstStyle/>
        <a:p>
          <a:endParaRPr lang="es-CR" b="1"/>
        </a:p>
      </dgm:t>
    </dgm:pt>
    <dgm:pt modelId="{288B2AE5-0B52-45DD-BFD5-493E6E257ABC}">
      <dgm:prSet/>
      <dgm:spPr>
        <a:solidFill>
          <a:srgbClr val="00B050"/>
        </a:solidFill>
      </dgm:spPr>
      <dgm:t>
        <a:bodyPr/>
        <a:lstStyle/>
        <a:p>
          <a:r>
            <a:rPr lang="es-CR" b="1" dirty="0"/>
            <a:t>Actualización e incorporación de indicadores  cada 3 años</a:t>
          </a:r>
        </a:p>
      </dgm:t>
    </dgm:pt>
    <dgm:pt modelId="{A9C3311F-5637-48BB-AAAE-6EEBA6E94F7B}" type="parTrans" cxnId="{C23DDACC-2743-417B-8D7D-1C5ECA8CBE3C}">
      <dgm:prSet/>
      <dgm:spPr/>
      <dgm:t>
        <a:bodyPr/>
        <a:lstStyle/>
        <a:p>
          <a:endParaRPr lang="es-CR" b="1"/>
        </a:p>
      </dgm:t>
    </dgm:pt>
    <dgm:pt modelId="{CA6EA9F4-B3B9-4EA8-8127-DF9BC0672418}" type="sibTrans" cxnId="{C23DDACC-2743-417B-8D7D-1C5ECA8CBE3C}">
      <dgm:prSet/>
      <dgm:spPr/>
      <dgm:t>
        <a:bodyPr/>
        <a:lstStyle/>
        <a:p>
          <a:endParaRPr lang="es-CR" b="1"/>
        </a:p>
      </dgm:t>
    </dgm:pt>
    <dgm:pt modelId="{83962C5B-DC7A-453C-A281-C4C149D5C49B}" type="pres">
      <dgm:prSet presAssocID="{CF5D2D3F-E23B-4883-AEC1-803B2A8C0AA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7CE15B4-1D3A-4321-A7EB-B120D3CCBA09}" type="pres">
      <dgm:prSet presAssocID="{CF5D2D3F-E23B-4883-AEC1-803B2A8C0AA0}" presName="arrow" presStyleLbl="bgShp" presStyleIdx="0" presStyleCnt="1" custScaleX="104227"/>
      <dgm:spPr>
        <a:solidFill>
          <a:srgbClr val="00B050">
            <a:alpha val="50000"/>
          </a:srgbClr>
        </a:solidFill>
      </dgm:spPr>
    </dgm:pt>
    <dgm:pt modelId="{5ECACE88-C250-449C-A079-479A0E62DE3B}" type="pres">
      <dgm:prSet presAssocID="{CF5D2D3F-E23B-4883-AEC1-803B2A8C0AA0}" presName="linearProcess" presStyleCnt="0"/>
      <dgm:spPr/>
    </dgm:pt>
    <dgm:pt modelId="{F4B4B2FE-8C6D-4770-8175-313F09DD58DC}" type="pres">
      <dgm:prSet presAssocID="{A023BFE2-E453-4C1C-B99B-B220665E0DF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AA0ECB-DCB7-4D96-A300-8F71EEF79B24}" type="pres">
      <dgm:prSet presAssocID="{41E7AF28-E886-4A6A-8AD1-57FEC6B420A6}" presName="sibTrans" presStyleCnt="0"/>
      <dgm:spPr/>
    </dgm:pt>
    <dgm:pt modelId="{2C7941E2-25BE-46A0-97BC-365D9DD713B3}" type="pres">
      <dgm:prSet presAssocID="{288B2AE5-0B52-45DD-BFD5-493E6E257AB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29986A-FE1B-4898-B85B-15836946162F}" type="pres">
      <dgm:prSet presAssocID="{CA6EA9F4-B3B9-4EA8-8127-DF9BC0672418}" presName="sibTrans" presStyleCnt="0"/>
      <dgm:spPr/>
    </dgm:pt>
    <dgm:pt modelId="{F59C0D04-B23D-4859-88A9-D256B8751A7E}" type="pres">
      <dgm:prSet presAssocID="{ED96B52B-6713-4EDF-82E1-03004D644F0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6773A2-83F5-473A-BC52-DE03F3C6E594}" srcId="{CF5D2D3F-E23B-4883-AEC1-803B2A8C0AA0}" destId="{A023BFE2-E453-4C1C-B99B-B220665E0DF9}" srcOrd="0" destOrd="0" parTransId="{5BAA77F0-D542-4025-B990-98E95DF82911}" sibTransId="{41E7AF28-E886-4A6A-8AD1-57FEC6B420A6}"/>
    <dgm:cxn modelId="{BD76E68F-0304-4F62-A0AC-4D0A1F7B4866}" type="presOf" srcId="{ED96B52B-6713-4EDF-82E1-03004D644F0D}" destId="{F59C0D04-B23D-4859-88A9-D256B8751A7E}" srcOrd="0" destOrd="0" presId="urn:microsoft.com/office/officeart/2005/8/layout/hProcess9"/>
    <dgm:cxn modelId="{8113554F-500C-4794-994E-56E58D3A0ECA}" type="presOf" srcId="{288B2AE5-0B52-45DD-BFD5-493E6E257ABC}" destId="{2C7941E2-25BE-46A0-97BC-365D9DD713B3}" srcOrd="0" destOrd="0" presId="urn:microsoft.com/office/officeart/2005/8/layout/hProcess9"/>
    <dgm:cxn modelId="{253B1F4C-2E44-41A2-A569-B8D7D33979F0}" type="presOf" srcId="{A023BFE2-E453-4C1C-B99B-B220665E0DF9}" destId="{F4B4B2FE-8C6D-4770-8175-313F09DD58DC}" srcOrd="0" destOrd="0" presId="urn:microsoft.com/office/officeart/2005/8/layout/hProcess9"/>
    <dgm:cxn modelId="{A2221AEF-712D-4A9C-94AF-397A0973D631}" srcId="{CF5D2D3F-E23B-4883-AEC1-803B2A8C0AA0}" destId="{ED96B52B-6713-4EDF-82E1-03004D644F0D}" srcOrd="2" destOrd="0" parTransId="{66EC50BC-E474-4019-8C45-5AFB2FB3859C}" sibTransId="{EF712F63-A860-4EDB-81C6-0CB670F36A7A}"/>
    <dgm:cxn modelId="{C23DDACC-2743-417B-8D7D-1C5ECA8CBE3C}" srcId="{CF5D2D3F-E23B-4883-AEC1-803B2A8C0AA0}" destId="{288B2AE5-0B52-45DD-BFD5-493E6E257ABC}" srcOrd="1" destOrd="0" parTransId="{A9C3311F-5637-48BB-AAAE-6EEBA6E94F7B}" sibTransId="{CA6EA9F4-B3B9-4EA8-8127-DF9BC0672418}"/>
    <dgm:cxn modelId="{AEE455CA-C2FF-465A-B2F8-831D8685FD30}" type="presOf" srcId="{CF5D2D3F-E23B-4883-AEC1-803B2A8C0AA0}" destId="{83962C5B-DC7A-453C-A281-C4C149D5C49B}" srcOrd="0" destOrd="0" presId="urn:microsoft.com/office/officeart/2005/8/layout/hProcess9"/>
    <dgm:cxn modelId="{9B69C120-E39C-4652-80E5-CF1579DBAA37}" type="presParOf" srcId="{83962C5B-DC7A-453C-A281-C4C149D5C49B}" destId="{47CE15B4-1D3A-4321-A7EB-B120D3CCBA09}" srcOrd="0" destOrd="0" presId="urn:microsoft.com/office/officeart/2005/8/layout/hProcess9"/>
    <dgm:cxn modelId="{CF1B5C4C-AD54-47C8-B133-D894D1371980}" type="presParOf" srcId="{83962C5B-DC7A-453C-A281-C4C149D5C49B}" destId="{5ECACE88-C250-449C-A079-479A0E62DE3B}" srcOrd="1" destOrd="0" presId="urn:microsoft.com/office/officeart/2005/8/layout/hProcess9"/>
    <dgm:cxn modelId="{1543E2D5-3C03-409F-AE42-9A1A6F79A447}" type="presParOf" srcId="{5ECACE88-C250-449C-A079-479A0E62DE3B}" destId="{F4B4B2FE-8C6D-4770-8175-313F09DD58DC}" srcOrd="0" destOrd="0" presId="urn:microsoft.com/office/officeart/2005/8/layout/hProcess9"/>
    <dgm:cxn modelId="{69621375-689D-4A2D-8D4F-59249880829A}" type="presParOf" srcId="{5ECACE88-C250-449C-A079-479A0E62DE3B}" destId="{93AA0ECB-DCB7-4D96-A300-8F71EEF79B24}" srcOrd="1" destOrd="0" presId="urn:microsoft.com/office/officeart/2005/8/layout/hProcess9"/>
    <dgm:cxn modelId="{532275BF-D701-44DB-8D13-9B4A85E28BA8}" type="presParOf" srcId="{5ECACE88-C250-449C-A079-479A0E62DE3B}" destId="{2C7941E2-25BE-46A0-97BC-365D9DD713B3}" srcOrd="2" destOrd="0" presId="urn:microsoft.com/office/officeart/2005/8/layout/hProcess9"/>
    <dgm:cxn modelId="{61502C63-7780-4F13-A206-0D71F8BDD2A3}" type="presParOf" srcId="{5ECACE88-C250-449C-A079-479A0E62DE3B}" destId="{7429986A-FE1B-4898-B85B-15836946162F}" srcOrd="3" destOrd="0" presId="urn:microsoft.com/office/officeart/2005/8/layout/hProcess9"/>
    <dgm:cxn modelId="{0C0E7980-89B9-45F5-A5B9-7316C8B4BD78}" type="presParOf" srcId="{5ECACE88-C250-449C-A079-479A0E62DE3B}" destId="{F59C0D04-B23D-4859-88A9-D256B8751A7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B983D-AD4E-426B-B1BF-FA8C5B0B7A22}">
      <dsp:nvSpPr>
        <dsp:cNvPr id="0" name=""/>
        <dsp:cNvSpPr/>
      </dsp:nvSpPr>
      <dsp:spPr>
        <a:xfrm>
          <a:off x="2416046" y="0"/>
          <a:ext cx="2471315" cy="247169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EF72A-01D7-41E5-9C45-D1E8ADBB4EF3}">
      <dsp:nvSpPr>
        <dsp:cNvPr id="0" name=""/>
        <dsp:cNvSpPr/>
      </dsp:nvSpPr>
      <dsp:spPr>
        <a:xfrm>
          <a:off x="2962288" y="892355"/>
          <a:ext cx="1373262" cy="68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Ley 9036</a:t>
          </a:r>
        </a:p>
      </dsp:txBody>
      <dsp:txXfrm>
        <a:off x="2962288" y="892355"/>
        <a:ext cx="1373262" cy="686466"/>
      </dsp:txXfrm>
    </dsp:sp>
    <dsp:sp modelId="{4803020F-DF06-4CA0-919E-10DA1F938FAC}">
      <dsp:nvSpPr>
        <dsp:cNvPr id="0" name=""/>
        <dsp:cNvSpPr/>
      </dsp:nvSpPr>
      <dsp:spPr>
        <a:xfrm>
          <a:off x="1729647" y="1420170"/>
          <a:ext cx="2471315" cy="247169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14A02-A4F2-47F0-B0AF-7E4C23E0F89D}">
      <dsp:nvSpPr>
        <dsp:cNvPr id="0" name=""/>
        <dsp:cNvSpPr/>
      </dsp:nvSpPr>
      <dsp:spPr>
        <a:xfrm>
          <a:off x="2278674" y="2228246"/>
          <a:ext cx="1373262" cy="87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kern="1200" dirty="0"/>
            <a:t>PEDRT 2015-2030</a:t>
          </a:r>
        </a:p>
      </dsp:txBody>
      <dsp:txXfrm>
        <a:off x="2278674" y="2228246"/>
        <a:ext cx="1373262" cy="871455"/>
      </dsp:txXfrm>
    </dsp:sp>
    <dsp:sp modelId="{3F035A86-60A9-446C-B8E6-D0DF3DB389EF}">
      <dsp:nvSpPr>
        <dsp:cNvPr id="0" name=""/>
        <dsp:cNvSpPr/>
      </dsp:nvSpPr>
      <dsp:spPr>
        <a:xfrm>
          <a:off x="2591939" y="3010288"/>
          <a:ext cx="2123242" cy="212409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E5E1B-2671-4D2E-BDB7-25A31117F670}">
      <dsp:nvSpPr>
        <dsp:cNvPr id="0" name=""/>
        <dsp:cNvSpPr/>
      </dsp:nvSpPr>
      <dsp:spPr>
        <a:xfrm>
          <a:off x="2965537" y="3751179"/>
          <a:ext cx="1373262" cy="68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/>
            <a:t>IDRT</a:t>
          </a:r>
          <a:r>
            <a:rPr lang="es-ES" sz="4400" b="1" kern="1200" dirty="0"/>
            <a:t> </a:t>
          </a:r>
        </a:p>
      </dsp:txBody>
      <dsp:txXfrm>
        <a:off x="2965537" y="3751179"/>
        <a:ext cx="1373262" cy="686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43797-0E5A-4FD5-B7A8-F8A9E58C2594}">
      <dsp:nvSpPr>
        <dsp:cNvPr id="0" name=""/>
        <dsp:cNvSpPr/>
      </dsp:nvSpPr>
      <dsp:spPr>
        <a:xfrm>
          <a:off x="732867" y="2386110"/>
          <a:ext cx="3679188" cy="27013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Disminuir las brechas en el desarrollo y las inequidades en los territorios rurales</a:t>
          </a:r>
        </a:p>
      </dsp:txBody>
      <dsp:txXfrm>
        <a:off x="1271672" y="2781717"/>
        <a:ext cx="2601578" cy="1910157"/>
      </dsp:txXfrm>
    </dsp:sp>
    <dsp:sp modelId="{BF154914-233D-4D71-89B5-624F46010E76}">
      <dsp:nvSpPr>
        <dsp:cNvPr id="0" name=""/>
        <dsp:cNvSpPr/>
      </dsp:nvSpPr>
      <dsp:spPr>
        <a:xfrm rot="14444409">
          <a:off x="220031" y="1274859"/>
          <a:ext cx="2199870" cy="45269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D1115-B46B-43EF-AEAE-C1E1385F9A64}">
      <dsp:nvSpPr>
        <dsp:cNvPr id="0" name=""/>
        <dsp:cNvSpPr/>
      </dsp:nvSpPr>
      <dsp:spPr>
        <a:xfrm>
          <a:off x="119982" y="286137"/>
          <a:ext cx="1409882" cy="6629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Políticas</a:t>
          </a:r>
          <a:endParaRPr lang="es-C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9398" y="305553"/>
        <a:ext cx="1371050" cy="624091"/>
      </dsp:txXfrm>
    </dsp:sp>
    <dsp:sp modelId="{9D7A1862-D7CD-488E-B7F5-F0D975F897C4}">
      <dsp:nvSpPr>
        <dsp:cNvPr id="0" name=""/>
        <dsp:cNvSpPr/>
      </dsp:nvSpPr>
      <dsp:spPr>
        <a:xfrm rot="16193141">
          <a:off x="1731196" y="1225665"/>
          <a:ext cx="1673414" cy="45269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43549-E5FF-4C7B-A489-30324FE194FF}">
      <dsp:nvSpPr>
        <dsp:cNvPr id="0" name=""/>
        <dsp:cNvSpPr/>
      </dsp:nvSpPr>
      <dsp:spPr>
        <a:xfrm>
          <a:off x="1850948" y="279293"/>
          <a:ext cx="1430570" cy="672026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Proyectos</a:t>
          </a:r>
          <a:endParaRPr lang="es-C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0631" y="298976"/>
        <a:ext cx="1391204" cy="632660"/>
      </dsp:txXfrm>
    </dsp:sp>
    <dsp:sp modelId="{0C444F5E-9D68-41BF-9ECA-432C21B261C2}">
      <dsp:nvSpPr>
        <dsp:cNvPr id="0" name=""/>
        <dsp:cNvSpPr/>
      </dsp:nvSpPr>
      <dsp:spPr>
        <a:xfrm rot="17964643">
          <a:off x="2821304" y="1283652"/>
          <a:ext cx="2012883" cy="45269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E6E0A-D89E-4AC1-9EFA-78D83070C46C}">
      <dsp:nvSpPr>
        <dsp:cNvPr id="0" name=""/>
        <dsp:cNvSpPr/>
      </dsp:nvSpPr>
      <dsp:spPr>
        <a:xfrm>
          <a:off x="3611406" y="275209"/>
          <a:ext cx="1421139" cy="716112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Estrategias</a:t>
          </a:r>
        </a:p>
      </dsp:txBody>
      <dsp:txXfrm>
        <a:off x="3632380" y="296183"/>
        <a:ext cx="1379191" cy="6741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A61B8-8960-4607-8023-EDB1B9FAB85B}">
      <dsp:nvSpPr>
        <dsp:cNvPr id="0" name=""/>
        <dsp:cNvSpPr/>
      </dsp:nvSpPr>
      <dsp:spPr>
        <a:xfrm rot="5400000">
          <a:off x="-176410" y="178091"/>
          <a:ext cx="1176072" cy="82325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/>
            <a:t>1</a:t>
          </a:r>
        </a:p>
      </dsp:txBody>
      <dsp:txXfrm rot="-5400000">
        <a:off x="1" y="413307"/>
        <a:ext cx="823251" cy="352821"/>
      </dsp:txXfrm>
    </dsp:sp>
    <dsp:sp modelId="{FC591548-79D3-4FEA-AC20-CCA0914AA981}">
      <dsp:nvSpPr>
        <dsp:cNvPr id="0" name=""/>
        <dsp:cNvSpPr/>
      </dsp:nvSpPr>
      <dsp:spPr>
        <a:xfrm rot="5400000">
          <a:off x="3021941" y="-2197010"/>
          <a:ext cx="764447" cy="5161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/>
            <a:t>Ente especializado que lidera el desarrollo rural territorial (mandato Ley 9036,artículo 1 y artículos 78 y 79)</a:t>
          </a:r>
        </a:p>
      </dsp:txBody>
      <dsp:txXfrm rot="-5400000">
        <a:off x="823252" y="38996"/>
        <a:ext cx="5124510" cy="689813"/>
      </dsp:txXfrm>
    </dsp:sp>
    <dsp:sp modelId="{B85C4EDE-D6D3-4D71-9612-BDE1D4D1FCD1}">
      <dsp:nvSpPr>
        <dsp:cNvPr id="0" name=""/>
        <dsp:cNvSpPr/>
      </dsp:nvSpPr>
      <dsp:spPr>
        <a:xfrm rot="5400000">
          <a:off x="-176410" y="1237899"/>
          <a:ext cx="1176072" cy="823251"/>
        </a:xfrm>
        <a:prstGeom prst="chevron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/>
            <a:t>2</a:t>
          </a:r>
        </a:p>
      </dsp:txBody>
      <dsp:txXfrm rot="-5400000">
        <a:off x="1" y="1473115"/>
        <a:ext cx="823251" cy="352821"/>
      </dsp:txXfrm>
    </dsp:sp>
    <dsp:sp modelId="{00BA38DC-84A6-402C-BD44-100CE917004F}">
      <dsp:nvSpPr>
        <dsp:cNvPr id="0" name=""/>
        <dsp:cNvSpPr/>
      </dsp:nvSpPr>
      <dsp:spPr>
        <a:xfrm rot="5400000">
          <a:off x="3021941" y="-1137201"/>
          <a:ext cx="764447" cy="5161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/>
            <a:t>Necesidad para cumplir ese mandato de identificar brechas territoriales para el desarrollo (Urbano/Rural y Rural/Rural)</a:t>
          </a:r>
        </a:p>
      </dsp:txBody>
      <dsp:txXfrm rot="-5400000">
        <a:off x="823252" y="1098805"/>
        <a:ext cx="5124510" cy="689813"/>
      </dsp:txXfrm>
    </dsp:sp>
    <dsp:sp modelId="{8CA10E2F-D42B-4E14-91EA-41AB9F0ABC81}">
      <dsp:nvSpPr>
        <dsp:cNvPr id="0" name=""/>
        <dsp:cNvSpPr/>
      </dsp:nvSpPr>
      <dsp:spPr>
        <a:xfrm rot="5400000">
          <a:off x="-176410" y="2297707"/>
          <a:ext cx="1176072" cy="823251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/>
            <a:t>3</a:t>
          </a:r>
        </a:p>
      </dsp:txBody>
      <dsp:txXfrm rot="-5400000">
        <a:off x="1" y="2532923"/>
        <a:ext cx="823251" cy="352821"/>
      </dsp:txXfrm>
    </dsp:sp>
    <dsp:sp modelId="{BFEA46C7-5A7A-494A-B17E-148F4461283B}">
      <dsp:nvSpPr>
        <dsp:cNvPr id="0" name=""/>
        <dsp:cNvSpPr/>
      </dsp:nvSpPr>
      <dsp:spPr>
        <a:xfrm rot="5400000">
          <a:off x="3021941" y="-77393"/>
          <a:ext cx="764447" cy="5161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/>
            <a:t>Instrumento para la articulación y gestión de actores (públicos, privados, academia, cooperación Internacional, otros)</a:t>
          </a:r>
        </a:p>
      </dsp:txBody>
      <dsp:txXfrm rot="-5400000">
        <a:off x="823252" y="2158613"/>
        <a:ext cx="5124510" cy="689813"/>
      </dsp:txXfrm>
    </dsp:sp>
    <dsp:sp modelId="{7C640929-747E-4957-80E5-16033853A125}">
      <dsp:nvSpPr>
        <dsp:cNvPr id="0" name=""/>
        <dsp:cNvSpPr/>
      </dsp:nvSpPr>
      <dsp:spPr>
        <a:xfrm rot="5400000">
          <a:off x="-176410" y="3357516"/>
          <a:ext cx="1176072" cy="823251"/>
        </a:xfrm>
        <a:prstGeom prst="chevron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/>
            <a:t>4</a:t>
          </a:r>
        </a:p>
      </dsp:txBody>
      <dsp:txXfrm rot="-5400000">
        <a:off x="1" y="3592732"/>
        <a:ext cx="823251" cy="352821"/>
      </dsp:txXfrm>
    </dsp:sp>
    <dsp:sp modelId="{1829D384-FAB1-48BE-868E-ED4C6632F4D0}">
      <dsp:nvSpPr>
        <dsp:cNvPr id="0" name=""/>
        <dsp:cNvSpPr/>
      </dsp:nvSpPr>
      <dsp:spPr>
        <a:xfrm rot="5400000">
          <a:off x="3021941" y="982415"/>
          <a:ext cx="764447" cy="5161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/>
            <a:t>Orientar y brindar información necesaria para la inversión </a:t>
          </a:r>
          <a:r>
            <a:rPr lang="es-ES" sz="1500" b="0" kern="1200" dirty="0" smtClean="0"/>
            <a:t>p</a:t>
          </a:r>
          <a:r>
            <a:rPr lang="en-BE" sz="1500" b="0" kern="1200" dirty="0" smtClean="0"/>
            <a:t>ú</a:t>
          </a:r>
          <a:r>
            <a:rPr lang="es-ES" sz="1500" b="0" kern="1200" dirty="0" err="1" smtClean="0"/>
            <a:t>blica</a:t>
          </a:r>
          <a:r>
            <a:rPr lang="es-ES" sz="1500" b="0" kern="1200" dirty="0" smtClean="0"/>
            <a:t> </a:t>
          </a:r>
          <a:r>
            <a:rPr lang="es-ES" sz="1500" b="0" kern="1200" dirty="0"/>
            <a:t>de Costa Rica.</a:t>
          </a:r>
        </a:p>
      </dsp:txBody>
      <dsp:txXfrm rot="-5400000">
        <a:off x="823252" y="3218422"/>
        <a:ext cx="5124510" cy="689813"/>
      </dsp:txXfrm>
    </dsp:sp>
    <dsp:sp modelId="{782330B4-7771-441A-AC0B-88D95AA2C495}">
      <dsp:nvSpPr>
        <dsp:cNvPr id="0" name=""/>
        <dsp:cNvSpPr/>
      </dsp:nvSpPr>
      <dsp:spPr>
        <a:xfrm rot="5400000">
          <a:off x="-176410" y="4417324"/>
          <a:ext cx="1176072" cy="823251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/>
            <a:t>5</a:t>
          </a:r>
        </a:p>
      </dsp:txBody>
      <dsp:txXfrm rot="-5400000">
        <a:off x="1" y="4652540"/>
        <a:ext cx="823251" cy="352821"/>
      </dsp:txXfrm>
    </dsp:sp>
    <dsp:sp modelId="{D6299C0B-D938-4C8B-BEB7-E8EF5359DD2B}">
      <dsp:nvSpPr>
        <dsp:cNvPr id="0" name=""/>
        <dsp:cNvSpPr/>
      </dsp:nvSpPr>
      <dsp:spPr>
        <a:xfrm rot="5400000">
          <a:off x="3021941" y="2042223"/>
          <a:ext cx="764447" cy="5161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/>
            <a:t>Sistematizar y medir la gestión del desarrollo rural territorial (línea base, medición </a:t>
          </a:r>
          <a:r>
            <a:rPr lang="es-ES" sz="1500" b="0" kern="1200" dirty="0" smtClean="0"/>
            <a:t>sistemática</a:t>
          </a:r>
          <a:r>
            <a:rPr lang="en-BE" sz="1500" b="0" kern="1200" dirty="0" smtClean="0"/>
            <a:t> de su impacto</a:t>
          </a:r>
          <a:r>
            <a:rPr lang="es-ES" sz="1500" b="0" kern="1200" dirty="0" smtClean="0"/>
            <a:t>) </a:t>
          </a:r>
          <a:endParaRPr lang="es-ES" sz="1500" b="0" kern="1200" dirty="0"/>
        </a:p>
      </dsp:txBody>
      <dsp:txXfrm rot="-5400000">
        <a:off x="823252" y="4278230"/>
        <a:ext cx="5124510" cy="6898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C6082-511F-4582-8EA4-3622A16E2185}">
      <dsp:nvSpPr>
        <dsp:cNvPr id="0" name=""/>
        <dsp:cNvSpPr/>
      </dsp:nvSpPr>
      <dsp:spPr>
        <a:xfrm>
          <a:off x="5232893" y="1889617"/>
          <a:ext cx="1435702" cy="14357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E" sz="1200" kern="1200" dirty="0" smtClean="0"/>
            <a:t>Principios de diseno</a:t>
          </a:r>
          <a:endParaRPr lang="en-US" sz="1200" kern="1200" dirty="0"/>
        </a:p>
      </dsp:txBody>
      <dsp:txXfrm>
        <a:off x="5443147" y="2099871"/>
        <a:ext cx="1015194" cy="1015194"/>
      </dsp:txXfrm>
    </dsp:sp>
    <dsp:sp modelId="{3422E624-096C-4BAD-BC30-328A3F6ACB02}">
      <dsp:nvSpPr>
        <dsp:cNvPr id="0" name=""/>
        <dsp:cNvSpPr/>
      </dsp:nvSpPr>
      <dsp:spPr>
        <a:xfrm rot="16200000">
          <a:off x="5733996" y="1662012"/>
          <a:ext cx="433496" cy="21713"/>
        </a:xfrm>
        <a:custGeom>
          <a:avLst/>
          <a:gdLst/>
          <a:ahLst/>
          <a:cxnLst/>
          <a:rect l="0" t="0" r="0" b="0"/>
          <a:pathLst>
            <a:path>
              <a:moveTo>
                <a:pt x="0" y="10856"/>
              </a:moveTo>
              <a:lnTo>
                <a:pt x="433496" y="1085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939907" y="1662031"/>
        <a:ext cx="21674" cy="21674"/>
      </dsp:txXfrm>
    </dsp:sp>
    <dsp:sp modelId="{E1F60900-0559-495F-8397-69B370FF6F66}">
      <dsp:nvSpPr>
        <dsp:cNvPr id="0" name=""/>
        <dsp:cNvSpPr/>
      </dsp:nvSpPr>
      <dsp:spPr>
        <a:xfrm>
          <a:off x="5232893" y="20418"/>
          <a:ext cx="1435702" cy="14357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E" sz="1200" kern="1200" dirty="0" smtClean="0"/>
            <a:t>Indicador</a:t>
          </a:r>
          <a:r>
            <a:rPr lang="es-ES" sz="1200" kern="1200" dirty="0" smtClean="0"/>
            <a:t>es </a:t>
          </a:r>
          <a:r>
            <a:rPr lang="en-BE" sz="1200" kern="1200" dirty="0" smtClean="0"/>
            <a:t>de resultados</a:t>
          </a:r>
          <a:endParaRPr lang="en-US" sz="1200" kern="1200" dirty="0"/>
        </a:p>
      </dsp:txBody>
      <dsp:txXfrm>
        <a:off x="5443147" y="230672"/>
        <a:ext cx="1015194" cy="1015194"/>
      </dsp:txXfrm>
    </dsp:sp>
    <dsp:sp modelId="{F840761A-2FF3-4A39-A3B3-145CEF0A4808}">
      <dsp:nvSpPr>
        <dsp:cNvPr id="0" name=""/>
        <dsp:cNvSpPr/>
      </dsp:nvSpPr>
      <dsp:spPr>
        <a:xfrm>
          <a:off x="6668595" y="2596611"/>
          <a:ext cx="433496" cy="21713"/>
        </a:xfrm>
        <a:custGeom>
          <a:avLst/>
          <a:gdLst/>
          <a:ahLst/>
          <a:cxnLst/>
          <a:rect l="0" t="0" r="0" b="0"/>
          <a:pathLst>
            <a:path>
              <a:moveTo>
                <a:pt x="0" y="10856"/>
              </a:moveTo>
              <a:lnTo>
                <a:pt x="433496" y="1085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874506" y="2596631"/>
        <a:ext cx="21674" cy="21674"/>
      </dsp:txXfrm>
    </dsp:sp>
    <dsp:sp modelId="{8F2DECCB-01E6-4F5E-9954-6683BB9354E6}">
      <dsp:nvSpPr>
        <dsp:cNvPr id="0" name=""/>
        <dsp:cNvSpPr/>
      </dsp:nvSpPr>
      <dsp:spPr>
        <a:xfrm>
          <a:off x="7102092" y="1889617"/>
          <a:ext cx="1435702" cy="1435702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E" sz="1200" kern="1200" dirty="0" smtClean="0"/>
            <a:t>Enfocado en el desarrollo rural territorial</a:t>
          </a:r>
          <a:endParaRPr lang="en-US" sz="1200" kern="1200" dirty="0"/>
        </a:p>
      </dsp:txBody>
      <dsp:txXfrm>
        <a:off x="7312346" y="2099871"/>
        <a:ext cx="1015194" cy="1015194"/>
      </dsp:txXfrm>
    </dsp:sp>
    <dsp:sp modelId="{9EE259BF-F018-4EEC-B9CF-FD7B8DF3661C}">
      <dsp:nvSpPr>
        <dsp:cNvPr id="0" name=""/>
        <dsp:cNvSpPr/>
      </dsp:nvSpPr>
      <dsp:spPr>
        <a:xfrm rot="5400000">
          <a:off x="5733996" y="3531211"/>
          <a:ext cx="433496" cy="21713"/>
        </a:xfrm>
        <a:custGeom>
          <a:avLst/>
          <a:gdLst/>
          <a:ahLst/>
          <a:cxnLst/>
          <a:rect l="0" t="0" r="0" b="0"/>
          <a:pathLst>
            <a:path>
              <a:moveTo>
                <a:pt x="0" y="10856"/>
              </a:moveTo>
              <a:lnTo>
                <a:pt x="433496" y="1085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939907" y="3531230"/>
        <a:ext cx="21674" cy="21674"/>
      </dsp:txXfrm>
    </dsp:sp>
    <dsp:sp modelId="{4048A3A2-5796-466D-93E7-5EBD48218917}">
      <dsp:nvSpPr>
        <dsp:cNvPr id="0" name=""/>
        <dsp:cNvSpPr/>
      </dsp:nvSpPr>
      <dsp:spPr>
        <a:xfrm>
          <a:off x="5232893" y="3758816"/>
          <a:ext cx="1435702" cy="1435702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E" sz="1200" kern="1200" dirty="0" smtClean="0"/>
            <a:t>Facilitador de articulación y gestión</a:t>
          </a:r>
          <a:endParaRPr lang="en-US" sz="1200" kern="1200" dirty="0"/>
        </a:p>
      </dsp:txBody>
      <dsp:txXfrm>
        <a:off x="5443147" y="3969070"/>
        <a:ext cx="1015194" cy="1015194"/>
      </dsp:txXfrm>
    </dsp:sp>
    <dsp:sp modelId="{0B453797-E3BF-4641-88CD-844E2B95362B}">
      <dsp:nvSpPr>
        <dsp:cNvPr id="0" name=""/>
        <dsp:cNvSpPr/>
      </dsp:nvSpPr>
      <dsp:spPr>
        <a:xfrm rot="10800000">
          <a:off x="4799396" y="2596611"/>
          <a:ext cx="433496" cy="21713"/>
        </a:xfrm>
        <a:custGeom>
          <a:avLst/>
          <a:gdLst/>
          <a:ahLst/>
          <a:cxnLst/>
          <a:rect l="0" t="0" r="0" b="0"/>
          <a:pathLst>
            <a:path>
              <a:moveTo>
                <a:pt x="0" y="10856"/>
              </a:moveTo>
              <a:lnTo>
                <a:pt x="433496" y="1085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005307" y="2596631"/>
        <a:ext cx="21674" cy="21674"/>
      </dsp:txXfrm>
    </dsp:sp>
    <dsp:sp modelId="{D6CEAAB1-C22E-4132-897B-10A76FDC3F33}">
      <dsp:nvSpPr>
        <dsp:cNvPr id="0" name=""/>
        <dsp:cNvSpPr/>
      </dsp:nvSpPr>
      <dsp:spPr>
        <a:xfrm>
          <a:off x="3363694" y="1889617"/>
          <a:ext cx="1435702" cy="1435702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Transparencia y participación</a:t>
          </a:r>
          <a:endParaRPr lang="en-US" sz="1200" kern="1200" dirty="0"/>
        </a:p>
      </dsp:txBody>
      <dsp:txXfrm>
        <a:off x="3573948" y="2099871"/>
        <a:ext cx="1015194" cy="10151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5E730-15D7-4ED6-A83C-F3D63141D525}">
      <dsp:nvSpPr>
        <dsp:cNvPr id="0" name=""/>
        <dsp:cNvSpPr/>
      </dsp:nvSpPr>
      <dsp:spPr>
        <a:xfrm>
          <a:off x="3498997" y="0"/>
          <a:ext cx="5039833" cy="5039833"/>
        </a:xfrm>
        <a:prstGeom prst="diamond">
          <a:avLst/>
        </a:prstGeom>
        <a:solidFill>
          <a:srgbClr val="FFC000">
            <a:alpha val="4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54D2B-7404-457C-925B-0343EF19C74D}">
      <dsp:nvSpPr>
        <dsp:cNvPr id="0" name=""/>
        <dsp:cNvSpPr/>
      </dsp:nvSpPr>
      <dsp:spPr>
        <a:xfrm>
          <a:off x="3977781" y="478784"/>
          <a:ext cx="1965534" cy="196553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/>
            <a:t>Índice de 0 a 100 puntos</a:t>
          </a:r>
        </a:p>
      </dsp:txBody>
      <dsp:txXfrm>
        <a:off x="4073730" y="574733"/>
        <a:ext cx="1773636" cy="1773636"/>
      </dsp:txXfrm>
    </dsp:sp>
    <dsp:sp modelId="{456E37D0-8D70-414E-B8C4-64418AEF4023}">
      <dsp:nvSpPr>
        <dsp:cNvPr id="0" name=""/>
        <dsp:cNvSpPr/>
      </dsp:nvSpPr>
      <dsp:spPr>
        <a:xfrm>
          <a:off x="6094511" y="478784"/>
          <a:ext cx="1965534" cy="196553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/>
            <a:t>Consistencia estadística.</a:t>
          </a:r>
        </a:p>
      </dsp:txBody>
      <dsp:txXfrm>
        <a:off x="6190460" y="574733"/>
        <a:ext cx="1773636" cy="1773636"/>
      </dsp:txXfrm>
    </dsp:sp>
    <dsp:sp modelId="{8366466D-329A-46F0-9D49-D1485DA3532F}">
      <dsp:nvSpPr>
        <dsp:cNvPr id="0" name=""/>
        <dsp:cNvSpPr/>
      </dsp:nvSpPr>
      <dsp:spPr>
        <a:xfrm>
          <a:off x="3977781" y="2595513"/>
          <a:ext cx="1965534" cy="196553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/>
            <a:t>Enfoque </a:t>
          </a:r>
          <a:r>
            <a:rPr lang="es-CR" sz="2000" b="1" kern="1200" dirty="0" err="1"/>
            <a:t>GpRD</a:t>
          </a:r>
          <a:endParaRPr lang="es-CR" sz="2000" b="1" kern="1200" dirty="0"/>
        </a:p>
      </dsp:txBody>
      <dsp:txXfrm>
        <a:off x="4073730" y="2691462"/>
        <a:ext cx="1773636" cy="1773636"/>
      </dsp:txXfrm>
    </dsp:sp>
    <dsp:sp modelId="{1DF28590-FC02-4C20-9A00-D8828E843E15}">
      <dsp:nvSpPr>
        <dsp:cNvPr id="0" name=""/>
        <dsp:cNvSpPr/>
      </dsp:nvSpPr>
      <dsp:spPr>
        <a:xfrm>
          <a:off x="6094511" y="2595513"/>
          <a:ext cx="1965534" cy="196553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err="1"/>
            <a:t>Uni-dimensionalidad</a:t>
          </a:r>
          <a:endParaRPr lang="es-CR" sz="2000" b="1" kern="1200" dirty="0"/>
        </a:p>
      </dsp:txBody>
      <dsp:txXfrm>
        <a:off x="6190460" y="2691462"/>
        <a:ext cx="1773636" cy="17736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E15B4-1D3A-4321-A7EB-B120D3CCBA09}">
      <dsp:nvSpPr>
        <dsp:cNvPr id="0" name=""/>
        <dsp:cNvSpPr/>
      </dsp:nvSpPr>
      <dsp:spPr>
        <a:xfrm>
          <a:off x="347686" y="0"/>
          <a:ext cx="5400626" cy="3695700"/>
        </a:xfrm>
        <a:prstGeom prst="rightArrow">
          <a:avLst/>
        </a:prstGeom>
        <a:solidFill>
          <a:srgbClr val="00B05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4B2FE-8C6D-4770-8175-313F09DD58DC}">
      <dsp:nvSpPr>
        <dsp:cNvPr id="0" name=""/>
        <dsp:cNvSpPr/>
      </dsp:nvSpPr>
      <dsp:spPr>
        <a:xfrm>
          <a:off x="6548" y="1108710"/>
          <a:ext cx="1962150" cy="147828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b="1" kern="1200" dirty="0"/>
            <a:t>Línea base</a:t>
          </a:r>
        </a:p>
      </dsp:txBody>
      <dsp:txXfrm>
        <a:off x="78712" y="1180874"/>
        <a:ext cx="1817822" cy="1333952"/>
      </dsp:txXfrm>
    </dsp:sp>
    <dsp:sp modelId="{2C7941E2-25BE-46A0-97BC-365D9DD713B3}">
      <dsp:nvSpPr>
        <dsp:cNvPr id="0" name=""/>
        <dsp:cNvSpPr/>
      </dsp:nvSpPr>
      <dsp:spPr>
        <a:xfrm>
          <a:off x="2066925" y="1108710"/>
          <a:ext cx="1962150" cy="147828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b="1" kern="1200" dirty="0"/>
            <a:t>Actualización e incorporación de indicadores  cada 3 años</a:t>
          </a:r>
        </a:p>
      </dsp:txBody>
      <dsp:txXfrm>
        <a:off x="2139089" y="1180874"/>
        <a:ext cx="1817822" cy="1333952"/>
      </dsp:txXfrm>
    </dsp:sp>
    <dsp:sp modelId="{F59C0D04-B23D-4859-88A9-D256B8751A7E}">
      <dsp:nvSpPr>
        <dsp:cNvPr id="0" name=""/>
        <dsp:cNvSpPr/>
      </dsp:nvSpPr>
      <dsp:spPr>
        <a:xfrm>
          <a:off x="4127301" y="1108710"/>
          <a:ext cx="1962150" cy="147828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b="1" kern="1200" dirty="0"/>
            <a:t>Evaluación de la gestión territorial cada 3 años</a:t>
          </a:r>
        </a:p>
      </dsp:txBody>
      <dsp:txXfrm>
        <a:off x="4199465" y="1180874"/>
        <a:ext cx="1817822" cy="1333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3A93F-E596-D341-ABEC-14B9BE06F12F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23783-2B9B-5B47-A2EF-96F4D489C6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486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gradFill rotWithShape="1">
          <a:gsLst>
            <a:gs pos="0">
              <a:srgbClr val="FAFAFA"/>
            </a:gs>
            <a:gs pos="86000">
              <a:srgbClr val="D7D7D7"/>
            </a:gs>
            <a:gs pos="94000">
              <a:srgbClr val="D7D7D7"/>
            </a:gs>
            <a:gs pos="100000">
              <a:srgbClr val="E4E4E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0E1B-1D3F-4015-B13B-FDA6EE323BC0}" type="datetimeFigureOut">
              <a:rPr lang="es-CR"/>
              <a:pPr>
                <a:defRPr/>
              </a:pPr>
              <a:t>22/11/2021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CD9EC-B1DA-4671-95DC-1167720B2E18}" type="slidenum">
              <a:rPr lang="es-CR" altLang="es-CR"/>
              <a:pPr/>
              <a:t>‹Nº›</a:t>
            </a:fld>
            <a:endParaRPr lang="es-CR" altLang="es-CR"/>
          </a:p>
        </p:txBody>
      </p:sp>
    </p:spTree>
    <p:extLst>
      <p:ext uri="{BB962C8B-B14F-4D97-AF65-F5344CB8AC3E}">
        <p14:creationId xmlns:p14="http://schemas.microsoft.com/office/powerpoint/2010/main" val="37836237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10E9F-7593-4CBC-BBD4-208E9B0FF8F0}" type="datetimeFigureOut">
              <a:rPr lang="es-CR"/>
              <a:pPr>
                <a:defRPr/>
              </a:pPr>
              <a:t>22/11/2021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298A-35D4-48CE-B3D4-A374A9814925}" type="slidenum">
              <a:rPr lang="es-CR" altLang="es-CR"/>
              <a:pPr/>
              <a:t>‹Nº›</a:t>
            </a:fld>
            <a:endParaRPr lang="es-CR" altLang="es-CR"/>
          </a:p>
        </p:txBody>
      </p:sp>
    </p:spTree>
    <p:extLst>
      <p:ext uri="{BB962C8B-B14F-4D97-AF65-F5344CB8AC3E}">
        <p14:creationId xmlns:p14="http://schemas.microsoft.com/office/powerpoint/2010/main" val="357975295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BF233-F88F-4745-BEA5-42FC46152B92}" type="datetimeFigureOut">
              <a:rPr lang="es-CR"/>
              <a:pPr>
                <a:defRPr/>
              </a:pPr>
              <a:t>22/11/2021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EF15-5ED0-459F-A7AF-30F3B8174B35}" type="slidenum">
              <a:rPr lang="es-CR" altLang="es-CR"/>
              <a:pPr/>
              <a:t>‹Nº›</a:t>
            </a:fld>
            <a:endParaRPr lang="es-CR" altLang="es-CR"/>
          </a:p>
        </p:txBody>
      </p:sp>
    </p:spTree>
    <p:extLst>
      <p:ext uri="{BB962C8B-B14F-4D97-AF65-F5344CB8AC3E}">
        <p14:creationId xmlns:p14="http://schemas.microsoft.com/office/powerpoint/2010/main" val="104536109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896B15-A50D-5E43-AA2F-772870EF9ADD}"/>
              </a:ext>
            </a:extLst>
          </p:cNvPr>
          <p:cNvCxnSpPr>
            <a:cxnSpLocks/>
          </p:cNvCxnSpPr>
          <p:nvPr userDrawn="1"/>
        </p:nvCxnSpPr>
        <p:spPr>
          <a:xfrm>
            <a:off x="320040" y="617220"/>
            <a:ext cx="11658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9AD0D5-A39A-5A46-B66B-975E9BB7E3ED}"/>
              </a:ext>
            </a:extLst>
          </p:cNvPr>
          <p:cNvCxnSpPr>
            <a:cxnSpLocks/>
          </p:cNvCxnSpPr>
          <p:nvPr userDrawn="1"/>
        </p:nvCxnSpPr>
        <p:spPr>
          <a:xfrm>
            <a:off x="320040" y="6458447"/>
            <a:ext cx="81878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9FF4BC0-95F6-AB40-98BF-D27B5FF88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82979"/>
            <a:ext cx="12192000" cy="4754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038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26A8-ADA1-4B08-AD8B-A6596D46669C}" type="datetimeFigureOut">
              <a:rPr lang="es-CR"/>
              <a:pPr>
                <a:defRPr/>
              </a:pPr>
              <a:t>22/11/2021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8D68C-D875-4574-B6E5-829E324B7B32}" type="slidenum">
              <a:rPr lang="es-CR" altLang="es-CR"/>
              <a:pPr/>
              <a:t>‹Nº›</a:t>
            </a:fld>
            <a:endParaRPr lang="es-CR" altLang="es-CR"/>
          </a:p>
        </p:txBody>
      </p:sp>
    </p:spTree>
    <p:extLst>
      <p:ext uri="{BB962C8B-B14F-4D97-AF65-F5344CB8AC3E}">
        <p14:creationId xmlns:p14="http://schemas.microsoft.com/office/powerpoint/2010/main" val="250318026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962699"/>
            <a:ext cx="10515600" cy="126232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7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838200" y="548641"/>
            <a:ext cx="10515600" cy="428273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FE884-A336-4625-8DF0-CAA6F95981E3}" type="datetimeFigureOut">
              <a:rPr lang="es-CR"/>
              <a:pPr>
                <a:defRPr/>
              </a:pPr>
              <a:t>22/11/2021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1D0A6-AD74-45E4-A95D-D7FFAEE2ADD9}" type="slidenum">
              <a:rPr lang="es-CR" altLang="es-CR"/>
              <a:pPr/>
              <a:t>‹Nº›</a:t>
            </a:fld>
            <a:endParaRPr lang="es-CR" altLang="es-CR"/>
          </a:p>
        </p:txBody>
      </p:sp>
    </p:spTree>
    <p:extLst>
      <p:ext uri="{BB962C8B-B14F-4D97-AF65-F5344CB8AC3E}">
        <p14:creationId xmlns:p14="http://schemas.microsoft.com/office/powerpoint/2010/main" val="299696030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34D22-DF6F-4EA6-8F93-C4E8983596A8}" type="datetimeFigureOut">
              <a:rPr lang="es-CR"/>
              <a:pPr>
                <a:defRPr/>
              </a:pPr>
              <a:t>22/11/2021</a:t>
            </a:fld>
            <a:endParaRPr lang="es-C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5CA2D-7996-4929-B612-F79A2E47E72E}" type="slidenum">
              <a:rPr lang="es-CR" altLang="es-CR"/>
              <a:pPr/>
              <a:t>‹Nº›</a:t>
            </a:fld>
            <a:endParaRPr lang="es-CR" altLang="es-CR"/>
          </a:p>
        </p:txBody>
      </p:sp>
    </p:spTree>
    <p:extLst>
      <p:ext uri="{BB962C8B-B14F-4D97-AF65-F5344CB8AC3E}">
        <p14:creationId xmlns:p14="http://schemas.microsoft.com/office/powerpoint/2010/main" val="339670178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B3374-09D3-43BE-8FE9-225C3FAEE15B}" type="datetimeFigureOut">
              <a:rPr lang="es-CR"/>
              <a:pPr>
                <a:defRPr/>
              </a:pPr>
              <a:t>22/11/2021</a:t>
            </a:fld>
            <a:endParaRPr lang="es-CR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445DE-43A1-42F1-88FA-0EB4E8CC7862}" type="slidenum">
              <a:rPr lang="es-CR" altLang="es-CR"/>
              <a:pPr/>
              <a:t>‹Nº›</a:t>
            </a:fld>
            <a:endParaRPr lang="es-CR" altLang="es-CR"/>
          </a:p>
        </p:txBody>
      </p:sp>
    </p:spTree>
    <p:extLst>
      <p:ext uri="{BB962C8B-B14F-4D97-AF65-F5344CB8AC3E}">
        <p14:creationId xmlns:p14="http://schemas.microsoft.com/office/powerpoint/2010/main" val="238145118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1B0CE-2B18-4010-9643-33A941B6F694}" type="datetimeFigureOut">
              <a:rPr lang="es-CR"/>
              <a:pPr>
                <a:defRPr/>
              </a:pPr>
              <a:t>22/11/2021</a:t>
            </a:fld>
            <a:endParaRPr lang="es-CR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9F6A9-BDCE-4558-8EC4-5FC9114226D4}" type="slidenum">
              <a:rPr lang="es-CR" altLang="es-CR"/>
              <a:pPr/>
              <a:t>‹Nº›</a:t>
            </a:fld>
            <a:endParaRPr lang="es-CR" altLang="es-CR"/>
          </a:p>
        </p:txBody>
      </p:sp>
    </p:spTree>
    <p:extLst>
      <p:ext uri="{BB962C8B-B14F-4D97-AF65-F5344CB8AC3E}">
        <p14:creationId xmlns:p14="http://schemas.microsoft.com/office/powerpoint/2010/main" val="201587172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27755-60E3-4293-A6D2-41B7E4630C19}" type="datetimeFigureOut">
              <a:rPr lang="es-CR"/>
              <a:pPr>
                <a:defRPr/>
              </a:pPr>
              <a:t>22/11/2021</a:t>
            </a:fld>
            <a:endParaRPr lang="es-CR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34B65-049B-4C5A-B9C0-B872E27A6D8D}" type="slidenum">
              <a:rPr lang="es-CR" altLang="es-CR"/>
              <a:pPr/>
              <a:t>‹Nº›</a:t>
            </a:fld>
            <a:endParaRPr lang="es-CR" altLang="es-CR"/>
          </a:p>
        </p:txBody>
      </p:sp>
    </p:spTree>
    <p:extLst>
      <p:ext uri="{BB962C8B-B14F-4D97-AF65-F5344CB8AC3E}">
        <p14:creationId xmlns:p14="http://schemas.microsoft.com/office/powerpoint/2010/main" val="286130170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5F8C1-95D9-43BC-A568-052A377C68B9}" type="datetimeFigureOut">
              <a:rPr lang="es-CR"/>
              <a:pPr>
                <a:defRPr/>
              </a:pPr>
              <a:t>22/11/2021</a:t>
            </a:fld>
            <a:endParaRPr lang="es-C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53D6D-2EB8-45A1-AD94-E5C2E1BA36EF}" type="slidenum">
              <a:rPr lang="es-CR" altLang="es-CR"/>
              <a:pPr/>
              <a:t>‹Nº›</a:t>
            </a:fld>
            <a:endParaRPr lang="es-CR" altLang="es-CR"/>
          </a:p>
        </p:txBody>
      </p:sp>
    </p:spTree>
    <p:extLst>
      <p:ext uri="{BB962C8B-B14F-4D97-AF65-F5344CB8AC3E}">
        <p14:creationId xmlns:p14="http://schemas.microsoft.com/office/powerpoint/2010/main" val="140480472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4CA51-3429-4529-AD9B-3C5BBB542128}" type="datetimeFigureOut">
              <a:rPr lang="es-CR"/>
              <a:pPr>
                <a:defRPr/>
              </a:pPr>
              <a:t>22/11/2021</a:t>
            </a:fld>
            <a:endParaRPr lang="es-C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E8B58-0098-4072-8E15-D8C6B04A309E}" type="slidenum">
              <a:rPr lang="es-CR" altLang="es-CR"/>
              <a:pPr/>
              <a:t>‹Nº›</a:t>
            </a:fld>
            <a:endParaRPr lang="es-CR" altLang="es-CR"/>
          </a:p>
        </p:txBody>
      </p:sp>
    </p:spTree>
    <p:extLst>
      <p:ext uri="{BB962C8B-B14F-4D97-AF65-F5344CB8AC3E}">
        <p14:creationId xmlns:p14="http://schemas.microsoft.com/office/powerpoint/2010/main" val="12963321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95325" y="320675"/>
            <a:ext cx="10801350" cy="1325563"/>
          </a:xfrm>
          <a:prstGeom prst="rect">
            <a:avLst/>
          </a:prstGeom>
          <a:solidFill>
            <a:srgbClr val="7742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R"/>
              <a:t>Haga clic para modificar el estilo de título del patrón</a:t>
            </a:r>
            <a:endParaRPr lang="es-CR" altLang="es-CR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solidFill>
              <a:srgbClr val="77421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R"/>
              <a:t>Editar el estilo de texto del patrón</a:t>
            </a:r>
          </a:p>
          <a:p>
            <a:pPr lvl="1"/>
            <a:r>
              <a:rPr lang="es-ES" altLang="es-CR"/>
              <a:t>Segundo nivel</a:t>
            </a:r>
          </a:p>
          <a:p>
            <a:pPr lvl="2"/>
            <a:r>
              <a:rPr lang="es-ES" altLang="es-CR"/>
              <a:t>Tercer nivel</a:t>
            </a:r>
          </a:p>
          <a:p>
            <a:pPr lvl="3"/>
            <a:r>
              <a:rPr lang="es-ES" altLang="es-CR"/>
              <a:t>Cuarto nivel</a:t>
            </a:r>
          </a:p>
          <a:p>
            <a:pPr lvl="4"/>
            <a:r>
              <a:rPr lang="es-ES" altLang="es-CR"/>
              <a:t>Quinto nivel</a:t>
            </a:r>
            <a:endParaRPr lang="es-CR" alt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A63099-7031-4211-9C93-91C4A283CC7B}" type="datetimeFigureOut">
              <a:rPr lang="es-CR"/>
              <a:pPr>
                <a:defRPr/>
              </a:pPr>
              <a:t>22/11/2021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052A82A-E7BD-4A0E-BB50-C74A92FB4D83}" type="slidenum">
              <a:rPr lang="es-CR" altLang="es-CR"/>
              <a:pPr/>
              <a:t>‹Nº›</a:t>
            </a:fld>
            <a:endParaRPr lang="es-CR" altLang="es-CR"/>
          </a:p>
        </p:txBody>
      </p:sp>
      <p:sp>
        <p:nvSpPr>
          <p:cNvPr id="7" name="Rectángulo 1"/>
          <p:cNvSpPr/>
          <p:nvPr userDrawn="1"/>
        </p:nvSpPr>
        <p:spPr>
          <a:xfrm>
            <a:off x="0" y="-15875"/>
            <a:ext cx="4064000" cy="23971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dirty="0"/>
          </a:p>
        </p:txBody>
      </p:sp>
      <p:sp>
        <p:nvSpPr>
          <p:cNvPr id="8" name="Rectángulo 2"/>
          <p:cNvSpPr/>
          <p:nvPr userDrawn="1"/>
        </p:nvSpPr>
        <p:spPr>
          <a:xfrm>
            <a:off x="4064000" y="-15875"/>
            <a:ext cx="4064000" cy="23971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dirty="0"/>
          </a:p>
        </p:txBody>
      </p:sp>
      <p:sp>
        <p:nvSpPr>
          <p:cNvPr id="9" name="Rectángulo 3"/>
          <p:cNvSpPr/>
          <p:nvPr userDrawn="1"/>
        </p:nvSpPr>
        <p:spPr>
          <a:xfrm>
            <a:off x="8128000" y="-15875"/>
            <a:ext cx="4064000" cy="23971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1411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anose="020B0502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anose="020B0502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anose="020B0502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5270B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5270B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5270B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5270B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5270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13" Type="http://schemas.openxmlformats.org/officeDocument/2006/relationships/image" Target="../media/image23.tiff"/><Relationship Id="rId18" Type="http://schemas.openxmlformats.org/officeDocument/2006/relationships/image" Target="../media/image27.png"/><Relationship Id="rId3" Type="http://schemas.openxmlformats.org/officeDocument/2006/relationships/image" Target="../media/image13.tiff"/><Relationship Id="rId21" Type="http://schemas.openxmlformats.org/officeDocument/2006/relationships/image" Target="../media/image30.png"/><Relationship Id="rId7" Type="http://schemas.openxmlformats.org/officeDocument/2006/relationships/image" Target="../media/image17.tiff"/><Relationship Id="rId12" Type="http://schemas.openxmlformats.org/officeDocument/2006/relationships/image" Target="../media/image22.tiff"/><Relationship Id="rId17" Type="http://schemas.openxmlformats.org/officeDocument/2006/relationships/image" Target="../media/image26.png"/><Relationship Id="rId2" Type="http://schemas.openxmlformats.org/officeDocument/2006/relationships/image" Target="../media/image12.tiff"/><Relationship Id="rId16" Type="http://schemas.openxmlformats.org/officeDocument/2006/relationships/chart" Target="../charts/chart1.xm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11" Type="http://schemas.openxmlformats.org/officeDocument/2006/relationships/image" Target="../media/image21.tiff"/><Relationship Id="rId5" Type="http://schemas.openxmlformats.org/officeDocument/2006/relationships/image" Target="../media/image15.tiff"/><Relationship Id="rId15" Type="http://schemas.openxmlformats.org/officeDocument/2006/relationships/image" Target="../media/image25.tiff"/><Relationship Id="rId10" Type="http://schemas.openxmlformats.org/officeDocument/2006/relationships/image" Target="../media/image20.tiff"/><Relationship Id="rId19" Type="http://schemas.openxmlformats.org/officeDocument/2006/relationships/image" Target="../media/image28.png"/><Relationship Id="rId4" Type="http://schemas.openxmlformats.org/officeDocument/2006/relationships/image" Target="../media/image14.tiff"/><Relationship Id="rId9" Type="http://schemas.openxmlformats.org/officeDocument/2006/relationships/image" Target="../media/image19.tiff"/><Relationship Id="rId14" Type="http://schemas.openxmlformats.org/officeDocument/2006/relationships/image" Target="../media/image24.tiff"/><Relationship Id="rId2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DB9CF-EF63-48F9-98CB-8EC0B8A69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5482"/>
            <a:ext cx="12192000" cy="1658471"/>
          </a:xfrm>
        </p:spPr>
        <p:txBody>
          <a:bodyPr/>
          <a:lstStyle/>
          <a:p>
            <a:r>
              <a:rPr lang="es-ES" sz="4800" dirty="0" smtClean="0"/>
              <a:t>Índice </a:t>
            </a:r>
            <a:r>
              <a:rPr lang="es-ES" sz="4800" dirty="0"/>
              <a:t>de Desarrollo Rural Territorial </a:t>
            </a:r>
            <a:r>
              <a:rPr lang="es-ES" altLang="es-CR" sz="4800" dirty="0"/>
              <a:t>(IDRT</a:t>
            </a:r>
            <a:r>
              <a:rPr lang="es-ES" altLang="es-CR" sz="4800" dirty="0" smtClean="0"/>
              <a:t>)</a:t>
            </a:r>
            <a:r>
              <a:rPr lang="en-BE" altLang="es-CR" sz="4800" dirty="0" smtClean="0"/>
              <a:t> de Costa Rica</a:t>
            </a:r>
            <a:endParaRPr lang="es-CR" sz="4800" dirty="0"/>
          </a:p>
        </p:txBody>
      </p:sp>
      <p:sp>
        <p:nvSpPr>
          <p:cNvPr id="9" name="Rectangle 8"/>
          <p:cNvSpPr/>
          <p:nvPr/>
        </p:nvSpPr>
        <p:spPr>
          <a:xfrm>
            <a:off x="0" y="2043954"/>
            <a:ext cx="12192000" cy="483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5BE771EE-9FBA-4F39-BE8E-7034D18AF6FA}"/>
              </a:ext>
            </a:extLst>
          </p:cNvPr>
          <p:cNvSpPr txBox="1">
            <a:spLocks/>
          </p:cNvSpPr>
          <p:nvPr/>
        </p:nvSpPr>
        <p:spPr bwMode="auto">
          <a:xfrm>
            <a:off x="1389526" y="4876661"/>
            <a:ext cx="9144000" cy="45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rgbClr val="45270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5270B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5270B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5270B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5270B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smtClean="0"/>
              <a:t>«Disminuir las brechas en el desarrollo rural»</a:t>
            </a:r>
          </a:p>
          <a:p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2B03AB-2EA2-48E3-BD23-4B74BE85F4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526" y="2931976"/>
            <a:ext cx="2082425" cy="154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2EC46C9-580A-4A51-B084-8E4EFC8DA5D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51" y="5776864"/>
            <a:ext cx="2958353" cy="92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97" y="2812575"/>
            <a:ext cx="1751719" cy="17517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5" y="5594172"/>
            <a:ext cx="3775537" cy="12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02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58373-D275-41A5-AAEA-51D5E316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BE" dirty="0" smtClean="0"/>
              <a:t>Características</a:t>
            </a:r>
            <a:r>
              <a:rPr lang="es-CR" dirty="0" smtClean="0"/>
              <a:t> </a:t>
            </a:r>
            <a:r>
              <a:rPr lang="es-CR" dirty="0"/>
              <a:t>del IDRT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5F22C59-08C1-4ADB-B679-B641461DE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0180439"/>
              </p:ext>
            </p:extLst>
          </p:nvPr>
        </p:nvGraphicFramePr>
        <p:xfrm>
          <a:off x="-2948624" y="1688768"/>
          <a:ext cx="12037828" cy="503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0B9A64B-3E0A-48BD-AD4D-663078C20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8071123"/>
              </p:ext>
            </p:extLst>
          </p:nvPr>
        </p:nvGraphicFramePr>
        <p:xfrm>
          <a:off x="6041204" y="2451100"/>
          <a:ext cx="6096000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42845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4639E-CD00-439C-BA84-E3CC9A7D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/>
              <a:t>Criterios para la selección de indicadores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C31564-A72A-4422-8497-522BEB7CB5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3" y="1684187"/>
            <a:ext cx="8277723" cy="51244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AD4AC5E-F455-4C99-9DE9-066751759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501" y="2312586"/>
            <a:ext cx="1579077" cy="10527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8037E08-E074-411F-98A4-8ACB2493A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940" y="3567964"/>
            <a:ext cx="1228945" cy="6106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DAE1ABE-FCFE-4F8E-B8FD-86C0D493A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214" y="4381232"/>
            <a:ext cx="1324396" cy="4624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D8A3FB7-1E4F-4614-A99A-0DEE0F8219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2825" y="5069771"/>
            <a:ext cx="911458" cy="53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84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3587C96-DE67-4525-869C-6C4BD533B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6" y="330200"/>
            <a:ext cx="12108519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306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F7055A-0678-4C77-B40E-C1C907F22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256" y="1786373"/>
            <a:ext cx="9144000" cy="2387600"/>
          </a:xfrm>
        </p:spPr>
        <p:txBody>
          <a:bodyPr/>
          <a:lstStyle/>
          <a:p>
            <a:r>
              <a:rPr lang="es-CR" dirty="0"/>
              <a:t>Resultados</a:t>
            </a:r>
          </a:p>
        </p:txBody>
      </p:sp>
      <p:pic>
        <p:nvPicPr>
          <p:cNvPr id="4" name="Imagen 13">
            <a:extLst>
              <a:ext uri="{FF2B5EF4-FFF2-40B4-BE49-F238E27FC236}">
                <a16:creationId xmlns:a16="http://schemas.microsoft.com/office/drawing/2014/main" id="{E11D55DE-2A16-47B6-A304-8B0E3E05B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8600"/>
            <a:ext cx="132536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11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03A32-9C92-4C3D-ABD6-9CCC15659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4" y="890979"/>
            <a:ext cx="4769768" cy="1499862"/>
          </a:xfrm>
        </p:spPr>
        <p:txBody>
          <a:bodyPr/>
          <a:lstStyle/>
          <a:p>
            <a:r>
              <a:rPr lang="es-CR" dirty="0"/>
              <a:t>IDRT por territorio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5FE426-713C-4AEE-AEA5-9EACE8720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123" y="388413"/>
            <a:ext cx="6687073" cy="631217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E03DA69-A6FD-4084-AA45-12048BF9D3E3}"/>
              </a:ext>
            </a:extLst>
          </p:cNvPr>
          <p:cNvSpPr txBox="1"/>
          <p:nvPr/>
        </p:nvSpPr>
        <p:spPr>
          <a:xfrm>
            <a:off x="244994" y="3185765"/>
            <a:ext cx="61024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dirty="0"/>
              <a:t>Puntaje promedio </a:t>
            </a:r>
          </a:p>
          <a:p>
            <a:r>
              <a:rPr lang="es-CR" dirty="0"/>
              <a:t>IDRT: 66.94</a:t>
            </a:r>
          </a:p>
          <a:p>
            <a:r>
              <a:rPr lang="es-CR" dirty="0"/>
              <a:t>Economía: 55.73</a:t>
            </a:r>
          </a:p>
          <a:p>
            <a:r>
              <a:rPr lang="es-CR" dirty="0"/>
              <a:t>Infraestructura y servicios: 77.23</a:t>
            </a:r>
          </a:p>
          <a:p>
            <a:r>
              <a:rPr lang="es-CR" dirty="0"/>
              <a:t>Equidad e inclusión: 66.27</a:t>
            </a:r>
          </a:p>
          <a:p>
            <a:r>
              <a:rPr lang="es-CR" dirty="0"/>
              <a:t>Gestión  institucional y organizacional : 54.18</a:t>
            </a:r>
          </a:p>
          <a:p>
            <a:r>
              <a:rPr lang="es-CR" dirty="0"/>
              <a:t>Ecosistemas: 87.41</a:t>
            </a:r>
          </a:p>
        </p:txBody>
      </p:sp>
    </p:spTree>
    <p:extLst>
      <p:ext uri="{BB962C8B-B14F-4D97-AF65-F5344CB8AC3E}">
        <p14:creationId xmlns:p14="http://schemas.microsoft.com/office/powerpoint/2010/main" val="3405180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B6BB1-117A-48DB-B0EC-B600E514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320675"/>
            <a:ext cx="10801350" cy="1325563"/>
          </a:xfrm>
        </p:spPr>
        <p:txBody>
          <a:bodyPr/>
          <a:lstStyle/>
          <a:p>
            <a:pPr algn="ctr"/>
            <a:r>
              <a:rPr lang="es-CR" dirty="0"/>
              <a:t>Quintiles por distrito del IDRT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9861718-C78C-4EEE-AB2D-802F2B4F2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59" y="1727779"/>
            <a:ext cx="6623502" cy="52117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CDB2F0C-2A9A-472C-9638-8324362D7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964" y="1871618"/>
            <a:ext cx="14001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83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37256-6AAD-47FE-B2EE-6444C9A9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/>
              <a:t>Quintiles por distrito por eje del IDRT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4C1392-92BE-4FB9-BD7D-86FF8FDB4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138" y="1646238"/>
            <a:ext cx="8377679" cy="52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13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3E0175-843A-4782-BEC2-A61E46710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86" y="232880"/>
            <a:ext cx="1050909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25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E8C7FA-099A-7542-800C-D5447643BC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6053" y="-284323"/>
            <a:ext cx="11506200" cy="1325563"/>
          </a:xfrm>
        </p:spPr>
        <p:txBody>
          <a:bodyPr>
            <a:normAutofit/>
          </a:bodyPr>
          <a:lstStyle/>
          <a:p>
            <a:r>
              <a:rPr lang="es-ES" sz="3600" dirty="0"/>
              <a:t>Diferencias con el IDS (</a:t>
            </a:r>
            <a:r>
              <a:rPr lang="es-ES" sz="3600" dirty="0" err="1"/>
              <a:t>Mideplan</a:t>
            </a:r>
            <a:r>
              <a:rPr lang="es-ES" sz="3600" dirty="0"/>
              <a:t>)</a:t>
            </a:r>
            <a:endParaRPr lang="en-CR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6256C-DE27-5C49-971C-0A5528D99F5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481281"/>
            <a:ext cx="10631905" cy="3889375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Instrumento distrital que se actualiza periódicamente (cada 3-4 años)</a:t>
            </a:r>
          </a:p>
          <a:p>
            <a:pPr algn="just"/>
            <a:r>
              <a:rPr lang="es-ES" dirty="0"/>
              <a:t>Su metodología no permite hacer comparaciones temporales</a:t>
            </a:r>
          </a:p>
          <a:p>
            <a:pPr algn="just"/>
            <a:r>
              <a:rPr lang="es-MX" dirty="0"/>
              <a:t>No incluye áreas o temas relacionados a Ecosistemas.</a:t>
            </a:r>
          </a:p>
          <a:p>
            <a:pPr algn="just"/>
            <a:r>
              <a:rPr lang="es-MX" dirty="0"/>
              <a:t>No está enfocado en los hogares (beneficiarios)</a:t>
            </a:r>
          </a:p>
          <a:p>
            <a:pPr algn="just"/>
            <a:r>
              <a:rPr lang="es-MX" dirty="0"/>
              <a:t>No considera temas relacionados a la gestión local o la economía asociativa y solidaria.</a:t>
            </a:r>
          </a:p>
          <a:p>
            <a:pPr marL="0" indent="0" algn="just">
              <a:buNone/>
            </a:pPr>
            <a:endParaRPr lang="es-MX" dirty="0"/>
          </a:p>
          <a:p>
            <a:pPr algn="just"/>
            <a:endParaRPr lang="es-MX" dirty="0"/>
          </a:p>
          <a:p>
            <a:pPr marL="0" indent="0">
              <a:buNone/>
            </a:pPr>
            <a:endParaRPr lang="en-CR" dirty="0"/>
          </a:p>
        </p:txBody>
      </p:sp>
    </p:spTree>
    <p:extLst>
      <p:ext uri="{BB962C8B-B14F-4D97-AF65-F5344CB8AC3E}">
        <p14:creationId xmlns:p14="http://schemas.microsoft.com/office/powerpoint/2010/main" val="170383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0FD074-A189-454F-B82A-E3293206F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R" dirty="0"/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Directriz de Consejo de </a:t>
            </a:r>
            <a:r>
              <a:rPr lang="es-CR" dirty="0" smtClean="0"/>
              <a:t>Gobierno, para el uso de instituciones del Estado de esta herramienta. </a:t>
            </a:r>
            <a:endParaRPr lang="es-CR" dirty="0"/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Convenios con la institucionalidad pública para acceso a datos administrativos.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Plataforma de análisis y visualización de datos con el ICE.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Socialización del IDRT con la institucionalidad pública y actores sociales.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99E3CC2-6D1A-4634-8D2A-B6277D78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 smtClean="0"/>
              <a:t>Próximos pasos </a:t>
            </a:r>
            <a:r>
              <a:rPr lang="es-CR" dirty="0"/>
              <a:t>finales</a:t>
            </a:r>
          </a:p>
        </p:txBody>
      </p:sp>
    </p:spTree>
    <p:extLst>
      <p:ext uri="{BB962C8B-B14F-4D97-AF65-F5344CB8AC3E}">
        <p14:creationId xmlns:p14="http://schemas.microsoft.com/office/powerpoint/2010/main" val="102102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1AD78-700C-4BD2-8441-D8FE792CD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14866"/>
            <a:ext cx="10801350" cy="1325563"/>
          </a:xfrm>
        </p:spPr>
        <p:txBody>
          <a:bodyPr/>
          <a:lstStyle/>
          <a:p>
            <a:pPr algn="ctr"/>
            <a:r>
              <a:rPr lang="es-CR" dirty="0"/>
              <a:t>Normativa y contexto de Desarrollo Rural Territorial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41D26F4-2F62-4E16-94AF-5C47BBA44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365140"/>
              </p:ext>
            </p:extLst>
          </p:nvPr>
        </p:nvGraphicFramePr>
        <p:xfrm>
          <a:off x="-850888" y="1640429"/>
          <a:ext cx="6617010" cy="5134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94" y="1879719"/>
            <a:ext cx="6232091" cy="48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58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838200" y="329034"/>
            <a:ext cx="10515600" cy="1141478"/>
          </a:xfrm>
        </p:spPr>
        <p:txBody>
          <a:bodyPr/>
          <a:lstStyle/>
          <a:p>
            <a:pPr algn="ctr"/>
            <a:r>
              <a:rPr lang="es-ES" sz="2400" b="1" dirty="0"/>
              <a:t>«Hacia un desarrollo equitativo y sostenible»</a:t>
            </a:r>
            <a:br>
              <a:rPr lang="es-ES" sz="2400" b="1" dirty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CR" altLang="es-CR" sz="2400" b="1" dirty="0"/>
              <a:t>Muchas gracias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80145" y="4194309"/>
            <a:ext cx="2556326" cy="25836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3" r="-26003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Rectángulo 7"/>
          <p:cNvSpPr/>
          <p:nvPr/>
        </p:nvSpPr>
        <p:spPr>
          <a:xfrm>
            <a:off x="3512031" y="4194309"/>
            <a:ext cx="2556326" cy="258363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456" t="-325" r="-46148" b="325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Rectángulo 8"/>
          <p:cNvSpPr/>
          <p:nvPr/>
        </p:nvSpPr>
        <p:spPr>
          <a:xfrm>
            <a:off x="6143917" y="4194309"/>
            <a:ext cx="2556326" cy="258363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78" t="-8820" r="-1478" b="-39990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0" name="Rectángulo 9"/>
          <p:cNvSpPr/>
          <p:nvPr/>
        </p:nvSpPr>
        <p:spPr>
          <a:xfrm>
            <a:off x="8775803" y="4194309"/>
            <a:ext cx="2556326" cy="258363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991" r="-16613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1" name="Rectángulo 10"/>
          <p:cNvSpPr/>
          <p:nvPr/>
        </p:nvSpPr>
        <p:spPr>
          <a:xfrm>
            <a:off x="917925" y="1514585"/>
            <a:ext cx="2556326" cy="258363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988" r="-37616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2" name="Rectángulo 11"/>
          <p:cNvSpPr/>
          <p:nvPr/>
        </p:nvSpPr>
        <p:spPr>
          <a:xfrm flipH="1">
            <a:off x="3512031" y="1558658"/>
            <a:ext cx="2556326" cy="2583638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737" r="-42867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3" name="Rectángulo 12"/>
          <p:cNvSpPr/>
          <p:nvPr/>
        </p:nvSpPr>
        <p:spPr>
          <a:xfrm>
            <a:off x="6143917" y="1536397"/>
            <a:ext cx="2556326" cy="258363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457" t="1437" r="-69527" b="-1437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4" name="Rectángulo 13"/>
          <p:cNvSpPr/>
          <p:nvPr/>
        </p:nvSpPr>
        <p:spPr>
          <a:xfrm>
            <a:off x="8775803" y="1536397"/>
            <a:ext cx="2556326" cy="2583638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1099" r="-10907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7806768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D8079-9193-4CAB-906C-7E4AB5921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3321" y="2349500"/>
            <a:ext cx="9144000" cy="2387600"/>
          </a:xfrm>
        </p:spPr>
        <p:txBody>
          <a:bodyPr/>
          <a:lstStyle/>
          <a:p>
            <a:r>
              <a:rPr lang="es-MX" sz="5400" dirty="0"/>
              <a:t>¿Porqué un Índice de Desarrollo Rural Territorial (IDRT)?</a:t>
            </a:r>
            <a:endParaRPr lang="es-CR" sz="5400" dirty="0"/>
          </a:p>
        </p:txBody>
      </p:sp>
      <p:pic>
        <p:nvPicPr>
          <p:cNvPr id="4" name="Imagen 13">
            <a:extLst>
              <a:ext uri="{FF2B5EF4-FFF2-40B4-BE49-F238E27FC236}">
                <a16:creationId xmlns:a16="http://schemas.microsoft.com/office/drawing/2014/main" id="{567BBCEF-6B45-4FBA-9BE9-4AFA9E0AC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8600"/>
            <a:ext cx="132536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48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4DF3A-C091-4EC2-BD7B-B618D849D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s-ES_tradnl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OCDE: Las</a:t>
            </a:r>
            <a:r>
              <a:rPr kumimoji="0" lang="es-ES_tradnl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s-ES_tradnl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Brechas Urbano Rural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D9369C-C607-4DC9-A128-857072B07531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es-ES" dirty="0"/>
          </a:p>
          <a:p>
            <a:pPr algn="just"/>
            <a:r>
              <a:rPr lang="es-ES" sz="2800" dirty="0"/>
              <a:t>La Organización para la Cooperación y el Desarrollo Económicos (OCDE, 2016) señala que a pesar de más de medio siglo de teorías y políticas públicas persiste una brecha creciente entre el desarrollo de las zonas urbanas respecto a las zonas rurales, medido por cualquier indicador de bienestar.</a:t>
            </a:r>
            <a:endParaRPr lang="es-CR" sz="2800" dirty="0"/>
          </a:p>
          <a:p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407842-B392-4522-A807-73452FDC6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60" y="445035"/>
            <a:ext cx="1285877" cy="107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09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n relacionada">
            <a:extLst>
              <a:ext uri="{FF2B5EF4-FFF2-40B4-BE49-F238E27FC236}">
                <a16:creationId xmlns:a16="http://schemas.microsoft.com/office/drawing/2014/main" id="{9714A7BC-F892-F540-8951-5BD70F795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913"/>
          <a:stretch/>
        </p:blipFill>
        <p:spPr bwMode="auto">
          <a:xfrm>
            <a:off x="3420402" y="219154"/>
            <a:ext cx="4838355" cy="3305271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1">
            <a:extLst>
              <a:ext uri="{FF2B5EF4-FFF2-40B4-BE49-F238E27FC236}">
                <a16:creationId xmlns:a16="http://schemas.microsoft.com/office/drawing/2014/main" id="{0D34CBCB-7DAC-E142-8578-906CD68232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27" r="2679" b="-2"/>
          <a:stretch/>
        </p:blipFill>
        <p:spPr>
          <a:xfrm>
            <a:off x="7517856" y="3552720"/>
            <a:ext cx="4674144" cy="3305280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6" name="Imagen 7">
            <a:extLst>
              <a:ext uri="{FF2B5EF4-FFF2-40B4-BE49-F238E27FC236}">
                <a16:creationId xmlns:a16="http://schemas.microsoft.com/office/drawing/2014/main" id="{C433EF33-8B50-BB4B-A744-19654B4652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50" r="-1" b="-1"/>
          <a:stretch/>
        </p:blipFill>
        <p:spPr>
          <a:xfrm>
            <a:off x="3472704" y="3552720"/>
            <a:ext cx="4786053" cy="3305280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pic>
        <p:nvPicPr>
          <p:cNvPr id="7" name="Picture 10" descr="Imagen relacionada">
            <a:extLst>
              <a:ext uri="{FF2B5EF4-FFF2-40B4-BE49-F238E27FC236}">
                <a16:creationId xmlns:a16="http://schemas.microsoft.com/office/drawing/2014/main" id="{FFD35A88-FA61-5343-AD39-BF2227CAC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7"/>
          <a:stretch/>
        </p:blipFill>
        <p:spPr bwMode="auto">
          <a:xfrm>
            <a:off x="7539895" y="219154"/>
            <a:ext cx="4652105" cy="3305271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D76F271-DB4A-41D1-8163-F1791F2B3D7C}"/>
              </a:ext>
            </a:extLst>
          </p:cNvPr>
          <p:cNvSpPr/>
          <p:nvPr/>
        </p:nvSpPr>
        <p:spPr>
          <a:xfrm>
            <a:off x="275912" y="2785018"/>
            <a:ext cx="3587171" cy="1535404"/>
          </a:xfrm>
          <a:prstGeom prst="roundRect">
            <a:avLst/>
          </a:prstGeom>
          <a:solidFill>
            <a:srgbClr val="7742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Las inequidades en la ruralidad</a:t>
            </a:r>
            <a:endParaRPr lang="es-CR" sz="3200" dirty="0"/>
          </a:p>
        </p:txBody>
      </p:sp>
    </p:spTree>
    <p:extLst>
      <p:ext uri="{BB962C8B-B14F-4D97-AF65-F5344CB8AC3E}">
        <p14:creationId xmlns:p14="http://schemas.microsoft.com/office/powerpoint/2010/main" val="2759659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5"/>
          <p:cNvGraphicFramePr/>
          <p:nvPr>
            <p:extLst>
              <p:ext uri="{D42A27DB-BD31-4B8C-83A1-F6EECF244321}">
                <p14:modId xmlns:p14="http://schemas.microsoft.com/office/powerpoint/2010/main" val="1045034666"/>
              </p:ext>
            </p:extLst>
          </p:nvPr>
        </p:nvGraphicFramePr>
        <p:xfrm>
          <a:off x="6934200" y="1296446"/>
          <a:ext cx="5032546" cy="5395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errar llave 7"/>
          <p:cNvSpPr/>
          <p:nvPr/>
        </p:nvSpPr>
        <p:spPr>
          <a:xfrm>
            <a:off x="6215743" y="1437733"/>
            <a:ext cx="598714" cy="4912659"/>
          </a:xfrm>
          <a:prstGeom prst="rightBrace">
            <a:avLst>
              <a:gd name="adj1" fmla="val 8333"/>
              <a:gd name="adj2" fmla="val 51330"/>
            </a:avLst>
          </a:prstGeom>
          <a:ln w="41275">
            <a:solidFill>
              <a:schemeClr val="accent5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Diagrama 1"/>
          <p:cNvGraphicFramePr/>
          <p:nvPr>
            <p:extLst>
              <p:ext uri="{D42A27DB-BD31-4B8C-83A1-F6EECF244321}">
                <p14:modId xmlns:p14="http://schemas.microsoft.com/office/powerpoint/2010/main" val="1117817478"/>
              </p:ext>
            </p:extLst>
          </p:nvPr>
        </p:nvGraphicFramePr>
        <p:xfrm>
          <a:off x="110921" y="1437733"/>
          <a:ext cx="598507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ctángulo 1"/>
          <p:cNvSpPr/>
          <p:nvPr/>
        </p:nvSpPr>
        <p:spPr>
          <a:xfrm>
            <a:off x="576261" y="521785"/>
            <a:ext cx="9296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¿Porqué un Índice de Desarrollo Rural Territorial </a:t>
            </a:r>
            <a:r>
              <a:rPr lang="es-ES" sz="2000" b="1" dirty="0" smtClean="0"/>
              <a:t> Desarrollado en el Inder?</a:t>
            </a:r>
            <a:endParaRPr lang="es-CR" sz="2000" b="1" dirty="0"/>
          </a:p>
        </p:txBody>
      </p:sp>
    </p:spTree>
    <p:extLst>
      <p:ext uri="{BB962C8B-B14F-4D97-AF65-F5344CB8AC3E}">
        <p14:creationId xmlns:p14="http://schemas.microsoft.com/office/powerpoint/2010/main" val="291355675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3452A-CA75-46D4-95F6-B3819E835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4497" y="2303929"/>
            <a:ext cx="9144000" cy="1915459"/>
          </a:xfrm>
        </p:spPr>
        <p:txBody>
          <a:bodyPr/>
          <a:lstStyle/>
          <a:p>
            <a:r>
              <a:rPr lang="es-CR" dirty="0" smtClean="0"/>
              <a:t>Índice de Desarrollo Rural </a:t>
            </a:r>
            <a:r>
              <a:rPr lang="en-BE" dirty="0"/>
              <a:t>(</a:t>
            </a:r>
            <a:r>
              <a:rPr lang="en-BE" dirty="0" smtClean="0"/>
              <a:t>I</a:t>
            </a:r>
            <a:r>
              <a:rPr lang="es-CR" dirty="0" smtClean="0"/>
              <a:t>DRT</a:t>
            </a:r>
            <a:r>
              <a:rPr lang="en-BE" dirty="0" smtClean="0"/>
              <a:t>)</a:t>
            </a:r>
            <a:endParaRPr lang="es-CR" dirty="0"/>
          </a:p>
        </p:txBody>
      </p:sp>
      <p:pic>
        <p:nvPicPr>
          <p:cNvPr id="4" name="Imagen 13">
            <a:extLst>
              <a:ext uri="{FF2B5EF4-FFF2-40B4-BE49-F238E27FC236}">
                <a16:creationId xmlns:a16="http://schemas.microsoft.com/office/drawing/2014/main" id="{92C72E05-F97C-4882-B356-F5C0866E2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8600"/>
            <a:ext cx="132536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09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240D6-5ABA-41DE-87A2-6F0F7BACA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 smtClean="0"/>
              <a:t>Dimensiones y su alineación </a:t>
            </a:r>
            <a:r>
              <a:rPr lang="es-CR" dirty="0"/>
              <a:t>con los ODS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942753E-9D67-4B21-B33E-11E51E36FE62}"/>
              </a:ext>
            </a:extLst>
          </p:cNvPr>
          <p:cNvGrpSpPr/>
          <p:nvPr/>
        </p:nvGrpSpPr>
        <p:grpSpPr>
          <a:xfrm>
            <a:off x="4885765" y="5963824"/>
            <a:ext cx="2801621" cy="730885"/>
            <a:chOff x="0" y="0"/>
            <a:chExt cx="2801940" cy="731519"/>
          </a:xfrm>
        </p:grpSpPr>
        <p:pic>
          <p:nvPicPr>
            <p:cNvPr id="5" name="Picture 22">
              <a:extLst>
                <a:ext uri="{FF2B5EF4-FFF2-40B4-BE49-F238E27FC236}">
                  <a16:creationId xmlns:a16="http://schemas.microsoft.com/office/drawing/2014/main" id="{909E82AD-9636-4C48-BDAD-8D539A878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286" y="1"/>
              <a:ext cx="721820" cy="731518"/>
            </a:xfrm>
            <a:prstGeom prst="rect">
              <a:avLst/>
            </a:prstGeom>
          </p:spPr>
        </p:pic>
        <p:pic>
          <p:nvPicPr>
            <p:cNvPr id="6" name="Picture 69">
              <a:extLst>
                <a:ext uri="{FF2B5EF4-FFF2-40B4-BE49-F238E27FC236}">
                  <a16:creationId xmlns:a16="http://schemas.microsoft.com/office/drawing/2014/main" id="{6EA69C9E-AE2D-47B2-8DEE-FA74CA43C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152" y="2"/>
              <a:ext cx="716157" cy="731517"/>
            </a:xfrm>
            <a:prstGeom prst="rect">
              <a:avLst/>
            </a:prstGeom>
          </p:spPr>
        </p:pic>
        <p:pic>
          <p:nvPicPr>
            <p:cNvPr id="7" name="Picture 71">
              <a:extLst>
                <a:ext uri="{FF2B5EF4-FFF2-40B4-BE49-F238E27FC236}">
                  <a16:creationId xmlns:a16="http://schemas.microsoft.com/office/drawing/2014/main" id="{801DB245-8F38-4BBF-9B67-7A4E64192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5783" y="2"/>
              <a:ext cx="716157" cy="731517"/>
            </a:xfrm>
            <a:prstGeom prst="rect">
              <a:avLst/>
            </a:prstGeom>
          </p:spPr>
        </p:pic>
        <p:pic>
          <p:nvPicPr>
            <p:cNvPr id="8" name="Picture 58">
              <a:extLst>
                <a:ext uri="{FF2B5EF4-FFF2-40B4-BE49-F238E27FC236}">
                  <a16:creationId xmlns:a16="http://schemas.microsoft.com/office/drawing/2014/main" id="{D0100F4F-6518-4518-BC13-14C1F3554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60" t="2559" r="5364"/>
            <a:stretch/>
          </p:blipFill>
          <p:spPr>
            <a:xfrm>
              <a:off x="0" y="0"/>
              <a:ext cx="674286" cy="731519"/>
            </a:xfrm>
            <a:prstGeom prst="rect">
              <a:avLst/>
            </a:prstGeom>
          </p:spPr>
        </p:pic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C7373C5D-1976-4CEF-86CE-1CD33B459847}"/>
              </a:ext>
            </a:extLst>
          </p:cNvPr>
          <p:cNvGrpSpPr/>
          <p:nvPr/>
        </p:nvGrpSpPr>
        <p:grpSpPr>
          <a:xfrm>
            <a:off x="8443791" y="3966057"/>
            <a:ext cx="3524888" cy="735330"/>
            <a:chOff x="0" y="0"/>
            <a:chExt cx="3525470" cy="735881"/>
          </a:xfrm>
        </p:grpSpPr>
        <p:pic>
          <p:nvPicPr>
            <p:cNvPr id="11" name="Picture 1">
              <a:extLst>
                <a:ext uri="{FF2B5EF4-FFF2-40B4-BE49-F238E27FC236}">
                  <a16:creationId xmlns:a16="http://schemas.microsoft.com/office/drawing/2014/main" id="{C3830DF0-F61A-4F10-AD65-4747E8D5C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31520" cy="735881"/>
            </a:xfrm>
            <a:prstGeom prst="rect">
              <a:avLst/>
            </a:prstGeom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0418C032-13EA-4BA2-92A7-88E8CECA7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097" y="4361"/>
              <a:ext cx="731520" cy="73152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A425268-F176-438D-8567-FEC74E098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2372" y="4360"/>
              <a:ext cx="731521" cy="729179"/>
            </a:xfrm>
            <a:prstGeom prst="rect">
              <a:avLst/>
            </a:prstGeom>
          </p:spPr>
        </p:pic>
        <p:pic>
          <p:nvPicPr>
            <p:cNvPr id="14" name="Picture 58">
              <a:extLst>
                <a:ext uri="{FF2B5EF4-FFF2-40B4-BE49-F238E27FC236}">
                  <a16:creationId xmlns:a16="http://schemas.microsoft.com/office/drawing/2014/main" id="{5BBD4605-A495-4E52-B86E-71A26B1B51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60" t="2559" r="5364"/>
            <a:stretch/>
          </p:blipFill>
          <p:spPr>
            <a:xfrm>
              <a:off x="2111215" y="0"/>
              <a:ext cx="674286" cy="731519"/>
            </a:xfrm>
            <a:prstGeom prst="rect">
              <a:avLst/>
            </a:prstGeom>
          </p:spPr>
        </p:pic>
        <p:pic>
          <p:nvPicPr>
            <p:cNvPr id="15" name="Picture 24">
              <a:extLst>
                <a:ext uri="{FF2B5EF4-FFF2-40B4-BE49-F238E27FC236}">
                  <a16:creationId xmlns:a16="http://schemas.microsoft.com/office/drawing/2014/main" id="{71C56BF9-C0CA-409D-88F5-CEFCE1B7D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5501" y="4361"/>
              <a:ext cx="739969" cy="721820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59ACD57-0922-41F5-9D8F-2131C5963242}"/>
              </a:ext>
            </a:extLst>
          </p:cNvPr>
          <p:cNvGrpSpPr/>
          <p:nvPr/>
        </p:nvGrpSpPr>
        <p:grpSpPr>
          <a:xfrm>
            <a:off x="103032" y="4697028"/>
            <a:ext cx="4123060" cy="735330"/>
            <a:chOff x="0" y="0"/>
            <a:chExt cx="4123255" cy="735749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27634DA8-4099-413C-8B10-4DE34D78E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"/>
              <a:ext cx="731520" cy="731520"/>
            </a:xfrm>
            <a:prstGeom prst="rect">
              <a:avLst/>
            </a:prstGeom>
          </p:spPr>
        </p:pic>
        <p:pic>
          <p:nvPicPr>
            <p:cNvPr id="18" name="Picture 12">
              <a:extLst>
                <a:ext uri="{FF2B5EF4-FFF2-40B4-BE49-F238E27FC236}">
                  <a16:creationId xmlns:a16="http://schemas.microsoft.com/office/drawing/2014/main" id="{8E1DA1FC-69F0-4302-AFEA-FD22E6690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984" y="5"/>
              <a:ext cx="731521" cy="731521"/>
            </a:xfrm>
            <a:prstGeom prst="rect">
              <a:avLst/>
            </a:prstGeom>
          </p:spPr>
        </p:pic>
        <p:pic>
          <p:nvPicPr>
            <p:cNvPr id="19" name="Picture 20">
              <a:extLst>
                <a:ext uri="{FF2B5EF4-FFF2-40B4-BE49-F238E27FC236}">
                  <a16:creationId xmlns:a16="http://schemas.microsoft.com/office/drawing/2014/main" id="{597212FD-1B90-46E8-9283-7AB6740E3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2690" y="5"/>
              <a:ext cx="739969" cy="735744"/>
            </a:xfrm>
            <a:prstGeom prst="rect">
              <a:avLst/>
            </a:prstGeom>
          </p:spPr>
        </p:pic>
        <p:pic>
          <p:nvPicPr>
            <p:cNvPr id="20" name="Picture 22">
              <a:extLst>
                <a:ext uri="{FF2B5EF4-FFF2-40B4-BE49-F238E27FC236}">
                  <a16:creationId xmlns:a16="http://schemas.microsoft.com/office/drawing/2014/main" id="{F79CF8AD-1972-4709-A513-69E89F2FF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7593" y="5"/>
              <a:ext cx="721820" cy="735744"/>
            </a:xfrm>
            <a:prstGeom prst="rect">
              <a:avLst/>
            </a:prstGeom>
          </p:spPr>
        </p:pic>
        <p:pic>
          <p:nvPicPr>
            <p:cNvPr id="21" name="Picture 32">
              <a:extLst>
                <a:ext uri="{FF2B5EF4-FFF2-40B4-BE49-F238E27FC236}">
                  <a16:creationId xmlns:a16="http://schemas.microsoft.com/office/drawing/2014/main" id="{A6676377-076F-4CB6-B500-E4E5BEEB7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8" t="2541" r="4710" b="2717"/>
            <a:stretch/>
          </p:blipFill>
          <p:spPr>
            <a:xfrm>
              <a:off x="2759952" y="0"/>
              <a:ext cx="687550" cy="731520"/>
            </a:xfrm>
            <a:prstGeom prst="rect">
              <a:avLst/>
            </a:prstGeom>
          </p:spPr>
        </p:pic>
        <p:pic>
          <p:nvPicPr>
            <p:cNvPr id="22" name="Picture 71">
              <a:extLst>
                <a:ext uri="{FF2B5EF4-FFF2-40B4-BE49-F238E27FC236}">
                  <a16:creationId xmlns:a16="http://schemas.microsoft.com/office/drawing/2014/main" id="{C5A615B2-9D33-49B0-9753-8BD53B40D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7098" y="0"/>
              <a:ext cx="716157" cy="731520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594D563A-62C8-46C9-89B6-80CD3FA026A0}"/>
              </a:ext>
            </a:extLst>
          </p:cNvPr>
          <p:cNvGrpSpPr/>
          <p:nvPr/>
        </p:nvGrpSpPr>
        <p:grpSpPr>
          <a:xfrm>
            <a:off x="928941" y="1830189"/>
            <a:ext cx="3421383" cy="706755"/>
            <a:chOff x="0" y="0"/>
            <a:chExt cx="3421783" cy="706895"/>
          </a:xfrm>
        </p:grpSpPr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5BFA38BC-950B-4C4E-AD51-34B5E5B9C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80" r="1"/>
            <a:stretch/>
          </p:blipFill>
          <p:spPr>
            <a:xfrm>
              <a:off x="0" y="4228"/>
              <a:ext cx="725808" cy="702665"/>
            </a:xfrm>
            <a:prstGeom prst="rect">
              <a:avLst/>
            </a:prstGeom>
          </p:spPr>
        </p:pic>
        <p:pic>
          <p:nvPicPr>
            <p:cNvPr id="25" name="Picture 64">
              <a:extLst>
                <a:ext uri="{FF2B5EF4-FFF2-40B4-BE49-F238E27FC236}">
                  <a16:creationId xmlns:a16="http://schemas.microsoft.com/office/drawing/2014/main" id="{F6EB4C7A-8E81-4D73-A16B-0F3FB3AD5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52" y="2"/>
              <a:ext cx="731520" cy="706893"/>
            </a:xfrm>
            <a:prstGeom prst="rect">
              <a:avLst/>
            </a:prstGeom>
          </p:spPr>
        </p:pic>
        <p:pic>
          <p:nvPicPr>
            <p:cNvPr id="26" name="Picture 30">
              <a:extLst>
                <a:ext uri="{FF2B5EF4-FFF2-40B4-BE49-F238E27FC236}">
                  <a16:creationId xmlns:a16="http://schemas.microsoft.com/office/drawing/2014/main" id="{88F2CEF0-9C78-4C04-9E3F-892B9337E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2770" y="2"/>
              <a:ext cx="719123" cy="706893"/>
            </a:xfrm>
            <a:prstGeom prst="rect">
              <a:avLst/>
            </a:prstGeom>
          </p:spPr>
        </p:pic>
        <p:pic>
          <p:nvPicPr>
            <p:cNvPr id="27" name="Picture 65">
              <a:extLst>
                <a:ext uri="{FF2B5EF4-FFF2-40B4-BE49-F238E27FC236}">
                  <a16:creationId xmlns:a16="http://schemas.microsoft.com/office/drawing/2014/main" id="{434538B6-585C-4700-8DCC-772EA8382A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26" b="1631"/>
            <a:stretch/>
          </p:blipFill>
          <p:spPr>
            <a:xfrm>
              <a:off x="2727077" y="0"/>
              <a:ext cx="694706" cy="702665"/>
            </a:xfrm>
            <a:prstGeom prst="rect">
              <a:avLst/>
            </a:prstGeom>
          </p:spPr>
        </p:pic>
        <p:pic>
          <p:nvPicPr>
            <p:cNvPr id="28" name="Picture 32">
              <a:extLst>
                <a:ext uri="{FF2B5EF4-FFF2-40B4-BE49-F238E27FC236}">
                  <a16:creationId xmlns:a16="http://schemas.microsoft.com/office/drawing/2014/main" id="{7780B3E8-939C-476D-ACEC-403EBE26BC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8" t="2541" r="4710" b="2717"/>
            <a:stretch/>
          </p:blipFill>
          <p:spPr>
            <a:xfrm>
              <a:off x="2046454" y="1"/>
              <a:ext cx="687550" cy="706894"/>
            </a:xfrm>
            <a:prstGeom prst="rect">
              <a:avLst/>
            </a:prstGeom>
          </p:spPr>
        </p:pic>
      </p:grp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7CD689FA-7E72-4A40-A781-A0545985D0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287385"/>
              </p:ext>
            </p:extLst>
          </p:nvPr>
        </p:nvGraphicFramePr>
        <p:xfrm>
          <a:off x="2331153" y="1287670"/>
          <a:ext cx="7611623" cy="5041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67019" y="1753903"/>
            <a:ext cx="650717" cy="6400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12496" y="1753903"/>
            <a:ext cx="706345" cy="6400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18841" y="1754735"/>
            <a:ext cx="698112" cy="63841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16954" y="1749544"/>
            <a:ext cx="641502" cy="6427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58456" y="1749544"/>
            <a:ext cx="644554" cy="63591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103010" y="1749544"/>
            <a:ext cx="623691" cy="63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475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20676"/>
            <a:ext cx="10801350" cy="1162892"/>
          </a:xfrm>
        </p:spPr>
        <p:txBody>
          <a:bodyPr/>
          <a:lstStyle/>
          <a:p>
            <a:r>
              <a:rPr lang="en-BE" dirty="0" smtClean="0"/>
              <a:t>Principios de dise</a:t>
            </a:r>
            <a:r>
              <a:rPr lang="es-CR" dirty="0" smtClean="0"/>
              <a:t>ñ</a:t>
            </a:r>
            <a:r>
              <a:rPr lang="en-BE" dirty="0" smtClean="0"/>
              <a:t>o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2630952"/>
              </p:ext>
            </p:extLst>
          </p:nvPr>
        </p:nvGraphicFramePr>
        <p:xfrm>
          <a:off x="542924" y="1643063"/>
          <a:ext cx="11901489" cy="5214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6102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7d07ad0-8762-41a0-b7c7-90ba916663a4">UQHPVMWYETTA-2123529222-43</_dlc_DocId>
    <_dlc_DocIdUrl xmlns="f7d07ad0-8762-41a0-b7c7-90ba916663a4">
      <Url>https://incaecr.sharepoint.com/sites/institucional/CMI/_layouts/15/DocIdRedir.aspx?ID=UQHPVMWYETTA-2123529222-43</Url>
      <Description>UQHPVMWYETTA-2123529222-43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BF61E4BE6D1C34E99CB2A76A34D0CF7" ma:contentTypeVersion="4" ma:contentTypeDescription="Crear nuevo documento." ma:contentTypeScope="" ma:versionID="dec82e7abf651c4753c243cdbecf55ef">
  <xsd:schema xmlns:xsd="http://www.w3.org/2001/XMLSchema" xmlns:xs="http://www.w3.org/2001/XMLSchema" xmlns:p="http://schemas.microsoft.com/office/2006/metadata/properties" xmlns:ns2="f7d07ad0-8762-41a0-b7c7-90ba916663a4" xmlns:ns3="d1fe9165-cc50-45be-a338-bdae5b696317" targetNamespace="http://schemas.microsoft.com/office/2006/metadata/properties" ma:root="true" ma:fieldsID="03bf5b983c1526fc9d539df6fb94ba57" ns2:_="" ns3:_="">
    <xsd:import namespace="f7d07ad0-8762-41a0-b7c7-90ba916663a4"/>
    <xsd:import namespace="d1fe9165-cc50-45be-a338-bdae5b6963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d07ad0-8762-41a0-b7c7-90ba916663a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e9165-cc50-45be-a338-bdae5b6963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259F9D-7BAA-46DF-9667-17D7F1F4305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d1fe9165-cc50-45be-a338-bdae5b696317"/>
    <ds:schemaRef ds:uri="f7d07ad0-8762-41a0-b7c7-90ba916663a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EADF572-E07C-4951-8E4B-21698906283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D92C64B-D785-47CA-96A0-DF790DB3505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66D1531-0603-499A-9AC6-3B159A5E2B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d07ad0-8762-41a0-b7c7-90ba916663a4"/>
    <ds:schemaRef ds:uri="d1fe9165-cc50-45be-a338-bdae5b6963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11244</TotalTime>
  <Words>480</Words>
  <Application>Microsoft Office PowerPoint</Application>
  <PresentationFormat>Panorámica</PresentationFormat>
  <Paragraphs>72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Tema de Office</vt:lpstr>
      <vt:lpstr>Índice de Desarrollo Rural Territorial (IDRT) de Costa Rica</vt:lpstr>
      <vt:lpstr>Normativa y contexto de Desarrollo Rural Territorial</vt:lpstr>
      <vt:lpstr>¿Porqué un Índice de Desarrollo Rural Territorial (IDRT)?</vt:lpstr>
      <vt:lpstr>OCDE: Las Brechas Urbano Rural</vt:lpstr>
      <vt:lpstr>Presentación de PowerPoint</vt:lpstr>
      <vt:lpstr>Presentación de PowerPoint</vt:lpstr>
      <vt:lpstr>Índice de Desarrollo Rural (IDRT)</vt:lpstr>
      <vt:lpstr>Dimensiones y su alineación con los ODS</vt:lpstr>
      <vt:lpstr>Principios de diseño </vt:lpstr>
      <vt:lpstr>Características del IDRT</vt:lpstr>
      <vt:lpstr>Criterios para la selección de indicadores  </vt:lpstr>
      <vt:lpstr>Presentación de PowerPoint</vt:lpstr>
      <vt:lpstr>Resultados</vt:lpstr>
      <vt:lpstr>IDRT por territorio</vt:lpstr>
      <vt:lpstr>Quintiles por distrito del IDRT</vt:lpstr>
      <vt:lpstr>Quintiles por distrito por eje del IDRT</vt:lpstr>
      <vt:lpstr>Presentación de PowerPoint</vt:lpstr>
      <vt:lpstr>Diferencias con el IDS (Mideplan)</vt:lpstr>
      <vt:lpstr>Próximos pasos finales</vt:lpstr>
      <vt:lpstr>«Hacia un desarrollo equitativo y sostenible»  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Trinidad Álvarez</dc:creator>
  <cp:lastModifiedBy>Marvin Chaves Thomas</cp:lastModifiedBy>
  <cp:revision>97</cp:revision>
  <dcterms:created xsi:type="dcterms:W3CDTF">2020-07-23T14:17:05Z</dcterms:created>
  <dcterms:modified xsi:type="dcterms:W3CDTF">2021-11-22T19:53:58Z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0x0101007BF61E4BE6D1C34E99CB2A76A34D0CF7</vt:lpwstr>
  </property>
  <property fmtid="{D5CDD505-2E9C-101B-9397-08002B2CF9AE}" pid="3" name="_dlc_DocIdItemGuid">
    <vt:lpwstr>73d28a66-7456-46f5-8a74-a9a782b26a02</vt:lpwstr>
  </property>
</Properties>
</file>