
<file path=[Content_Types].xml><?xml version="1.0" encoding="utf-8"?>
<Types xmlns="http://schemas.openxmlformats.org/package/2006/content-types">
  <Default ContentType="image/tiff" Extension="tiff"/>
  <Default ContentType="image/svg+xml" Extension="svg"/>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12192000"/>
  <p:notesSz cx="6858000" cy="9144000"/>
  <p:defaultTextStyle>
    <a:defPPr lvl="0">
      <a:defRPr lang="en-US"/>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1.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4E48F4-F9A1-4D96-8CDF-4DC536229777}" type="datetimeFigureOut">
              <a:rPr lang="es-CR" smtClean="0"/>
              <a:t>2/7/20</a:t>
            </a:fld>
            <a:endParaRPr lang="es-C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93CD9A-D029-4646-A6E9-FBCE79615C42}" type="slidenum">
              <a:rPr lang="es-CR" smtClean="0"/>
              <a:t>‹Nr.›</a:t>
            </a:fld>
            <a:endParaRPr lang="es-CR"/>
          </a:p>
        </p:txBody>
      </p:sp>
    </p:spTree>
    <p:extLst>
      <p:ext uri="{BB962C8B-B14F-4D97-AF65-F5344CB8AC3E}">
        <p14:creationId xmlns:p14="http://schemas.microsoft.com/office/powerpoint/2010/main" val="1492795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5467E57-8E49-4F34-AF35-763105153F0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a:extLst>
              <a:ext uri="{FF2B5EF4-FFF2-40B4-BE49-F238E27FC236}">
                <a16:creationId xmlns:a16="http://schemas.microsoft.com/office/drawing/2014/main" xmlns="" id="{4997B433-C0FA-400E-84B2-CDA6B13A56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a:extLst>
              <a:ext uri="{FF2B5EF4-FFF2-40B4-BE49-F238E27FC236}">
                <a16:creationId xmlns:a16="http://schemas.microsoft.com/office/drawing/2014/main" xmlns="" id="{6DC9CA04-0E6D-4521-B7B3-5595A906663F}"/>
              </a:ext>
            </a:extLst>
          </p:cNvPr>
          <p:cNvSpPr>
            <a:spLocks noGrp="1"/>
          </p:cNvSpPr>
          <p:nvPr>
            <p:ph type="dt" sz="half" idx="10"/>
          </p:nvPr>
        </p:nvSpPr>
        <p:spPr/>
        <p:txBody>
          <a:bodyPr/>
          <a:lstStyle/>
          <a:p>
            <a:fld id="{7E9F3AC3-9B8D-477F-936B-D393B4AA10FD}" type="datetimeFigureOut">
              <a:rPr lang="en-US" smtClean="0"/>
              <a:t>7/2/20</a:t>
            </a:fld>
            <a:endParaRPr lang="en-US" dirty="0"/>
          </a:p>
        </p:txBody>
      </p:sp>
      <p:sp>
        <p:nvSpPr>
          <p:cNvPr id="5" name="Marcador de pie de página 4">
            <a:extLst>
              <a:ext uri="{FF2B5EF4-FFF2-40B4-BE49-F238E27FC236}">
                <a16:creationId xmlns:a16="http://schemas.microsoft.com/office/drawing/2014/main" xmlns="" id="{CE71664E-3353-46EC-83F6-E809674EBFD4}"/>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xmlns="" id="{7309B400-E199-4371-9522-4002DC63CD51}"/>
              </a:ext>
            </a:extLst>
          </p:cNvPr>
          <p:cNvSpPr>
            <a:spLocks noGrp="1"/>
          </p:cNvSpPr>
          <p:nvPr>
            <p:ph type="sldNum" sz="quarter" idx="12"/>
          </p:nvPr>
        </p:nvSpPr>
        <p:spPr/>
        <p:txBody>
          <a:bodyPr/>
          <a:lstStyle/>
          <a:p>
            <a:fld id="{9E03292D-7EB3-4787-BF11-04636C02C19F}" type="slidenum">
              <a:rPr lang="en-US" smtClean="0"/>
              <a:t>‹Nr.›</a:t>
            </a:fld>
            <a:endParaRPr lang="en-US" dirty="0"/>
          </a:p>
        </p:txBody>
      </p:sp>
    </p:spTree>
    <p:extLst>
      <p:ext uri="{BB962C8B-B14F-4D97-AF65-F5344CB8AC3E}">
        <p14:creationId xmlns:p14="http://schemas.microsoft.com/office/powerpoint/2010/main" val="2060241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380DD16-976E-44EF-97A0-1D2AE99620A9}"/>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xmlns="" id="{ECF20972-CA0C-4E3F-8232-0B03CF17767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xmlns="" id="{9D10A781-6507-412B-B10D-C78E98C21319}"/>
              </a:ext>
            </a:extLst>
          </p:cNvPr>
          <p:cNvSpPr>
            <a:spLocks noGrp="1"/>
          </p:cNvSpPr>
          <p:nvPr>
            <p:ph type="dt" sz="half" idx="10"/>
          </p:nvPr>
        </p:nvSpPr>
        <p:spPr/>
        <p:txBody>
          <a:bodyPr/>
          <a:lstStyle/>
          <a:p>
            <a:fld id="{7E9F3AC3-9B8D-477F-936B-D393B4AA10FD}" type="datetimeFigureOut">
              <a:rPr lang="en-US" smtClean="0"/>
              <a:t>7/2/20</a:t>
            </a:fld>
            <a:endParaRPr lang="en-US" dirty="0"/>
          </a:p>
        </p:txBody>
      </p:sp>
      <p:sp>
        <p:nvSpPr>
          <p:cNvPr id="5" name="Marcador de pie de página 4">
            <a:extLst>
              <a:ext uri="{FF2B5EF4-FFF2-40B4-BE49-F238E27FC236}">
                <a16:creationId xmlns:a16="http://schemas.microsoft.com/office/drawing/2014/main" xmlns="" id="{60B6C110-95F8-4D3D-A790-E1E0FA5E98CF}"/>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xmlns="" id="{992AFB7E-11BC-4CCD-B0D8-E29E3F652101}"/>
              </a:ext>
            </a:extLst>
          </p:cNvPr>
          <p:cNvSpPr>
            <a:spLocks noGrp="1"/>
          </p:cNvSpPr>
          <p:nvPr>
            <p:ph type="sldNum" sz="quarter" idx="12"/>
          </p:nvPr>
        </p:nvSpPr>
        <p:spPr/>
        <p:txBody>
          <a:bodyPr/>
          <a:lstStyle/>
          <a:p>
            <a:fld id="{9E03292D-7EB3-4787-BF11-04636C02C19F}" type="slidenum">
              <a:rPr lang="en-US" smtClean="0"/>
              <a:t>‹Nr.›</a:t>
            </a:fld>
            <a:endParaRPr lang="en-US" dirty="0"/>
          </a:p>
        </p:txBody>
      </p:sp>
    </p:spTree>
    <p:extLst>
      <p:ext uri="{BB962C8B-B14F-4D97-AF65-F5344CB8AC3E}">
        <p14:creationId xmlns:p14="http://schemas.microsoft.com/office/powerpoint/2010/main" val="3386366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DFFA9905-D792-4211-A306-51EFA3E023A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xmlns="" id="{B6DC6B13-042D-4F0A-AA35-1DBBC2B0FDC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xmlns="" id="{A1D1CBE2-9857-4BE9-9751-7DFEEFDA9C68}"/>
              </a:ext>
            </a:extLst>
          </p:cNvPr>
          <p:cNvSpPr>
            <a:spLocks noGrp="1"/>
          </p:cNvSpPr>
          <p:nvPr>
            <p:ph type="dt" sz="half" idx="10"/>
          </p:nvPr>
        </p:nvSpPr>
        <p:spPr/>
        <p:txBody>
          <a:bodyPr/>
          <a:lstStyle/>
          <a:p>
            <a:fld id="{7E9F3AC3-9B8D-477F-936B-D393B4AA10FD}" type="datetimeFigureOut">
              <a:rPr lang="en-US" smtClean="0"/>
              <a:t>7/2/20</a:t>
            </a:fld>
            <a:endParaRPr lang="en-US" dirty="0"/>
          </a:p>
        </p:txBody>
      </p:sp>
      <p:sp>
        <p:nvSpPr>
          <p:cNvPr id="5" name="Marcador de pie de página 4">
            <a:extLst>
              <a:ext uri="{FF2B5EF4-FFF2-40B4-BE49-F238E27FC236}">
                <a16:creationId xmlns:a16="http://schemas.microsoft.com/office/drawing/2014/main" xmlns="" id="{7B746AE4-790B-4B84-8150-2C90FE6060BD}"/>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xmlns="" id="{AA2BC0CC-E1F8-48DD-8495-7D4965AB0535}"/>
              </a:ext>
            </a:extLst>
          </p:cNvPr>
          <p:cNvSpPr>
            <a:spLocks noGrp="1"/>
          </p:cNvSpPr>
          <p:nvPr>
            <p:ph type="sldNum" sz="quarter" idx="12"/>
          </p:nvPr>
        </p:nvSpPr>
        <p:spPr/>
        <p:txBody>
          <a:bodyPr/>
          <a:lstStyle/>
          <a:p>
            <a:fld id="{9E03292D-7EB3-4787-BF11-04636C02C19F}" type="slidenum">
              <a:rPr lang="en-US" smtClean="0"/>
              <a:t>‹Nr.›</a:t>
            </a:fld>
            <a:endParaRPr lang="en-US" dirty="0"/>
          </a:p>
        </p:txBody>
      </p:sp>
    </p:spTree>
    <p:extLst>
      <p:ext uri="{BB962C8B-B14F-4D97-AF65-F5344CB8AC3E}">
        <p14:creationId xmlns:p14="http://schemas.microsoft.com/office/powerpoint/2010/main" val="2028059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5A51BED-6ED4-44D9-A165-4D67E6CB627B}"/>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xmlns="" id="{6C919661-2E3E-465D-93F2-A39565CE3E5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xmlns="" id="{D4AACC26-DFBF-4462-8EF5-D02826E2828D}"/>
              </a:ext>
            </a:extLst>
          </p:cNvPr>
          <p:cNvSpPr>
            <a:spLocks noGrp="1"/>
          </p:cNvSpPr>
          <p:nvPr>
            <p:ph type="dt" sz="half" idx="10"/>
          </p:nvPr>
        </p:nvSpPr>
        <p:spPr/>
        <p:txBody>
          <a:bodyPr/>
          <a:lstStyle/>
          <a:p>
            <a:fld id="{7E9F3AC3-9B8D-477F-936B-D393B4AA10FD}" type="datetimeFigureOut">
              <a:rPr lang="en-US" smtClean="0"/>
              <a:t>7/2/20</a:t>
            </a:fld>
            <a:endParaRPr lang="en-US" dirty="0"/>
          </a:p>
        </p:txBody>
      </p:sp>
      <p:sp>
        <p:nvSpPr>
          <p:cNvPr id="5" name="Marcador de pie de página 4">
            <a:extLst>
              <a:ext uri="{FF2B5EF4-FFF2-40B4-BE49-F238E27FC236}">
                <a16:creationId xmlns:a16="http://schemas.microsoft.com/office/drawing/2014/main" xmlns="" id="{AF30BAA3-F5FE-4635-8FFC-330E2DA1C92A}"/>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xmlns="" id="{87B8810D-5405-4A5A-A4E8-FADBA2D57590}"/>
              </a:ext>
            </a:extLst>
          </p:cNvPr>
          <p:cNvSpPr>
            <a:spLocks noGrp="1"/>
          </p:cNvSpPr>
          <p:nvPr>
            <p:ph type="sldNum" sz="quarter" idx="12"/>
          </p:nvPr>
        </p:nvSpPr>
        <p:spPr/>
        <p:txBody>
          <a:bodyPr/>
          <a:lstStyle/>
          <a:p>
            <a:fld id="{9E03292D-7EB3-4787-BF11-04636C02C19F}" type="slidenum">
              <a:rPr lang="en-US" smtClean="0"/>
              <a:t>‹Nr.›</a:t>
            </a:fld>
            <a:endParaRPr lang="en-US" dirty="0"/>
          </a:p>
        </p:txBody>
      </p:sp>
    </p:spTree>
    <p:extLst>
      <p:ext uri="{BB962C8B-B14F-4D97-AF65-F5344CB8AC3E}">
        <p14:creationId xmlns:p14="http://schemas.microsoft.com/office/powerpoint/2010/main" val="3545172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353A8ED-09B7-4751-8B29-AA99534D375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xmlns="" id="{37723DC0-C372-44F6-855E-788E3039CF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69B85273-4801-4F03-8389-E9E0544B578F}"/>
              </a:ext>
            </a:extLst>
          </p:cNvPr>
          <p:cNvSpPr>
            <a:spLocks noGrp="1"/>
          </p:cNvSpPr>
          <p:nvPr>
            <p:ph type="dt" sz="half" idx="10"/>
          </p:nvPr>
        </p:nvSpPr>
        <p:spPr/>
        <p:txBody>
          <a:bodyPr/>
          <a:lstStyle/>
          <a:p>
            <a:fld id="{7E9F3AC3-9B8D-477F-936B-D393B4AA10FD}" type="datetimeFigureOut">
              <a:rPr lang="en-US" smtClean="0"/>
              <a:t>7/2/20</a:t>
            </a:fld>
            <a:endParaRPr lang="en-US" dirty="0"/>
          </a:p>
        </p:txBody>
      </p:sp>
      <p:sp>
        <p:nvSpPr>
          <p:cNvPr id="5" name="Marcador de pie de página 4">
            <a:extLst>
              <a:ext uri="{FF2B5EF4-FFF2-40B4-BE49-F238E27FC236}">
                <a16:creationId xmlns:a16="http://schemas.microsoft.com/office/drawing/2014/main" xmlns="" id="{454907D3-4EF3-4CCC-B7E9-28D53C9285A8}"/>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xmlns="" id="{155E6117-BC9E-4D08-908D-711A237B0566}"/>
              </a:ext>
            </a:extLst>
          </p:cNvPr>
          <p:cNvSpPr>
            <a:spLocks noGrp="1"/>
          </p:cNvSpPr>
          <p:nvPr>
            <p:ph type="sldNum" sz="quarter" idx="12"/>
          </p:nvPr>
        </p:nvSpPr>
        <p:spPr/>
        <p:txBody>
          <a:bodyPr/>
          <a:lstStyle/>
          <a:p>
            <a:fld id="{9E03292D-7EB3-4787-BF11-04636C02C19F}" type="slidenum">
              <a:rPr lang="en-US" smtClean="0"/>
              <a:t>‹Nr.›</a:t>
            </a:fld>
            <a:endParaRPr lang="en-US" dirty="0"/>
          </a:p>
        </p:txBody>
      </p:sp>
    </p:spTree>
    <p:extLst>
      <p:ext uri="{BB962C8B-B14F-4D97-AF65-F5344CB8AC3E}">
        <p14:creationId xmlns:p14="http://schemas.microsoft.com/office/powerpoint/2010/main" val="816677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632E808-C2EF-4CF2-96C3-CAA1071280F7}"/>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xmlns="" id="{D96027F9-17EA-44D4-B4D8-8FBC0F370F5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a:extLst>
              <a:ext uri="{FF2B5EF4-FFF2-40B4-BE49-F238E27FC236}">
                <a16:creationId xmlns:a16="http://schemas.microsoft.com/office/drawing/2014/main" xmlns="" id="{922081AB-6652-404F-BB47-29ADB2303F2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a:extLst>
              <a:ext uri="{FF2B5EF4-FFF2-40B4-BE49-F238E27FC236}">
                <a16:creationId xmlns:a16="http://schemas.microsoft.com/office/drawing/2014/main" xmlns="" id="{6C61FB51-C14B-4617-A0D6-69CE157FA5AA}"/>
              </a:ext>
            </a:extLst>
          </p:cNvPr>
          <p:cNvSpPr>
            <a:spLocks noGrp="1"/>
          </p:cNvSpPr>
          <p:nvPr>
            <p:ph type="dt" sz="half" idx="10"/>
          </p:nvPr>
        </p:nvSpPr>
        <p:spPr/>
        <p:txBody>
          <a:bodyPr/>
          <a:lstStyle/>
          <a:p>
            <a:fld id="{7E9F3AC3-9B8D-477F-936B-D393B4AA10FD}" type="datetimeFigureOut">
              <a:rPr lang="en-US" smtClean="0"/>
              <a:t>7/2/20</a:t>
            </a:fld>
            <a:endParaRPr lang="en-US" dirty="0"/>
          </a:p>
        </p:txBody>
      </p:sp>
      <p:sp>
        <p:nvSpPr>
          <p:cNvPr id="6" name="Marcador de pie de página 5">
            <a:extLst>
              <a:ext uri="{FF2B5EF4-FFF2-40B4-BE49-F238E27FC236}">
                <a16:creationId xmlns:a16="http://schemas.microsoft.com/office/drawing/2014/main" xmlns="" id="{8BB97EE1-E68E-4308-98DF-DE2E18A09B63}"/>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xmlns="" id="{77C42DBA-722C-455C-8338-4E0AA2BEC69C}"/>
              </a:ext>
            </a:extLst>
          </p:cNvPr>
          <p:cNvSpPr>
            <a:spLocks noGrp="1"/>
          </p:cNvSpPr>
          <p:nvPr>
            <p:ph type="sldNum" sz="quarter" idx="12"/>
          </p:nvPr>
        </p:nvSpPr>
        <p:spPr/>
        <p:txBody>
          <a:bodyPr/>
          <a:lstStyle/>
          <a:p>
            <a:fld id="{9E03292D-7EB3-4787-BF11-04636C02C19F}" type="slidenum">
              <a:rPr lang="en-US" smtClean="0"/>
              <a:t>‹Nr.›</a:t>
            </a:fld>
            <a:endParaRPr lang="en-US" dirty="0"/>
          </a:p>
        </p:txBody>
      </p:sp>
    </p:spTree>
    <p:extLst>
      <p:ext uri="{BB962C8B-B14F-4D97-AF65-F5344CB8AC3E}">
        <p14:creationId xmlns:p14="http://schemas.microsoft.com/office/powerpoint/2010/main" val="328776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0ECB9E8-1E35-434A-B007-29F9DFEA9C3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xmlns="" id="{95B46B0D-A1DA-4B45-8712-180AE248F7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A45202D3-3F14-437A-9446-87C1413B393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a:extLst>
              <a:ext uri="{FF2B5EF4-FFF2-40B4-BE49-F238E27FC236}">
                <a16:creationId xmlns:a16="http://schemas.microsoft.com/office/drawing/2014/main" xmlns="" id="{B38ED51A-32AF-413C-AD1B-258E9EEAC9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BDA2ED5F-DF23-4C0F-B901-B09DE2F320D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a16="http://schemas.microsoft.com/office/drawing/2014/main" xmlns="" id="{AB9F07CA-83B7-4D0F-924C-D7C5EC347A20}"/>
              </a:ext>
            </a:extLst>
          </p:cNvPr>
          <p:cNvSpPr>
            <a:spLocks noGrp="1"/>
          </p:cNvSpPr>
          <p:nvPr>
            <p:ph type="dt" sz="half" idx="10"/>
          </p:nvPr>
        </p:nvSpPr>
        <p:spPr/>
        <p:txBody>
          <a:bodyPr/>
          <a:lstStyle/>
          <a:p>
            <a:fld id="{7E9F3AC3-9B8D-477F-936B-D393B4AA10FD}" type="datetimeFigureOut">
              <a:rPr lang="en-US" smtClean="0"/>
              <a:t>7/2/20</a:t>
            </a:fld>
            <a:endParaRPr lang="en-US" dirty="0"/>
          </a:p>
        </p:txBody>
      </p:sp>
      <p:sp>
        <p:nvSpPr>
          <p:cNvPr id="8" name="Marcador de pie de página 7">
            <a:extLst>
              <a:ext uri="{FF2B5EF4-FFF2-40B4-BE49-F238E27FC236}">
                <a16:creationId xmlns:a16="http://schemas.microsoft.com/office/drawing/2014/main" xmlns="" id="{CFD3700A-BD8F-4161-B85E-4E5DAB7B8DF3}"/>
              </a:ext>
            </a:extLst>
          </p:cNvPr>
          <p:cNvSpPr>
            <a:spLocks noGrp="1"/>
          </p:cNvSpPr>
          <p:nvPr>
            <p:ph type="ftr" sz="quarter" idx="11"/>
          </p:nvPr>
        </p:nvSpPr>
        <p:spPr/>
        <p:txBody>
          <a:bodyPr/>
          <a:lstStyle/>
          <a:p>
            <a:endParaRPr lang="en-US" dirty="0"/>
          </a:p>
        </p:txBody>
      </p:sp>
      <p:sp>
        <p:nvSpPr>
          <p:cNvPr id="9" name="Marcador de número de diapositiva 8">
            <a:extLst>
              <a:ext uri="{FF2B5EF4-FFF2-40B4-BE49-F238E27FC236}">
                <a16:creationId xmlns:a16="http://schemas.microsoft.com/office/drawing/2014/main" xmlns="" id="{B419AC27-D4EE-4222-965B-E63D50277887}"/>
              </a:ext>
            </a:extLst>
          </p:cNvPr>
          <p:cNvSpPr>
            <a:spLocks noGrp="1"/>
          </p:cNvSpPr>
          <p:nvPr>
            <p:ph type="sldNum" sz="quarter" idx="12"/>
          </p:nvPr>
        </p:nvSpPr>
        <p:spPr/>
        <p:txBody>
          <a:bodyPr/>
          <a:lstStyle/>
          <a:p>
            <a:fld id="{9E03292D-7EB3-4787-BF11-04636C02C19F}" type="slidenum">
              <a:rPr lang="en-US" smtClean="0"/>
              <a:t>‹Nr.›</a:t>
            </a:fld>
            <a:endParaRPr lang="en-US" dirty="0"/>
          </a:p>
        </p:txBody>
      </p:sp>
    </p:spTree>
    <p:extLst>
      <p:ext uri="{BB962C8B-B14F-4D97-AF65-F5344CB8AC3E}">
        <p14:creationId xmlns:p14="http://schemas.microsoft.com/office/powerpoint/2010/main" val="2114824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155DDCA-6DEB-410D-BADE-B44F7D824AF0}"/>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fecha 2">
            <a:extLst>
              <a:ext uri="{FF2B5EF4-FFF2-40B4-BE49-F238E27FC236}">
                <a16:creationId xmlns:a16="http://schemas.microsoft.com/office/drawing/2014/main" xmlns="" id="{DCBA0522-5A6B-41C3-993C-DE09E306BB8B}"/>
              </a:ext>
            </a:extLst>
          </p:cNvPr>
          <p:cNvSpPr>
            <a:spLocks noGrp="1"/>
          </p:cNvSpPr>
          <p:nvPr>
            <p:ph type="dt" sz="half" idx="10"/>
          </p:nvPr>
        </p:nvSpPr>
        <p:spPr/>
        <p:txBody>
          <a:bodyPr/>
          <a:lstStyle/>
          <a:p>
            <a:fld id="{7E9F3AC3-9B8D-477F-936B-D393B4AA10FD}" type="datetimeFigureOut">
              <a:rPr lang="en-US" smtClean="0"/>
              <a:t>7/2/20</a:t>
            </a:fld>
            <a:endParaRPr lang="en-US" dirty="0"/>
          </a:p>
        </p:txBody>
      </p:sp>
      <p:sp>
        <p:nvSpPr>
          <p:cNvPr id="4" name="Marcador de pie de página 3">
            <a:extLst>
              <a:ext uri="{FF2B5EF4-FFF2-40B4-BE49-F238E27FC236}">
                <a16:creationId xmlns:a16="http://schemas.microsoft.com/office/drawing/2014/main" xmlns="" id="{3BE64A78-B4E0-4489-8CA5-50882339AC60}"/>
              </a:ext>
            </a:extLst>
          </p:cNvPr>
          <p:cNvSpPr>
            <a:spLocks noGrp="1"/>
          </p:cNvSpPr>
          <p:nvPr>
            <p:ph type="ftr" sz="quarter" idx="11"/>
          </p:nvPr>
        </p:nvSpPr>
        <p:spPr/>
        <p:txBody>
          <a:bodyPr/>
          <a:lstStyle/>
          <a:p>
            <a:endParaRPr lang="en-US" dirty="0"/>
          </a:p>
        </p:txBody>
      </p:sp>
      <p:sp>
        <p:nvSpPr>
          <p:cNvPr id="5" name="Marcador de número de diapositiva 4">
            <a:extLst>
              <a:ext uri="{FF2B5EF4-FFF2-40B4-BE49-F238E27FC236}">
                <a16:creationId xmlns:a16="http://schemas.microsoft.com/office/drawing/2014/main" xmlns="" id="{277438CA-AD2D-4EA4-8FE5-948E3C1E72AA}"/>
              </a:ext>
            </a:extLst>
          </p:cNvPr>
          <p:cNvSpPr>
            <a:spLocks noGrp="1"/>
          </p:cNvSpPr>
          <p:nvPr>
            <p:ph type="sldNum" sz="quarter" idx="12"/>
          </p:nvPr>
        </p:nvSpPr>
        <p:spPr/>
        <p:txBody>
          <a:bodyPr/>
          <a:lstStyle/>
          <a:p>
            <a:fld id="{9E03292D-7EB3-4787-BF11-04636C02C19F}" type="slidenum">
              <a:rPr lang="en-US" smtClean="0"/>
              <a:t>‹Nr.›</a:t>
            </a:fld>
            <a:endParaRPr lang="en-US" dirty="0"/>
          </a:p>
        </p:txBody>
      </p:sp>
    </p:spTree>
    <p:extLst>
      <p:ext uri="{BB962C8B-B14F-4D97-AF65-F5344CB8AC3E}">
        <p14:creationId xmlns:p14="http://schemas.microsoft.com/office/powerpoint/2010/main" val="3357557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DDE62DFC-CD48-4882-A462-0D5C0D258FC2}"/>
              </a:ext>
            </a:extLst>
          </p:cNvPr>
          <p:cNvSpPr>
            <a:spLocks noGrp="1"/>
          </p:cNvSpPr>
          <p:nvPr>
            <p:ph type="dt" sz="half" idx="10"/>
          </p:nvPr>
        </p:nvSpPr>
        <p:spPr/>
        <p:txBody>
          <a:bodyPr/>
          <a:lstStyle/>
          <a:p>
            <a:fld id="{7E9F3AC3-9B8D-477F-936B-D393B4AA10FD}" type="datetimeFigureOut">
              <a:rPr lang="en-US" smtClean="0"/>
              <a:t>7/2/20</a:t>
            </a:fld>
            <a:endParaRPr lang="en-US" dirty="0"/>
          </a:p>
        </p:txBody>
      </p:sp>
      <p:sp>
        <p:nvSpPr>
          <p:cNvPr id="3" name="Marcador de pie de página 2">
            <a:extLst>
              <a:ext uri="{FF2B5EF4-FFF2-40B4-BE49-F238E27FC236}">
                <a16:creationId xmlns:a16="http://schemas.microsoft.com/office/drawing/2014/main" xmlns="" id="{77B4CAFA-094B-49B2-B50B-32052E1EA526}"/>
              </a:ext>
            </a:extLst>
          </p:cNvPr>
          <p:cNvSpPr>
            <a:spLocks noGrp="1"/>
          </p:cNvSpPr>
          <p:nvPr>
            <p:ph type="ftr" sz="quarter" idx="11"/>
          </p:nvPr>
        </p:nvSpPr>
        <p:spPr/>
        <p:txBody>
          <a:bodyPr/>
          <a:lstStyle/>
          <a:p>
            <a:endParaRPr lang="en-US" dirty="0"/>
          </a:p>
        </p:txBody>
      </p:sp>
      <p:sp>
        <p:nvSpPr>
          <p:cNvPr id="4" name="Marcador de número de diapositiva 3">
            <a:extLst>
              <a:ext uri="{FF2B5EF4-FFF2-40B4-BE49-F238E27FC236}">
                <a16:creationId xmlns:a16="http://schemas.microsoft.com/office/drawing/2014/main" xmlns="" id="{37A04C24-6D98-40CB-9582-1DD71DB9470B}"/>
              </a:ext>
            </a:extLst>
          </p:cNvPr>
          <p:cNvSpPr>
            <a:spLocks noGrp="1"/>
          </p:cNvSpPr>
          <p:nvPr>
            <p:ph type="sldNum" sz="quarter" idx="12"/>
          </p:nvPr>
        </p:nvSpPr>
        <p:spPr/>
        <p:txBody>
          <a:bodyPr/>
          <a:lstStyle/>
          <a:p>
            <a:fld id="{9E03292D-7EB3-4787-BF11-04636C02C19F}" type="slidenum">
              <a:rPr lang="en-US" smtClean="0"/>
              <a:t>‹Nr.›</a:t>
            </a:fld>
            <a:endParaRPr lang="en-US" dirty="0"/>
          </a:p>
        </p:txBody>
      </p:sp>
    </p:spTree>
    <p:extLst>
      <p:ext uri="{BB962C8B-B14F-4D97-AF65-F5344CB8AC3E}">
        <p14:creationId xmlns:p14="http://schemas.microsoft.com/office/powerpoint/2010/main" val="159496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910F983-364B-4BFB-891D-1B0714AB637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xmlns="" id="{AD40B8A8-61D6-4310-8DE5-1F17C4A1D4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a16="http://schemas.microsoft.com/office/drawing/2014/main" xmlns="" id="{682E1B72-4BDE-4FBC-9CEF-6533BDDA6A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4D0C1CD2-D707-46B8-A5C4-C5F1666F679D}"/>
              </a:ext>
            </a:extLst>
          </p:cNvPr>
          <p:cNvSpPr>
            <a:spLocks noGrp="1"/>
          </p:cNvSpPr>
          <p:nvPr>
            <p:ph type="dt" sz="half" idx="10"/>
          </p:nvPr>
        </p:nvSpPr>
        <p:spPr/>
        <p:txBody>
          <a:bodyPr/>
          <a:lstStyle/>
          <a:p>
            <a:fld id="{7E9F3AC3-9B8D-477F-936B-D393B4AA10FD}" type="datetimeFigureOut">
              <a:rPr lang="en-US" smtClean="0"/>
              <a:t>7/2/20</a:t>
            </a:fld>
            <a:endParaRPr lang="en-US" dirty="0"/>
          </a:p>
        </p:txBody>
      </p:sp>
      <p:sp>
        <p:nvSpPr>
          <p:cNvPr id="6" name="Marcador de pie de página 5">
            <a:extLst>
              <a:ext uri="{FF2B5EF4-FFF2-40B4-BE49-F238E27FC236}">
                <a16:creationId xmlns:a16="http://schemas.microsoft.com/office/drawing/2014/main" xmlns="" id="{B8CF5D3F-9439-46B5-AFED-3602AA12706E}"/>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xmlns="" id="{8293DD08-A7D4-4BFD-BD6A-7055349EB004}"/>
              </a:ext>
            </a:extLst>
          </p:cNvPr>
          <p:cNvSpPr>
            <a:spLocks noGrp="1"/>
          </p:cNvSpPr>
          <p:nvPr>
            <p:ph type="sldNum" sz="quarter" idx="12"/>
          </p:nvPr>
        </p:nvSpPr>
        <p:spPr/>
        <p:txBody>
          <a:bodyPr/>
          <a:lstStyle/>
          <a:p>
            <a:fld id="{9E03292D-7EB3-4787-BF11-04636C02C19F}" type="slidenum">
              <a:rPr lang="en-US" smtClean="0"/>
              <a:t>‹Nr.›</a:t>
            </a:fld>
            <a:endParaRPr lang="en-US" dirty="0"/>
          </a:p>
        </p:txBody>
      </p:sp>
    </p:spTree>
    <p:extLst>
      <p:ext uri="{BB962C8B-B14F-4D97-AF65-F5344CB8AC3E}">
        <p14:creationId xmlns:p14="http://schemas.microsoft.com/office/powerpoint/2010/main" val="2450352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44B7C41-C469-4CC4-B69B-6DB4A177DA1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a:extLst>
              <a:ext uri="{FF2B5EF4-FFF2-40B4-BE49-F238E27FC236}">
                <a16:creationId xmlns:a16="http://schemas.microsoft.com/office/drawing/2014/main" xmlns="" id="{B4287215-A599-4C5D-9FCF-EDC02B1672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Marcador de texto 3">
            <a:extLst>
              <a:ext uri="{FF2B5EF4-FFF2-40B4-BE49-F238E27FC236}">
                <a16:creationId xmlns:a16="http://schemas.microsoft.com/office/drawing/2014/main" xmlns="" id="{40F882A4-2BB5-47AF-ADE9-BA72CF7E50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5158B221-5126-45FD-B5A2-F9697147D41C}"/>
              </a:ext>
            </a:extLst>
          </p:cNvPr>
          <p:cNvSpPr>
            <a:spLocks noGrp="1"/>
          </p:cNvSpPr>
          <p:nvPr>
            <p:ph type="dt" sz="half" idx="10"/>
          </p:nvPr>
        </p:nvSpPr>
        <p:spPr/>
        <p:txBody>
          <a:bodyPr/>
          <a:lstStyle/>
          <a:p>
            <a:fld id="{7E9F3AC3-9B8D-477F-936B-D393B4AA10FD}" type="datetimeFigureOut">
              <a:rPr lang="en-US" smtClean="0"/>
              <a:t>7/2/20</a:t>
            </a:fld>
            <a:endParaRPr lang="en-US" dirty="0"/>
          </a:p>
        </p:txBody>
      </p:sp>
      <p:sp>
        <p:nvSpPr>
          <p:cNvPr id="6" name="Marcador de pie de página 5">
            <a:extLst>
              <a:ext uri="{FF2B5EF4-FFF2-40B4-BE49-F238E27FC236}">
                <a16:creationId xmlns:a16="http://schemas.microsoft.com/office/drawing/2014/main" xmlns="" id="{00CC9079-282B-4B8D-8139-72FC6CE16C8E}"/>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xmlns="" id="{18F38DF9-6672-46E0-88D2-032D692B1A61}"/>
              </a:ext>
            </a:extLst>
          </p:cNvPr>
          <p:cNvSpPr>
            <a:spLocks noGrp="1"/>
          </p:cNvSpPr>
          <p:nvPr>
            <p:ph type="sldNum" sz="quarter" idx="12"/>
          </p:nvPr>
        </p:nvSpPr>
        <p:spPr/>
        <p:txBody>
          <a:bodyPr/>
          <a:lstStyle/>
          <a:p>
            <a:fld id="{9E03292D-7EB3-4787-BF11-04636C02C19F}" type="slidenum">
              <a:rPr lang="en-US" smtClean="0"/>
              <a:t>‹Nr.›</a:t>
            </a:fld>
            <a:endParaRPr lang="en-US" dirty="0"/>
          </a:p>
        </p:txBody>
      </p:sp>
    </p:spTree>
    <p:extLst>
      <p:ext uri="{BB962C8B-B14F-4D97-AF65-F5344CB8AC3E}">
        <p14:creationId xmlns:p14="http://schemas.microsoft.com/office/powerpoint/2010/main" val="23912032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0981A143-FF2D-49AB-8421-2DE981CF9B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xmlns="" id="{BFF81F27-270A-460D-912D-209B838216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xmlns="" id="{656AFD6B-02AA-44E3-B42D-38A861420C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9F3AC3-9B8D-477F-936B-D393B4AA10FD}" type="datetimeFigureOut">
              <a:rPr lang="en-US" smtClean="0"/>
              <a:t>7/2/20</a:t>
            </a:fld>
            <a:endParaRPr lang="en-US" dirty="0"/>
          </a:p>
        </p:txBody>
      </p:sp>
      <p:sp>
        <p:nvSpPr>
          <p:cNvPr id="5" name="Marcador de pie de página 4">
            <a:extLst>
              <a:ext uri="{FF2B5EF4-FFF2-40B4-BE49-F238E27FC236}">
                <a16:creationId xmlns:a16="http://schemas.microsoft.com/office/drawing/2014/main" xmlns="" id="{6FF5F82A-489F-4FDC-B6A2-53C71F9B2F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Marcador de número de diapositiva 5">
            <a:extLst>
              <a:ext uri="{FF2B5EF4-FFF2-40B4-BE49-F238E27FC236}">
                <a16:creationId xmlns:a16="http://schemas.microsoft.com/office/drawing/2014/main" xmlns="" id="{788749A1-C4C6-4DBA-B67D-7508D891AA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03292D-7EB3-4787-BF11-04636C02C19F}" type="slidenum">
              <a:rPr lang="en-US" smtClean="0"/>
              <a:t>‹Nr.›</a:t>
            </a:fld>
            <a:endParaRPr lang="en-US" dirty="0"/>
          </a:p>
        </p:txBody>
      </p:sp>
    </p:spTree>
    <p:extLst>
      <p:ext uri="{BB962C8B-B14F-4D97-AF65-F5344CB8AC3E}">
        <p14:creationId xmlns:p14="http://schemas.microsoft.com/office/powerpoint/2010/main" val="3345333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9.tiff"/><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2.tiff"/><Relationship Id="rId5" Type="http://schemas.openxmlformats.org/officeDocument/2006/relationships/image" Target="../media/image8.tiff"/><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9.tiff"/><Relationship Id="rId5" Type="http://schemas.openxmlformats.org/officeDocument/2006/relationships/image" Target="../media/image12.tiff"/><Relationship Id="rId6" Type="http://schemas.openxmlformats.org/officeDocument/2006/relationships/image" Target="../media/image8.tiff"/><Relationship Id="rId7"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9.tiff"/><Relationship Id="rId5" Type="http://schemas.openxmlformats.org/officeDocument/2006/relationships/image" Target="../media/image12.tiff"/><Relationship Id="rId6" Type="http://schemas.openxmlformats.org/officeDocument/2006/relationships/image" Target="../media/image8.tiff"/><Relationship Id="rId7"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sv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tiff"/><Relationship Id="rId5" Type="http://schemas.openxmlformats.org/officeDocument/2006/relationships/image" Target="../media/image7.tiff"/><Relationship Id="rId6" Type="http://schemas.openxmlformats.org/officeDocument/2006/relationships/image" Target="../media/image8.tiff"/><Relationship Id="rId7" Type="http://schemas.openxmlformats.org/officeDocument/2006/relationships/image" Target="../media/image9.tiff"/><Relationship Id="rId8" Type="http://schemas.openxmlformats.org/officeDocument/2006/relationships/image" Target="../media/image10.tiff"/><Relationship Id="rId9" Type="http://schemas.openxmlformats.org/officeDocument/2006/relationships/image" Target="../media/image11.tiff"/><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image" Target="../media/image8.tiff"/><Relationship Id="rId6" Type="http://schemas.openxmlformats.org/officeDocument/2006/relationships/image" Target="../media/image9.tiff"/><Relationship Id="rId7" Type="http://schemas.openxmlformats.org/officeDocument/2006/relationships/image" Target="../media/image12.tiff"/><Relationship Id="rId8" Type="http://schemas.openxmlformats.org/officeDocument/2006/relationships/image" Target="../media/image13.tiff"/><Relationship Id="rId9" Type="http://schemas.openxmlformats.org/officeDocument/2006/relationships/image" Target="../media/image14.tiff"/><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0.png"/><Relationship Id="rId10" Type="http://schemas.openxmlformats.org/officeDocument/2006/relationships/image" Target="../media/image21.png"/><Relationship Id="rId11"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CuadroTexto">
            <a:extLst>
              <a:ext uri="{FF2B5EF4-FFF2-40B4-BE49-F238E27FC236}">
                <a16:creationId xmlns:a16="http://schemas.microsoft.com/office/drawing/2014/main" xmlns="" id="{BCF21ED5-374A-45C0-BE98-74C678434D54}"/>
              </a:ext>
            </a:extLst>
          </p:cNvPr>
          <p:cNvSpPr txBox="1">
            <a:spLocks noChangeArrowheads="1"/>
          </p:cNvSpPr>
          <p:nvPr/>
        </p:nvSpPr>
        <p:spPr bwMode="auto">
          <a:xfrm>
            <a:off x="1847850" y="6092825"/>
            <a:ext cx="8496300" cy="369332"/>
          </a:xfrm>
          <a:prstGeom prst="rect">
            <a:avLst/>
          </a:prstGeom>
          <a:solidFill>
            <a:srgbClr val="004489"/>
          </a:solidFill>
          <a:ln w="9525">
            <a:noFill/>
            <a:miter lim="800000"/>
            <a:headEnd/>
            <a:tailEnd/>
          </a:ln>
        </p:spPr>
        <p:txBody>
          <a:bodyPr>
            <a:spAutoFit/>
          </a:bodyPr>
          <a:lstStyle/>
          <a:p>
            <a:pPr algn="ctr">
              <a:buClr>
                <a:srgbClr val="A5AB81"/>
              </a:buClr>
              <a:defRPr/>
            </a:pPr>
            <a:endParaRPr lang="es-CR" b="1" dirty="0">
              <a:solidFill>
                <a:srgbClr val="FFFFFF"/>
              </a:solidFill>
            </a:endParaRPr>
          </a:p>
        </p:txBody>
      </p:sp>
      <p:grpSp>
        <p:nvGrpSpPr>
          <p:cNvPr id="12" name="Grupo 11">
            <a:extLst>
              <a:ext uri="{FF2B5EF4-FFF2-40B4-BE49-F238E27FC236}">
                <a16:creationId xmlns:a16="http://schemas.microsoft.com/office/drawing/2014/main" xmlns="" id="{1ABE162C-CF8D-4FDA-B0F4-5F995FCAE6A5}"/>
              </a:ext>
            </a:extLst>
          </p:cNvPr>
          <p:cNvGrpSpPr/>
          <p:nvPr/>
        </p:nvGrpSpPr>
        <p:grpSpPr>
          <a:xfrm>
            <a:off x="2060071" y="873327"/>
            <a:ext cx="8071858" cy="108463"/>
            <a:chOff x="323776" y="985357"/>
            <a:chExt cx="8071858" cy="108463"/>
          </a:xfrm>
        </p:grpSpPr>
        <p:sp>
          <p:nvSpPr>
            <p:cNvPr id="5" name="AutoShape 9">
              <a:extLst>
                <a:ext uri="{FF2B5EF4-FFF2-40B4-BE49-F238E27FC236}">
                  <a16:creationId xmlns:a16="http://schemas.microsoft.com/office/drawing/2014/main" xmlns="" id="{D8194618-F851-47A7-BB4C-45AB7E265148}"/>
                </a:ext>
              </a:extLst>
            </p:cNvPr>
            <p:cNvSpPr>
              <a:spLocks noChangeArrowheads="1"/>
            </p:cNvSpPr>
            <p:nvPr/>
          </p:nvSpPr>
          <p:spPr bwMode="auto">
            <a:xfrm>
              <a:off x="323776" y="985357"/>
              <a:ext cx="863600" cy="108463"/>
            </a:xfrm>
            <a:prstGeom prst="flowChartAlternateProcess">
              <a:avLst/>
            </a:prstGeom>
            <a:solidFill>
              <a:srgbClr val="004489"/>
            </a:solidFill>
            <a:ln w="9525">
              <a:noFill/>
              <a:miter lim="800000"/>
              <a:headEnd/>
              <a:tailEnd/>
            </a:ln>
            <a:effectLst/>
          </p:spPr>
          <p:txBody>
            <a:bodyPr wrap="none" anchor="ctr"/>
            <a:lstStyle/>
            <a:p>
              <a:pPr fontAlgn="base">
                <a:spcBef>
                  <a:spcPct val="0"/>
                </a:spcBef>
                <a:spcAft>
                  <a:spcPct val="0"/>
                </a:spcAft>
                <a:defRPr/>
              </a:pPr>
              <a:endParaRPr lang="es-ES" dirty="0">
                <a:solidFill>
                  <a:srgbClr val="002060"/>
                </a:solidFill>
                <a:latin typeface="Calibri"/>
                <a:cs typeface="Calibri"/>
              </a:endParaRPr>
            </a:p>
          </p:txBody>
        </p:sp>
        <p:sp>
          <p:nvSpPr>
            <p:cNvPr id="6" name="AutoShape 7">
              <a:extLst>
                <a:ext uri="{FF2B5EF4-FFF2-40B4-BE49-F238E27FC236}">
                  <a16:creationId xmlns:a16="http://schemas.microsoft.com/office/drawing/2014/main" xmlns="" id="{A02E1F57-2014-40C3-A47B-DAF63446054E}"/>
                </a:ext>
              </a:extLst>
            </p:cNvPr>
            <p:cNvSpPr>
              <a:spLocks noChangeArrowheads="1"/>
            </p:cNvSpPr>
            <p:nvPr/>
          </p:nvSpPr>
          <p:spPr bwMode="auto">
            <a:xfrm>
              <a:off x="1196321" y="985357"/>
              <a:ext cx="1655763" cy="108463"/>
            </a:xfrm>
            <a:prstGeom prst="flowChartAlternateProcess">
              <a:avLst/>
            </a:prstGeom>
            <a:solidFill>
              <a:srgbClr val="FB860D"/>
            </a:solidFill>
            <a:ln w="9525">
              <a:noFill/>
              <a:miter lim="800000"/>
              <a:headEnd/>
              <a:tailEnd/>
            </a:ln>
            <a:effectLst/>
          </p:spPr>
          <p:txBody>
            <a:bodyPr wrap="none" anchor="ctr"/>
            <a:lstStyle/>
            <a:p>
              <a:pPr fontAlgn="base">
                <a:spcBef>
                  <a:spcPct val="0"/>
                </a:spcBef>
                <a:spcAft>
                  <a:spcPct val="0"/>
                </a:spcAft>
                <a:defRPr/>
              </a:pPr>
              <a:endParaRPr lang="es-ES" dirty="0">
                <a:solidFill>
                  <a:srgbClr val="1F497D"/>
                </a:solidFill>
                <a:latin typeface="Calibri"/>
                <a:cs typeface="Calibri"/>
              </a:endParaRPr>
            </a:p>
          </p:txBody>
        </p:sp>
        <p:sp>
          <p:nvSpPr>
            <p:cNvPr id="7" name="AutoShape 8">
              <a:extLst>
                <a:ext uri="{FF2B5EF4-FFF2-40B4-BE49-F238E27FC236}">
                  <a16:creationId xmlns:a16="http://schemas.microsoft.com/office/drawing/2014/main" xmlns="" id="{301A6F31-2A4A-4783-A05A-F1CB51862AFD}"/>
                </a:ext>
              </a:extLst>
            </p:cNvPr>
            <p:cNvSpPr>
              <a:spLocks noChangeArrowheads="1"/>
            </p:cNvSpPr>
            <p:nvPr/>
          </p:nvSpPr>
          <p:spPr bwMode="auto">
            <a:xfrm>
              <a:off x="2852084" y="985357"/>
              <a:ext cx="5543550" cy="108463"/>
            </a:xfrm>
            <a:prstGeom prst="flowChartAlternateProcess">
              <a:avLst/>
            </a:prstGeom>
            <a:solidFill>
              <a:srgbClr val="00AC00"/>
            </a:solidFill>
            <a:ln w="9525">
              <a:noFill/>
              <a:miter lim="800000"/>
              <a:headEnd/>
              <a:tailEnd/>
            </a:ln>
            <a:effectLst/>
          </p:spPr>
          <p:txBody>
            <a:bodyPr wrap="none" anchor="ctr"/>
            <a:lstStyle/>
            <a:p>
              <a:pPr fontAlgn="base">
                <a:spcBef>
                  <a:spcPct val="0"/>
                </a:spcBef>
                <a:spcAft>
                  <a:spcPct val="0"/>
                </a:spcAft>
              </a:pPr>
              <a:endParaRPr lang="es-ES" dirty="0">
                <a:solidFill>
                  <a:srgbClr val="1F497D"/>
                </a:solidFill>
                <a:latin typeface="Calibri"/>
                <a:cs typeface="Calibri"/>
              </a:endParaRPr>
            </a:p>
          </p:txBody>
        </p:sp>
      </p:grpSp>
      <p:pic>
        <p:nvPicPr>
          <p:cNvPr id="8" name="Picture 3">
            <a:extLst>
              <a:ext uri="{FF2B5EF4-FFF2-40B4-BE49-F238E27FC236}">
                <a16:creationId xmlns:a16="http://schemas.microsoft.com/office/drawing/2014/main" xmlns="" id="{7A23F165-9EC9-41AA-8A82-297B776919FC}"/>
              </a:ext>
            </a:extLst>
          </p:cNvPr>
          <p:cNvPicPr>
            <a:picLocks noChangeAspect="1"/>
          </p:cNvPicPr>
          <p:nvPr/>
        </p:nvPicPr>
        <p:blipFill rotWithShape="1">
          <a:blip r:embed="rId2"/>
          <a:srcRect t="22816" b="24916"/>
          <a:stretch/>
        </p:blipFill>
        <p:spPr>
          <a:xfrm>
            <a:off x="4481122" y="1265249"/>
            <a:ext cx="3229756" cy="1688104"/>
          </a:xfrm>
          <a:prstGeom prst="rect">
            <a:avLst/>
          </a:prstGeom>
        </p:spPr>
      </p:pic>
      <p:sp>
        <p:nvSpPr>
          <p:cNvPr id="10" name="CuadroTexto 9">
            <a:extLst>
              <a:ext uri="{FF2B5EF4-FFF2-40B4-BE49-F238E27FC236}">
                <a16:creationId xmlns:a16="http://schemas.microsoft.com/office/drawing/2014/main" xmlns="" id="{6D0CCD62-A75D-490B-9548-86BFFF1A394A}"/>
              </a:ext>
            </a:extLst>
          </p:cNvPr>
          <p:cNvSpPr txBox="1"/>
          <p:nvPr/>
        </p:nvSpPr>
        <p:spPr>
          <a:xfrm>
            <a:off x="2244348" y="2953353"/>
            <a:ext cx="7703303" cy="2123658"/>
          </a:xfrm>
          <a:prstGeom prst="rect">
            <a:avLst/>
          </a:prstGeom>
          <a:noFill/>
        </p:spPr>
        <p:txBody>
          <a:bodyPr wrap="square" rtlCol="0">
            <a:spAutoFit/>
          </a:bodyPr>
          <a:lstStyle/>
          <a:p>
            <a:pPr algn="ctr"/>
            <a:r>
              <a:rPr lang="es-CR" sz="3600" b="1" dirty="0"/>
              <a:t>FORMALIZACIÓN EMPRESARIAL</a:t>
            </a:r>
            <a:br>
              <a:rPr lang="es-CR" sz="3600" b="1" dirty="0"/>
            </a:br>
            <a:r>
              <a:rPr lang="es-CR" sz="2400" b="1" dirty="0"/>
              <a:t>POR MEDIO DE LA MEJORA REGULATORIA</a:t>
            </a:r>
          </a:p>
          <a:p>
            <a:pPr algn="ctr"/>
            <a:endParaRPr lang="es-CR" sz="2400" b="1" dirty="0">
              <a:solidFill>
                <a:srgbClr val="004489"/>
              </a:solidFill>
              <a:latin typeface="Tahoma" panose="020B0604030504040204" pitchFamily="34" charset="0"/>
              <a:ea typeface="Tahoma" panose="020B0604030504040204" pitchFamily="34" charset="0"/>
              <a:cs typeface="Tahoma" panose="020B0604030504040204" pitchFamily="34" charset="0"/>
            </a:endParaRPr>
          </a:p>
          <a:p>
            <a:pPr algn="ctr"/>
            <a:r>
              <a:rPr lang="es-CR" sz="2400" b="1" dirty="0">
                <a:solidFill>
                  <a:srgbClr val="004489"/>
                </a:solidFill>
                <a:latin typeface="Tahoma" panose="020B0604030504040204" pitchFamily="34" charset="0"/>
                <a:ea typeface="Tahoma" panose="020B0604030504040204" pitchFamily="34" charset="0"/>
                <a:cs typeface="Tahoma" panose="020B0604030504040204" pitchFamily="34" charset="0"/>
              </a:rPr>
              <a:t>Victoria Hernández M</a:t>
            </a:r>
          </a:p>
          <a:p>
            <a:pPr algn="ctr"/>
            <a:r>
              <a:rPr lang="es-CR" sz="2400" b="1" dirty="0">
                <a:solidFill>
                  <a:srgbClr val="004489"/>
                </a:solidFill>
                <a:latin typeface="Tahoma" panose="020B0604030504040204" pitchFamily="34" charset="0"/>
                <a:ea typeface="Tahoma" panose="020B0604030504040204" pitchFamily="34" charset="0"/>
                <a:cs typeface="Tahoma" panose="020B0604030504040204" pitchFamily="34" charset="0"/>
              </a:rPr>
              <a:t>Ministra</a:t>
            </a:r>
          </a:p>
        </p:txBody>
      </p:sp>
      <p:sp>
        <p:nvSpPr>
          <p:cNvPr id="11" name="Subtítulo 4">
            <a:extLst>
              <a:ext uri="{FF2B5EF4-FFF2-40B4-BE49-F238E27FC236}">
                <a16:creationId xmlns:a16="http://schemas.microsoft.com/office/drawing/2014/main" xmlns="" id="{1AD73957-B910-4CFF-889A-B81FA2362E41}"/>
              </a:ext>
            </a:extLst>
          </p:cNvPr>
          <p:cNvSpPr txBox="1">
            <a:spLocks/>
          </p:cNvSpPr>
          <p:nvPr/>
        </p:nvSpPr>
        <p:spPr>
          <a:xfrm>
            <a:off x="2827728" y="5588769"/>
            <a:ext cx="6400800" cy="50405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s-ES" sz="1800" dirty="0">
                <a:solidFill>
                  <a:schemeClr val="tx1">
                    <a:lumMod val="65000"/>
                    <a:lumOff val="35000"/>
                  </a:schemeClr>
                </a:solidFill>
              </a:rPr>
              <a:t>Junio, 2020</a:t>
            </a:r>
            <a:endParaRPr lang="es-CR" sz="1800" dirty="0">
              <a:solidFill>
                <a:schemeClr val="tx1">
                  <a:lumMod val="65000"/>
                  <a:lumOff val="35000"/>
                </a:schemeClr>
              </a:solidFill>
            </a:endParaRPr>
          </a:p>
        </p:txBody>
      </p:sp>
    </p:spTree>
    <p:extLst>
      <p:ext uri="{BB962C8B-B14F-4D97-AF65-F5344CB8AC3E}">
        <p14:creationId xmlns:p14="http://schemas.microsoft.com/office/powerpoint/2010/main" val="1721555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3">
            <a:extLst>
              <a:ext uri="{FF2B5EF4-FFF2-40B4-BE49-F238E27FC236}">
                <a16:creationId xmlns:a16="http://schemas.microsoft.com/office/drawing/2014/main" xmlns="" id="{7EE6D09E-FAFC-1E41-98CC-7A89660BB750}"/>
              </a:ext>
            </a:extLst>
          </p:cNvPr>
          <p:cNvSpPr txBox="1">
            <a:spLocks/>
          </p:cNvSpPr>
          <p:nvPr/>
        </p:nvSpPr>
        <p:spPr>
          <a:xfrm>
            <a:off x="407768" y="174257"/>
            <a:ext cx="7728995" cy="8340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R" sz="3000" b="1" dirty="0"/>
              <a:t>Círculo de la formalización para los incentivos</a:t>
            </a:r>
          </a:p>
          <a:p>
            <a:r>
              <a:rPr lang="es-CR" sz="1600" b="1" dirty="0"/>
              <a:t>Para acceder a incentivos de formalización los requisitos dependen de otros</a:t>
            </a:r>
          </a:p>
        </p:txBody>
      </p:sp>
      <p:pic>
        <p:nvPicPr>
          <p:cNvPr id="2" name="Imagen 1">
            <a:extLst>
              <a:ext uri="{FF2B5EF4-FFF2-40B4-BE49-F238E27FC236}">
                <a16:creationId xmlns:a16="http://schemas.microsoft.com/office/drawing/2014/main" xmlns="" id="{49A087B5-BC33-DD44-A396-61C87889FF28}"/>
              </a:ext>
            </a:extLst>
          </p:cNvPr>
          <p:cNvPicPr>
            <a:picLocks noChangeAspect="1"/>
          </p:cNvPicPr>
          <p:nvPr/>
        </p:nvPicPr>
        <p:blipFill rotWithShape="1">
          <a:blip r:embed="rId2"/>
          <a:srcRect t="6086"/>
          <a:stretch/>
        </p:blipFill>
        <p:spPr>
          <a:xfrm>
            <a:off x="534780" y="1008277"/>
            <a:ext cx="8129134" cy="4969821"/>
          </a:xfrm>
          <a:prstGeom prst="rect">
            <a:avLst/>
          </a:prstGeom>
        </p:spPr>
      </p:pic>
      <p:sp>
        <p:nvSpPr>
          <p:cNvPr id="5" name="Elipse 4">
            <a:extLst>
              <a:ext uri="{FF2B5EF4-FFF2-40B4-BE49-F238E27FC236}">
                <a16:creationId xmlns:a16="http://schemas.microsoft.com/office/drawing/2014/main" xmlns="" id="{9C5B141E-1D07-5947-ACAF-DB0B907548B6}"/>
              </a:ext>
            </a:extLst>
          </p:cNvPr>
          <p:cNvSpPr/>
          <p:nvPr/>
        </p:nvSpPr>
        <p:spPr>
          <a:xfrm>
            <a:off x="3423730" y="3646106"/>
            <a:ext cx="1280160" cy="12115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1" name="Elipse 10">
            <a:extLst>
              <a:ext uri="{FF2B5EF4-FFF2-40B4-BE49-F238E27FC236}">
                <a16:creationId xmlns:a16="http://schemas.microsoft.com/office/drawing/2014/main" xmlns="" id="{8609D935-D16F-5841-8B54-984D105217D7}"/>
              </a:ext>
            </a:extLst>
          </p:cNvPr>
          <p:cNvSpPr/>
          <p:nvPr/>
        </p:nvSpPr>
        <p:spPr>
          <a:xfrm>
            <a:off x="4260377" y="1921675"/>
            <a:ext cx="1727090" cy="164196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2" name="Elipse 11">
            <a:extLst>
              <a:ext uri="{FF2B5EF4-FFF2-40B4-BE49-F238E27FC236}">
                <a16:creationId xmlns:a16="http://schemas.microsoft.com/office/drawing/2014/main" xmlns="" id="{971F2361-0463-6C45-920E-808DFEC8CC7D}"/>
              </a:ext>
            </a:extLst>
          </p:cNvPr>
          <p:cNvSpPr/>
          <p:nvPr/>
        </p:nvSpPr>
        <p:spPr>
          <a:xfrm>
            <a:off x="7592840" y="3608255"/>
            <a:ext cx="1172214" cy="110871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3" name="Elipse 12">
            <a:extLst>
              <a:ext uri="{FF2B5EF4-FFF2-40B4-BE49-F238E27FC236}">
                <a16:creationId xmlns:a16="http://schemas.microsoft.com/office/drawing/2014/main" xmlns="" id="{D9A3D81E-B74A-8F47-AFF9-BE26D8C98942}"/>
              </a:ext>
            </a:extLst>
          </p:cNvPr>
          <p:cNvSpPr/>
          <p:nvPr/>
        </p:nvSpPr>
        <p:spPr>
          <a:xfrm>
            <a:off x="2846438" y="1288954"/>
            <a:ext cx="1572466" cy="13605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 name="CuadroTexto 5">
            <a:extLst>
              <a:ext uri="{FF2B5EF4-FFF2-40B4-BE49-F238E27FC236}">
                <a16:creationId xmlns:a16="http://schemas.microsoft.com/office/drawing/2014/main" xmlns="" id="{24504CF4-3A31-FC48-81EF-C24D9F038864}"/>
              </a:ext>
            </a:extLst>
          </p:cNvPr>
          <p:cNvSpPr txBox="1"/>
          <p:nvPr/>
        </p:nvSpPr>
        <p:spPr>
          <a:xfrm>
            <a:off x="8765054" y="5260662"/>
            <a:ext cx="1417320" cy="646331"/>
          </a:xfrm>
          <a:prstGeom prst="rect">
            <a:avLst/>
          </a:prstGeom>
          <a:noFill/>
        </p:spPr>
        <p:txBody>
          <a:bodyPr wrap="square" rtlCol="0">
            <a:spAutoFit/>
          </a:bodyPr>
          <a:lstStyle/>
          <a:p>
            <a:pPr algn="ctr"/>
            <a:r>
              <a:rPr lang="es-CR" dirty="0">
                <a:solidFill>
                  <a:srgbClr val="FF0000"/>
                </a:solidFill>
              </a:rPr>
              <a:t>Registro PYME</a:t>
            </a:r>
          </a:p>
        </p:txBody>
      </p:sp>
      <p:sp>
        <p:nvSpPr>
          <p:cNvPr id="4" name="CuadroTexto 3">
            <a:extLst>
              <a:ext uri="{FF2B5EF4-FFF2-40B4-BE49-F238E27FC236}">
                <a16:creationId xmlns:a16="http://schemas.microsoft.com/office/drawing/2014/main" xmlns="" id="{06F6FC55-33D0-5A45-AD7D-E57599BB5E9C}"/>
              </a:ext>
            </a:extLst>
          </p:cNvPr>
          <p:cNvSpPr txBox="1"/>
          <p:nvPr/>
        </p:nvSpPr>
        <p:spPr>
          <a:xfrm>
            <a:off x="9046806" y="155954"/>
            <a:ext cx="2910469" cy="3539430"/>
          </a:xfrm>
          <a:prstGeom prst="rect">
            <a:avLst/>
          </a:prstGeom>
          <a:noFill/>
        </p:spPr>
        <p:txBody>
          <a:bodyPr wrap="square" rtlCol="0">
            <a:spAutoFit/>
          </a:bodyPr>
          <a:lstStyle/>
          <a:p>
            <a:r>
              <a:rPr lang="es-CR" dirty="0"/>
              <a:t>Incentivo Impuestos</a:t>
            </a:r>
          </a:p>
          <a:p>
            <a:r>
              <a:rPr lang="es-CR" sz="1600" dirty="0"/>
              <a:t>Condición PYME (MH, INS, CCSS)</a:t>
            </a:r>
          </a:p>
          <a:p>
            <a:endParaRPr lang="es-CR" dirty="0"/>
          </a:p>
          <a:p>
            <a:r>
              <a:rPr lang="es-CR" dirty="0"/>
              <a:t>Incentivo CCSS</a:t>
            </a:r>
          </a:p>
          <a:p>
            <a:r>
              <a:rPr lang="es-CR" sz="1600" dirty="0"/>
              <a:t>Condición PYME (MH, INS, CCSS)</a:t>
            </a:r>
          </a:p>
          <a:p>
            <a:endParaRPr lang="es-CR" dirty="0"/>
          </a:p>
          <a:p>
            <a:r>
              <a:rPr lang="es-CR" dirty="0"/>
              <a:t>Incentivo INS</a:t>
            </a:r>
          </a:p>
          <a:p>
            <a:r>
              <a:rPr lang="es-CR" sz="1600" dirty="0"/>
              <a:t>Condición PYME (MH, INS, CCSS)</a:t>
            </a:r>
          </a:p>
          <a:p>
            <a:endParaRPr lang="es-CR" dirty="0"/>
          </a:p>
          <a:p>
            <a:r>
              <a:rPr lang="es-CR" dirty="0"/>
              <a:t>Incentivo MS</a:t>
            </a:r>
          </a:p>
          <a:p>
            <a:r>
              <a:rPr lang="es-CR" sz="1600" dirty="0"/>
              <a:t>Condición PYME (MH, INS, CCSS) pero MS es requisito para CCSS</a:t>
            </a:r>
          </a:p>
          <a:p>
            <a:endParaRPr lang="es-CR" dirty="0"/>
          </a:p>
        </p:txBody>
      </p:sp>
      <p:sp>
        <p:nvSpPr>
          <p:cNvPr id="7" name="CuadroTexto 6">
            <a:extLst>
              <a:ext uri="{FF2B5EF4-FFF2-40B4-BE49-F238E27FC236}">
                <a16:creationId xmlns:a16="http://schemas.microsoft.com/office/drawing/2014/main" xmlns="" id="{AF5EF9E5-26F7-F743-98BA-C52DE5682D41}"/>
              </a:ext>
            </a:extLst>
          </p:cNvPr>
          <p:cNvSpPr txBox="1"/>
          <p:nvPr/>
        </p:nvSpPr>
        <p:spPr>
          <a:xfrm>
            <a:off x="9151984" y="3733589"/>
            <a:ext cx="2821259" cy="1077218"/>
          </a:xfrm>
          <a:prstGeom prst="rect">
            <a:avLst/>
          </a:prstGeom>
          <a:noFill/>
        </p:spPr>
        <p:txBody>
          <a:bodyPr wrap="square" rtlCol="0">
            <a:spAutoFit/>
          </a:bodyPr>
          <a:lstStyle/>
          <a:p>
            <a:pPr algn="ctr"/>
            <a:r>
              <a:rPr lang="es-CR" sz="1600" b="1" dirty="0"/>
              <a:t>Se deben otorgar plazos posteriores para formalización ante el MEIC como PYME y permitir acceder al incentivo</a:t>
            </a:r>
          </a:p>
        </p:txBody>
      </p:sp>
      <p:sp>
        <p:nvSpPr>
          <p:cNvPr id="8" name="Rectángulo 7">
            <a:extLst>
              <a:ext uri="{FF2B5EF4-FFF2-40B4-BE49-F238E27FC236}">
                <a16:creationId xmlns:a16="http://schemas.microsoft.com/office/drawing/2014/main" xmlns="" id="{2692A41F-0151-2B4E-9820-3378700C0987}"/>
              </a:ext>
            </a:extLst>
          </p:cNvPr>
          <p:cNvSpPr/>
          <p:nvPr/>
        </p:nvSpPr>
        <p:spPr>
          <a:xfrm>
            <a:off x="9099395" y="3608255"/>
            <a:ext cx="2821259" cy="13950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 name="Rectángulo 2">
            <a:extLst>
              <a:ext uri="{FF2B5EF4-FFF2-40B4-BE49-F238E27FC236}">
                <a16:creationId xmlns:a16="http://schemas.microsoft.com/office/drawing/2014/main" xmlns="" id="{DC4E732C-7EBC-4F52-819D-1F2DE854BEEF}"/>
              </a:ext>
            </a:extLst>
          </p:cNvPr>
          <p:cNvSpPr/>
          <p:nvPr/>
        </p:nvSpPr>
        <p:spPr>
          <a:xfrm>
            <a:off x="534780" y="6039669"/>
            <a:ext cx="11257170" cy="646331"/>
          </a:xfrm>
          <a:prstGeom prst="rect">
            <a:avLst/>
          </a:prstGeom>
        </p:spPr>
        <p:txBody>
          <a:bodyPr wrap="square">
            <a:spAutoFit/>
          </a:bodyPr>
          <a:lstStyle/>
          <a:p>
            <a:pPr algn="ctr"/>
            <a:r>
              <a:rPr lang="es-CR" b="1" dirty="0">
                <a:solidFill>
                  <a:schemeClr val="accent1">
                    <a:lumMod val="50000"/>
                  </a:schemeClr>
                </a:solidFill>
              </a:rPr>
              <a:t> ¿Cómo puede una PYME estar registrada en el MEIC como requisito para acceder a incentivos si primero tiene que hacer los registros en cada institución?</a:t>
            </a:r>
          </a:p>
        </p:txBody>
      </p:sp>
    </p:spTree>
    <p:extLst>
      <p:ext uri="{BB962C8B-B14F-4D97-AF65-F5344CB8AC3E}">
        <p14:creationId xmlns:p14="http://schemas.microsoft.com/office/powerpoint/2010/main" val="1946402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Conector recto 14">
            <a:extLst>
              <a:ext uri="{FF2B5EF4-FFF2-40B4-BE49-F238E27FC236}">
                <a16:creationId xmlns:a16="http://schemas.microsoft.com/office/drawing/2014/main" xmlns="" id="{7920EEC0-9557-41F5-BE4F-D0112E68945F}"/>
              </a:ext>
            </a:extLst>
          </p:cNvPr>
          <p:cNvCxnSpPr>
            <a:cxnSpLocks/>
          </p:cNvCxnSpPr>
          <p:nvPr/>
        </p:nvCxnSpPr>
        <p:spPr>
          <a:xfrm>
            <a:off x="6060388" y="3917743"/>
            <a:ext cx="0" cy="530806"/>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pic>
        <p:nvPicPr>
          <p:cNvPr id="14" name="Imagen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798" y="128319"/>
            <a:ext cx="1021895" cy="722722"/>
          </a:xfrm>
          <a:prstGeom prst="rect">
            <a:avLst/>
          </a:prstGeom>
        </p:spPr>
      </p:pic>
      <p:pic>
        <p:nvPicPr>
          <p:cNvPr id="19" name="Imagen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686" y="140866"/>
            <a:ext cx="1152820" cy="525780"/>
          </a:xfrm>
          <a:prstGeom prst="rect">
            <a:avLst/>
          </a:prstGeom>
        </p:spPr>
      </p:pic>
      <p:sp>
        <p:nvSpPr>
          <p:cNvPr id="4" name="Título 3">
            <a:extLst>
              <a:ext uri="{FF2B5EF4-FFF2-40B4-BE49-F238E27FC236}">
                <a16:creationId xmlns:a16="http://schemas.microsoft.com/office/drawing/2014/main" xmlns="" id="{AC2E46E4-4D0D-0F43-AB15-E15EFA0C4BCF}"/>
              </a:ext>
            </a:extLst>
          </p:cNvPr>
          <p:cNvSpPr>
            <a:spLocks noGrp="1"/>
          </p:cNvSpPr>
          <p:nvPr>
            <p:ph type="title"/>
          </p:nvPr>
        </p:nvSpPr>
        <p:spPr>
          <a:xfrm>
            <a:off x="1400373" y="18105"/>
            <a:ext cx="8871949" cy="834020"/>
          </a:xfrm>
        </p:spPr>
        <p:txBody>
          <a:bodyPr>
            <a:noAutofit/>
          </a:bodyPr>
          <a:lstStyle/>
          <a:p>
            <a:r>
              <a:rPr lang="es-CR" sz="3200" dirty="0">
                <a:solidFill>
                  <a:schemeClr val="accent1">
                    <a:lumMod val="50000"/>
                  </a:schemeClr>
                </a:solidFill>
              </a:rPr>
              <a:t>3. Principales </a:t>
            </a:r>
            <a:r>
              <a:rPr lang="es-CR" sz="3200" b="1" dirty="0">
                <a:solidFill>
                  <a:schemeClr val="accent1">
                    <a:lumMod val="50000"/>
                  </a:schemeClr>
                </a:solidFill>
              </a:rPr>
              <a:t>hallazgos</a:t>
            </a:r>
            <a:r>
              <a:rPr lang="es-CR" sz="3200" dirty="0">
                <a:solidFill>
                  <a:schemeClr val="accent1">
                    <a:lumMod val="50000"/>
                  </a:schemeClr>
                </a:solidFill>
              </a:rPr>
              <a:t>.</a:t>
            </a:r>
            <a:endParaRPr lang="es-CR" sz="3200" b="1" dirty="0">
              <a:solidFill>
                <a:schemeClr val="accent1">
                  <a:lumMod val="50000"/>
                </a:schemeClr>
              </a:solidFill>
            </a:endParaRPr>
          </a:p>
        </p:txBody>
      </p:sp>
      <p:sp>
        <p:nvSpPr>
          <p:cNvPr id="163" name="Shape">
            <a:extLst>
              <a:ext uri="{FF2B5EF4-FFF2-40B4-BE49-F238E27FC236}">
                <a16:creationId xmlns:a16="http://schemas.microsoft.com/office/drawing/2014/main" xmlns="" id="{53928975-A286-4408-B4BE-3A9288230B7D}"/>
              </a:ext>
            </a:extLst>
          </p:cNvPr>
          <p:cNvSpPr/>
          <p:nvPr/>
        </p:nvSpPr>
        <p:spPr>
          <a:xfrm>
            <a:off x="5046501" y="1933728"/>
            <a:ext cx="2033174" cy="2033175"/>
          </a:xfrm>
          <a:custGeom>
            <a:avLst/>
            <a:gdLst/>
            <a:ahLst/>
            <a:cxnLst>
              <a:cxn ang="0">
                <a:pos x="wd2" y="hd2"/>
              </a:cxn>
              <a:cxn ang="5400000">
                <a:pos x="wd2" y="hd2"/>
              </a:cxn>
              <a:cxn ang="10800000">
                <a:pos x="wd2" y="hd2"/>
              </a:cxn>
              <a:cxn ang="16200000">
                <a:pos x="wd2" y="hd2"/>
              </a:cxn>
            </a:cxnLst>
            <a:rect l="0" t="0" r="r" b="b"/>
            <a:pathLst>
              <a:path w="21600" h="21600" extrusionOk="0">
                <a:moveTo>
                  <a:pt x="21384" y="10800"/>
                </a:moveTo>
                <a:cubicBezTo>
                  <a:pt x="21384" y="7967"/>
                  <a:pt x="20266" y="5400"/>
                  <a:pt x="18462" y="3507"/>
                </a:cubicBezTo>
                <a:lnTo>
                  <a:pt x="21600" y="368"/>
                </a:lnTo>
                <a:lnTo>
                  <a:pt x="21232" y="0"/>
                </a:lnTo>
                <a:lnTo>
                  <a:pt x="18093" y="3138"/>
                </a:lnTo>
                <a:cubicBezTo>
                  <a:pt x="16187" y="1334"/>
                  <a:pt x="13621" y="216"/>
                  <a:pt x="10800" y="216"/>
                </a:cubicBezTo>
                <a:cubicBezTo>
                  <a:pt x="7967" y="216"/>
                  <a:pt x="5400" y="1334"/>
                  <a:pt x="3507" y="3138"/>
                </a:cubicBezTo>
                <a:lnTo>
                  <a:pt x="368" y="0"/>
                </a:lnTo>
                <a:lnTo>
                  <a:pt x="0" y="368"/>
                </a:lnTo>
                <a:lnTo>
                  <a:pt x="3138" y="3507"/>
                </a:lnTo>
                <a:cubicBezTo>
                  <a:pt x="1334" y="5413"/>
                  <a:pt x="216" y="7979"/>
                  <a:pt x="216" y="10800"/>
                </a:cubicBezTo>
                <a:cubicBezTo>
                  <a:pt x="216" y="13633"/>
                  <a:pt x="1334" y="16200"/>
                  <a:pt x="3138" y="18093"/>
                </a:cubicBezTo>
                <a:lnTo>
                  <a:pt x="0" y="21232"/>
                </a:lnTo>
                <a:lnTo>
                  <a:pt x="368" y="21600"/>
                </a:lnTo>
                <a:lnTo>
                  <a:pt x="3507" y="18462"/>
                </a:lnTo>
                <a:cubicBezTo>
                  <a:pt x="5413" y="20266"/>
                  <a:pt x="7979" y="21384"/>
                  <a:pt x="10800" y="21384"/>
                </a:cubicBezTo>
                <a:cubicBezTo>
                  <a:pt x="13633" y="21384"/>
                  <a:pt x="16200" y="20266"/>
                  <a:pt x="18093" y="18462"/>
                </a:cubicBezTo>
                <a:lnTo>
                  <a:pt x="21232" y="21600"/>
                </a:lnTo>
                <a:lnTo>
                  <a:pt x="21600" y="21232"/>
                </a:lnTo>
                <a:lnTo>
                  <a:pt x="18462" y="18093"/>
                </a:lnTo>
                <a:cubicBezTo>
                  <a:pt x="20279" y="16200"/>
                  <a:pt x="21384" y="13633"/>
                  <a:pt x="21384" y="10800"/>
                </a:cubicBezTo>
                <a:close/>
              </a:path>
            </a:pathLst>
          </a:custGeom>
          <a:solidFill>
            <a:schemeClr val="tx2"/>
          </a:solidFill>
          <a:ln w="12700">
            <a:miter lim="400000"/>
          </a:ln>
        </p:spPr>
        <p:txBody>
          <a:bodyPr lIns="38100" tIns="38100" rIns="38100" bIns="38100" anchor="ctr"/>
          <a:lstStyle/>
          <a:p>
            <a:pPr algn="ctr">
              <a:defRPr sz="3000">
                <a:solidFill>
                  <a:srgbClr val="FFFFFF"/>
                </a:solidFill>
              </a:defRPr>
            </a:pPr>
            <a:r>
              <a:rPr lang="es-ES" sz="2000" b="1" dirty="0">
                <a:solidFill>
                  <a:schemeClr val="bg1"/>
                </a:solidFill>
              </a:rPr>
              <a:t>Barreras regulatorias relevantes para que las PYME se formalicen</a:t>
            </a:r>
          </a:p>
        </p:txBody>
      </p:sp>
      <p:sp>
        <p:nvSpPr>
          <p:cNvPr id="164" name="Shape">
            <a:extLst>
              <a:ext uri="{FF2B5EF4-FFF2-40B4-BE49-F238E27FC236}">
                <a16:creationId xmlns:a16="http://schemas.microsoft.com/office/drawing/2014/main" xmlns="" id="{33E40112-052E-43DD-B759-402A59131165}"/>
              </a:ext>
            </a:extLst>
          </p:cNvPr>
          <p:cNvSpPr/>
          <p:nvPr/>
        </p:nvSpPr>
        <p:spPr>
          <a:xfrm>
            <a:off x="3882620" y="3378227"/>
            <a:ext cx="1303685" cy="1303646"/>
          </a:xfrm>
          <a:custGeom>
            <a:avLst/>
            <a:gdLst>
              <a:gd name="connsiteX0" fmla="*/ 18922 w 21600"/>
              <a:gd name="connsiteY0" fmla="*/ 8638 h 21600"/>
              <a:gd name="connsiteX1" fmla="*/ 16594 w 21600"/>
              <a:gd name="connsiteY1" fmla="*/ 10848 h 21600"/>
              <a:gd name="connsiteX2" fmla="*/ 14967 w 21600"/>
              <a:gd name="connsiteY2" fmla="*/ 9387 h 21600"/>
              <a:gd name="connsiteX3" fmla="*/ 15355 w 21600"/>
              <a:gd name="connsiteY3" fmla="*/ 6584 h 21600"/>
              <a:gd name="connsiteX4" fmla="*/ 11289 w 21600"/>
              <a:gd name="connsiteY4" fmla="*/ 0 h 21600"/>
              <a:gd name="connsiteX5" fmla="*/ 7222 w 21600"/>
              <a:gd name="connsiteY5" fmla="*/ 6403 h 21600"/>
              <a:gd name="connsiteX6" fmla="*/ 5342 w 21600"/>
              <a:gd name="connsiteY6" fmla="*/ 6403 h 21600"/>
              <a:gd name="connsiteX7" fmla="*/ 0 w 21600"/>
              <a:gd name="connsiteY7" fmla="*/ 6584 h 21600"/>
              <a:gd name="connsiteX8" fmla="*/ 2671 w 21600"/>
              <a:gd name="connsiteY8" fmla="*/ 10909 h 21600"/>
              <a:gd name="connsiteX9" fmla="*/ 5342 w 21600"/>
              <a:gd name="connsiteY9" fmla="*/ 6765 h 21600"/>
              <a:gd name="connsiteX10" fmla="*/ 7230 w 21600"/>
              <a:gd name="connsiteY10" fmla="*/ 6765 h 21600"/>
              <a:gd name="connsiteX11" fmla="*/ 8871 w 21600"/>
              <a:gd name="connsiteY11" fmla="*/ 11875 h 21600"/>
              <a:gd name="connsiteX12" fmla="*/ 7379 w 21600"/>
              <a:gd name="connsiteY12" fmla="*/ 14170 h 21600"/>
              <a:gd name="connsiteX13" fmla="*/ 5521 w 21600"/>
              <a:gd name="connsiteY13" fmla="*/ 12950 h 21600"/>
              <a:gd name="connsiteX14" fmla="*/ 2850 w 21600"/>
              <a:gd name="connsiteY14" fmla="*/ 17275 h 21600"/>
              <a:gd name="connsiteX15" fmla="*/ 5521 w 21600"/>
              <a:gd name="connsiteY15" fmla="*/ 21600 h 21600"/>
              <a:gd name="connsiteX16" fmla="*/ 8192 w 21600"/>
              <a:gd name="connsiteY16" fmla="*/ 17275 h 21600"/>
              <a:gd name="connsiteX17" fmla="*/ 7528 w 21600"/>
              <a:gd name="connsiteY17" fmla="*/ 14424 h 21600"/>
              <a:gd name="connsiteX18" fmla="*/ 9035 w 21600"/>
              <a:gd name="connsiteY18" fmla="*/ 12105 h 21600"/>
              <a:gd name="connsiteX19" fmla="*/ 8953 w 21600"/>
              <a:gd name="connsiteY19" fmla="*/ 11972 h 21600"/>
              <a:gd name="connsiteX20" fmla="*/ 11289 w 21600"/>
              <a:gd name="connsiteY20" fmla="*/ 13168 h 21600"/>
              <a:gd name="connsiteX21" fmla="*/ 14870 w 21600"/>
              <a:gd name="connsiteY21" fmla="*/ 9713 h 21600"/>
              <a:gd name="connsiteX22" fmla="*/ 16497 w 21600"/>
              <a:gd name="connsiteY22" fmla="*/ 11175 h 21600"/>
              <a:gd name="connsiteX23" fmla="*/ 16258 w 21600"/>
              <a:gd name="connsiteY23" fmla="*/ 12962 h 21600"/>
              <a:gd name="connsiteX24" fmla="*/ 18929 w 21600"/>
              <a:gd name="connsiteY24" fmla="*/ 17287 h 21600"/>
              <a:gd name="connsiteX25" fmla="*/ 21600 w 21600"/>
              <a:gd name="connsiteY25" fmla="*/ 12962 h 21600"/>
              <a:gd name="connsiteX26" fmla="*/ 18922 w 21600"/>
              <a:gd name="connsiteY26" fmla="*/ 8638 h 21600"/>
              <a:gd name="connsiteX27" fmla="*/ 9543 w 21600"/>
              <a:gd name="connsiteY27" fmla="*/ 10281 h 21600"/>
              <a:gd name="connsiteX28" fmla="*/ 8342 w 21600"/>
              <a:gd name="connsiteY28" fmla="*/ 10281 h 21600"/>
              <a:gd name="connsiteX29" fmla="*/ 7566 w 21600"/>
              <a:gd name="connsiteY29" fmla="*/ 6596 h 21600"/>
              <a:gd name="connsiteX30" fmla="*/ 8342 w 21600"/>
              <a:gd name="connsiteY30" fmla="*/ 2911 h 21600"/>
              <a:gd name="connsiteX31" fmla="*/ 9543 w 21600"/>
              <a:gd name="connsiteY31" fmla="*/ 2911 h 21600"/>
              <a:gd name="connsiteX32" fmla="*/ 10319 w 21600"/>
              <a:gd name="connsiteY32" fmla="*/ 6596 h 21600"/>
              <a:gd name="connsiteX33" fmla="*/ 9543 w 21600"/>
              <a:gd name="connsiteY33" fmla="*/ 10281 h 21600"/>
              <a:gd name="connsiteX0" fmla="*/ 16251 w 18929"/>
              <a:gd name="connsiteY0" fmla="*/ 8638 h 21600"/>
              <a:gd name="connsiteX1" fmla="*/ 13923 w 18929"/>
              <a:gd name="connsiteY1" fmla="*/ 10848 h 21600"/>
              <a:gd name="connsiteX2" fmla="*/ 12296 w 18929"/>
              <a:gd name="connsiteY2" fmla="*/ 9387 h 21600"/>
              <a:gd name="connsiteX3" fmla="*/ 12684 w 18929"/>
              <a:gd name="connsiteY3" fmla="*/ 6584 h 21600"/>
              <a:gd name="connsiteX4" fmla="*/ 8618 w 18929"/>
              <a:gd name="connsiteY4" fmla="*/ 0 h 21600"/>
              <a:gd name="connsiteX5" fmla="*/ 4551 w 18929"/>
              <a:gd name="connsiteY5" fmla="*/ 6403 h 21600"/>
              <a:gd name="connsiteX6" fmla="*/ 2671 w 18929"/>
              <a:gd name="connsiteY6" fmla="*/ 6403 h 21600"/>
              <a:gd name="connsiteX7" fmla="*/ 0 w 18929"/>
              <a:gd name="connsiteY7" fmla="*/ 10909 h 21600"/>
              <a:gd name="connsiteX8" fmla="*/ 2671 w 18929"/>
              <a:gd name="connsiteY8" fmla="*/ 6765 h 21600"/>
              <a:gd name="connsiteX9" fmla="*/ 4559 w 18929"/>
              <a:gd name="connsiteY9" fmla="*/ 6765 h 21600"/>
              <a:gd name="connsiteX10" fmla="*/ 6200 w 18929"/>
              <a:gd name="connsiteY10" fmla="*/ 11875 h 21600"/>
              <a:gd name="connsiteX11" fmla="*/ 4708 w 18929"/>
              <a:gd name="connsiteY11" fmla="*/ 14170 h 21600"/>
              <a:gd name="connsiteX12" fmla="*/ 2850 w 18929"/>
              <a:gd name="connsiteY12" fmla="*/ 12950 h 21600"/>
              <a:gd name="connsiteX13" fmla="*/ 179 w 18929"/>
              <a:gd name="connsiteY13" fmla="*/ 17275 h 21600"/>
              <a:gd name="connsiteX14" fmla="*/ 2850 w 18929"/>
              <a:gd name="connsiteY14" fmla="*/ 21600 h 21600"/>
              <a:gd name="connsiteX15" fmla="*/ 5521 w 18929"/>
              <a:gd name="connsiteY15" fmla="*/ 17275 h 21600"/>
              <a:gd name="connsiteX16" fmla="*/ 4857 w 18929"/>
              <a:gd name="connsiteY16" fmla="*/ 14424 h 21600"/>
              <a:gd name="connsiteX17" fmla="*/ 6364 w 18929"/>
              <a:gd name="connsiteY17" fmla="*/ 12105 h 21600"/>
              <a:gd name="connsiteX18" fmla="*/ 6282 w 18929"/>
              <a:gd name="connsiteY18" fmla="*/ 11972 h 21600"/>
              <a:gd name="connsiteX19" fmla="*/ 8618 w 18929"/>
              <a:gd name="connsiteY19" fmla="*/ 13168 h 21600"/>
              <a:gd name="connsiteX20" fmla="*/ 12199 w 18929"/>
              <a:gd name="connsiteY20" fmla="*/ 9713 h 21600"/>
              <a:gd name="connsiteX21" fmla="*/ 13826 w 18929"/>
              <a:gd name="connsiteY21" fmla="*/ 11175 h 21600"/>
              <a:gd name="connsiteX22" fmla="*/ 13587 w 18929"/>
              <a:gd name="connsiteY22" fmla="*/ 12962 h 21600"/>
              <a:gd name="connsiteX23" fmla="*/ 16258 w 18929"/>
              <a:gd name="connsiteY23" fmla="*/ 17287 h 21600"/>
              <a:gd name="connsiteX24" fmla="*/ 18929 w 18929"/>
              <a:gd name="connsiteY24" fmla="*/ 12962 h 21600"/>
              <a:gd name="connsiteX25" fmla="*/ 16251 w 18929"/>
              <a:gd name="connsiteY25" fmla="*/ 8638 h 21600"/>
              <a:gd name="connsiteX26" fmla="*/ 6872 w 18929"/>
              <a:gd name="connsiteY26" fmla="*/ 10281 h 21600"/>
              <a:gd name="connsiteX27" fmla="*/ 5671 w 18929"/>
              <a:gd name="connsiteY27" fmla="*/ 10281 h 21600"/>
              <a:gd name="connsiteX28" fmla="*/ 4895 w 18929"/>
              <a:gd name="connsiteY28" fmla="*/ 6596 h 21600"/>
              <a:gd name="connsiteX29" fmla="*/ 5671 w 18929"/>
              <a:gd name="connsiteY29" fmla="*/ 2911 h 21600"/>
              <a:gd name="connsiteX30" fmla="*/ 6872 w 18929"/>
              <a:gd name="connsiteY30" fmla="*/ 2911 h 21600"/>
              <a:gd name="connsiteX31" fmla="*/ 7648 w 18929"/>
              <a:gd name="connsiteY31" fmla="*/ 6596 h 21600"/>
              <a:gd name="connsiteX32" fmla="*/ 6872 w 18929"/>
              <a:gd name="connsiteY32" fmla="*/ 10281 h 21600"/>
              <a:gd name="connsiteX0" fmla="*/ 16072 w 18750"/>
              <a:gd name="connsiteY0" fmla="*/ 8638 h 21600"/>
              <a:gd name="connsiteX1" fmla="*/ 13744 w 18750"/>
              <a:gd name="connsiteY1" fmla="*/ 10848 h 21600"/>
              <a:gd name="connsiteX2" fmla="*/ 12117 w 18750"/>
              <a:gd name="connsiteY2" fmla="*/ 9387 h 21600"/>
              <a:gd name="connsiteX3" fmla="*/ 12505 w 18750"/>
              <a:gd name="connsiteY3" fmla="*/ 6584 h 21600"/>
              <a:gd name="connsiteX4" fmla="*/ 8439 w 18750"/>
              <a:gd name="connsiteY4" fmla="*/ 0 h 21600"/>
              <a:gd name="connsiteX5" fmla="*/ 4372 w 18750"/>
              <a:gd name="connsiteY5" fmla="*/ 6403 h 21600"/>
              <a:gd name="connsiteX6" fmla="*/ 2492 w 18750"/>
              <a:gd name="connsiteY6" fmla="*/ 6403 h 21600"/>
              <a:gd name="connsiteX7" fmla="*/ 2492 w 18750"/>
              <a:gd name="connsiteY7" fmla="*/ 6765 h 21600"/>
              <a:gd name="connsiteX8" fmla="*/ 4380 w 18750"/>
              <a:gd name="connsiteY8" fmla="*/ 6765 h 21600"/>
              <a:gd name="connsiteX9" fmla="*/ 6021 w 18750"/>
              <a:gd name="connsiteY9" fmla="*/ 11875 h 21600"/>
              <a:gd name="connsiteX10" fmla="*/ 4529 w 18750"/>
              <a:gd name="connsiteY10" fmla="*/ 14170 h 21600"/>
              <a:gd name="connsiteX11" fmla="*/ 2671 w 18750"/>
              <a:gd name="connsiteY11" fmla="*/ 12950 h 21600"/>
              <a:gd name="connsiteX12" fmla="*/ 0 w 18750"/>
              <a:gd name="connsiteY12" fmla="*/ 17275 h 21600"/>
              <a:gd name="connsiteX13" fmla="*/ 2671 w 18750"/>
              <a:gd name="connsiteY13" fmla="*/ 21600 h 21600"/>
              <a:gd name="connsiteX14" fmla="*/ 5342 w 18750"/>
              <a:gd name="connsiteY14" fmla="*/ 17275 h 21600"/>
              <a:gd name="connsiteX15" fmla="*/ 4678 w 18750"/>
              <a:gd name="connsiteY15" fmla="*/ 14424 h 21600"/>
              <a:gd name="connsiteX16" fmla="*/ 6185 w 18750"/>
              <a:gd name="connsiteY16" fmla="*/ 12105 h 21600"/>
              <a:gd name="connsiteX17" fmla="*/ 6103 w 18750"/>
              <a:gd name="connsiteY17" fmla="*/ 11972 h 21600"/>
              <a:gd name="connsiteX18" fmla="*/ 8439 w 18750"/>
              <a:gd name="connsiteY18" fmla="*/ 13168 h 21600"/>
              <a:gd name="connsiteX19" fmla="*/ 12020 w 18750"/>
              <a:gd name="connsiteY19" fmla="*/ 9713 h 21600"/>
              <a:gd name="connsiteX20" fmla="*/ 13647 w 18750"/>
              <a:gd name="connsiteY20" fmla="*/ 11175 h 21600"/>
              <a:gd name="connsiteX21" fmla="*/ 13408 w 18750"/>
              <a:gd name="connsiteY21" fmla="*/ 12962 h 21600"/>
              <a:gd name="connsiteX22" fmla="*/ 16079 w 18750"/>
              <a:gd name="connsiteY22" fmla="*/ 17287 h 21600"/>
              <a:gd name="connsiteX23" fmla="*/ 18750 w 18750"/>
              <a:gd name="connsiteY23" fmla="*/ 12962 h 21600"/>
              <a:gd name="connsiteX24" fmla="*/ 16072 w 18750"/>
              <a:gd name="connsiteY24" fmla="*/ 8638 h 21600"/>
              <a:gd name="connsiteX25" fmla="*/ 6693 w 18750"/>
              <a:gd name="connsiteY25" fmla="*/ 10281 h 21600"/>
              <a:gd name="connsiteX26" fmla="*/ 5492 w 18750"/>
              <a:gd name="connsiteY26" fmla="*/ 10281 h 21600"/>
              <a:gd name="connsiteX27" fmla="*/ 4716 w 18750"/>
              <a:gd name="connsiteY27" fmla="*/ 6596 h 21600"/>
              <a:gd name="connsiteX28" fmla="*/ 5492 w 18750"/>
              <a:gd name="connsiteY28" fmla="*/ 2911 h 21600"/>
              <a:gd name="connsiteX29" fmla="*/ 6693 w 18750"/>
              <a:gd name="connsiteY29" fmla="*/ 2911 h 21600"/>
              <a:gd name="connsiteX30" fmla="*/ 7469 w 18750"/>
              <a:gd name="connsiteY30" fmla="*/ 6596 h 21600"/>
              <a:gd name="connsiteX31" fmla="*/ 6693 w 18750"/>
              <a:gd name="connsiteY31" fmla="*/ 10281 h 21600"/>
              <a:gd name="connsiteX0" fmla="*/ 16072 w 18750"/>
              <a:gd name="connsiteY0" fmla="*/ 8638 h 21600"/>
              <a:gd name="connsiteX1" fmla="*/ 13744 w 18750"/>
              <a:gd name="connsiteY1" fmla="*/ 10848 h 21600"/>
              <a:gd name="connsiteX2" fmla="*/ 12117 w 18750"/>
              <a:gd name="connsiteY2" fmla="*/ 9387 h 21600"/>
              <a:gd name="connsiteX3" fmla="*/ 12505 w 18750"/>
              <a:gd name="connsiteY3" fmla="*/ 6584 h 21600"/>
              <a:gd name="connsiteX4" fmla="*/ 8439 w 18750"/>
              <a:gd name="connsiteY4" fmla="*/ 0 h 21600"/>
              <a:gd name="connsiteX5" fmla="*/ 4372 w 18750"/>
              <a:gd name="connsiteY5" fmla="*/ 6403 h 21600"/>
              <a:gd name="connsiteX6" fmla="*/ 2492 w 18750"/>
              <a:gd name="connsiteY6" fmla="*/ 6403 h 21600"/>
              <a:gd name="connsiteX7" fmla="*/ 4380 w 18750"/>
              <a:gd name="connsiteY7" fmla="*/ 6765 h 21600"/>
              <a:gd name="connsiteX8" fmla="*/ 6021 w 18750"/>
              <a:gd name="connsiteY8" fmla="*/ 11875 h 21600"/>
              <a:gd name="connsiteX9" fmla="*/ 4529 w 18750"/>
              <a:gd name="connsiteY9" fmla="*/ 14170 h 21600"/>
              <a:gd name="connsiteX10" fmla="*/ 2671 w 18750"/>
              <a:gd name="connsiteY10" fmla="*/ 12950 h 21600"/>
              <a:gd name="connsiteX11" fmla="*/ 0 w 18750"/>
              <a:gd name="connsiteY11" fmla="*/ 17275 h 21600"/>
              <a:gd name="connsiteX12" fmla="*/ 2671 w 18750"/>
              <a:gd name="connsiteY12" fmla="*/ 21600 h 21600"/>
              <a:gd name="connsiteX13" fmla="*/ 5342 w 18750"/>
              <a:gd name="connsiteY13" fmla="*/ 17275 h 21600"/>
              <a:gd name="connsiteX14" fmla="*/ 4678 w 18750"/>
              <a:gd name="connsiteY14" fmla="*/ 14424 h 21600"/>
              <a:gd name="connsiteX15" fmla="*/ 6185 w 18750"/>
              <a:gd name="connsiteY15" fmla="*/ 12105 h 21600"/>
              <a:gd name="connsiteX16" fmla="*/ 6103 w 18750"/>
              <a:gd name="connsiteY16" fmla="*/ 11972 h 21600"/>
              <a:gd name="connsiteX17" fmla="*/ 8439 w 18750"/>
              <a:gd name="connsiteY17" fmla="*/ 13168 h 21600"/>
              <a:gd name="connsiteX18" fmla="*/ 12020 w 18750"/>
              <a:gd name="connsiteY18" fmla="*/ 9713 h 21600"/>
              <a:gd name="connsiteX19" fmla="*/ 13647 w 18750"/>
              <a:gd name="connsiteY19" fmla="*/ 11175 h 21600"/>
              <a:gd name="connsiteX20" fmla="*/ 13408 w 18750"/>
              <a:gd name="connsiteY20" fmla="*/ 12962 h 21600"/>
              <a:gd name="connsiteX21" fmla="*/ 16079 w 18750"/>
              <a:gd name="connsiteY21" fmla="*/ 17287 h 21600"/>
              <a:gd name="connsiteX22" fmla="*/ 18750 w 18750"/>
              <a:gd name="connsiteY22" fmla="*/ 12962 h 21600"/>
              <a:gd name="connsiteX23" fmla="*/ 16072 w 18750"/>
              <a:gd name="connsiteY23" fmla="*/ 8638 h 21600"/>
              <a:gd name="connsiteX24" fmla="*/ 6693 w 18750"/>
              <a:gd name="connsiteY24" fmla="*/ 10281 h 21600"/>
              <a:gd name="connsiteX25" fmla="*/ 5492 w 18750"/>
              <a:gd name="connsiteY25" fmla="*/ 10281 h 21600"/>
              <a:gd name="connsiteX26" fmla="*/ 4716 w 18750"/>
              <a:gd name="connsiteY26" fmla="*/ 6596 h 21600"/>
              <a:gd name="connsiteX27" fmla="*/ 5492 w 18750"/>
              <a:gd name="connsiteY27" fmla="*/ 2911 h 21600"/>
              <a:gd name="connsiteX28" fmla="*/ 6693 w 18750"/>
              <a:gd name="connsiteY28" fmla="*/ 2911 h 21600"/>
              <a:gd name="connsiteX29" fmla="*/ 7469 w 18750"/>
              <a:gd name="connsiteY29" fmla="*/ 6596 h 21600"/>
              <a:gd name="connsiteX30" fmla="*/ 6693 w 18750"/>
              <a:gd name="connsiteY30" fmla="*/ 10281 h 21600"/>
              <a:gd name="connsiteX0" fmla="*/ 16072 w 18750"/>
              <a:gd name="connsiteY0" fmla="*/ 8638 h 21600"/>
              <a:gd name="connsiteX1" fmla="*/ 13744 w 18750"/>
              <a:gd name="connsiteY1" fmla="*/ 10848 h 21600"/>
              <a:gd name="connsiteX2" fmla="*/ 12117 w 18750"/>
              <a:gd name="connsiteY2" fmla="*/ 9387 h 21600"/>
              <a:gd name="connsiteX3" fmla="*/ 12505 w 18750"/>
              <a:gd name="connsiteY3" fmla="*/ 6584 h 21600"/>
              <a:gd name="connsiteX4" fmla="*/ 8439 w 18750"/>
              <a:gd name="connsiteY4" fmla="*/ 0 h 21600"/>
              <a:gd name="connsiteX5" fmla="*/ 4372 w 18750"/>
              <a:gd name="connsiteY5" fmla="*/ 6403 h 21600"/>
              <a:gd name="connsiteX6" fmla="*/ 4380 w 18750"/>
              <a:gd name="connsiteY6" fmla="*/ 6765 h 21600"/>
              <a:gd name="connsiteX7" fmla="*/ 6021 w 18750"/>
              <a:gd name="connsiteY7" fmla="*/ 11875 h 21600"/>
              <a:gd name="connsiteX8" fmla="*/ 4529 w 18750"/>
              <a:gd name="connsiteY8" fmla="*/ 14170 h 21600"/>
              <a:gd name="connsiteX9" fmla="*/ 2671 w 18750"/>
              <a:gd name="connsiteY9" fmla="*/ 12950 h 21600"/>
              <a:gd name="connsiteX10" fmla="*/ 0 w 18750"/>
              <a:gd name="connsiteY10" fmla="*/ 17275 h 21600"/>
              <a:gd name="connsiteX11" fmla="*/ 2671 w 18750"/>
              <a:gd name="connsiteY11" fmla="*/ 21600 h 21600"/>
              <a:gd name="connsiteX12" fmla="*/ 5342 w 18750"/>
              <a:gd name="connsiteY12" fmla="*/ 17275 h 21600"/>
              <a:gd name="connsiteX13" fmla="*/ 4678 w 18750"/>
              <a:gd name="connsiteY13" fmla="*/ 14424 h 21600"/>
              <a:gd name="connsiteX14" fmla="*/ 6185 w 18750"/>
              <a:gd name="connsiteY14" fmla="*/ 12105 h 21600"/>
              <a:gd name="connsiteX15" fmla="*/ 6103 w 18750"/>
              <a:gd name="connsiteY15" fmla="*/ 11972 h 21600"/>
              <a:gd name="connsiteX16" fmla="*/ 8439 w 18750"/>
              <a:gd name="connsiteY16" fmla="*/ 13168 h 21600"/>
              <a:gd name="connsiteX17" fmla="*/ 12020 w 18750"/>
              <a:gd name="connsiteY17" fmla="*/ 9713 h 21600"/>
              <a:gd name="connsiteX18" fmla="*/ 13647 w 18750"/>
              <a:gd name="connsiteY18" fmla="*/ 11175 h 21600"/>
              <a:gd name="connsiteX19" fmla="*/ 13408 w 18750"/>
              <a:gd name="connsiteY19" fmla="*/ 12962 h 21600"/>
              <a:gd name="connsiteX20" fmla="*/ 16079 w 18750"/>
              <a:gd name="connsiteY20" fmla="*/ 17287 h 21600"/>
              <a:gd name="connsiteX21" fmla="*/ 18750 w 18750"/>
              <a:gd name="connsiteY21" fmla="*/ 12962 h 21600"/>
              <a:gd name="connsiteX22" fmla="*/ 16072 w 18750"/>
              <a:gd name="connsiteY22" fmla="*/ 8638 h 21600"/>
              <a:gd name="connsiteX23" fmla="*/ 6693 w 18750"/>
              <a:gd name="connsiteY23" fmla="*/ 10281 h 21600"/>
              <a:gd name="connsiteX24" fmla="*/ 5492 w 18750"/>
              <a:gd name="connsiteY24" fmla="*/ 10281 h 21600"/>
              <a:gd name="connsiteX25" fmla="*/ 4716 w 18750"/>
              <a:gd name="connsiteY25" fmla="*/ 6596 h 21600"/>
              <a:gd name="connsiteX26" fmla="*/ 5492 w 18750"/>
              <a:gd name="connsiteY26" fmla="*/ 2911 h 21600"/>
              <a:gd name="connsiteX27" fmla="*/ 6693 w 18750"/>
              <a:gd name="connsiteY27" fmla="*/ 2911 h 21600"/>
              <a:gd name="connsiteX28" fmla="*/ 7469 w 18750"/>
              <a:gd name="connsiteY28" fmla="*/ 6596 h 21600"/>
              <a:gd name="connsiteX29" fmla="*/ 6693 w 18750"/>
              <a:gd name="connsiteY29" fmla="*/ 10281 h 21600"/>
              <a:gd name="connsiteX0" fmla="*/ 16112 w 18790"/>
              <a:gd name="connsiteY0" fmla="*/ 8638 h 21600"/>
              <a:gd name="connsiteX1" fmla="*/ 13784 w 18790"/>
              <a:gd name="connsiteY1" fmla="*/ 10848 h 21600"/>
              <a:gd name="connsiteX2" fmla="*/ 12157 w 18790"/>
              <a:gd name="connsiteY2" fmla="*/ 9387 h 21600"/>
              <a:gd name="connsiteX3" fmla="*/ 12545 w 18790"/>
              <a:gd name="connsiteY3" fmla="*/ 6584 h 21600"/>
              <a:gd name="connsiteX4" fmla="*/ 8479 w 18790"/>
              <a:gd name="connsiteY4" fmla="*/ 0 h 21600"/>
              <a:gd name="connsiteX5" fmla="*/ 4412 w 18790"/>
              <a:gd name="connsiteY5" fmla="*/ 6403 h 21600"/>
              <a:gd name="connsiteX6" fmla="*/ 4420 w 18790"/>
              <a:gd name="connsiteY6" fmla="*/ 6765 h 21600"/>
              <a:gd name="connsiteX7" fmla="*/ 6061 w 18790"/>
              <a:gd name="connsiteY7" fmla="*/ 11875 h 21600"/>
              <a:gd name="connsiteX8" fmla="*/ 4569 w 18790"/>
              <a:gd name="connsiteY8" fmla="*/ 14170 h 21600"/>
              <a:gd name="connsiteX9" fmla="*/ 40 w 18790"/>
              <a:gd name="connsiteY9" fmla="*/ 17275 h 21600"/>
              <a:gd name="connsiteX10" fmla="*/ 2711 w 18790"/>
              <a:gd name="connsiteY10" fmla="*/ 21600 h 21600"/>
              <a:gd name="connsiteX11" fmla="*/ 5382 w 18790"/>
              <a:gd name="connsiteY11" fmla="*/ 17275 h 21600"/>
              <a:gd name="connsiteX12" fmla="*/ 4718 w 18790"/>
              <a:gd name="connsiteY12" fmla="*/ 14424 h 21600"/>
              <a:gd name="connsiteX13" fmla="*/ 6225 w 18790"/>
              <a:gd name="connsiteY13" fmla="*/ 12105 h 21600"/>
              <a:gd name="connsiteX14" fmla="*/ 6143 w 18790"/>
              <a:gd name="connsiteY14" fmla="*/ 11972 h 21600"/>
              <a:gd name="connsiteX15" fmla="*/ 8479 w 18790"/>
              <a:gd name="connsiteY15" fmla="*/ 13168 h 21600"/>
              <a:gd name="connsiteX16" fmla="*/ 12060 w 18790"/>
              <a:gd name="connsiteY16" fmla="*/ 9713 h 21600"/>
              <a:gd name="connsiteX17" fmla="*/ 13687 w 18790"/>
              <a:gd name="connsiteY17" fmla="*/ 11175 h 21600"/>
              <a:gd name="connsiteX18" fmla="*/ 13448 w 18790"/>
              <a:gd name="connsiteY18" fmla="*/ 12962 h 21600"/>
              <a:gd name="connsiteX19" fmla="*/ 16119 w 18790"/>
              <a:gd name="connsiteY19" fmla="*/ 17287 h 21600"/>
              <a:gd name="connsiteX20" fmla="*/ 18790 w 18790"/>
              <a:gd name="connsiteY20" fmla="*/ 12962 h 21600"/>
              <a:gd name="connsiteX21" fmla="*/ 16112 w 18790"/>
              <a:gd name="connsiteY21" fmla="*/ 8638 h 21600"/>
              <a:gd name="connsiteX22" fmla="*/ 6733 w 18790"/>
              <a:gd name="connsiteY22" fmla="*/ 10281 h 21600"/>
              <a:gd name="connsiteX23" fmla="*/ 5532 w 18790"/>
              <a:gd name="connsiteY23" fmla="*/ 10281 h 21600"/>
              <a:gd name="connsiteX24" fmla="*/ 4756 w 18790"/>
              <a:gd name="connsiteY24" fmla="*/ 6596 h 21600"/>
              <a:gd name="connsiteX25" fmla="*/ 5532 w 18790"/>
              <a:gd name="connsiteY25" fmla="*/ 2911 h 21600"/>
              <a:gd name="connsiteX26" fmla="*/ 6733 w 18790"/>
              <a:gd name="connsiteY26" fmla="*/ 2911 h 21600"/>
              <a:gd name="connsiteX27" fmla="*/ 7509 w 18790"/>
              <a:gd name="connsiteY27" fmla="*/ 6596 h 21600"/>
              <a:gd name="connsiteX28" fmla="*/ 6733 w 18790"/>
              <a:gd name="connsiteY28" fmla="*/ 10281 h 21600"/>
              <a:gd name="connsiteX0" fmla="*/ 13410 w 16088"/>
              <a:gd name="connsiteY0" fmla="*/ 8638 h 21600"/>
              <a:gd name="connsiteX1" fmla="*/ 11082 w 16088"/>
              <a:gd name="connsiteY1" fmla="*/ 10848 h 21600"/>
              <a:gd name="connsiteX2" fmla="*/ 9455 w 16088"/>
              <a:gd name="connsiteY2" fmla="*/ 9387 h 21600"/>
              <a:gd name="connsiteX3" fmla="*/ 9843 w 16088"/>
              <a:gd name="connsiteY3" fmla="*/ 6584 h 21600"/>
              <a:gd name="connsiteX4" fmla="*/ 5777 w 16088"/>
              <a:gd name="connsiteY4" fmla="*/ 0 h 21600"/>
              <a:gd name="connsiteX5" fmla="*/ 1710 w 16088"/>
              <a:gd name="connsiteY5" fmla="*/ 6403 h 21600"/>
              <a:gd name="connsiteX6" fmla="*/ 1718 w 16088"/>
              <a:gd name="connsiteY6" fmla="*/ 6765 h 21600"/>
              <a:gd name="connsiteX7" fmla="*/ 3359 w 16088"/>
              <a:gd name="connsiteY7" fmla="*/ 11875 h 21600"/>
              <a:gd name="connsiteX8" fmla="*/ 1867 w 16088"/>
              <a:gd name="connsiteY8" fmla="*/ 14170 h 21600"/>
              <a:gd name="connsiteX9" fmla="*/ 9 w 16088"/>
              <a:gd name="connsiteY9" fmla="*/ 21600 h 21600"/>
              <a:gd name="connsiteX10" fmla="*/ 2680 w 16088"/>
              <a:gd name="connsiteY10" fmla="*/ 17275 h 21600"/>
              <a:gd name="connsiteX11" fmla="*/ 2016 w 16088"/>
              <a:gd name="connsiteY11" fmla="*/ 14424 h 21600"/>
              <a:gd name="connsiteX12" fmla="*/ 3523 w 16088"/>
              <a:gd name="connsiteY12" fmla="*/ 12105 h 21600"/>
              <a:gd name="connsiteX13" fmla="*/ 3441 w 16088"/>
              <a:gd name="connsiteY13" fmla="*/ 11972 h 21600"/>
              <a:gd name="connsiteX14" fmla="*/ 5777 w 16088"/>
              <a:gd name="connsiteY14" fmla="*/ 13168 h 21600"/>
              <a:gd name="connsiteX15" fmla="*/ 9358 w 16088"/>
              <a:gd name="connsiteY15" fmla="*/ 9713 h 21600"/>
              <a:gd name="connsiteX16" fmla="*/ 10985 w 16088"/>
              <a:gd name="connsiteY16" fmla="*/ 11175 h 21600"/>
              <a:gd name="connsiteX17" fmla="*/ 10746 w 16088"/>
              <a:gd name="connsiteY17" fmla="*/ 12962 h 21600"/>
              <a:gd name="connsiteX18" fmla="*/ 13417 w 16088"/>
              <a:gd name="connsiteY18" fmla="*/ 17287 h 21600"/>
              <a:gd name="connsiteX19" fmla="*/ 16088 w 16088"/>
              <a:gd name="connsiteY19" fmla="*/ 12962 h 21600"/>
              <a:gd name="connsiteX20" fmla="*/ 13410 w 16088"/>
              <a:gd name="connsiteY20" fmla="*/ 8638 h 21600"/>
              <a:gd name="connsiteX21" fmla="*/ 4031 w 16088"/>
              <a:gd name="connsiteY21" fmla="*/ 10281 h 21600"/>
              <a:gd name="connsiteX22" fmla="*/ 2830 w 16088"/>
              <a:gd name="connsiteY22" fmla="*/ 10281 h 21600"/>
              <a:gd name="connsiteX23" fmla="*/ 2054 w 16088"/>
              <a:gd name="connsiteY23" fmla="*/ 6596 h 21600"/>
              <a:gd name="connsiteX24" fmla="*/ 2830 w 16088"/>
              <a:gd name="connsiteY24" fmla="*/ 2911 h 21600"/>
              <a:gd name="connsiteX25" fmla="*/ 4031 w 16088"/>
              <a:gd name="connsiteY25" fmla="*/ 2911 h 21600"/>
              <a:gd name="connsiteX26" fmla="*/ 4807 w 16088"/>
              <a:gd name="connsiteY26" fmla="*/ 6596 h 21600"/>
              <a:gd name="connsiteX27" fmla="*/ 4031 w 16088"/>
              <a:gd name="connsiteY27" fmla="*/ 10281 h 21600"/>
              <a:gd name="connsiteX0" fmla="*/ 11700 w 14378"/>
              <a:gd name="connsiteY0" fmla="*/ 8638 h 17287"/>
              <a:gd name="connsiteX1" fmla="*/ 9372 w 14378"/>
              <a:gd name="connsiteY1" fmla="*/ 10848 h 17287"/>
              <a:gd name="connsiteX2" fmla="*/ 7745 w 14378"/>
              <a:gd name="connsiteY2" fmla="*/ 9387 h 17287"/>
              <a:gd name="connsiteX3" fmla="*/ 8133 w 14378"/>
              <a:gd name="connsiteY3" fmla="*/ 6584 h 17287"/>
              <a:gd name="connsiteX4" fmla="*/ 4067 w 14378"/>
              <a:gd name="connsiteY4" fmla="*/ 0 h 17287"/>
              <a:gd name="connsiteX5" fmla="*/ 0 w 14378"/>
              <a:gd name="connsiteY5" fmla="*/ 6403 h 17287"/>
              <a:gd name="connsiteX6" fmla="*/ 8 w 14378"/>
              <a:gd name="connsiteY6" fmla="*/ 6765 h 17287"/>
              <a:gd name="connsiteX7" fmla="*/ 1649 w 14378"/>
              <a:gd name="connsiteY7" fmla="*/ 11875 h 17287"/>
              <a:gd name="connsiteX8" fmla="*/ 157 w 14378"/>
              <a:gd name="connsiteY8" fmla="*/ 14170 h 17287"/>
              <a:gd name="connsiteX9" fmla="*/ 970 w 14378"/>
              <a:gd name="connsiteY9" fmla="*/ 17275 h 17287"/>
              <a:gd name="connsiteX10" fmla="*/ 306 w 14378"/>
              <a:gd name="connsiteY10" fmla="*/ 14424 h 17287"/>
              <a:gd name="connsiteX11" fmla="*/ 1813 w 14378"/>
              <a:gd name="connsiteY11" fmla="*/ 12105 h 17287"/>
              <a:gd name="connsiteX12" fmla="*/ 1731 w 14378"/>
              <a:gd name="connsiteY12" fmla="*/ 11972 h 17287"/>
              <a:gd name="connsiteX13" fmla="*/ 4067 w 14378"/>
              <a:gd name="connsiteY13" fmla="*/ 13168 h 17287"/>
              <a:gd name="connsiteX14" fmla="*/ 7648 w 14378"/>
              <a:gd name="connsiteY14" fmla="*/ 9713 h 17287"/>
              <a:gd name="connsiteX15" fmla="*/ 9275 w 14378"/>
              <a:gd name="connsiteY15" fmla="*/ 11175 h 17287"/>
              <a:gd name="connsiteX16" fmla="*/ 9036 w 14378"/>
              <a:gd name="connsiteY16" fmla="*/ 12962 h 17287"/>
              <a:gd name="connsiteX17" fmla="*/ 11707 w 14378"/>
              <a:gd name="connsiteY17" fmla="*/ 17287 h 17287"/>
              <a:gd name="connsiteX18" fmla="*/ 14378 w 14378"/>
              <a:gd name="connsiteY18" fmla="*/ 12962 h 17287"/>
              <a:gd name="connsiteX19" fmla="*/ 11700 w 14378"/>
              <a:gd name="connsiteY19" fmla="*/ 8638 h 17287"/>
              <a:gd name="connsiteX20" fmla="*/ 2321 w 14378"/>
              <a:gd name="connsiteY20" fmla="*/ 10281 h 17287"/>
              <a:gd name="connsiteX21" fmla="*/ 1120 w 14378"/>
              <a:gd name="connsiteY21" fmla="*/ 10281 h 17287"/>
              <a:gd name="connsiteX22" fmla="*/ 344 w 14378"/>
              <a:gd name="connsiteY22" fmla="*/ 6596 h 17287"/>
              <a:gd name="connsiteX23" fmla="*/ 1120 w 14378"/>
              <a:gd name="connsiteY23" fmla="*/ 2911 h 17287"/>
              <a:gd name="connsiteX24" fmla="*/ 2321 w 14378"/>
              <a:gd name="connsiteY24" fmla="*/ 2911 h 17287"/>
              <a:gd name="connsiteX25" fmla="*/ 3097 w 14378"/>
              <a:gd name="connsiteY25" fmla="*/ 6596 h 17287"/>
              <a:gd name="connsiteX26" fmla="*/ 2321 w 14378"/>
              <a:gd name="connsiteY26" fmla="*/ 10281 h 17287"/>
              <a:gd name="connsiteX0" fmla="*/ 11700 w 14378"/>
              <a:gd name="connsiteY0" fmla="*/ 8638 h 17287"/>
              <a:gd name="connsiteX1" fmla="*/ 9372 w 14378"/>
              <a:gd name="connsiteY1" fmla="*/ 10848 h 17287"/>
              <a:gd name="connsiteX2" fmla="*/ 7745 w 14378"/>
              <a:gd name="connsiteY2" fmla="*/ 9387 h 17287"/>
              <a:gd name="connsiteX3" fmla="*/ 8133 w 14378"/>
              <a:gd name="connsiteY3" fmla="*/ 6584 h 17287"/>
              <a:gd name="connsiteX4" fmla="*/ 4067 w 14378"/>
              <a:gd name="connsiteY4" fmla="*/ 0 h 17287"/>
              <a:gd name="connsiteX5" fmla="*/ 0 w 14378"/>
              <a:gd name="connsiteY5" fmla="*/ 6403 h 17287"/>
              <a:gd name="connsiteX6" fmla="*/ 8 w 14378"/>
              <a:gd name="connsiteY6" fmla="*/ 6765 h 17287"/>
              <a:gd name="connsiteX7" fmla="*/ 1649 w 14378"/>
              <a:gd name="connsiteY7" fmla="*/ 11875 h 17287"/>
              <a:gd name="connsiteX8" fmla="*/ 157 w 14378"/>
              <a:gd name="connsiteY8" fmla="*/ 14170 h 17287"/>
              <a:gd name="connsiteX9" fmla="*/ 306 w 14378"/>
              <a:gd name="connsiteY9" fmla="*/ 14424 h 17287"/>
              <a:gd name="connsiteX10" fmla="*/ 1813 w 14378"/>
              <a:gd name="connsiteY10" fmla="*/ 12105 h 17287"/>
              <a:gd name="connsiteX11" fmla="*/ 1731 w 14378"/>
              <a:gd name="connsiteY11" fmla="*/ 11972 h 17287"/>
              <a:gd name="connsiteX12" fmla="*/ 4067 w 14378"/>
              <a:gd name="connsiteY12" fmla="*/ 13168 h 17287"/>
              <a:gd name="connsiteX13" fmla="*/ 7648 w 14378"/>
              <a:gd name="connsiteY13" fmla="*/ 9713 h 17287"/>
              <a:gd name="connsiteX14" fmla="*/ 9275 w 14378"/>
              <a:gd name="connsiteY14" fmla="*/ 11175 h 17287"/>
              <a:gd name="connsiteX15" fmla="*/ 9036 w 14378"/>
              <a:gd name="connsiteY15" fmla="*/ 12962 h 17287"/>
              <a:gd name="connsiteX16" fmla="*/ 11707 w 14378"/>
              <a:gd name="connsiteY16" fmla="*/ 17287 h 17287"/>
              <a:gd name="connsiteX17" fmla="*/ 14378 w 14378"/>
              <a:gd name="connsiteY17" fmla="*/ 12962 h 17287"/>
              <a:gd name="connsiteX18" fmla="*/ 11700 w 14378"/>
              <a:gd name="connsiteY18" fmla="*/ 8638 h 17287"/>
              <a:gd name="connsiteX19" fmla="*/ 2321 w 14378"/>
              <a:gd name="connsiteY19" fmla="*/ 10281 h 17287"/>
              <a:gd name="connsiteX20" fmla="*/ 1120 w 14378"/>
              <a:gd name="connsiteY20" fmla="*/ 10281 h 17287"/>
              <a:gd name="connsiteX21" fmla="*/ 344 w 14378"/>
              <a:gd name="connsiteY21" fmla="*/ 6596 h 17287"/>
              <a:gd name="connsiteX22" fmla="*/ 1120 w 14378"/>
              <a:gd name="connsiteY22" fmla="*/ 2911 h 17287"/>
              <a:gd name="connsiteX23" fmla="*/ 2321 w 14378"/>
              <a:gd name="connsiteY23" fmla="*/ 2911 h 17287"/>
              <a:gd name="connsiteX24" fmla="*/ 3097 w 14378"/>
              <a:gd name="connsiteY24" fmla="*/ 6596 h 17287"/>
              <a:gd name="connsiteX25" fmla="*/ 2321 w 14378"/>
              <a:gd name="connsiteY25" fmla="*/ 10281 h 17287"/>
              <a:gd name="connsiteX0" fmla="*/ 11700 w 14378"/>
              <a:gd name="connsiteY0" fmla="*/ 8638 h 17287"/>
              <a:gd name="connsiteX1" fmla="*/ 9372 w 14378"/>
              <a:gd name="connsiteY1" fmla="*/ 10848 h 17287"/>
              <a:gd name="connsiteX2" fmla="*/ 7745 w 14378"/>
              <a:gd name="connsiteY2" fmla="*/ 9387 h 17287"/>
              <a:gd name="connsiteX3" fmla="*/ 8133 w 14378"/>
              <a:gd name="connsiteY3" fmla="*/ 6584 h 17287"/>
              <a:gd name="connsiteX4" fmla="*/ 4067 w 14378"/>
              <a:gd name="connsiteY4" fmla="*/ 0 h 17287"/>
              <a:gd name="connsiteX5" fmla="*/ 0 w 14378"/>
              <a:gd name="connsiteY5" fmla="*/ 6403 h 17287"/>
              <a:gd name="connsiteX6" fmla="*/ 8 w 14378"/>
              <a:gd name="connsiteY6" fmla="*/ 6765 h 17287"/>
              <a:gd name="connsiteX7" fmla="*/ 1649 w 14378"/>
              <a:gd name="connsiteY7" fmla="*/ 11875 h 17287"/>
              <a:gd name="connsiteX8" fmla="*/ 157 w 14378"/>
              <a:gd name="connsiteY8" fmla="*/ 14170 h 17287"/>
              <a:gd name="connsiteX9" fmla="*/ 1813 w 14378"/>
              <a:gd name="connsiteY9" fmla="*/ 12105 h 17287"/>
              <a:gd name="connsiteX10" fmla="*/ 1731 w 14378"/>
              <a:gd name="connsiteY10" fmla="*/ 11972 h 17287"/>
              <a:gd name="connsiteX11" fmla="*/ 4067 w 14378"/>
              <a:gd name="connsiteY11" fmla="*/ 13168 h 17287"/>
              <a:gd name="connsiteX12" fmla="*/ 7648 w 14378"/>
              <a:gd name="connsiteY12" fmla="*/ 9713 h 17287"/>
              <a:gd name="connsiteX13" fmla="*/ 9275 w 14378"/>
              <a:gd name="connsiteY13" fmla="*/ 11175 h 17287"/>
              <a:gd name="connsiteX14" fmla="*/ 9036 w 14378"/>
              <a:gd name="connsiteY14" fmla="*/ 12962 h 17287"/>
              <a:gd name="connsiteX15" fmla="*/ 11707 w 14378"/>
              <a:gd name="connsiteY15" fmla="*/ 17287 h 17287"/>
              <a:gd name="connsiteX16" fmla="*/ 14378 w 14378"/>
              <a:gd name="connsiteY16" fmla="*/ 12962 h 17287"/>
              <a:gd name="connsiteX17" fmla="*/ 11700 w 14378"/>
              <a:gd name="connsiteY17" fmla="*/ 8638 h 17287"/>
              <a:gd name="connsiteX18" fmla="*/ 2321 w 14378"/>
              <a:gd name="connsiteY18" fmla="*/ 10281 h 17287"/>
              <a:gd name="connsiteX19" fmla="*/ 1120 w 14378"/>
              <a:gd name="connsiteY19" fmla="*/ 10281 h 17287"/>
              <a:gd name="connsiteX20" fmla="*/ 344 w 14378"/>
              <a:gd name="connsiteY20" fmla="*/ 6596 h 17287"/>
              <a:gd name="connsiteX21" fmla="*/ 1120 w 14378"/>
              <a:gd name="connsiteY21" fmla="*/ 2911 h 17287"/>
              <a:gd name="connsiteX22" fmla="*/ 2321 w 14378"/>
              <a:gd name="connsiteY22" fmla="*/ 2911 h 17287"/>
              <a:gd name="connsiteX23" fmla="*/ 3097 w 14378"/>
              <a:gd name="connsiteY23" fmla="*/ 6596 h 17287"/>
              <a:gd name="connsiteX24" fmla="*/ 2321 w 14378"/>
              <a:gd name="connsiteY24" fmla="*/ 10281 h 17287"/>
              <a:gd name="connsiteX0" fmla="*/ 11700 w 14378"/>
              <a:gd name="connsiteY0" fmla="*/ 8638 h 17287"/>
              <a:gd name="connsiteX1" fmla="*/ 9372 w 14378"/>
              <a:gd name="connsiteY1" fmla="*/ 10848 h 17287"/>
              <a:gd name="connsiteX2" fmla="*/ 7745 w 14378"/>
              <a:gd name="connsiteY2" fmla="*/ 9387 h 17287"/>
              <a:gd name="connsiteX3" fmla="*/ 8133 w 14378"/>
              <a:gd name="connsiteY3" fmla="*/ 6584 h 17287"/>
              <a:gd name="connsiteX4" fmla="*/ 4067 w 14378"/>
              <a:gd name="connsiteY4" fmla="*/ 0 h 17287"/>
              <a:gd name="connsiteX5" fmla="*/ 0 w 14378"/>
              <a:gd name="connsiteY5" fmla="*/ 6403 h 17287"/>
              <a:gd name="connsiteX6" fmla="*/ 8 w 14378"/>
              <a:gd name="connsiteY6" fmla="*/ 6765 h 17287"/>
              <a:gd name="connsiteX7" fmla="*/ 1649 w 14378"/>
              <a:gd name="connsiteY7" fmla="*/ 11875 h 17287"/>
              <a:gd name="connsiteX8" fmla="*/ 1813 w 14378"/>
              <a:gd name="connsiteY8" fmla="*/ 12105 h 17287"/>
              <a:gd name="connsiteX9" fmla="*/ 1731 w 14378"/>
              <a:gd name="connsiteY9" fmla="*/ 11972 h 17287"/>
              <a:gd name="connsiteX10" fmla="*/ 4067 w 14378"/>
              <a:gd name="connsiteY10" fmla="*/ 13168 h 17287"/>
              <a:gd name="connsiteX11" fmla="*/ 7648 w 14378"/>
              <a:gd name="connsiteY11" fmla="*/ 9713 h 17287"/>
              <a:gd name="connsiteX12" fmla="*/ 9275 w 14378"/>
              <a:gd name="connsiteY12" fmla="*/ 11175 h 17287"/>
              <a:gd name="connsiteX13" fmla="*/ 9036 w 14378"/>
              <a:gd name="connsiteY13" fmla="*/ 12962 h 17287"/>
              <a:gd name="connsiteX14" fmla="*/ 11707 w 14378"/>
              <a:gd name="connsiteY14" fmla="*/ 17287 h 17287"/>
              <a:gd name="connsiteX15" fmla="*/ 14378 w 14378"/>
              <a:gd name="connsiteY15" fmla="*/ 12962 h 17287"/>
              <a:gd name="connsiteX16" fmla="*/ 11700 w 14378"/>
              <a:gd name="connsiteY16" fmla="*/ 8638 h 17287"/>
              <a:gd name="connsiteX17" fmla="*/ 2321 w 14378"/>
              <a:gd name="connsiteY17" fmla="*/ 10281 h 17287"/>
              <a:gd name="connsiteX18" fmla="*/ 1120 w 14378"/>
              <a:gd name="connsiteY18" fmla="*/ 10281 h 17287"/>
              <a:gd name="connsiteX19" fmla="*/ 344 w 14378"/>
              <a:gd name="connsiteY19" fmla="*/ 6596 h 17287"/>
              <a:gd name="connsiteX20" fmla="*/ 1120 w 14378"/>
              <a:gd name="connsiteY20" fmla="*/ 2911 h 17287"/>
              <a:gd name="connsiteX21" fmla="*/ 2321 w 14378"/>
              <a:gd name="connsiteY21" fmla="*/ 2911 h 17287"/>
              <a:gd name="connsiteX22" fmla="*/ 3097 w 14378"/>
              <a:gd name="connsiteY22" fmla="*/ 6596 h 17287"/>
              <a:gd name="connsiteX23" fmla="*/ 2321 w 14378"/>
              <a:gd name="connsiteY23" fmla="*/ 10281 h 17287"/>
              <a:gd name="connsiteX0" fmla="*/ 11700 w 14378"/>
              <a:gd name="connsiteY0" fmla="*/ 8638 h 13359"/>
              <a:gd name="connsiteX1" fmla="*/ 9372 w 14378"/>
              <a:gd name="connsiteY1" fmla="*/ 10848 h 13359"/>
              <a:gd name="connsiteX2" fmla="*/ 7745 w 14378"/>
              <a:gd name="connsiteY2" fmla="*/ 9387 h 13359"/>
              <a:gd name="connsiteX3" fmla="*/ 8133 w 14378"/>
              <a:gd name="connsiteY3" fmla="*/ 6584 h 13359"/>
              <a:gd name="connsiteX4" fmla="*/ 4067 w 14378"/>
              <a:gd name="connsiteY4" fmla="*/ 0 h 13359"/>
              <a:gd name="connsiteX5" fmla="*/ 0 w 14378"/>
              <a:gd name="connsiteY5" fmla="*/ 6403 h 13359"/>
              <a:gd name="connsiteX6" fmla="*/ 8 w 14378"/>
              <a:gd name="connsiteY6" fmla="*/ 6765 h 13359"/>
              <a:gd name="connsiteX7" fmla="*/ 1649 w 14378"/>
              <a:gd name="connsiteY7" fmla="*/ 11875 h 13359"/>
              <a:gd name="connsiteX8" fmla="*/ 1813 w 14378"/>
              <a:gd name="connsiteY8" fmla="*/ 12105 h 13359"/>
              <a:gd name="connsiteX9" fmla="*/ 1731 w 14378"/>
              <a:gd name="connsiteY9" fmla="*/ 11972 h 13359"/>
              <a:gd name="connsiteX10" fmla="*/ 4067 w 14378"/>
              <a:gd name="connsiteY10" fmla="*/ 13168 h 13359"/>
              <a:gd name="connsiteX11" fmla="*/ 7648 w 14378"/>
              <a:gd name="connsiteY11" fmla="*/ 9713 h 13359"/>
              <a:gd name="connsiteX12" fmla="*/ 9275 w 14378"/>
              <a:gd name="connsiteY12" fmla="*/ 11175 h 13359"/>
              <a:gd name="connsiteX13" fmla="*/ 9036 w 14378"/>
              <a:gd name="connsiteY13" fmla="*/ 12962 h 13359"/>
              <a:gd name="connsiteX14" fmla="*/ 14378 w 14378"/>
              <a:gd name="connsiteY14" fmla="*/ 12962 h 13359"/>
              <a:gd name="connsiteX15" fmla="*/ 11700 w 14378"/>
              <a:gd name="connsiteY15" fmla="*/ 8638 h 13359"/>
              <a:gd name="connsiteX16" fmla="*/ 2321 w 14378"/>
              <a:gd name="connsiteY16" fmla="*/ 10281 h 13359"/>
              <a:gd name="connsiteX17" fmla="*/ 1120 w 14378"/>
              <a:gd name="connsiteY17" fmla="*/ 10281 h 13359"/>
              <a:gd name="connsiteX18" fmla="*/ 344 w 14378"/>
              <a:gd name="connsiteY18" fmla="*/ 6596 h 13359"/>
              <a:gd name="connsiteX19" fmla="*/ 1120 w 14378"/>
              <a:gd name="connsiteY19" fmla="*/ 2911 h 13359"/>
              <a:gd name="connsiteX20" fmla="*/ 2321 w 14378"/>
              <a:gd name="connsiteY20" fmla="*/ 2911 h 13359"/>
              <a:gd name="connsiteX21" fmla="*/ 3097 w 14378"/>
              <a:gd name="connsiteY21" fmla="*/ 6596 h 13359"/>
              <a:gd name="connsiteX22" fmla="*/ 2321 w 14378"/>
              <a:gd name="connsiteY22" fmla="*/ 10281 h 13359"/>
              <a:gd name="connsiteX0" fmla="*/ 11700 w 11700"/>
              <a:gd name="connsiteY0" fmla="*/ 8638 h 13168"/>
              <a:gd name="connsiteX1" fmla="*/ 9372 w 11700"/>
              <a:gd name="connsiteY1" fmla="*/ 10848 h 13168"/>
              <a:gd name="connsiteX2" fmla="*/ 7745 w 11700"/>
              <a:gd name="connsiteY2" fmla="*/ 9387 h 13168"/>
              <a:gd name="connsiteX3" fmla="*/ 8133 w 11700"/>
              <a:gd name="connsiteY3" fmla="*/ 6584 h 13168"/>
              <a:gd name="connsiteX4" fmla="*/ 4067 w 11700"/>
              <a:gd name="connsiteY4" fmla="*/ 0 h 13168"/>
              <a:gd name="connsiteX5" fmla="*/ 0 w 11700"/>
              <a:gd name="connsiteY5" fmla="*/ 6403 h 13168"/>
              <a:gd name="connsiteX6" fmla="*/ 8 w 11700"/>
              <a:gd name="connsiteY6" fmla="*/ 6765 h 13168"/>
              <a:gd name="connsiteX7" fmla="*/ 1649 w 11700"/>
              <a:gd name="connsiteY7" fmla="*/ 11875 h 13168"/>
              <a:gd name="connsiteX8" fmla="*/ 1813 w 11700"/>
              <a:gd name="connsiteY8" fmla="*/ 12105 h 13168"/>
              <a:gd name="connsiteX9" fmla="*/ 1731 w 11700"/>
              <a:gd name="connsiteY9" fmla="*/ 11972 h 13168"/>
              <a:gd name="connsiteX10" fmla="*/ 4067 w 11700"/>
              <a:gd name="connsiteY10" fmla="*/ 13168 h 13168"/>
              <a:gd name="connsiteX11" fmla="*/ 7648 w 11700"/>
              <a:gd name="connsiteY11" fmla="*/ 9713 h 13168"/>
              <a:gd name="connsiteX12" fmla="*/ 9275 w 11700"/>
              <a:gd name="connsiteY12" fmla="*/ 11175 h 13168"/>
              <a:gd name="connsiteX13" fmla="*/ 9036 w 11700"/>
              <a:gd name="connsiteY13" fmla="*/ 12962 h 13168"/>
              <a:gd name="connsiteX14" fmla="*/ 11700 w 11700"/>
              <a:gd name="connsiteY14" fmla="*/ 8638 h 13168"/>
              <a:gd name="connsiteX15" fmla="*/ 2321 w 11700"/>
              <a:gd name="connsiteY15" fmla="*/ 10281 h 13168"/>
              <a:gd name="connsiteX16" fmla="*/ 1120 w 11700"/>
              <a:gd name="connsiteY16" fmla="*/ 10281 h 13168"/>
              <a:gd name="connsiteX17" fmla="*/ 344 w 11700"/>
              <a:gd name="connsiteY17" fmla="*/ 6596 h 13168"/>
              <a:gd name="connsiteX18" fmla="*/ 1120 w 11700"/>
              <a:gd name="connsiteY18" fmla="*/ 2911 h 13168"/>
              <a:gd name="connsiteX19" fmla="*/ 2321 w 11700"/>
              <a:gd name="connsiteY19" fmla="*/ 2911 h 13168"/>
              <a:gd name="connsiteX20" fmla="*/ 3097 w 11700"/>
              <a:gd name="connsiteY20" fmla="*/ 6596 h 13168"/>
              <a:gd name="connsiteX21" fmla="*/ 2321 w 11700"/>
              <a:gd name="connsiteY21" fmla="*/ 10281 h 13168"/>
              <a:gd name="connsiteX0" fmla="*/ 9036 w 9422"/>
              <a:gd name="connsiteY0" fmla="*/ 12962 h 13168"/>
              <a:gd name="connsiteX1" fmla="*/ 9372 w 9422"/>
              <a:gd name="connsiteY1" fmla="*/ 10848 h 13168"/>
              <a:gd name="connsiteX2" fmla="*/ 7745 w 9422"/>
              <a:gd name="connsiteY2" fmla="*/ 9387 h 13168"/>
              <a:gd name="connsiteX3" fmla="*/ 8133 w 9422"/>
              <a:gd name="connsiteY3" fmla="*/ 6584 h 13168"/>
              <a:gd name="connsiteX4" fmla="*/ 4067 w 9422"/>
              <a:gd name="connsiteY4" fmla="*/ 0 h 13168"/>
              <a:gd name="connsiteX5" fmla="*/ 0 w 9422"/>
              <a:gd name="connsiteY5" fmla="*/ 6403 h 13168"/>
              <a:gd name="connsiteX6" fmla="*/ 8 w 9422"/>
              <a:gd name="connsiteY6" fmla="*/ 6765 h 13168"/>
              <a:gd name="connsiteX7" fmla="*/ 1649 w 9422"/>
              <a:gd name="connsiteY7" fmla="*/ 11875 h 13168"/>
              <a:gd name="connsiteX8" fmla="*/ 1813 w 9422"/>
              <a:gd name="connsiteY8" fmla="*/ 12105 h 13168"/>
              <a:gd name="connsiteX9" fmla="*/ 1731 w 9422"/>
              <a:gd name="connsiteY9" fmla="*/ 11972 h 13168"/>
              <a:gd name="connsiteX10" fmla="*/ 4067 w 9422"/>
              <a:gd name="connsiteY10" fmla="*/ 13168 h 13168"/>
              <a:gd name="connsiteX11" fmla="*/ 7648 w 9422"/>
              <a:gd name="connsiteY11" fmla="*/ 9713 h 13168"/>
              <a:gd name="connsiteX12" fmla="*/ 9275 w 9422"/>
              <a:gd name="connsiteY12" fmla="*/ 11175 h 13168"/>
              <a:gd name="connsiteX13" fmla="*/ 9036 w 9422"/>
              <a:gd name="connsiteY13" fmla="*/ 12962 h 13168"/>
              <a:gd name="connsiteX14" fmla="*/ 2321 w 9422"/>
              <a:gd name="connsiteY14" fmla="*/ 10281 h 13168"/>
              <a:gd name="connsiteX15" fmla="*/ 1120 w 9422"/>
              <a:gd name="connsiteY15" fmla="*/ 10281 h 13168"/>
              <a:gd name="connsiteX16" fmla="*/ 344 w 9422"/>
              <a:gd name="connsiteY16" fmla="*/ 6596 h 13168"/>
              <a:gd name="connsiteX17" fmla="*/ 1120 w 9422"/>
              <a:gd name="connsiteY17" fmla="*/ 2911 h 13168"/>
              <a:gd name="connsiteX18" fmla="*/ 2321 w 9422"/>
              <a:gd name="connsiteY18" fmla="*/ 2911 h 13168"/>
              <a:gd name="connsiteX19" fmla="*/ 3097 w 9422"/>
              <a:gd name="connsiteY19" fmla="*/ 6596 h 13168"/>
              <a:gd name="connsiteX20" fmla="*/ 2321 w 9422"/>
              <a:gd name="connsiteY20" fmla="*/ 10281 h 13168"/>
              <a:gd name="connsiteX0" fmla="*/ 9844 w 10116"/>
              <a:gd name="connsiteY0" fmla="*/ 8486 h 10000"/>
              <a:gd name="connsiteX1" fmla="*/ 9947 w 10116"/>
              <a:gd name="connsiteY1" fmla="*/ 8238 h 10000"/>
              <a:gd name="connsiteX2" fmla="*/ 8220 w 10116"/>
              <a:gd name="connsiteY2" fmla="*/ 7129 h 10000"/>
              <a:gd name="connsiteX3" fmla="*/ 8632 w 10116"/>
              <a:gd name="connsiteY3" fmla="*/ 5000 h 10000"/>
              <a:gd name="connsiteX4" fmla="*/ 4316 w 10116"/>
              <a:gd name="connsiteY4" fmla="*/ 0 h 10000"/>
              <a:gd name="connsiteX5" fmla="*/ 0 w 10116"/>
              <a:gd name="connsiteY5" fmla="*/ 4863 h 10000"/>
              <a:gd name="connsiteX6" fmla="*/ 8 w 10116"/>
              <a:gd name="connsiteY6" fmla="*/ 5137 h 10000"/>
              <a:gd name="connsiteX7" fmla="*/ 1750 w 10116"/>
              <a:gd name="connsiteY7" fmla="*/ 9018 h 10000"/>
              <a:gd name="connsiteX8" fmla="*/ 1924 w 10116"/>
              <a:gd name="connsiteY8" fmla="*/ 9193 h 10000"/>
              <a:gd name="connsiteX9" fmla="*/ 1837 w 10116"/>
              <a:gd name="connsiteY9" fmla="*/ 9092 h 10000"/>
              <a:gd name="connsiteX10" fmla="*/ 4316 w 10116"/>
              <a:gd name="connsiteY10" fmla="*/ 10000 h 10000"/>
              <a:gd name="connsiteX11" fmla="*/ 8117 w 10116"/>
              <a:gd name="connsiteY11" fmla="*/ 7376 h 10000"/>
              <a:gd name="connsiteX12" fmla="*/ 9844 w 10116"/>
              <a:gd name="connsiteY12" fmla="*/ 8486 h 10000"/>
              <a:gd name="connsiteX13" fmla="*/ 2463 w 10116"/>
              <a:gd name="connsiteY13" fmla="*/ 7808 h 10000"/>
              <a:gd name="connsiteX14" fmla="*/ 1189 w 10116"/>
              <a:gd name="connsiteY14" fmla="*/ 7808 h 10000"/>
              <a:gd name="connsiteX15" fmla="*/ 365 w 10116"/>
              <a:gd name="connsiteY15" fmla="*/ 5009 h 10000"/>
              <a:gd name="connsiteX16" fmla="*/ 1189 w 10116"/>
              <a:gd name="connsiteY16" fmla="*/ 2211 h 10000"/>
              <a:gd name="connsiteX17" fmla="*/ 2463 w 10116"/>
              <a:gd name="connsiteY17" fmla="*/ 2211 h 10000"/>
              <a:gd name="connsiteX18" fmla="*/ 3287 w 10116"/>
              <a:gd name="connsiteY18" fmla="*/ 5009 h 10000"/>
              <a:gd name="connsiteX19" fmla="*/ 2463 w 10116"/>
              <a:gd name="connsiteY19" fmla="*/ 7808 h 10000"/>
              <a:gd name="connsiteX0" fmla="*/ 8117 w 9947"/>
              <a:gd name="connsiteY0" fmla="*/ 7376 h 10000"/>
              <a:gd name="connsiteX1" fmla="*/ 9947 w 9947"/>
              <a:gd name="connsiteY1" fmla="*/ 8238 h 10000"/>
              <a:gd name="connsiteX2" fmla="*/ 8220 w 9947"/>
              <a:gd name="connsiteY2" fmla="*/ 7129 h 10000"/>
              <a:gd name="connsiteX3" fmla="*/ 8632 w 9947"/>
              <a:gd name="connsiteY3" fmla="*/ 5000 h 10000"/>
              <a:gd name="connsiteX4" fmla="*/ 4316 w 9947"/>
              <a:gd name="connsiteY4" fmla="*/ 0 h 10000"/>
              <a:gd name="connsiteX5" fmla="*/ 0 w 9947"/>
              <a:gd name="connsiteY5" fmla="*/ 4863 h 10000"/>
              <a:gd name="connsiteX6" fmla="*/ 8 w 9947"/>
              <a:gd name="connsiteY6" fmla="*/ 5137 h 10000"/>
              <a:gd name="connsiteX7" fmla="*/ 1750 w 9947"/>
              <a:gd name="connsiteY7" fmla="*/ 9018 h 10000"/>
              <a:gd name="connsiteX8" fmla="*/ 1924 w 9947"/>
              <a:gd name="connsiteY8" fmla="*/ 9193 h 10000"/>
              <a:gd name="connsiteX9" fmla="*/ 1837 w 9947"/>
              <a:gd name="connsiteY9" fmla="*/ 9092 h 10000"/>
              <a:gd name="connsiteX10" fmla="*/ 4316 w 9947"/>
              <a:gd name="connsiteY10" fmla="*/ 10000 h 10000"/>
              <a:gd name="connsiteX11" fmla="*/ 8117 w 9947"/>
              <a:gd name="connsiteY11" fmla="*/ 7376 h 10000"/>
              <a:gd name="connsiteX12" fmla="*/ 2463 w 9947"/>
              <a:gd name="connsiteY12" fmla="*/ 7808 h 10000"/>
              <a:gd name="connsiteX13" fmla="*/ 1189 w 9947"/>
              <a:gd name="connsiteY13" fmla="*/ 7808 h 10000"/>
              <a:gd name="connsiteX14" fmla="*/ 365 w 9947"/>
              <a:gd name="connsiteY14" fmla="*/ 5009 h 10000"/>
              <a:gd name="connsiteX15" fmla="*/ 1189 w 9947"/>
              <a:gd name="connsiteY15" fmla="*/ 2211 h 10000"/>
              <a:gd name="connsiteX16" fmla="*/ 2463 w 9947"/>
              <a:gd name="connsiteY16" fmla="*/ 2211 h 10000"/>
              <a:gd name="connsiteX17" fmla="*/ 3287 w 9947"/>
              <a:gd name="connsiteY17" fmla="*/ 5009 h 10000"/>
              <a:gd name="connsiteX18" fmla="*/ 2463 w 9947"/>
              <a:gd name="connsiteY18" fmla="*/ 7808 h 10000"/>
              <a:gd name="connsiteX0" fmla="*/ 8160 w 8678"/>
              <a:gd name="connsiteY0" fmla="*/ 7376 h 10000"/>
              <a:gd name="connsiteX1" fmla="*/ 8264 w 8678"/>
              <a:gd name="connsiteY1" fmla="*/ 7129 h 10000"/>
              <a:gd name="connsiteX2" fmla="*/ 8678 w 8678"/>
              <a:gd name="connsiteY2" fmla="*/ 5000 h 10000"/>
              <a:gd name="connsiteX3" fmla="*/ 4339 w 8678"/>
              <a:gd name="connsiteY3" fmla="*/ 0 h 10000"/>
              <a:gd name="connsiteX4" fmla="*/ 0 w 8678"/>
              <a:gd name="connsiteY4" fmla="*/ 4863 h 10000"/>
              <a:gd name="connsiteX5" fmla="*/ 8 w 8678"/>
              <a:gd name="connsiteY5" fmla="*/ 5137 h 10000"/>
              <a:gd name="connsiteX6" fmla="*/ 1759 w 8678"/>
              <a:gd name="connsiteY6" fmla="*/ 9018 h 10000"/>
              <a:gd name="connsiteX7" fmla="*/ 1934 w 8678"/>
              <a:gd name="connsiteY7" fmla="*/ 9193 h 10000"/>
              <a:gd name="connsiteX8" fmla="*/ 1847 w 8678"/>
              <a:gd name="connsiteY8" fmla="*/ 9092 h 10000"/>
              <a:gd name="connsiteX9" fmla="*/ 4339 w 8678"/>
              <a:gd name="connsiteY9" fmla="*/ 10000 h 10000"/>
              <a:gd name="connsiteX10" fmla="*/ 8160 w 8678"/>
              <a:gd name="connsiteY10" fmla="*/ 7376 h 10000"/>
              <a:gd name="connsiteX11" fmla="*/ 2476 w 8678"/>
              <a:gd name="connsiteY11" fmla="*/ 7808 h 10000"/>
              <a:gd name="connsiteX12" fmla="*/ 1195 w 8678"/>
              <a:gd name="connsiteY12" fmla="*/ 7808 h 10000"/>
              <a:gd name="connsiteX13" fmla="*/ 367 w 8678"/>
              <a:gd name="connsiteY13" fmla="*/ 5009 h 10000"/>
              <a:gd name="connsiteX14" fmla="*/ 1195 w 8678"/>
              <a:gd name="connsiteY14" fmla="*/ 2211 h 10000"/>
              <a:gd name="connsiteX15" fmla="*/ 2476 w 8678"/>
              <a:gd name="connsiteY15" fmla="*/ 2211 h 10000"/>
              <a:gd name="connsiteX16" fmla="*/ 3305 w 8678"/>
              <a:gd name="connsiteY16" fmla="*/ 5009 h 10000"/>
              <a:gd name="connsiteX17" fmla="*/ 2476 w 8678"/>
              <a:gd name="connsiteY17" fmla="*/ 780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78" h="10000" extrusionOk="0">
                <a:moveTo>
                  <a:pt x="8160" y="7376"/>
                </a:moveTo>
                <a:cubicBezTo>
                  <a:pt x="8195" y="7294"/>
                  <a:pt x="8229" y="7211"/>
                  <a:pt x="8264" y="7129"/>
                </a:cubicBezTo>
                <a:cubicBezTo>
                  <a:pt x="8526" y="6477"/>
                  <a:pt x="8678" y="5762"/>
                  <a:pt x="8678" y="5000"/>
                </a:cubicBezTo>
                <a:cubicBezTo>
                  <a:pt x="8678" y="2239"/>
                  <a:pt x="6736" y="0"/>
                  <a:pt x="4339" y="0"/>
                </a:cubicBezTo>
                <a:cubicBezTo>
                  <a:pt x="1983" y="0"/>
                  <a:pt x="64" y="2165"/>
                  <a:pt x="0" y="4863"/>
                </a:cubicBezTo>
                <a:cubicBezTo>
                  <a:pt x="3" y="4954"/>
                  <a:pt x="5" y="5046"/>
                  <a:pt x="8" y="5137"/>
                </a:cubicBezTo>
                <a:cubicBezTo>
                  <a:pt x="48" y="6725"/>
                  <a:pt x="725" y="8128"/>
                  <a:pt x="1759" y="9018"/>
                </a:cubicBezTo>
                <a:lnTo>
                  <a:pt x="1934" y="9193"/>
                </a:lnTo>
                <a:cubicBezTo>
                  <a:pt x="1905" y="9159"/>
                  <a:pt x="1876" y="9126"/>
                  <a:pt x="1847" y="9092"/>
                </a:cubicBezTo>
                <a:cubicBezTo>
                  <a:pt x="2556" y="9661"/>
                  <a:pt x="3415" y="10000"/>
                  <a:pt x="4339" y="10000"/>
                </a:cubicBezTo>
                <a:cubicBezTo>
                  <a:pt x="5987" y="10000"/>
                  <a:pt x="7428" y="8935"/>
                  <a:pt x="8160" y="7376"/>
                </a:cubicBezTo>
                <a:close/>
                <a:moveTo>
                  <a:pt x="2476" y="7808"/>
                </a:moveTo>
                <a:cubicBezTo>
                  <a:pt x="2150" y="8284"/>
                  <a:pt x="1520" y="8284"/>
                  <a:pt x="1195" y="7808"/>
                </a:cubicBezTo>
                <a:cubicBezTo>
                  <a:pt x="678" y="7037"/>
                  <a:pt x="367" y="6064"/>
                  <a:pt x="367" y="5009"/>
                </a:cubicBezTo>
                <a:cubicBezTo>
                  <a:pt x="367" y="3954"/>
                  <a:pt x="678" y="2981"/>
                  <a:pt x="1195" y="2211"/>
                </a:cubicBezTo>
                <a:cubicBezTo>
                  <a:pt x="1520" y="1734"/>
                  <a:pt x="2150" y="1734"/>
                  <a:pt x="2476" y="2211"/>
                </a:cubicBezTo>
                <a:cubicBezTo>
                  <a:pt x="2994" y="2981"/>
                  <a:pt x="3305" y="3954"/>
                  <a:pt x="3305" y="5009"/>
                </a:cubicBezTo>
                <a:cubicBezTo>
                  <a:pt x="3305" y="6064"/>
                  <a:pt x="3002" y="7028"/>
                  <a:pt x="2476" y="7808"/>
                </a:cubicBezTo>
                <a:close/>
              </a:path>
            </a:pathLst>
          </a:custGeom>
          <a:solidFill>
            <a:schemeClr val="accent6"/>
          </a:solidFill>
          <a:ln w="12700">
            <a:miter lim="400000"/>
          </a:ln>
        </p:spPr>
        <p:txBody>
          <a:bodyPr lIns="38100" tIns="38100" rIns="38100" bIns="38100" anchor="ctr"/>
          <a:lstStyle/>
          <a:p>
            <a:pPr algn="ctr">
              <a:defRPr sz="3000">
                <a:solidFill>
                  <a:srgbClr val="FFFFFF"/>
                </a:solidFill>
              </a:defRPr>
            </a:pPr>
            <a:endParaRPr b="1">
              <a:solidFill>
                <a:schemeClr val="bg1"/>
              </a:solidFill>
            </a:endParaRPr>
          </a:p>
        </p:txBody>
      </p:sp>
      <p:sp>
        <p:nvSpPr>
          <p:cNvPr id="165" name="Shape">
            <a:extLst>
              <a:ext uri="{FF2B5EF4-FFF2-40B4-BE49-F238E27FC236}">
                <a16:creationId xmlns:a16="http://schemas.microsoft.com/office/drawing/2014/main" xmlns="" id="{0ECAA6BD-3F30-483C-9DF1-E262284225B4}"/>
              </a:ext>
            </a:extLst>
          </p:cNvPr>
          <p:cNvSpPr/>
          <p:nvPr/>
        </p:nvSpPr>
        <p:spPr>
          <a:xfrm>
            <a:off x="6913556" y="3378270"/>
            <a:ext cx="1303607" cy="1303547"/>
          </a:xfrm>
          <a:custGeom>
            <a:avLst/>
            <a:gdLst>
              <a:gd name="connsiteX0" fmla="*/ 17824 w 21600"/>
              <a:gd name="connsiteY0" fmla="*/ 7665 h 21600"/>
              <a:gd name="connsiteX1" fmla="*/ 14049 w 21600"/>
              <a:gd name="connsiteY1" fmla="*/ 10635 h 21600"/>
              <a:gd name="connsiteX2" fmla="*/ 11496 w 21600"/>
              <a:gd name="connsiteY2" fmla="*/ 10635 h 21600"/>
              <a:gd name="connsiteX3" fmla="*/ 9650 w 21600"/>
              <a:gd name="connsiteY3" fmla="*/ 7273 h 21600"/>
              <a:gd name="connsiteX4" fmla="*/ 11454 w 21600"/>
              <a:gd name="connsiteY4" fmla="*/ 5557 h 21600"/>
              <a:gd name="connsiteX5" fmla="*/ 13806 w 21600"/>
              <a:gd name="connsiteY5" fmla="*/ 6236 h 21600"/>
              <a:gd name="connsiteX6" fmla="*/ 17582 w 21600"/>
              <a:gd name="connsiteY6" fmla="*/ 3118 h 21600"/>
              <a:gd name="connsiteX7" fmla="*/ 13806 w 21600"/>
              <a:gd name="connsiteY7" fmla="*/ 0 h 21600"/>
              <a:gd name="connsiteX8" fmla="*/ 10030 w 21600"/>
              <a:gd name="connsiteY8" fmla="*/ 3118 h 21600"/>
              <a:gd name="connsiteX9" fmla="*/ 9408 w 21600"/>
              <a:gd name="connsiteY9" fmla="*/ 7098 h 21600"/>
              <a:gd name="connsiteX10" fmla="*/ 5748 w 21600"/>
              <a:gd name="connsiteY10" fmla="*/ 6010 h 21600"/>
              <a:gd name="connsiteX11" fmla="*/ 0 w 21600"/>
              <a:gd name="connsiteY11" fmla="*/ 10756 h 21600"/>
              <a:gd name="connsiteX12" fmla="*/ 5748 w 21600"/>
              <a:gd name="connsiteY12" fmla="*/ 15503 h 21600"/>
              <a:gd name="connsiteX13" fmla="*/ 9049 w 21600"/>
              <a:gd name="connsiteY13" fmla="*/ 14641 h 21600"/>
              <a:gd name="connsiteX14" fmla="*/ 8933 w 21600"/>
              <a:gd name="connsiteY14" fmla="*/ 14737 h 21600"/>
              <a:gd name="connsiteX15" fmla="*/ 10990 w 21600"/>
              <a:gd name="connsiteY15" fmla="*/ 16400 h 21600"/>
              <a:gd name="connsiteX16" fmla="*/ 10020 w 21600"/>
              <a:gd name="connsiteY16" fmla="*/ 18482 h 21600"/>
              <a:gd name="connsiteX17" fmla="*/ 13795 w 21600"/>
              <a:gd name="connsiteY17" fmla="*/ 21600 h 21600"/>
              <a:gd name="connsiteX18" fmla="*/ 17571 w 21600"/>
              <a:gd name="connsiteY18" fmla="*/ 18482 h 21600"/>
              <a:gd name="connsiteX19" fmla="*/ 13795 w 21600"/>
              <a:gd name="connsiteY19" fmla="*/ 15364 h 21600"/>
              <a:gd name="connsiteX20" fmla="*/ 11211 w 21600"/>
              <a:gd name="connsiteY20" fmla="*/ 16209 h 21600"/>
              <a:gd name="connsiteX21" fmla="*/ 9176 w 21600"/>
              <a:gd name="connsiteY21" fmla="*/ 14563 h 21600"/>
              <a:gd name="connsiteX22" fmla="*/ 11496 w 21600"/>
              <a:gd name="connsiteY22" fmla="*/ 10878 h 21600"/>
              <a:gd name="connsiteX23" fmla="*/ 14048 w 21600"/>
              <a:gd name="connsiteY23" fmla="*/ 10878 h 21600"/>
              <a:gd name="connsiteX24" fmla="*/ 17824 w 21600"/>
              <a:gd name="connsiteY24" fmla="*/ 13883 h 21600"/>
              <a:gd name="connsiteX25" fmla="*/ 21600 w 21600"/>
              <a:gd name="connsiteY25" fmla="*/ 10765 h 21600"/>
              <a:gd name="connsiteX26" fmla="*/ 17824 w 21600"/>
              <a:gd name="connsiteY26" fmla="*/ 7665 h 21600"/>
              <a:gd name="connsiteX27" fmla="*/ 9893 w 21600"/>
              <a:gd name="connsiteY27" fmla="*/ 13413 h 21600"/>
              <a:gd name="connsiteX28" fmla="*/ 8195 w 21600"/>
              <a:gd name="connsiteY28" fmla="*/ 13413 h 21600"/>
              <a:gd name="connsiteX29" fmla="*/ 7098 w 21600"/>
              <a:gd name="connsiteY29" fmla="*/ 10756 h 21600"/>
              <a:gd name="connsiteX30" fmla="*/ 8195 w 21600"/>
              <a:gd name="connsiteY30" fmla="*/ 8100 h 21600"/>
              <a:gd name="connsiteX31" fmla="*/ 9893 w 21600"/>
              <a:gd name="connsiteY31" fmla="*/ 8100 h 21600"/>
              <a:gd name="connsiteX32" fmla="*/ 10990 w 21600"/>
              <a:gd name="connsiteY32" fmla="*/ 10756 h 21600"/>
              <a:gd name="connsiteX33" fmla="*/ 9893 w 21600"/>
              <a:gd name="connsiteY33" fmla="*/ 13413 h 21600"/>
              <a:gd name="connsiteX0" fmla="*/ 17824 w 21600"/>
              <a:gd name="connsiteY0" fmla="*/ 7665 h 21600"/>
              <a:gd name="connsiteX1" fmla="*/ 14049 w 21600"/>
              <a:gd name="connsiteY1" fmla="*/ 10635 h 21600"/>
              <a:gd name="connsiteX2" fmla="*/ 11496 w 21600"/>
              <a:gd name="connsiteY2" fmla="*/ 10635 h 21600"/>
              <a:gd name="connsiteX3" fmla="*/ 9650 w 21600"/>
              <a:gd name="connsiteY3" fmla="*/ 7273 h 21600"/>
              <a:gd name="connsiteX4" fmla="*/ 13806 w 21600"/>
              <a:gd name="connsiteY4" fmla="*/ 6236 h 21600"/>
              <a:gd name="connsiteX5" fmla="*/ 17582 w 21600"/>
              <a:gd name="connsiteY5" fmla="*/ 3118 h 21600"/>
              <a:gd name="connsiteX6" fmla="*/ 13806 w 21600"/>
              <a:gd name="connsiteY6" fmla="*/ 0 h 21600"/>
              <a:gd name="connsiteX7" fmla="*/ 10030 w 21600"/>
              <a:gd name="connsiteY7" fmla="*/ 3118 h 21600"/>
              <a:gd name="connsiteX8" fmla="*/ 9408 w 21600"/>
              <a:gd name="connsiteY8" fmla="*/ 7098 h 21600"/>
              <a:gd name="connsiteX9" fmla="*/ 5748 w 21600"/>
              <a:gd name="connsiteY9" fmla="*/ 6010 h 21600"/>
              <a:gd name="connsiteX10" fmla="*/ 0 w 21600"/>
              <a:gd name="connsiteY10" fmla="*/ 10756 h 21600"/>
              <a:gd name="connsiteX11" fmla="*/ 5748 w 21600"/>
              <a:gd name="connsiteY11" fmla="*/ 15503 h 21600"/>
              <a:gd name="connsiteX12" fmla="*/ 9049 w 21600"/>
              <a:gd name="connsiteY12" fmla="*/ 14641 h 21600"/>
              <a:gd name="connsiteX13" fmla="*/ 8933 w 21600"/>
              <a:gd name="connsiteY13" fmla="*/ 14737 h 21600"/>
              <a:gd name="connsiteX14" fmla="*/ 10990 w 21600"/>
              <a:gd name="connsiteY14" fmla="*/ 16400 h 21600"/>
              <a:gd name="connsiteX15" fmla="*/ 10020 w 21600"/>
              <a:gd name="connsiteY15" fmla="*/ 18482 h 21600"/>
              <a:gd name="connsiteX16" fmla="*/ 13795 w 21600"/>
              <a:gd name="connsiteY16" fmla="*/ 21600 h 21600"/>
              <a:gd name="connsiteX17" fmla="*/ 17571 w 21600"/>
              <a:gd name="connsiteY17" fmla="*/ 18482 h 21600"/>
              <a:gd name="connsiteX18" fmla="*/ 13795 w 21600"/>
              <a:gd name="connsiteY18" fmla="*/ 15364 h 21600"/>
              <a:gd name="connsiteX19" fmla="*/ 11211 w 21600"/>
              <a:gd name="connsiteY19" fmla="*/ 16209 h 21600"/>
              <a:gd name="connsiteX20" fmla="*/ 9176 w 21600"/>
              <a:gd name="connsiteY20" fmla="*/ 14563 h 21600"/>
              <a:gd name="connsiteX21" fmla="*/ 11496 w 21600"/>
              <a:gd name="connsiteY21" fmla="*/ 10878 h 21600"/>
              <a:gd name="connsiteX22" fmla="*/ 14048 w 21600"/>
              <a:gd name="connsiteY22" fmla="*/ 10878 h 21600"/>
              <a:gd name="connsiteX23" fmla="*/ 17824 w 21600"/>
              <a:gd name="connsiteY23" fmla="*/ 13883 h 21600"/>
              <a:gd name="connsiteX24" fmla="*/ 21600 w 21600"/>
              <a:gd name="connsiteY24" fmla="*/ 10765 h 21600"/>
              <a:gd name="connsiteX25" fmla="*/ 17824 w 21600"/>
              <a:gd name="connsiteY25" fmla="*/ 7665 h 21600"/>
              <a:gd name="connsiteX26" fmla="*/ 9893 w 21600"/>
              <a:gd name="connsiteY26" fmla="*/ 13413 h 21600"/>
              <a:gd name="connsiteX27" fmla="*/ 8195 w 21600"/>
              <a:gd name="connsiteY27" fmla="*/ 13413 h 21600"/>
              <a:gd name="connsiteX28" fmla="*/ 7098 w 21600"/>
              <a:gd name="connsiteY28" fmla="*/ 10756 h 21600"/>
              <a:gd name="connsiteX29" fmla="*/ 8195 w 21600"/>
              <a:gd name="connsiteY29" fmla="*/ 8100 h 21600"/>
              <a:gd name="connsiteX30" fmla="*/ 9893 w 21600"/>
              <a:gd name="connsiteY30" fmla="*/ 8100 h 21600"/>
              <a:gd name="connsiteX31" fmla="*/ 10990 w 21600"/>
              <a:gd name="connsiteY31" fmla="*/ 10756 h 21600"/>
              <a:gd name="connsiteX32" fmla="*/ 9893 w 21600"/>
              <a:gd name="connsiteY32" fmla="*/ 13413 h 21600"/>
              <a:gd name="connsiteX0" fmla="*/ 17824 w 21600"/>
              <a:gd name="connsiteY0" fmla="*/ 7792 h 21727"/>
              <a:gd name="connsiteX1" fmla="*/ 14049 w 21600"/>
              <a:gd name="connsiteY1" fmla="*/ 10762 h 21727"/>
              <a:gd name="connsiteX2" fmla="*/ 11496 w 21600"/>
              <a:gd name="connsiteY2" fmla="*/ 10762 h 21727"/>
              <a:gd name="connsiteX3" fmla="*/ 9650 w 21600"/>
              <a:gd name="connsiteY3" fmla="*/ 7400 h 21727"/>
              <a:gd name="connsiteX4" fmla="*/ 13806 w 21600"/>
              <a:gd name="connsiteY4" fmla="*/ 6363 h 21727"/>
              <a:gd name="connsiteX5" fmla="*/ 17582 w 21600"/>
              <a:gd name="connsiteY5" fmla="*/ 3245 h 21727"/>
              <a:gd name="connsiteX6" fmla="*/ 13806 w 21600"/>
              <a:gd name="connsiteY6" fmla="*/ 127 h 21727"/>
              <a:gd name="connsiteX7" fmla="*/ 9408 w 21600"/>
              <a:gd name="connsiteY7" fmla="*/ 7225 h 21727"/>
              <a:gd name="connsiteX8" fmla="*/ 5748 w 21600"/>
              <a:gd name="connsiteY8" fmla="*/ 6137 h 21727"/>
              <a:gd name="connsiteX9" fmla="*/ 0 w 21600"/>
              <a:gd name="connsiteY9" fmla="*/ 10883 h 21727"/>
              <a:gd name="connsiteX10" fmla="*/ 5748 w 21600"/>
              <a:gd name="connsiteY10" fmla="*/ 15630 h 21727"/>
              <a:gd name="connsiteX11" fmla="*/ 9049 w 21600"/>
              <a:gd name="connsiteY11" fmla="*/ 14768 h 21727"/>
              <a:gd name="connsiteX12" fmla="*/ 8933 w 21600"/>
              <a:gd name="connsiteY12" fmla="*/ 14864 h 21727"/>
              <a:gd name="connsiteX13" fmla="*/ 10990 w 21600"/>
              <a:gd name="connsiteY13" fmla="*/ 16527 h 21727"/>
              <a:gd name="connsiteX14" fmla="*/ 10020 w 21600"/>
              <a:gd name="connsiteY14" fmla="*/ 18609 h 21727"/>
              <a:gd name="connsiteX15" fmla="*/ 13795 w 21600"/>
              <a:gd name="connsiteY15" fmla="*/ 21727 h 21727"/>
              <a:gd name="connsiteX16" fmla="*/ 17571 w 21600"/>
              <a:gd name="connsiteY16" fmla="*/ 18609 h 21727"/>
              <a:gd name="connsiteX17" fmla="*/ 13795 w 21600"/>
              <a:gd name="connsiteY17" fmla="*/ 15491 h 21727"/>
              <a:gd name="connsiteX18" fmla="*/ 11211 w 21600"/>
              <a:gd name="connsiteY18" fmla="*/ 16336 h 21727"/>
              <a:gd name="connsiteX19" fmla="*/ 9176 w 21600"/>
              <a:gd name="connsiteY19" fmla="*/ 14690 h 21727"/>
              <a:gd name="connsiteX20" fmla="*/ 11496 w 21600"/>
              <a:gd name="connsiteY20" fmla="*/ 11005 h 21727"/>
              <a:gd name="connsiteX21" fmla="*/ 14048 w 21600"/>
              <a:gd name="connsiteY21" fmla="*/ 11005 h 21727"/>
              <a:gd name="connsiteX22" fmla="*/ 17824 w 21600"/>
              <a:gd name="connsiteY22" fmla="*/ 14010 h 21727"/>
              <a:gd name="connsiteX23" fmla="*/ 21600 w 21600"/>
              <a:gd name="connsiteY23" fmla="*/ 10892 h 21727"/>
              <a:gd name="connsiteX24" fmla="*/ 17824 w 21600"/>
              <a:gd name="connsiteY24" fmla="*/ 7792 h 21727"/>
              <a:gd name="connsiteX25" fmla="*/ 9893 w 21600"/>
              <a:gd name="connsiteY25" fmla="*/ 13540 h 21727"/>
              <a:gd name="connsiteX26" fmla="*/ 8195 w 21600"/>
              <a:gd name="connsiteY26" fmla="*/ 13540 h 21727"/>
              <a:gd name="connsiteX27" fmla="*/ 7098 w 21600"/>
              <a:gd name="connsiteY27" fmla="*/ 10883 h 21727"/>
              <a:gd name="connsiteX28" fmla="*/ 8195 w 21600"/>
              <a:gd name="connsiteY28" fmla="*/ 8227 h 21727"/>
              <a:gd name="connsiteX29" fmla="*/ 9893 w 21600"/>
              <a:gd name="connsiteY29" fmla="*/ 8227 h 21727"/>
              <a:gd name="connsiteX30" fmla="*/ 10990 w 21600"/>
              <a:gd name="connsiteY30" fmla="*/ 10883 h 21727"/>
              <a:gd name="connsiteX31" fmla="*/ 9893 w 21600"/>
              <a:gd name="connsiteY31" fmla="*/ 13540 h 21727"/>
              <a:gd name="connsiteX0" fmla="*/ 17824 w 21600"/>
              <a:gd name="connsiteY0" fmla="*/ 4552 h 18487"/>
              <a:gd name="connsiteX1" fmla="*/ 14049 w 21600"/>
              <a:gd name="connsiteY1" fmla="*/ 7522 h 18487"/>
              <a:gd name="connsiteX2" fmla="*/ 11496 w 21600"/>
              <a:gd name="connsiteY2" fmla="*/ 7522 h 18487"/>
              <a:gd name="connsiteX3" fmla="*/ 9650 w 21600"/>
              <a:gd name="connsiteY3" fmla="*/ 4160 h 18487"/>
              <a:gd name="connsiteX4" fmla="*/ 13806 w 21600"/>
              <a:gd name="connsiteY4" fmla="*/ 3123 h 18487"/>
              <a:gd name="connsiteX5" fmla="*/ 17582 w 21600"/>
              <a:gd name="connsiteY5" fmla="*/ 5 h 18487"/>
              <a:gd name="connsiteX6" fmla="*/ 9408 w 21600"/>
              <a:gd name="connsiteY6" fmla="*/ 3985 h 18487"/>
              <a:gd name="connsiteX7" fmla="*/ 5748 w 21600"/>
              <a:gd name="connsiteY7" fmla="*/ 2897 h 18487"/>
              <a:gd name="connsiteX8" fmla="*/ 0 w 21600"/>
              <a:gd name="connsiteY8" fmla="*/ 7643 h 18487"/>
              <a:gd name="connsiteX9" fmla="*/ 5748 w 21600"/>
              <a:gd name="connsiteY9" fmla="*/ 12390 h 18487"/>
              <a:gd name="connsiteX10" fmla="*/ 9049 w 21600"/>
              <a:gd name="connsiteY10" fmla="*/ 11528 h 18487"/>
              <a:gd name="connsiteX11" fmla="*/ 8933 w 21600"/>
              <a:gd name="connsiteY11" fmla="*/ 11624 h 18487"/>
              <a:gd name="connsiteX12" fmla="*/ 10990 w 21600"/>
              <a:gd name="connsiteY12" fmla="*/ 13287 h 18487"/>
              <a:gd name="connsiteX13" fmla="*/ 10020 w 21600"/>
              <a:gd name="connsiteY13" fmla="*/ 15369 h 18487"/>
              <a:gd name="connsiteX14" fmla="*/ 13795 w 21600"/>
              <a:gd name="connsiteY14" fmla="*/ 18487 h 18487"/>
              <a:gd name="connsiteX15" fmla="*/ 17571 w 21600"/>
              <a:gd name="connsiteY15" fmla="*/ 15369 h 18487"/>
              <a:gd name="connsiteX16" fmla="*/ 13795 w 21600"/>
              <a:gd name="connsiteY16" fmla="*/ 12251 h 18487"/>
              <a:gd name="connsiteX17" fmla="*/ 11211 w 21600"/>
              <a:gd name="connsiteY17" fmla="*/ 13096 h 18487"/>
              <a:gd name="connsiteX18" fmla="*/ 9176 w 21600"/>
              <a:gd name="connsiteY18" fmla="*/ 11450 h 18487"/>
              <a:gd name="connsiteX19" fmla="*/ 11496 w 21600"/>
              <a:gd name="connsiteY19" fmla="*/ 7765 h 18487"/>
              <a:gd name="connsiteX20" fmla="*/ 14048 w 21600"/>
              <a:gd name="connsiteY20" fmla="*/ 7765 h 18487"/>
              <a:gd name="connsiteX21" fmla="*/ 17824 w 21600"/>
              <a:gd name="connsiteY21" fmla="*/ 10770 h 18487"/>
              <a:gd name="connsiteX22" fmla="*/ 21600 w 21600"/>
              <a:gd name="connsiteY22" fmla="*/ 7652 h 18487"/>
              <a:gd name="connsiteX23" fmla="*/ 17824 w 21600"/>
              <a:gd name="connsiteY23" fmla="*/ 4552 h 18487"/>
              <a:gd name="connsiteX24" fmla="*/ 9893 w 21600"/>
              <a:gd name="connsiteY24" fmla="*/ 10300 h 18487"/>
              <a:gd name="connsiteX25" fmla="*/ 8195 w 21600"/>
              <a:gd name="connsiteY25" fmla="*/ 10300 h 18487"/>
              <a:gd name="connsiteX26" fmla="*/ 7098 w 21600"/>
              <a:gd name="connsiteY26" fmla="*/ 7643 h 18487"/>
              <a:gd name="connsiteX27" fmla="*/ 8195 w 21600"/>
              <a:gd name="connsiteY27" fmla="*/ 4987 h 18487"/>
              <a:gd name="connsiteX28" fmla="*/ 9893 w 21600"/>
              <a:gd name="connsiteY28" fmla="*/ 4987 h 18487"/>
              <a:gd name="connsiteX29" fmla="*/ 10990 w 21600"/>
              <a:gd name="connsiteY29" fmla="*/ 7643 h 18487"/>
              <a:gd name="connsiteX30" fmla="*/ 9893 w 21600"/>
              <a:gd name="connsiteY30" fmla="*/ 10300 h 18487"/>
              <a:gd name="connsiteX0" fmla="*/ 17824 w 21600"/>
              <a:gd name="connsiteY0" fmla="*/ 1655 h 15590"/>
              <a:gd name="connsiteX1" fmla="*/ 14049 w 21600"/>
              <a:gd name="connsiteY1" fmla="*/ 4625 h 15590"/>
              <a:gd name="connsiteX2" fmla="*/ 11496 w 21600"/>
              <a:gd name="connsiteY2" fmla="*/ 4625 h 15590"/>
              <a:gd name="connsiteX3" fmla="*/ 9650 w 21600"/>
              <a:gd name="connsiteY3" fmla="*/ 1263 h 15590"/>
              <a:gd name="connsiteX4" fmla="*/ 13806 w 21600"/>
              <a:gd name="connsiteY4" fmla="*/ 226 h 15590"/>
              <a:gd name="connsiteX5" fmla="*/ 9408 w 21600"/>
              <a:gd name="connsiteY5" fmla="*/ 1088 h 15590"/>
              <a:gd name="connsiteX6" fmla="*/ 5748 w 21600"/>
              <a:gd name="connsiteY6" fmla="*/ 0 h 15590"/>
              <a:gd name="connsiteX7" fmla="*/ 0 w 21600"/>
              <a:gd name="connsiteY7" fmla="*/ 4746 h 15590"/>
              <a:gd name="connsiteX8" fmla="*/ 5748 w 21600"/>
              <a:gd name="connsiteY8" fmla="*/ 9493 h 15590"/>
              <a:gd name="connsiteX9" fmla="*/ 9049 w 21600"/>
              <a:gd name="connsiteY9" fmla="*/ 8631 h 15590"/>
              <a:gd name="connsiteX10" fmla="*/ 8933 w 21600"/>
              <a:gd name="connsiteY10" fmla="*/ 8727 h 15590"/>
              <a:gd name="connsiteX11" fmla="*/ 10990 w 21600"/>
              <a:gd name="connsiteY11" fmla="*/ 10390 h 15590"/>
              <a:gd name="connsiteX12" fmla="*/ 10020 w 21600"/>
              <a:gd name="connsiteY12" fmla="*/ 12472 h 15590"/>
              <a:gd name="connsiteX13" fmla="*/ 13795 w 21600"/>
              <a:gd name="connsiteY13" fmla="*/ 15590 h 15590"/>
              <a:gd name="connsiteX14" fmla="*/ 17571 w 21600"/>
              <a:gd name="connsiteY14" fmla="*/ 12472 h 15590"/>
              <a:gd name="connsiteX15" fmla="*/ 13795 w 21600"/>
              <a:gd name="connsiteY15" fmla="*/ 9354 h 15590"/>
              <a:gd name="connsiteX16" fmla="*/ 11211 w 21600"/>
              <a:gd name="connsiteY16" fmla="*/ 10199 h 15590"/>
              <a:gd name="connsiteX17" fmla="*/ 9176 w 21600"/>
              <a:gd name="connsiteY17" fmla="*/ 8553 h 15590"/>
              <a:gd name="connsiteX18" fmla="*/ 11496 w 21600"/>
              <a:gd name="connsiteY18" fmla="*/ 4868 h 15590"/>
              <a:gd name="connsiteX19" fmla="*/ 14048 w 21600"/>
              <a:gd name="connsiteY19" fmla="*/ 4868 h 15590"/>
              <a:gd name="connsiteX20" fmla="*/ 17824 w 21600"/>
              <a:gd name="connsiteY20" fmla="*/ 7873 h 15590"/>
              <a:gd name="connsiteX21" fmla="*/ 21600 w 21600"/>
              <a:gd name="connsiteY21" fmla="*/ 4755 h 15590"/>
              <a:gd name="connsiteX22" fmla="*/ 17824 w 21600"/>
              <a:gd name="connsiteY22" fmla="*/ 1655 h 15590"/>
              <a:gd name="connsiteX23" fmla="*/ 9893 w 21600"/>
              <a:gd name="connsiteY23" fmla="*/ 7403 h 15590"/>
              <a:gd name="connsiteX24" fmla="*/ 8195 w 21600"/>
              <a:gd name="connsiteY24" fmla="*/ 7403 h 15590"/>
              <a:gd name="connsiteX25" fmla="*/ 7098 w 21600"/>
              <a:gd name="connsiteY25" fmla="*/ 4746 h 15590"/>
              <a:gd name="connsiteX26" fmla="*/ 8195 w 21600"/>
              <a:gd name="connsiteY26" fmla="*/ 2090 h 15590"/>
              <a:gd name="connsiteX27" fmla="*/ 9893 w 21600"/>
              <a:gd name="connsiteY27" fmla="*/ 2090 h 15590"/>
              <a:gd name="connsiteX28" fmla="*/ 10990 w 21600"/>
              <a:gd name="connsiteY28" fmla="*/ 4746 h 15590"/>
              <a:gd name="connsiteX29" fmla="*/ 9893 w 21600"/>
              <a:gd name="connsiteY29" fmla="*/ 7403 h 15590"/>
              <a:gd name="connsiteX0" fmla="*/ 17824 w 21600"/>
              <a:gd name="connsiteY0" fmla="*/ 1655 h 15590"/>
              <a:gd name="connsiteX1" fmla="*/ 14049 w 21600"/>
              <a:gd name="connsiteY1" fmla="*/ 4625 h 15590"/>
              <a:gd name="connsiteX2" fmla="*/ 11496 w 21600"/>
              <a:gd name="connsiteY2" fmla="*/ 4625 h 15590"/>
              <a:gd name="connsiteX3" fmla="*/ 9650 w 21600"/>
              <a:gd name="connsiteY3" fmla="*/ 1263 h 15590"/>
              <a:gd name="connsiteX4" fmla="*/ 9408 w 21600"/>
              <a:gd name="connsiteY4" fmla="*/ 1088 h 15590"/>
              <a:gd name="connsiteX5" fmla="*/ 5748 w 21600"/>
              <a:gd name="connsiteY5" fmla="*/ 0 h 15590"/>
              <a:gd name="connsiteX6" fmla="*/ 0 w 21600"/>
              <a:gd name="connsiteY6" fmla="*/ 4746 h 15590"/>
              <a:gd name="connsiteX7" fmla="*/ 5748 w 21600"/>
              <a:gd name="connsiteY7" fmla="*/ 9493 h 15590"/>
              <a:gd name="connsiteX8" fmla="*/ 9049 w 21600"/>
              <a:gd name="connsiteY8" fmla="*/ 8631 h 15590"/>
              <a:gd name="connsiteX9" fmla="*/ 8933 w 21600"/>
              <a:gd name="connsiteY9" fmla="*/ 8727 h 15590"/>
              <a:gd name="connsiteX10" fmla="*/ 10990 w 21600"/>
              <a:gd name="connsiteY10" fmla="*/ 10390 h 15590"/>
              <a:gd name="connsiteX11" fmla="*/ 10020 w 21600"/>
              <a:gd name="connsiteY11" fmla="*/ 12472 h 15590"/>
              <a:gd name="connsiteX12" fmla="*/ 13795 w 21600"/>
              <a:gd name="connsiteY12" fmla="*/ 15590 h 15590"/>
              <a:gd name="connsiteX13" fmla="*/ 17571 w 21600"/>
              <a:gd name="connsiteY13" fmla="*/ 12472 h 15590"/>
              <a:gd name="connsiteX14" fmla="*/ 13795 w 21600"/>
              <a:gd name="connsiteY14" fmla="*/ 9354 h 15590"/>
              <a:gd name="connsiteX15" fmla="*/ 11211 w 21600"/>
              <a:gd name="connsiteY15" fmla="*/ 10199 h 15590"/>
              <a:gd name="connsiteX16" fmla="*/ 9176 w 21600"/>
              <a:gd name="connsiteY16" fmla="*/ 8553 h 15590"/>
              <a:gd name="connsiteX17" fmla="*/ 11496 w 21600"/>
              <a:gd name="connsiteY17" fmla="*/ 4868 h 15590"/>
              <a:gd name="connsiteX18" fmla="*/ 14048 w 21600"/>
              <a:gd name="connsiteY18" fmla="*/ 4868 h 15590"/>
              <a:gd name="connsiteX19" fmla="*/ 17824 w 21600"/>
              <a:gd name="connsiteY19" fmla="*/ 7873 h 15590"/>
              <a:gd name="connsiteX20" fmla="*/ 21600 w 21600"/>
              <a:gd name="connsiteY20" fmla="*/ 4755 h 15590"/>
              <a:gd name="connsiteX21" fmla="*/ 17824 w 21600"/>
              <a:gd name="connsiteY21" fmla="*/ 1655 h 15590"/>
              <a:gd name="connsiteX22" fmla="*/ 9893 w 21600"/>
              <a:gd name="connsiteY22" fmla="*/ 7403 h 15590"/>
              <a:gd name="connsiteX23" fmla="*/ 8195 w 21600"/>
              <a:gd name="connsiteY23" fmla="*/ 7403 h 15590"/>
              <a:gd name="connsiteX24" fmla="*/ 7098 w 21600"/>
              <a:gd name="connsiteY24" fmla="*/ 4746 h 15590"/>
              <a:gd name="connsiteX25" fmla="*/ 8195 w 21600"/>
              <a:gd name="connsiteY25" fmla="*/ 2090 h 15590"/>
              <a:gd name="connsiteX26" fmla="*/ 9893 w 21600"/>
              <a:gd name="connsiteY26" fmla="*/ 2090 h 15590"/>
              <a:gd name="connsiteX27" fmla="*/ 10990 w 21600"/>
              <a:gd name="connsiteY27" fmla="*/ 4746 h 15590"/>
              <a:gd name="connsiteX28" fmla="*/ 9893 w 21600"/>
              <a:gd name="connsiteY28" fmla="*/ 7403 h 15590"/>
              <a:gd name="connsiteX0" fmla="*/ 21600 w 21704"/>
              <a:gd name="connsiteY0" fmla="*/ 4755 h 15590"/>
              <a:gd name="connsiteX1" fmla="*/ 14049 w 21704"/>
              <a:gd name="connsiteY1" fmla="*/ 4625 h 15590"/>
              <a:gd name="connsiteX2" fmla="*/ 11496 w 21704"/>
              <a:gd name="connsiteY2" fmla="*/ 4625 h 15590"/>
              <a:gd name="connsiteX3" fmla="*/ 9650 w 21704"/>
              <a:gd name="connsiteY3" fmla="*/ 1263 h 15590"/>
              <a:gd name="connsiteX4" fmla="*/ 9408 w 21704"/>
              <a:gd name="connsiteY4" fmla="*/ 1088 h 15590"/>
              <a:gd name="connsiteX5" fmla="*/ 5748 w 21704"/>
              <a:gd name="connsiteY5" fmla="*/ 0 h 15590"/>
              <a:gd name="connsiteX6" fmla="*/ 0 w 21704"/>
              <a:gd name="connsiteY6" fmla="*/ 4746 h 15590"/>
              <a:gd name="connsiteX7" fmla="*/ 5748 w 21704"/>
              <a:gd name="connsiteY7" fmla="*/ 9493 h 15590"/>
              <a:gd name="connsiteX8" fmla="*/ 9049 w 21704"/>
              <a:gd name="connsiteY8" fmla="*/ 8631 h 15590"/>
              <a:gd name="connsiteX9" fmla="*/ 8933 w 21704"/>
              <a:gd name="connsiteY9" fmla="*/ 8727 h 15590"/>
              <a:gd name="connsiteX10" fmla="*/ 10990 w 21704"/>
              <a:gd name="connsiteY10" fmla="*/ 10390 h 15590"/>
              <a:gd name="connsiteX11" fmla="*/ 10020 w 21704"/>
              <a:gd name="connsiteY11" fmla="*/ 12472 h 15590"/>
              <a:gd name="connsiteX12" fmla="*/ 13795 w 21704"/>
              <a:gd name="connsiteY12" fmla="*/ 15590 h 15590"/>
              <a:gd name="connsiteX13" fmla="*/ 17571 w 21704"/>
              <a:gd name="connsiteY13" fmla="*/ 12472 h 15590"/>
              <a:gd name="connsiteX14" fmla="*/ 13795 w 21704"/>
              <a:gd name="connsiteY14" fmla="*/ 9354 h 15590"/>
              <a:gd name="connsiteX15" fmla="*/ 11211 w 21704"/>
              <a:gd name="connsiteY15" fmla="*/ 10199 h 15590"/>
              <a:gd name="connsiteX16" fmla="*/ 9176 w 21704"/>
              <a:gd name="connsiteY16" fmla="*/ 8553 h 15590"/>
              <a:gd name="connsiteX17" fmla="*/ 11496 w 21704"/>
              <a:gd name="connsiteY17" fmla="*/ 4868 h 15590"/>
              <a:gd name="connsiteX18" fmla="*/ 14048 w 21704"/>
              <a:gd name="connsiteY18" fmla="*/ 4868 h 15590"/>
              <a:gd name="connsiteX19" fmla="*/ 17824 w 21704"/>
              <a:gd name="connsiteY19" fmla="*/ 7873 h 15590"/>
              <a:gd name="connsiteX20" fmla="*/ 21600 w 21704"/>
              <a:gd name="connsiteY20" fmla="*/ 4755 h 15590"/>
              <a:gd name="connsiteX21" fmla="*/ 9893 w 21704"/>
              <a:gd name="connsiteY21" fmla="*/ 7403 h 15590"/>
              <a:gd name="connsiteX22" fmla="*/ 8195 w 21704"/>
              <a:gd name="connsiteY22" fmla="*/ 7403 h 15590"/>
              <a:gd name="connsiteX23" fmla="*/ 7098 w 21704"/>
              <a:gd name="connsiteY23" fmla="*/ 4746 h 15590"/>
              <a:gd name="connsiteX24" fmla="*/ 8195 w 21704"/>
              <a:gd name="connsiteY24" fmla="*/ 2090 h 15590"/>
              <a:gd name="connsiteX25" fmla="*/ 9893 w 21704"/>
              <a:gd name="connsiteY25" fmla="*/ 2090 h 15590"/>
              <a:gd name="connsiteX26" fmla="*/ 10990 w 21704"/>
              <a:gd name="connsiteY26" fmla="*/ 4746 h 15590"/>
              <a:gd name="connsiteX27" fmla="*/ 9893 w 21704"/>
              <a:gd name="connsiteY27" fmla="*/ 7403 h 15590"/>
              <a:gd name="connsiteX0" fmla="*/ 17824 w 17824"/>
              <a:gd name="connsiteY0" fmla="*/ 7873 h 15590"/>
              <a:gd name="connsiteX1" fmla="*/ 14049 w 17824"/>
              <a:gd name="connsiteY1" fmla="*/ 4625 h 15590"/>
              <a:gd name="connsiteX2" fmla="*/ 11496 w 17824"/>
              <a:gd name="connsiteY2" fmla="*/ 4625 h 15590"/>
              <a:gd name="connsiteX3" fmla="*/ 9650 w 17824"/>
              <a:gd name="connsiteY3" fmla="*/ 1263 h 15590"/>
              <a:gd name="connsiteX4" fmla="*/ 9408 w 17824"/>
              <a:gd name="connsiteY4" fmla="*/ 1088 h 15590"/>
              <a:gd name="connsiteX5" fmla="*/ 5748 w 17824"/>
              <a:gd name="connsiteY5" fmla="*/ 0 h 15590"/>
              <a:gd name="connsiteX6" fmla="*/ 0 w 17824"/>
              <a:gd name="connsiteY6" fmla="*/ 4746 h 15590"/>
              <a:gd name="connsiteX7" fmla="*/ 5748 w 17824"/>
              <a:gd name="connsiteY7" fmla="*/ 9493 h 15590"/>
              <a:gd name="connsiteX8" fmla="*/ 9049 w 17824"/>
              <a:gd name="connsiteY8" fmla="*/ 8631 h 15590"/>
              <a:gd name="connsiteX9" fmla="*/ 8933 w 17824"/>
              <a:gd name="connsiteY9" fmla="*/ 8727 h 15590"/>
              <a:gd name="connsiteX10" fmla="*/ 10990 w 17824"/>
              <a:gd name="connsiteY10" fmla="*/ 10390 h 15590"/>
              <a:gd name="connsiteX11" fmla="*/ 10020 w 17824"/>
              <a:gd name="connsiteY11" fmla="*/ 12472 h 15590"/>
              <a:gd name="connsiteX12" fmla="*/ 13795 w 17824"/>
              <a:gd name="connsiteY12" fmla="*/ 15590 h 15590"/>
              <a:gd name="connsiteX13" fmla="*/ 17571 w 17824"/>
              <a:gd name="connsiteY13" fmla="*/ 12472 h 15590"/>
              <a:gd name="connsiteX14" fmla="*/ 13795 w 17824"/>
              <a:gd name="connsiteY14" fmla="*/ 9354 h 15590"/>
              <a:gd name="connsiteX15" fmla="*/ 11211 w 17824"/>
              <a:gd name="connsiteY15" fmla="*/ 10199 h 15590"/>
              <a:gd name="connsiteX16" fmla="*/ 9176 w 17824"/>
              <a:gd name="connsiteY16" fmla="*/ 8553 h 15590"/>
              <a:gd name="connsiteX17" fmla="*/ 11496 w 17824"/>
              <a:gd name="connsiteY17" fmla="*/ 4868 h 15590"/>
              <a:gd name="connsiteX18" fmla="*/ 14048 w 17824"/>
              <a:gd name="connsiteY18" fmla="*/ 4868 h 15590"/>
              <a:gd name="connsiteX19" fmla="*/ 17824 w 17824"/>
              <a:gd name="connsiteY19" fmla="*/ 7873 h 15590"/>
              <a:gd name="connsiteX20" fmla="*/ 9893 w 17824"/>
              <a:gd name="connsiteY20" fmla="*/ 7403 h 15590"/>
              <a:gd name="connsiteX21" fmla="*/ 8195 w 17824"/>
              <a:gd name="connsiteY21" fmla="*/ 7403 h 15590"/>
              <a:gd name="connsiteX22" fmla="*/ 7098 w 17824"/>
              <a:gd name="connsiteY22" fmla="*/ 4746 h 15590"/>
              <a:gd name="connsiteX23" fmla="*/ 8195 w 17824"/>
              <a:gd name="connsiteY23" fmla="*/ 2090 h 15590"/>
              <a:gd name="connsiteX24" fmla="*/ 9893 w 17824"/>
              <a:gd name="connsiteY24" fmla="*/ 2090 h 15590"/>
              <a:gd name="connsiteX25" fmla="*/ 10990 w 17824"/>
              <a:gd name="connsiteY25" fmla="*/ 4746 h 15590"/>
              <a:gd name="connsiteX26" fmla="*/ 9893 w 17824"/>
              <a:gd name="connsiteY26" fmla="*/ 7403 h 15590"/>
              <a:gd name="connsiteX0" fmla="*/ 14048 w 17571"/>
              <a:gd name="connsiteY0" fmla="*/ 4868 h 15590"/>
              <a:gd name="connsiteX1" fmla="*/ 14049 w 17571"/>
              <a:gd name="connsiteY1" fmla="*/ 4625 h 15590"/>
              <a:gd name="connsiteX2" fmla="*/ 11496 w 17571"/>
              <a:gd name="connsiteY2" fmla="*/ 4625 h 15590"/>
              <a:gd name="connsiteX3" fmla="*/ 9650 w 17571"/>
              <a:gd name="connsiteY3" fmla="*/ 1263 h 15590"/>
              <a:gd name="connsiteX4" fmla="*/ 9408 w 17571"/>
              <a:gd name="connsiteY4" fmla="*/ 1088 h 15590"/>
              <a:gd name="connsiteX5" fmla="*/ 5748 w 17571"/>
              <a:gd name="connsiteY5" fmla="*/ 0 h 15590"/>
              <a:gd name="connsiteX6" fmla="*/ 0 w 17571"/>
              <a:gd name="connsiteY6" fmla="*/ 4746 h 15590"/>
              <a:gd name="connsiteX7" fmla="*/ 5748 w 17571"/>
              <a:gd name="connsiteY7" fmla="*/ 9493 h 15590"/>
              <a:gd name="connsiteX8" fmla="*/ 9049 w 17571"/>
              <a:gd name="connsiteY8" fmla="*/ 8631 h 15590"/>
              <a:gd name="connsiteX9" fmla="*/ 8933 w 17571"/>
              <a:gd name="connsiteY9" fmla="*/ 8727 h 15590"/>
              <a:gd name="connsiteX10" fmla="*/ 10990 w 17571"/>
              <a:gd name="connsiteY10" fmla="*/ 10390 h 15590"/>
              <a:gd name="connsiteX11" fmla="*/ 10020 w 17571"/>
              <a:gd name="connsiteY11" fmla="*/ 12472 h 15590"/>
              <a:gd name="connsiteX12" fmla="*/ 13795 w 17571"/>
              <a:gd name="connsiteY12" fmla="*/ 15590 h 15590"/>
              <a:gd name="connsiteX13" fmla="*/ 17571 w 17571"/>
              <a:gd name="connsiteY13" fmla="*/ 12472 h 15590"/>
              <a:gd name="connsiteX14" fmla="*/ 13795 w 17571"/>
              <a:gd name="connsiteY14" fmla="*/ 9354 h 15590"/>
              <a:gd name="connsiteX15" fmla="*/ 11211 w 17571"/>
              <a:gd name="connsiteY15" fmla="*/ 10199 h 15590"/>
              <a:gd name="connsiteX16" fmla="*/ 9176 w 17571"/>
              <a:gd name="connsiteY16" fmla="*/ 8553 h 15590"/>
              <a:gd name="connsiteX17" fmla="*/ 11496 w 17571"/>
              <a:gd name="connsiteY17" fmla="*/ 4868 h 15590"/>
              <a:gd name="connsiteX18" fmla="*/ 14048 w 17571"/>
              <a:gd name="connsiteY18" fmla="*/ 4868 h 15590"/>
              <a:gd name="connsiteX19" fmla="*/ 9893 w 17571"/>
              <a:gd name="connsiteY19" fmla="*/ 7403 h 15590"/>
              <a:gd name="connsiteX20" fmla="*/ 8195 w 17571"/>
              <a:gd name="connsiteY20" fmla="*/ 7403 h 15590"/>
              <a:gd name="connsiteX21" fmla="*/ 7098 w 17571"/>
              <a:gd name="connsiteY21" fmla="*/ 4746 h 15590"/>
              <a:gd name="connsiteX22" fmla="*/ 8195 w 17571"/>
              <a:gd name="connsiteY22" fmla="*/ 2090 h 15590"/>
              <a:gd name="connsiteX23" fmla="*/ 9893 w 17571"/>
              <a:gd name="connsiteY23" fmla="*/ 2090 h 15590"/>
              <a:gd name="connsiteX24" fmla="*/ 10990 w 17571"/>
              <a:gd name="connsiteY24" fmla="*/ 4746 h 15590"/>
              <a:gd name="connsiteX25" fmla="*/ 9893 w 17571"/>
              <a:gd name="connsiteY25" fmla="*/ 7403 h 15590"/>
              <a:gd name="connsiteX0" fmla="*/ 11496 w 17571"/>
              <a:gd name="connsiteY0" fmla="*/ 4868 h 15590"/>
              <a:gd name="connsiteX1" fmla="*/ 14049 w 17571"/>
              <a:gd name="connsiteY1" fmla="*/ 4625 h 15590"/>
              <a:gd name="connsiteX2" fmla="*/ 11496 w 17571"/>
              <a:gd name="connsiteY2" fmla="*/ 4625 h 15590"/>
              <a:gd name="connsiteX3" fmla="*/ 9650 w 17571"/>
              <a:gd name="connsiteY3" fmla="*/ 1263 h 15590"/>
              <a:gd name="connsiteX4" fmla="*/ 9408 w 17571"/>
              <a:gd name="connsiteY4" fmla="*/ 1088 h 15590"/>
              <a:gd name="connsiteX5" fmla="*/ 5748 w 17571"/>
              <a:gd name="connsiteY5" fmla="*/ 0 h 15590"/>
              <a:gd name="connsiteX6" fmla="*/ 0 w 17571"/>
              <a:gd name="connsiteY6" fmla="*/ 4746 h 15590"/>
              <a:gd name="connsiteX7" fmla="*/ 5748 w 17571"/>
              <a:gd name="connsiteY7" fmla="*/ 9493 h 15590"/>
              <a:gd name="connsiteX8" fmla="*/ 9049 w 17571"/>
              <a:gd name="connsiteY8" fmla="*/ 8631 h 15590"/>
              <a:gd name="connsiteX9" fmla="*/ 8933 w 17571"/>
              <a:gd name="connsiteY9" fmla="*/ 8727 h 15590"/>
              <a:gd name="connsiteX10" fmla="*/ 10990 w 17571"/>
              <a:gd name="connsiteY10" fmla="*/ 10390 h 15590"/>
              <a:gd name="connsiteX11" fmla="*/ 10020 w 17571"/>
              <a:gd name="connsiteY11" fmla="*/ 12472 h 15590"/>
              <a:gd name="connsiteX12" fmla="*/ 13795 w 17571"/>
              <a:gd name="connsiteY12" fmla="*/ 15590 h 15590"/>
              <a:gd name="connsiteX13" fmla="*/ 17571 w 17571"/>
              <a:gd name="connsiteY13" fmla="*/ 12472 h 15590"/>
              <a:gd name="connsiteX14" fmla="*/ 13795 w 17571"/>
              <a:gd name="connsiteY14" fmla="*/ 9354 h 15590"/>
              <a:gd name="connsiteX15" fmla="*/ 11211 w 17571"/>
              <a:gd name="connsiteY15" fmla="*/ 10199 h 15590"/>
              <a:gd name="connsiteX16" fmla="*/ 9176 w 17571"/>
              <a:gd name="connsiteY16" fmla="*/ 8553 h 15590"/>
              <a:gd name="connsiteX17" fmla="*/ 11496 w 17571"/>
              <a:gd name="connsiteY17" fmla="*/ 4868 h 15590"/>
              <a:gd name="connsiteX18" fmla="*/ 9893 w 17571"/>
              <a:gd name="connsiteY18" fmla="*/ 7403 h 15590"/>
              <a:gd name="connsiteX19" fmla="*/ 8195 w 17571"/>
              <a:gd name="connsiteY19" fmla="*/ 7403 h 15590"/>
              <a:gd name="connsiteX20" fmla="*/ 7098 w 17571"/>
              <a:gd name="connsiteY20" fmla="*/ 4746 h 15590"/>
              <a:gd name="connsiteX21" fmla="*/ 8195 w 17571"/>
              <a:gd name="connsiteY21" fmla="*/ 2090 h 15590"/>
              <a:gd name="connsiteX22" fmla="*/ 9893 w 17571"/>
              <a:gd name="connsiteY22" fmla="*/ 2090 h 15590"/>
              <a:gd name="connsiteX23" fmla="*/ 10990 w 17571"/>
              <a:gd name="connsiteY23" fmla="*/ 4746 h 15590"/>
              <a:gd name="connsiteX24" fmla="*/ 9893 w 17571"/>
              <a:gd name="connsiteY24" fmla="*/ 7403 h 15590"/>
              <a:gd name="connsiteX0" fmla="*/ 11496 w 17571"/>
              <a:gd name="connsiteY0" fmla="*/ 4868 h 15590"/>
              <a:gd name="connsiteX1" fmla="*/ 11496 w 17571"/>
              <a:gd name="connsiteY1" fmla="*/ 4625 h 15590"/>
              <a:gd name="connsiteX2" fmla="*/ 9650 w 17571"/>
              <a:gd name="connsiteY2" fmla="*/ 1263 h 15590"/>
              <a:gd name="connsiteX3" fmla="*/ 9408 w 17571"/>
              <a:gd name="connsiteY3" fmla="*/ 1088 h 15590"/>
              <a:gd name="connsiteX4" fmla="*/ 5748 w 17571"/>
              <a:gd name="connsiteY4" fmla="*/ 0 h 15590"/>
              <a:gd name="connsiteX5" fmla="*/ 0 w 17571"/>
              <a:gd name="connsiteY5" fmla="*/ 4746 h 15590"/>
              <a:gd name="connsiteX6" fmla="*/ 5748 w 17571"/>
              <a:gd name="connsiteY6" fmla="*/ 9493 h 15590"/>
              <a:gd name="connsiteX7" fmla="*/ 9049 w 17571"/>
              <a:gd name="connsiteY7" fmla="*/ 8631 h 15590"/>
              <a:gd name="connsiteX8" fmla="*/ 8933 w 17571"/>
              <a:gd name="connsiteY8" fmla="*/ 8727 h 15590"/>
              <a:gd name="connsiteX9" fmla="*/ 10990 w 17571"/>
              <a:gd name="connsiteY9" fmla="*/ 10390 h 15590"/>
              <a:gd name="connsiteX10" fmla="*/ 10020 w 17571"/>
              <a:gd name="connsiteY10" fmla="*/ 12472 h 15590"/>
              <a:gd name="connsiteX11" fmla="*/ 13795 w 17571"/>
              <a:gd name="connsiteY11" fmla="*/ 15590 h 15590"/>
              <a:gd name="connsiteX12" fmla="*/ 17571 w 17571"/>
              <a:gd name="connsiteY12" fmla="*/ 12472 h 15590"/>
              <a:gd name="connsiteX13" fmla="*/ 13795 w 17571"/>
              <a:gd name="connsiteY13" fmla="*/ 9354 h 15590"/>
              <a:gd name="connsiteX14" fmla="*/ 11211 w 17571"/>
              <a:gd name="connsiteY14" fmla="*/ 10199 h 15590"/>
              <a:gd name="connsiteX15" fmla="*/ 9176 w 17571"/>
              <a:gd name="connsiteY15" fmla="*/ 8553 h 15590"/>
              <a:gd name="connsiteX16" fmla="*/ 11496 w 17571"/>
              <a:gd name="connsiteY16" fmla="*/ 4868 h 15590"/>
              <a:gd name="connsiteX17" fmla="*/ 9893 w 17571"/>
              <a:gd name="connsiteY17" fmla="*/ 7403 h 15590"/>
              <a:gd name="connsiteX18" fmla="*/ 8195 w 17571"/>
              <a:gd name="connsiteY18" fmla="*/ 7403 h 15590"/>
              <a:gd name="connsiteX19" fmla="*/ 7098 w 17571"/>
              <a:gd name="connsiteY19" fmla="*/ 4746 h 15590"/>
              <a:gd name="connsiteX20" fmla="*/ 8195 w 17571"/>
              <a:gd name="connsiteY20" fmla="*/ 2090 h 15590"/>
              <a:gd name="connsiteX21" fmla="*/ 9893 w 17571"/>
              <a:gd name="connsiteY21" fmla="*/ 2090 h 15590"/>
              <a:gd name="connsiteX22" fmla="*/ 10990 w 17571"/>
              <a:gd name="connsiteY22" fmla="*/ 4746 h 15590"/>
              <a:gd name="connsiteX23" fmla="*/ 9893 w 17571"/>
              <a:gd name="connsiteY23" fmla="*/ 7403 h 15590"/>
              <a:gd name="connsiteX0" fmla="*/ 11496 w 17627"/>
              <a:gd name="connsiteY0" fmla="*/ 4868 h 15590"/>
              <a:gd name="connsiteX1" fmla="*/ 11496 w 17627"/>
              <a:gd name="connsiteY1" fmla="*/ 4625 h 15590"/>
              <a:gd name="connsiteX2" fmla="*/ 9650 w 17627"/>
              <a:gd name="connsiteY2" fmla="*/ 1263 h 15590"/>
              <a:gd name="connsiteX3" fmla="*/ 9408 w 17627"/>
              <a:gd name="connsiteY3" fmla="*/ 1088 h 15590"/>
              <a:gd name="connsiteX4" fmla="*/ 5748 w 17627"/>
              <a:gd name="connsiteY4" fmla="*/ 0 h 15590"/>
              <a:gd name="connsiteX5" fmla="*/ 0 w 17627"/>
              <a:gd name="connsiteY5" fmla="*/ 4746 h 15590"/>
              <a:gd name="connsiteX6" fmla="*/ 5748 w 17627"/>
              <a:gd name="connsiteY6" fmla="*/ 9493 h 15590"/>
              <a:gd name="connsiteX7" fmla="*/ 9049 w 17627"/>
              <a:gd name="connsiteY7" fmla="*/ 8631 h 15590"/>
              <a:gd name="connsiteX8" fmla="*/ 8933 w 17627"/>
              <a:gd name="connsiteY8" fmla="*/ 8727 h 15590"/>
              <a:gd name="connsiteX9" fmla="*/ 10990 w 17627"/>
              <a:gd name="connsiteY9" fmla="*/ 10390 h 15590"/>
              <a:gd name="connsiteX10" fmla="*/ 10020 w 17627"/>
              <a:gd name="connsiteY10" fmla="*/ 12472 h 15590"/>
              <a:gd name="connsiteX11" fmla="*/ 13795 w 17627"/>
              <a:gd name="connsiteY11" fmla="*/ 15590 h 15590"/>
              <a:gd name="connsiteX12" fmla="*/ 17571 w 17627"/>
              <a:gd name="connsiteY12" fmla="*/ 12472 h 15590"/>
              <a:gd name="connsiteX13" fmla="*/ 11211 w 17627"/>
              <a:gd name="connsiteY13" fmla="*/ 10199 h 15590"/>
              <a:gd name="connsiteX14" fmla="*/ 9176 w 17627"/>
              <a:gd name="connsiteY14" fmla="*/ 8553 h 15590"/>
              <a:gd name="connsiteX15" fmla="*/ 11496 w 17627"/>
              <a:gd name="connsiteY15" fmla="*/ 4868 h 15590"/>
              <a:gd name="connsiteX16" fmla="*/ 9893 w 17627"/>
              <a:gd name="connsiteY16" fmla="*/ 7403 h 15590"/>
              <a:gd name="connsiteX17" fmla="*/ 8195 w 17627"/>
              <a:gd name="connsiteY17" fmla="*/ 7403 h 15590"/>
              <a:gd name="connsiteX18" fmla="*/ 7098 w 17627"/>
              <a:gd name="connsiteY18" fmla="*/ 4746 h 15590"/>
              <a:gd name="connsiteX19" fmla="*/ 8195 w 17627"/>
              <a:gd name="connsiteY19" fmla="*/ 2090 h 15590"/>
              <a:gd name="connsiteX20" fmla="*/ 9893 w 17627"/>
              <a:gd name="connsiteY20" fmla="*/ 2090 h 15590"/>
              <a:gd name="connsiteX21" fmla="*/ 10990 w 17627"/>
              <a:gd name="connsiteY21" fmla="*/ 4746 h 15590"/>
              <a:gd name="connsiteX22" fmla="*/ 9893 w 17627"/>
              <a:gd name="connsiteY22" fmla="*/ 7403 h 15590"/>
              <a:gd name="connsiteX0" fmla="*/ 11496 w 13808"/>
              <a:gd name="connsiteY0" fmla="*/ 4868 h 15641"/>
              <a:gd name="connsiteX1" fmla="*/ 11496 w 13808"/>
              <a:gd name="connsiteY1" fmla="*/ 4625 h 15641"/>
              <a:gd name="connsiteX2" fmla="*/ 9650 w 13808"/>
              <a:gd name="connsiteY2" fmla="*/ 1263 h 15641"/>
              <a:gd name="connsiteX3" fmla="*/ 9408 w 13808"/>
              <a:gd name="connsiteY3" fmla="*/ 1088 h 15641"/>
              <a:gd name="connsiteX4" fmla="*/ 5748 w 13808"/>
              <a:gd name="connsiteY4" fmla="*/ 0 h 15641"/>
              <a:gd name="connsiteX5" fmla="*/ 0 w 13808"/>
              <a:gd name="connsiteY5" fmla="*/ 4746 h 15641"/>
              <a:gd name="connsiteX6" fmla="*/ 5748 w 13808"/>
              <a:gd name="connsiteY6" fmla="*/ 9493 h 15641"/>
              <a:gd name="connsiteX7" fmla="*/ 9049 w 13808"/>
              <a:gd name="connsiteY7" fmla="*/ 8631 h 15641"/>
              <a:gd name="connsiteX8" fmla="*/ 8933 w 13808"/>
              <a:gd name="connsiteY8" fmla="*/ 8727 h 15641"/>
              <a:gd name="connsiteX9" fmla="*/ 10990 w 13808"/>
              <a:gd name="connsiteY9" fmla="*/ 10390 h 15641"/>
              <a:gd name="connsiteX10" fmla="*/ 10020 w 13808"/>
              <a:gd name="connsiteY10" fmla="*/ 12472 h 15641"/>
              <a:gd name="connsiteX11" fmla="*/ 13795 w 13808"/>
              <a:gd name="connsiteY11" fmla="*/ 15590 h 15641"/>
              <a:gd name="connsiteX12" fmla="*/ 11211 w 13808"/>
              <a:gd name="connsiteY12" fmla="*/ 10199 h 15641"/>
              <a:gd name="connsiteX13" fmla="*/ 9176 w 13808"/>
              <a:gd name="connsiteY13" fmla="*/ 8553 h 15641"/>
              <a:gd name="connsiteX14" fmla="*/ 11496 w 13808"/>
              <a:gd name="connsiteY14" fmla="*/ 4868 h 15641"/>
              <a:gd name="connsiteX15" fmla="*/ 9893 w 13808"/>
              <a:gd name="connsiteY15" fmla="*/ 7403 h 15641"/>
              <a:gd name="connsiteX16" fmla="*/ 8195 w 13808"/>
              <a:gd name="connsiteY16" fmla="*/ 7403 h 15641"/>
              <a:gd name="connsiteX17" fmla="*/ 7098 w 13808"/>
              <a:gd name="connsiteY17" fmla="*/ 4746 h 15641"/>
              <a:gd name="connsiteX18" fmla="*/ 8195 w 13808"/>
              <a:gd name="connsiteY18" fmla="*/ 2090 h 15641"/>
              <a:gd name="connsiteX19" fmla="*/ 9893 w 13808"/>
              <a:gd name="connsiteY19" fmla="*/ 2090 h 15641"/>
              <a:gd name="connsiteX20" fmla="*/ 10990 w 13808"/>
              <a:gd name="connsiteY20" fmla="*/ 4746 h 15641"/>
              <a:gd name="connsiteX21" fmla="*/ 9893 w 13808"/>
              <a:gd name="connsiteY21" fmla="*/ 7403 h 15641"/>
              <a:gd name="connsiteX0" fmla="*/ 11496 w 11496"/>
              <a:gd name="connsiteY0" fmla="*/ 4868 h 12472"/>
              <a:gd name="connsiteX1" fmla="*/ 11496 w 11496"/>
              <a:gd name="connsiteY1" fmla="*/ 4625 h 12472"/>
              <a:gd name="connsiteX2" fmla="*/ 9650 w 11496"/>
              <a:gd name="connsiteY2" fmla="*/ 1263 h 12472"/>
              <a:gd name="connsiteX3" fmla="*/ 9408 w 11496"/>
              <a:gd name="connsiteY3" fmla="*/ 1088 h 12472"/>
              <a:gd name="connsiteX4" fmla="*/ 5748 w 11496"/>
              <a:gd name="connsiteY4" fmla="*/ 0 h 12472"/>
              <a:gd name="connsiteX5" fmla="*/ 0 w 11496"/>
              <a:gd name="connsiteY5" fmla="*/ 4746 h 12472"/>
              <a:gd name="connsiteX6" fmla="*/ 5748 w 11496"/>
              <a:gd name="connsiteY6" fmla="*/ 9493 h 12472"/>
              <a:gd name="connsiteX7" fmla="*/ 9049 w 11496"/>
              <a:gd name="connsiteY7" fmla="*/ 8631 h 12472"/>
              <a:gd name="connsiteX8" fmla="*/ 8933 w 11496"/>
              <a:gd name="connsiteY8" fmla="*/ 8727 h 12472"/>
              <a:gd name="connsiteX9" fmla="*/ 10990 w 11496"/>
              <a:gd name="connsiteY9" fmla="*/ 10390 h 12472"/>
              <a:gd name="connsiteX10" fmla="*/ 10020 w 11496"/>
              <a:gd name="connsiteY10" fmla="*/ 12472 h 12472"/>
              <a:gd name="connsiteX11" fmla="*/ 11211 w 11496"/>
              <a:gd name="connsiteY11" fmla="*/ 10199 h 12472"/>
              <a:gd name="connsiteX12" fmla="*/ 9176 w 11496"/>
              <a:gd name="connsiteY12" fmla="*/ 8553 h 12472"/>
              <a:gd name="connsiteX13" fmla="*/ 11496 w 11496"/>
              <a:gd name="connsiteY13" fmla="*/ 4868 h 12472"/>
              <a:gd name="connsiteX14" fmla="*/ 9893 w 11496"/>
              <a:gd name="connsiteY14" fmla="*/ 7403 h 12472"/>
              <a:gd name="connsiteX15" fmla="*/ 8195 w 11496"/>
              <a:gd name="connsiteY15" fmla="*/ 7403 h 12472"/>
              <a:gd name="connsiteX16" fmla="*/ 7098 w 11496"/>
              <a:gd name="connsiteY16" fmla="*/ 4746 h 12472"/>
              <a:gd name="connsiteX17" fmla="*/ 8195 w 11496"/>
              <a:gd name="connsiteY17" fmla="*/ 2090 h 12472"/>
              <a:gd name="connsiteX18" fmla="*/ 9893 w 11496"/>
              <a:gd name="connsiteY18" fmla="*/ 2090 h 12472"/>
              <a:gd name="connsiteX19" fmla="*/ 10990 w 11496"/>
              <a:gd name="connsiteY19" fmla="*/ 4746 h 12472"/>
              <a:gd name="connsiteX20" fmla="*/ 9893 w 11496"/>
              <a:gd name="connsiteY20" fmla="*/ 7403 h 12472"/>
              <a:gd name="connsiteX0" fmla="*/ 11496 w 11496"/>
              <a:gd name="connsiteY0" fmla="*/ 4868 h 10518"/>
              <a:gd name="connsiteX1" fmla="*/ 11496 w 11496"/>
              <a:gd name="connsiteY1" fmla="*/ 4625 h 10518"/>
              <a:gd name="connsiteX2" fmla="*/ 9650 w 11496"/>
              <a:gd name="connsiteY2" fmla="*/ 1263 h 10518"/>
              <a:gd name="connsiteX3" fmla="*/ 9408 w 11496"/>
              <a:gd name="connsiteY3" fmla="*/ 1088 h 10518"/>
              <a:gd name="connsiteX4" fmla="*/ 5748 w 11496"/>
              <a:gd name="connsiteY4" fmla="*/ 0 h 10518"/>
              <a:gd name="connsiteX5" fmla="*/ 0 w 11496"/>
              <a:gd name="connsiteY5" fmla="*/ 4746 h 10518"/>
              <a:gd name="connsiteX6" fmla="*/ 5748 w 11496"/>
              <a:gd name="connsiteY6" fmla="*/ 9493 h 10518"/>
              <a:gd name="connsiteX7" fmla="*/ 9049 w 11496"/>
              <a:gd name="connsiteY7" fmla="*/ 8631 h 10518"/>
              <a:gd name="connsiteX8" fmla="*/ 8933 w 11496"/>
              <a:gd name="connsiteY8" fmla="*/ 8727 h 10518"/>
              <a:gd name="connsiteX9" fmla="*/ 10990 w 11496"/>
              <a:gd name="connsiteY9" fmla="*/ 10390 h 10518"/>
              <a:gd name="connsiteX10" fmla="*/ 11211 w 11496"/>
              <a:gd name="connsiteY10" fmla="*/ 10199 h 10518"/>
              <a:gd name="connsiteX11" fmla="*/ 9176 w 11496"/>
              <a:gd name="connsiteY11" fmla="*/ 8553 h 10518"/>
              <a:gd name="connsiteX12" fmla="*/ 11496 w 11496"/>
              <a:gd name="connsiteY12" fmla="*/ 4868 h 10518"/>
              <a:gd name="connsiteX13" fmla="*/ 9893 w 11496"/>
              <a:gd name="connsiteY13" fmla="*/ 7403 h 10518"/>
              <a:gd name="connsiteX14" fmla="*/ 8195 w 11496"/>
              <a:gd name="connsiteY14" fmla="*/ 7403 h 10518"/>
              <a:gd name="connsiteX15" fmla="*/ 7098 w 11496"/>
              <a:gd name="connsiteY15" fmla="*/ 4746 h 10518"/>
              <a:gd name="connsiteX16" fmla="*/ 8195 w 11496"/>
              <a:gd name="connsiteY16" fmla="*/ 2090 h 10518"/>
              <a:gd name="connsiteX17" fmla="*/ 9893 w 11496"/>
              <a:gd name="connsiteY17" fmla="*/ 2090 h 10518"/>
              <a:gd name="connsiteX18" fmla="*/ 10990 w 11496"/>
              <a:gd name="connsiteY18" fmla="*/ 4746 h 10518"/>
              <a:gd name="connsiteX19" fmla="*/ 9893 w 11496"/>
              <a:gd name="connsiteY19" fmla="*/ 7403 h 10518"/>
              <a:gd name="connsiteX0" fmla="*/ 11496 w 11496"/>
              <a:gd name="connsiteY0" fmla="*/ 4868 h 10390"/>
              <a:gd name="connsiteX1" fmla="*/ 11496 w 11496"/>
              <a:gd name="connsiteY1" fmla="*/ 4625 h 10390"/>
              <a:gd name="connsiteX2" fmla="*/ 9650 w 11496"/>
              <a:gd name="connsiteY2" fmla="*/ 1263 h 10390"/>
              <a:gd name="connsiteX3" fmla="*/ 9408 w 11496"/>
              <a:gd name="connsiteY3" fmla="*/ 1088 h 10390"/>
              <a:gd name="connsiteX4" fmla="*/ 5748 w 11496"/>
              <a:gd name="connsiteY4" fmla="*/ 0 h 10390"/>
              <a:gd name="connsiteX5" fmla="*/ 0 w 11496"/>
              <a:gd name="connsiteY5" fmla="*/ 4746 h 10390"/>
              <a:gd name="connsiteX6" fmla="*/ 5748 w 11496"/>
              <a:gd name="connsiteY6" fmla="*/ 9493 h 10390"/>
              <a:gd name="connsiteX7" fmla="*/ 9049 w 11496"/>
              <a:gd name="connsiteY7" fmla="*/ 8631 h 10390"/>
              <a:gd name="connsiteX8" fmla="*/ 8933 w 11496"/>
              <a:gd name="connsiteY8" fmla="*/ 8727 h 10390"/>
              <a:gd name="connsiteX9" fmla="*/ 10990 w 11496"/>
              <a:gd name="connsiteY9" fmla="*/ 10390 h 10390"/>
              <a:gd name="connsiteX10" fmla="*/ 9176 w 11496"/>
              <a:gd name="connsiteY10" fmla="*/ 8553 h 10390"/>
              <a:gd name="connsiteX11" fmla="*/ 11496 w 11496"/>
              <a:gd name="connsiteY11" fmla="*/ 4868 h 10390"/>
              <a:gd name="connsiteX12" fmla="*/ 9893 w 11496"/>
              <a:gd name="connsiteY12" fmla="*/ 7403 h 10390"/>
              <a:gd name="connsiteX13" fmla="*/ 8195 w 11496"/>
              <a:gd name="connsiteY13" fmla="*/ 7403 h 10390"/>
              <a:gd name="connsiteX14" fmla="*/ 7098 w 11496"/>
              <a:gd name="connsiteY14" fmla="*/ 4746 h 10390"/>
              <a:gd name="connsiteX15" fmla="*/ 8195 w 11496"/>
              <a:gd name="connsiteY15" fmla="*/ 2090 h 10390"/>
              <a:gd name="connsiteX16" fmla="*/ 9893 w 11496"/>
              <a:gd name="connsiteY16" fmla="*/ 2090 h 10390"/>
              <a:gd name="connsiteX17" fmla="*/ 10990 w 11496"/>
              <a:gd name="connsiteY17" fmla="*/ 4746 h 10390"/>
              <a:gd name="connsiteX18" fmla="*/ 9893 w 11496"/>
              <a:gd name="connsiteY18" fmla="*/ 7403 h 10390"/>
              <a:gd name="connsiteX0" fmla="*/ 11496 w 11496"/>
              <a:gd name="connsiteY0" fmla="*/ 4868 h 9493"/>
              <a:gd name="connsiteX1" fmla="*/ 11496 w 11496"/>
              <a:gd name="connsiteY1" fmla="*/ 4625 h 9493"/>
              <a:gd name="connsiteX2" fmla="*/ 9650 w 11496"/>
              <a:gd name="connsiteY2" fmla="*/ 1263 h 9493"/>
              <a:gd name="connsiteX3" fmla="*/ 9408 w 11496"/>
              <a:gd name="connsiteY3" fmla="*/ 1088 h 9493"/>
              <a:gd name="connsiteX4" fmla="*/ 5748 w 11496"/>
              <a:gd name="connsiteY4" fmla="*/ 0 h 9493"/>
              <a:gd name="connsiteX5" fmla="*/ 0 w 11496"/>
              <a:gd name="connsiteY5" fmla="*/ 4746 h 9493"/>
              <a:gd name="connsiteX6" fmla="*/ 5748 w 11496"/>
              <a:gd name="connsiteY6" fmla="*/ 9493 h 9493"/>
              <a:gd name="connsiteX7" fmla="*/ 9049 w 11496"/>
              <a:gd name="connsiteY7" fmla="*/ 8631 h 9493"/>
              <a:gd name="connsiteX8" fmla="*/ 8933 w 11496"/>
              <a:gd name="connsiteY8" fmla="*/ 8727 h 9493"/>
              <a:gd name="connsiteX9" fmla="*/ 9176 w 11496"/>
              <a:gd name="connsiteY9" fmla="*/ 8553 h 9493"/>
              <a:gd name="connsiteX10" fmla="*/ 11496 w 11496"/>
              <a:gd name="connsiteY10" fmla="*/ 4868 h 9493"/>
              <a:gd name="connsiteX11" fmla="*/ 9893 w 11496"/>
              <a:gd name="connsiteY11" fmla="*/ 7403 h 9493"/>
              <a:gd name="connsiteX12" fmla="*/ 8195 w 11496"/>
              <a:gd name="connsiteY12" fmla="*/ 7403 h 9493"/>
              <a:gd name="connsiteX13" fmla="*/ 7098 w 11496"/>
              <a:gd name="connsiteY13" fmla="*/ 4746 h 9493"/>
              <a:gd name="connsiteX14" fmla="*/ 8195 w 11496"/>
              <a:gd name="connsiteY14" fmla="*/ 2090 h 9493"/>
              <a:gd name="connsiteX15" fmla="*/ 9893 w 11496"/>
              <a:gd name="connsiteY15" fmla="*/ 2090 h 9493"/>
              <a:gd name="connsiteX16" fmla="*/ 10990 w 11496"/>
              <a:gd name="connsiteY16" fmla="*/ 4746 h 9493"/>
              <a:gd name="connsiteX17" fmla="*/ 9893 w 11496"/>
              <a:gd name="connsiteY17" fmla="*/ 7403 h 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6" h="9493" extrusionOk="0">
                <a:moveTo>
                  <a:pt x="11496" y="4868"/>
                </a:moveTo>
                <a:lnTo>
                  <a:pt x="11496" y="4625"/>
                </a:lnTo>
                <a:cubicBezTo>
                  <a:pt x="11454" y="3292"/>
                  <a:pt x="10747" y="2099"/>
                  <a:pt x="9650" y="1263"/>
                </a:cubicBezTo>
                <a:lnTo>
                  <a:pt x="9408" y="1088"/>
                </a:lnTo>
                <a:cubicBezTo>
                  <a:pt x="8416" y="409"/>
                  <a:pt x="7140" y="0"/>
                  <a:pt x="5748" y="0"/>
                </a:cubicBezTo>
                <a:cubicBezTo>
                  <a:pt x="2573" y="0"/>
                  <a:pt x="0" y="2125"/>
                  <a:pt x="0" y="4746"/>
                </a:cubicBezTo>
                <a:cubicBezTo>
                  <a:pt x="0" y="7368"/>
                  <a:pt x="2573" y="9493"/>
                  <a:pt x="5748" y="9493"/>
                </a:cubicBezTo>
                <a:cubicBezTo>
                  <a:pt x="6982" y="9493"/>
                  <a:pt x="8121" y="9171"/>
                  <a:pt x="9049" y="8631"/>
                </a:cubicBezTo>
                <a:lnTo>
                  <a:pt x="8933" y="8727"/>
                </a:lnTo>
                <a:lnTo>
                  <a:pt x="9176" y="8553"/>
                </a:lnTo>
                <a:cubicBezTo>
                  <a:pt x="10547" y="7708"/>
                  <a:pt x="11443" y="6375"/>
                  <a:pt x="11496" y="4868"/>
                </a:cubicBezTo>
                <a:close/>
                <a:moveTo>
                  <a:pt x="9893" y="7403"/>
                </a:moveTo>
                <a:cubicBezTo>
                  <a:pt x="9461" y="7856"/>
                  <a:pt x="8627" y="7856"/>
                  <a:pt x="8195" y="7403"/>
                </a:cubicBezTo>
                <a:cubicBezTo>
                  <a:pt x="7509" y="6671"/>
                  <a:pt x="7098" y="5748"/>
                  <a:pt x="7098" y="4746"/>
                </a:cubicBezTo>
                <a:cubicBezTo>
                  <a:pt x="7098" y="3745"/>
                  <a:pt x="7509" y="2822"/>
                  <a:pt x="8195" y="2090"/>
                </a:cubicBezTo>
                <a:cubicBezTo>
                  <a:pt x="8627" y="1637"/>
                  <a:pt x="9461" y="1637"/>
                  <a:pt x="9893" y="2090"/>
                </a:cubicBezTo>
                <a:cubicBezTo>
                  <a:pt x="10579" y="2822"/>
                  <a:pt x="10990" y="3745"/>
                  <a:pt x="10990" y="4746"/>
                </a:cubicBezTo>
                <a:cubicBezTo>
                  <a:pt x="10990" y="5748"/>
                  <a:pt x="10579" y="6671"/>
                  <a:pt x="9893" y="7403"/>
                </a:cubicBezTo>
                <a:close/>
              </a:path>
            </a:pathLst>
          </a:custGeom>
          <a:solidFill>
            <a:schemeClr val="accent3"/>
          </a:solidFill>
          <a:ln w="12700">
            <a:miter lim="400000"/>
          </a:ln>
        </p:spPr>
        <p:txBody>
          <a:bodyPr lIns="38100" tIns="38100" rIns="38100" bIns="38100" anchor="ctr"/>
          <a:lstStyle/>
          <a:p>
            <a:pPr algn="ctr">
              <a:defRPr sz="3000">
                <a:solidFill>
                  <a:srgbClr val="FFFFFF"/>
                </a:solidFill>
              </a:defRPr>
            </a:pPr>
            <a:endParaRPr b="1">
              <a:solidFill>
                <a:schemeClr val="bg1"/>
              </a:solidFill>
            </a:endParaRPr>
          </a:p>
        </p:txBody>
      </p:sp>
      <p:sp>
        <p:nvSpPr>
          <p:cNvPr id="166" name="Shape">
            <a:extLst>
              <a:ext uri="{FF2B5EF4-FFF2-40B4-BE49-F238E27FC236}">
                <a16:creationId xmlns:a16="http://schemas.microsoft.com/office/drawing/2014/main" xmlns="" id="{D7337B6C-B2E3-47F7-A8B0-09047C758A8B}"/>
              </a:ext>
            </a:extLst>
          </p:cNvPr>
          <p:cNvSpPr/>
          <p:nvPr/>
        </p:nvSpPr>
        <p:spPr>
          <a:xfrm>
            <a:off x="6847705" y="1141966"/>
            <a:ext cx="1303546" cy="1303643"/>
          </a:xfrm>
          <a:custGeom>
            <a:avLst/>
            <a:gdLst>
              <a:gd name="connsiteX0" fmla="*/ 18935 w 21600"/>
              <a:gd name="connsiteY0" fmla="*/ 10691 h 21600"/>
              <a:gd name="connsiteX1" fmla="*/ 16263 w 21600"/>
              <a:gd name="connsiteY1" fmla="*/ 14835 h 21600"/>
              <a:gd name="connsiteX2" fmla="*/ 14375 w 21600"/>
              <a:gd name="connsiteY2" fmla="*/ 14835 h 21600"/>
              <a:gd name="connsiteX3" fmla="*/ 12733 w 21600"/>
              <a:gd name="connsiteY3" fmla="*/ 9725 h 21600"/>
              <a:gd name="connsiteX4" fmla="*/ 14226 w 21600"/>
              <a:gd name="connsiteY4" fmla="*/ 7430 h 21600"/>
              <a:gd name="connsiteX5" fmla="*/ 16084 w 21600"/>
              <a:gd name="connsiteY5" fmla="*/ 8650 h 21600"/>
              <a:gd name="connsiteX6" fmla="*/ 18756 w 21600"/>
              <a:gd name="connsiteY6" fmla="*/ 4325 h 21600"/>
              <a:gd name="connsiteX7" fmla="*/ 16084 w 21600"/>
              <a:gd name="connsiteY7" fmla="*/ 0 h 21600"/>
              <a:gd name="connsiteX8" fmla="*/ 13412 w 21600"/>
              <a:gd name="connsiteY8" fmla="*/ 4325 h 21600"/>
              <a:gd name="connsiteX9" fmla="*/ 14077 w 21600"/>
              <a:gd name="connsiteY9" fmla="*/ 7176 h 21600"/>
              <a:gd name="connsiteX10" fmla="*/ 12569 w 21600"/>
              <a:gd name="connsiteY10" fmla="*/ 9495 h 21600"/>
              <a:gd name="connsiteX11" fmla="*/ 12651 w 21600"/>
              <a:gd name="connsiteY11" fmla="*/ 9628 h 21600"/>
              <a:gd name="connsiteX12" fmla="*/ 10315 w 21600"/>
              <a:gd name="connsiteY12" fmla="*/ 8432 h 21600"/>
              <a:gd name="connsiteX13" fmla="*/ 6732 w 21600"/>
              <a:gd name="connsiteY13" fmla="*/ 11887 h 21600"/>
              <a:gd name="connsiteX14" fmla="*/ 5105 w 21600"/>
              <a:gd name="connsiteY14" fmla="*/ 10425 h 21600"/>
              <a:gd name="connsiteX15" fmla="*/ 5344 w 21600"/>
              <a:gd name="connsiteY15" fmla="*/ 8638 h 21600"/>
              <a:gd name="connsiteX16" fmla="*/ 2672 w 21600"/>
              <a:gd name="connsiteY16" fmla="*/ 4313 h 21600"/>
              <a:gd name="connsiteX17" fmla="*/ 0 w 21600"/>
              <a:gd name="connsiteY17" fmla="*/ 8638 h 21600"/>
              <a:gd name="connsiteX18" fmla="*/ 2672 w 21600"/>
              <a:gd name="connsiteY18" fmla="*/ 12962 h 21600"/>
              <a:gd name="connsiteX19" fmla="*/ 6628 w 21600"/>
              <a:gd name="connsiteY19" fmla="*/ 12213 h 21600"/>
              <a:gd name="connsiteX20" fmla="*/ 6240 w 21600"/>
              <a:gd name="connsiteY20" fmla="*/ 15016 h 21600"/>
              <a:gd name="connsiteX21" fmla="*/ 10307 w 21600"/>
              <a:gd name="connsiteY21" fmla="*/ 21600 h 21600"/>
              <a:gd name="connsiteX22" fmla="*/ 14375 w 21600"/>
              <a:gd name="connsiteY22" fmla="*/ 15197 h 21600"/>
              <a:gd name="connsiteX23" fmla="*/ 16256 w 21600"/>
              <a:gd name="connsiteY23" fmla="*/ 15197 h 21600"/>
              <a:gd name="connsiteX24" fmla="*/ 18928 w 21600"/>
              <a:gd name="connsiteY24" fmla="*/ 19341 h 21600"/>
              <a:gd name="connsiteX25" fmla="*/ 21600 w 21600"/>
              <a:gd name="connsiteY25" fmla="*/ 15016 h 21600"/>
              <a:gd name="connsiteX26" fmla="*/ 18935 w 21600"/>
              <a:gd name="connsiteY26" fmla="*/ 10691 h 21600"/>
              <a:gd name="connsiteX27" fmla="*/ 13241 w 21600"/>
              <a:gd name="connsiteY27" fmla="*/ 18701 h 21600"/>
              <a:gd name="connsiteX28" fmla="*/ 12039 w 21600"/>
              <a:gd name="connsiteY28" fmla="*/ 18701 h 21600"/>
              <a:gd name="connsiteX29" fmla="*/ 11263 w 21600"/>
              <a:gd name="connsiteY29" fmla="*/ 15016 h 21600"/>
              <a:gd name="connsiteX30" fmla="*/ 12039 w 21600"/>
              <a:gd name="connsiteY30" fmla="*/ 11332 h 21600"/>
              <a:gd name="connsiteX31" fmla="*/ 13241 w 21600"/>
              <a:gd name="connsiteY31" fmla="*/ 11332 h 21600"/>
              <a:gd name="connsiteX32" fmla="*/ 14017 w 21600"/>
              <a:gd name="connsiteY32" fmla="*/ 15016 h 21600"/>
              <a:gd name="connsiteX33" fmla="*/ 13241 w 21600"/>
              <a:gd name="connsiteY33" fmla="*/ 18701 h 21600"/>
              <a:gd name="connsiteX0" fmla="*/ 18935 w 21600"/>
              <a:gd name="connsiteY0" fmla="*/ 10691 h 21600"/>
              <a:gd name="connsiteX1" fmla="*/ 16263 w 21600"/>
              <a:gd name="connsiteY1" fmla="*/ 14835 h 21600"/>
              <a:gd name="connsiteX2" fmla="*/ 14375 w 21600"/>
              <a:gd name="connsiteY2" fmla="*/ 14835 h 21600"/>
              <a:gd name="connsiteX3" fmla="*/ 12733 w 21600"/>
              <a:gd name="connsiteY3" fmla="*/ 9725 h 21600"/>
              <a:gd name="connsiteX4" fmla="*/ 14226 w 21600"/>
              <a:gd name="connsiteY4" fmla="*/ 7430 h 21600"/>
              <a:gd name="connsiteX5" fmla="*/ 16084 w 21600"/>
              <a:gd name="connsiteY5" fmla="*/ 8650 h 21600"/>
              <a:gd name="connsiteX6" fmla="*/ 18756 w 21600"/>
              <a:gd name="connsiteY6" fmla="*/ 4325 h 21600"/>
              <a:gd name="connsiteX7" fmla="*/ 16084 w 21600"/>
              <a:gd name="connsiteY7" fmla="*/ 0 h 21600"/>
              <a:gd name="connsiteX8" fmla="*/ 13412 w 21600"/>
              <a:gd name="connsiteY8" fmla="*/ 4325 h 21600"/>
              <a:gd name="connsiteX9" fmla="*/ 14077 w 21600"/>
              <a:gd name="connsiteY9" fmla="*/ 7176 h 21600"/>
              <a:gd name="connsiteX10" fmla="*/ 12569 w 21600"/>
              <a:gd name="connsiteY10" fmla="*/ 9495 h 21600"/>
              <a:gd name="connsiteX11" fmla="*/ 12651 w 21600"/>
              <a:gd name="connsiteY11" fmla="*/ 9628 h 21600"/>
              <a:gd name="connsiteX12" fmla="*/ 10315 w 21600"/>
              <a:gd name="connsiteY12" fmla="*/ 8432 h 21600"/>
              <a:gd name="connsiteX13" fmla="*/ 6732 w 21600"/>
              <a:gd name="connsiteY13" fmla="*/ 11887 h 21600"/>
              <a:gd name="connsiteX14" fmla="*/ 5344 w 21600"/>
              <a:gd name="connsiteY14" fmla="*/ 8638 h 21600"/>
              <a:gd name="connsiteX15" fmla="*/ 2672 w 21600"/>
              <a:gd name="connsiteY15" fmla="*/ 4313 h 21600"/>
              <a:gd name="connsiteX16" fmla="*/ 0 w 21600"/>
              <a:gd name="connsiteY16" fmla="*/ 8638 h 21600"/>
              <a:gd name="connsiteX17" fmla="*/ 2672 w 21600"/>
              <a:gd name="connsiteY17" fmla="*/ 12962 h 21600"/>
              <a:gd name="connsiteX18" fmla="*/ 6628 w 21600"/>
              <a:gd name="connsiteY18" fmla="*/ 12213 h 21600"/>
              <a:gd name="connsiteX19" fmla="*/ 6240 w 21600"/>
              <a:gd name="connsiteY19" fmla="*/ 15016 h 21600"/>
              <a:gd name="connsiteX20" fmla="*/ 10307 w 21600"/>
              <a:gd name="connsiteY20" fmla="*/ 21600 h 21600"/>
              <a:gd name="connsiteX21" fmla="*/ 14375 w 21600"/>
              <a:gd name="connsiteY21" fmla="*/ 15197 h 21600"/>
              <a:gd name="connsiteX22" fmla="*/ 16256 w 21600"/>
              <a:gd name="connsiteY22" fmla="*/ 15197 h 21600"/>
              <a:gd name="connsiteX23" fmla="*/ 18928 w 21600"/>
              <a:gd name="connsiteY23" fmla="*/ 19341 h 21600"/>
              <a:gd name="connsiteX24" fmla="*/ 21600 w 21600"/>
              <a:gd name="connsiteY24" fmla="*/ 15016 h 21600"/>
              <a:gd name="connsiteX25" fmla="*/ 18935 w 21600"/>
              <a:gd name="connsiteY25" fmla="*/ 10691 h 21600"/>
              <a:gd name="connsiteX26" fmla="*/ 13241 w 21600"/>
              <a:gd name="connsiteY26" fmla="*/ 18701 h 21600"/>
              <a:gd name="connsiteX27" fmla="*/ 12039 w 21600"/>
              <a:gd name="connsiteY27" fmla="*/ 18701 h 21600"/>
              <a:gd name="connsiteX28" fmla="*/ 11263 w 21600"/>
              <a:gd name="connsiteY28" fmla="*/ 15016 h 21600"/>
              <a:gd name="connsiteX29" fmla="*/ 12039 w 21600"/>
              <a:gd name="connsiteY29" fmla="*/ 11332 h 21600"/>
              <a:gd name="connsiteX30" fmla="*/ 13241 w 21600"/>
              <a:gd name="connsiteY30" fmla="*/ 11332 h 21600"/>
              <a:gd name="connsiteX31" fmla="*/ 14017 w 21600"/>
              <a:gd name="connsiteY31" fmla="*/ 15016 h 21600"/>
              <a:gd name="connsiteX32" fmla="*/ 13241 w 21600"/>
              <a:gd name="connsiteY32" fmla="*/ 18701 h 21600"/>
              <a:gd name="connsiteX0" fmla="*/ 18935 w 21600"/>
              <a:gd name="connsiteY0" fmla="*/ 10691 h 21600"/>
              <a:gd name="connsiteX1" fmla="*/ 16263 w 21600"/>
              <a:gd name="connsiteY1" fmla="*/ 14835 h 21600"/>
              <a:gd name="connsiteX2" fmla="*/ 14375 w 21600"/>
              <a:gd name="connsiteY2" fmla="*/ 14835 h 21600"/>
              <a:gd name="connsiteX3" fmla="*/ 12733 w 21600"/>
              <a:gd name="connsiteY3" fmla="*/ 9725 h 21600"/>
              <a:gd name="connsiteX4" fmla="*/ 14226 w 21600"/>
              <a:gd name="connsiteY4" fmla="*/ 7430 h 21600"/>
              <a:gd name="connsiteX5" fmla="*/ 16084 w 21600"/>
              <a:gd name="connsiteY5" fmla="*/ 8650 h 21600"/>
              <a:gd name="connsiteX6" fmla="*/ 18756 w 21600"/>
              <a:gd name="connsiteY6" fmla="*/ 4325 h 21600"/>
              <a:gd name="connsiteX7" fmla="*/ 16084 w 21600"/>
              <a:gd name="connsiteY7" fmla="*/ 0 h 21600"/>
              <a:gd name="connsiteX8" fmla="*/ 13412 w 21600"/>
              <a:gd name="connsiteY8" fmla="*/ 4325 h 21600"/>
              <a:gd name="connsiteX9" fmla="*/ 14077 w 21600"/>
              <a:gd name="connsiteY9" fmla="*/ 7176 h 21600"/>
              <a:gd name="connsiteX10" fmla="*/ 12569 w 21600"/>
              <a:gd name="connsiteY10" fmla="*/ 9495 h 21600"/>
              <a:gd name="connsiteX11" fmla="*/ 12651 w 21600"/>
              <a:gd name="connsiteY11" fmla="*/ 9628 h 21600"/>
              <a:gd name="connsiteX12" fmla="*/ 10315 w 21600"/>
              <a:gd name="connsiteY12" fmla="*/ 8432 h 21600"/>
              <a:gd name="connsiteX13" fmla="*/ 6732 w 21600"/>
              <a:gd name="connsiteY13" fmla="*/ 11887 h 21600"/>
              <a:gd name="connsiteX14" fmla="*/ 2672 w 21600"/>
              <a:gd name="connsiteY14" fmla="*/ 4313 h 21600"/>
              <a:gd name="connsiteX15" fmla="*/ 0 w 21600"/>
              <a:gd name="connsiteY15" fmla="*/ 8638 h 21600"/>
              <a:gd name="connsiteX16" fmla="*/ 2672 w 21600"/>
              <a:gd name="connsiteY16" fmla="*/ 12962 h 21600"/>
              <a:gd name="connsiteX17" fmla="*/ 6628 w 21600"/>
              <a:gd name="connsiteY17" fmla="*/ 12213 h 21600"/>
              <a:gd name="connsiteX18" fmla="*/ 6240 w 21600"/>
              <a:gd name="connsiteY18" fmla="*/ 15016 h 21600"/>
              <a:gd name="connsiteX19" fmla="*/ 10307 w 21600"/>
              <a:gd name="connsiteY19" fmla="*/ 21600 h 21600"/>
              <a:gd name="connsiteX20" fmla="*/ 14375 w 21600"/>
              <a:gd name="connsiteY20" fmla="*/ 15197 h 21600"/>
              <a:gd name="connsiteX21" fmla="*/ 16256 w 21600"/>
              <a:gd name="connsiteY21" fmla="*/ 15197 h 21600"/>
              <a:gd name="connsiteX22" fmla="*/ 18928 w 21600"/>
              <a:gd name="connsiteY22" fmla="*/ 19341 h 21600"/>
              <a:gd name="connsiteX23" fmla="*/ 21600 w 21600"/>
              <a:gd name="connsiteY23" fmla="*/ 15016 h 21600"/>
              <a:gd name="connsiteX24" fmla="*/ 18935 w 21600"/>
              <a:gd name="connsiteY24" fmla="*/ 10691 h 21600"/>
              <a:gd name="connsiteX25" fmla="*/ 13241 w 21600"/>
              <a:gd name="connsiteY25" fmla="*/ 18701 h 21600"/>
              <a:gd name="connsiteX26" fmla="*/ 12039 w 21600"/>
              <a:gd name="connsiteY26" fmla="*/ 18701 h 21600"/>
              <a:gd name="connsiteX27" fmla="*/ 11263 w 21600"/>
              <a:gd name="connsiteY27" fmla="*/ 15016 h 21600"/>
              <a:gd name="connsiteX28" fmla="*/ 12039 w 21600"/>
              <a:gd name="connsiteY28" fmla="*/ 11332 h 21600"/>
              <a:gd name="connsiteX29" fmla="*/ 13241 w 21600"/>
              <a:gd name="connsiteY29" fmla="*/ 11332 h 21600"/>
              <a:gd name="connsiteX30" fmla="*/ 14017 w 21600"/>
              <a:gd name="connsiteY30" fmla="*/ 15016 h 21600"/>
              <a:gd name="connsiteX31" fmla="*/ 13241 w 21600"/>
              <a:gd name="connsiteY31" fmla="*/ 18701 h 21600"/>
              <a:gd name="connsiteX0" fmla="*/ 18935 w 21600"/>
              <a:gd name="connsiteY0" fmla="*/ 10691 h 21600"/>
              <a:gd name="connsiteX1" fmla="*/ 16263 w 21600"/>
              <a:gd name="connsiteY1" fmla="*/ 14835 h 21600"/>
              <a:gd name="connsiteX2" fmla="*/ 14375 w 21600"/>
              <a:gd name="connsiteY2" fmla="*/ 14835 h 21600"/>
              <a:gd name="connsiteX3" fmla="*/ 12733 w 21600"/>
              <a:gd name="connsiteY3" fmla="*/ 9725 h 21600"/>
              <a:gd name="connsiteX4" fmla="*/ 14226 w 21600"/>
              <a:gd name="connsiteY4" fmla="*/ 7430 h 21600"/>
              <a:gd name="connsiteX5" fmla="*/ 16084 w 21600"/>
              <a:gd name="connsiteY5" fmla="*/ 8650 h 21600"/>
              <a:gd name="connsiteX6" fmla="*/ 18756 w 21600"/>
              <a:gd name="connsiteY6" fmla="*/ 4325 h 21600"/>
              <a:gd name="connsiteX7" fmla="*/ 16084 w 21600"/>
              <a:gd name="connsiteY7" fmla="*/ 0 h 21600"/>
              <a:gd name="connsiteX8" fmla="*/ 13412 w 21600"/>
              <a:gd name="connsiteY8" fmla="*/ 4325 h 21600"/>
              <a:gd name="connsiteX9" fmla="*/ 14077 w 21600"/>
              <a:gd name="connsiteY9" fmla="*/ 7176 h 21600"/>
              <a:gd name="connsiteX10" fmla="*/ 12569 w 21600"/>
              <a:gd name="connsiteY10" fmla="*/ 9495 h 21600"/>
              <a:gd name="connsiteX11" fmla="*/ 12651 w 21600"/>
              <a:gd name="connsiteY11" fmla="*/ 9628 h 21600"/>
              <a:gd name="connsiteX12" fmla="*/ 10315 w 21600"/>
              <a:gd name="connsiteY12" fmla="*/ 8432 h 21600"/>
              <a:gd name="connsiteX13" fmla="*/ 6732 w 21600"/>
              <a:gd name="connsiteY13" fmla="*/ 11887 h 21600"/>
              <a:gd name="connsiteX14" fmla="*/ 0 w 21600"/>
              <a:gd name="connsiteY14" fmla="*/ 8638 h 21600"/>
              <a:gd name="connsiteX15" fmla="*/ 2672 w 21600"/>
              <a:gd name="connsiteY15" fmla="*/ 12962 h 21600"/>
              <a:gd name="connsiteX16" fmla="*/ 6628 w 21600"/>
              <a:gd name="connsiteY16" fmla="*/ 12213 h 21600"/>
              <a:gd name="connsiteX17" fmla="*/ 6240 w 21600"/>
              <a:gd name="connsiteY17" fmla="*/ 15016 h 21600"/>
              <a:gd name="connsiteX18" fmla="*/ 10307 w 21600"/>
              <a:gd name="connsiteY18" fmla="*/ 21600 h 21600"/>
              <a:gd name="connsiteX19" fmla="*/ 14375 w 21600"/>
              <a:gd name="connsiteY19" fmla="*/ 15197 h 21600"/>
              <a:gd name="connsiteX20" fmla="*/ 16256 w 21600"/>
              <a:gd name="connsiteY20" fmla="*/ 15197 h 21600"/>
              <a:gd name="connsiteX21" fmla="*/ 18928 w 21600"/>
              <a:gd name="connsiteY21" fmla="*/ 19341 h 21600"/>
              <a:gd name="connsiteX22" fmla="*/ 21600 w 21600"/>
              <a:gd name="connsiteY22" fmla="*/ 15016 h 21600"/>
              <a:gd name="connsiteX23" fmla="*/ 18935 w 21600"/>
              <a:gd name="connsiteY23" fmla="*/ 10691 h 21600"/>
              <a:gd name="connsiteX24" fmla="*/ 13241 w 21600"/>
              <a:gd name="connsiteY24" fmla="*/ 18701 h 21600"/>
              <a:gd name="connsiteX25" fmla="*/ 12039 w 21600"/>
              <a:gd name="connsiteY25" fmla="*/ 18701 h 21600"/>
              <a:gd name="connsiteX26" fmla="*/ 11263 w 21600"/>
              <a:gd name="connsiteY26" fmla="*/ 15016 h 21600"/>
              <a:gd name="connsiteX27" fmla="*/ 12039 w 21600"/>
              <a:gd name="connsiteY27" fmla="*/ 11332 h 21600"/>
              <a:gd name="connsiteX28" fmla="*/ 13241 w 21600"/>
              <a:gd name="connsiteY28" fmla="*/ 11332 h 21600"/>
              <a:gd name="connsiteX29" fmla="*/ 14017 w 21600"/>
              <a:gd name="connsiteY29" fmla="*/ 15016 h 21600"/>
              <a:gd name="connsiteX30" fmla="*/ 13241 w 21600"/>
              <a:gd name="connsiteY30" fmla="*/ 18701 h 21600"/>
              <a:gd name="connsiteX0" fmla="*/ 16263 w 18928"/>
              <a:gd name="connsiteY0" fmla="*/ 10691 h 21600"/>
              <a:gd name="connsiteX1" fmla="*/ 13591 w 18928"/>
              <a:gd name="connsiteY1" fmla="*/ 14835 h 21600"/>
              <a:gd name="connsiteX2" fmla="*/ 11703 w 18928"/>
              <a:gd name="connsiteY2" fmla="*/ 14835 h 21600"/>
              <a:gd name="connsiteX3" fmla="*/ 10061 w 18928"/>
              <a:gd name="connsiteY3" fmla="*/ 9725 h 21600"/>
              <a:gd name="connsiteX4" fmla="*/ 11554 w 18928"/>
              <a:gd name="connsiteY4" fmla="*/ 7430 h 21600"/>
              <a:gd name="connsiteX5" fmla="*/ 13412 w 18928"/>
              <a:gd name="connsiteY5" fmla="*/ 8650 h 21600"/>
              <a:gd name="connsiteX6" fmla="*/ 16084 w 18928"/>
              <a:gd name="connsiteY6" fmla="*/ 4325 h 21600"/>
              <a:gd name="connsiteX7" fmla="*/ 13412 w 18928"/>
              <a:gd name="connsiteY7" fmla="*/ 0 h 21600"/>
              <a:gd name="connsiteX8" fmla="*/ 10740 w 18928"/>
              <a:gd name="connsiteY8" fmla="*/ 4325 h 21600"/>
              <a:gd name="connsiteX9" fmla="*/ 11405 w 18928"/>
              <a:gd name="connsiteY9" fmla="*/ 7176 h 21600"/>
              <a:gd name="connsiteX10" fmla="*/ 9897 w 18928"/>
              <a:gd name="connsiteY10" fmla="*/ 9495 h 21600"/>
              <a:gd name="connsiteX11" fmla="*/ 9979 w 18928"/>
              <a:gd name="connsiteY11" fmla="*/ 9628 h 21600"/>
              <a:gd name="connsiteX12" fmla="*/ 7643 w 18928"/>
              <a:gd name="connsiteY12" fmla="*/ 8432 h 21600"/>
              <a:gd name="connsiteX13" fmla="*/ 4060 w 18928"/>
              <a:gd name="connsiteY13" fmla="*/ 11887 h 21600"/>
              <a:gd name="connsiteX14" fmla="*/ 0 w 18928"/>
              <a:gd name="connsiteY14" fmla="*/ 12962 h 21600"/>
              <a:gd name="connsiteX15" fmla="*/ 3956 w 18928"/>
              <a:gd name="connsiteY15" fmla="*/ 12213 h 21600"/>
              <a:gd name="connsiteX16" fmla="*/ 3568 w 18928"/>
              <a:gd name="connsiteY16" fmla="*/ 15016 h 21600"/>
              <a:gd name="connsiteX17" fmla="*/ 7635 w 18928"/>
              <a:gd name="connsiteY17" fmla="*/ 21600 h 21600"/>
              <a:gd name="connsiteX18" fmla="*/ 11703 w 18928"/>
              <a:gd name="connsiteY18" fmla="*/ 15197 h 21600"/>
              <a:gd name="connsiteX19" fmla="*/ 13584 w 18928"/>
              <a:gd name="connsiteY19" fmla="*/ 15197 h 21600"/>
              <a:gd name="connsiteX20" fmla="*/ 16256 w 18928"/>
              <a:gd name="connsiteY20" fmla="*/ 19341 h 21600"/>
              <a:gd name="connsiteX21" fmla="*/ 18928 w 18928"/>
              <a:gd name="connsiteY21" fmla="*/ 15016 h 21600"/>
              <a:gd name="connsiteX22" fmla="*/ 16263 w 18928"/>
              <a:gd name="connsiteY22" fmla="*/ 10691 h 21600"/>
              <a:gd name="connsiteX23" fmla="*/ 10569 w 18928"/>
              <a:gd name="connsiteY23" fmla="*/ 18701 h 21600"/>
              <a:gd name="connsiteX24" fmla="*/ 9367 w 18928"/>
              <a:gd name="connsiteY24" fmla="*/ 18701 h 21600"/>
              <a:gd name="connsiteX25" fmla="*/ 8591 w 18928"/>
              <a:gd name="connsiteY25" fmla="*/ 15016 h 21600"/>
              <a:gd name="connsiteX26" fmla="*/ 9367 w 18928"/>
              <a:gd name="connsiteY26" fmla="*/ 11332 h 21600"/>
              <a:gd name="connsiteX27" fmla="*/ 10569 w 18928"/>
              <a:gd name="connsiteY27" fmla="*/ 11332 h 21600"/>
              <a:gd name="connsiteX28" fmla="*/ 11345 w 18928"/>
              <a:gd name="connsiteY28" fmla="*/ 15016 h 21600"/>
              <a:gd name="connsiteX29" fmla="*/ 10569 w 18928"/>
              <a:gd name="connsiteY29" fmla="*/ 18701 h 21600"/>
              <a:gd name="connsiteX0" fmla="*/ 12695 w 15360"/>
              <a:gd name="connsiteY0" fmla="*/ 10691 h 21600"/>
              <a:gd name="connsiteX1" fmla="*/ 10023 w 15360"/>
              <a:gd name="connsiteY1" fmla="*/ 14835 h 21600"/>
              <a:gd name="connsiteX2" fmla="*/ 8135 w 15360"/>
              <a:gd name="connsiteY2" fmla="*/ 14835 h 21600"/>
              <a:gd name="connsiteX3" fmla="*/ 6493 w 15360"/>
              <a:gd name="connsiteY3" fmla="*/ 9725 h 21600"/>
              <a:gd name="connsiteX4" fmla="*/ 7986 w 15360"/>
              <a:gd name="connsiteY4" fmla="*/ 7430 h 21600"/>
              <a:gd name="connsiteX5" fmla="*/ 9844 w 15360"/>
              <a:gd name="connsiteY5" fmla="*/ 8650 h 21600"/>
              <a:gd name="connsiteX6" fmla="*/ 12516 w 15360"/>
              <a:gd name="connsiteY6" fmla="*/ 4325 h 21600"/>
              <a:gd name="connsiteX7" fmla="*/ 9844 w 15360"/>
              <a:gd name="connsiteY7" fmla="*/ 0 h 21600"/>
              <a:gd name="connsiteX8" fmla="*/ 7172 w 15360"/>
              <a:gd name="connsiteY8" fmla="*/ 4325 h 21600"/>
              <a:gd name="connsiteX9" fmla="*/ 7837 w 15360"/>
              <a:gd name="connsiteY9" fmla="*/ 7176 h 21600"/>
              <a:gd name="connsiteX10" fmla="*/ 6329 w 15360"/>
              <a:gd name="connsiteY10" fmla="*/ 9495 h 21600"/>
              <a:gd name="connsiteX11" fmla="*/ 6411 w 15360"/>
              <a:gd name="connsiteY11" fmla="*/ 9628 h 21600"/>
              <a:gd name="connsiteX12" fmla="*/ 4075 w 15360"/>
              <a:gd name="connsiteY12" fmla="*/ 8432 h 21600"/>
              <a:gd name="connsiteX13" fmla="*/ 492 w 15360"/>
              <a:gd name="connsiteY13" fmla="*/ 11887 h 21600"/>
              <a:gd name="connsiteX14" fmla="*/ 388 w 15360"/>
              <a:gd name="connsiteY14" fmla="*/ 12213 h 21600"/>
              <a:gd name="connsiteX15" fmla="*/ 0 w 15360"/>
              <a:gd name="connsiteY15" fmla="*/ 15016 h 21600"/>
              <a:gd name="connsiteX16" fmla="*/ 4067 w 15360"/>
              <a:gd name="connsiteY16" fmla="*/ 21600 h 21600"/>
              <a:gd name="connsiteX17" fmla="*/ 8135 w 15360"/>
              <a:gd name="connsiteY17" fmla="*/ 15197 h 21600"/>
              <a:gd name="connsiteX18" fmla="*/ 10016 w 15360"/>
              <a:gd name="connsiteY18" fmla="*/ 15197 h 21600"/>
              <a:gd name="connsiteX19" fmla="*/ 12688 w 15360"/>
              <a:gd name="connsiteY19" fmla="*/ 19341 h 21600"/>
              <a:gd name="connsiteX20" fmla="*/ 15360 w 15360"/>
              <a:gd name="connsiteY20" fmla="*/ 15016 h 21600"/>
              <a:gd name="connsiteX21" fmla="*/ 12695 w 15360"/>
              <a:gd name="connsiteY21" fmla="*/ 10691 h 21600"/>
              <a:gd name="connsiteX22" fmla="*/ 7001 w 15360"/>
              <a:gd name="connsiteY22" fmla="*/ 18701 h 21600"/>
              <a:gd name="connsiteX23" fmla="*/ 5799 w 15360"/>
              <a:gd name="connsiteY23" fmla="*/ 18701 h 21600"/>
              <a:gd name="connsiteX24" fmla="*/ 5023 w 15360"/>
              <a:gd name="connsiteY24" fmla="*/ 15016 h 21600"/>
              <a:gd name="connsiteX25" fmla="*/ 5799 w 15360"/>
              <a:gd name="connsiteY25" fmla="*/ 11332 h 21600"/>
              <a:gd name="connsiteX26" fmla="*/ 7001 w 15360"/>
              <a:gd name="connsiteY26" fmla="*/ 11332 h 21600"/>
              <a:gd name="connsiteX27" fmla="*/ 7777 w 15360"/>
              <a:gd name="connsiteY27" fmla="*/ 15016 h 21600"/>
              <a:gd name="connsiteX28" fmla="*/ 7001 w 15360"/>
              <a:gd name="connsiteY28" fmla="*/ 18701 h 21600"/>
              <a:gd name="connsiteX0" fmla="*/ 12695 w 15360"/>
              <a:gd name="connsiteY0" fmla="*/ 10751 h 21660"/>
              <a:gd name="connsiteX1" fmla="*/ 10023 w 15360"/>
              <a:gd name="connsiteY1" fmla="*/ 14895 h 21660"/>
              <a:gd name="connsiteX2" fmla="*/ 8135 w 15360"/>
              <a:gd name="connsiteY2" fmla="*/ 14895 h 21660"/>
              <a:gd name="connsiteX3" fmla="*/ 6493 w 15360"/>
              <a:gd name="connsiteY3" fmla="*/ 9785 h 21660"/>
              <a:gd name="connsiteX4" fmla="*/ 7986 w 15360"/>
              <a:gd name="connsiteY4" fmla="*/ 7490 h 21660"/>
              <a:gd name="connsiteX5" fmla="*/ 9844 w 15360"/>
              <a:gd name="connsiteY5" fmla="*/ 8710 h 21660"/>
              <a:gd name="connsiteX6" fmla="*/ 12516 w 15360"/>
              <a:gd name="connsiteY6" fmla="*/ 4385 h 21660"/>
              <a:gd name="connsiteX7" fmla="*/ 9844 w 15360"/>
              <a:gd name="connsiteY7" fmla="*/ 60 h 21660"/>
              <a:gd name="connsiteX8" fmla="*/ 7837 w 15360"/>
              <a:gd name="connsiteY8" fmla="*/ 7236 h 21660"/>
              <a:gd name="connsiteX9" fmla="*/ 6329 w 15360"/>
              <a:gd name="connsiteY9" fmla="*/ 9555 h 21660"/>
              <a:gd name="connsiteX10" fmla="*/ 6411 w 15360"/>
              <a:gd name="connsiteY10" fmla="*/ 9688 h 21660"/>
              <a:gd name="connsiteX11" fmla="*/ 4075 w 15360"/>
              <a:gd name="connsiteY11" fmla="*/ 8492 h 21660"/>
              <a:gd name="connsiteX12" fmla="*/ 492 w 15360"/>
              <a:gd name="connsiteY12" fmla="*/ 11947 h 21660"/>
              <a:gd name="connsiteX13" fmla="*/ 388 w 15360"/>
              <a:gd name="connsiteY13" fmla="*/ 12273 h 21660"/>
              <a:gd name="connsiteX14" fmla="*/ 0 w 15360"/>
              <a:gd name="connsiteY14" fmla="*/ 15076 h 21660"/>
              <a:gd name="connsiteX15" fmla="*/ 4067 w 15360"/>
              <a:gd name="connsiteY15" fmla="*/ 21660 h 21660"/>
              <a:gd name="connsiteX16" fmla="*/ 8135 w 15360"/>
              <a:gd name="connsiteY16" fmla="*/ 15257 h 21660"/>
              <a:gd name="connsiteX17" fmla="*/ 10016 w 15360"/>
              <a:gd name="connsiteY17" fmla="*/ 15257 h 21660"/>
              <a:gd name="connsiteX18" fmla="*/ 12688 w 15360"/>
              <a:gd name="connsiteY18" fmla="*/ 19401 h 21660"/>
              <a:gd name="connsiteX19" fmla="*/ 15360 w 15360"/>
              <a:gd name="connsiteY19" fmla="*/ 15076 h 21660"/>
              <a:gd name="connsiteX20" fmla="*/ 12695 w 15360"/>
              <a:gd name="connsiteY20" fmla="*/ 10751 h 21660"/>
              <a:gd name="connsiteX21" fmla="*/ 7001 w 15360"/>
              <a:gd name="connsiteY21" fmla="*/ 18761 h 21660"/>
              <a:gd name="connsiteX22" fmla="*/ 5799 w 15360"/>
              <a:gd name="connsiteY22" fmla="*/ 18761 h 21660"/>
              <a:gd name="connsiteX23" fmla="*/ 5023 w 15360"/>
              <a:gd name="connsiteY23" fmla="*/ 15076 h 21660"/>
              <a:gd name="connsiteX24" fmla="*/ 5799 w 15360"/>
              <a:gd name="connsiteY24" fmla="*/ 11392 h 21660"/>
              <a:gd name="connsiteX25" fmla="*/ 7001 w 15360"/>
              <a:gd name="connsiteY25" fmla="*/ 11392 h 21660"/>
              <a:gd name="connsiteX26" fmla="*/ 7777 w 15360"/>
              <a:gd name="connsiteY26" fmla="*/ 15076 h 21660"/>
              <a:gd name="connsiteX27" fmla="*/ 7001 w 15360"/>
              <a:gd name="connsiteY27" fmla="*/ 18761 h 21660"/>
              <a:gd name="connsiteX0" fmla="*/ 12695 w 15360"/>
              <a:gd name="connsiteY0" fmla="*/ 6385 h 17294"/>
              <a:gd name="connsiteX1" fmla="*/ 10023 w 15360"/>
              <a:gd name="connsiteY1" fmla="*/ 10529 h 17294"/>
              <a:gd name="connsiteX2" fmla="*/ 8135 w 15360"/>
              <a:gd name="connsiteY2" fmla="*/ 10529 h 17294"/>
              <a:gd name="connsiteX3" fmla="*/ 6493 w 15360"/>
              <a:gd name="connsiteY3" fmla="*/ 5419 h 17294"/>
              <a:gd name="connsiteX4" fmla="*/ 7986 w 15360"/>
              <a:gd name="connsiteY4" fmla="*/ 3124 h 17294"/>
              <a:gd name="connsiteX5" fmla="*/ 9844 w 15360"/>
              <a:gd name="connsiteY5" fmla="*/ 4344 h 17294"/>
              <a:gd name="connsiteX6" fmla="*/ 12516 w 15360"/>
              <a:gd name="connsiteY6" fmla="*/ 19 h 17294"/>
              <a:gd name="connsiteX7" fmla="*/ 7837 w 15360"/>
              <a:gd name="connsiteY7" fmla="*/ 2870 h 17294"/>
              <a:gd name="connsiteX8" fmla="*/ 6329 w 15360"/>
              <a:gd name="connsiteY8" fmla="*/ 5189 h 17294"/>
              <a:gd name="connsiteX9" fmla="*/ 6411 w 15360"/>
              <a:gd name="connsiteY9" fmla="*/ 5322 h 17294"/>
              <a:gd name="connsiteX10" fmla="*/ 4075 w 15360"/>
              <a:gd name="connsiteY10" fmla="*/ 4126 h 17294"/>
              <a:gd name="connsiteX11" fmla="*/ 492 w 15360"/>
              <a:gd name="connsiteY11" fmla="*/ 7581 h 17294"/>
              <a:gd name="connsiteX12" fmla="*/ 388 w 15360"/>
              <a:gd name="connsiteY12" fmla="*/ 7907 h 17294"/>
              <a:gd name="connsiteX13" fmla="*/ 0 w 15360"/>
              <a:gd name="connsiteY13" fmla="*/ 10710 h 17294"/>
              <a:gd name="connsiteX14" fmla="*/ 4067 w 15360"/>
              <a:gd name="connsiteY14" fmla="*/ 17294 h 17294"/>
              <a:gd name="connsiteX15" fmla="*/ 8135 w 15360"/>
              <a:gd name="connsiteY15" fmla="*/ 10891 h 17294"/>
              <a:gd name="connsiteX16" fmla="*/ 10016 w 15360"/>
              <a:gd name="connsiteY16" fmla="*/ 10891 h 17294"/>
              <a:gd name="connsiteX17" fmla="*/ 12688 w 15360"/>
              <a:gd name="connsiteY17" fmla="*/ 15035 h 17294"/>
              <a:gd name="connsiteX18" fmla="*/ 15360 w 15360"/>
              <a:gd name="connsiteY18" fmla="*/ 10710 h 17294"/>
              <a:gd name="connsiteX19" fmla="*/ 12695 w 15360"/>
              <a:gd name="connsiteY19" fmla="*/ 6385 h 17294"/>
              <a:gd name="connsiteX20" fmla="*/ 7001 w 15360"/>
              <a:gd name="connsiteY20" fmla="*/ 14395 h 17294"/>
              <a:gd name="connsiteX21" fmla="*/ 5799 w 15360"/>
              <a:gd name="connsiteY21" fmla="*/ 14395 h 17294"/>
              <a:gd name="connsiteX22" fmla="*/ 5023 w 15360"/>
              <a:gd name="connsiteY22" fmla="*/ 10710 h 17294"/>
              <a:gd name="connsiteX23" fmla="*/ 5799 w 15360"/>
              <a:gd name="connsiteY23" fmla="*/ 7026 h 17294"/>
              <a:gd name="connsiteX24" fmla="*/ 7001 w 15360"/>
              <a:gd name="connsiteY24" fmla="*/ 7026 h 17294"/>
              <a:gd name="connsiteX25" fmla="*/ 7777 w 15360"/>
              <a:gd name="connsiteY25" fmla="*/ 10710 h 17294"/>
              <a:gd name="connsiteX26" fmla="*/ 7001 w 15360"/>
              <a:gd name="connsiteY26" fmla="*/ 14395 h 17294"/>
              <a:gd name="connsiteX0" fmla="*/ 12695 w 15360"/>
              <a:gd name="connsiteY0" fmla="*/ 3524 h 14433"/>
              <a:gd name="connsiteX1" fmla="*/ 10023 w 15360"/>
              <a:gd name="connsiteY1" fmla="*/ 7668 h 14433"/>
              <a:gd name="connsiteX2" fmla="*/ 8135 w 15360"/>
              <a:gd name="connsiteY2" fmla="*/ 7668 h 14433"/>
              <a:gd name="connsiteX3" fmla="*/ 6493 w 15360"/>
              <a:gd name="connsiteY3" fmla="*/ 2558 h 14433"/>
              <a:gd name="connsiteX4" fmla="*/ 7986 w 15360"/>
              <a:gd name="connsiteY4" fmla="*/ 263 h 14433"/>
              <a:gd name="connsiteX5" fmla="*/ 9844 w 15360"/>
              <a:gd name="connsiteY5" fmla="*/ 1483 h 14433"/>
              <a:gd name="connsiteX6" fmla="*/ 7837 w 15360"/>
              <a:gd name="connsiteY6" fmla="*/ 9 h 14433"/>
              <a:gd name="connsiteX7" fmla="*/ 6329 w 15360"/>
              <a:gd name="connsiteY7" fmla="*/ 2328 h 14433"/>
              <a:gd name="connsiteX8" fmla="*/ 6411 w 15360"/>
              <a:gd name="connsiteY8" fmla="*/ 2461 h 14433"/>
              <a:gd name="connsiteX9" fmla="*/ 4075 w 15360"/>
              <a:gd name="connsiteY9" fmla="*/ 1265 h 14433"/>
              <a:gd name="connsiteX10" fmla="*/ 492 w 15360"/>
              <a:gd name="connsiteY10" fmla="*/ 4720 h 14433"/>
              <a:gd name="connsiteX11" fmla="*/ 388 w 15360"/>
              <a:gd name="connsiteY11" fmla="*/ 5046 h 14433"/>
              <a:gd name="connsiteX12" fmla="*/ 0 w 15360"/>
              <a:gd name="connsiteY12" fmla="*/ 7849 h 14433"/>
              <a:gd name="connsiteX13" fmla="*/ 4067 w 15360"/>
              <a:gd name="connsiteY13" fmla="*/ 14433 h 14433"/>
              <a:gd name="connsiteX14" fmla="*/ 8135 w 15360"/>
              <a:gd name="connsiteY14" fmla="*/ 8030 h 14433"/>
              <a:gd name="connsiteX15" fmla="*/ 10016 w 15360"/>
              <a:gd name="connsiteY15" fmla="*/ 8030 h 14433"/>
              <a:gd name="connsiteX16" fmla="*/ 12688 w 15360"/>
              <a:gd name="connsiteY16" fmla="*/ 12174 h 14433"/>
              <a:gd name="connsiteX17" fmla="*/ 15360 w 15360"/>
              <a:gd name="connsiteY17" fmla="*/ 7849 h 14433"/>
              <a:gd name="connsiteX18" fmla="*/ 12695 w 15360"/>
              <a:gd name="connsiteY18" fmla="*/ 3524 h 14433"/>
              <a:gd name="connsiteX19" fmla="*/ 7001 w 15360"/>
              <a:gd name="connsiteY19" fmla="*/ 11534 h 14433"/>
              <a:gd name="connsiteX20" fmla="*/ 5799 w 15360"/>
              <a:gd name="connsiteY20" fmla="*/ 11534 h 14433"/>
              <a:gd name="connsiteX21" fmla="*/ 5023 w 15360"/>
              <a:gd name="connsiteY21" fmla="*/ 7849 h 14433"/>
              <a:gd name="connsiteX22" fmla="*/ 5799 w 15360"/>
              <a:gd name="connsiteY22" fmla="*/ 4165 h 14433"/>
              <a:gd name="connsiteX23" fmla="*/ 7001 w 15360"/>
              <a:gd name="connsiteY23" fmla="*/ 4165 h 14433"/>
              <a:gd name="connsiteX24" fmla="*/ 7777 w 15360"/>
              <a:gd name="connsiteY24" fmla="*/ 7849 h 14433"/>
              <a:gd name="connsiteX25" fmla="*/ 7001 w 15360"/>
              <a:gd name="connsiteY25" fmla="*/ 11534 h 14433"/>
              <a:gd name="connsiteX0" fmla="*/ 12695 w 15360"/>
              <a:gd name="connsiteY0" fmla="*/ 3697 h 14606"/>
              <a:gd name="connsiteX1" fmla="*/ 10023 w 15360"/>
              <a:gd name="connsiteY1" fmla="*/ 7841 h 14606"/>
              <a:gd name="connsiteX2" fmla="*/ 8135 w 15360"/>
              <a:gd name="connsiteY2" fmla="*/ 7841 h 14606"/>
              <a:gd name="connsiteX3" fmla="*/ 6493 w 15360"/>
              <a:gd name="connsiteY3" fmla="*/ 2731 h 14606"/>
              <a:gd name="connsiteX4" fmla="*/ 7986 w 15360"/>
              <a:gd name="connsiteY4" fmla="*/ 436 h 14606"/>
              <a:gd name="connsiteX5" fmla="*/ 7837 w 15360"/>
              <a:gd name="connsiteY5" fmla="*/ 182 h 14606"/>
              <a:gd name="connsiteX6" fmla="*/ 6329 w 15360"/>
              <a:gd name="connsiteY6" fmla="*/ 2501 h 14606"/>
              <a:gd name="connsiteX7" fmla="*/ 6411 w 15360"/>
              <a:gd name="connsiteY7" fmla="*/ 2634 h 14606"/>
              <a:gd name="connsiteX8" fmla="*/ 4075 w 15360"/>
              <a:gd name="connsiteY8" fmla="*/ 1438 h 14606"/>
              <a:gd name="connsiteX9" fmla="*/ 492 w 15360"/>
              <a:gd name="connsiteY9" fmla="*/ 4893 h 14606"/>
              <a:gd name="connsiteX10" fmla="*/ 388 w 15360"/>
              <a:gd name="connsiteY10" fmla="*/ 5219 h 14606"/>
              <a:gd name="connsiteX11" fmla="*/ 0 w 15360"/>
              <a:gd name="connsiteY11" fmla="*/ 8022 h 14606"/>
              <a:gd name="connsiteX12" fmla="*/ 4067 w 15360"/>
              <a:gd name="connsiteY12" fmla="*/ 14606 h 14606"/>
              <a:gd name="connsiteX13" fmla="*/ 8135 w 15360"/>
              <a:gd name="connsiteY13" fmla="*/ 8203 h 14606"/>
              <a:gd name="connsiteX14" fmla="*/ 10016 w 15360"/>
              <a:gd name="connsiteY14" fmla="*/ 8203 h 14606"/>
              <a:gd name="connsiteX15" fmla="*/ 12688 w 15360"/>
              <a:gd name="connsiteY15" fmla="*/ 12347 h 14606"/>
              <a:gd name="connsiteX16" fmla="*/ 15360 w 15360"/>
              <a:gd name="connsiteY16" fmla="*/ 8022 h 14606"/>
              <a:gd name="connsiteX17" fmla="*/ 12695 w 15360"/>
              <a:gd name="connsiteY17" fmla="*/ 3697 h 14606"/>
              <a:gd name="connsiteX18" fmla="*/ 7001 w 15360"/>
              <a:gd name="connsiteY18" fmla="*/ 11707 h 14606"/>
              <a:gd name="connsiteX19" fmla="*/ 5799 w 15360"/>
              <a:gd name="connsiteY19" fmla="*/ 11707 h 14606"/>
              <a:gd name="connsiteX20" fmla="*/ 5023 w 15360"/>
              <a:gd name="connsiteY20" fmla="*/ 8022 h 14606"/>
              <a:gd name="connsiteX21" fmla="*/ 5799 w 15360"/>
              <a:gd name="connsiteY21" fmla="*/ 4338 h 14606"/>
              <a:gd name="connsiteX22" fmla="*/ 7001 w 15360"/>
              <a:gd name="connsiteY22" fmla="*/ 4338 h 14606"/>
              <a:gd name="connsiteX23" fmla="*/ 7777 w 15360"/>
              <a:gd name="connsiteY23" fmla="*/ 8022 h 14606"/>
              <a:gd name="connsiteX24" fmla="*/ 7001 w 15360"/>
              <a:gd name="connsiteY24" fmla="*/ 11707 h 14606"/>
              <a:gd name="connsiteX0" fmla="*/ 12695 w 15360"/>
              <a:gd name="connsiteY0" fmla="*/ 3262 h 14171"/>
              <a:gd name="connsiteX1" fmla="*/ 10023 w 15360"/>
              <a:gd name="connsiteY1" fmla="*/ 7406 h 14171"/>
              <a:gd name="connsiteX2" fmla="*/ 8135 w 15360"/>
              <a:gd name="connsiteY2" fmla="*/ 7406 h 14171"/>
              <a:gd name="connsiteX3" fmla="*/ 6493 w 15360"/>
              <a:gd name="connsiteY3" fmla="*/ 2296 h 14171"/>
              <a:gd name="connsiteX4" fmla="*/ 7986 w 15360"/>
              <a:gd name="connsiteY4" fmla="*/ 1 h 14171"/>
              <a:gd name="connsiteX5" fmla="*/ 6329 w 15360"/>
              <a:gd name="connsiteY5" fmla="*/ 2066 h 14171"/>
              <a:gd name="connsiteX6" fmla="*/ 6411 w 15360"/>
              <a:gd name="connsiteY6" fmla="*/ 2199 h 14171"/>
              <a:gd name="connsiteX7" fmla="*/ 4075 w 15360"/>
              <a:gd name="connsiteY7" fmla="*/ 1003 h 14171"/>
              <a:gd name="connsiteX8" fmla="*/ 492 w 15360"/>
              <a:gd name="connsiteY8" fmla="*/ 4458 h 14171"/>
              <a:gd name="connsiteX9" fmla="*/ 388 w 15360"/>
              <a:gd name="connsiteY9" fmla="*/ 4784 h 14171"/>
              <a:gd name="connsiteX10" fmla="*/ 0 w 15360"/>
              <a:gd name="connsiteY10" fmla="*/ 7587 h 14171"/>
              <a:gd name="connsiteX11" fmla="*/ 4067 w 15360"/>
              <a:gd name="connsiteY11" fmla="*/ 14171 h 14171"/>
              <a:gd name="connsiteX12" fmla="*/ 8135 w 15360"/>
              <a:gd name="connsiteY12" fmla="*/ 7768 h 14171"/>
              <a:gd name="connsiteX13" fmla="*/ 10016 w 15360"/>
              <a:gd name="connsiteY13" fmla="*/ 7768 h 14171"/>
              <a:gd name="connsiteX14" fmla="*/ 12688 w 15360"/>
              <a:gd name="connsiteY14" fmla="*/ 11912 h 14171"/>
              <a:gd name="connsiteX15" fmla="*/ 15360 w 15360"/>
              <a:gd name="connsiteY15" fmla="*/ 7587 h 14171"/>
              <a:gd name="connsiteX16" fmla="*/ 12695 w 15360"/>
              <a:gd name="connsiteY16" fmla="*/ 3262 h 14171"/>
              <a:gd name="connsiteX17" fmla="*/ 7001 w 15360"/>
              <a:gd name="connsiteY17" fmla="*/ 11272 h 14171"/>
              <a:gd name="connsiteX18" fmla="*/ 5799 w 15360"/>
              <a:gd name="connsiteY18" fmla="*/ 11272 h 14171"/>
              <a:gd name="connsiteX19" fmla="*/ 5023 w 15360"/>
              <a:gd name="connsiteY19" fmla="*/ 7587 h 14171"/>
              <a:gd name="connsiteX20" fmla="*/ 5799 w 15360"/>
              <a:gd name="connsiteY20" fmla="*/ 3903 h 14171"/>
              <a:gd name="connsiteX21" fmla="*/ 7001 w 15360"/>
              <a:gd name="connsiteY21" fmla="*/ 3903 h 14171"/>
              <a:gd name="connsiteX22" fmla="*/ 7777 w 15360"/>
              <a:gd name="connsiteY22" fmla="*/ 7587 h 14171"/>
              <a:gd name="connsiteX23" fmla="*/ 7001 w 15360"/>
              <a:gd name="connsiteY23" fmla="*/ 11272 h 14171"/>
              <a:gd name="connsiteX0" fmla="*/ 12695 w 15360"/>
              <a:gd name="connsiteY0" fmla="*/ 2259 h 13168"/>
              <a:gd name="connsiteX1" fmla="*/ 10023 w 15360"/>
              <a:gd name="connsiteY1" fmla="*/ 6403 h 13168"/>
              <a:gd name="connsiteX2" fmla="*/ 8135 w 15360"/>
              <a:gd name="connsiteY2" fmla="*/ 6403 h 13168"/>
              <a:gd name="connsiteX3" fmla="*/ 6493 w 15360"/>
              <a:gd name="connsiteY3" fmla="*/ 1293 h 13168"/>
              <a:gd name="connsiteX4" fmla="*/ 6329 w 15360"/>
              <a:gd name="connsiteY4" fmla="*/ 1063 h 13168"/>
              <a:gd name="connsiteX5" fmla="*/ 6411 w 15360"/>
              <a:gd name="connsiteY5" fmla="*/ 1196 h 13168"/>
              <a:gd name="connsiteX6" fmla="*/ 4075 w 15360"/>
              <a:gd name="connsiteY6" fmla="*/ 0 h 13168"/>
              <a:gd name="connsiteX7" fmla="*/ 492 w 15360"/>
              <a:gd name="connsiteY7" fmla="*/ 3455 h 13168"/>
              <a:gd name="connsiteX8" fmla="*/ 388 w 15360"/>
              <a:gd name="connsiteY8" fmla="*/ 3781 h 13168"/>
              <a:gd name="connsiteX9" fmla="*/ 0 w 15360"/>
              <a:gd name="connsiteY9" fmla="*/ 6584 h 13168"/>
              <a:gd name="connsiteX10" fmla="*/ 4067 w 15360"/>
              <a:gd name="connsiteY10" fmla="*/ 13168 h 13168"/>
              <a:gd name="connsiteX11" fmla="*/ 8135 w 15360"/>
              <a:gd name="connsiteY11" fmla="*/ 6765 h 13168"/>
              <a:gd name="connsiteX12" fmla="*/ 10016 w 15360"/>
              <a:gd name="connsiteY12" fmla="*/ 6765 h 13168"/>
              <a:gd name="connsiteX13" fmla="*/ 12688 w 15360"/>
              <a:gd name="connsiteY13" fmla="*/ 10909 h 13168"/>
              <a:gd name="connsiteX14" fmla="*/ 15360 w 15360"/>
              <a:gd name="connsiteY14" fmla="*/ 6584 h 13168"/>
              <a:gd name="connsiteX15" fmla="*/ 12695 w 15360"/>
              <a:gd name="connsiteY15" fmla="*/ 2259 h 13168"/>
              <a:gd name="connsiteX16" fmla="*/ 7001 w 15360"/>
              <a:gd name="connsiteY16" fmla="*/ 10269 h 13168"/>
              <a:gd name="connsiteX17" fmla="*/ 5799 w 15360"/>
              <a:gd name="connsiteY17" fmla="*/ 10269 h 13168"/>
              <a:gd name="connsiteX18" fmla="*/ 5023 w 15360"/>
              <a:gd name="connsiteY18" fmla="*/ 6584 h 13168"/>
              <a:gd name="connsiteX19" fmla="*/ 5799 w 15360"/>
              <a:gd name="connsiteY19" fmla="*/ 2900 h 13168"/>
              <a:gd name="connsiteX20" fmla="*/ 7001 w 15360"/>
              <a:gd name="connsiteY20" fmla="*/ 2900 h 13168"/>
              <a:gd name="connsiteX21" fmla="*/ 7777 w 15360"/>
              <a:gd name="connsiteY21" fmla="*/ 6584 h 13168"/>
              <a:gd name="connsiteX22" fmla="*/ 7001 w 15360"/>
              <a:gd name="connsiteY22" fmla="*/ 10269 h 13168"/>
              <a:gd name="connsiteX0" fmla="*/ 15360 w 15433"/>
              <a:gd name="connsiteY0" fmla="*/ 6584 h 13168"/>
              <a:gd name="connsiteX1" fmla="*/ 10023 w 15433"/>
              <a:gd name="connsiteY1" fmla="*/ 6403 h 13168"/>
              <a:gd name="connsiteX2" fmla="*/ 8135 w 15433"/>
              <a:gd name="connsiteY2" fmla="*/ 6403 h 13168"/>
              <a:gd name="connsiteX3" fmla="*/ 6493 w 15433"/>
              <a:gd name="connsiteY3" fmla="*/ 1293 h 13168"/>
              <a:gd name="connsiteX4" fmla="*/ 6329 w 15433"/>
              <a:gd name="connsiteY4" fmla="*/ 1063 h 13168"/>
              <a:gd name="connsiteX5" fmla="*/ 6411 w 15433"/>
              <a:gd name="connsiteY5" fmla="*/ 1196 h 13168"/>
              <a:gd name="connsiteX6" fmla="*/ 4075 w 15433"/>
              <a:gd name="connsiteY6" fmla="*/ 0 h 13168"/>
              <a:gd name="connsiteX7" fmla="*/ 492 w 15433"/>
              <a:gd name="connsiteY7" fmla="*/ 3455 h 13168"/>
              <a:gd name="connsiteX8" fmla="*/ 388 w 15433"/>
              <a:gd name="connsiteY8" fmla="*/ 3781 h 13168"/>
              <a:gd name="connsiteX9" fmla="*/ 0 w 15433"/>
              <a:gd name="connsiteY9" fmla="*/ 6584 h 13168"/>
              <a:gd name="connsiteX10" fmla="*/ 4067 w 15433"/>
              <a:gd name="connsiteY10" fmla="*/ 13168 h 13168"/>
              <a:gd name="connsiteX11" fmla="*/ 8135 w 15433"/>
              <a:gd name="connsiteY11" fmla="*/ 6765 h 13168"/>
              <a:gd name="connsiteX12" fmla="*/ 10016 w 15433"/>
              <a:gd name="connsiteY12" fmla="*/ 6765 h 13168"/>
              <a:gd name="connsiteX13" fmla="*/ 12688 w 15433"/>
              <a:gd name="connsiteY13" fmla="*/ 10909 h 13168"/>
              <a:gd name="connsiteX14" fmla="*/ 15360 w 15433"/>
              <a:gd name="connsiteY14" fmla="*/ 6584 h 13168"/>
              <a:gd name="connsiteX15" fmla="*/ 7001 w 15433"/>
              <a:gd name="connsiteY15" fmla="*/ 10269 h 13168"/>
              <a:gd name="connsiteX16" fmla="*/ 5799 w 15433"/>
              <a:gd name="connsiteY16" fmla="*/ 10269 h 13168"/>
              <a:gd name="connsiteX17" fmla="*/ 5023 w 15433"/>
              <a:gd name="connsiteY17" fmla="*/ 6584 h 13168"/>
              <a:gd name="connsiteX18" fmla="*/ 5799 w 15433"/>
              <a:gd name="connsiteY18" fmla="*/ 2900 h 13168"/>
              <a:gd name="connsiteX19" fmla="*/ 7001 w 15433"/>
              <a:gd name="connsiteY19" fmla="*/ 2900 h 13168"/>
              <a:gd name="connsiteX20" fmla="*/ 7777 w 15433"/>
              <a:gd name="connsiteY20" fmla="*/ 6584 h 13168"/>
              <a:gd name="connsiteX21" fmla="*/ 7001 w 15433"/>
              <a:gd name="connsiteY21" fmla="*/ 10269 h 13168"/>
              <a:gd name="connsiteX0" fmla="*/ 12688 w 12688"/>
              <a:gd name="connsiteY0" fmla="*/ 10909 h 13168"/>
              <a:gd name="connsiteX1" fmla="*/ 10023 w 12688"/>
              <a:gd name="connsiteY1" fmla="*/ 6403 h 13168"/>
              <a:gd name="connsiteX2" fmla="*/ 8135 w 12688"/>
              <a:gd name="connsiteY2" fmla="*/ 6403 h 13168"/>
              <a:gd name="connsiteX3" fmla="*/ 6493 w 12688"/>
              <a:gd name="connsiteY3" fmla="*/ 1293 h 13168"/>
              <a:gd name="connsiteX4" fmla="*/ 6329 w 12688"/>
              <a:gd name="connsiteY4" fmla="*/ 1063 h 13168"/>
              <a:gd name="connsiteX5" fmla="*/ 6411 w 12688"/>
              <a:gd name="connsiteY5" fmla="*/ 1196 h 13168"/>
              <a:gd name="connsiteX6" fmla="*/ 4075 w 12688"/>
              <a:gd name="connsiteY6" fmla="*/ 0 h 13168"/>
              <a:gd name="connsiteX7" fmla="*/ 492 w 12688"/>
              <a:gd name="connsiteY7" fmla="*/ 3455 h 13168"/>
              <a:gd name="connsiteX8" fmla="*/ 388 w 12688"/>
              <a:gd name="connsiteY8" fmla="*/ 3781 h 13168"/>
              <a:gd name="connsiteX9" fmla="*/ 0 w 12688"/>
              <a:gd name="connsiteY9" fmla="*/ 6584 h 13168"/>
              <a:gd name="connsiteX10" fmla="*/ 4067 w 12688"/>
              <a:gd name="connsiteY10" fmla="*/ 13168 h 13168"/>
              <a:gd name="connsiteX11" fmla="*/ 8135 w 12688"/>
              <a:gd name="connsiteY11" fmla="*/ 6765 h 13168"/>
              <a:gd name="connsiteX12" fmla="*/ 10016 w 12688"/>
              <a:gd name="connsiteY12" fmla="*/ 6765 h 13168"/>
              <a:gd name="connsiteX13" fmla="*/ 12688 w 12688"/>
              <a:gd name="connsiteY13" fmla="*/ 10909 h 13168"/>
              <a:gd name="connsiteX14" fmla="*/ 7001 w 12688"/>
              <a:gd name="connsiteY14" fmla="*/ 10269 h 13168"/>
              <a:gd name="connsiteX15" fmla="*/ 5799 w 12688"/>
              <a:gd name="connsiteY15" fmla="*/ 10269 h 13168"/>
              <a:gd name="connsiteX16" fmla="*/ 5023 w 12688"/>
              <a:gd name="connsiteY16" fmla="*/ 6584 h 13168"/>
              <a:gd name="connsiteX17" fmla="*/ 5799 w 12688"/>
              <a:gd name="connsiteY17" fmla="*/ 2900 h 13168"/>
              <a:gd name="connsiteX18" fmla="*/ 7001 w 12688"/>
              <a:gd name="connsiteY18" fmla="*/ 2900 h 13168"/>
              <a:gd name="connsiteX19" fmla="*/ 7777 w 12688"/>
              <a:gd name="connsiteY19" fmla="*/ 6584 h 13168"/>
              <a:gd name="connsiteX20" fmla="*/ 7001 w 12688"/>
              <a:gd name="connsiteY20" fmla="*/ 10269 h 13168"/>
              <a:gd name="connsiteX0" fmla="*/ 10016 w 10255"/>
              <a:gd name="connsiteY0" fmla="*/ 6765 h 13168"/>
              <a:gd name="connsiteX1" fmla="*/ 10023 w 10255"/>
              <a:gd name="connsiteY1" fmla="*/ 6403 h 13168"/>
              <a:gd name="connsiteX2" fmla="*/ 8135 w 10255"/>
              <a:gd name="connsiteY2" fmla="*/ 6403 h 13168"/>
              <a:gd name="connsiteX3" fmla="*/ 6493 w 10255"/>
              <a:gd name="connsiteY3" fmla="*/ 1293 h 13168"/>
              <a:gd name="connsiteX4" fmla="*/ 6329 w 10255"/>
              <a:gd name="connsiteY4" fmla="*/ 1063 h 13168"/>
              <a:gd name="connsiteX5" fmla="*/ 6411 w 10255"/>
              <a:gd name="connsiteY5" fmla="*/ 1196 h 13168"/>
              <a:gd name="connsiteX6" fmla="*/ 4075 w 10255"/>
              <a:gd name="connsiteY6" fmla="*/ 0 h 13168"/>
              <a:gd name="connsiteX7" fmla="*/ 492 w 10255"/>
              <a:gd name="connsiteY7" fmla="*/ 3455 h 13168"/>
              <a:gd name="connsiteX8" fmla="*/ 388 w 10255"/>
              <a:gd name="connsiteY8" fmla="*/ 3781 h 13168"/>
              <a:gd name="connsiteX9" fmla="*/ 0 w 10255"/>
              <a:gd name="connsiteY9" fmla="*/ 6584 h 13168"/>
              <a:gd name="connsiteX10" fmla="*/ 4067 w 10255"/>
              <a:gd name="connsiteY10" fmla="*/ 13168 h 13168"/>
              <a:gd name="connsiteX11" fmla="*/ 8135 w 10255"/>
              <a:gd name="connsiteY11" fmla="*/ 6765 h 13168"/>
              <a:gd name="connsiteX12" fmla="*/ 10016 w 10255"/>
              <a:gd name="connsiteY12" fmla="*/ 6765 h 13168"/>
              <a:gd name="connsiteX13" fmla="*/ 7001 w 10255"/>
              <a:gd name="connsiteY13" fmla="*/ 10269 h 13168"/>
              <a:gd name="connsiteX14" fmla="*/ 5799 w 10255"/>
              <a:gd name="connsiteY14" fmla="*/ 10269 h 13168"/>
              <a:gd name="connsiteX15" fmla="*/ 5023 w 10255"/>
              <a:gd name="connsiteY15" fmla="*/ 6584 h 13168"/>
              <a:gd name="connsiteX16" fmla="*/ 5799 w 10255"/>
              <a:gd name="connsiteY16" fmla="*/ 2900 h 13168"/>
              <a:gd name="connsiteX17" fmla="*/ 7001 w 10255"/>
              <a:gd name="connsiteY17" fmla="*/ 2900 h 13168"/>
              <a:gd name="connsiteX18" fmla="*/ 7777 w 10255"/>
              <a:gd name="connsiteY18" fmla="*/ 6584 h 13168"/>
              <a:gd name="connsiteX19" fmla="*/ 7001 w 10255"/>
              <a:gd name="connsiteY19" fmla="*/ 10269 h 13168"/>
              <a:gd name="connsiteX0" fmla="*/ 8135 w 10023"/>
              <a:gd name="connsiteY0" fmla="*/ 6765 h 13168"/>
              <a:gd name="connsiteX1" fmla="*/ 10023 w 10023"/>
              <a:gd name="connsiteY1" fmla="*/ 6403 h 13168"/>
              <a:gd name="connsiteX2" fmla="*/ 8135 w 10023"/>
              <a:gd name="connsiteY2" fmla="*/ 6403 h 13168"/>
              <a:gd name="connsiteX3" fmla="*/ 6493 w 10023"/>
              <a:gd name="connsiteY3" fmla="*/ 1293 h 13168"/>
              <a:gd name="connsiteX4" fmla="*/ 6329 w 10023"/>
              <a:gd name="connsiteY4" fmla="*/ 1063 h 13168"/>
              <a:gd name="connsiteX5" fmla="*/ 6411 w 10023"/>
              <a:gd name="connsiteY5" fmla="*/ 1196 h 13168"/>
              <a:gd name="connsiteX6" fmla="*/ 4075 w 10023"/>
              <a:gd name="connsiteY6" fmla="*/ 0 h 13168"/>
              <a:gd name="connsiteX7" fmla="*/ 492 w 10023"/>
              <a:gd name="connsiteY7" fmla="*/ 3455 h 13168"/>
              <a:gd name="connsiteX8" fmla="*/ 388 w 10023"/>
              <a:gd name="connsiteY8" fmla="*/ 3781 h 13168"/>
              <a:gd name="connsiteX9" fmla="*/ 0 w 10023"/>
              <a:gd name="connsiteY9" fmla="*/ 6584 h 13168"/>
              <a:gd name="connsiteX10" fmla="*/ 4067 w 10023"/>
              <a:gd name="connsiteY10" fmla="*/ 13168 h 13168"/>
              <a:gd name="connsiteX11" fmla="*/ 8135 w 10023"/>
              <a:gd name="connsiteY11" fmla="*/ 6765 h 13168"/>
              <a:gd name="connsiteX12" fmla="*/ 7001 w 10023"/>
              <a:gd name="connsiteY12" fmla="*/ 10269 h 13168"/>
              <a:gd name="connsiteX13" fmla="*/ 5799 w 10023"/>
              <a:gd name="connsiteY13" fmla="*/ 10269 h 13168"/>
              <a:gd name="connsiteX14" fmla="*/ 5023 w 10023"/>
              <a:gd name="connsiteY14" fmla="*/ 6584 h 13168"/>
              <a:gd name="connsiteX15" fmla="*/ 5799 w 10023"/>
              <a:gd name="connsiteY15" fmla="*/ 2900 h 13168"/>
              <a:gd name="connsiteX16" fmla="*/ 7001 w 10023"/>
              <a:gd name="connsiteY16" fmla="*/ 2900 h 13168"/>
              <a:gd name="connsiteX17" fmla="*/ 7777 w 10023"/>
              <a:gd name="connsiteY17" fmla="*/ 6584 h 13168"/>
              <a:gd name="connsiteX18" fmla="*/ 7001 w 10023"/>
              <a:gd name="connsiteY18" fmla="*/ 10269 h 13168"/>
              <a:gd name="connsiteX0" fmla="*/ 8135 w 8135"/>
              <a:gd name="connsiteY0" fmla="*/ 6765 h 13168"/>
              <a:gd name="connsiteX1" fmla="*/ 8135 w 8135"/>
              <a:gd name="connsiteY1" fmla="*/ 6403 h 13168"/>
              <a:gd name="connsiteX2" fmla="*/ 6493 w 8135"/>
              <a:gd name="connsiteY2" fmla="*/ 1293 h 13168"/>
              <a:gd name="connsiteX3" fmla="*/ 6329 w 8135"/>
              <a:gd name="connsiteY3" fmla="*/ 1063 h 13168"/>
              <a:gd name="connsiteX4" fmla="*/ 6411 w 8135"/>
              <a:gd name="connsiteY4" fmla="*/ 1196 h 13168"/>
              <a:gd name="connsiteX5" fmla="*/ 4075 w 8135"/>
              <a:gd name="connsiteY5" fmla="*/ 0 h 13168"/>
              <a:gd name="connsiteX6" fmla="*/ 492 w 8135"/>
              <a:gd name="connsiteY6" fmla="*/ 3455 h 13168"/>
              <a:gd name="connsiteX7" fmla="*/ 388 w 8135"/>
              <a:gd name="connsiteY7" fmla="*/ 3781 h 13168"/>
              <a:gd name="connsiteX8" fmla="*/ 0 w 8135"/>
              <a:gd name="connsiteY8" fmla="*/ 6584 h 13168"/>
              <a:gd name="connsiteX9" fmla="*/ 4067 w 8135"/>
              <a:gd name="connsiteY9" fmla="*/ 13168 h 13168"/>
              <a:gd name="connsiteX10" fmla="*/ 8135 w 8135"/>
              <a:gd name="connsiteY10" fmla="*/ 6765 h 13168"/>
              <a:gd name="connsiteX11" fmla="*/ 7001 w 8135"/>
              <a:gd name="connsiteY11" fmla="*/ 10269 h 13168"/>
              <a:gd name="connsiteX12" fmla="*/ 5799 w 8135"/>
              <a:gd name="connsiteY12" fmla="*/ 10269 h 13168"/>
              <a:gd name="connsiteX13" fmla="*/ 5023 w 8135"/>
              <a:gd name="connsiteY13" fmla="*/ 6584 h 13168"/>
              <a:gd name="connsiteX14" fmla="*/ 5799 w 8135"/>
              <a:gd name="connsiteY14" fmla="*/ 2900 h 13168"/>
              <a:gd name="connsiteX15" fmla="*/ 7001 w 8135"/>
              <a:gd name="connsiteY15" fmla="*/ 2900 h 13168"/>
              <a:gd name="connsiteX16" fmla="*/ 7777 w 8135"/>
              <a:gd name="connsiteY16" fmla="*/ 6584 h 13168"/>
              <a:gd name="connsiteX17" fmla="*/ 7001 w 8135"/>
              <a:gd name="connsiteY17" fmla="*/ 10269 h 1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35" h="13168" extrusionOk="0">
                <a:moveTo>
                  <a:pt x="8135" y="6765"/>
                </a:moveTo>
                <a:lnTo>
                  <a:pt x="8135" y="6403"/>
                </a:lnTo>
                <a:cubicBezTo>
                  <a:pt x="8098" y="4313"/>
                  <a:pt x="7463" y="2465"/>
                  <a:pt x="6493" y="1293"/>
                </a:cubicBezTo>
                <a:lnTo>
                  <a:pt x="6329" y="1063"/>
                </a:lnTo>
                <a:lnTo>
                  <a:pt x="6411" y="1196"/>
                </a:lnTo>
                <a:cubicBezTo>
                  <a:pt x="5747" y="447"/>
                  <a:pt x="4941" y="0"/>
                  <a:pt x="4075" y="0"/>
                </a:cubicBezTo>
                <a:cubicBezTo>
                  <a:pt x="2530" y="0"/>
                  <a:pt x="1179" y="1402"/>
                  <a:pt x="492" y="3455"/>
                </a:cubicBezTo>
                <a:cubicBezTo>
                  <a:pt x="457" y="3564"/>
                  <a:pt x="423" y="3672"/>
                  <a:pt x="388" y="3781"/>
                </a:cubicBezTo>
                <a:cubicBezTo>
                  <a:pt x="141" y="4639"/>
                  <a:pt x="0" y="5581"/>
                  <a:pt x="0" y="6584"/>
                </a:cubicBezTo>
                <a:cubicBezTo>
                  <a:pt x="0" y="10220"/>
                  <a:pt x="1821" y="13168"/>
                  <a:pt x="4067" y="13168"/>
                </a:cubicBezTo>
                <a:cubicBezTo>
                  <a:pt x="6277" y="13168"/>
                  <a:pt x="8075" y="10317"/>
                  <a:pt x="8135" y="6765"/>
                </a:cubicBezTo>
                <a:close/>
                <a:moveTo>
                  <a:pt x="7001" y="10269"/>
                </a:moveTo>
                <a:cubicBezTo>
                  <a:pt x="6695" y="10897"/>
                  <a:pt x="6105" y="10897"/>
                  <a:pt x="5799" y="10269"/>
                </a:cubicBezTo>
                <a:cubicBezTo>
                  <a:pt x="5314" y="9254"/>
                  <a:pt x="5023" y="7973"/>
                  <a:pt x="5023" y="6584"/>
                </a:cubicBezTo>
                <a:cubicBezTo>
                  <a:pt x="5023" y="5195"/>
                  <a:pt x="5314" y="3914"/>
                  <a:pt x="5799" y="2900"/>
                </a:cubicBezTo>
                <a:cubicBezTo>
                  <a:pt x="6105" y="2271"/>
                  <a:pt x="6695" y="2271"/>
                  <a:pt x="7001" y="2900"/>
                </a:cubicBezTo>
                <a:cubicBezTo>
                  <a:pt x="7486" y="3914"/>
                  <a:pt x="7777" y="5195"/>
                  <a:pt x="7777" y="6584"/>
                </a:cubicBezTo>
                <a:cubicBezTo>
                  <a:pt x="7777" y="7973"/>
                  <a:pt x="7493" y="9254"/>
                  <a:pt x="7001" y="10269"/>
                </a:cubicBezTo>
                <a:close/>
              </a:path>
            </a:pathLst>
          </a:custGeom>
          <a:solidFill>
            <a:schemeClr val="accent4"/>
          </a:solidFill>
          <a:ln w="12700">
            <a:miter lim="400000"/>
          </a:ln>
        </p:spPr>
        <p:txBody>
          <a:bodyPr lIns="38100" tIns="38100" rIns="38100" bIns="38100" anchor="ctr"/>
          <a:lstStyle/>
          <a:p>
            <a:pPr algn="ctr">
              <a:defRPr sz="3000">
                <a:solidFill>
                  <a:srgbClr val="FFFFFF"/>
                </a:solidFill>
              </a:defRPr>
            </a:pPr>
            <a:endParaRPr b="1">
              <a:solidFill>
                <a:schemeClr val="bg1"/>
              </a:solidFill>
            </a:endParaRPr>
          </a:p>
        </p:txBody>
      </p:sp>
      <p:sp>
        <p:nvSpPr>
          <p:cNvPr id="167" name="Shape">
            <a:extLst>
              <a:ext uri="{FF2B5EF4-FFF2-40B4-BE49-F238E27FC236}">
                <a16:creationId xmlns:a16="http://schemas.microsoft.com/office/drawing/2014/main" xmlns="" id="{E825B21F-091E-4164-845C-0F254FD949F6}"/>
              </a:ext>
            </a:extLst>
          </p:cNvPr>
          <p:cNvSpPr/>
          <p:nvPr/>
        </p:nvSpPr>
        <p:spPr>
          <a:xfrm>
            <a:off x="3919896" y="1144398"/>
            <a:ext cx="1303611" cy="1305972"/>
          </a:xfrm>
          <a:custGeom>
            <a:avLst/>
            <a:gdLst>
              <a:gd name="connsiteX0" fmla="*/ 15956 w 21704"/>
              <a:gd name="connsiteY0" fmla="*/ 6092 h 21600"/>
              <a:gd name="connsiteX1" fmla="*/ 12655 w 21704"/>
              <a:gd name="connsiteY1" fmla="*/ 6953 h 21600"/>
              <a:gd name="connsiteX2" fmla="*/ 12771 w 21704"/>
              <a:gd name="connsiteY2" fmla="*/ 6858 h 21600"/>
              <a:gd name="connsiteX3" fmla="*/ 10714 w 21704"/>
              <a:gd name="connsiteY3" fmla="*/ 5195 h 21600"/>
              <a:gd name="connsiteX4" fmla="*/ 11684 w 21704"/>
              <a:gd name="connsiteY4" fmla="*/ 3116 h 21600"/>
              <a:gd name="connsiteX5" fmla="*/ 7909 w 21704"/>
              <a:gd name="connsiteY5" fmla="*/ 0 h 21600"/>
              <a:gd name="connsiteX6" fmla="*/ 4133 w 21704"/>
              <a:gd name="connsiteY6" fmla="*/ 3116 h 21600"/>
              <a:gd name="connsiteX7" fmla="*/ 7909 w 21704"/>
              <a:gd name="connsiteY7" fmla="*/ 6231 h 21600"/>
              <a:gd name="connsiteX8" fmla="*/ 10493 w 21704"/>
              <a:gd name="connsiteY8" fmla="*/ 5387 h 21600"/>
              <a:gd name="connsiteX9" fmla="*/ 12528 w 21704"/>
              <a:gd name="connsiteY9" fmla="*/ 7032 h 21600"/>
              <a:gd name="connsiteX10" fmla="*/ 10208 w 21704"/>
              <a:gd name="connsiteY10" fmla="*/ 10713 h 21600"/>
              <a:gd name="connsiteX11" fmla="*/ 7656 w 21704"/>
              <a:gd name="connsiteY11" fmla="*/ 10713 h 21600"/>
              <a:gd name="connsiteX12" fmla="*/ 3880 w 21704"/>
              <a:gd name="connsiteY12" fmla="*/ 7711 h 21600"/>
              <a:gd name="connsiteX13" fmla="*/ 104 w 21704"/>
              <a:gd name="connsiteY13" fmla="*/ 10826 h 21600"/>
              <a:gd name="connsiteX14" fmla="*/ 7656 w 21704"/>
              <a:gd name="connsiteY14" fmla="*/ 10974 h 21600"/>
              <a:gd name="connsiteX15" fmla="*/ 10208 w 21704"/>
              <a:gd name="connsiteY15" fmla="*/ 10974 h 21600"/>
              <a:gd name="connsiteX16" fmla="*/ 12117 w 21704"/>
              <a:gd name="connsiteY16" fmla="*/ 14377 h 21600"/>
              <a:gd name="connsiteX17" fmla="*/ 10356 w 21704"/>
              <a:gd name="connsiteY17" fmla="*/ 16048 h 21600"/>
              <a:gd name="connsiteX18" fmla="*/ 8004 w 21704"/>
              <a:gd name="connsiteY18" fmla="*/ 15369 h 21600"/>
              <a:gd name="connsiteX19" fmla="*/ 4228 w 21704"/>
              <a:gd name="connsiteY19" fmla="*/ 18484 h 21600"/>
              <a:gd name="connsiteX20" fmla="*/ 8004 w 21704"/>
              <a:gd name="connsiteY20" fmla="*/ 21600 h 21600"/>
              <a:gd name="connsiteX21" fmla="*/ 11779 w 21704"/>
              <a:gd name="connsiteY21" fmla="*/ 18484 h 21600"/>
              <a:gd name="connsiteX22" fmla="*/ 10598 w 21704"/>
              <a:gd name="connsiteY22" fmla="*/ 16222 h 21600"/>
              <a:gd name="connsiteX23" fmla="*/ 12359 w 21704"/>
              <a:gd name="connsiteY23" fmla="*/ 14551 h 21600"/>
              <a:gd name="connsiteX24" fmla="*/ 15956 w 21704"/>
              <a:gd name="connsiteY24" fmla="*/ 15595 h 21600"/>
              <a:gd name="connsiteX25" fmla="*/ 21704 w 21704"/>
              <a:gd name="connsiteY25" fmla="*/ 10852 h 21600"/>
              <a:gd name="connsiteX26" fmla="*/ 15956 w 21704"/>
              <a:gd name="connsiteY26" fmla="*/ 6092 h 21600"/>
              <a:gd name="connsiteX27" fmla="*/ 13509 w 21704"/>
              <a:gd name="connsiteY27" fmla="*/ 13489 h 21600"/>
              <a:gd name="connsiteX28" fmla="*/ 11811 w 21704"/>
              <a:gd name="connsiteY28" fmla="*/ 13489 h 21600"/>
              <a:gd name="connsiteX29" fmla="*/ 10714 w 21704"/>
              <a:gd name="connsiteY29" fmla="*/ 10835 h 21600"/>
              <a:gd name="connsiteX30" fmla="*/ 11811 w 21704"/>
              <a:gd name="connsiteY30" fmla="*/ 8180 h 21600"/>
              <a:gd name="connsiteX31" fmla="*/ 13509 w 21704"/>
              <a:gd name="connsiteY31" fmla="*/ 8180 h 21600"/>
              <a:gd name="connsiteX32" fmla="*/ 14606 w 21704"/>
              <a:gd name="connsiteY32" fmla="*/ 10835 h 21600"/>
              <a:gd name="connsiteX33" fmla="*/ 13509 w 21704"/>
              <a:gd name="connsiteY33" fmla="*/ 13489 h 21600"/>
              <a:gd name="connsiteX0" fmla="*/ 12076 w 17824"/>
              <a:gd name="connsiteY0" fmla="*/ 6092 h 21600"/>
              <a:gd name="connsiteX1" fmla="*/ 8775 w 17824"/>
              <a:gd name="connsiteY1" fmla="*/ 6953 h 21600"/>
              <a:gd name="connsiteX2" fmla="*/ 8891 w 17824"/>
              <a:gd name="connsiteY2" fmla="*/ 6858 h 21600"/>
              <a:gd name="connsiteX3" fmla="*/ 6834 w 17824"/>
              <a:gd name="connsiteY3" fmla="*/ 5195 h 21600"/>
              <a:gd name="connsiteX4" fmla="*/ 7804 w 17824"/>
              <a:gd name="connsiteY4" fmla="*/ 3116 h 21600"/>
              <a:gd name="connsiteX5" fmla="*/ 4029 w 17824"/>
              <a:gd name="connsiteY5" fmla="*/ 0 h 21600"/>
              <a:gd name="connsiteX6" fmla="*/ 253 w 17824"/>
              <a:gd name="connsiteY6" fmla="*/ 3116 h 21600"/>
              <a:gd name="connsiteX7" fmla="*/ 4029 w 17824"/>
              <a:gd name="connsiteY7" fmla="*/ 6231 h 21600"/>
              <a:gd name="connsiteX8" fmla="*/ 6613 w 17824"/>
              <a:gd name="connsiteY8" fmla="*/ 5387 h 21600"/>
              <a:gd name="connsiteX9" fmla="*/ 8648 w 17824"/>
              <a:gd name="connsiteY9" fmla="*/ 7032 h 21600"/>
              <a:gd name="connsiteX10" fmla="*/ 6328 w 17824"/>
              <a:gd name="connsiteY10" fmla="*/ 10713 h 21600"/>
              <a:gd name="connsiteX11" fmla="*/ 3776 w 17824"/>
              <a:gd name="connsiteY11" fmla="*/ 10713 h 21600"/>
              <a:gd name="connsiteX12" fmla="*/ 0 w 17824"/>
              <a:gd name="connsiteY12" fmla="*/ 7711 h 21600"/>
              <a:gd name="connsiteX13" fmla="*/ 3776 w 17824"/>
              <a:gd name="connsiteY13" fmla="*/ 10974 h 21600"/>
              <a:gd name="connsiteX14" fmla="*/ 6328 w 17824"/>
              <a:gd name="connsiteY14" fmla="*/ 10974 h 21600"/>
              <a:gd name="connsiteX15" fmla="*/ 8237 w 17824"/>
              <a:gd name="connsiteY15" fmla="*/ 14377 h 21600"/>
              <a:gd name="connsiteX16" fmla="*/ 6476 w 17824"/>
              <a:gd name="connsiteY16" fmla="*/ 16048 h 21600"/>
              <a:gd name="connsiteX17" fmla="*/ 4124 w 17824"/>
              <a:gd name="connsiteY17" fmla="*/ 15369 h 21600"/>
              <a:gd name="connsiteX18" fmla="*/ 348 w 17824"/>
              <a:gd name="connsiteY18" fmla="*/ 18484 h 21600"/>
              <a:gd name="connsiteX19" fmla="*/ 4124 w 17824"/>
              <a:gd name="connsiteY19" fmla="*/ 21600 h 21600"/>
              <a:gd name="connsiteX20" fmla="*/ 7899 w 17824"/>
              <a:gd name="connsiteY20" fmla="*/ 18484 h 21600"/>
              <a:gd name="connsiteX21" fmla="*/ 6718 w 17824"/>
              <a:gd name="connsiteY21" fmla="*/ 16222 h 21600"/>
              <a:gd name="connsiteX22" fmla="*/ 8479 w 17824"/>
              <a:gd name="connsiteY22" fmla="*/ 14551 h 21600"/>
              <a:gd name="connsiteX23" fmla="*/ 12076 w 17824"/>
              <a:gd name="connsiteY23" fmla="*/ 15595 h 21600"/>
              <a:gd name="connsiteX24" fmla="*/ 17824 w 17824"/>
              <a:gd name="connsiteY24" fmla="*/ 10852 h 21600"/>
              <a:gd name="connsiteX25" fmla="*/ 12076 w 17824"/>
              <a:gd name="connsiteY25" fmla="*/ 6092 h 21600"/>
              <a:gd name="connsiteX26" fmla="*/ 9629 w 17824"/>
              <a:gd name="connsiteY26" fmla="*/ 13489 h 21600"/>
              <a:gd name="connsiteX27" fmla="*/ 7931 w 17824"/>
              <a:gd name="connsiteY27" fmla="*/ 13489 h 21600"/>
              <a:gd name="connsiteX28" fmla="*/ 6834 w 17824"/>
              <a:gd name="connsiteY28" fmla="*/ 10835 h 21600"/>
              <a:gd name="connsiteX29" fmla="*/ 7931 w 17824"/>
              <a:gd name="connsiteY29" fmla="*/ 8180 h 21600"/>
              <a:gd name="connsiteX30" fmla="*/ 9629 w 17824"/>
              <a:gd name="connsiteY30" fmla="*/ 8180 h 21600"/>
              <a:gd name="connsiteX31" fmla="*/ 10726 w 17824"/>
              <a:gd name="connsiteY31" fmla="*/ 10835 h 21600"/>
              <a:gd name="connsiteX32" fmla="*/ 9629 w 17824"/>
              <a:gd name="connsiteY32" fmla="*/ 13489 h 21600"/>
              <a:gd name="connsiteX0" fmla="*/ 11823 w 17571"/>
              <a:gd name="connsiteY0" fmla="*/ 6092 h 21600"/>
              <a:gd name="connsiteX1" fmla="*/ 8522 w 17571"/>
              <a:gd name="connsiteY1" fmla="*/ 6953 h 21600"/>
              <a:gd name="connsiteX2" fmla="*/ 8638 w 17571"/>
              <a:gd name="connsiteY2" fmla="*/ 6858 h 21600"/>
              <a:gd name="connsiteX3" fmla="*/ 6581 w 17571"/>
              <a:gd name="connsiteY3" fmla="*/ 5195 h 21600"/>
              <a:gd name="connsiteX4" fmla="*/ 7551 w 17571"/>
              <a:gd name="connsiteY4" fmla="*/ 3116 h 21600"/>
              <a:gd name="connsiteX5" fmla="*/ 3776 w 17571"/>
              <a:gd name="connsiteY5" fmla="*/ 0 h 21600"/>
              <a:gd name="connsiteX6" fmla="*/ 0 w 17571"/>
              <a:gd name="connsiteY6" fmla="*/ 3116 h 21600"/>
              <a:gd name="connsiteX7" fmla="*/ 3776 w 17571"/>
              <a:gd name="connsiteY7" fmla="*/ 6231 h 21600"/>
              <a:gd name="connsiteX8" fmla="*/ 6360 w 17571"/>
              <a:gd name="connsiteY8" fmla="*/ 5387 h 21600"/>
              <a:gd name="connsiteX9" fmla="*/ 8395 w 17571"/>
              <a:gd name="connsiteY9" fmla="*/ 7032 h 21600"/>
              <a:gd name="connsiteX10" fmla="*/ 6075 w 17571"/>
              <a:gd name="connsiteY10" fmla="*/ 10713 h 21600"/>
              <a:gd name="connsiteX11" fmla="*/ 3523 w 17571"/>
              <a:gd name="connsiteY11" fmla="*/ 10713 h 21600"/>
              <a:gd name="connsiteX12" fmla="*/ 3523 w 17571"/>
              <a:gd name="connsiteY12" fmla="*/ 10974 h 21600"/>
              <a:gd name="connsiteX13" fmla="*/ 6075 w 17571"/>
              <a:gd name="connsiteY13" fmla="*/ 10974 h 21600"/>
              <a:gd name="connsiteX14" fmla="*/ 7984 w 17571"/>
              <a:gd name="connsiteY14" fmla="*/ 14377 h 21600"/>
              <a:gd name="connsiteX15" fmla="*/ 6223 w 17571"/>
              <a:gd name="connsiteY15" fmla="*/ 16048 h 21600"/>
              <a:gd name="connsiteX16" fmla="*/ 3871 w 17571"/>
              <a:gd name="connsiteY16" fmla="*/ 15369 h 21600"/>
              <a:gd name="connsiteX17" fmla="*/ 95 w 17571"/>
              <a:gd name="connsiteY17" fmla="*/ 18484 h 21600"/>
              <a:gd name="connsiteX18" fmla="*/ 3871 w 17571"/>
              <a:gd name="connsiteY18" fmla="*/ 21600 h 21600"/>
              <a:gd name="connsiteX19" fmla="*/ 7646 w 17571"/>
              <a:gd name="connsiteY19" fmla="*/ 18484 h 21600"/>
              <a:gd name="connsiteX20" fmla="*/ 6465 w 17571"/>
              <a:gd name="connsiteY20" fmla="*/ 16222 h 21600"/>
              <a:gd name="connsiteX21" fmla="*/ 8226 w 17571"/>
              <a:gd name="connsiteY21" fmla="*/ 14551 h 21600"/>
              <a:gd name="connsiteX22" fmla="*/ 11823 w 17571"/>
              <a:gd name="connsiteY22" fmla="*/ 15595 h 21600"/>
              <a:gd name="connsiteX23" fmla="*/ 17571 w 17571"/>
              <a:gd name="connsiteY23" fmla="*/ 10852 h 21600"/>
              <a:gd name="connsiteX24" fmla="*/ 11823 w 17571"/>
              <a:gd name="connsiteY24" fmla="*/ 6092 h 21600"/>
              <a:gd name="connsiteX25" fmla="*/ 9376 w 17571"/>
              <a:gd name="connsiteY25" fmla="*/ 13489 h 21600"/>
              <a:gd name="connsiteX26" fmla="*/ 7678 w 17571"/>
              <a:gd name="connsiteY26" fmla="*/ 13489 h 21600"/>
              <a:gd name="connsiteX27" fmla="*/ 6581 w 17571"/>
              <a:gd name="connsiteY27" fmla="*/ 10835 h 21600"/>
              <a:gd name="connsiteX28" fmla="*/ 7678 w 17571"/>
              <a:gd name="connsiteY28" fmla="*/ 8180 h 21600"/>
              <a:gd name="connsiteX29" fmla="*/ 9376 w 17571"/>
              <a:gd name="connsiteY29" fmla="*/ 8180 h 21600"/>
              <a:gd name="connsiteX30" fmla="*/ 10473 w 17571"/>
              <a:gd name="connsiteY30" fmla="*/ 10835 h 21600"/>
              <a:gd name="connsiteX31" fmla="*/ 9376 w 17571"/>
              <a:gd name="connsiteY31" fmla="*/ 13489 h 21600"/>
              <a:gd name="connsiteX0" fmla="*/ 11823 w 17571"/>
              <a:gd name="connsiteY0" fmla="*/ 6092 h 21600"/>
              <a:gd name="connsiteX1" fmla="*/ 8522 w 17571"/>
              <a:gd name="connsiteY1" fmla="*/ 6953 h 21600"/>
              <a:gd name="connsiteX2" fmla="*/ 8638 w 17571"/>
              <a:gd name="connsiteY2" fmla="*/ 6858 h 21600"/>
              <a:gd name="connsiteX3" fmla="*/ 6581 w 17571"/>
              <a:gd name="connsiteY3" fmla="*/ 5195 h 21600"/>
              <a:gd name="connsiteX4" fmla="*/ 7551 w 17571"/>
              <a:gd name="connsiteY4" fmla="*/ 3116 h 21600"/>
              <a:gd name="connsiteX5" fmla="*/ 3776 w 17571"/>
              <a:gd name="connsiteY5" fmla="*/ 0 h 21600"/>
              <a:gd name="connsiteX6" fmla="*/ 0 w 17571"/>
              <a:gd name="connsiteY6" fmla="*/ 3116 h 21600"/>
              <a:gd name="connsiteX7" fmla="*/ 3776 w 17571"/>
              <a:gd name="connsiteY7" fmla="*/ 6231 h 21600"/>
              <a:gd name="connsiteX8" fmla="*/ 6360 w 17571"/>
              <a:gd name="connsiteY8" fmla="*/ 5387 h 21600"/>
              <a:gd name="connsiteX9" fmla="*/ 8395 w 17571"/>
              <a:gd name="connsiteY9" fmla="*/ 7032 h 21600"/>
              <a:gd name="connsiteX10" fmla="*/ 6075 w 17571"/>
              <a:gd name="connsiteY10" fmla="*/ 10713 h 21600"/>
              <a:gd name="connsiteX11" fmla="*/ 3523 w 17571"/>
              <a:gd name="connsiteY11" fmla="*/ 10713 h 21600"/>
              <a:gd name="connsiteX12" fmla="*/ 6075 w 17571"/>
              <a:gd name="connsiteY12" fmla="*/ 10974 h 21600"/>
              <a:gd name="connsiteX13" fmla="*/ 7984 w 17571"/>
              <a:gd name="connsiteY13" fmla="*/ 14377 h 21600"/>
              <a:gd name="connsiteX14" fmla="*/ 6223 w 17571"/>
              <a:gd name="connsiteY14" fmla="*/ 16048 h 21600"/>
              <a:gd name="connsiteX15" fmla="*/ 3871 w 17571"/>
              <a:gd name="connsiteY15" fmla="*/ 15369 h 21600"/>
              <a:gd name="connsiteX16" fmla="*/ 95 w 17571"/>
              <a:gd name="connsiteY16" fmla="*/ 18484 h 21600"/>
              <a:gd name="connsiteX17" fmla="*/ 3871 w 17571"/>
              <a:gd name="connsiteY17" fmla="*/ 21600 h 21600"/>
              <a:gd name="connsiteX18" fmla="*/ 7646 w 17571"/>
              <a:gd name="connsiteY18" fmla="*/ 18484 h 21600"/>
              <a:gd name="connsiteX19" fmla="*/ 6465 w 17571"/>
              <a:gd name="connsiteY19" fmla="*/ 16222 h 21600"/>
              <a:gd name="connsiteX20" fmla="*/ 8226 w 17571"/>
              <a:gd name="connsiteY20" fmla="*/ 14551 h 21600"/>
              <a:gd name="connsiteX21" fmla="*/ 11823 w 17571"/>
              <a:gd name="connsiteY21" fmla="*/ 15595 h 21600"/>
              <a:gd name="connsiteX22" fmla="*/ 17571 w 17571"/>
              <a:gd name="connsiteY22" fmla="*/ 10852 h 21600"/>
              <a:gd name="connsiteX23" fmla="*/ 11823 w 17571"/>
              <a:gd name="connsiteY23" fmla="*/ 6092 h 21600"/>
              <a:gd name="connsiteX24" fmla="*/ 9376 w 17571"/>
              <a:gd name="connsiteY24" fmla="*/ 13489 h 21600"/>
              <a:gd name="connsiteX25" fmla="*/ 7678 w 17571"/>
              <a:gd name="connsiteY25" fmla="*/ 13489 h 21600"/>
              <a:gd name="connsiteX26" fmla="*/ 6581 w 17571"/>
              <a:gd name="connsiteY26" fmla="*/ 10835 h 21600"/>
              <a:gd name="connsiteX27" fmla="*/ 7678 w 17571"/>
              <a:gd name="connsiteY27" fmla="*/ 8180 h 21600"/>
              <a:gd name="connsiteX28" fmla="*/ 9376 w 17571"/>
              <a:gd name="connsiteY28" fmla="*/ 8180 h 21600"/>
              <a:gd name="connsiteX29" fmla="*/ 10473 w 17571"/>
              <a:gd name="connsiteY29" fmla="*/ 10835 h 21600"/>
              <a:gd name="connsiteX30" fmla="*/ 9376 w 17571"/>
              <a:gd name="connsiteY30" fmla="*/ 13489 h 21600"/>
              <a:gd name="connsiteX0" fmla="*/ 11823 w 17571"/>
              <a:gd name="connsiteY0" fmla="*/ 6092 h 21600"/>
              <a:gd name="connsiteX1" fmla="*/ 8522 w 17571"/>
              <a:gd name="connsiteY1" fmla="*/ 6953 h 21600"/>
              <a:gd name="connsiteX2" fmla="*/ 8638 w 17571"/>
              <a:gd name="connsiteY2" fmla="*/ 6858 h 21600"/>
              <a:gd name="connsiteX3" fmla="*/ 6581 w 17571"/>
              <a:gd name="connsiteY3" fmla="*/ 5195 h 21600"/>
              <a:gd name="connsiteX4" fmla="*/ 7551 w 17571"/>
              <a:gd name="connsiteY4" fmla="*/ 3116 h 21600"/>
              <a:gd name="connsiteX5" fmla="*/ 3776 w 17571"/>
              <a:gd name="connsiteY5" fmla="*/ 0 h 21600"/>
              <a:gd name="connsiteX6" fmla="*/ 0 w 17571"/>
              <a:gd name="connsiteY6" fmla="*/ 3116 h 21600"/>
              <a:gd name="connsiteX7" fmla="*/ 3776 w 17571"/>
              <a:gd name="connsiteY7" fmla="*/ 6231 h 21600"/>
              <a:gd name="connsiteX8" fmla="*/ 6360 w 17571"/>
              <a:gd name="connsiteY8" fmla="*/ 5387 h 21600"/>
              <a:gd name="connsiteX9" fmla="*/ 8395 w 17571"/>
              <a:gd name="connsiteY9" fmla="*/ 7032 h 21600"/>
              <a:gd name="connsiteX10" fmla="*/ 6075 w 17571"/>
              <a:gd name="connsiteY10" fmla="*/ 10713 h 21600"/>
              <a:gd name="connsiteX11" fmla="*/ 6075 w 17571"/>
              <a:gd name="connsiteY11" fmla="*/ 10974 h 21600"/>
              <a:gd name="connsiteX12" fmla="*/ 7984 w 17571"/>
              <a:gd name="connsiteY12" fmla="*/ 14377 h 21600"/>
              <a:gd name="connsiteX13" fmla="*/ 6223 w 17571"/>
              <a:gd name="connsiteY13" fmla="*/ 16048 h 21600"/>
              <a:gd name="connsiteX14" fmla="*/ 3871 w 17571"/>
              <a:gd name="connsiteY14" fmla="*/ 15369 h 21600"/>
              <a:gd name="connsiteX15" fmla="*/ 95 w 17571"/>
              <a:gd name="connsiteY15" fmla="*/ 18484 h 21600"/>
              <a:gd name="connsiteX16" fmla="*/ 3871 w 17571"/>
              <a:gd name="connsiteY16" fmla="*/ 21600 h 21600"/>
              <a:gd name="connsiteX17" fmla="*/ 7646 w 17571"/>
              <a:gd name="connsiteY17" fmla="*/ 18484 h 21600"/>
              <a:gd name="connsiteX18" fmla="*/ 6465 w 17571"/>
              <a:gd name="connsiteY18" fmla="*/ 16222 h 21600"/>
              <a:gd name="connsiteX19" fmla="*/ 8226 w 17571"/>
              <a:gd name="connsiteY19" fmla="*/ 14551 h 21600"/>
              <a:gd name="connsiteX20" fmla="*/ 11823 w 17571"/>
              <a:gd name="connsiteY20" fmla="*/ 15595 h 21600"/>
              <a:gd name="connsiteX21" fmla="*/ 17571 w 17571"/>
              <a:gd name="connsiteY21" fmla="*/ 10852 h 21600"/>
              <a:gd name="connsiteX22" fmla="*/ 11823 w 17571"/>
              <a:gd name="connsiteY22" fmla="*/ 6092 h 21600"/>
              <a:gd name="connsiteX23" fmla="*/ 9376 w 17571"/>
              <a:gd name="connsiteY23" fmla="*/ 13489 h 21600"/>
              <a:gd name="connsiteX24" fmla="*/ 7678 w 17571"/>
              <a:gd name="connsiteY24" fmla="*/ 13489 h 21600"/>
              <a:gd name="connsiteX25" fmla="*/ 6581 w 17571"/>
              <a:gd name="connsiteY25" fmla="*/ 10835 h 21600"/>
              <a:gd name="connsiteX26" fmla="*/ 7678 w 17571"/>
              <a:gd name="connsiteY26" fmla="*/ 8180 h 21600"/>
              <a:gd name="connsiteX27" fmla="*/ 9376 w 17571"/>
              <a:gd name="connsiteY27" fmla="*/ 8180 h 21600"/>
              <a:gd name="connsiteX28" fmla="*/ 10473 w 17571"/>
              <a:gd name="connsiteY28" fmla="*/ 10835 h 21600"/>
              <a:gd name="connsiteX29" fmla="*/ 9376 w 17571"/>
              <a:gd name="connsiteY29" fmla="*/ 13489 h 21600"/>
              <a:gd name="connsiteX0" fmla="*/ 11879 w 17627"/>
              <a:gd name="connsiteY0" fmla="*/ 6092 h 21600"/>
              <a:gd name="connsiteX1" fmla="*/ 8578 w 17627"/>
              <a:gd name="connsiteY1" fmla="*/ 6953 h 21600"/>
              <a:gd name="connsiteX2" fmla="*/ 8694 w 17627"/>
              <a:gd name="connsiteY2" fmla="*/ 6858 h 21600"/>
              <a:gd name="connsiteX3" fmla="*/ 6637 w 17627"/>
              <a:gd name="connsiteY3" fmla="*/ 5195 h 21600"/>
              <a:gd name="connsiteX4" fmla="*/ 7607 w 17627"/>
              <a:gd name="connsiteY4" fmla="*/ 3116 h 21600"/>
              <a:gd name="connsiteX5" fmla="*/ 3832 w 17627"/>
              <a:gd name="connsiteY5" fmla="*/ 0 h 21600"/>
              <a:gd name="connsiteX6" fmla="*/ 56 w 17627"/>
              <a:gd name="connsiteY6" fmla="*/ 3116 h 21600"/>
              <a:gd name="connsiteX7" fmla="*/ 6416 w 17627"/>
              <a:gd name="connsiteY7" fmla="*/ 5387 h 21600"/>
              <a:gd name="connsiteX8" fmla="*/ 8451 w 17627"/>
              <a:gd name="connsiteY8" fmla="*/ 7032 h 21600"/>
              <a:gd name="connsiteX9" fmla="*/ 6131 w 17627"/>
              <a:gd name="connsiteY9" fmla="*/ 10713 h 21600"/>
              <a:gd name="connsiteX10" fmla="*/ 6131 w 17627"/>
              <a:gd name="connsiteY10" fmla="*/ 10974 h 21600"/>
              <a:gd name="connsiteX11" fmla="*/ 8040 w 17627"/>
              <a:gd name="connsiteY11" fmla="*/ 14377 h 21600"/>
              <a:gd name="connsiteX12" fmla="*/ 6279 w 17627"/>
              <a:gd name="connsiteY12" fmla="*/ 16048 h 21600"/>
              <a:gd name="connsiteX13" fmla="*/ 3927 w 17627"/>
              <a:gd name="connsiteY13" fmla="*/ 15369 h 21600"/>
              <a:gd name="connsiteX14" fmla="*/ 151 w 17627"/>
              <a:gd name="connsiteY14" fmla="*/ 18484 h 21600"/>
              <a:gd name="connsiteX15" fmla="*/ 3927 w 17627"/>
              <a:gd name="connsiteY15" fmla="*/ 21600 h 21600"/>
              <a:gd name="connsiteX16" fmla="*/ 7702 w 17627"/>
              <a:gd name="connsiteY16" fmla="*/ 18484 h 21600"/>
              <a:gd name="connsiteX17" fmla="*/ 6521 w 17627"/>
              <a:gd name="connsiteY17" fmla="*/ 16222 h 21600"/>
              <a:gd name="connsiteX18" fmla="*/ 8282 w 17627"/>
              <a:gd name="connsiteY18" fmla="*/ 14551 h 21600"/>
              <a:gd name="connsiteX19" fmla="*/ 11879 w 17627"/>
              <a:gd name="connsiteY19" fmla="*/ 15595 h 21600"/>
              <a:gd name="connsiteX20" fmla="*/ 17627 w 17627"/>
              <a:gd name="connsiteY20" fmla="*/ 10852 h 21600"/>
              <a:gd name="connsiteX21" fmla="*/ 11879 w 17627"/>
              <a:gd name="connsiteY21" fmla="*/ 6092 h 21600"/>
              <a:gd name="connsiteX22" fmla="*/ 9432 w 17627"/>
              <a:gd name="connsiteY22" fmla="*/ 13489 h 21600"/>
              <a:gd name="connsiteX23" fmla="*/ 7734 w 17627"/>
              <a:gd name="connsiteY23" fmla="*/ 13489 h 21600"/>
              <a:gd name="connsiteX24" fmla="*/ 6637 w 17627"/>
              <a:gd name="connsiteY24" fmla="*/ 10835 h 21600"/>
              <a:gd name="connsiteX25" fmla="*/ 7734 w 17627"/>
              <a:gd name="connsiteY25" fmla="*/ 8180 h 21600"/>
              <a:gd name="connsiteX26" fmla="*/ 9432 w 17627"/>
              <a:gd name="connsiteY26" fmla="*/ 8180 h 21600"/>
              <a:gd name="connsiteX27" fmla="*/ 10529 w 17627"/>
              <a:gd name="connsiteY27" fmla="*/ 10835 h 21600"/>
              <a:gd name="connsiteX28" fmla="*/ 9432 w 17627"/>
              <a:gd name="connsiteY28" fmla="*/ 13489 h 21600"/>
              <a:gd name="connsiteX0" fmla="*/ 11967 w 17715"/>
              <a:gd name="connsiteY0" fmla="*/ 6092 h 21600"/>
              <a:gd name="connsiteX1" fmla="*/ 8666 w 17715"/>
              <a:gd name="connsiteY1" fmla="*/ 6953 h 21600"/>
              <a:gd name="connsiteX2" fmla="*/ 8782 w 17715"/>
              <a:gd name="connsiteY2" fmla="*/ 6858 h 21600"/>
              <a:gd name="connsiteX3" fmla="*/ 6725 w 17715"/>
              <a:gd name="connsiteY3" fmla="*/ 5195 h 21600"/>
              <a:gd name="connsiteX4" fmla="*/ 7695 w 17715"/>
              <a:gd name="connsiteY4" fmla="*/ 3116 h 21600"/>
              <a:gd name="connsiteX5" fmla="*/ 3920 w 17715"/>
              <a:gd name="connsiteY5" fmla="*/ 0 h 21600"/>
              <a:gd name="connsiteX6" fmla="*/ 144 w 17715"/>
              <a:gd name="connsiteY6" fmla="*/ 3116 h 21600"/>
              <a:gd name="connsiteX7" fmla="*/ 8539 w 17715"/>
              <a:gd name="connsiteY7" fmla="*/ 7032 h 21600"/>
              <a:gd name="connsiteX8" fmla="*/ 6219 w 17715"/>
              <a:gd name="connsiteY8" fmla="*/ 10713 h 21600"/>
              <a:gd name="connsiteX9" fmla="*/ 6219 w 17715"/>
              <a:gd name="connsiteY9" fmla="*/ 10974 h 21600"/>
              <a:gd name="connsiteX10" fmla="*/ 8128 w 17715"/>
              <a:gd name="connsiteY10" fmla="*/ 14377 h 21600"/>
              <a:gd name="connsiteX11" fmla="*/ 6367 w 17715"/>
              <a:gd name="connsiteY11" fmla="*/ 16048 h 21600"/>
              <a:gd name="connsiteX12" fmla="*/ 4015 w 17715"/>
              <a:gd name="connsiteY12" fmla="*/ 15369 h 21600"/>
              <a:gd name="connsiteX13" fmla="*/ 239 w 17715"/>
              <a:gd name="connsiteY13" fmla="*/ 18484 h 21600"/>
              <a:gd name="connsiteX14" fmla="*/ 4015 w 17715"/>
              <a:gd name="connsiteY14" fmla="*/ 21600 h 21600"/>
              <a:gd name="connsiteX15" fmla="*/ 7790 w 17715"/>
              <a:gd name="connsiteY15" fmla="*/ 18484 h 21600"/>
              <a:gd name="connsiteX16" fmla="*/ 6609 w 17715"/>
              <a:gd name="connsiteY16" fmla="*/ 16222 h 21600"/>
              <a:gd name="connsiteX17" fmla="*/ 8370 w 17715"/>
              <a:gd name="connsiteY17" fmla="*/ 14551 h 21600"/>
              <a:gd name="connsiteX18" fmla="*/ 11967 w 17715"/>
              <a:gd name="connsiteY18" fmla="*/ 15595 h 21600"/>
              <a:gd name="connsiteX19" fmla="*/ 17715 w 17715"/>
              <a:gd name="connsiteY19" fmla="*/ 10852 h 21600"/>
              <a:gd name="connsiteX20" fmla="*/ 11967 w 17715"/>
              <a:gd name="connsiteY20" fmla="*/ 6092 h 21600"/>
              <a:gd name="connsiteX21" fmla="*/ 9520 w 17715"/>
              <a:gd name="connsiteY21" fmla="*/ 13489 h 21600"/>
              <a:gd name="connsiteX22" fmla="*/ 7822 w 17715"/>
              <a:gd name="connsiteY22" fmla="*/ 13489 h 21600"/>
              <a:gd name="connsiteX23" fmla="*/ 6725 w 17715"/>
              <a:gd name="connsiteY23" fmla="*/ 10835 h 21600"/>
              <a:gd name="connsiteX24" fmla="*/ 7822 w 17715"/>
              <a:gd name="connsiteY24" fmla="*/ 8180 h 21600"/>
              <a:gd name="connsiteX25" fmla="*/ 9520 w 17715"/>
              <a:gd name="connsiteY25" fmla="*/ 8180 h 21600"/>
              <a:gd name="connsiteX26" fmla="*/ 10617 w 17715"/>
              <a:gd name="connsiteY26" fmla="*/ 10835 h 21600"/>
              <a:gd name="connsiteX27" fmla="*/ 9520 w 17715"/>
              <a:gd name="connsiteY27" fmla="*/ 13489 h 21600"/>
              <a:gd name="connsiteX0" fmla="*/ 11967 w 17715"/>
              <a:gd name="connsiteY0" fmla="*/ 6092 h 21600"/>
              <a:gd name="connsiteX1" fmla="*/ 8666 w 17715"/>
              <a:gd name="connsiteY1" fmla="*/ 6953 h 21600"/>
              <a:gd name="connsiteX2" fmla="*/ 8782 w 17715"/>
              <a:gd name="connsiteY2" fmla="*/ 6858 h 21600"/>
              <a:gd name="connsiteX3" fmla="*/ 7695 w 17715"/>
              <a:gd name="connsiteY3" fmla="*/ 3116 h 21600"/>
              <a:gd name="connsiteX4" fmla="*/ 3920 w 17715"/>
              <a:gd name="connsiteY4" fmla="*/ 0 h 21600"/>
              <a:gd name="connsiteX5" fmla="*/ 144 w 17715"/>
              <a:gd name="connsiteY5" fmla="*/ 3116 h 21600"/>
              <a:gd name="connsiteX6" fmla="*/ 8539 w 17715"/>
              <a:gd name="connsiteY6" fmla="*/ 7032 h 21600"/>
              <a:gd name="connsiteX7" fmla="*/ 6219 w 17715"/>
              <a:gd name="connsiteY7" fmla="*/ 10713 h 21600"/>
              <a:gd name="connsiteX8" fmla="*/ 6219 w 17715"/>
              <a:gd name="connsiteY8" fmla="*/ 10974 h 21600"/>
              <a:gd name="connsiteX9" fmla="*/ 8128 w 17715"/>
              <a:gd name="connsiteY9" fmla="*/ 14377 h 21600"/>
              <a:gd name="connsiteX10" fmla="*/ 6367 w 17715"/>
              <a:gd name="connsiteY10" fmla="*/ 16048 h 21600"/>
              <a:gd name="connsiteX11" fmla="*/ 4015 w 17715"/>
              <a:gd name="connsiteY11" fmla="*/ 15369 h 21600"/>
              <a:gd name="connsiteX12" fmla="*/ 239 w 17715"/>
              <a:gd name="connsiteY12" fmla="*/ 18484 h 21600"/>
              <a:gd name="connsiteX13" fmla="*/ 4015 w 17715"/>
              <a:gd name="connsiteY13" fmla="*/ 21600 h 21600"/>
              <a:gd name="connsiteX14" fmla="*/ 7790 w 17715"/>
              <a:gd name="connsiteY14" fmla="*/ 18484 h 21600"/>
              <a:gd name="connsiteX15" fmla="*/ 6609 w 17715"/>
              <a:gd name="connsiteY15" fmla="*/ 16222 h 21600"/>
              <a:gd name="connsiteX16" fmla="*/ 8370 w 17715"/>
              <a:gd name="connsiteY16" fmla="*/ 14551 h 21600"/>
              <a:gd name="connsiteX17" fmla="*/ 11967 w 17715"/>
              <a:gd name="connsiteY17" fmla="*/ 15595 h 21600"/>
              <a:gd name="connsiteX18" fmla="*/ 17715 w 17715"/>
              <a:gd name="connsiteY18" fmla="*/ 10852 h 21600"/>
              <a:gd name="connsiteX19" fmla="*/ 11967 w 17715"/>
              <a:gd name="connsiteY19" fmla="*/ 6092 h 21600"/>
              <a:gd name="connsiteX20" fmla="*/ 9520 w 17715"/>
              <a:gd name="connsiteY20" fmla="*/ 13489 h 21600"/>
              <a:gd name="connsiteX21" fmla="*/ 7822 w 17715"/>
              <a:gd name="connsiteY21" fmla="*/ 13489 h 21600"/>
              <a:gd name="connsiteX22" fmla="*/ 6725 w 17715"/>
              <a:gd name="connsiteY22" fmla="*/ 10835 h 21600"/>
              <a:gd name="connsiteX23" fmla="*/ 7822 w 17715"/>
              <a:gd name="connsiteY23" fmla="*/ 8180 h 21600"/>
              <a:gd name="connsiteX24" fmla="*/ 9520 w 17715"/>
              <a:gd name="connsiteY24" fmla="*/ 8180 h 21600"/>
              <a:gd name="connsiteX25" fmla="*/ 10617 w 17715"/>
              <a:gd name="connsiteY25" fmla="*/ 10835 h 21600"/>
              <a:gd name="connsiteX26" fmla="*/ 9520 w 17715"/>
              <a:gd name="connsiteY26" fmla="*/ 13489 h 21600"/>
              <a:gd name="connsiteX0" fmla="*/ 11967 w 17715"/>
              <a:gd name="connsiteY0" fmla="*/ 6092 h 21600"/>
              <a:gd name="connsiteX1" fmla="*/ 8666 w 17715"/>
              <a:gd name="connsiteY1" fmla="*/ 6953 h 21600"/>
              <a:gd name="connsiteX2" fmla="*/ 8782 w 17715"/>
              <a:gd name="connsiteY2" fmla="*/ 6858 h 21600"/>
              <a:gd name="connsiteX3" fmla="*/ 3920 w 17715"/>
              <a:gd name="connsiteY3" fmla="*/ 0 h 21600"/>
              <a:gd name="connsiteX4" fmla="*/ 144 w 17715"/>
              <a:gd name="connsiteY4" fmla="*/ 3116 h 21600"/>
              <a:gd name="connsiteX5" fmla="*/ 8539 w 17715"/>
              <a:gd name="connsiteY5" fmla="*/ 7032 h 21600"/>
              <a:gd name="connsiteX6" fmla="*/ 6219 w 17715"/>
              <a:gd name="connsiteY6" fmla="*/ 10713 h 21600"/>
              <a:gd name="connsiteX7" fmla="*/ 6219 w 17715"/>
              <a:gd name="connsiteY7" fmla="*/ 10974 h 21600"/>
              <a:gd name="connsiteX8" fmla="*/ 8128 w 17715"/>
              <a:gd name="connsiteY8" fmla="*/ 14377 h 21600"/>
              <a:gd name="connsiteX9" fmla="*/ 6367 w 17715"/>
              <a:gd name="connsiteY9" fmla="*/ 16048 h 21600"/>
              <a:gd name="connsiteX10" fmla="*/ 4015 w 17715"/>
              <a:gd name="connsiteY10" fmla="*/ 15369 h 21600"/>
              <a:gd name="connsiteX11" fmla="*/ 239 w 17715"/>
              <a:gd name="connsiteY11" fmla="*/ 18484 h 21600"/>
              <a:gd name="connsiteX12" fmla="*/ 4015 w 17715"/>
              <a:gd name="connsiteY12" fmla="*/ 21600 h 21600"/>
              <a:gd name="connsiteX13" fmla="*/ 7790 w 17715"/>
              <a:gd name="connsiteY13" fmla="*/ 18484 h 21600"/>
              <a:gd name="connsiteX14" fmla="*/ 6609 w 17715"/>
              <a:gd name="connsiteY14" fmla="*/ 16222 h 21600"/>
              <a:gd name="connsiteX15" fmla="*/ 8370 w 17715"/>
              <a:gd name="connsiteY15" fmla="*/ 14551 h 21600"/>
              <a:gd name="connsiteX16" fmla="*/ 11967 w 17715"/>
              <a:gd name="connsiteY16" fmla="*/ 15595 h 21600"/>
              <a:gd name="connsiteX17" fmla="*/ 17715 w 17715"/>
              <a:gd name="connsiteY17" fmla="*/ 10852 h 21600"/>
              <a:gd name="connsiteX18" fmla="*/ 11967 w 17715"/>
              <a:gd name="connsiteY18" fmla="*/ 6092 h 21600"/>
              <a:gd name="connsiteX19" fmla="*/ 9520 w 17715"/>
              <a:gd name="connsiteY19" fmla="*/ 13489 h 21600"/>
              <a:gd name="connsiteX20" fmla="*/ 7822 w 17715"/>
              <a:gd name="connsiteY20" fmla="*/ 13489 h 21600"/>
              <a:gd name="connsiteX21" fmla="*/ 6725 w 17715"/>
              <a:gd name="connsiteY21" fmla="*/ 10835 h 21600"/>
              <a:gd name="connsiteX22" fmla="*/ 7822 w 17715"/>
              <a:gd name="connsiteY22" fmla="*/ 8180 h 21600"/>
              <a:gd name="connsiteX23" fmla="*/ 9520 w 17715"/>
              <a:gd name="connsiteY23" fmla="*/ 8180 h 21600"/>
              <a:gd name="connsiteX24" fmla="*/ 10617 w 17715"/>
              <a:gd name="connsiteY24" fmla="*/ 10835 h 21600"/>
              <a:gd name="connsiteX25" fmla="*/ 9520 w 17715"/>
              <a:gd name="connsiteY25" fmla="*/ 13489 h 21600"/>
              <a:gd name="connsiteX0" fmla="*/ 11823 w 17571"/>
              <a:gd name="connsiteY0" fmla="*/ 2976 h 18484"/>
              <a:gd name="connsiteX1" fmla="*/ 8522 w 17571"/>
              <a:gd name="connsiteY1" fmla="*/ 3837 h 18484"/>
              <a:gd name="connsiteX2" fmla="*/ 8638 w 17571"/>
              <a:gd name="connsiteY2" fmla="*/ 3742 h 18484"/>
              <a:gd name="connsiteX3" fmla="*/ 0 w 17571"/>
              <a:gd name="connsiteY3" fmla="*/ 0 h 18484"/>
              <a:gd name="connsiteX4" fmla="*/ 8395 w 17571"/>
              <a:gd name="connsiteY4" fmla="*/ 3916 h 18484"/>
              <a:gd name="connsiteX5" fmla="*/ 6075 w 17571"/>
              <a:gd name="connsiteY5" fmla="*/ 7597 h 18484"/>
              <a:gd name="connsiteX6" fmla="*/ 6075 w 17571"/>
              <a:gd name="connsiteY6" fmla="*/ 7858 h 18484"/>
              <a:gd name="connsiteX7" fmla="*/ 7984 w 17571"/>
              <a:gd name="connsiteY7" fmla="*/ 11261 h 18484"/>
              <a:gd name="connsiteX8" fmla="*/ 6223 w 17571"/>
              <a:gd name="connsiteY8" fmla="*/ 12932 h 18484"/>
              <a:gd name="connsiteX9" fmla="*/ 3871 w 17571"/>
              <a:gd name="connsiteY9" fmla="*/ 12253 h 18484"/>
              <a:gd name="connsiteX10" fmla="*/ 95 w 17571"/>
              <a:gd name="connsiteY10" fmla="*/ 15368 h 18484"/>
              <a:gd name="connsiteX11" fmla="*/ 3871 w 17571"/>
              <a:gd name="connsiteY11" fmla="*/ 18484 h 18484"/>
              <a:gd name="connsiteX12" fmla="*/ 7646 w 17571"/>
              <a:gd name="connsiteY12" fmla="*/ 15368 h 18484"/>
              <a:gd name="connsiteX13" fmla="*/ 6465 w 17571"/>
              <a:gd name="connsiteY13" fmla="*/ 13106 h 18484"/>
              <a:gd name="connsiteX14" fmla="*/ 8226 w 17571"/>
              <a:gd name="connsiteY14" fmla="*/ 11435 h 18484"/>
              <a:gd name="connsiteX15" fmla="*/ 11823 w 17571"/>
              <a:gd name="connsiteY15" fmla="*/ 12479 h 18484"/>
              <a:gd name="connsiteX16" fmla="*/ 17571 w 17571"/>
              <a:gd name="connsiteY16" fmla="*/ 7736 h 18484"/>
              <a:gd name="connsiteX17" fmla="*/ 11823 w 17571"/>
              <a:gd name="connsiteY17" fmla="*/ 2976 h 18484"/>
              <a:gd name="connsiteX18" fmla="*/ 9376 w 17571"/>
              <a:gd name="connsiteY18" fmla="*/ 10373 h 18484"/>
              <a:gd name="connsiteX19" fmla="*/ 7678 w 17571"/>
              <a:gd name="connsiteY19" fmla="*/ 10373 h 18484"/>
              <a:gd name="connsiteX20" fmla="*/ 6581 w 17571"/>
              <a:gd name="connsiteY20" fmla="*/ 7719 h 18484"/>
              <a:gd name="connsiteX21" fmla="*/ 7678 w 17571"/>
              <a:gd name="connsiteY21" fmla="*/ 5064 h 18484"/>
              <a:gd name="connsiteX22" fmla="*/ 9376 w 17571"/>
              <a:gd name="connsiteY22" fmla="*/ 5064 h 18484"/>
              <a:gd name="connsiteX23" fmla="*/ 10473 w 17571"/>
              <a:gd name="connsiteY23" fmla="*/ 7719 h 18484"/>
              <a:gd name="connsiteX24" fmla="*/ 9376 w 17571"/>
              <a:gd name="connsiteY24" fmla="*/ 10373 h 18484"/>
              <a:gd name="connsiteX0" fmla="*/ 11728 w 17476"/>
              <a:gd name="connsiteY0" fmla="*/ 0 h 15508"/>
              <a:gd name="connsiteX1" fmla="*/ 8427 w 17476"/>
              <a:gd name="connsiteY1" fmla="*/ 861 h 15508"/>
              <a:gd name="connsiteX2" fmla="*/ 8543 w 17476"/>
              <a:gd name="connsiteY2" fmla="*/ 766 h 15508"/>
              <a:gd name="connsiteX3" fmla="*/ 8300 w 17476"/>
              <a:gd name="connsiteY3" fmla="*/ 940 h 15508"/>
              <a:gd name="connsiteX4" fmla="*/ 5980 w 17476"/>
              <a:gd name="connsiteY4" fmla="*/ 4621 h 15508"/>
              <a:gd name="connsiteX5" fmla="*/ 5980 w 17476"/>
              <a:gd name="connsiteY5" fmla="*/ 4882 h 15508"/>
              <a:gd name="connsiteX6" fmla="*/ 7889 w 17476"/>
              <a:gd name="connsiteY6" fmla="*/ 8285 h 15508"/>
              <a:gd name="connsiteX7" fmla="*/ 6128 w 17476"/>
              <a:gd name="connsiteY7" fmla="*/ 9956 h 15508"/>
              <a:gd name="connsiteX8" fmla="*/ 3776 w 17476"/>
              <a:gd name="connsiteY8" fmla="*/ 9277 h 15508"/>
              <a:gd name="connsiteX9" fmla="*/ 0 w 17476"/>
              <a:gd name="connsiteY9" fmla="*/ 12392 h 15508"/>
              <a:gd name="connsiteX10" fmla="*/ 3776 w 17476"/>
              <a:gd name="connsiteY10" fmla="*/ 15508 h 15508"/>
              <a:gd name="connsiteX11" fmla="*/ 7551 w 17476"/>
              <a:gd name="connsiteY11" fmla="*/ 12392 h 15508"/>
              <a:gd name="connsiteX12" fmla="*/ 6370 w 17476"/>
              <a:gd name="connsiteY12" fmla="*/ 10130 h 15508"/>
              <a:gd name="connsiteX13" fmla="*/ 8131 w 17476"/>
              <a:gd name="connsiteY13" fmla="*/ 8459 h 15508"/>
              <a:gd name="connsiteX14" fmla="*/ 11728 w 17476"/>
              <a:gd name="connsiteY14" fmla="*/ 9503 h 15508"/>
              <a:gd name="connsiteX15" fmla="*/ 17476 w 17476"/>
              <a:gd name="connsiteY15" fmla="*/ 4760 h 15508"/>
              <a:gd name="connsiteX16" fmla="*/ 11728 w 17476"/>
              <a:gd name="connsiteY16" fmla="*/ 0 h 15508"/>
              <a:gd name="connsiteX17" fmla="*/ 9281 w 17476"/>
              <a:gd name="connsiteY17" fmla="*/ 7397 h 15508"/>
              <a:gd name="connsiteX18" fmla="*/ 7583 w 17476"/>
              <a:gd name="connsiteY18" fmla="*/ 7397 h 15508"/>
              <a:gd name="connsiteX19" fmla="*/ 6486 w 17476"/>
              <a:gd name="connsiteY19" fmla="*/ 4743 h 15508"/>
              <a:gd name="connsiteX20" fmla="*/ 7583 w 17476"/>
              <a:gd name="connsiteY20" fmla="*/ 2088 h 15508"/>
              <a:gd name="connsiteX21" fmla="*/ 9281 w 17476"/>
              <a:gd name="connsiteY21" fmla="*/ 2088 h 15508"/>
              <a:gd name="connsiteX22" fmla="*/ 10378 w 17476"/>
              <a:gd name="connsiteY22" fmla="*/ 4743 h 15508"/>
              <a:gd name="connsiteX23" fmla="*/ 9281 w 17476"/>
              <a:gd name="connsiteY23" fmla="*/ 7397 h 15508"/>
              <a:gd name="connsiteX0" fmla="*/ 11728 w 17476"/>
              <a:gd name="connsiteY0" fmla="*/ 0 h 15508"/>
              <a:gd name="connsiteX1" fmla="*/ 8427 w 17476"/>
              <a:gd name="connsiteY1" fmla="*/ 861 h 15508"/>
              <a:gd name="connsiteX2" fmla="*/ 8543 w 17476"/>
              <a:gd name="connsiteY2" fmla="*/ 766 h 15508"/>
              <a:gd name="connsiteX3" fmla="*/ 8300 w 17476"/>
              <a:gd name="connsiteY3" fmla="*/ 940 h 15508"/>
              <a:gd name="connsiteX4" fmla="*/ 5980 w 17476"/>
              <a:gd name="connsiteY4" fmla="*/ 4621 h 15508"/>
              <a:gd name="connsiteX5" fmla="*/ 5980 w 17476"/>
              <a:gd name="connsiteY5" fmla="*/ 4882 h 15508"/>
              <a:gd name="connsiteX6" fmla="*/ 7889 w 17476"/>
              <a:gd name="connsiteY6" fmla="*/ 8285 h 15508"/>
              <a:gd name="connsiteX7" fmla="*/ 6128 w 17476"/>
              <a:gd name="connsiteY7" fmla="*/ 9956 h 15508"/>
              <a:gd name="connsiteX8" fmla="*/ 3776 w 17476"/>
              <a:gd name="connsiteY8" fmla="*/ 9277 h 15508"/>
              <a:gd name="connsiteX9" fmla="*/ 0 w 17476"/>
              <a:gd name="connsiteY9" fmla="*/ 12392 h 15508"/>
              <a:gd name="connsiteX10" fmla="*/ 3776 w 17476"/>
              <a:gd name="connsiteY10" fmla="*/ 15508 h 15508"/>
              <a:gd name="connsiteX11" fmla="*/ 7551 w 17476"/>
              <a:gd name="connsiteY11" fmla="*/ 12392 h 15508"/>
              <a:gd name="connsiteX12" fmla="*/ 8131 w 17476"/>
              <a:gd name="connsiteY12" fmla="*/ 8459 h 15508"/>
              <a:gd name="connsiteX13" fmla="*/ 11728 w 17476"/>
              <a:gd name="connsiteY13" fmla="*/ 9503 h 15508"/>
              <a:gd name="connsiteX14" fmla="*/ 17476 w 17476"/>
              <a:gd name="connsiteY14" fmla="*/ 4760 h 15508"/>
              <a:gd name="connsiteX15" fmla="*/ 11728 w 17476"/>
              <a:gd name="connsiteY15" fmla="*/ 0 h 15508"/>
              <a:gd name="connsiteX16" fmla="*/ 9281 w 17476"/>
              <a:gd name="connsiteY16" fmla="*/ 7397 h 15508"/>
              <a:gd name="connsiteX17" fmla="*/ 7583 w 17476"/>
              <a:gd name="connsiteY17" fmla="*/ 7397 h 15508"/>
              <a:gd name="connsiteX18" fmla="*/ 6486 w 17476"/>
              <a:gd name="connsiteY18" fmla="*/ 4743 h 15508"/>
              <a:gd name="connsiteX19" fmla="*/ 7583 w 17476"/>
              <a:gd name="connsiteY19" fmla="*/ 2088 h 15508"/>
              <a:gd name="connsiteX20" fmla="*/ 9281 w 17476"/>
              <a:gd name="connsiteY20" fmla="*/ 2088 h 15508"/>
              <a:gd name="connsiteX21" fmla="*/ 10378 w 17476"/>
              <a:gd name="connsiteY21" fmla="*/ 4743 h 15508"/>
              <a:gd name="connsiteX22" fmla="*/ 9281 w 17476"/>
              <a:gd name="connsiteY22" fmla="*/ 7397 h 15508"/>
              <a:gd name="connsiteX0" fmla="*/ 11728 w 17476"/>
              <a:gd name="connsiteY0" fmla="*/ 0 h 15508"/>
              <a:gd name="connsiteX1" fmla="*/ 8427 w 17476"/>
              <a:gd name="connsiteY1" fmla="*/ 861 h 15508"/>
              <a:gd name="connsiteX2" fmla="*/ 8543 w 17476"/>
              <a:gd name="connsiteY2" fmla="*/ 766 h 15508"/>
              <a:gd name="connsiteX3" fmla="*/ 8300 w 17476"/>
              <a:gd name="connsiteY3" fmla="*/ 940 h 15508"/>
              <a:gd name="connsiteX4" fmla="*/ 5980 w 17476"/>
              <a:gd name="connsiteY4" fmla="*/ 4621 h 15508"/>
              <a:gd name="connsiteX5" fmla="*/ 5980 w 17476"/>
              <a:gd name="connsiteY5" fmla="*/ 4882 h 15508"/>
              <a:gd name="connsiteX6" fmla="*/ 7889 w 17476"/>
              <a:gd name="connsiteY6" fmla="*/ 8285 h 15508"/>
              <a:gd name="connsiteX7" fmla="*/ 3776 w 17476"/>
              <a:gd name="connsiteY7" fmla="*/ 9277 h 15508"/>
              <a:gd name="connsiteX8" fmla="*/ 0 w 17476"/>
              <a:gd name="connsiteY8" fmla="*/ 12392 h 15508"/>
              <a:gd name="connsiteX9" fmla="*/ 3776 w 17476"/>
              <a:gd name="connsiteY9" fmla="*/ 15508 h 15508"/>
              <a:gd name="connsiteX10" fmla="*/ 7551 w 17476"/>
              <a:gd name="connsiteY10" fmla="*/ 12392 h 15508"/>
              <a:gd name="connsiteX11" fmla="*/ 8131 w 17476"/>
              <a:gd name="connsiteY11" fmla="*/ 8459 h 15508"/>
              <a:gd name="connsiteX12" fmla="*/ 11728 w 17476"/>
              <a:gd name="connsiteY12" fmla="*/ 9503 h 15508"/>
              <a:gd name="connsiteX13" fmla="*/ 17476 w 17476"/>
              <a:gd name="connsiteY13" fmla="*/ 4760 h 15508"/>
              <a:gd name="connsiteX14" fmla="*/ 11728 w 17476"/>
              <a:gd name="connsiteY14" fmla="*/ 0 h 15508"/>
              <a:gd name="connsiteX15" fmla="*/ 9281 w 17476"/>
              <a:gd name="connsiteY15" fmla="*/ 7397 h 15508"/>
              <a:gd name="connsiteX16" fmla="*/ 7583 w 17476"/>
              <a:gd name="connsiteY16" fmla="*/ 7397 h 15508"/>
              <a:gd name="connsiteX17" fmla="*/ 6486 w 17476"/>
              <a:gd name="connsiteY17" fmla="*/ 4743 h 15508"/>
              <a:gd name="connsiteX18" fmla="*/ 7583 w 17476"/>
              <a:gd name="connsiteY18" fmla="*/ 2088 h 15508"/>
              <a:gd name="connsiteX19" fmla="*/ 9281 w 17476"/>
              <a:gd name="connsiteY19" fmla="*/ 2088 h 15508"/>
              <a:gd name="connsiteX20" fmla="*/ 10378 w 17476"/>
              <a:gd name="connsiteY20" fmla="*/ 4743 h 15508"/>
              <a:gd name="connsiteX21" fmla="*/ 9281 w 17476"/>
              <a:gd name="connsiteY21" fmla="*/ 7397 h 15508"/>
              <a:gd name="connsiteX0" fmla="*/ 11728 w 17476"/>
              <a:gd name="connsiteY0" fmla="*/ 0 h 15508"/>
              <a:gd name="connsiteX1" fmla="*/ 8427 w 17476"/>
              <a:gd name="connsiteY1" fmla="*/ 861 h 15508"/>
              <a:gd name="connsiteX2" fmla="*/ 8543 w 17476"/>
              <a:gd name="connsiteY2" fmla="*/ 766 h 15508"/>
              <a:gd name="connsiteX3" fmla="*/ 8300 w 17476"/>
              <a:gd name="connsiteY3" fmla="*/ 940 h 15508"/>
              <a:gd name="connsiteX4" fmla="*/ 5980 w 17476"/>
              <a:gd name="connsiteY4" fmla="*/ 4621 h 15508"/>
              <a:gd name="connsiteX5" fmla="*/ 5980 w 17476"/>
              <a:gd name="connsiteY5" fmla="*/ 4882 h 15508"/>
              <a:gd name="connsiteX6" fmla="*/ 7889 w 17476"/>
              <a:gd name="connsiteY6" fmla="*/ 8285 h 15508"/>
              <a:gd name="connsiteX7" fmla="*/ 0 w 17476"/>
              <a:gd name="connsiteY7" fmla="*/ 12392 h 15508"/>
              <a:gd name="connsiteX8" fmla="*/ 3776 w 17476"/>
              <a:gd name="connsiteY8" fmla="*/ 15508 h 15508"/>
              <a:gd name="connsiteX9" fmla="*/ 7551 w 17476"/>
              <a:gd name="connsiteY9" fmla="*/ 12392 h 15508"/>
              <a:gd name="connsiteX10" fmla="*/ 8131 w 17476"/>
              <a:gd name="connsiteY10" fmla="*/ 8459 h 15508"/>
              <a:gd name="connsiteX11" fmla="*/ 11728 w 17476"/>
              <a:gd name="connsiteY11" fmla="*/ 9503 h 15508"/>
              <a:gd name="connsiteX12" fmla="*/ 17476 w 17476"/>
              <a:gd name="connsiteY12" fmla="*/ 4760 h 15508"/>
              <a:gd name="connsiteX13" fmla="*/ 11728 w 17476"/>
              <a:gd name="connsiteY13" fmla="*/ 0 h 15508"/>
              <a:gd name="connsiteX14" fmla="*/ 9281 w 17476"/>
              <a:gd name="connsiteY14" fmla="*/ 7397 h 15508"/>
              <a:gd name="connsiteX15" fmla="*/ 7583 w 17476"/>
              <a:gd name="connsiteY15" fmla="*/ 7397 h 15508"/>
              <a:gd name="connsiteX16" fmla="*/ 6486 w 17476"/>
              <a:gd name="connsiteY16" fmla="*/ 4743 h 15508"/>
              <a:gd name="connsiteX17" fmla="*/ 7583 w 17476"/>
              <a:gd name="connsiteY17" fmla="*/ 2088 h 15508"/>
              <a:gd name="connsiteX18" fmla="*/ 9281 w 17476"/>
              <a:gd name="connsiteY18" fmla="*/ 2088 h 15508"/>
              <a:gd name="connsiteX19" fmla="*/ 10378 w 17476"/>
              <a:gd name="connsiteY19" fmla="*/ 4743 h 15508"/>
              <a:gd name="connsiteX20" fmla="*/ 9281 w 17476"/>
              <a:gd name="connsiteY20" fmla="*/ 7397 h 15508"/>
              <a:gd name="connsiteX0" fmla="*/ 7952 w 13700"/>
              <a:gd name="connsiteY0" fmla="*/ 0 h 15508"/>
              <a:gd name="connsiteX1" fmla="*/ 4651 w 13700"/>
              <a:gd name="connsiteY1" fmla="*/ 861 h 15508"/>
              <a:gd name="connsiteX2" fmla="*/ 4767 w 13700"/>
              <a:gd name="connsiteY2" fmla="*/ 766 h 15508"/>
              <a:gd name="connsiteX3" fmla="*/ 4524 w 13700"/>
              <a:gd name="connsiteY3" fmla="*/ 940 h 15508"/>
              <a:gd name="connsiteX4" fmla="*/ 2204 w 13700"/>
              <a:gd name="connsiteY4" fmla="*/ 4621 h 15508"/>
              <a:gd name="connsiteX5" fmla="*/ 2204 w 13700"/>
              <a:gd name="connsiteY5" fmla="*/ 4882 h 15508"/>
              <a:gd name="connsiteX6" fmla="*/ 4113 w 13700"/>
              <a:gd name="connsiteY6" fmla="*/ 8285 h 15508"/>
              <a:gd name="connsiteX7" fmla="*/ 0 w 13700"/>
              <a:gd name="connsiteY7" fmla="*/ 15508 h 15508"/>
              <a:gd name="connsiteX8" fmla="*/ 3775 w 13700"/>
              <a:gd name="connsiteY8" fmla="*/ 12392 h 15508"/>
              <a:gd name="connsiteX9" fmla="*/ 4355 w 13700"/>
              <a:gd name="connsiteY9" fmla="*/ 8459 h 15508"/>
              <a:gd name="connsiteX10" fmla="*/ 7952 w 13700"/>
              <a:gd name="connsiteY10" fmla="*/ 9503 h 15508"/>
              <a:gd name="connsiteX11" fmla="*/ 13700 w 13700"/>
              <a:gd name="connsiteY11" fmla="*/ 4760 h 15508"/>
              <a:gd name="connsiteX12" fmla="*/ 7952 w 13700"/>
              <a:gd name="connsiteY12" fmla="*/ 0 h 15508"/>
              <a:gd name="connsiteX13" fmla="*/ 5505 w 13700"/>
              <a:gd name="connsiteY13" fmla="*/ 7397 h 15508"/>
              <a:gd name="connsiteX14" fmla="*/ 3807 w 13700"/>
              <a:gd name="connsiteY14" fmla="*/ 7397 h 15508"/>
              <a:gd name="connsiteX15" fmla="*/ 2710 w 13700"/>
              <a:gd name="connsiteY15" fmla="*/ 4743 h 15508"/>
              <a:gd name="connsiteX16" fmla="*/ 3807 w 13700"/>
              <a:gd name="connsiteY16" fmla="*/ 2088 h 15508"/>
              <a:gd name="connsiteX17" fmla="*/ 5505 w 13700"/>
              <a:gd name="connsiteY17" fmla="*/ 2088 h 15508"/>
              <a:gd name="connsiteX18" fmla="*/ 6602 w 13700"/>
              <a:gd name="connsiteY18" fmla="*/ 4743 h 15508"/>
              <a:gd name="connsiteX19" fmla="*/ 5505 w 13700"/>
              <a:gd name="connsiteY19" fmla="*/ 7397 h 15508"/>
              <a:gd name="connsiteX0" fmla="*/ 5748 w 11496"/>
              <a:gd name="connsiteY0" fmla="*/ 0 h 12392"/>
              <a:gd name="connsiteX1" fmla="*/ 2447 w 11496"/>
              <a:gd name="connsiteY1" fmla="*/ 861 h 12392"/>
              <a:gd name="connsiteX2" fmla="*/ 2563 w 11496"/>
              <a:gd name="connsiteY2" fmla="*/ 766 h 12392"/>
              <a:gd name="connsiteX3" fmla="*/ 2320 w 11496"/>
              <a:gd name="connsiteY3" fmla="*/ 940 h 12392"/>
              <a:gd name="connsiteX4" fmla="*/ 0 w 11496"/>
              <a:gd name="connsiteY4" fmla="*/ 4621 h 12392"/>
              <a:gd name="connsiteX5" fmla="*/ 0 w 11496"/>
              <a:gd name="connsiteY5" fmla="*/ 4882 h 12392"/>
              <a:gd name="connsiteX6" fmla="*/ 1909 w 11496"/>
              <a:gd name="connsiteY6" fmla="*/ 8285 h 12392"/>
              <a:gd name="connsiteX7" fmla="*/ 1571 w 11496"/>
              <a:gd name="connsiteY7" fmla="*/ 12392 h 12392"/>
              <a:gd name="connsiteX8" fmla="*/ 2151 w 11496"/>
              <a:gd name="connsiteY8" fmla="*/ 8459 h 12392"/>
              <a:gd name="connsiteX9" fmla="*/ 5748 w 11496"/>
              <a:gd name="connsiteY9" fmla="*/ 9503 h 12392"/>
              <a:gd name="connsiteX10" fmla="*/ 11496 w 11496"/>
              <a:gd name="connsiteY10" fmla="*/ 4760 h 12392"/>
              <a:gd name="connsiteX11" fmla="*/ 5748 w 11496"/>
              <a:gd name="connsiteY11" fmla="*/ 0 h 12392"/>
              <a:gd name="connsiteX12" fmla="*/ 3301 w 11496"/>
              <a:gd name="connsiteY12" fmla="*/ 7397 h 12392"/>
              <a:gd name="connsiteX13" fmla="*/ 1603 w 11496"/>
              <a:gd name="connsiteY13" fmla="*/ 7397 h 12392"/>
              <a:gd name="connsiteX14" fmla="*/ 506 w 11496"/>
              <a:gd name="connsiteY14" fmla="*/ 4743 h 12392"/>
              <a:gd name="connsiteX15" fmla="*/ 1603 w 11496"/>
              <a:gd name="connsiteY15" fmla="*/ 2088 h 12392"/>
              <a:gd name="connsiteX16" fmla="*/ 3301 w 11496"/>
              <a:gd name="connsiteY16" fmla="*/ 2088 h 12392"/>
              <a:gd name="connsiteX17" fmla="*/ 4398 w 11496"/>
              <a:gd name="connsiteY17" fmla="*/ 4743 h 12392"/>
              <a:gd name="connsiteX18" fmla="*/ 3301 w 11496"/>
              <a:gd name="connsiteY18" fmla="*/ 7397 h 12392"/>
              <a:gd name="connsiteX0" fmla="*/ 5748 w 11496"/>
              <a:gd name="connsiteY0" fmla="*/ 0 h 9503"/>
              <a:gd name="connsiteX1" fmla="*/ 2447 w 11496"/>
              <a:gd name="connsiteY1" fmla="*/ 861 h 9503"/>
              <a:gd name="connsiteX2" fmla="*/ 2563 w 11496"/>
              <a:gd name="connsiteY2" fmla="*/ 766 h 9503"/>
              <a:gd name="connsiteX3" fmla="*/ 2320 w 11496"/>
              <a:gd name="connsiteY3" fmla="*/ 940 h 9503"/>
              <a:gd name="connsiteX4" fmla="*/ 0 w 11496"/>
              <a:gd name="connsiteY4" fmla="*/ 4621 h 9503"/>
              <a:gd name="connsiteX5" fmla="*/ 0 w 11496"/>
              <a:gd name="connsiteY5" fmla="*/ 4882 h 9503"/>
              <a:gd name="connsiteX6" fmla="*/ 1909 w 11496"/>
              <a:gd name="connsiteY6" fmla="*/ 8285 h 9503"/>
              <a:gd name="connsiteX7" fmla="*/ 2151 w 11496"/>
              <a:gd name="connsiteY7" fmla="*/ 8459 h 9503"/>
              <a:gd name="connsiteX8" fmla="*/ 5748 w 11496"/>
              <a:gd name="connsiteY8" fmla="*/ 9503 h 9503"/>
              <a:gd name="connsiteX9" fmla="*/ 11496 w 11496"/>
              <a:gd name="connsiteY9" fmla="*/ 4760 h 9503"/>
              <a:gd name="connsiteX10" fmla="*/ 5748 w 11496"/>
              <a:gd name="connsiteY10" fmla="*/ 0 h 9503"/>
              <a:gd name="connsiteX11" fmla="*/ 3301 w 11496"/>
              <a:gd name="connsiteY11" fmla="*/ 7397 h 9503"/>
              <a:gd name="connsiteX12" fmla="*/ 1603 w 11496"/>
              <a:gd name="connsiteY12" fmla="*/ 7397 h 9503"/>
              <a:gd name="connsiteX13" fmla="*/ 506 w 11496"/>
              <a:gd name="connsiteY13" fmla="*/ 4743 h 9503"/>
              <a:gd name="connsiteX14" fmla="*/ 1603 w 11496"/>
              <a:gd name="connsiteY14" fmla="*/ 2088 h 9503"/>
              <a:gd name="connsiteX15" fmla="*/ 3301 w 11496"/>
              <a:gd name="connsiteY15" fmla="*/ 2088 h 9503"/>
              <a:gd name="connsiteX16" fmla="*/ 4398 w 11496"/>
              <a:gd name="connsiteY16" fmla="*/ 4743 h 9503"/>
              <a:gd name="connsiteX17" fmla="*/ 3301 w 11496"/>
              <a:gd name="connsiteY17" fmla="*/ 7397 h 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6" h="9503" extrusionOk="0">
                <a:moveTo>
                  <a:pt x="5748" y="0"/>
                </a:moveTo>
                <a:cubicBezTo>
                  <a:pt x="4514" y="0"/>
                  <a:pt x="3375" y="322"/>
                  <a:pt x="2447" y="861"/>
                </a:cubicBezTo>
                <a:lnTo>
                  <a:pt x="2563" y="766"/>
                </a:lnTo>
                <a:lnTo>
                  <a:pt x="2320" y="940"/>
                </a:lnTo>
                <a:cubicBezTo>
                  <a:pt x="949" y="1784"/>
                  <a:pt x="53" y="3115"/>
                  <a:pt x="0" y="4621"/>
                </a:cubicBezTo>
                <a:lnTo>
                  <a:pt x="0" y="4882"/>
                </a:lnTo>
                <a:cubicBezTo>
                  <a:pt x="42" y="6231"/>
                  <a:pt x="770" y="7441"/>
                  <a:pt x="1909" y="8285"/>
                </a:cubicBezTo>
                <a:cubicBezTo>
                  <a:pt x="2268" y="8881"/>
                  <a:pt x="1511" y="8256"/>
                  <a:pt x="2151" y="8459"/>
                </a:cubicBezTo>
                <a:cubicBezTo>
                  <a:pt x="3132" y="9112"/>
                  <a:pt x="4387" y="9503"/>
                  <a:pt x="5748" y="9503"/>
                </a:cubicBezTo>
                <a:cubicBezTo>
                  <a:pt x="8923" y="9503"/>
                  <a:pt x="11496" y="7380"/>
                  <a:pt x="11496" y="4760"/>
                </a:cubicBezTo>
                <a:cubicBezTo>
                  <a:pt x="11496" y="2141"/>
                  <a:pt x="8923" y="0"/>
                  <a:pt x="5748" y="0"/>
                </a:cubicBezTo>
                <a:close/>
                <a:moveTo>
                  <a:pt x="3301" y="7397"/>
                </a:moveTo>
                <a:cubicBezTo>
                  <a:pt x="2869" y="7850"/>
                  <a:pt x="2035" y="7850"/>
                  <a:pt x="1603" y="7397"/>
                </a:cubicBezTo>
                <a:cubicBezTo>
                  <a:pt x="917" y="6666"/>
                  <a:pt x="506" y="5744"/>
                  <a:pt x="506" y="4743"/>
                </a:cubicBezTo>
                <a:cubicBezTo>
                  <a:pt x="506" y="3742"/>
                  <a:pt x="917" y="2820"/>
                  <a:pt x="1603" y="2088"/>
                </a:cubicBezTo>
                <a:cubicBezTo>
                  <a:pt x="2035" y="1636"/>
                  <a:pt x="2869" y="1636"/>
                  <a:pt x="3301" y="2088"/>
                </a:cubicBezTo>
                <a:cubicBezTo>
                  <a:pt x="3987" y="2820"/>
                  <a:pt x="4398" y="3742"/>
                  <a:pt x="4398" y="4743"/>
                </a:cubicBezTo>
                <a:cubicBezTo>
                  <a:pt x="4398" y="5744"/>
                  <a:pt x="3987" y="6666"/>
                  <a:pt x="3301" y="7397"/>
                </a:cubicBezTo>
                <a:close/>
              </a:path>
            </a:pathLst>
          </a:custGeom>
          <a:solidFill>
            <a:schemeClr val="accent2"/>
          </a:solidFill>
          <a:ln w="12700">
            <a:miter lim="400000"/>
          </a:ln>
        </p:spPr>
        <p:txBody>
          <a:bodyPr lIns="38100" tIns="38100" rIns="38100" bIns="38100" anchor="ctr"/>
          <a:lstStyle/>
          <a:p>
            <a:pPr algn="ctr">
              <a:defRPr sz="3000">
                <a:solidFill>
                  <a:srgbClr val="FFFFFF"/>
                </a:solidFill>
              </a:defRPr>
            </a:pPr>
            <a:endParaRPr b="1">
              <a:solidFill>
                <a:schemeClr val="bg1"/>
              </a:solidFill>
            </a:endParaRPr>
          </a:p>
        </p:txBody>
      </p:sp>
      <p:sp>
        <p:nvSpPr>
          <p:cNvPr id="168" name="TextBox 20">
            <a:extLst>
              <a:ext uri="{FF2B5EF4-FFF2-40B4-BE49-F238E27FC236}">
                <a16:creationId xmlns:a16="http://schemas.microsoft.com/office/drawing/2014/main" xmlns="" id="{2EFDB7B6-7676-464B-8513-996F35281B68}"/>
              </a:ext>
            </a:extLst>
          </p:cNvPr>
          <p:cNvSpPr txBox="1"/>
          <p:nvPr/>
        </p:nvSpPr>
        <p:spPr>
          <a:xfrm>
            <a:off x="3923284" y="1606740"/>
            <a:ext cx="582026" cy="369332"/>
          </a:xfrm>
          <a:prstGeom prst="rect">
            <a:avLst/>
          </a:prstGeom>
          <a:noFill/>
        </p:spPr>
        <p:txBody>
          <a:bodyPr wrap="square" rtlCol="0">
            <a:spAutoFit/>
          </a:bodyPr>
          <a:lstStyle/>
          <a:p>
            <a:pPr algn="ctr"/>
            <a:r>
              <a:rPr lang="en-US" b="1" dirty="0"/>
              <a:t>01</a:t>
            </a:r>
          </a:p>
        </p:txBody>
      </p:sp>
      <p:sp>
        <p:nvSpPr>
          <p:cNvPr id="169" name="TextBox 21">
            <a:extLst>
              <a:ext uri="{FF2B5EF4-FFF2-40B4-BE49-F238E27FC236}">
                <a16:creationId xmlns:a16="http://schemas.microsoft.com/office/drawing/2014/main" xmlns="" id="{73D3792B-B910-48E1-B0F4-CB140E5FBC38}"/>
              </a:ext>
            </a:extLst>
          </p:cNvPr>
          <p:cNvSpPr txBox="1"/>
          <p:nvPr/>
        </p:nvSpPr>
        <p:spPr>
          <a:xfrm>
            <a:off x="7609164" y="1606740"/>
            <a:ext cx="582026" cy="369332"/>
          </a:xfrm>
          <a:prstGeom prst="rect">
            <a:avLst/>
          </a:prstGeom>
          <a:noFill/>
        </p:spPr>
        <p:txBody>
          <a:bodyPr wrap="square" rtlCol="0">
            <a:spAutoFit/>
          </a:bodyPr>
          <a:lstStyle/>
          <a:p>
            <a:pPr algn="ctr"/>
            <a:r>
              <a:rPr lang="en-US" b="1" dirty="0"/>
              <a:t>02</a:t>
            </a:r>
          </a:p>
        </p:txBody>
      </p:sp>
      <p:sp>
        <p:nvSpPr>
          <p:cNvPr id="170" name="TextBox 22">
            <a:extLst>
              <a:ext uri="{FF2B5EF4-FFF2-40B4-BE49-F238E27FC236}">
                <a16:creationId xmlns:a16="http://schemas.microsoft.com/office/drawing/2014/main" xmlns="" id="{C54FC897-2BE8-4DE3-BBD0-EFD13AE2AE8E}"/>
              </a:ext>
            </a:extLst>
          </p:cNvPr>
          <p:cNvSpPr txBox="1"/>
          <p:nvPr/>
        </p:nvSpPr>
        <p:spPr>
          <a:xfrm>
            <a:off x="3874124" y="3855694"/>
            <a:ext cx="582026" cy="369332"/>
          </a:xfrm>
          <a:prstGeom prst="rect">
            <a:avLst/>
          </a:prstGeom>
          <a:noFill/>
        </p:spPr>
        <p:txBody>
          <a:bodyPr wrap="square" rtlCol="0">
            <a:spAutoFit/>
          </a:bodyPr>
          <a:lstStyle/>
          <a:p>
            <a:pPr algn="ctr"/>
            <a:r>
              <a:rPr lang="en-US" b="1" dirty="0"/>
              <a:t>05</a:t>
            </a:r>
          </a:p>
        </p:txBody>
      </p:sp>
      <p:sp>
        <p:nvSpPr>
          <p:cNvPr id="171" name="TextBox 23">
            <a:extLst>
              <a:ext uri="{FF2B5EF4-FFF2-40B4-BE49-F238E27FC236}">
                <a16:creationId xmlns:a16="http://schemas.microsoft.com/office/drawing/2014/main" xmlns="" id="{7F37CB4C-1BB1-4C82-905D-11F33EA79960}"/>
              </a:ext>
            </a:extLst>
          </p:cNvPr>
          <p:cNvSpPr txBox="1"/>
          <p:nvPr/>
        </p:nvSpPr>
        <p:spPr>
          <a:xfrm>
            <a:off x="7658324" y="3855694"/>
            <a:ext cx="582026" cy="369332"/>
          </a:xfrm>
          <a:prstGeom prst="rect">
            <a:avLst/>
          </a:prstGeom>
          <a:noFill/>
        </p:spPr>
        <p:txBody>
          <a:bodyPr wrap="square" rtlCol="0">
            <a:spAutoFit/>
          </a:bodyPr>
          <a:lstStyle/>
          <a:p>
            <a:pPr algn="ctr"/>
            <a:r>
              <a:rPr lang="en-US" b="1" dirty="0"/>
              <a:t>03</a:t>
            </a:r>
          </a:p>
        </p:txBody>
      </p:sp>
      <p:sp>
        <p:nvSpPr>
          <p:cNvPr id="177" name="Shape">
            <a:extLst>
              <a:ext uri="{FF2B5EF4-FFF2-40B4-BE49-F238E27FC236}">
                <a16:creationId xmlns:a16="http://schemas.microsoft.com/office/drawing/2014/main" xmlns="" id="{655D5085-3FFC-47D6-98E8-416A38269996}"/>
              </a:ext>
            </a:extLst>
          </p:cNvPr>
          <p:cNvSpPr/>
          <p:nvPr/>
        </p:nvSpPr>
        <p:spPr>
          <a:xfrm>
            <a:off x="5444157" y="4269375"/>
            <a:ext cx="1303685" cy="1303646"/>
          </a:xfrm>
          <a:custGeom>
            <a:avLst/>
            <a:gdLst>
              <a:gd name="connsiteX0" fmla="*/ 18922 w 21600"/>
              <a:gd name="connsiteY0" fmla="*/ 8638 h 21600"/>
              <a:gd name="connsiteX1" fmla="*/ 16594 w 21600"/>
              <a:gd name="connsiteY1" fmla="*/ 10848 h 21600"/>
              <a:gd name="connsiteX2" fmla="*/ 14967 w 21600"/>
              <a:gd name="connsiteY2" fmla="*/ 9387 h 21600"/>
              <a:gd name="connsiteX3" fmla="*/ 15355 w 21600"/>
              <a:gd name="connsiteY3" fmla="*/ 6584 h 21600"/>
              <a:gd name="connsiteX4" fmla="*/ 11289 w 21600"/>
              <a:gd name="connsiteY4" fmla="*/ 0 h 21600"/>
              <a:gd name="connsiteX5" fmla="*/ 7222 w 21600"/>
              <a:gd name="connsiteY5" fmla="*/ 6403 h 21600"/>
              <a:gd name="connsiteX6" fmla="*/ 5342 w 21600"/>
              <a:gd name="connsiteY6" fmla="*/ 6403 h 21600"/>
              <a:gd name="connsiteX7" fmla="*/ 0 w 21600"/>
              <a:gd name="connsiteY7" fmla="*/ 6584 h 21600"/>
              <a:gd name="connsiteX8" fmla="*/ 2671 w 21600"/>
              <a:gd name="connsiteY8" fmla="*/ 10909 h 21600"/>
              <a:gd name="connsiteX9" fmla="*/ 5342 w 21600"/>
              <a:gd name="connsiteY9" fmla="*/ 6765 h 21600"/>
              <a:gd name="connsiteX10" fmla="*/ 7230 w 21600"/>
              <a:gd name="connsiteY10" fmla="*/ 6765 h 21600"/>
              <a:gd name="connsiteX11" fmla="*/ 8871 w 21600"/>
              <a:gd name="connsiteY11" fmla="*/ 11875 h 21600"/>
              <a:gd name="connsiteX12" fmla="*/ 7379 w 21600"/>
              <a:gd name="connsiteY12" fmla="*/ 14170 h 21600"/>
              <a:gd name="connsiteX13" fmla="*/ 5521 w 21600"/>
              <a:gd name="connsiteY13" fmla="*/ 12950 h 21600"/>
              <a:gd name="connsiteX14" fmla="*/ 2850 w 21600"/>
              <a:gd name="connsiteY14" fmla="*/ 17275 h 21600"/>
              <a:gd name="connsiteX15" fmla="*/ 5521 w 21600"/>
              <a:gd name="connsiteY15" fmla="*/ 21600 h 21600"/>
              <a:gd name="connsiteX16" fmla="*/ 8192 w 21600"/>
              <a:gd name="connsiteY16" fmla="*/ 17275 h 21600"/>
              <a:gd name="connsiteX17" fmla="*/ 7528 w 21600"/>
              <a:gd name="connsiteY17" fmla="*/ 14424 h 21600"/>
              <a:gd name="connsiteX18" fmla="*/ 9035 w 21600"/>
              <a:gd name="connsiteY18" fmla="*/ 12105 h 21600"/>
              <a:gd name="connsiteX19" fmla="*/ 8953 w 21600"/>
              <a:gd name="connsiteY19" fmla="*/ 11972 h 21600"/>
              <a:gd name="connsiteX20" fmla="*/ 11289 w 21600"/>
              <a:gd name="connsiteY20" fmla="*/ 13168 h 21600"/>
              <a:gd name="connsiteX21" fmla="*/ 14870 w 21600"/>
              <a:gd name="connsiteY21" fmla="*/ 9713 h 21600"/>
              <a:gd name="connsiteX22" fmla="*/ 16497 w 21600"/>
              <a:gd name="connsiteY22" fmla="*/ 11175 h 21600"/>
              <a:gd name="connsiteX23" fmla="*/ 16258 w 21600"/>
              <a:gd name="connsiteY23" fmla="*/ 12962 h 21600"/>
              <a:gd name="connsiteX24" fmla="*/ 18929 w 21600"/>
              <a:gd name="connsiteY24" fmla="*/ 17287 h 21600"/>
              <a:gd name="connsiteX25" fmla="*/ 21600 w 21600"/>
              <a:gd name="connsiteY25" fmla="*/ 12962 h 21600"/>
              <a:gd name="connsiteX26" fmla="*/ 18922 w 21600"/>
              <a:gd name="connsiteY26" fmla="*/ 8638 h 21600"/>
              <a:gd name="connsiteX27" fmla="*/ 9543 w 21600"/>
              <a:gd name="connsiteY27" fmla="*/ 10281 h 21600"/>
              <a:gd name="connsiteX28" fmla="*/ 8342 w 21600"/>
              <a:gd name="connsiteY28" fmla="*/ 10281 h 21600"/>
              <a:gd name="connsiteX29" fmla="*/ 7566 w 21600"/>
              <a:gd name="connsiteY29" fmla="*/ 6596 h 21600"/>
              <a:gd name="connsiteX30" fmla="*/ 8342 w 21600"/>
              <a:gd name="connsiteY30" fmla="*/ 2911 h 21600"/>
              <a:gd name="connsiteX31" fmla="*/ 9543 w 21600"/>
              <a:gd name="connsiteY31" fmla="*/ 2911 h 21600"/>
              <a:gd name="connsiteX32" fmla="*/ 10319 w 21600"/>
              <a:gd name="connsiteY32" fmla="*/ 6596 h 21600"/>
              <a:gd name="connsiteX33" fmla="*/ 9543 w 21600"/>
              <a:gd name="connsiteY33" fmla="*/ 10281 h 21600"/>
              <a:gd name="connsiteX0" fmla="*/ 16251 w 18929"/>
              <a:gd name="connsiteY0" fmla="*/ 8638 h 21600"/>
              <a:gd name="connsiteX1" fmla="*/ 13923 w 18929"/>
              <a:gd name="connsiteY1" fmla="*/ 10848 h 21600"/>
              <a:gd name="connsiteX2" fmla="*/ 12296 w 18929"/>
              <a:gd name="connsiteY2" fmla="*/ 9387 h 21600"/>
              <a:gd name="connsiteX3" fmla="*/ 12684 w 18929"/>
              <a:gd name="connsiteY3" fmla="*/ 6584 h 21600"/>
              <a:gd name="connsiteX4" fmla="*/ 8618 w 18929"/>
              <a:gd name="connsiteY4" fmla="*/ 0 h 21600"/>
              <a:gd name="connsiteX5" fmla="*/ 4551 w 18929"/>
              <a:gd name="connsiteY5" fmla="*/ 6403 h 21600"/>
              <a:gd name="connsiteX6" fmla="*/ 2671 w 18929"/>
              <a:gd name="connsiteY6" fmla="*/ 6403 h 21600"/>
              <a:gd name="connsiteX7" fmla="*/ 0 w 18929"/>
              <a:gd name="connsiteY7" fmla="*/ 10909 h 21600"/>
              <a:gd name="connsiteX8" fmla="*/ 2671 w 18929"/>
              <a:gd name="connsiteY8" fmla="*/ 6765 h 21600"/>
              <a:gd name="connsiteX9" fmla="*/ 4559 w 18929"/>
              <a:gd name="connsiteY9" fmla="*/ 6765 h 21600"/>
              <a:gd name="connsiteX10" fmla="*/ 6200 w 18929"/>
              <a:gd name="connsiteY10" fmla="*/ 11875 h 21600"/>
              <a:gd name="connsiteX11" fmla="*/ 4708 w 18929"/>
              <a:gd name="connsiteY11" fmla="*/ 14170 h 21600"/>
              <a:gd name="connsiteX12" fmla="*/ 2850 w 18929"/>
              <a:gd name="connsiteY12" fmla="*/ 12950 h 21600"/>
              <a:gd name="connsiteX13" fmla="*/ 179 w 18929"/>
              <a:gd name="connsiteY13" fmla="*/ 17275 h 21600"/>
              <a:gd name="connsiteX14" fmla="*/ 2850 w 18929"/>
              <a:gd name="connsiteY14" fmla="*/ 21600 h 21600"/>
              <a:gd name="connsiteX15" fmla="*/ 5521 w 18929"/>
              <a:gd name="connsiteY15" fmla="*/ 17275 h 21600"/>
              <a:gd name="connsiteX16" fmla="*/ 4857 w 18929"/>
              <a:gd name="connsiteY16" fmla="*/ 14424 h 21600"/>
              <a:gd name="connsiteX17" fmla="*/ 6364 w 18929"/>
              <a:gd name="connsiteY17" fmla="*/ 12105 h 21600"/>
              <a:gd name="connsiteX18" fmla="*/ 6282 w 18929"/>
              <a:gd name="connsiteY18" fmla="*/ 11972 h 21600"/>
              <a:gd name="connsiteX19" fmla="*/ 8618 w 18929"/>
              <a:gd name="connsiteY19" fmla="*/ 13168 h 21600"/>
              <a:gd name="connsiteX20" fmla="*/ 12199 w 18929"/>
              <a:gd name="connsiteY20" fmla="*/ 9713 h 21600"/>
              <a:gd name="connsiteX21" fmla="*/ 13826 w 18929"/>
              <a:gd name="connsiteY21" fmla="*/ 11175 h 21600"/>
              <a:gd name="connsiteX22" fmla="*/ 13587 w 18929"/>
              <a:gd name="connsiteY22" fmla="*/ 12962 h 21600"/>
              <a:gd name="connsiteX23" fmla="*/ 16258 w 18929"/>
              <a:gd name="connsiteY23" fmla="*/ 17287 h 21600"/>
              <a:gd name="connsiteX24" fmla="*/ 18929 w 18929"/>
              <a:gd name="connsiteY24" fmla="*/ 12962 h 21600"/>
              <a:gd name="connsiteX25" fmla="*/ 16251 w 18929"/>
              <a:gd name="connsiteY25" fmla="*/ 8638 h 21600"/>
              <a:gd name="connsiteX26" fmla="*/ 6872 w 18929"/>
              <a:gd name="connsiteY26" fmla="*/ 10281 h 21600"/>
              <a:gd name="connsiteX27" fmla="*/ 5671 w 18929"/>
              <a:gd name="connsiteY27" fmla="*/ 10281 h 21600"/>
              <a:gd name="connsiteX28" fmla="*/ 4895 w 18929"/>
              <a:gd name="connsiteY28" fmla="*/ 6596 h 21600"/>
              <a:gd name="connsiteX29" fmla="*/ 5671 w 18929"/>
              <a:gd name="connsiteY29" fmla="*/ 2911 h 21600"/>
              <a:gd name="connsiteX30" fmla="*/ 6872 w 18929"/>
              <a:gd name="connsiteY30" fmla="*/ 2911 h 21600"/>
              <a:gd name="connsiteX31" fmla="*/ 7648 w 18929"/>
              <a:gd name="connsiteY31" fmla="*/ 6596 h 21600"/>
              <a:gd name="connsiteX32" fmla="*/ 6872 w 18929"/>
              <a:gd name="connsiteY32" fmla="*/ 10281 h 21600"/>
              <a:gd name="connsiteX0" fmla="*/ 16072 w 18750"/>
              <a:gd name="connsiteY0" fmla="*/ 8638 h 21600"/>
              <a:gd name="connsiteX1" fmla="*/ 13744 w 18750"/>
              <a:gd name="connsiteY1" fmla="*/ 10848 h 21600"/>
              <a:gd name="connsiteX2" fmla="*/ 12117 w 18750"/>
              <a:gd name="connsiteY2" fmla="*/ 9387 h 21600"/>
              <a:gd name="connsiteX3" fmla="*/ 12505 w 18750"/>
              <a:gd name="connsiteY3" fmla="*/ 6584 h 21600"/>
              <a:gd name="connsiteX4" fmla="*/ 8439 w 18750"/>
              <a:gd name="connsiteY4" fmla="*/ 0 h 21600"/>
              <a:gd name="connsiteX5" fmla="*/ 4372 w 18750"/>
              <a:gd name="connsiteY5" fmla="*/ 6403 h 21600"/>
              <a:gd name="connsiteX6" fmla="*/ 2492 w 18750"/>
              <a:gd name="connsiteY6" fmla="*/ 6403 h 21600"/>
              <a:gd name="connsiteX7" fmla="*/ 2492 w 18750"/>
              <a:gd name="connsiteY7" fmla="*/ 6765 h 21600"/>
              <a:gd name="connsiteX8" fmla="*/ 4380 w 18750"/>
              <a:gd name="connsiteY8" fmla="*/ 6765 h 21600"/>
              <a:gd name="connsiteX9" fmla="*/ 6021 w 18750"/>
              <a:gd name="connsiteY9" fmla="*/ 11875 h 21600"/>
              <a:gd name="connsiteX10" fmla="*/ 4529 w 18750"/>
              <a:gd name="connsiteY10" fmla="*/ 14170 h 21600"/>
              <a:gd name="connsiteX11" fmla="*/ 2671 w 18750"/>
              <a:gd name="connsiteY11" fmla="*/ 12950 h 21600"/>
              <a:gd name="connsiteX12" fmla="*/ 0 w 18750"/>
              <a:gd name="connsiteY12" fmla="*/ 17275 h 21600"/>
              <a:gd name="connsiteX13" fmla="*/ 2671 w 18750"/>
              <a:gd name="connsiteY13" fmla="*/ 21600 h 21600"/>
              <a:gd name="connsiteX14" fmla="*/ 5342 w 18750"/>
              <a:gd name="connsiteY14" fmla="*/ 17275 h 21600"/>
              <a:gd name="connsiteX15" fmla="*/ 4678 w 18750"/>
              <a:gd name="connsiteY15" fmla="*/ 14424 h 21600"/>
              <a:gd name="connsiteX16" fmla="*/ 6185 w 18750"/>
              <a:gd name="connsiteY16" fmla="*/ 12105 h 21600"/>
              <a:gd name="connsiteX17" fmla="*/ 6103 w 18750"/>
              <a:gd name="connsiteY17" fmla="*/ 11972 h 21600"/>
              <a:gd name="connsiteX18" fmla="*/ 8439 w 18750"/>
              <a:gd name="connsiteY18" fmla="*/ 13168 h 21600"/>
              <a:gd name="connsiteX19" fmla="*/ 12020 w 18750"/>
              <a:gd name="connsiteY19" fmla="*/ 9713 h 21600"/>
              <a:gd name="connsiteX20" fmla="*/ 13647 w 18750"/>
              <a:gd name="connsiteY20" fmla="*/ 11175 h 21600"/>
              <a:gd name="connsiteX21" fmla="*/ 13408 w 18750"/>
              <a:gd name="connsiteY21" fmla="*/ 12962 h 21600"/>
              <a:gd name="connsiteX22" fmla="*/ 16079 w 18750"/>
              <a:gd name="connsiteY22" fmla="*/ 17287 h 21600"/>
              <a:gd name="connsiteX23" fmla="*/ 18750 w 18750"/>
              <a:gd name="connsiteY23" fmla="*/ 12962 h 21600"/>
              <a:gd name="connsiteX24" fmla="*/ 16072 w 18750"/>
              <a:gd name="connsiteY24" fmla="*/ 8638 h 21600"/>
              <a:gd name="connsiteX25" fmla="*/ 6693 w 18750"/>
              <a:gd name="connsiteY25" fmla="*/ 10281 h 21600"/>
              <a:gd name="connsiteX26" fmla="*/ 5492 w 18750"/>
              <a:gd name="connsiteY26" fmla="*/ 10281 h 21600"/>
              <a:gd name="connsiteX27" fmla="*/ 4716 w 18750"/>
              <a:gd name="connsiteY27" fmla="*/ 6596 h 21600"/>
              <a:gd name="connsiteX28" fmla="*/ 5492 w 18750"/>
              <a:gd name="connsiteY28" fmla="*/ 2911 h 21600"/>
              <a:gd name="connsiteX29" fmla="*/ 6693 w 18750"/>
              <a:gd name="connsiteY29" fmla="*/ 2911 h 21600"/>
              <a:gd name="connsiteX30" fmla="*/ 7469 w 18750"/>
              <a:gd name="connsiteY30" fmla="*/ 6596 h 21600"/>
              <a:gd name="connsiteX31" fmla="*/ 6693 w 18750"/>
              <a:gd name="connsiteY31" fmla="*/ 10281 h 21600"/>
              <a:gd name="connsiteX0" fmla="*/ 16072 w 18750"/>
              <a:gd name="connsiteY0" fmla="*/ 8638 h 21600"/>
              <a:gd name="connsiteX1" fmla="*/ 13744 w 18750"/>
              <a:gd name="connsiteY1" fmla="*/ 10848 h 21600"/>
              <a:gd name="connsiteX2" fmla="*/ 12117 w 18750"/>
              <a:gd name="connsiteY2" fmla="*/ 9387 h 21600"/>
              <a:gd name="connsiteX3" fmla="*/ 12505 w 18750"/>
              <a:gd name="connsiteY3" fmla="*/ 6584 h 21600"/>
              <a:gd name="connsiteX4" fmla="*/ 8439 w 18750"/>
              <a:gd name="connsiteY4" fmla="*/ 0 h 21600"/>
              <a:gd name="connsiteX5" fmla="*/ 4372 w 18750"/>
              <a:gd name="connsiteY5" fmla="*/ 6403 h 21600"/>
              <a:gd name="connsiteX6" fmla="*/ 2492 w 18750"/>
              <a:gd name="connsiteY6" fmla="*/ 6403 h 21600"/>
              <a:gd name="connsiteX7" fmla="*/ 4380 w 18750"/>
              <a:gd name="connsiteY7" fmla="*/ 6765 h 21600"/>
              <a:gd name="connsiteX8" fmla="*/ 6021 w 18750"/>
              <a:gd name="connsiteY8" fmla="*/ 11875 h 21600"/>
              <a:gd name="connsiteX9" fmla="*/ 4529 w 18750"/>
              <a:gd name="connsiteY9" fmla="*/ 14170 h 21600"/>
              <a:gd name="connsiteX10" fmla="*/ 2671 w 18750"/>
              <a:gd name="connsiteY10" fmla="*/ 12950 h 21600"/>
              <a:gd name="connsiteX11" fmla="*/ 0 w 18750"/>
              <a:gd name="connsiteY11" fmla="*/ 17275 h 21600"/>
              <a:gd name="connsiteX12" fmla="*/ 2671 w 18750"/>
              <a:gd name="connsiteY12" fmla="*/ 21600 h 21600"/>
              <a:gd name="connsiteX13" fmla="*/ 5342 w 18750"/>
              <a:gd name="connsiteY13" fmla="*/ 17275 h 21600"/>
              <a:gd name="connsiteX14" fmla="*/ 4678 w 18750"/>
              <a:gd name="connsiteY14" fmla="*/ 14424 h 21600"/>
              <a:gd name="connsiteX15" fmla="*/ 6185 w 18750"/>
              <a:gd name="connsiteY15" fmla="*/ 12105 h 21600"/>
              <a:gd name="connsiteX16" fmla="*/ 6103 w 18750"/>
              <a:gd name="connsiteY16" fmla="*/ 11972 h 21600"/>
              <a:gd name="connsiteX17" fmla="*/ 8439 w 18750"/>
              <a:gd name="connsiteY17" fmla="*/ 13168 h 21600"/>
              <a:gd name="connsiteX18" fmla="*/ 12020 w 18750"/>
              <a:gd name="connsiteY18" fmla="*/ 9713 h 21600"/>
              <a:gd name="connsiteX19" fmla="*/ 13647 w 18750"/>
              <a:gd name="connsiteY19" fmla="*/ 11175 h 21600"/>
              <a:gd name="connsiteX20" fmla="*/ 13408 w 18750"/>
              <a:gd name="connsiteY20" fmla="*/ 12962 h 21600"/>
              <a:gd name="connsiteX21" fmla="*/ 16079 w 18750"/>
              <a:gd name="connsiteY21" fmla="*/ 17287 h 21600"/>
              <a:gd name="connsiteX22" fmla="*/ 18750 w 18750"/>
              <a:gd name="connsiteY22" fmla="*/ 12962 h 21600"/>
              <a:gd name="connsiteX23" fmla="*/ 16072 w 18750"/>
              <a:gd name="connsiteY23" fmla="*/ 8638 h 21600"/>
              <a:gd name="connsiteX24" fmla="*/ 6693 w 18750"/>
              <a:gd name="connsiteY24" fmla="*/ 10281 h 21600"/>
              <a:gd name="connsiteX25" fmla="*/ 5492 w 18750"/>
              <a:gd name="connsiteY25" fmla="*/ 10281 h 21600"/>
              <a:gd name="connsiteX26" fmla="*/ 4716 w 18750"/>
              <a:gd name="connsiteY26" fmla="*/ 6596 h 21600"/>
              <a:gd name="connsiteX27" fmla="*/ 5492 w 18750"/>
              <a:gd name="connsiteY27" fmla="*/ 2911 h 21600"/>
              <a:gd name="connsiteX28" fmla="*/ 6693 w 18750"/>
              <a:gd name="connsiteY28" fmla="*/ 2911 h 21600"/>
              <a:gd name="connsiteX29" fmla="*/ 7469 w 18750"/>
              <a:gd name="connsiteY29" fmla="*/ 6596 h 21600"/>
              <a:gd name="connsiteX30" fmla="*/ 6693 w 18750"/>
              <a:gd name="connsiteY30" fmla="*/ 10281 h 21600"/>
              <a:gd name="connsiteX0" fmla="*/ 16072 w 18750"/>
              <a:gd name="connsiteY0" fmla="*/ 8638 h 21600"/>
              <a:gd name="connsiteX1" fmla="*/ 13744 w 18750"/>
              <a:gd name="connsiteY1" fmla="*/ 10848 h 21600"/>
              <a:gd name="connsiteX2" fmla="*/ 12117 w 18750"/>
              <a:gd name="connsiteY2" fmla="*/ 9387 h 21600"/>
              <a:gd name="connsiteX3" fmla="*/ 12505 w 18750"/>
              <a:gd name="connsiteY3" fmla="*/ 6584 h 21600"/>
              <a:gd name="connsiteX4" fmla="*/ 8439 w 18750"/>
              <a:gd name="connsiteY4" fmla="*/ 0 h 21600"/>
              <a:gd name="connsiteX5" fmla="*/ 4372 w 18750"/>
              <a:gd name="connsiteY5" fmla="*/ 6403 h 21600"/>
              <a:gd name="connsiteX6" fmla="*/ 4380 w 18750"/>
              <a:gd name="connsiteY6" fmla="*/ 6765 h 21600"/>
              <a:gd name="connsiteX7" fmla="*/ 6021 w 18750"/>
              <a:gd name="connsiteY7" fmla="*/ 11875 h 21600"/>
              <a:gd name="connsiteX8" fmla="*/ 4529 w 18750"/>
              <a:gd name="connsiteY8" fmla="*/ 14170 h 21600"/>
              <a:gd name="connsiteX9" fmla="*/ 2671 w 18750"/>
              <a:gd name="connsiteY9" fmla="*/ 12950 h 21600"/>
              <a:gd name="connsiteX10" fmla="*/ 0 w 18750"/>
              <a:gd name="connsiteY10" fmla="*/ 17275 h 21600"/>
              <a:gd name="connsiteX11" fmla="*/ 2671 w 18750"/>
              <a:gd name="connsiteY11" fmla="*/ 21600 h 21600"/>
              <a:gd name="connsiteX12" fmla="*/ 5342 w 18750"/>
              <a:gd name="connsiteY12" fmla="*/ 17275 h 21600"/>
              <a:gd name="connsiteX13" fmla="*/ 4678 w 18750"/>
              <a:gd name="connsiteY13" fmla="*/ 14424 h 21600"/>
              <a:gd name="connsiteX14" fmla="*/ 6185 w 18750"/>
              <a:gd name="connsiteY14" fmla="*/ 12105 h 21600"/>
              <a:gd name="connsiteX15" fmla="*/ 6103 w 18750"/>
              <a:gd name="connsiteY15" fmla="*/ 11972 h 21600"/>
              <a:gd name="connsiteX16" fmla="*/ 8439 w 18750"/>
              <a:gd name="connsiteY16" fmla="*/ 13168 h 21600"/>
              <a:gd name="connsiteX17" fmla="*/ 12020 w 18750"/>
              <a:gd name="connsiteY17" fmla="*/ 9713 h 21600"/>
              <a:gd name="connsiteX18" fmla="*/ 13647 w 18750"/>
              <a:gd name="connsiteY18" fmla="*/ 11175 h 21600"/>
              <a:gd name="connsiteX19" fmla="*/ 13408 w 18750"/>
              <a:gd name="connsiteY19" fmla="*/ 12962 h 21600"/>
              <a:gd name="connsiteX20" fmla="*/ 16079 w 18750"/>
              <a:gd name="connsiteY20" fmla="*/ 17287 h 21600"/>
              <a:gd name="connsiteX21" fmla="*/ 18750 w 18750"/>
              <a:gd name="connsiteY21" fmla="*/ 12962 h 21600"/>
              <a:gd name="connsiteX22" fmla="*/ 16072 w 18750"/>
              <a:gd name="connsiteY22" fmla="*/ 8638 h 21600"/>
              <a:gd name="connsiteX23" fmla="*/ 6693 w 18750"/>
              <a:gd name="connsiteY23" fmla="*/ 10281 h 21600"/>
              <a:gd name="connsiteX24" fmla="*/ 5492 w 18750"/>
              <a:gd name="connsiteY24" fmla="*/ 10281 h 21600"/>
              <a:gd name="connsiteX25" fmla="*/ 4716 w 18750"/>
              <a:gd name="connsiteY25" fmla="*/ 6596 h 21600"/>
              <a:gd name="connsiteX26" fmla="*/ 5492 w 18750"/>
              <a:gd name="connsiteY26" fmla="*/ 2911 h 21600"/>
              <a:gd name="connsiteX27" fmla="*/ 6693 w 18750"/>
              <a:gd name="connsiteY27" fmla="*/ 2911 h 21600"/>
              <a:gd name="connsiteX28" fmla="*/ 7469 w 18750"/>
              <a:gd name="connsiteY28" fmla="*/ 6596 h 21600"/>
              <a:gd name="connsiteX29" fmla="*/ 6693 w 18750"/>
              <a:gd name="connsiteY29" fmla="*/ 10281 h 21600"/>
              <a:gd name="connsiteX0" fmla="*/ 16112 w 18790"/>
              <a:gd name="connsiteY0" fmla="*/ 8638 h 21600"/>
              <a:gd name="connsiteX1" fmla="*/ 13784 w 18790"/>
              <a:gd name="connsiteY1" fmla="*/ 10848 h 21600"/>
              <a:gd name="connsiteX2" fmla="*/ 12157 w 18790"/>
              <a:gd name="connsiteY2" fmla="*/ 9387 h 21600"/>
              <a:gd name="connsiteX3" fmla="*/ 12545 w 18790"/>
              <a:gd name="connsiteY3" fmla="*/ 6584 h 21600"/>
              <a:gd name="connsiteX4" fmla="*/ 8479 w 18790"/>
              <a:gd name="connsiteY4" fmla="*/ 0 h 21600"/>
              <a:gd name="connsiteX5" fmla="*/ 4412 w 18790"/>
              <a:gd name="connsiteY5" fmla="*/ 6403 h 21600"/>
              <a:gd name="connsiteX6" fmla="*/ 4420 w 18790"/>
              <a:gd name="connsiteY6" fmla="*/ 6765 h 21600"/>
              <a:gd name="connsiteX7" fmla="*/ 6061 w 18790"/>
              <a:gd name="connsiteY7" fmla="*/ 11875 h 21600"/>
              <a:gd name="connsiteX8" fmla="*/ 4569 w 18790"/>
              <a:gd name="connsiteY8" fmla="*/ 14170 h 21600"/>
              <a:gd name="connsiteX9" fmla="*/ 40 w 18790"/>
              <a:gd name="connsiteY9" fmla="*/ 17275 h 21600"/>
              <a:gd name="connsiteX10" fmla="*/ 2711 w 18790"/>
              <a:gd name="connsiteY10" fmla="*/ 21600 h 21600"/>
              <a:gd name="connsiteX11" fmla="*/ 5382 w 18790"/>
              <a:gd name="connsiteY11" fmla="*/ 17275 h 21600"/>
              <a:gd name="connsiteX12" fmla="*/ 4718 w 18790"/>
              <a:gd name="connsiteY12" fmla="*/ 14424 h 21600"/>
              <a:gd name="connsiteX13" fmla="*/ 6225 w 18790"/>
              <a:gd name="connsiteY13" fmla="*/ 12105 h 21600"/>
              <a:gd name="connsiteX14" fmla="*/ 6143 w 18790"/>
              <a:gd name="connsiteY14" fmla="*/ 11972 h 21600"/>
              <a:gd name="connsiteX15" fmla="*/ 8479 w 18790"/>
              <a:gd name="connsiteY15" fmla="*/ 13168 h 21600"/>
              <a:gd name="connsiteX16" fmla="*/ 12060 w 18790"/>
              <a:gd name="connsiteY16" fmla="*/ 9713 h 21600"/>
              <a:gd name="connsiteX17" fmla="*/ 13687 w 18790"/>
              <a:gd name="connsiteY17" fmla="*/ 11175 h 21600"/>
              <a:gd name="connsiteX18" fmla="*/ 13448 w 18790"/>
              <a:gd name="connsiteY18" fmla="*/ 12962 h 21600"/>
              <a:gd name="connsiteX19" fmla="*/ 16119 w 18790"/>
              <a:gd name="connsiteY19" fmla="*/ 17287 h 21600"/>
              <a:gd name="connsiteX20" fmla="*/ 18790 w 18790"/>
              <a:gd name="connsiteY20" fmla="*/ 12962 h 21600"/>
              <a:gd name="connsiteX21" fmla="*/ 16112 w 18790"/>
              <a:gd name="connsiteY21" fmla="*/ 8638 h 21600"/>
              <a:gd name="connsiteX22" fmla="*/ 6733 w 18790"/>
              <a:gd name="connsiteY22" fmla="*/ 10281 h 21600"/>
              <a:gd name="connsiteX23" fmla="*/ 5532 w 18790"/>
              <a:gd name="connsiteY23" fmla="*/ 10281 h 21600"/>
              <a:gd name="connsiteX24" fmla="*/ 4756 w 18790"/>
              <a:gd name="connsiteY24" fmla="*/ 6596 h 21600"/>
              <a:gd name="connsiteX25" fmla="*/ 5532 w 18790"/>
              <a:gd name="connsiteY25" fmla="*/ 2911 h 21600"/>
              <a:gd name="connsiteX26" fmla="*/ 6733 w 18790"/>
              <a:gd name="connsiteY26" fmla="*/ 2911 h 21600"/>
              <a:gd name="connsiteX27" fmla="*/ 7509 w 18790"/>
              <a:gd name="connsiteY27" fmla="*/ 6596 h 21600"/>
              <a:gd name="connsiteX28" fmla="*/ 6733 w 18790"/>
              <a:gd name="connsiteY28" fmla="*/ 10281 h 21600"/>
              <a:gd name="connsiteX0" fmla="*/ 13410 w 16088"/>
              <a:gd name="connsiteY0" fmla="*/ 8638 h 21600"/>
              <a:gd name="connsiteX1" fmla="*/ 11082 w 16088"/>
              <a:gd name="connsiteY1" fmla="*/ 10848 h 21600"/>
              <a:gd name="connsiteX2" fmla="*/ 9455 w 16088"/>
              <a:gd name="connsiteY2" fmla="*/ 9387 h 21600"/>
              <a:gd name="connsiteX3" fmla="*/ 9843 w 16088"/>
              <a:gd name="connsiteY3" fmla="*/ 6584 h 21600"/>
              <a:gd name="connsiteX4" fmla="*/ 5777 w 16088"/>
              <a:gd name="connsiteY4" fmla="*/ 0 h 21600"/>
              <a:gd name="connsiteX5" fmla="*/ 1710 w 16088"/>
              <a:gd name="connsiteY5" fmla="*/ 6403 h 21600"/>
              <a:gd name="connsiteX6" fmla="*/ 1718 w 16088"/>
              <a:gd name="connsiteY6" fmla="*/ 6765 h 21600"/>
              <a:gd name="connsiteX7" fmla="*/ 3359 w 16088"/>
              <a:gd name="connsiteY7" fmla="*/ 11875 h 21600"/>
              <a:gd name="connsiteX8" fmla="*/ 1867 w 16088"/>
              <a:gd name="connsiteY8" fmla="*/ 14170 h 21600"/>
              <a:gd name="connsiteX9" fmla="*/ 9 w 16088"/>
              <a:gd name="connsiteY9" fmla="*/ 21600 h 21600"/>
              <a:gd name="connsiteX10" fmla="*/ 2680 w 16088"/>
              <a:gd name="connsiteY10" fmla="*/ 17275 h 21600"/>
              <a:gd name="connsiteX11" fmla="*/ 2016 w 16088"/>
              <a:gd name="connsiteY11" fmla="*/ 14424 h 21600"/>
              <a:gd name="connsiteX12" fmla="*/ 3523 w 16088"/>
              <a:gd name="connsiteY12" fmla="*/ 12105 h 21600"/>
              <a:gd name="connsiteX13" fmla="*/ 3441 w 16088"/>
              <a:gd name="connsiteY13" fmla="*/ 11972 h 21600"/>
              <a:gd name="connsiteX14" fmla="*/ 5777 w 16088"/>
              <a:gd name="connsiteY14" fmla="*/ 13168 h 21600"/>
              <a:gd name="connsiteX15" fmla="*/ 9358 w 16088"/>
              <a:gd name="connsiteY15" fmla="*/ 9713 h 21600"/>
              <a:gd name="connsiteX16" fmla="*/ 10985 w 16088"/>
              <a:gd name="connsiteY16" fmla="*/ 11175 h 21600"/>
              <a:gd name="connsiteX17" fmla="*/ 10746 w 16088"/>
              <a:gd name="connsiteY17" fmla="*/ 12962 h 21600"/>
              <a:gd name="connsiteX18" fmla="*/ 13417 w 16088"/>
              <a:gd name="connsiteY18" fmla="*/ 17287 h 21600"/>
              <a:gd name="connsiteX19" fmla="*/ 16088 w 16088"/>
              <a:gd name="connsiteY19" fmla="*/ 12962 h 21600"/>
              <a:gd name="connsiteX20" fmla="*/ 13410 w 16088"/>
              <a:gd name="connsiteY20" fmla="*/ 8638 h 21600"/>
              <a:gd name="connsiteX21" fmla="*/ 4031 w 16088"/>
              <a:gd name="connsiteY21" fmla="*/ 10281 h 21600"/>
              <a:gd name="connsiteX22" fmla="*/ 2830 w 16088"/>
              <a:gd name="connsiteY22" fmla="*/ 10281 h 21600"/>
              <a:gd name="connsiteX23" fmla="*/ 2054 w 16088"/>
              <a:gd name="connsiteY23" fmla="*/ 6596 h 21600"/>
              <a:gd name="connsiteX24" fmla="*/ 2830 w 16088"/>
              <a:gd name="connsiteY24" fmla="*/ 2911 h 21600"/>
              <a:gd name="connsiteX25" fmla="*/ 4031 w 16088"/>
              <a:gd name="connsiteY25" fmla="*/ 2911 h 21600"/>
              <a:gd name="connsiteX26" fmla="*/ 4807 w 16088"/>
              <a:gd name="connsiteY26" fmla="*/ 6596 h 21600"/>
              <a:gd name="connsiteX27" fmla="*/ 4031 w 16088"/>
              <a:gd name="connsiteY27" fmla="*/ 10281 h 21600"/>
              <a:gd name="connsiteX0" fmla="*/ 11700 w 14378"/>
              <a:gd name="connsiteY0" fmla="*/ 8638 h 17287"/>
              <a:gd name="connsiteX1" fmla="*/ 9372 w 14378"/>
              <a:gd name="connsiteY1" fmla="*/ 10848 h 17287"/>
              <a:gd name="connsiteX2" fmla="*/ 7745 w 14378"/>
              <a:gd name="connsiteY2" fmla="*/ 9387 h 17287"/>
              <a:gd name="connsiteX3" fmla="*/ 8133 w 14378"/>
              <a:gd name="connsiteY3" fmla="*/ 6584 h 17287"/>
              <a:gd name="connsiteX4" fmla="*/ 4067 w 14378"/>
              <a:gd name="connsiteY4" fmla="*/ 0 h 17287"/>
              <a:gd name="connsiteX5" fmla="*/ 0 w 14378"/>
              <a:gd name="connsiteY5" fmla="*/ 6403 h 17287"/>
              <a:gd name="connsiteX6" fmla="*/ 8 w 14378"/>
              <a:gd name="connsiteY6" fmla="*/ 6765 h 17287"/>
              <a:gd name="connsiteX7" fmla="*/ 1649 w 14378"/>
              <a:gd name="connsiteY7" fmla="*/ 11875 h 17287"/>
              <a:gd name="connsiteX8" fmla="*/ 157 w 14378"/>
              <a:gd name="connsiteY8" fmla="*/ 14170 h 17287"/>
              <a:gd name="connsiteX9" fmla="*/ 970 w 14378"/>
              <a:gd name="connsiteY9" fmla="*/ 17275 h 17287"/>
              <a:gd name="connsiteX10" fmla="*/ 306 w 14378"/>
              <a:gd name="connsiteY10" fmla="*/ 14424 h 17287"/>
              <a:gd name="connsiteX11" fmla="*/ 1813 w 14378"/>
              <a:gd name="connsiteY11" fmla="*/ 12105 h 17287"/>
              <a:gd name="connsiteX12" fmla="*/ 1731 w 14378"/>
              <a:gd name="connsiteY12" fmla="*/ 11972 h 17287"/>
              <a:gd name="connsiteX13" fmla="*/ 4067 w 14378"/>
              <a:gd name="connsiteY13" fmla="*/ 13168 h 17287"/>
              <a:gd name="connsiteX14" fmla="*/ 7648 w 14378"/>
              <a:gd name="connsiteY14" fmla="*/ 9713 h 17287"/>
              <a:gd name="connsiteX15" fmla="*/ 9275 w 14378"/>
              <a:gd name="connsiteY15" fmla="*/ 11175 h 17287"/>
              <a:gd name="connsiteX16" fmla="*/ 9036 w 14378"/>
              <a:gd name="connsiteY16" fmla="*/ 12962 h 17287"/>
              <a:gd name="connsiteX17" fmla="*/ 11707 w 14378"/>
              <a:gd name="connsiteY17" fmla="*/ 17287 h 17287"/>
              <a:gd name="connsiteX18" fmla="*/ 14378 w 14378"/>
              <a:gd name="connsiteY18" fmla="*/ 12962 h 17287"/>
              <a:gd name="connsiteX19" fmla="*/ 11700 w 14378"/>
              <a:gd name="connsiteY19" fmla="*/ 8638 h 17287"/>
              <a:gd name="connsiteX20" fmla="*/ 2321 w 14378"/>
              <a:gd name="connsiteY20" fmla="*/ 10281 h 17287"/>
              <a:gd name="connsiteX21" fmla="*/ 1120 w 14378"/>
              <a:gd name="connsiteY21" fmla="*/ 10281 h 17287"/>
              <a:gd name="connsiteX22" fmla="*/ 344 w 14378"/>
              <a:gd name="connsiteY22" fmla="*/ 6596 h 17287"/>
              <a:gd name="connsiteX23" fmla="*/ 1120 w 14378"/>
              <a:gd name="connsiteY23" fmla="*/ 2911 h 17287"/>
              <a:gd name="connsiteX24" fmla="*/ 2321 w 14378"/>
              <a:gd name="connsiteY24" fmla="*/ 2911 h 17287"/>
              <a:gd name="connsiteX25" fmla="*/ 3097 w 14378"/>
              <a:gd name="connsiteY25" fmla="*/ 6596 h 17287"/>
              <a:gd name="connsiteX26" fmla="*/ 2321 w 14378"/>
              <a:gd name="connsiteY26" fmla="*/ 10281 h 17287"/>
              <a:gd name="connsiteX0" fmla="*/ 11700 w 14378"/>
              <a:gd name="connsiteY0" fmla="*/ 8638 h 17287"/>
              <a:gd name="connsiteX1" fmla="*/ 9372 w 14378"/>
              <a:gd name="connsiteY1" fmla="*/ 10848 h 17287"/>
              <a:gd name="connsiteX2" fmla="*/ 7745 w 14378"/>
              <a:gd name="connsiteY2" fmla="*/ 9387 h 17287"/>
              <a:gd name="connsiteX3" fmla="*/ 8133 w 14378"/>
              <a:gd name="connsiteY3" fmla="*/ 6584 h 17287"/>
              <a:gd name="connsiteX4" fmla="*/ 4067 w 14378"/>
              <a:gd name="connsiteY4" fmla="*/ 0 h 17287"/>
              <a:gd name="connsiteX5" fmla="*/ 0 w 14378"/>
              <a:gd name="connsiteY5" fmla="*/ 6403 h 17287"/>
              <a:gd name="connsiteX6" fmla="*/ 8 w 14378"/>
              <a:gd name="connsiteY6" fmla="*/ 6765 h 17287"/>
              <a:gd name="connsiteX7" fmla="*/ 1649 w 14378"/>
              <a:gd name="connsiteY7" fmla="*/ 11875 h 17287"/>
              <a:gd name="connsiteX8" fmla="*/ 157 w 14378"/>
              <a:gd name="connsiteY8" fmla="*/ 14170 h 17287"/>
              <a:gd name="connsiteX9" fmla="*/ 306 w 14378"/>
              <a:gd name="connsiteY9" fmla="*/ 14424 h 17287"/>
              <a:gd name="connsiteX10" fmla="*/ 1813 w 14378"/>
              <a:gd name="connsiteY10" fmla="*/ 12105 h 17287"/>
              <a:gd name="connsiteX11" fmla="*/ 1731 w 14378"/>
              <a:gd name="connsiteY11" fmla="*/ 11972 h 17287"/>
              <a:gd name="connsiteX12" fmla="*/ 4067 w 14378"/>
              <a:gd name="connsiteY12" fmla="*/ 13168 h 17287"/>
              <a:gd name="connsiteX13" fmla="*/ 7648 w 14378"/>
              <a:gd name="connsiteY13" fmla="*/ 9713 h 17287"/>
              <a:gd name="connsiteX14" fmla="*/ 9275 w 14378"/>
              <a:gd name="connsiteY14" fmla="*/ 11175 h 17287"/>
              <a:gd name="connsiteX15" fmla="*/ 9036 w 14378"/>
              <a:gd name="connsiteY15" fmla="*/ 12962 h 17287"/>
              <a:gd name="connsiteX16" fmla="*/ 11707 w 14378"/>
              <a:gd name="connsiteY16" fmla="*/ 17287 h 17287"/>
              <a:gd name="connsiteX17" fmla="*/ 14378 w 14378"/>
              <a:gd name="connsiteY17" fmla="*/ 12962 h 17287"/>
              <a:gd name="connsiteX18" fmla="*/ 11700 w 14378"/>
              <a:gd name="connsiteY18" fmla="*/ 8638 h 17287"/>
              <a:gd name="connsiteX19" fmla="*/ 2321 w 14378"/>
              <a:gd name="connsiteY19" fmla="*/ 10281 h 17287"/>
              <a:gd name="connsiteX20" fmla="*/ 1120 w 14378"/>
              <a:gd name="connsiteY20" fmla="*/ 10281 h 17287"/>
              <a:gd name="connsiteX21" fmla="*/ 344 w 14378"/>
              <a:gd name="connsiteY21" fmla="*/ 6596 h 17287"/>
              <a:gd name="connsiteX22" fmla="*/ 1120 w 14378"/>
              <a:gd name="connsiteY22" fmla="*/ 2911 h 17287"/>
              <a:gd name="connsiteX23" fmla="*/ 2321 w 14378"/>
              <a:gd name="connsiteY23" fmla="*/ 2911 h 17287"/>
              <a:gd name="connsiteX24" fmla="*/ 3097 w 14378"/>
              <a:gd name="connsiteY24" fmla="*/ 6596 h 17287"/>
              <a:gd name="connsiteX25" fmla="*/ 2321 w 14378"/>
              <a:gd name="connsiteY25" fmla="*/ 10281 h 17287"/>
              <a:gd name="connsiteX0" fmla="*/ 11700 w 14378"/>
              <a:gd name="connsiteY0" fmla="*/ 8638 h 17287"/>
              <a:gd name="connsiteX1" fmla="*/ 9372 w 14378"/>
              <a:gd name="connsiteY1" fmla="*/ 10848 h 17287"/>
              <a:gd name="connsiteX2" fmla="*/ 7745 w 14378"/>
              <a:gd name="connsiteY2" fmla="*/ 9387 h 17287"/>
              <a:gd name="connsiteX3" fmla="*/ 8133 w 14378"/>
              <a:gd name="connsiteY3" fmla="*/ 6584 h 17287"/>
              <a:gd name="connsiteX4" fmla="*/ 4067 w 14378"/>
              <a:gd name="connsiteY4" fmla="*/ 0 h 17287"/>
              <a:gd name="connsiteX5" fmla="*/ 0 w 14378"/>
              <a:gd name="connsiteY5" fmla="*/ 6403 h 17287"/>
              <a:gd name="connsiteX6" fmla="*/ 8 w 14378"/>
              <a:gd name="connsiteY6" fmla="*/ 6765 h 17287"/>
              <a:gd name="connsiteX7" fmla="*/ 1649 w 14378"/>
              <a:gd name="connsiteY7" fmla="*/ 11875 h 17287"/>
              <a:gd name="connsiteX8" fmla="*/ 157 w 14378"/>
              <a:gd name="connsiteY8" fmla="*/ 14170 h 17287"/>
              <a:gd name="connsiteX9" fmla="*/ 1813 w 14378"/>
              <a:gd name="connsiteY9" fmla="*/ 12105 h 17287"/>
              <a:gd name="connsiteX10" fmla="*/ 1731 w 14378"/>
              <a:gd name="connsiteY10" fmla="*/ 11972 h 17287"/>
              <a:gd name="connsiteX11" fmla="*/ 4067 w 14378"/>
              <a:gd name="connsiteY11" fmla="*/ 13168 h 17287"/>
              <a:gd name="connsiteX12" fmla="*/ 7648 w 14378"/>
              <a:gd name="connsiteY12" fmla="*/ 9713 h 17287"/>
              <a:gd name="connsiteX13" fmla="*/ 9275 w 14378"/>
              <a:gd name="connsiteY13" fmla="*/ 11175 h 17287"/>
              <a:gd name="connsiteX14" fmla="*/ 9036 w 14378"/>
              <a:gd name="connsiteY14" fmla="*/ 12962 h 17287"/>
              <a:gd name="connsiteX15" fmla="*/ 11707 w 14378"/>
              <a:gd name="connsiteY15" fmla="*/ 17287 h 17287"/>
              <a:gd name="connsiteX16" fmla="*/ 14378 w 14378"/>
              <a:gd name="connsiteY16" fmla="*/ 12962 h 17287"/>
              <a:gd name="connsiteX17" fmla="*/ 11700 w 14378"/>
              <a:gd name="connsiteY17" fmla="*/ 8638 h 17287"/>
              <a:gd name="connsiteX18" fmla="*/ 2321 w 14378"/>
              <a:gd name="connsiteY18" fmla="*/ 10281 h 17287"/>
              <a:gd name="connsiteX19" fmla="*/ 1120 w 14378"/>
              <a:gd name="connsiteY19" fmla="*/ 10281 h 17287"/>
              <a:gd name="connsiteX20" fmla="*/ 344 w 14378"/>
              <a:gd name="connsiteY20" fmla="*/ 6596 h 17287"/>
              <a:gd name="connsiteX21" fmla="*/ 1120 w 14378"/>
              <a:gd name="connsiteY21" fmla="*/ 2911 h 17287"/>
              <a:gd name="connsiteX22" fmla="*/ 2321 w 14378"/>
              <a:gd name="connsiteY22" fmla="*/ 2911 h 17287"/>
              <a:gd name="connsiteX23" fmla="*/ 3097 w 14378"/>
              <a:gd name="connsiteY23" fmla="*/ 6596 h 17287"/>
              <a:gd name="connsiteX24" fmla="*/ 2321 w 14378"/>
              <a:gd name="connsiteY24" fmla="*/ 10281 h 17287"/>
              <a:gd name="connsiteX0" fmla="*/ 11700 w 14378"/>
              <a:gd name="connsiteY0" fmla="*/ 8638 h 17287"/>
              <a:gd name="connsiteX1" fmla="*/ 9372 w 14378"/>
              <a:gd name="connsiteY1" fmla="*/ 10848 h 17287"/>
              <a:gd name="connsiteX2" fmla="*/ 7745 w 14378"/>
              <a:gd name="connsiteY2" fmla="*/ 9387 h 17287"/>
              <a:gd name="connsiteX3" fmla="*/ 8133 w 14378"/>
              <a:gd name="connsiteY3" fmla="*/ 6584 h 17287"/>
              <a:gd name="connsiteX4" fmla="*/ 4067 w 14378"/>
              <a:gd name="connsiteY4" fmla="*/ 0 h 17287"/>
              <a:gd name="connsiteX5" fmla="*/ 0 w 14378"/>
              <a:gd name="connsiteY5" fmla="*/ 6403 h 17287"/>
              <a:gd name="connsiteX6" fmla="*/ 8 w 14378"/>
              <a:gd name="connsiteY6" fmla="*/ 6765 h 17287"/>
              <a:gd name="connsiteX7" fmla="*/ 1649 w 14378"/>
              <a:gd name="connsiteY7" fmla="*/ 11875 h 17287"/>
              <a:gd name="connsiteX8" fmla="*/ 1813 w 14378"/>
              <a:gd name="connsiteY8" fmla="*/ 12105 h 17287"/>
              <a:gd name="connsiteX9" fmla="*/ 1731 w 14378"/>
              <a:gd name="connsiteY9" fmla="*/ 11972 h 17287"/>
              <a:gd name="connsiteX10" fmla="*/ 4067 w 14378"/>
              <a:gd name="connsiteY10" fmla="*/ 13168 h 17287"/>
              <a:gd name="connsiteX11" fmla="*/ 7648 w 14378"/>
              <a:gd name="connsiteY11" fmla="*/ 9713 h 17287"/>
              <a:gd name="connsiteX12" fmla="*/ 9275 w 14378"/>
              <a:gd name="connsiteY12" fmla="*/ 11175 h 17287"/>
              <a:gd name="connsiteX13" fmla="*/ 9036 w 14378"/>
              <a:gd name="connsiteY13" fmla="*/ 12962 h 17287"/>
              <a:gd name="connsiteX14" fmla="*/ 11707 w 14378"/>
              <a:gd name="connsiteY14" fmla="*/ 17287 h 17287"/>
              <a:gd name="connsiteX15" fmla="*/ 14378 w 14378"/>
              <a:gd name="connsiteY15" fmla="*/ 12962 h 17287"/>
              <a:gd name="connsiteX16" fmla="*/ 11700 w 14378"/>
              <a:gd name="connsiteY16" fmla="*/ 8638 h 17287"/>
              <a:gd name="connsiteX17" fmla="*/ 2321 w 14378"/>
              <a:gd name="connsiteY17" fmla="*/ 10281 h 17287"/>
              <a:gd name="connsiteX18" fmla="*/ 1120 w 14378"/>
              <a:gd name="connsiteY18" fmla="*/ 10281 h 17287"/>
              <a:gd name="connsiteX19" fmla="*/ 344 w 14378"/>
              <a:gd name="connsiteY19" fmla="*/ 6596 h 17287"/>
              <a:gd name="connsiteX20" fmla="*/ 1120 w 14378"/>
              <a:gd name="connsiteY20" fmla="*/ 2911 h 17287"/>
              <a:gd name="connsiteX21" fmla="*/ 2321 w 14378"/>
              <a:gd name="connsiteY21" fmla="*/ 2911 h 17287"/>
              <a:gd name="connsiteX22" fmla="*/ 3097 w 14378"/>
              <a:gd name="connsiteY22" fmla="*/ 6596 h 17287"/>
              <a:gd name="connsiteX23" fmla="*/ 2321 w 14378"/>
              <a:gd name="connsiteY23" fmla="*/ 10281 h 17287"/>
              <a:gd name="connsiteX0" fmla="*/ 11700 w 14378"/>
              <a:gd name="connsiteY0" fmla="*/ 8638 h 13359"/>
              <a:gd name="connsiteX1" fmla="*/ 9372 w 14378"/>
              <a:gd name="connsiteY1" fmla="*/ 10848 h 13359"/>
              <a:gd name="connsiteX2" fmla="*/ 7745 w 14378"/>
              <a:gd name="connsiteY2" fmla="*/ 9387 h 13359"/>
              <a:gd name="connsiteX3" fmla="*/ 8133 w 14378"/>
              <a:gd name="connsiteY3" fmla="*/ 6584 h 13359"/>
              <a:gd name="connsiteX4" fmla="*/ 4067 w 14378"/>
              <a:gd name="connsiteY4" fmla="*/ 0 h 13359"/>
              <a:gd name="connsiteX5" fmla="*/ 0 w 14378"/>
              <a:gd name="connsiteY5" fmla="*/ 6403 h 13359"/>
              <a:gd name="connsiteX6" fmla="*/ 8 w 14378"/>
              <a:gd name="connsiteY6" fmla="*/ 6765 h 13359"/>
              <a:gd name="connsiteX7" fmla="*/ 1649 w 14378"/>
              <a:gd name="connsiteY7" fmla="*/ 11875 h 13359"/>
              <a:gd name="connsiteX8" fmla="*/ 1813 w 14378"/>
              <a:gd name="connsiteY8" fmla="*/ 12105 h 13359"/>
              <a:gd name="connsiteX9" fmla="*/ 1731 w 14378"/>
              <a:gd name="connsiteY9" fmla="*/ 11972 h 13359"/>
              <a:gd name="connsiteX10" fmla="*/ 4067 w 14378"/>
              <a:gd name="connsiteY10" fmla="*/ 13168 h 13359"/>
              <a:gd name="connsiteX11" fmla="*/ 7648 w 14378"/>
              <a:gd name="connsiteY11" fmla="*/ 9713 h 13359"/>
              <a:gd name="connsiteX12" fmla="*/ 9275 w 14378"/>
              <a:gd name="connsiteY12" fmla="*/ 11175 h 13359"/>
              <a:gd name="connsiteX13" fmla="*/ 9036 w 14378"/>
              <a:gd name="connsiteY13" fmla="*/ 12962 h 13359"/>
              <a:gd name="connsiteX14" fmla="*/ 14378 w 14378"/>
              <a:gd name="connsiteY14" fmla="*/ 12962 h 13359"/>
              <a:gd name="connsiteX15" fmla="*/ 11700 w 14378"/>
              <a:gd name="connsiteY15" fmla="*/ 8638 h 13359"/>
              <a:gd name="connsiteX16" fmla="*/ 2321 w 14378"/>
              <a:gd name="connsiteY16" fmla="*/ 10281 h 13359"/>
              <a:gd name="connsiteX17" fmla="*/ 1120 w 14378"/>
              <a:gd name="connsiteY17" fmla="*/ 10281 h 13359"/>
              <a:gd name="connsiteX18" fmla="*/ 344 w 14378"/>
              <a:gd name="connsiteY18" fmla="*/ 6596 h 13359"/>
              <a:gd name="connsiteX19" fmla="*/ 1120 w 14378"/>
              <a:gd name="connsiteY19" fmla="*/ 2911 h 13359"/>
              <a:gd name="connsiteX20" fmla="*/ 2321 w 14378"/>
              <a:gd name="connsiteY20" fmla="*/ 2911 h 13359"/>
              <a:gd name="connsiteX21" fmla="*/ 3097 w 14378"/>
              <a:gd name="connsiteY21" fmla="*/ 6596 h 13359"/>
              <a:gd name="connsiteX22" fmla="*/ 2321 w 14378"/>
              <a:gd name="connsiteY22" fmla="*/ 10281 h 13359"/>
              <a:gd name="connsiteX0" fmla="*/ 11700 w 11700"/>
              <a:gd name="connsiteY0" fmla="*/ 8638 h 13168"/>
              <a:gd name="connsiteX1" fmla="*/ 9372 w 11700"/>
              <a:gd name="connsiteY1" fmla="*/ 10848 h 13168"/>
              <a:gd name="connsiteX2" fmla="*/ 7745 w 11700"/>
              <a:gd name="connsiteY2" fmla="*/ 9387 h 13168"/>
              <a:gd name="connsiteX3" fmla="*/ 8133 w 11700"/>
              <a:gd name="connsiteY3" fmla="*/ 6584 h 13168"/>
              <a:gd name="connsiteX4" fmla="*/ 4067 w 11700"/>
              <a:gd name="connsiteY4" fmla="*/ 0 h 13168"/>
              <a:gd name="connsiteX5" fmla="*/ 0 w 11700"/>
              <a:gd name="connsiteY5" fmla="*/ 6403 h 13168"/>
              <a:gd name="connsiteX6" fmla="*/ 8 w 11700"/>
              <a:gd name="connsiteY6" fmla="*/ 6765 h 13168"/>
              <a:gd name="connsiteX7" fmla="*/ 1649 w 11700"/>
              <a:gd name="connsiteY7" fmla="*/ 11875 h 13168"/>
              <a:gd name="connsiteX8" fmla="*/ 1813 w 11700"/>
              <a:gd name="connsiteY8" fmla="*/ 12105 h 13168"/>
              <a:gd name="connsiteX9" fmla="*/ 1731 w 11700"/>
              <a:gd name="connsiteY9" fmla="*/ 11972 h 13168"/>
              <a:gd name="connsiteX10" fmla="*/ 4067 w 11700"/>
              <a:gd name="connsiteY10" fmla="*/ 13168 h 13168"/>
              <a:gd name="connsiteX11" fmla="*/ 7648 w 11700"/>
              <a:gd name="connsiteY11" fmla="*/ 9713 h 13168"/>
              <a:gd name="connsiteX12" fmla="*/ 9275 w 11700"/>
              <a:gd name="connsiteY12" fmla="*/ 11175 h 13168"/>
              <a:gd name="connsiteX13" fmla="*/ 9036 w 11700"/>
              <a:gd name="connsiteY13" fmla="*/ 12962 h 13168"/>
              <a:gd name="connsiteX14" fmla="*/ 11700 w 11700"/>
              <a:gd name="connsiteY14" fmla="*/ 8638 h 13168"/>
              <a:gd name="connsiteX15" fmla="*/ 2321 w 11700"/>
              <a:gd name="connsiteY15" fmla="*/ 10281 h 13168"/>
              <a:gd name="connsiteX16" fmla="*/ 1120 w 11700"/>
              <a:gd name="connsiteY16" fmla="*/ 10281 h 13168"/>
              <a:gd name="connsiteX17" fmla="*/ 344 w 11700"/>
              <a:gd name="connsiteY17" fmla="*/ 6596 h 13168"/>
              <a:gd name="connsiteX18" fmla="*/ 1120 w 11700"/>
              <a:gd name="connsiteY18" fmla="*/ 2911 h 13168"/>
              <a:gd name="connsiteX19" fmla="*/ 2321 w 11700"/>
              <a:gd name="connsiteY19" fmla="*/ 2911 h 13168"/>
              <a:gd name="connsiteX20" fmla="*/ 3097 w 11700"/>
              <a:gd name="connsiteY20" fmla="*/ 6596 h 13168"/>
              <a:gd name="connsiteX21" fmla="*/ 2321 w 11700"/>
              <a:gd name="connsiteY21" fmla="*/ 10281 h 13168"/>
              <a:gd name="connsiteX0" fmla="*/ 9036 w 9422"/>
              <a:gd name="connsiteY0" fmla="*/ 12962 h 13168"/>
              <a:gd name="connsiteX1" fmla="*/ 9372 w 9422"/>
              <a:gd name="connsiteY1" fmla="*/ 10848 h 13168"/>
              <a:gd name="connsiteX2" fmla="*/ 7745 w 9422"/>
              <a:gd name="connsiteY2" fmla="*/ 9387 h 13168"/>
              <a:gd name="connsiteX3" fmla="*/ 8133 w 9422"/>
              <a:gd name="connsiteY3" fmla="*/ 6584 h 13168"/>
              <a:gd name="connsiteX4" fmla="*/ 4067 w 9422"/>
              <a:gd name="connsiteY4" fmla="*/ 0 h 13168"/>
              <a:gd name="connsiteX5" fmla="*/ 0 w 9422"/>
              <a:gd name="connsiteY5" fmla="*/ 6403 h 13168"/>
              <a:gd name="connsiteX6" fmla="*/ 8 w 9422"/>
              <a:gd name="connsiteY6" fmla="*/ 6765 h 13168"/>
              <a:gd name="connsiteX7" fmla="*/ 1649 w 9422"/>
              <a:gd name="connsiteY7" fmla="*/ 11875 h 13168"/>
              <a:gd name="connsiteX8" fmla="*/ 1813 w 9422"/>
              <a:gd name="connsiteY8" fmla="*/ 12105 h 13168"/>
              <a:gd name="connsiteX9" fmla="*/ 1731 w 9422"/>
              <a:gd name="connsiteY9" fmla="*/ 11972 h 13168"/>
              <a:gd name="connsiteX10" fmla="*/ 4067 w 9422"/>
              <a:gd name="connsiteY10" fmla="*/ 13168 h 13168"/>
              <a:gd name="connsiteX11" fmla="*/ 7648 w 9422"/>
              <a:gd name="connsiteY11" fmla="*/ 9713 h 13168"/>
              <a:gd name="connsiteX12" fmla="*/ 9275 w 9422"/>
              <a:gd name="connsiteY12" fmla="*/ 11175 h 13168"/>
              <a:gd name="connsiteX13" fmla="*/ 9036 w 9422"/>
              <a:gd name="connsiteY13" fmla="*/ 12962 h 13168"/>
              <a:gd name="connsiteX14" fmla="*/ 2321 w 9422"/>
              <a:gd name="connsiteY14" fmla="*/ 10281 h 13168"/>
              <a:gd name="connsiteX15" fmla="*/ 1120 w 9422"/>
              <a:gd name="connsiteY15" fmla="*/ 10281 h 13168"/>
              <a:gd name="connsiteX16" fmla="*/ 344 w 9422"/>
              <a:gd name="connsiteY16" fmla="*/ 6596 h 13168"/>
              <a:gd name="connsiteX17" fmla="*/ 1120 w 9422"/>
              <a:gd name="connsiteY17" fmla="*/ 2911 h 13168"/>
              <a:gd name="connsiteX18" fmla="*/ 2321 w 9422"/>
              <a:gd name="connsiteY18" fmla="*/ 2911 h 13168"/>
              <a:gd name="connsiteX19" fmla="*/ 3097 w 9422"/>
              <a:gd name="connsiteY19" fmla="*/ 6596 h 13168"/>
              <a:gd name="connsiteX20" fmla="*/ 2321 w 9422"/>
              <a:gd name="connsiteY20" fmla="*/ 10281 h 13168"/>
              <a:gd name="connsiteX0" fmla="*/ 9844 w 10116"/>
              <a:gd name="connsiteY0" fmla="*/ 8486 h 10000"/>
              <a:gd name="connsiteX1" fmla="*/ 9947 w 10116"/>
              <a:gd name="connsiteY1" fmla="*/ 8238 h 10000"/>
              <a:gd name="connsiteX2" fmla="*/ 8220 w 10116"/>
              <a:gd name="connsiteY2" fmla="*/ 7129 h 10000"/>
              <a:gd name="connsiteX3" fmla="*/ 8632 w 10116"/>
              <a:gd name="connsiteY3" fmla="*/ 5000 h 10000"/>
              <a:gd name="connsiteX4" fmla="*/ 4316 w 10116"/>
              <a:gd name="connsiteY4" fmla="*/ 0 h 10000"/>
              <a:gd name="connsiteX5" fmla="*/ 0 w 10116"/>
              <a:gd name="connsiteY5" fmla="*/ 4863 h 10000"/>
              <a:gd name="connsiteX6" fmla="*/ 8 w 10116"/>
              <a:gd name="connsiteY6" fmla="*/ 5137 h 10000"/>
              <a:gd name="connsiteX7" fmla="*/ 1750 w 10116"/>
              <a:gd name="connsiteY7" fmla="*/ 9018 h 10000"/>
              <a:gd name="connsiteX8" fmla="*/ 1924 w 10116"/>
              <a:gd name="connsiteY8" fmla="*/ 9193 h 10000"/>
              <a:gd name="connsiteX9" fmla="*/ 1837 w 10116"/>
              <a:gd name="connsiteY9" fmla="*/ 9092 h 10000"/>
              <a:gd name="connsiteX10" fmla="*/ 4316 w 10116"/>
              <a:gd name="connsiteY10" fmla="*/ 10000 h 10000"/>
              <a:gd name="connsiteX11" fmla="*/ 8117 w 10116"/>
              <a:gd name="connsiteY11" fmla="*/ 7376 h 10000"/>
              <a:gd name="connsiteX12" fmla="*/ 9844 w 10116"/>
              <a:gd name="connsiteY12" fmla="*/ 8486 h 10000"/>
              <a:gd name="connsiteX13" fmla="*/ 2463 w 10116"/>
              <a:gd name="connsiteY13" fmla="*/ 7808 h 10000"/>
              <a:gd name="connsiteX14" fmla="*/ 1189 w 10116"/>
              <a:gd name="connsiteY14" fmla="*/ 7808 h 10000"/>
              <a:gd name="connsiteX15" fmla="*/ 365 w 10116"/>
              <a:gd name="connsiteY15" fmla="*/ 5009 h 10000"/>
              <a:gd name="connsiteX16" fmla="*/ 1189 w 10116"/>
              <a:gd name="connsiteY16" fmla="*/ 2211 h 10000"/>
              <a:gd name="connsiteX17" fmla="*/ 2463 w 10116"/>
              <a:gd name="connsiteY17" fmla="*/ 2211 h 10000"/>
              <a:gd name="connsiteX18" fmla="*/ 3287 w 10116"/>
              <a:gd name="connsiteY18" fmla="*/ 5009 h 10000"/>
              <a:gd name="connsiteX19" fmla="*/ 2463 w 10116"/>
              <a:gd name="connsiteY19" fmla="*/ 7808 h 10000"/>
              <a:gd name="connsiteX0" fmla="*/ 8117 w 9947"/>
              <a:gd name="connsiteY0" fmla="*/ 7376 h 10000"/>
              <a:gd name="connsiteX1" fmla="*/ 9947 w 9947"/>
              <a:gd name="connsiteY1" fmla="*/ 8238 h 10000"/>
              <a:gd name="connsiteX2" fmla="*/ 8220 w 9947"/>
              <a:gd name="connsiteY2" fmla="*/ 7129 h 10000"/>
              <a:gd name="connsiteX3" fmla="*/ 8632 w 9947"/>
              <a:gd name="connsiteY3" fmla="*/ 5000 h 10000"/>
              <a:gd name="connsiteX4" fmla="*/ 4316 w 9947"/>
              <a:gd name="connsiteY4" fmla="*/ 0 h 10000"/>
              <a:gd name="connsiteX5" fmla="*/ 0 w 9947"/>
              <a:gd name="connsiteY5" fmla="*/ 4863 h 10000"/>
              <a:gd name="connsiteX6" fmla="*/ 8 w 9947"/>
              <a:gd name="connsiteY6" fmla="*/ 5137 h 10000"/>
              <a:gd name="connsiteX7" fmla="*/ 1750 w 9947"/>
              <a:gd name="connsiteY7" fmla="*/ 9018 h 10000"/>
              <a:gd name="connsiteX8" fmla="*/ 1924 w 9947"/>
              <a:gd name="connsiteY8" fmla="*/ 9193 h 10000"/>
              <a:gd name="connsiteX9" fmla="*/ 1837 w 9947"/>
              <a:gd name="connsiteY9" fmla="*/ 9092 h 10000"/>
              <a:gd name="connsiteX10" fmla="*/ 4316 w 9947"/>
              <a:gd name="connsiteY10" fmla="*/ 10000 h 10000"/>
              <a:gd name="connsiteX11" fmla="*/ 8117 w 9947"/>
              <a:gd name="connsiteY11" fmla="*/ 7376 h 10000"/>
              <a:gd name="connsiteX12" fmla="*/ 2463 w 9947"/>
              <a:gd name="connsiteY12" fmla="*/ 7808 h 10000"/>
              <a:gd name="connsiteX13" fmla="*/ 1189 w 9947"/>
              <a:gd name="connsiteY13" fmla="*/ 7808 h 10000"/>
              <a:gd name="connsiteX14" fmla="*/ 365 w 9947"/>
              <a:gd name="connsiteY14" fmla="*/ 5009 h 10000"/>
              <a:gd name="connsiteX15" fmla="*/ 1189 w 9947"/>
              <a:gd name="connsiteY15" fmla="*/ 2211 h 10000"/>
              <a:gd name="connsiteX16" fmla="*/ 2463 w 9947"/>
              <a:gd name="connsiteY16" fmla="*/ 2211 h 10000"/>
              <a:gd name="connsiteX17" fmla="*/ 3287 w 9947"/>
              <a:gd name="connsiteY17" fmla="*/ 5009 h 10000"/>
              <a:gd name="connsiteX18" fmla="*/ 2463 w 9947"/>
              <a:gd name="connsiteY18" fmla="*/ 7808 h 10000"/>
              <a:gd name="connsiteX0" fmla="*/ 8160 w 8678"/>
              <a:gd name="connsiteY0" fmla="*/ 7376 h 10000"/>
              <a:gd name="connsiteX1" fmla="*/ 8264 w 8678"/>
              <a:gd name="connsiteY1" fmla="*/ 7129 h 10000"/>
              <a:gd name="connsiteX2" fmla="*/ 8678 w 8678"/>
              <a:gd name="connsiteY2" fmla="*/ 5000 h 10000"/>
              <a:gd name="connsiteX3" fmla="*/ 4339 w 8678"/>
              <a:gd name="connsiteY3" fmla="*/ 0 h 10000"/>
              <a:gd name="connsiteX4" fmla="*/ 0 w 8678"/>
              <a:gd name="connsiteY4" fmla="*/ 4863 h 10000"/>
              <a:gd name="connsiteX5" fmla="*/ 8 w 8678"/>
              <a:gd name="connsiteY5" fmla="*/ 5137 h 10000"/>
              <a:gd name="connsiteX6" fmla="*/ 1759 w 8678"/>
              <a:gd name="connsiteY6" fmla="*/ 9018 h 10000"/>
              <a:gd name="connsiteX7" fmla="*/ 1934 w 8678"/>
              <a:gd name="connsiteY7" fmla="*/ 9193 h 10000"/>
              <a:gd name="connsiteX8" fmla="*/ 1847 w 8678"/>
              <a:gd name="connsiteY8" fmla="*/ 9092 h 10000"/>
              <a:gd name="connsiteX9" fmla="*/ 4339 w 8678"/>
              <a:gd name="connsiteY9" fmla="*/ 10000 h 10000"/>
              <a:gd name="connsiteX10" fmla="*/ 8160 w 8678"/>
              <a:gd name="connsiteY10" fmla="*/ 7376 h 10000"/>
              <a:gd name="connsiteX11" fmla="*/ 2476 w 8678"/>
              <a:gd name="connsiteY11" fmla="*/ 7808 h 10000"/>
              <a:gd name="connsiteX12" fmla="*/ 1195 w 8678"/>
              <a:gd name="connsiteY12" fmla="*/ 7808 h 10000"/>
              <a:gd name="connsiteX13" fmla="*/ 367 w 8678"/>
              <a:gd name="connsiteY13" fmla="*/ 5009 h 10000"/>
              <a:gd name="connsiteX14" fmla="*/ 1195 w 8678"/>
              <a:gd name="connsiteY14" fmla="*/ 2211 h 10000"/>
              <a:gd name="connsiteX15" fmla="*/ 2476 w 8678"/>
              <a:gd name="connsiteY15" fmla="*/ 2211 h 10000"/>
              <a:gd name="connsiteX16" fmla="*/ 3305 w 8678"/>
              <a:gd name="connsiteY16" fmla="*/ 5009 h 10000"/>
              <a:gd name="connsiteX17" fmla="*/ 2476 w 8678"/>
              <a:gd name="connsiteY17" fmla="*/ 780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78" h="10000" extrusionOk="0">
                <a:moveTo>
                  <a:pt x="8160" y="7376"/>
                </a:moveTo>
                <a:cubicBezTo>
                  <a:pt x="8195" y="7294"/>
                  <a:pt x="8229" y="7211"/>
                  <a:pt x="8264" y="7129"/>
                </a:cubicBezTo>
                <a:cubicBezTo>
                  <a:pt x="8526" y="6477"/>
                  <a:pt x="8678" y="5762"/>
                  <a:pt x="8678" y="5000"/>
                </a:cubicBezTo>
                <a:cubicBezTo>
                  <a:pt x="8678" y="2239"/>
                  <a:pt x="6736" y="0"/>
                  <a:pt x="4339" y="0"/>
                </a:cubicBezTo>
                <a:cubicBezTo>
                  <a:pt x="1983" y="0"/>
                  <a:pt x="64" y="2165"/>
                  <a:pt x="0" y="4863"/>
                </a:cubicBezTo>
                <a:cubicBezTo>
                  <a:pt x="3" y="4954"/>
                  <a:pt x="5" y="5046"/>
                  <a:pt x="8" y="5137"/>
                </a:cubicBezTo>
                <a:cubicBezTo>
                  <a:pt x="48" y="6725"/>
                  <a:pt x="725" y="8128"/>
                  <a:pt x="1759" y="9018"/>
                </a:cubicBezTo>
                <a:lnTo>
                  <a:pt x="1934" y="9193"/>
                </a:lnTo>
                <a:cubicBezTo>
                  <a:pt x="1905" y="9159"/>
                  <a:pt x="1876" y="9126"/>
                  <a:pt x="1847" y="9092"/>
                </a:cubicBezTo>
                <a:cubicBezTo>
                  <a:pt x="2556" y="9661"/>
                  <a:pt x="3415" y="10000"/>
                  <a:pt x="4339" y="10000"/>
                </a:cubicBezTo>
                <a:cubicBezTo>
                  <a:pt x="5987" y="10000"/>
                  <a:pt x="7428" y="8935"/>
                  <a:pt x="8160" y="7376"/>
                </a:cubicBezTo>
                <a:close/>
                <a:moveTo>
                  <a:pt x="2476" y="7808"/>
                </a:moveTo>
                <a:cubicBezTo>
                  <a:pt x="2150" y="8284"/>
                  <a:pt x="1520" y="8284"/>
                  <a:pt x="1195" y="7808"/>
                </a:cubicBezTo>
                <a:cubicBezTo>
                  <a:pt x="678" y="7037"/>
                  <a:pt x="367" y="6064"/>
                  <a:pt x="367" y="5009"/>
                </a:cubicBezTo>
                <a:cubicBezTo>
                  <a:pt x="367" y="3954"/>
                  <a:pt x="678" y="2981"/>
                  <a:pt x="1195" y="2211"/>
                </a:cubicBezTo>
                <a:cubicBezTo>
                  <a:pt x="1520" y="1734"/>
                  <a:pt x="2150" y="1734"/>
                  <a:pt x="2476" y="2211"/>
                </a:cubicBezTo>
                <a:cubicBezTo>
                  <a:pt x="2994" y="2981"/>
                  <a:pt x="3305" y="3954"/>
                  <a:pt x="3305" y="5009"/>
                </a:cubicBezTo>
                <a:cubicBezTo>
                  <a:pt x="3305" y="6064"/>
                  <a:pt x="3002" y="7028"/>
                  <a:pt x="2476" y="7808"/>
                </a:cubicBezTo>
                <a:close/>
              </a:path>
            </a:pathLst>
          </a:custGeom>
          <a:solidFill>
            <a:schemeClr val="accent1"/>
          </a:solidFill>
          <a:ln w="12700">
            <a:miter lim="400000"/>
          </a:ln>
        </p:spPr>
        <p:txBody>
          <a:bodyPr lIns="38100" tIns="38100" rIns="38100" bIns="38100" anchor="ctr"/>
          <a:lstStyle/>
          <a:p>
            <a:pPr algn="ctr">
              <a:defRPr sz="3000">
                <a:solidFill>
                  <a:srgbClr val="FFFFFF"/>
                </a:solidFill>
              </a:defRPr>
            </a:pPr>
            <a:endParaRPr b="1">
              <a:solidFill>
                <a:schemeClr val="bg1"/>
              </a:solidFill>
            </a:endParaRPr>
          </a:p>
        </p:txBody>
      </p:sp>
      <p:sp>
        <p:nvSpPr>
          <p:cNvPr id="178" name="TextBox 22">
            <a:extLst>
              <a:ext uri="{FF2B5EF4-FFF2-40B4-BE49-F238E27FC236}">
                <a16:creationId xmlns:a16="http://schemas.microsoft.com/office/drawing/2014/main" xmlns="" id="{31475178-3B2D-4F62-9A1E-FEA07EC30E97}"/>
              </a:ext>
            </a:extLst>
          </p:cNvPr>
          <p:cNvSpPr txBox="1"/>
          <p:nvPr/>
        </p:nvSpPr>
        <p:spPr>
          <a:xfrm>
            <a:off x="5451441" y="4803184"/>
            <a:ext cx="582026" cy="369332"/>
          </a:xfrm>
          <a:prstGeom prst="rect">
            <a:avLst/>
          </a:prstGeom>
          <a:noFill/>
        </p:spPr>
        <p:txBody>
          <a:bodyPr wrap="square" rtlCol="0">
            <a:spAutoFit/>
          </a:bodyPr>
          <a:lstStyle/>
          <a:p>
            <a:pPr algn="ctr"/>
            <a:r>
              <a:rPr lang="en-US" b="1" dirty="0"/>
              <a:t>04</a:t>
            </a:r>
          </a:p>
        </p:txBody>
      </p:sp>
      <p:grpSp>
        <p:nvGrpSpPr>
          <p:cNvPr id="180" name="Group 14">
            <a:extLst>
              <a:ext uri="{FF2B5EF4-FFF2-40B4-BE49-F238E27FC236}">
                <a16:creationId xmlns:a16="http://schemas.microsoft.com/office/drawing/2014/main" xmlns="" id="{EA8CE6AB-1996-4920-A095-0D8888CE800C}"/>
              </a:ext>
            </a:extLst>
          </p:cNvPr>
          <p:cNvGrpSpPr/>
          <p:nvPr/>
        </p:nvGrpSpPr>
        <p:grpSpPr>
          <a:xfrm>
            <a:off x="576037" y="1286997"/>
            <a:ext cx="3062344" cy="1535031"/>
            <a:chOff x="8921977" y="1559058"/>
            <a:chExt cx="2926080" cy="1936483"/>
          </a:xfrm>
        </p:grpSpPr>
        <p:sp>
          <p:nvSpPr>
            <p:cNvPr id="181" name="TextBox 15">
              <a:extLst>
                <a:ext uri="{FF2B5EF4-FFF2-40B4-BE49-F238E27FC236}">
                  <a16:creationId xmlns:a16="http://schemas.microsoft.com/office/drawing/2014/main" xmlns="" id="{9AD8E838-F229-4FAA-942D-843E60B889B3}"/>
                </a:ext>
              </a:extLst>
            </p:cNvPr>
            <p:cNvSpPr txBox="1"/>
            <p:nvPr/>
          </p:nvSpPr>
          <p:spPr>
            <a:xfrm>
              <a:off x="8921977" y="1559058"/>
              <a:ext cx="2926080" cy="369332"/>
            </a:xfrm>
            <a:prstGeom prst="rect">
              <a:avLst/>
            </a:prstGeom>
            <a:noFill/>
          </p:spPr>
          <p:txBody>
            <a:bodyPr wrap="square" lIns="0" rIns="0" rtlCol="0" anchor="b">
              <a:spAutoFit/>
            </a:bodyPr>
            <a:lstStyle/>
            <a:p>
              <a:pPr algn="ctr"/>
              <a:r>
                <a:rPr lang="en-US" b="1" noProof="1"/>
                <a:t>Uso de suelo</a:t>
              </a:r>
            </a:p>
          </p:txBody>
        </p:sp>
        <p:sp>
          <p:nvSpPr>
            <p:cNvPr id="182" name="TextBox 16">
              <a:extLst>
                <a:ext uri="{FF2B5EF4-FFF2-40B4-BE49-F238E27FC236}">
                  <a16:creationId xmlns:a16="http://schemas.microsoft.com/office/drawing/2014/main" xmlns="" id="{F0830488-6AB9-4F70-8E64-0838D85F405A}"/>
                </a:ext>
              </a:extLst>
            </p:cNvPr>
            <p:cNvSpPr txBox="1"/>
            <p:nvPr/>
          </p:nvSpPr>
          <p:spPr>
            <a:xfrm>
              <a:off x="8921977" y="1925881"/>
              <a:ext cx="2926080" cy="1569660"/>
            </a:xfrm>
            <a:prstGeom prst="rect">
              <a:avLst/>
            </a:prstGeom>
            <a:noFill/>
          </p:spPr>
          <p:txBody>
            <a:bodyPr wrap="square" lIns="0" rIns="0" rtlCol="0" anchor="t">
              <a:spAutoFit/>
            </a:bodyPr>
            <a:lstStyle/>
            <a:p>
              <a:r>
                <a:rPr lang="es-ES" sz="1200" noProof="1">
                  <a:solidFill>
                    <a:schemeClr val="tx1">
                      <a:lumMod val="65000"/>
                      <a:lumOff val="35000"/>
                    </a:schemeClr>
                  </a:solidFill>
                </a:rPr>
                <a:t>Es un tramite complicado debido a la que es necesario generar condiciones para que se permitan las actividades de bajo impacto o escala en zonas residenciales, y es pre requisito en otros tramites como el la CCSS y en el Minsterio de Salud.</a:t>
              </a:r>
            </a:p>
            <a:p>
              <a:endParaRPr lang="es-ES" sz="1200" noProof="1">
                <a:solidFill>
                  <a:schemeClr val="tx1">
                    <a:lumMod val="65000"/>
                    <a:lumOff val="35000"/>
                  </a:schemeClr>
                </a:solidFill>
              </a:endParaRPr>
            </a:p>
            <a:p>
              <a:endParaRPr lang="es-ES" sz="1200" noProof="1">
                <a:solidFill>
                  <a:schemeClr val="tx1">
                    <a:lumMod val="65000"/>
                    <a:lumOff val="35000"/>
                  </a:schemeClr>
                </a:solidFill>
              </a:endParaRPr>
            </a:p>
          </p:txBody>
        </p:sp>
      </p:grpSp>
      <p:grpSp>
        <p:nvGrpSpPr>
          <p:cNvPr id="183" name="Group 14">
            <a:extLst>
              <a:ext uri="{FF2B5EF4-FFF2-40B4-BE49-F238E27FC236}">
                <a16:creationId xmlns:a16="http://schemas.microsoft.com/office/drawing/2014/main" xmlns="" id="{B6EE8A95-D35A-4AD0-8F89-6D1AB2FF70F2}"/>
              </a:ext>
            </a:extLst>
          </p:cNvPr>
          <p:cNvGrpSpPr/>
          <p:nvPr/>
        </p:nvGrpSpPr>
        <p:grpSpPr>
          <a:xfrm>
            <a:off x="290501" y="3484706"/>
            <a:ext cx="3433343" cy="1800332"/>
            <a:chOff x="8921977" y="451063"/>
            <a:chExt cx="2926080" cy="3383799"/>
          </a:xfrm>
        </p:grpSpPr>
        <p:sp>
          <p:nvSpPr>
            <p:cNvPr id="184" name="TextBox 15">
              <a:extLst>
                <a:ext uri="{FF2B5EF4-FFF2-40B4-BE49-F238E27FC236}">
                  <a16:creationId xmlns:a16="http://schemas.microsoft.com/office/drawing/2014/main" xmlns="" id="{EFEB855F-42EC-47B0-960E-05ADB8C628D4}"/>
                </a:ext>
              </a:extLst>
            </p:cNvPr>
            <p:cNvSpPr txBox="1"/>
            <p:nvPr/>
          </p:nvSpPr>
          <p:spPr>
            <a:xfrm>
              <a:off x="8921977" y="451063"/>
              <a:ext cx="2926080" cy="1477328"/>
            </a:xfrm>
            <a:prstGeom prst="rect">
              <a:avLst/>
            </a:prstGeom>
            <a:noFill/>
          </p:spPr>
          <p:txBody>
            <a:bodyPr wrap="square" lIns="0" rIns="0" rtlCol="0" anchor="b">
              <a:spAutoFit/>
            </a:bodyPr>
            <a:lstStyle/>
            <a:p>
              <a:r>
                <a:rPr lang="es-ES" b="1" dirty="0">
                  <a:solidFill>
                    <a:sysClr val="windowText" lastClr="000000"/>
                  </a:solidFill>
                </a:rPr>
                <a:t>Trámites del Ministerio de Hacienda (no de registro como contribuyente)</a:t>
              </a:r>
            </a:p>
          </p:txBody>
        </p:sp>
        <p:sp>
          <p:nvSpPr>
            <p:cNvPr id="185" name="TextBox 16">
              <a:extLst>
                <a:ext uri="{FF2B5EF4-FFF2-40B4-BE49-F238E27FC236}">
                  <a16:creationId xmlns:a16="http://schemas.microsoft.com/office/drawing/2014/main" xmlns="" id="{32C288CB-3FA6-41AF-AA44-137625547CC3}"/>
                </a:ext>
              </a:extLst>
            </p:cNvPr>
            <p:cNvSpPr txBox="1"/>
            <p:nvPr/>
          </p:nvSpPr>
          <p:spPr>
            <a:xfrm>
              <a:off x="8921977" y="1925881"/>
              <a:ext cx="2926080" cy="1908981"/>
            </a:xfrm>
            <a:prstGeom prst="rect">
              <a:avLst/>
            </a:prstGeom>
            <a:noFill/>
          </p:spPr>
          <p:txBody>
            <a:bodyPr wrap="square" lIns="0" rIns="0" rtlCol="0" anchor="t">
              <a:spAutoFit/>
            </a:bodyPr>
            <a:lstStyle/>
            <a:p>
              <a:pPr algn="just"/>
              <a:r>
                <a:rPr lang="en-US" sz="1200" noProof="1">
                  <a:solidFill>
                    <a:schemeClr val="tx1">
                      <a:lumMod val="65000"/>
                      <a:lumOff val="35000"/>
                    </a:schemeClr>
                  </a:solidFill>
                </a:rPr>
                <a:t>Cobros retroactivos</a:t>
              </a:r>
            </a:p>
            <a:p>
              <a:pPr algn="just"/>
              <a:r>
                <a:rPr lang="es-ES" sz="1200" noProof="1">
                  <a:solidFill>
                    <a:schemeClr val="tx1">
                      <a:lumMod val="65000"/>
                      <a:lumOff val="35000"/>
                    </a:schemeClr>
                  </a:solidFill>
                </a:rPr>
                <a:t>EXONET tarda varios meses en aprobar</a:t>
              </a:r>
            </a:p>
            <a:p>
              <a:pPr algn="just"/>
              <a:r>
                <a:rPr lang="es-ES" sz="1200" noProof="1">
                  <a:solidFill>
                    <a:schemeClr val="tx1">
                      <a:lumMod val="65000"/>
                      <a:lumOff val="35000"/>
                    </a:schemeClr>
                  </a:solidFill>
                </a:rPr>
                <a:t>Dificil corregir declaraciones y para acreditar créditos fiscales</a:t>
              </a:r>
            </a:p>
            <a:p>
              <a:pPr algn="just"/>
              <a:r>
                <a:rPr lang="es-ES" sz="1200" noProof="1">
                  <a:solidFill>
                    <a:schemeClr val="tx1">
                      <a:lumMod val="65000"/>
                      <a:lumOff val="35000"/>
                    </a:schemeClr>
                  </a:solidFill>
                </a:rPr>
                <a:t>Errores en sistemas de facturación digital.</a:t>
              </a:r>
              <a:endParaRPr lang="en-US" sz="1200" noProof="1">
                <a:solidFill>
                  <a:schemeClr val="tx1">
                    <a:lumMod val="65000"/>
                    <a:lumOff val="35000"/>
                  </a:schemeClr>
                </a:solidFill>
              </a:endParaRPr>
            </a:p>
          </p:txBody>
        </p:sp>
      </p:grpSp>
      <p:grpSp>
        <p:nvGrpSpPr>
          <p:cNvPr id="186" name="Group 14">
            <a:extLst>
              <a:ext uri="{FF2B5EF4-FFF2-40B4-BE49-F238E27FC236}">
                <a16:creationId xmlns:a16="http://schemas.microsoft.com/office/drawing/2014/main" xmlns="" id="{A27CCC4E-8403-46CD-B00E-7F6446E177DF}"/>
              </a:ext>
            </a:extLst>
          </p:cNvPr>
          <p:cNvGrpSpPr/>
          <p:nvPr/>
        </p:nvGrpSpPr>
        <p:grpSpPr>
          <a:xfrm>
            <a:off x="8446261" y="1358439"/>
            <a:ext cx="3433343" cy="2338181"/>
            <a:chOff x="8921977" y="1559058"/>
            <a:chExt cx="2926080" cy="3998155"/>
          </a:xfrm>
        </p:grpSpPr>
        <p:sp>
          <p:nvSpPr>
            <p:cNvPr id="187" name="TextBox 15">
              <a:extLst>
                <a:ext uri="{FF2B5EF4-FFF2-40B4-BE49-F238E27FC236}">
                  <a16:creationId xmlns:a16="http://schemas.microsoft.com/office/drawing/2014/main" xmlns="" id="{79B946B7-029A-4C0A-BF09-022EF0BF3861}"/>
                </a:ext>
              </a:extLst>
            </p:cNvPr>
            <p:cNvSpPr txBox="1"/>
            <p:nvPr/>
          </p:nvSpPr>
          <p:spPr>
            <a:xfrm>
              <a:off x="8921977" y="1559058"/>
              <a:ext cx="2926080" cy="369332"/>
            </a:xfrm>
            <a:prstGeom prst="rect">
              <a:avLst/>
            </a:prstGeom>
            <a:noFill/>
          </p:spPr>
          <p:txBody>
            <a:bodyPr wrap="square" lIns="0" rIns="0" rtlCol="0" anchor="b">
              <a:spAutoFit/>
            </a:bodyPr>
            <a:lstStyle/>
            <a:p>
              <a:r>
                <a:rPr lang="en-US" b="1" dirty="0" err="1"/>
                <a:t>Aseguramiento</a:t>
              </a:r>
              <a:r>
                <a:rPr lang="en-US" b="1" dirty="0"/>
                <a:t> </a:t>
              </a:r>
              <a:r>
                <a:rPr lang="en-US" b="1" dirty="0" err="1"/>
                <a:t>como</a:t>
              </a:r>
              <a:r>
                <a:rPr lang="en-US" b="1" dirty="0"/>
                <a:t> TI o </a:t>
              </a:r>
              <a:r>
                <a:rPr lang="en-US" b="1" dirty="0" err="1"/>
                <a:t>Patrono</a:t>
              </a:r>
              <a:endParaRPr lang="en-US" b="1" dirty="0"/>
            </a:p>
          </p:txBody>
        </p:sp>
        <p:sp>
          <p:nvSpPr>
            <p:cNvPr id="188" name="TextBox 16">
              <a:extLst>
                <a:ext uri="{FF2B5EF4-FFF2-40B4-BE49-F238E27FC236}">
                  <a16:creationId xmlns:a16="http://schemas.microsoft.com/office/drawing/2014/main" xmlns="" id="{F8BF3454-FDCD-472B-95E7-D62DC996885A}"/>
                </a:ext>
              </a:extLst>
            </p:cNvPr>
            <p:cNvSpPr txBox="1"/>
            <p:nvPr/>
          </p:nvSpPr>
          <p:spPr>
            <a:xfrm>
              <a:off x="8921977" y="1925880"/>
              <a:ext cx="2926080" cy="3631333"/>
            </a:xfrm>
            <a:prstGeom prst="rect">
              <a:avLst/>
            </a:prstGeom>
            <a:noFill/>
          </p:spPr>
          <p:txBody>
            <a:bodyPr wrap="square" lIns="0" rIns="0" rtlCol="0" anchor="t">
              <a:spAutoFit/>
            </a:bodyPr>
            <a:lstStyle/>
            <a:p>
              <a:r>
                <a:rPr lang="es-ES" sz="1200" noProof="1">
                  <a:solidFill>
                    <a:schemeClr val="tx1">
                      <a:lumMod val="65000"/>
                      <a:lumOff val="35000"/>
                    </a:schemeClr>
                  </a:solidFill>
                </a:rPr>
                <a:t>Exceso de requisitos dispensables para acreditar actividad económica, se debe contar con patente municipal o Permiso Sanitario de Funcionamiento, inspección que permite operación (ex-ante) tarda muchos días.</a:t>
              </a:r>
            </a:p>
            <a:p>
              <a:endParaRPr lang="es-ES" sz="1200" noProof="1">
                <a:solidFill>
                  <a:schemeClr val="tx1">
                    <a:lumMod val="65000"/>
                    <a:lumOff val="35000"/>
                  </a:schemeClr>
                </a:solidFill>
              </a:endParaRPr>
            </a:p>
            <a:p>
              <a:r>
                <a:rPr lang="es-ES" sz="1200" noProof="1">
                  <a:solidFill>
                    <a:schemeClr val="tx1">
                      <a:lumMod val="65000"/>
                      <a:lumOff val="35000"/>
                    </a:schemeClr>
                  </a:solidFill>
                </a:rPr>
                <a:t>Arreglos de pago para pymes informales existentes: el marco normativo restringe a la CCSS a aplicar retroactividad.</a:t>
              </a:r>
            </a:p>
            <a:p>
              <a:endParaRPr lang="es-ES" sz="1200" noProof="1">
                <a:solidFill>
                  <a:schemeClr val="tx1">
                    <a:lumMod val="65000"/>
                    <a:lumOff val="35000"/>
                  </a:schemeClr>
                </a:solidFill>
              </a:endParaRPr>
            </a:p>
            <a:p>
              <a:endParaRPr lang="es-ES" sz="1200" noProof="1">
                <a:solidFill>
                  <a:schemeClr val="tx1">
                    <a:lumMod val="65000"/>
                    <a:lumOff val="35000"/>
                  </a:schemeClr>
                </a:solidFill>
              </a:endParaRPr>
            </a:p>
          </p:txBody>
        </p:sp>
      </p:grpSp>
      <p:grpSp>
        <p:nvGrpSpPr>
          <p:cNvPr id="189" name="Group 14">
            <a:extLst>
              <a:ext uri="{FF2B5EF4-FFF2-40B4-BE49-F238E27FC236}">
                <a16:creationId xmlns:a16="http://schemas.microsoft.com/office/drawing/2014/main" xmlns="" id="{9A7725AC-54BC-4643-AF46-28B41057F2D3}"/>
              </a:ext>
            </a:extLst>
          </p:cNvPr>
          <p:cNvGrpSpPr/>
          <p:nvPr/>
        </p:nvGrpSpPr>
        <p:grpSpPr>
          <a:xfrm>
            <a:off x="8652351" y="3618806"/>
            <a:ext cx="3539651" cy="1844151"/>
            <a:chOff x="8921977" y="1282059"/>
            <a:chExt cx="3016681" cy="1844151"/>
          </a:xfrm>
        </p:grpSpPr>
        <p:sp>
          <p:nvSpPr>
            <p:cNvPr id="190" name="TextBox 15">
              <a:extLst>
                <a:ext uri="{FF2B5EF4-FFF2-40B4-BE49-F238E27FC236}">
                  <a16:creationId xmlns:a16="http://schemas.microsoft.com/office/drawing/2014/main" xmlns="" id="{E2844D90-283B-43D9-ABB9-9E8F26AB2ABD}"/>
                </a:ext>
              </a:extLst>
            </p:cNvPr>
            <p:cNvSpPr txBox="1"/>
            <p:nvPr/>
          </p:nvSpPr>
          <p:spPr>
            <a:xfrm>
              <a:off x="8921977" y="1282059"/>
              <a:ext cx="3016681" cy="646331"/>
            </a:xfrm>
            <a:prstGeom prst="rect">
              <a:avLst/>
            </a:prstGeom>
            <a:noFill/>
          </p:spPr>
          <p:txBody>
            <a:bodyPr wrap="square" lIns="0" rIns="0" rtlCol="0" anchor="b">
              <a:spAutoFit/>
            </a:bodyPr>
            <a:lstStyle/>
            <a:p>
              <a:r>
                <a:rPr lang="en-US" b="1" dirty="0" err="1">
                  <a:solidFill>
                    <a:schemeClr val="tx1">
                      <a:lumMod val="85000"/>
                      <a:lumOff val="15000"/>
                    </a:schemeClr>
                  </a:solidFill>
                </a:rPr>
                <a:t>Permiso</a:t>
              </a:r>
              <a:r>
                <a:rPr lang="en-US" b="1" dirty="0">
                  <a:solidFill>
                    <a:schemeClr val="tx1">
                      <a:lumMod val="85000"/>
                      <a:lumOff val="15000"/>
                    </a:schemeClr>
                  </a:solidFill>
                </a:rPr>
                <a:t> </a:t>
              </a:r>
              <a:r>
                <a:rPr lang="en-US" b="1" dirty="0" err="1">
                  <a:solidFill>
                    <a:schemeClr val="tx1">
                      <a:lumMod val="85000"/>
                      <a:lumOff val="15000"/>
                    </a:schemeClr>
                  </a:solidFill>
                </a:rPr>
                <a:t>Sanitario</a:t>
              </a:r>
              <a:r>
                <a:rPr lang="en-US" b="1" dirty="0">
                  <a:solidFill>
                    <a:schemeClr val="tx1">
                      <a:lumMod val="85000"/>
                      <a:lumOff val="15000"/>
                    </a:schemeClr>
                  </a:solidFill>
                </a:rPr>
                <a:t> de </a:t>
              </a:r>
              <a:r>
                <a:rPr lang="en-US" b="1" dirty="0" err="1">
                  <a:solidFill>
                    <a:schemeClr val="tx1">
                      <a:lumMod val="85000"/>
                      <a:lumOff val="15000"/>
                    </a:schemeClr>
                  </a:solidFill>
                </a:rPr>
                <a:t>Funcionamiento</a:t>
              </a:r>
              <a:endParaRPr lang="en-US" b="1" dirty="0">
                <a:solidFill>
                  <a:schemeClr val="tx1">
                    <a:lumMod val="85000"/>
                    <a:lumOff val="15000"/>
                  </a:schemeClr>
                </a:solidFill>
              </a:endParaRPr>
            </a:p>
          </p:txBody>
        </p:sp>
        <p:sp>
          <p:nvSpPr>
            <p:cNvPr id="191" name="TextBox 16">
              <a:extLst>
                <a:ext uri="{FF2B5EF4-FFF2-40B4-BE49-F238E27FC236}">
                  <a16:creationId xmlns:a16="http://schemas.microsoft.com/office/drawing/2014/main" xmlns="" id="{C8A8728D-4FFD-4114-8026-FBF6646AAB36}"/>
                </a:ext>
              </a:extLst>
            </p:cNvPr>
            <p:cNvSpPr txBox="1"/>
            <p:nvPr/>
          </p:nvSpPr>
          <p:spPr>
            <a:xfrm>
              <a:off x="8921977" y="1925881"/>
              <a:ext cx="2926080" cy="1200329"/>
            </a:xfrm>
            <a:prstGeom prst="rect">
              <a:avLst/>
            </a:prstGeom>
            <a:noFill/>
          </p:spPr>
          <p:txBody>
            <a:bodyPr wrap="square" lIns="0" rIns="0" rtlCol="0" anchor="t">
              <a:spAutoFit/>
            </a:bodyPr>
            <a:lstStyle/>
            <a:p>
              <a:pPr algn="just"/>
              <a:r>
                <a:rPr lang="en-US" sz="1200" noProof="1">
                  <a:solidFill>
                    <a:schemeClr val="tx1">
                      <a:lumMod val="65000"/>
                      <a:lumOff val="35000"/>
                    </a:schemeClr>
                  </a:solidFill>
                </a:rPr>
                <a:t>Requisitos complejos y costos:</a:t>
              </a:r>
            </a:p>
            <a:p>
              <a:pPr algn="just"/>
              <a:r>
                <a:rPr lang="en-US" sz="1200" noProof="1">
                  <a:solidFill>
                    <a:schemeClr val="tx1">
                      <a:lumMod val="65000"/>
                      <a:lumOff val="35000"/>
                    </a:schemeClr>
                  </a:solidFill>
                </a:rPr>
                <a:t>Uso de Suelo</a:t>
              </a:r>
            </a:p>
            <a:p>
              <a:pPr algn="just"/>
              <a:r>
                <a:rPr lang="en-US" sz="1200" noProof="1">
                  <a:solidFill>
                    <a:schemeClr val="tx1">
                      <a:lumMod val="65000"/>
                      <a:lumOff val="35000"/>
                    </a:schemeClr>
                  </a:solidFill>
                </a:rPr>
                <a:t>Certificación Instalaciones Eléctricas</a:t>
              </a:r>
            </a:p>
            <a:p>
              <a:pPr algn="just"/>
              <a:r>
                <a:rPr lang="en-US" sz="1200" noProof="1">
                  <a:solidFill>
                    <a:schemeClr val="tx1">
                      <a:lumMod val="65000"/>
                      <a:lumOff val="35000"/>
                    </a:schemeClr>
                  </a:solidFill>
                </a:rPr>
                <a:t>Certificación de Gas LP</a:t>
              </a:r>
            </a:p>
            <a:p>
              <a:pPr algn="just"/>
              <a:r>
                <a:rPr lang="es-ES" sz="1200" noProof="1">
                  <a:solidFill>
                    <a:schemeClr val="tx1">
                      <a:lumMod val="65000"/>
                      <a:lumOff val="35000"/>
                    </a:schemeClr>
                  </a:solidFill>
                </a:rPr>
                <a:t>Buenas Prácticas de Manufactura </a:t>
              </a:r>
              <a:r>
                <a:rPr lang="es-ES" sz="1200" noProof="1"/>
                <a:t>(</a:t>
              </a:r>
              <a:r>
                <a:rPr lang="es-ES" sz="1200" noProof="1">
                  <a:solidFill>
                    <a:schemeClr val="tx1">
                      <a:lumMod val="65000"/>
                      <a:lumOff val="35000"/>
                    </a:schemeClr>
                  </a:solidFill>
                </a:rPr>
                <a:t>Reglamento Técnico CentroAmericano - RTCA)</a:t>
              </a:r>
              <a:endParaRPr lang="en-US" sz="1200" noProof="1">
                <a:solidFill>
                  <a:schemeClr val="tx1">
                    <a:lumMod val="65000"/>
                    <a:lumOff val="35000"/>
                  </a:schemeClr>
                </a:solidFill>
              </a:endParaRPr>
            </a:p>
          </p:txBody>
        </p:sp>
      </p:grpSp>
      <p:grpSp>
        <p:nvGrpSpPr>
          <p:cNvPr id="192" name="Group 14">
            <a:extLst>
              <a:ext uri="{FF2B5EF4-FFF2-40B4-BE49-F238E27FC236}">
                <a16:creationId xmlns:a16="http://schemas.microsoft.com/office/drawing/2014/main" xmlns="" id="{B567EB69-FA5E-4ED8-B5BF-DAC215AEC842}"/>
              </a:ext>
            </a:extLst>
          </p:cNvPr>
          <p:cNvGrpSpPr/>
          <p:nvPr/>
        </p:nvGrpSpPr>
        <p:grpSpPr>
          <a:xfrm>
            <a:off x="4456150" y="5619199"/>
            <a:ext cx="4801965" cy="1380628"/>
            <a:chOff x="8921977" y="1282059"/>
            <a:chExt cx="2926080" cy="2435518"/>
          </a:xfrm>
        </p:grpSpPr>
        <p:sp>
          <p:nvSpPr>
            <p:cNvPr id="193" name="TextBox 15">
              <a:extLst>
                <a:ext uri="{FF2B5EF4-FFF2-40B4-BE49-F238E27FC236}">
                  <a16:creationId xmlns:a16="http://schemas.microsoft.com/office/drawing/2014/main" xmlns="" id="{B80D56C5-5AC2-4777-B899-2E28B5E7802B}"/>
                </a:ext>
              </a:extLst>
            </p:cNvPr>
            <p:cNvSpPr txBox="1"/>
            <p:nvPr/>
          </p:nvSpPr>
          <p:spPr>
            <a:xfrm>
              <a:off x="8921977" y="1282059"/>
              <a:ext cx="2926080" cy="646331"/>
            </a:xfrm>
            <a:prstGeom prst="rect">
              <a:avLst/>
            </a:prstGeom>
            <a:noFill/>
          </p:spPr>
          <p:txBody>
            <a:bodyPr wrap="square" lIns="0" rIns="0" rtlCol="0" anchor="b">
              <a:spAutoFit/>
            </a:bodyPr>
            <a:lstStyle/>
            <a:p>
              <a:r>
                <a:rPr lang="en-US" b="1" dirty="0" err="1">
                  <a:solidFill>
                    <a:schemeClr val="tx1">
                      <a:lumMod val="85000"/>
                      <a:lumOff val="15000"/>
                    </a:schemeClr>
                  </a:solidFill>
                </a:rPr>
                <a:t>Registro</a:t>
              </a:r>
              <a:r>
                <a:rPr lang="en-US" b="1" dirty="0">
                  <a:solidFill>
                    <a:schemeClr val="tx1">
                      <a:lumMod val="85000"/>
                      <a:lumOff val="15000"/>
                    </a:schemeClr>
                  </a:solidFill>
                </a:rPr>
                <a:t> </a:t>
              </a:r>
              <a:r>
                <a:rPr lang="en-US" b="1" dirty="0" err="1">
                  <a:solidFill>
                    <a:schemeClr val="tx1">
                      <a:lumMod val="85000"/>
                      <a:lumOff val="15000"/>
                    </a:schemeClr>
                  </a:solidFill>
                </a:rPr>
                <a:t>Sanitario</a:t>
              </a:r>
              <a:r>
                <a:rPr lang="en-US" b="1" dirty="0">
                  <a:solidFill>
                    <a:schemeClr val="tx1">
                      <a:lumMod val="85000"/>
                      <a:lumOff val="15000"/>
                    </a:schemeClr>
                  </a:solidFill>
                </a:rPr>
                <a:t> de </a:t>
              </a:r>
              <a:r>
                <a:rPr lang="en-US" b="1" dirty="0" err="1">
                  <a:solidFill>
                    <a:schemeClr val="tx1">
                      <a:lumMod val="85000"/>
                      <a:lumOff val="15000"/>
                    </a:schemeClr>
                  </a:solidFill>
                </a:rPr>
                <a:t>Productos</a:t>
              </a:r>
              <a:endParaRPr lang="en-US" b="1" noProof="1"/>
            </a:p>
          </p:txBody>
        </p:sp>
        <p:sp>
          <p:nvSpPr>
            <p:cNvPr id="194" name="TextBox 16">
              <a:extLst>
                <a:ext uri="{FF2B5EF4-FFF2-40B4-BE49-F238E27FC236}">
                  <a16:creationId xmlns:a16="http://schemas.microsoft.com/office/drawing/2014/main" xmlns="" id="{73981BD9-AEDB-47B5-959A-4E03D3896885}"/>
                </a:ext>
              </a:extLst>
            </p:cNvPr>
            <p:cNvSpPr txBox="1"/>
            <p:nvPr/>
          </p:nvSpPr>
          <p:spPr>
            <a:xfrm>
              <a:off x="8921977" y="1925881"/>
              <a:ext cx="2926080" cy="1791696"/>
            </a:xfrm>
            <a:prstGeom prst="rect">
              <a:avLst/>
            </a:prstGeom>
            <a:noFill/>
          </p:spPr>
          <p:txBody>
            <a:bodyPr wrap="square" lIns="0" rIns="0" rtlCol="0" anchor="t">
              <a:spAutoFit/>
            </a:bodyPr>
            <a:lstStyle/>
            <a:p>
              <a:pPr algn="just"/>
              <a:r>
                <a:rPr lang="es-ES" sz="1200" noProof="1">
                  <a:solidFill>
                    <a:schemeClr val="tx1">
                      <a:lumMod val="65000"/>
                      <a:lumOff val="35000"/>
                    </a:schemeClr>
                  </a:solidFill>
                </a:rPr>
                <a:t>Exceso y altos costos de los requisitos en Reglamento Técnico Centroamericano (RTCA). </a:t>
              </a:r>
            </a:p>
            <a:p>
              <a:pPr algn="just"/>
              <a:r>
                <a:rPr lang="es-ES" sz="1200" noProof="1">
                  <a:solidFill>
                    <a:schemeClr val="tx1">
                      <a:lumMod val="65000"/>
                      <a:lumOff val="35000"/>
                    </a:schemeClr>
                  </a:solidFill>
                </a:rPr>
                <a:t>Tramites complejos.</a:t>
              </a:r>
            </a:p>
            <a:p>
              <a:pPr algn="just"/>
              <a:r>
                <a:rPr lang="es-ES" sz="1200" noProof="1">
                  <a:solidFill>
                    <a:schemeClr val="tx1">
                      <a:lumMod val="65000"/>
                      <a:lumOff val="35000"/>
                    </a:schemeClr>
                  </a:solidFill>
                </a:rPr>
                <a:t>Certificación de Buenas Prácticas de Manufactura </a:t>
              </a:r>
            </a:p>
            <a:p>
              <a:pPr algn="just"/>
              <a:endParaRPr lang="en-US" sz="1200" noProof="1">
                <a:solidFill>
                  <a:schemeClr val="tx1">
                    <a:lumMod val="65000"/>
                    <a:lumOff val="35000"/>
                  </a:schemeClr>
                </a:solidFill>
              </a:endParaRPr>
            </a:p>
          </p:txBody>
        </p:sp>
      </p:grpSp>
    </p:spTree>
    <p:extLst>
      <p:ext uri="{BB962C8B-B14F-4D97-AF65-F5344CB8AC3E}">
        <p14:creationId xmlns:p14="http://schemas.microsoft.com/office/powerpoint/2010/main" val="922737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798" y="128319"/>
            <a:ext cx="1021895" cy="722722"/>
          </a:xfrm>
          <a:prstGeom prst="rect">
            <a:avLst/>
          </a:prstGeom>
        </p:spPr>
      </p:pic>
      <p:pic>
        <p:nvPicPr>
          <p:cNvPr id="19" name="Imagen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686" y="140866"/>
            <a:ext cx="1152820" cy="525780"/>
          </a:xfrm>
          <a:prstGeom prst="rect">
            <a:avLst/>
          </a:prstGeom>
        </p:spPr>
      </p:pic>
      <p:sp>
        <p:nvSpPr>
          <p:cNvPr id="4" name="Título 3">
            <a:extLst>
              <a:ext uri="{FF2B5EF4-FFF2-40B4-BE49-F238E27FC236}">
                <a16:creationId xmlns:a16="http://schemas.microsoft.com/office/drawing/2014/main" xmlns="" id="{AC2E46E4-4D0D-0F43-AB15-E15EFA0C4BCF}"/>
              </a:ext>
            </a:extLst>
          </p:cNvPr>
          <p:cNvSpPr>
            <a:spLocks noGrp="1"/>
          </p:cNvSpPr>
          <p:nvPr>
            <p:ph type="title"/>
          </p:nvPr>
        </p:nvSpPr>
        <p:spPr>
          <a:xfrm>
            <a:off x="1500776" y="112349"/>
            <a:ext cx="6894112" cy="834020"/>
          </a:xfrm>
        </p:spPr>
        <p:txBody>
          <a:bodyPr>
            <a:normAutofit/>
          </a:bodyPr>
          <a:lstStyle/>
          <a:p>
            <a:r>
              <a:rPr lang="es-CR" sz="3600" b="1" dirty="0">
                <a:solidFill>
                  <a:schemeClr val="accent1">
                    <a:lumMod val="50000"/>
                  </a:schemeClr>
                </a:solidFill>
              </a:rPr>
              <a:t>4. Plan </a:t>
            </a:r>
            <a:r>
              <a:rPr lang="es-CR" sz="3600" dirty="0">
                <a:solidFill>
                  <a:schemeClr val="accent1">
                    <a:lumMod val="50000"/>
                  </a:schemeClr>
                </a:solidFill>
              </a:rPr>
              <a:t>de Trabajo</a:t>
            </a:r>
          </a:p>
        </p:txBody>
      </p:sp>
      <p:pic>
        <p:nvPicPr>
          <p:cNvPr id="9" name="Imagen 8">
            <a:extLst>
              <a:ext uri="{FF2B5EF4-FFF2-40B4-BE49-F238E27FC236}">
                <a16:creationId xmlns:a16="http://schemas.microsoft.com/office/drawing/2014/main" xmlns="" id="{A73E64AC-9A59-7540-826A-616BB014DEFE}"/>
              </a:ext>
            </a:extLst>
          </p:cNvPr>
          <p:cNvPicPr>
            <a:picLocks noChangeAspect="1"/>
          </p:cNvPicPr>
          <p:nvPr/>
        </p:nvPicPr>
        <p:blipFill>
          <a:blip r:embed="rId4"/>
          <a:stretch>
            <a:fillRect/>
          </a:stretch>
        </p:blipFill>
        <p:spPr>
          <a:xfrm>
            <a:off x="628198" y="4438728"/>
            <a:ext cx="1143197" cy="1037312"/>
          </a:xfrm>
          <a:prstGeom prst="rect">
            <a:avLst/>
          </a:prstGeom>
        </p:spPr>
      </p:pic>
      <p:pic>
        <p:nvPicPr>
          <p:cNvPr id="12" name="Imagen 11">
            <a:extLst>
              <a:ext uri="{FF2B5EF4-FFF2-40B4-BE49-F238E27FC236}">
                <a16:creationId xmlns:a16="http://schemas.microsoft.com/office/drawing/2014/main" xmlns="" id="{D4AD86E7-EFF8-5A4A-B1DE-587A75EBF991}"/>
              </a:ext>
            </a:extLst>
          </p:cNvPr>
          <p:cNvPicPr>
            <a:picLocks noChangeAspect="1"/>
          </p:cNvPicPr>
          <p:nvPr/>
        </p:nvPicPr>
        <p:blipFill>
          <a:blip r:embed="rId5"/>
          <a:stretch>
            <a:fillRect/>
          </a:stretch>
        </p:blipFill>
        <p:spPr>
          <a:xfrm>
            <a:off x="773755" y="2282452"/>
            <a:ext cx="876300" cy="533400"/>
          </a:xfrm>
          <a:prstGeom prst="rect">
            <a:avLst/>
          </a:prstGeom>
        </p:spPr>
      </p:pic>
      <p:sp>
        <p:nvSpPr>
          <p:cNvPr id="13" name="CuadroTexto 12">
            <a:extLst>
              <a:ext uri="{FF2B5EF4-FFF2-40B4-BE49-F238E27FC236}">
                <a16:creationId xmlns:a16="http://schemas.microsoft.com/office/drawing/2014/main" xmlns="" id="{7544082F-A5C5-1F45-B012-F61F465CEB6E}"/>
              </a:ext>
            </a:extLst>
          </p:cNvPr>
          <p:cNvSpPr txBox="1"/>
          <p:nvPr/>
        </p:nvSpPr>
        <p:spPr>
          <a:xfrm>
            <a:off x="628198" y="2815852"/>
            <a:ext cx="1392997" cy="338554"/>
          </a:xfrm>
          <a:prstGeom prst="rect">
            <a:avLst/>
          </a:prstGeom>
          <a:noFill/>
        </p:spPr>
        <p:txBody>
          <a:bodyPr wrap="square" rtlCol="0">
            <a:spAutoFit/>
          </a:bodyPr>
          <a:lstStyle/>
          <a:p>
            <a:r>
              <a:rPr lang="es-CR" sz="1600" dirty="0"/>
              <a:t>Uso de suelo</a:t>
            </a:r>
          </a:p>
        </p:txBody>
      </p:sp>
      <p:sp>
        <p:nvSpPr>
          <p:cNvPr id="2" name="CuadroTexto 1">
            <a:extLst>
              <a:ext uri="{FF2B5EF4-FFF2-40B4-BE49-F238E27FC236}">
                <a16:creationId xmlns:a16="http://schemas.microsoft.com/office/drawing/2014/main" xmlns="" id="{9CB0C014-D960-F742-B837-865508534408}"/>
              </a:ext>
            </a:extLst>
          </p:cNvPr>
          <p:cNvSpPr txBox="1"/>
          <p:nvPr/>
        </p:nvSpPr>
        <p:spPr>
          <a:xfrm>
            <a:off x="2155214" y="2301120"/>
            <a:ext cx="1896373" cy="584775"/>
          </a:xfrm>
          <a:prstGeom prst="rect">
            <a:avLst/>
          </a:prstGeom>
          <a:noFill/>
        </p:spPr>
        <p:txBody>
          <a:bodyPr wrap="square" rtlCol="0">
            <a:spAutoFit/>
          </a:bodyPr>
          <a:lstStyle/>
          <a:p>
            <a:r>
              <a:rPr lang="es-CR" sz="1600" b="1" dirty="0"/>
              <a:t>Mesa:</a:t>
            </a:r>
          </a:p>
          <a:p>
            <a:r>
              <a:rPr lang="es-CR" sz="1600" b="1" dirty="0"/>
              <a:t>Régimen Municipal</a:t>
            </a:r>
            <a:endParaRPr lang="es-CR" sz="1400" dirty="0"/>
          </a:p>
        </p:txBody>
      </p:sp>
      <p:sp>
        <p:nvSpPr>
          <p:cNvPr id="16" name="CuadroTexto 15">
            <a:extLst>
              <a:ext uri="{FF2B5EF4-FFF2-40B4-BE49-F238E27FC236}">
                <a16:creationId xmlns:a16="http://schemas.microsoft.com/office/drawing/2014/main" xmlns="" id="{72BE05BF-3A43-ED48-8953-D0C28302FFB0}"/>
              </a:ext>
            </a:extLst>
          </p:cNvPr>
          <p:cNvSpPr txBox="1"/>
          <p:nvPr/>
        </p:nvSpPr>
        <p:spPr>
          <a:xfrm>
            <a:off x="2140484" y="4541349"/>
            <a:ext cx="1896374" cy="584775"/>
          </a:xfrm>
          <a:prstGeom prst="rect">
            <a:avLst/>
          </a:prstGeom>
          <a:noFill/>
        </p:spPr>
        <p:txBody>
          <a:bodyPr wrap="square" rtlCol="0">
            <a:spAutoFit/>
          </a:bodyPr>
          <a:lstStyle/>
          <a:p>
            <a:r>
              <a:rPr lang="es-CR" sz="1600" b="1" dirty="0"/>
              <a:t>Mesa:</a:t>
            </a:r>
          </a:p>
          <a:p>
            <a:r>
              <a:rPr lang="es-CR" sz="1600" b="1" dirty="0"/>
              <a:t>CCSS</a:t>
            </a:r>
            <a:endParaRPr lang="es-CR" sz="1400" dirty="0"/>
          </a:p>
        </p:txBody>
      </p:sp>
      <p:sp>
        <p:nvSpPr>
          <p:cNvPr id="5" name="Rectángulo 4">
            <a:extLst>
              <a:ext uri="{FF2B5EF4-FFF2-40B4-BE49-F238E27FC236}">
                <a16:creationId xmlns:a16="http://schemas.microsoft.com/office/drawing/2014/main" xmlns="" id="{F9FA8CF1-9B95-4855-878A-4E8075560EE5}"/>
              </a:ext>
            </a:extLst>
          </p:cNvPr>
          <p:cNvSpPr/>
          <p:nvPr/>
        </p:nvSpPr>
        <p:spPr>
          <a:xfrm>
            <a:off x="744969" y="1057122"/>
            <a:ext cx="10910423" cy="646331"/>
          </a:xfrm>
          <a:prstGeom prst="rect">
            <a:avLst/>
          </a:prstGeom>
        </p:spPr>
        <p:txBody>
          <a:bodyPr wrap="none">
            <a:spAutoFit/>
          </a:bodyPr>
          <a:lstStyle/>
          <a:p>
            <a:pPr algn="just"/>
            <a:r>
              <a:rPr lang="es-CR" dirty="0"/>
              <a:t>Establecer 4 mesas de trabajo con los Oficiales de Simplificación de Tramites (OST) de cada una de las instituciones</a:t>
            </a:r>
          </a:p>
          <a:p>
            <a:pPr algn="just"/>
            <a:r>
              <a:rPr lang="es-CR" dirty="0"/>
              <a:t> y los encargados directos de los tramites, resolviendo las trabas en los tramites priorizados</a:t>
            </a:r>
          </a:p>
        </p:txBody>
      </p:sp>
      <p:sp>
        <p:nvSpPr>
          <p:cNvPr id="18" name="CuadroTexto 17">
            <a:extLst>
              <a:ext uri="{FF2B5EF4-FFF2-40B4-BE49-F238E27FC236}">
                <a16:creationId xmlns:a16="http://schemas.microsoft.com/office/drawing/2014/main" xmlns="" id="{B2C30BCC-F061-4AFB-BDE6-057D67F77935}"/>
              </a:ext>
            </a:extLst>
          </p:cNvPr>
          <p:cNvSpPr txBox="1"/>
          <p:nvPr/>
        </p:nvSpPr>
        <p:spPr>
          <a:xfrm>
            <a:off x="4090466" y="2315827"/>
            <a:ext cx="7857346" cy="830997"/>
          </a:xfrm>
          <a:prstGeom prst="rect">
            <a:avLst/>
          </a:prstGeom>
          <a:noFill/>
        </p:spPr>
        <p:txBody>
          <a:bodyPr wrap="square" rtlCol="0">
            <a:spAutoFit/>
          </a:bodyPr>
          <a:lstStyle/>
          <a:p>
            <a:r>
              <a:rPr lang="es-CR" sz="1600" b="1" dirty="0"/>
              <a:t>Temas:</a:t>
            </a:r>
          </a:p>
          <a:p>
            <a:r>
              <a:rPr lang="es-CR" sz="1600" dirty="0"/>
              <a:t>1. Modificación de la Ley de Planificación Urbana para permitir actividades productivas de pequeña escala e impacto en zonas residenciales</a:t>
            </a:r>
          </a:p>
        </p:txBody>
      </p:sp>
      <p:sp>
        <p:nvSpPr>
          <p:cNvPr id="20" name="CuadroTexto 19">
            <a:extLst>
              <a:ext uri="{FF2B5EF4-FFF2-40B4-BE49-F238E27FC236}">
                <a16:creationId xmlns:a16="http://schemas.microsoft.com/office/drawing/2014/main" xmlns="" id="{C576609D-50AC-4099-B4D8-82351524366E}"/>
              </a:ext>
            </a:extLst>
          </p:cNvPr>
          <p:cNvSpPr txBox="1"/>
          <p:nvPr/>
        </p:nvSpPr>
        <p:spPr>
          <a:xfrm>
            <a:off x="4036857" y="4543804"/>
            <a:ext cx="7910955" cy="1569660"/>
          </a:xfrm>
          <a:prstGeom prst="rect">
            <a:avLst/>
          </a:prstGeom>
          <a:noFill/>
        </p:spPr>
        <p:txBody>
          <a:bodyPr wrap="square" rtlCol="0">
            <a:spAutoFit/>
          </a:bodyPr>
          <a:lstStyle/>
          <a:p>
            <a:r>
              <a:rPr lang="es-CR" sz="1600" b="1" dirty="0"/>
              <a:t>Temas:</a:t>
            </a:r>
          </a:p>
          <a:p>
            <a:r>
              <a:rPr lang="es-CR" sz="1600" dirty="0"/>
              <a:t>1. Modificar reglamento para registro como trabajador independiente y simplificar la acreditación de la actividad económica</a:t>
            </a:r>
          </a:p>
          <a:p>
            <a:r>
              <a:rPr lang="es-CR" sz="1600" dirty="0"/>
              <a:t>2. Modificar reglamento para registro como patrono físico y jurídico y simplificar condiciones </a:t>
            </a:r>
          </a:p>
          <a:p>
            <a:r>
              <a:rPr lang="es-ES" sz="1600" dirty="0"/>
              <a:t>3. Aplicación de no retroactividad en el pago de cargas sociales – Amnistía o la Modificación Reglamento para la Aplicación de la BAS para Microempresas en el Seguro de Salud</a:t>
            </a:r>
            <a:endParaRPr lang="es-CR" sz="1600" dirty="0"/>
          </a:p>
        </p:txBody>
      </p:sp>
    </p:spTree>
    <p:extLst>
      <p:ext uri="{BB962C8B-B14F-4D97-AF65-F5344CB8AC3E}">
        <p14:creationId xmlns:p14="http://schemas.microsoft.com/office/powerpoint/2010/main" val="2357979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606784"/>
            <a:ext cx="10515600" cy="1325563"/>
          </a:xfrm>
        </p:spPr>
        <p:txBody>
          <a:bodyPr>
            <a:normAutofit/>
          </a:bodyPr>
          <a:lstStyle/>
          <a:p>
            <a:r>
              <a:rPr lang="es-ES" sz="3200" dirty="0"/>
              <a:t>Propuesta 1. Aplicación de no retroactividad en el pago de cargas sociales</a:t>
            </a:r>
          </a:p>
        </p:txBody>
      </p:sp>
      <p:sp>
        <p:nvSpPr>
          <p:cNvPr id="3" name="Marcador de contenido 2"/>
          <p:cNvSpPr>
            <a:spLocks noGrp="1"/>
          </p:cNvSpPr>
          <p:nvPr>
            <p:ph idx="1"/>
          </p:nvPr>
        </p:nvSpPr>
        <p:spPr>
          <a:xfrm>
            <a:off x="838200" y="3322922"/>
            <a:ext cx="10203426" cy="4351338"/>
          </a:xfrm>
        </p:spPr>
        <p:txBody>
          <a:bodyPr>
            <a:normAutofit/>
          </a:bodyPr>
          <a:lstStyle/>
          <a:p>
            <a:pPr algn="just"/>
            <a:r>
              <a:rPr lang="es-ES" sz="2400" dirty="0">
                <a:solidFill>
                  <a:srgbClr val="000000"/>
                </a:solidFill>
              </a:rPr>
              <a:t>Se propone un trato diferenciado para la micro y pequeña empresa inscrita ante el MEIC o en general, que no hayan realizado el empadronamiento de su personal ante la CCSS o su inscripción como trabajador independiente, para que no se hagan efectivos los cobros de montos tan altos, y no paguen intereses ni multas. Para ello se debe presentar una amnistía vía proyecto de ley. </a:t>
            </a:r>
          </a:p>
        </p:txBody>
      </p:sp>
      <p:pic>
        <p:nvPicPr>
          <p:cNvPr id="4" name="Imagen 3">
            <a:extLst>
              <a:ext uri="{FF2B5EF4-FFF2-40B4-BE49-F238E27FC236}">
                <a16:creationId xmlns:a16="http://schemas.microsoft.com/office/drawing/2014/main" xmlns="" id="{6977B780-7639-4ADF-825E-23E4A960E1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798" y="128319"/>
            <a:ext cx="1021895" cy="722722"/>
          </a:xfrm>
          <a:prstGeom prst="rect">
            <a:avLst/>
          </a:prstGeom>
        </p:spPr>
      </p:pic>
      <p:pic>
        <p:nvPicPr>
          <p:cNvPr id="5" name="Imagen 4">
            <a:extLst>
              <a:ext uri="{FF2B5EF4-FFF2-40B4-BE49-F238E27FC236}">
                <a16:creationId xmlns:a16="http://schemas.microsoft.com/office/drawing/2014/main" xmlns="" id="{0F000483-7AA3-4DF9-A096-35039E0D96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686" y="140866"/>
            <a:ext cx="1152820" cy="525780"/>
          </a:xfrm>
          <a:prstGeom prst="rect">
            <a:avLst/>
          </a:prstGeom>
        </p:spPr>
      </p:pic>
      <p:sp>
        <p:nvSpPr>
          <p:cNvPr id="6" name="Título 3">
            <a:extLst>
              <a:ext uri="{FF2B5EF4-FFF2-40B4-BE49-F238E27FC236}">
                <a16:creationId xmlns:a16="http://schemas.microsoft.com/office/drawing/2014/main" xmlns="" id="{CA9C520E-3CA4-4D97-AE4C-7411C674B0C8}"/>
              </a:ext>
            </a:extLst>
          </p:cNvPr>
          <p:cNvSpPr txBox="1">
            <a:spLocks/>
          </p:cNvSpPr>
          <p:nvPr/>
        </p:nvSpPr>
        <p:spPr>
          <a:xfrm>
            <a:off x="1500776" y="112349"/>
            <a:ext cx="8875258" cy="83402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R" sz="3600" b="1" dirty="0">
                <a:solidFill>
                  <a:schemeClr val="accent1">
                    <a:lumMod val="50000"/>
                  </a:schemeClr>
                </a:solidFill>
              </a:rPr>
              <a:t>Sobre arreglos de pago CCSS para ayudar a salir de la informalidad actual</a:t>
            </a:r>
            <a:endParaRPr lang="es-CR" sz="3600" dirty="0">
              <a:solidFill>
                <a:schemeClr val="accent1">
                  <a:lumMod val="50000"/>
                </a:schemeClr>
              </a:solidFill>
            </a:endParaRPr>
          </a:p>
        </p:txBody>
      </p:sp>
    </p:spTree>
    <p:extLst>
      <p:ext uri="{BB962C8B-B14F-4D97-AF65-F5344CB8AC3E}">
        <p14:creationId xmlns:p14="http://schemas.microsoft.com/office/powerpoint/2010/main" val="3183694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3821" y="1250649"/>
            <a:ext cx="10515600" cy="1325563"/>
          </a:xfrm>
        </p:spPr>
        <p:txBody>
          <a:bodyPr>
            <a:noAutofit/>
          </a:bodyPr>
          <a:lstStyle/>
          <a:p>
            <a:r>
              <a:rPr lang="es-ES" sz="3200" dirty="0"/>
              <a:t>Propuesta 2. Modificación Reglamento para la Aplicación de la BAS para Microempresas en el Seguro de Salud</a:t>
            </a:r>
          </a:p>
        </p:txBody>
      </p:sp>
      <p:sp>
        <p:nvSpPr>
          <p:cNvPr id="3" name="Marcador de contenido 2"/>
          <p:cNvSpPr>
            <a:spLocks noGrp="1"/>
          </p:cNvSpPr>
          <p:nvPr>
            <p:ph idx="1"/>
          </p:nvPr>
        </p:nvSpPr>
        <p:spPr>
          <a:xfrm>
            <a:off x="693821" y="2711149"/>
            <a:ext cx="10515600" cy="4351338"/>
          </a:xfrm>
        </p:spPr>
        <p:txBody>
          <a:bodyPr/>
          <a:lstStyle/>
          <a:p>
            <a:pPr marL="342900" indent="-342900" algn="just">
              <a:buAutoNum type="alphaLcParenR"/>
            </a:pPr>
            <a:r>
              <a:rPr lang="es-ES" sz="2400" dirty="0">
                <a:solidFill>
                  <a:srgbClr val="000000"/>
                </a:solidFill>
              </a:rPr>
              <a:t>Ámbito de aplicación: Beneficiar tanto a la micro como a la pequeña empresa registrada ante el MEIC que trabaja en la informalidad.</a:t>
            </a:r>
          </a:p>
          <a:p>
            <a:pPr marL="342900" indent="-342900" algn="just">
              <a:buAutoNum type="alphaLcParenR"/>
            </a:pPr>
            <a:r>
              <a:rPr lang="es-ES" sz="2400" dirty="0">
                <a:solidFill>
                  <a:srgbClr val="000000"/>
                </a:solidFill>
              </a:rPr>
              <a:t>Reducir la base imponible a partir de la cual se calcula la cotización patronal y de los trabajadores al Seguro de Salud, en forma permanente, no en forma progresiva hasta 4 años.  Es necesario contar con tarifas diferenciadas para empresas de menor tamaño.</a:t>
            </a:r>
          </a:p>
          <a:p>
            <a:endParaRPr lang="es-ES" dirty="0"/>
          </a:p>
        </p:txBody>
      </p:sp>
      <p:pic>
        <p:nvPicPr>
          <p:cNvPr id="4" name="Imagen 3">
            <a:extLst>
              <a:ext uri="{FF2B5EF4-FFF2-40B4-BE49-F238E27FC236}">
                <a16:creationId xmlns:a16="http://schemas.microsoft.com/office/drawing/2014/main" xmlns="" id="{63F13F2B-F95F-4A06-8C85-5115F072B8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798" y="128319"/>
            <a:ext cx="1021895" cy="722722"/>
          </a:xfrm>
          <a:prstGeom prst="rect">
            <a:avLst/>
          </a:prstGeom>
        </p:spPr>
      </p:pic>
      <p:pic>
        <p:nvPicPr>
          <p:cNvPr id="5" name="Imagen 4">
            <a:extLst>
              <a:ext uri="{FF2B5EF4-FFF2-40B4-BE49-F238E27FC236}">
                <a16:creationId xmlns:a16="http://schemas.microsoft.com/office/drawing/2014/main" xmlns="" id="{280726B9-9B43-48BA-B89E-71B4537267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686" y="140866"/>
            <a:ext cx="1152820" cy="525780"/>
          </a:xfrm>
          <a:prstGeom prst="rect">
            <a:avLst/>
          </a:prstGeom>
        </p:spPr>
      </p:pic>
      <p:sp>
        <p:nvSpPr>
          <p:cNvPr id="6" name="Título 3">
            <a:extLst>
              <a:ext uri="{FF2B5EF4-FFF2-40B4-BE49-F238E27FC236}">
                <a16:creationId xmlns:a16="http://schemas.microsoft.com/office/drawing/2014/main" xmlns="" id="{3E92C517-E502-41E3-B649-3BED26A8D538}"/>
              </a:ext>
            </a:extLst>
          </p:cNvPr>
          <p:cNvSpPr txBox="1">
            <a:spLocks/>
          </p:cNvSpPr>
          <p:nvPr/>
        </p:nvSpPr>
        <p:spPr>
          <a:xfrm>
            <a:off x="1500776" y="112349"/>
            <a:ext cx="9395022" cy="83402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R" sz="3600" b="1" dirty="0">
                <a:solidFill>
                  <a:schemeClr val="accent1">
                    <a:lumMod val="50000"/>
                  </a:schemeClr>
                </a:solidFill>
              </a:rPr>
              <a:t>Sobre arreglos de pago CCSS para ayudar a salir de la informalidad actual</a:t>
            </a:r>
            <a:endParaRPr lang="es-CR" sz="3600" dirty="0">
              <a:solidFill>
                <a:schemeClr val="accent1">
                  <a:lumMod val="50000"/>
                </a:schemeClr>
              </a:solidFill>
            </a:endParaRPr>
          </a:p>
        </p:txBody>
      </p:sp>
    </p:spTree>
    <p:extLst>
      <p:ext uri="{BB962C8B-B14F-4D97-AF65-F5344CB8AC3E}">
        <p14:creationId xmlns:p14="http://schemas.microsoft.com/office/powerpoint/2010/main" val="2155370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798" y="128319"/>
            <a:ext cx="1021895" cy="722722"/>
          </a:xfrm>
          <a:prstGeom prst="rect">
            <a:avLst/>
          </a:prstGeom>
        </p:spPr>
      </p:pic>
      <p:pic>
        <p:nvPicPr>
          <p:cNvPr id="19" name="Imagen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686" y="140866"/>
            <a:ext cx="1152820" cy="525780"/>
          </a:xfrm>
          <a:prstGeom prst="rect">
            <a:avLst/>
          </a:prstGeom>
        </p:spPr>
      </p:pic>
      <p:sp>
        <p:nvSpPr>
          <p:cNvPr id="4" name="Título 3">
            <a:extLst>
              <a:ext uri="{FF2B5EF4-FFF2-40B4-BE49-F238E27FC236}">
                <a16:creationId xmlns:a16="http://schemas.microsoft.com/office/drawing/2014/main" xmlns="" id="{AC2E46E4-4D0D-0F43-AB15-E15EFA0C4BCF}"/>
              </a:ext>
            </a:extLst>
          </p:cNvPr>
          <p:cNvSpPr>
            <a:spLocks noGrp="1"/>
          </p:cNvSpPr>
          <p:nvPr>
            <p:ph type="title"/>
          </p:nvPr>
        </p:nvSpPr>
        <p:spPr>
          <a:xfrm>
            <a:off x="1500776" y="112349"/>
            <a:ext cx="6894112" cy="834020"/>
          </a:xfrm>
        </p:spPr>
        <p:txBody>
          <a:bodyPr>
            <a:normAutofit/>
          </a:bodyPr>
          <a:lstStyle/>
          <a:p>
            <a:r>
              <a:rPr lang="es-CR" sz="3600" b="1" dirty="0">
                <a:solidFill>
                  <a:schemeClr val="accent1">
                    <a:lumMod val="50000"/>
                  </a:schemeClr>
                </a:solidFill>
              </a:rPr>
              <a:t>4. Plan </a:t>
            </a:r>
            <a:r>
              <a:rPr lang="es-CR" sz="3600" dirty="0">
                <a:solidFill>
                  <a:schemeClr val="accent1">
                    <a:lumMod val="50000"/>
                  </a:schemeClr>
                </a:solidFill>
              </a:rPr>
              <a:t>de Trabajo</a:t>
            </a:r>
          </a:p>
        </p:txBody>
      </p:sp>
      <p:pic>
        <p:nvPicPr>
          <p:cNvPr id="10" name="Imagen 9">
            <a:extLst>
              <a:ext uri="{FF2B5EF4-FFF2-40B4-BE49-F238E27FC236}">
                <a16:creationId xmlns:a16="http://schemas.microsoft.com/office/drawing/2014/main" xmlns="" id="{81597E0D-0A10-F741-9DE7-DF23AD9C3CA5}"/>
              </a:ext>
            </a:extLst>
          </p:cNvPr>
          <p:cNvPicPr>
            <a:picLocks noChangeAspect="1"/>
          </p:cNvPicPr>
          <p:nvPr/>
        </p:nvPicPr>
        <p:blipFill>
          <a:blip r:embed="rId4"/>
          <a:stretch>
            <a:fillRect/>
          </a:stretch>
        </p:blipFill>
        <p:spPr>
          <a:xfrm>
            <a:off x="620353" y="1547743"/>
            <a:ext cx="883365" cy="852370"/>
          </a:xfrm>
          <a:prstGeom prst="rect">
            <a:avLst/>
          </a:prstGeom>
        </p:spPr>
      </p:pic>
      <p:pic>
        <p:nvPicPr>
          <p:cNvPr id="11" name="Imagen 10">
            <a:extLst>
              <a:ext uri="{FF2B5EF4-FFF2-40B4-BE49-F238E27FC236}">
                <a16:creationId xmlns:a16="http://schemas.microsoft.com/office/drawing/2014/main" xmlns="" id="{861A2F5F-D499-B045-B944-A1A5A077A733}"/>
              </a:ext>
            </a:extLst>
          </p:cNvPr>
          <p:cNvPicPr>
            <a:picLocks noChangeAspect="1"/>
          </p:cNvPicPr>
          <p:nvPr/>
        </p:nvPicPr>
        <p:blipFill>
          <a:blip r:embed="rId5"/>
          <a:stretch>
            <a:fillRect/>
          </a:stretch>
        </p:blipFill>
        <p:spPr>
          <a:xfrm>
            <a:off x="620353" y="4660811"/>
            <a:ext cx="1409700" cy="550711"/>
          </a:xfrm>
          <a:prstGeom prst="rect">
            <a:avLst/>
          </a:prstGeom>
        </p:spPr>
      </p:pic>
      <p:sp>
        <p:nvSpPr>
          <p:cNvPr id="15" name="CuadroTexto 14">
            <a:extLst>
              <a:ext uri="{FF2B5EF4-FFF2-40B4-BE49-F238E27FC236}">
                <a16:creationId xmlns:a16="http://schemas.microsoft.com/office/drawing/2014/main" xmlns="" id="{3E991C4E-7AFB-6242-AC28-5707A553A615}"/>
              </a:ext>
            </a:extLst>
          </p:cNvPr>
          <p:cNvSpPr txBox="1"/>
          <p:nvPr/>
        </p:nvSpPr>
        <p:spPr>
          <a:xfrm>
            <a:off x="2251610" y="1462648"/>
            <a:ext cx="1674835" cy="830997"/>
          </a:xfrm>
          <a:prstGeom prst="rect">
            <a:avLst/>
          </a:prstGeom>
          <a:noFill/>
        </p:spPr>
        <p:txBody>
          <a:bodyPr wrap="square" rtlCol="0">
            <a:spAutoFit/>
          </a:bodyPr>
          <a:lstStyle/>
          <a:p>
            <a:r>
              <a:rPr lang="es-CR" sz="1600" b="1" dirty="0"/>
              <a:t>Mesa </a:t>
            </a:r>
          </a:p>
          <a:p>
            <a:r>
              <a:rPr lang="es-CR" sz="1600" b="1" dirty="0"/>
              <a:t>Ministerio de Salud</a:t>
            </a:r>
          </a:p>
        </p:txBody>
      </p:sp>
      <p:sp>
        <p:nvSpPr>
          <p:cNvPr id="17" name="CuadroTexto 16">
            <a:extLst>
              <a:ext uri="{FF2B5EF4-FFF2-40B4-BE49-F238E27FC236}">
                <a16:creationId xmlns:a16="http://schemas.microsoft.com/office/drawing/2014/main" xmlns="" id="{ED0BECAC-5688-914E-A780-2BF62F498BCC}"/>
              </a:ext>
            </a:extLst>
          </p:cNvPr>
          <p:cNvSpPr txBox="1"/>
          <p:nvPr/>
        </p:nvSpPr>
        <p:spPr>
          <a:xfrm>
            <a:off x="2259280" y="4783560"/>
            <a:ext cx="1409700" cy="830997"/>
          </a:xfrm>
          <a:prstGeom prst="rect">
            <a:avLst/>
          </a:prstGeom>
          <a:noFill/>
        </p:spPr>
        <p:txBody>
          <a:bodyPr wrap="square" rtlCol="0">
            <a:spAutoFit/>
          </a:bodyPr>
          <a:lstStyle/>
          <a:p>
            <a:r>
              <a:rPr lang="es-CR" sz="1600" b="1" dirty="0"/>
              <a:t>Mesa </a:t>
            </a:r>
          </a:p>
          <a:p>
            <a:r>
              <a:rPr lang="es-CR" sz="1600" b="1" dirty="0"/>
              <a:t>Ministerio de Hacienda</a:t>
            </a:r>
          </a:p>
        </p:txBody>
      </p:sp>
      <p:sp>
        <p:nvSpPr>
          <p:cNvPr id="23" name="CuadroTexto 22">
            <a:extLst>
              <a:ext uri="{FF2B5EF4-FFF2-40B4-BE49-F238E27FC236}">
                <a16:creationId xmlns:a16="http://schemas.microsoft.com/office/drawing/2014/main" xmlns="" id="{B097AAF7-E160-4395-9378-BA59C008378F}"/>
              </a:ext>
            </a:extLst>
          </p:cNvPr>
          <p:cNvSpPr txBox="1"/>
          <p:nvPr/>
        </p:nvSpPr>
        <p:spPr>
          <a:xfrm>
            <a:off x="3883731" y="4774867"/>
            <a:ext cx="7442887" cy="1077218"/>
          </a:xfrm>
          <a:prstGeom prst="rect">
            <a:avLst/>
          </a:prstGeom>
          <a:noFill/>
        </p:spPr>
        <p:txBody>
          <a:bodyPr wrap="square" rtlCol="0">
            <a:spAutoFit/>
          </a:bodyPr>
          <a:lstStyle/>
          <a:p>
            <a:r>
              <a:rPr lang="es-CR" sz="1600" b="1" dirty="0"/>
              <a:t>Temas:</a:t>
            </a:r>
          </a:p>
          <a:p>
            <a:r>
              <a:rPr lang="es-CR" sz="1600" dirty="0"/>
              <a:t>Completar catálogo nacional de trámites de principales obstáculos para las PYME</a:t>
            </a:r>
          </a:p>
          <a:p>
            <a:r>
              <a:rPr lang="es-CR" sz="1600" dirty="0"/>
              <a:t>Modificar reglamentos y resoluciones para disminuir trámites y facilitar condiciones para la formalidad</a:t>
            </a:r>
          </a:p>
        </p:txBody>
      </p:sp>
      <p:sp>
        <p:nvSpPr>
          <p:cNvPr id="24" name="CuadroTexto 23">
            <a:extLst>
              <a:ext uri="{FF2B5EF4-FFF2-40B4-BE49-F238E27FC236}">
                <a16:creationId xmlns:a16="http://schemas.microsoft.com/office/drawing/2014/main" xmlns="" id="{2118092A-F68D-4321-ACEC-55AA92603A27}"/>
              </a:ext>
            </a:extLst>
          </p:cNvPr>
          <p:cNvSpPr txBox="1"/>
          <p:nvPr/>
        </p:nvSpPr>
        <p:spPr>
          <a:xfrm>
            <a:off x="3999660" y="1462648"/>
            <a:ext cx="7571987" cy="2277547"/>
          </a:xfrm>
          <a:prstGeom prst="rect">
            <a:avLst/>
          </a:prstGeom>
          <a:noFill/>
        </p:spPr>
        <p:txBody>
          <a:bodyPr wrap="square" rtlCol="0">
            <a:spAutoFit/>
          </a:bodyPr>
          <a:lstStyle/>
          <a:p>
            <a:r>
              <a:rPr lang="es-CR" sz="1600" b="1" dirty="0"/>
              <a:t>Temas:</a:t>
            </a:r>
          </a:p>
          <a:p>
            <a:r>
              <a:rPr lang="es-CR" sz="1400" dirty="0"/>
              <a:t>Modificar Decreto Permiso Sanitario de Funcionamiento:</a:t>
            </a:r>
          </a:p>
          <a:p>
            <a:pPr marL="742950" lvl="1" indent="-285750">
              <a:buFont typeface="Arial" panose="020B0604020202020204" pitchFamily="34" charset="0"/>
              <a:buChar char="•"/>
            </a:pPr>
            <a:r>
              <a:rPr lang="es-CR" sz="1400" dirty="0"/>
              <a:t>Modificar decreto gas LP y crear guías de inspección diferenciadas por actividad económica *MINAE</a:t>
            </a:r>
          </a:p>
          <a:p>
            <a:pPr marL="742950" lvl="1" indent="-285750">
              <a:buFont typeface="Arial" panose="020B0604020202020204" pitchFamily="34" charset="0"/>
              <a:buChar char="•"/>
            </a:pPr>
            <a:r>
              <a:rPr lang="es-CR" sz="1400" dirty="0"/>
              <a:t>Modificar RTCA de Instalaciones Eléctricas y emitir directriz del Ministerio de Salud</a:t>
            </a:r>
          </a:p>
          <a:p>
            <a:pPr marL="742950" lvl="1" indent="-285750">
              <a:buFont typeface="Arial" panose="020B0604020202020204" pitchFamily="34" charset="0"/>
              <a:buChar char="•"/>
            </a:pPr>
            <a:r>
              <a:rPr lang="es-CR" sz="1400" dirty="0"/>
              <a:t>Crear PSF diferenciado para actividades en casas de habitación</a:t>
            </a:r>
          </a:p>
          <a:p>
            <a:pPr marL="742950" lvl="1" indent="-285750">
              <a:buFont typeface="Arial" panose="020B0604020202020204" pitchFamily="34" charset="0"/>
              <a:buChar char="•"/>
            </a:pPr>
            <a:r>
              <a:rPr lang="es-CR" sz="1400" dirty="0"/>
              <a:t>Simplificar BPM, Reglamentos de Higiene Industrial y Seguridad en el Trabajo, definir protocolos de inspección</a:t>
            </a:r>
          </a:p>
          <a:p>
            <a:pPr marL="742950" lvl="1" indent="-285750">
              <a:buFont typeface="Arial" panose="020B0604020202020204" pitchFamily="34" charset="0"/>
              <a:buChar char="•"/>
            </a:pPr>
            <a:r>
              <a:rPr lang="es-CR" sz="1400" dirty="0"/>
              <a:t>Registro Sanitario de Productos:</a:t>
            </a:r>
          </a:p>
          <a:p>
            <a:pPr marL="742950" lvl="1" indent="-285750">
              <a:buFont typeface="Arial" panose="020B0604020202020204" pitchFamily="34" charset="0"/>
              <a:buChar char="•"/>
            </a:pPr>
            <a:r>
              <a:rPr lang="es-CR" sz="1400" dirty="0"/>
              <a:t>Reglamentos Técnicos Centroamericanos</a:t>
            </a:r>
          </a:p>
        </p:txBody>
      </p:sp>
    </p:spTree>
    <p:extLst>
      <p:ext uri="{BB962C8B-B14F-4D97-AF65-F5344CB8AC3E}">
        <p14:creationId xmlns:p14="http://schemas.microsoft.com/office/powerpoint/2010/main" val="973519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29118" y="86348"/>
            <a:ext cx="1021895" cy="722722"/>
          </a:xfrm>
          <a:prstGeom prst="rect">
            <a:avLst/>
          </a:prstGeom>
        </p:spPr>
      </p:pic>
      <p:pic>
        <p:nvPicPr>
          <p:cNvPr id="19" name="Imagen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62" y="86348"/>
            <a:ext cx="1152820" cy="525780"/>
          </a:xfrm>
          <a:prstGeom prst="rect">
            <a:avLst/>
          </a:prstGeom>
        </p:spPr>
      </p:pic>
      <p:sp>
        <p:nvSpPr>
          <p:cNvPr id="4" name="Título 3">
            <a:extLst>
              <a:ext uri="{FF2B5EF4-FFF2-40B4-BE49-F238E27FC236}">
                <a16:creationId xmlns:a16="http://schemas.microsoft.com/office/drawing/2014/main" xmlns="" id="{AC2E46E4-4D0D-0F43-AB15-E15EFA0C4BCF}"/>
              </a:ext>
            </a:extLst>
          </p:cNvPr>
          <p:cNvSpPr>
            <a:spLocks noGrp="1"/>
          </p:cNvSpPr>
          <p:nvPr>
            <p:ph type="title"/>
          </p:nvPr>
        </p:nvSpPr>
        <p:spPr>
          <a:xfrm>
            <a:off x="1392637" y="72866"/>
            <a:ext cx="6894112" cy="834020"/>
          </a:xfrm>
        </p:spPr>
        <p:txBody>
          <a:bodyPr>
            <a:normAutofit/>
          </a:bodyPr>
          <a:lstStyle/>
          <a:p>
            <a:r>
              <a:rPr lang="es-CR" sz="3200" b="1" dirty="0">
                <a:solidFill>
                  <a:schemeClr val="accent1">
                    <a:lumMod val="50000"/>
                  </a:schemeClr>
                </a:solidFill>
              </a:rPr>
              <a:t>5. Responsables </a:t>
            </a:r>
            <a:r>
              <a:rPr lang="es-CR" sz="3200" dirty="0">
                <a:solidFill>
                  <a:schemeClr val="accent1">
                    <a:lumMod val="50000"/>
                  </a:schemeClr>
                </a:solidFill>
              </a:rPr>
              <a:t>– Mesas de trabajo</a:t>
            </a:r>
          </a:p>
        </p:txBody>
      </p:sp>
      <p:pic>
        <p:nvPicPr>
          <p:cNvPr id="9" name="Imagen 8">
            <a:extLst>
              <a:ext uri="{FF2B5EF4-FFF2-40B4-BE49-F238E27FC236}">
                <a16:creationId xmlns:a16="http://schemas.microsoft.com/office/drawing/2014/main" xmlns="" id="{A73E64AC-9A59-7540-826A-616BB014DEFE}"/>
              </a:ext>
            </a:extLst>
          </p:cNvPr>
          <p:cNvPicPr>
            <a:picLocks noChangeAspect="1"/>
          </p:cNvPicPr>
          <p:nvPr/>
        </p:nvPicPr>
        <p:blipFill>
          <a:blip r:embed="rId4"/>
          <a:stretch>
            <a:fillRect/>
          </a:stretch>
        </p:blipFill>
        <p:spPr>
          <a:xfrm>
            <a:off x="3356967" y="3753960"/>
            <a:ext cx="1092124" cy="990970"/>
          </a:xfrm>
          <a:prstGeom prst="rect">
            <a:avLst/>
          </a:prstGeom>
        </p:spPr>
      </p:pic>
      <p:pic>
        <p:nvPicPr>
          <p:cNvPr id="10" name="Imagen 9">
            <a:extLst>
              <a:ext uri="{FF2B5EF4-FFF2-40B4-BE49-F238E27FC236}">
                <a16:creationId xmlns:a16="http://schemas.microsoft.com/office/drawing/2014/main" xmlns="" id="{81597E0D-0A10-F741-9DE7-DF23AD9C3CA5}"/>
              </a:ext>
            </a:extLst>
          </p:cNvPr>
          <p:cNvPicPr>
            <a:picLocks noChangeAspect="1"/>
          </p:cNvPicPr>
          <p:nvPr/>
        </p:nvPicPr>
        <p:blipFill>
          <a:blip r:embed="rId5"/>
          <a:stretch>
            <a:fillRect/>
          </a:stretch>
        </p:blipFill>
        <p:spPr>
          <a:xfrm>
            <a:off x="6790812" y="3881773"/>
            <a:ext cx="883365" cy="852370"/>
          </a:xfrm>
          <a:prstGeom prst="rect">
            <a:avLst/>
          </a:prstGeom>
        </p:spPr>
      </p:pic>
      <p:pic>
        <p:nvPicPr>
          <p:cNvPr id="11" name="Imagen 10">
            <a:extLst>
              <a:ext uri="{FF2B5EF4-FFF2-40B4-BE49-F238E27FC236}">
                <a16:creationId xmlns:a16="http://schemas.microsoft.com/office/drawing/2014/main" xmlns="" id="{861A2F5F-D499-B045-B944-A1A5A077A733}"/>
              </a:ext>
            </a:extLst>
          </p:cNvPr>
          <p:cNvPicPr>
            <a:picLocks noChangeAspect="1"/>
          </p:cNvPicPr>
          <p:nvPr/>
        </p:nvPicPr>
        <p:blipFill>
          <a:blip r:embed="rId6"/>
          <a:stretch>
            <a:fillRect/>
          </a:stretch>
        </p:blipFill>
        <p:spPr>
          <a:xfrm>
            <a:off x="9768262" y="4032603"/>
            <a:ext cx="1409700" cy="550711"/>
          </a:xfrm>
          <a:prstGeom prst="rect">
            <a:avLst/>
          </a:prstGeom>
        </p:spPr>
      </p:pic>
      <p:pic>
        <p:nvPicPr>
          <p:cNvPr id="12" name="Imagen 11">
            <a:extLst>
              <a:ext uri="{FF2B5EF4-FFF2-40B4-BE49-F238E27FC236}">
                <a16:creationId xmlns:a16="http://schemas.microsoft.com/office/drawing/2014/main" xmlns="" id="{D4AD86E7-EFF8-5A4A-B1DE-587A75EBF991}"/>
              </a:ext>
            </a:extLst>
          </p:cNvPr>
          <p:cNvPicPr>
            <a:picLocks noChangeAspect="1"/>
          </p:cNvPicPr>
          <p:nvPr/>
        </p:nvPicPr>
        <p:blipFill>
          <a:blip r:embed="rId7"/>
          <a:stretch>
            <a:fillRect/>
          </a:stretch>
        </p:blipFill>
        <p:spPr>
          <a:xfrm>
            <a:off x="824732" y="3812247"/>
            <a:ext cx="876300" cy="533400"/>
          </a:xfrm>
          <a:prstGeom prst="rect">
            <a:avLst/>
          </a:prstGeom>
        </p:spPr>
      </p:pic>
      <p:sp>
        <p:nvSpPr>
          <p:cNvPr id="13" name="CuadroTexto 12">
            <a:extLst>
              <a:ext uri="{FF2B5EF4-FFF2-40B4-BE49-F238E27FC236}">
                <a16:creationId xmlns:a16="http://schemas.microsoft.com/office/drawing/2014/main" xmlns="" id="{7544082F-A5C5-1F45-B012-F61F465CEB6E}"/>
              </a:ext>
            </a:extLst>
          </p:cNvPr>
          <p:cNvSpPr txBox="1"/>
          <p:nvPr/>
        </p:nvSpPr>
        <p:spPr>
          <a:xfrm>
            <a:off x="475351" y="4300454"/>
            <a:ext cx="1834573" cy="307777"/>
          </a:xfrm>
          <a:prstGeom prst="rect">
            <a:avLst/>
          </a:prstGeom>
          <a:noFill/>
        </p:spPr>
        <p:txBody>
          <a:bodyPr wrap="square" rtlCol="0">
            <a:spAutoFit/>
          </a:bodyPr>
          <a:lstStyle/>
          <a:p>
            <a:r>
              <a:rPr lang="es-CR" sz="1400" dirty="0"/>
              <a:t>Régimen Municipal</a:t>
            </a:r>
          </a:p>
        </p:txBody>
      </p:sp>
      <p:sp>
        <p:nvSpPr>
          <p:cNvPr id="17" name="CuadroTexto 16">
            <a:extLst>
              <a:ext uri="{FF2B5EF4-FFF2-40B4-BE49-F238E27FC236}">
                <a16:creationId xmlns:a16="http://schemas.microsoft.com/office/drawing/2014/main" xmlns="" id="{ED0BECAC-5688-914E-A780-2BF62F498BCC}"/>
              </a:ext>
            </a:extLst>
          </p:cNvPr>
          <p:cNvSpPr txBox="1"/>
          <p:nvPr/>
        </p:nvSpPr>
        <p:spPr>
          <a:xfrm>
            <a:off x="3670484" y="1149227"/>
            <a:ext cx="4626232" cy="646331"/>
          </a:xfrm>
          <a:prstGeom prst="rect">
            <a:avLst/>
          </a:prstGeom>
          <a:noFill/>
        </p:spPr>
        <p:txBody>
          <a:bodyPr wrap="square" rtlCol="0">
            <a:spAutoFit/>
          </a:bodyPr>
          <a:lstStyle/>
          <a:p>
            <a:pPr algn="ctr"/>
            <a:r>
              <a:rPr lang="es-CR" b="1" dirty="0"/>
              <a:t>Despacho de la Viceministra del Área PYME</a:t>
            </a:r>
          </a:p>
          <a:p>
            <a:pPr algn="ctr"/>
            <a:r>
              <a:rPr lang="es-CR" dirty="0"/>
              <a:t>Laura Pacheco Ovares / Carlos Mora OST</a:t>
            </a:r>
          </a:p>
        </p:txBody>
      </p:sp>
      <p:sp>
        <p:nvSpPr>
          <p:cNvPr id="6" name="CuadroTexto 5">
            <a:extLst>
              <a:ext uri="{FF2B5EF4-FFF2-40B4-BE49-F238E27FC236}">
                <a16:creationId xmlns:a16="http://schemas.microsoft.com/office/drawing/2014/main" xmlns="" id="{3FF1EE06-C4D6-834C-AACB-41B62495BE93}"/>
              </a:ext>
            </a:extLst>
          </p:cNvPr>
          <p:cNvSpPr txBox="1"/>
          <p:nvPr/>
        </p:nvSpPr>
        <p:spPr>
          <a:xfrm>
            <a:off x="224686" y="4929307"/>
            <a:ext cx="2481343" cy="954107"/>
          </a:xfrm>
          <a:prstGeom prst="rect">
            <a:avLst/>
          </a:prstGeom>
          <a:noFill/>
        </p:spPr>
        <p:txBody>
          <a:bodyPr wrap="square" rtlCol="0">
            <a:spAutoFit/>
          </a:bodyPr>
          <a:lstStyle/>
          <a:p>
            <a:r>
              <a:rPr lang="es-CR" sz="1400" b="1" dirty="0"/>
              <a:t>Marcela Guerrero IFAM</a:t>
            </a:r>
          </a:p>
          <a:p>
            <a:r>
              <a:rPr lang="es-CR" sz="1400" dirty="0"/>
              <a:t>ANAI</a:t>
            </a:r>
            <a:br>
              <a:rPr lang="es-CR" sz="1400" dirty="0"/>
            </a:br>
            <a:r>
              <a:rPr lang="es-CR" sz="1400" dirty="0"/>
              <a:t>UNGL</a:t>
            </a:r>
          </a:p>
          <a:p>
            <a:r>
              <a:rPr lang="es-CR" sz="1400" dirty="0"/>
              <a:t>+ MIVAH + INVU</a:t>
            </a:r>
          </a:p>
        </p:txBody>
      </p:sp>
      <p:sp>
        <p:nvSpPr>
          <p:cNvPr id="20" name="CuadroTexto 19">
            <a:extLst>
              <a:ext uri="{FF2B5EF4-FFF2-40B4-BE49-F238E27FC236}">
                <a16:creationId xmlns:a16="http://schemas.microsoft.com/office/drawing/2014/main" xmlns="" id="{48F4C67E-1266-9E48-B852-338ABCF4AFB5}"/>
              </a:ext>
            </a:extLst>
          </p:cNvPr>
          <p:cNvSpPr txBox="1"/>
          <p:nvPr/>
        </p:nvSpPr>
        <p:spPr>
          <a:xfrm>
            <a:off x="2497311" y="4929307"/>
            <a:ext cx="3265756" cy="738664"/>
          </a:xfrm>
          <a:prstGeom prst="rect">
            <a:avLst/>
          </a:prstGeom>
          <a:noFill/>
        </p:spPr>
        <p:txBody>
          <a:bodyPr wrap="square" rtlCol="0">
            <a:spAutoFit/>
          </a:bodyPr>
          <a:lstStyle/>
          <a:p>
            <a:r>
              <a:rPr lang="es-CR" sz="1400" b="1" dirty="0"/>
              <a:t>Ronald Lacayo – Gerente Administrativo</a:t>
            </a:r>
          </a:p>
          <a:p>
            <a:r>
              <a:rPr lang="es-CR" sz="1400" dirty="0"/>
              <a:t>Luis Diego Calderón – Gerente Financiero</a:t>
            </a:r>
          </a:p>
          <a:p>
            <a:r>
              <a:rPr lang="es-CR" sz="1400" dirty="0"/>
              <a:t>Odilie Arias – Directora de Inspección</a:t>
            </a:r>
          </a:p>
        </p:txBody>
      </p:sp>
      <p:sp>
        <p:nvSpPr>
          <p:cNvPr id="23" name="CuadroTexto 22">
            <a:extLst>
              <a:ext uri="{FF2B5EF4-FFF2-40B4-BE49-F238E27FC236}">
                <a16:creationId xmlns:a16="http://schemas.microsoft.com/office/drawing/2014/main" xmlns="" id="{8D489818-A94E-D041-BCCB-E92ECE217AFD}"/>
              </a:ext>
            </a:extLst>
          </p:cNvPr>
          <p:cNvSpPr txBox="1"/>
          <p:nvPr/>
        </p:nvSpPr>
        <p:spPr>
          <a:xfrm>
            <a:off x="5938209" y="4900284"/>
            <a:ext cx="3158786" cy="1169551"/>
          </a:xfrm>
          <a:prstGeom prst="rect">
            <a:avLst/>
          </a:prstGeom>
          <a:noFill/>
        </p:spPr>
        <p:txBody>
          <a:bodyPr wrap="square" rtlCol="0">
            <a:spAutoFit/>
          </a:bodyPr>
          <a:lstStyle/>
          <a:p>
            <a:r>
              <a:rPr lang="es-CR" sz="1400" b="1" dirty="0"/>
              <a:t>Pedro González – Viceministro</a:t>
            </a:r>
          </a:p>
          <a:p>
            <a:r>
              <a:rPr lang="es-CR" sz="1400" dirty="0"/>
              <a:t>Priscilla Herrera – Directora General</a:t>
            </a:r>
          </a:p>
          <a:p>
            <a:r>
              <a:rPr lang="es-CR" sz="1400" dirty="0"/>
              <a:t>Illeana Herrera – Registro Productos</a:t>
            </a:r>
          </a:p>
          <a:p>
            <a:r>
              <a:rPr lang="es-CR" sz="1400" dirty="0"/>
              <a:t>Ronny Muñoz – Asesor Legal</a:t>
            </a:r>
          </a:p>
          <a:p>
            <a:r>
              <a:rPr lang="es-CR" sz="1400" dirty="0"/>
              <a:t>Eugenio Androvetto – Salud Ambiental</a:t>
            </a:r>
          </a:p>
        </p:txBody>
      </p:sp>
      <p:sp>
        <p:nvSpPr>
          <p:cNvPr id="24" name="CuadroTexto 23">
            <a:extLst>
              <a:ext uri="{FF2B5EF4-FFF2-40B4-BE49-F238E27FC236}">
                <a16:creationId xmlns:a16="http://schemas.microsoft.com/office/drawing/2014/main" xmlns="" id="{FDBA8F7E-4736-1D47-9C09-849C350AED76}"/>
              </a:ext>
            </a:extLst>
          </p:cNvPr>
          <p:cNvSpPr txBox="1"/>
          <p:nvPr/>
        </p:nvSpPr>
        <p:spPr>
          <a:xfrm>
            <a:off x="9096995" y="4900284"/>
            <a:ext cx="3069576" cy="738664"/>
          </a:xfrm>
          <a:prstGeom prst="rect">
            <a:avLst/>
          </a:prstGeom>
          <a:noFill/>
        </p:spPr>
        <p:txBody>
          <a:bodyPr wrap="square" rtlCol="0">
            <a:spAutoFit/>
          </a:bodyPr>
          <a:lstStyle/>
          <a:p>
            <a:r>
              <a:rPr lang="es-CR" sz="1400" b="1" dirty="0"/>
              <a:t>Alejandra Hernández – Viceministra</a:t>
            </a:r>
          </a:p>
          <a:p>
            <a:r>
              <a:rPr lang="es-CR" sz="1400" dirty="0"/>
              <a:t>Priscilla Zamora – Dirección Tributación</a:t>
            </a:r>
          </a:p>
          <a:p>
            <a:r>
              <a:rPr lang="es-CR" sz="1400" dirty="0"/>
              <a:t>Gerardo Bolaños – Dirección Aduanas</a:t>
            </a:r>
          </a:p>
        </p:txBody>
      </p:sp>
      <p:sp>
        <p:nvSpPr>
          <p:cNvPr id="25" name="CuadroTexto 24">
            <a:extLst>
              <a:ext uri="{FF2B5EF4-FFF2-40B4-BE49-F238E27FC236}">
                <a16:creationId xmlns:a16="http://schemas.microsoft.com/office/drawing/2014/main" xmlns="" id="{16D88391-9894-41ED-B8B4-5F5443F423DA}"/>
              </a:ext>
            </a:extLst>
          </p:cNvPr>
          <p:cNvSpPr txBox="1"/>
          <p:nvPr/>
        </p:nvSpPr>
        <p:spPr>
          <a:xfrm>
            <a:off x="-57382" y="2286220"/>
            <a:ext cx="2640527" cy="553998"/>
          </a:xfrm>
          <a:prstGeom prst="rect">
            <a:avLst/>
          </a:prstGeom>
          <a:noFill/>
        </p:spPr>
        <p:txBody>
          <a:bodyPr wrap="square" rtlCol="0">
            <a:spAutoFit/>
          </a:bodyPr>
          <a:lstStyle/>
          <a:p>
            <a:pPr algn="ctr"/>
            <a:r>
              <a:rPr lang="es-CR" sz="1500" b="1" dirty="0"/>
              <a:t>Equipo interno MEIC</a:t>
            </a:r>
          </a:p>
          <a:p>
            <a:pPr algn="ctr"/>
            <a:r>
              <a:rPr lang="es-CR" sz="1500" dirty="0"/>
              <a:t>DIGEPYME</a:t>
            </a:r>
          </a:p>
        </p:txBody>
      </p:sp>
      <p:sp>
        <p:nvSpPr>
          <p:cNvPr id="26" name="CuadroTexto 25">
            <a:extLst>
              <a:ext uri="{FF2B5EF4-FFF2-40B4-BE49-F238E27FC236}">
                <a16:creationId xmlns:a16="http://schemas.microsoft.com/office/drawing/2014/main" xmlns="" id="{8231F93F-AD86-48DA-9387-3D92184FC4E9}"/>
              </a:ext>
            </a:extLst>
          </p:cNvPr>
          <p:cNvSpPr txBox="1"/>
          <p:nvPr/>
        </p:nvSpPr>
        <p:spPr>
          <a:xfrm>
            <a:off x="2583145" y="2286220"/>
            <a:ext cx="2640527" cy="784830"/>
          </a:xfrm>
          <a:prstGeom prst="rect">
            <a:avLst/>
          </a:prstGeom>
          <a:noFill/>
        </p:spPr>
        <p:txBody>
          <a:bodyPr wrap="square" rtlCol="0">
            <a:spAutoFit/>
          </a:bodyPr>
          <a:lstStyle/>
          <a:p>
            <a:pPr algn="ctr"/>
            <a:r>
              <a:rPr lang="es-CR" sz="1500" b="1" dirty="0"/>
              <a:t>Equipo interno MEIC</a:t>
            </a:r>
          </a:p>
          <a:p>
            <a:pPr algn="ctr"/>
            <a:r>
              <a:rPr lang="es-CR" sz="1500" dirty="0"/>
              <a:t>DIGEPYME</a:t>
            </a:r>
          </a:p>
          <a:p>
            <a:pPr algn="ctr"/>
            <a:r>
              <a:rPr lang="es-CR" sz="1500" dirty="0"/>
              <a:t>Dirección Mejora Regulatoria</a:t>
            </a:r>
          </a:p>
        </p:txBody>
      </p:sp>
      <p:sp>
        <p:nvSpPr>
          <p:cNvPr id="27" name="CuadroTexto 26">
            <a:extLst>
              <a:ext uri="{FF2B5EF4-FFF2-40B4-BE49-F238E27FC236}">
                <a16:creationId xmlns:a16="http://schemas.microsoft.com/office/drawing/2014/main" xmlns="" id="{4B17F8D2-DD1C-4012-8BB2-2E545FA4255A}"/>
              </a:ext>
            </a:extLst>
          </p:cNvPr>
          <p:cNvSpPr txBox="1"/>
          <p:nvPr/>
        </p:nvSpPr>
        <p:spPr>
          <a:xfrm>
            <a:off x="9230265" y="2286220"/>
            <a:ext cx="2640527" cy="784830"/>
          </a:xfrm>
          <a:prstGeom prst="rect">
            <a:avLst/>
          </a:prstGeom>
          <a:noFill/>
        </p:spPr>
        <p:txBody>
          <a:bodyPr wrap="square" rtlCol="0">
            <a:spAutoFit/>
          </a:bodyPr>
          <a:lstStyle/>
          <a:p>
            <a:pPr algn="ctr"/>
            <a:r>
              <a:rPr lang="es-CR" sz="1500" b="1" dirty="0"/>
              <a:t>Equipo interno MEIC</a:t>
            </a:r>
          </a:p>
          <a:p>
            <a:pPr algn="ctr"/>
            <a:r>
              <a:rPr lang="es-CR" sz="1500" dirty="0"/>
              <a:t>DIGEPYME</a:t>
            </a:r>
          </a:p>
          <a:p>
            <a:pPr algn="ctr"/>
            <a:r>
              <a:rPr lang="es-CR" sz="1500" dirty="0"/>
              <a:t>Dirección Mejora Regulatoria</a:t>
            </a:r>
          </a:p>
        </p:txBody>
      </p:sp>
      <p:sp>
        <p:nvSpPr>
          <p:cNvPr id="28" name="CuadroTexto 27">
            <a:extLst>
              <a:ext uri="{FF2B5EF4-FFF2-40B4-BE49-F238E27FC236}">
                <a16:creationId xmlns:a16="http://schemas.microsoft.com/office/drawing/2014/main" xmlns="" id="{B391F17A-4C5D-427C-B833-E05E87AAAB35}"/>
              </a:ext>
            </a:extLst>
          </p:cNvPr>
          <p:cNvSpPr txBox="1"/>
          <p:nvPr/>
        </p:nvSpPr>
        <p:spPr>
          <a:xfrm>
            <a:off x="5912230" y="2330834"/>
            <a:ext cx="2640527" cy="1015663"/>
          </a:xfrm>
          <a:prstGeom prst="rect">
            <a:avLst/>
          </a:prstGeom>
          <a:noFill/>
        </p:spPr>
        <p:txBody>
          <a:bodyPr wrap="square" rtlCol="0">
            <a:spAutoFit/>
          </a:bodyPr>
          <a:lstStyle/>
          <a:p>
            <a:pPr algn="ctr"/>
            <a:r>
              <a:rPr lang="es-CR" sz="1500" b="1" dirty="0"/>
              <a:t>Equipo interno MEIC</a:t>
            </a:r>
          </a:p>
          <a:p>
            <a:pPr algn="ctr"/>
            <a:r>
              <a:rPr lang="es-CR" sz="1500" dirty="0"/>
              <a:t>DIGEPYME</a:t>
            </a:r>
          </a:p>
          <a:p>
            <a:pPr algn="ctr"/>
            <a:r>
              <a:rPr lang="es-CR" sz="1500" dirty="0"/>
              <a:t>Dirección Mejora Regulatoria</a:t>
            </a:r>
          </a:p>
          <a:p>
            <a:pPr algn="ctr"/>
            <a:r>
              <a:rPr lang="es-CR" sz="1500" dirty="0"/>
              <a:t>Dirección de Calidad</a:t>
            </a:r>
          </a:p>
        </p:txBody>
      </p:sp>
    </p:spTree>
    <p:extLst>
      <p:ext uri="{BB962C8B-B14F-4D97-AF65-F5344CB8AC3E}">
        <p14:creationId xmlns:p14="http://schemas.microsoft.com/office/powerpoint/2010/main" val="250271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29118" y="86348"/>
            <a:ext cx="1021895" cy="722722"/>
          </a:xfrm>
          <a:prstGeom prst="rect">
            <a:avLst/>
          </a:prstGeom>
        </p:spPr>
      </p:pic>
      <p:pic>
        <p:nvPicPr>
          <p:cNvPr id="19" name="Imagen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62" y="86348"/>
            <a:ext cx="1152820" cy="525780"/>
          </a:xfrm>
          <a:prstGeom prst="rect">
            <a:avLst/>
          </a:prstGeom>
        </p:spPr>
      </p:pic>
      <p:sp>
        <p:nvSpPr>
          <p:cNvPr id="4" name="Título 3">
            <a:extLst>
              <a:ext uri="{FF2B5EF4-FFF2-40B4-BE49-F238E27FC236}">
                <a16:creationId xmlns:a16="http://schemas.microsoft.com/office/drawing/2014/main" xmlns="" id="{AC2E46E4-4D0D-0F43-AB15-E15EFA0C4BCF}"/>
              </a:ext>
            </a:extLst>
          </p:cNvPr>
          <p:cNvSpPr>
            <a:spLocks noGrp="1"/>
          </p:cNvSpPr>
          <p:nvPr>
            <p:ph type="title"/>
          </p:nvPr>
        </p:nvSpPr>
        <p:spPr>
          <a:xfrm>
            <a:off x="1392637" y="139541"/>
            <a:ext cx="6894112" cy="834020"/>
          </a:xfrm>
        </p:spPr>
        <p:txBody>
          <a:bodyPr>
            <a:normAutofit fontScale="90000"/>
          </a:bodyPr>
          <a:lstStyle/>
          <a:p>
            <a:r>
              <a:rPr lang="es-CR" sz="3200" b="1" dirty="0">
                <a:solidFill>
                  <a:schemeClr val="accent1">
                    <a:lumMod val="50000"/>
                  </a:schemeClr>
                </a:solidFill>
              </a:rPr>
              <a:t>5. Responsables </a:t>
            </a:r>
            <a:r>
              <a:rPr lang="es-CR" sz="3200" dirty="0">
                <a:solidFill>
                  <a:schemeClr val="accent1">
                    <a:lumMod val="50000"/>
                  </a:schemeClr>
                </a:solidFill>
              </a:rPr>
              <a:t>– </a:t>
            </a:r>
            <a:r>
              <a:rPr lang="es-CR" sz="3200" i="1" dirty="0" err="1">
                <a:solidFill>
                  <a:schemeClr val="accent1">
                    <a:lumMod val="50000"/>
                  </a:schemeClr>
                </a:solidFill>
              </a:rPr>
              <a:t>petite</a:t>
            </a:r>
            <a:r>
              <a:rPr lang="es-CR" sz="3200" i="1" dirty="0">
                <a:solidFill>
                  <a:schemeClr val="accent1">
                    <a:lumMod val="50000"/>
                  </a:schemeClr>
                </a:solidFill>
              </a:rPr>
              <a:t> comité </a:t>
            </a:r>
            <a:br>
              <a:rPr lang="es-CR" sz="3200" i="1" dirty="0">
                <a:solidFill>
                  <a:schemeClr val="accent1">
                    <a:lumMod val="50000"/>
                  </a:schemeClr>
                </a:solidFill>
              </a:rPr>
            </a:br>
            <a:r>
              <a:rPr lang="es-CR" sz="3200" i="1" dirty="0">
                <a:solidFill>
                  <a:schemeClr val="accent1">
                    <a:lumMod val="50000"/>
                  </a:schemeClr>
                </a:solidFill>
              </a:rPr>
              <a:t>(control y seguimiento)</a:t>
            </a:r>
          </a:p>
        </p:txBody>
      </p:sp>
      <p:pic>
        <p:nvPicPr>
          <p:cNvPr id="9" name="Imagen 8">
            <a:extLst>
              <a:ext uri="{FF2B5EF4-FFF2-40B4-BE49-F238E27FC236}">
                <a16:creationId xmlns:a16="http://schemas.microsoft.com/office/drawing/2014/main" xmlns="" id="{A73E64AC-9A59-7540-826A-616BB014DEFE}"/>
              </a:ext>
            </a:extLst>
          </p:cNvPr>
          <p:cNvPicPr>
            <a:picLocks noChangeAspect="1"/>
          </p:cNvPicPr>
          <p:nvPr/>
        </p:nvPicPr>
        <p:blipFill>
          <a:blip r:embed="rId4"/>
          <a:stretch>
            <a:fillRect/>
          </a:stretch>
        </p:blipFill>
        <p:spPr>
          <a:xfrm>
            <a:off x="3356967" y="3753960"/>
            <a:ext cx="1092124" cy="990970"/>
          </a:xfrm>
          <a:prstGeom prst="rect">
            <a:avLst/>
          </a:prstGeom>
        </p:spPr>
      </p:pic>
      <p:pic>
        <p:nvPicPr>
          <p:cNvPr id="10" name="Imagen 9">
            <a:extLst>
              <a:ext uri="{FF2B5EF4-FFF2-40B4-BE49-F238E27FC236}">
                <a16:creationId xmlns:a16="http://schemas.microsoft.com/office/drawing/2014/main" xmlns="" id="{81597E0D-0A10-F741-9DE7-DF23AD9C3CA5}"/>
              </a:ext>
            </a:extLst>
          </p:cNvPr>
          <p:cNvPicPr>
            <a:picLocks noChangeAspect="1"/>
          </p:cNvPicPr>
          <p:nvPr/>
        </p:nvPicPr>
        <p:blipFill>
          <a:blip r:embed="rId5"/>
          <a:stretch>
            <a:fillRect/>
          </a:stretch>
        </p:blipFill>
        <p:spPr>
          <a:xfrm>
            <a:off x="6790812" y="3881773"/>
            <a:ext cx="883365" cy="852370"/>
          </a:xfrm>
          <a:prstGeom prst="rect">
            <a:avLst/>
          </a:prstGeom>
        </p:spPr>
      </p:pic>
      <p:pic>
        <p:nvPicPr>
          <p:cNvPr id="11" name="Imagen 10">
            <a:extLst>
              <a:ext uri="{FF2B5EF4-FFF2-40B4-BE49-F238E27FC236}">
                <a16:creationId xmlns:a16="http://schemas.microsoft.com/office/drawing/2014/main" xmlns="" id="{861A2F5F-D499-B045-B944-A1A5A077A733}"/>
              </a:ext>
            </a:extLst>
          </p:cNvPr>
          <p:cNvPicPr>
            <a:picLocks noChangeAspect="1"/>
          </p:cNvPicPr>
          <p:nvPr/>
        </p:nvPicPr>
        <p:blipFill>
          <a:blip r:embed="rId6"/>
          <a:stretch>
            <a:fillRect/>
          </a:stretch>
        </p:blipFill>
        <p:spPr>
          <a:xfrm>
            <a:off x="9768262" y="4032603"/>
            <a:ext cx="1409700" cy="550711"/>
          </a:xfrm>
          <a:prstGeom prst="rect">
            <a:avLst/>
          </a:prstGeom>
        </p:spPr>
      </p:pic>
      <p:pic>
        <p:nvPicPr>
          <p:cNvPr id="12" name="Imagen 11">
            <a:extLst>
              <a:ext uri="{FF2B5EF4-FFF2-40B4-BE49-F238E27FC236}">
                <a16:creationId xmlns:a16="http://schemas.microsoft.com/office/drawing/2014/main" xmlns="" id="{D4AD86E7-EFF8-5A4A-B1DE-587A75EBF991}"/>
              </a:ext>
            </a:extLst>
          </p:cNvPr>
          <p:cNvPicPr>
            <a:picLocks noChangeAspect="1"/>
          </p:cNvPicPr>
          <p:nvPr/>
        </p:nvPicPr>
        <p:blipFill>
          <a:blip r:embed="rId7"/>
          <a:stretch>
            <a:fillRect/>
          </a:stretch>
        </p:blipFill>
        <p:spPr>
          <a:xfrm>
            <a:off x="824732" y="3812247"/>
            <a:ext cx="876300" cy="533400"/>
          </a:xfrm>
          <a:prstGeom prst="rect">
            <a:avLst/>
          </a:prstGeom>
        </p:spPr>
      </p:pic>
      <p:sp>
        <p:nvSpPr>
          <p:cNvPr id="13" name="CuadroTexto 12">
            <a:extLst>
              <a:ext uri="{FF2B5EF4-FFF2-40B4-BE49-F238E27FC236}">
                <a16:creationId xmlns:a16="http://schemas.microsoft.com/office/drawing/2014/main" xmlns="" id="{7544082F-A5C5-1F45-B012-F61F465CEB6E}"/>
              </a:ext>
            </a:extLst>
          </p:cNvPr>
          <p:cNvSpPr txBox="1"/>
          <p:nvPr/>
        </p:nvSpPr>
        <p:spPr>
          <a:xfrm>
            <a:off x="475351" y="4300454"/>
            <a:ext cx="1834573" cy="307777"/>
          </a:xfrm>
          <a:prstGeom prst="rect">
            <a:avLst/>
          </a:prstGeom>
          <a:noFill/>
        </p:spPr>
        <p:txBody>
          <a:bodyPr wrap="square" rtlCol="0">
            <a:spAutoFit/>
          </a:bodyPr>
          <a:lstStyle/>
          <a:p>
            <a:r>
              <a:rPr lang="es-CR" sz="1400" dirty="0"/>
              <a:t>Régimen Municipal</a:t>
            </a:r>
          </a:p>
        </p:txBody>
      </p:sp>
      <p:sp>
        <p:nvSpPr>
          <p:cNvPr id="17" name="CuadroTexto 16">
            <a:extLst>
              <a:ext uri="{FF2B5EF4-FFF2-40B4-BE49-F238E27FC236}">
                <a16:creationId xmlns:a16="http://schemas.microsoft.com/office/drawing/2014/main" xmlns="" id="{ED0BECAC-5688-914E-A780-2BF62F498BCC}"/>
              </a:ext>
            </a:extLst>
          </p:cNvPr>
          <p:cNvSpPr txBox="1"/>
          <p:nvPr/>
        </p:nvSpPr>
        <p:spPr>
          <a:xfrm>
            <a:off x="3845879" y="2109264"/>
            <a:ext cx="4626232" cy="646331"/>
          </a:xfrm>
          <a:prstGeom prst="rect">
            <a:avLst/>
          </a:prstGeom>
          <a:noFill/>
        </p:spPr>
        <p:txBody>
          <a:bodyPr wrap="square" rtlCol="0">
            <a:spAutoFit/>
          </a:bodyPr>
          <a:lstStyle/>
          <a:p>
            <a:pPr algn="ctr"/>
            <a:r>
              <a:rPr lang="es-CR" b="1" dirty="0"/>
              <a:t>Despacho de la Viceministra del Área PYME</a:t>
            </a:r>
          </a:p>
          <a:p>
            <a:pPr algn="ctr"/>
            <a:r>
              <a:rPr lang="es-CR" dirty="0"/>
              <a:t>Laura Pacheco Ovares / Carlos Mora OST</a:t>
            </a:r>
          </a:p>
        </p:txBody>
      </p:sp>
      <p:sp>
        <p:nvSpPr>
          <p:cNvPr id="6" name="CuadroTexto 5">
            <a:extLst>
              <a:ext uri="{FF2B5EF4-FFF2-40B4-BE49-F238E27FC236}">
                <a16:creationId xmlns:a16="http://schemas.microsoft.com/office/drawing/2014/main" xmlns="" id="{3FF1EE06-C4D6-834C-AACB-41B62495BE93}"/>
              </a:ext>
            </a:extLst>
          </p:cNvPr>
          <p:cNvSpPr txBox="1"/>
          <p:nvPr/>
        </p:nvSpPr>
        <p:spPr>
          <a:xfrm>
            <a:off x="224686" y="4929307"/>
            <a:ext cx="2481343" cy="307777"/>
          </a:xfrm>
          <a:prstGeom prst="rect">
            <a:avLst/>
          </a:prstGeom>
          <a:noFill/>
        </p:spPr>
        <p:txBody>
          <a:bodyPr wrap="square" rtlCol="0">
            <a:spAutoFit/>
          </a:bodyPr>
          <a:lstStyle/>
          <a:p>
            <a:r>
              <a:rPr lang="es-CR" sz="1400" b="1" dirty="0"/>
              <a:t>Marcela Guerrero IFAM</a:t>
            </a:r>
          </a:p>
        </p:txBody>
      </p:sp>
      <p:sp>
        <p:nvSpPr>
          <p:cNvPr id="20" name="CuadroTexto 19">
            <a:extLst>
              <a:ext uri="{FF2B5EF4-FFF2-40B4-BE49-F238E27FC236}">
                <a16:creationId xmlns:a16="http://schemas.microsoft.com/office/drawing/2014/main" xmlns="" id="{48F4C67E-1266-9E48-B852-338ABCF4AFB5}"/>
              </a:ext>
            </a:extLst>
          </p:cNvPr>
          <p:cNvSpPr txBox="1"/>
          <p:nvPr/>
        </p:nvSpPr>
        <p:spPr>
          <a:xfrm>
            <a:off x="2497311" y="4929307"/>
            <a:ext cx="3265756" cy="307777"/>
          </a:xfrm>
          <a:prstGeom prst="rect">
            <a:avLst/>
          </a:prstGeom>
          <a:noFill/>
        </p:spPr>
        <p:txBody>
          <a:bodyPr wrap="square" rtlCol="0">
            <a:spAutoFit/>
          </a:bodyPr>
          <a:lstStyle/>
          <a:p>
            <a:r>
              <a:rPr lang="es-CR" sz="1400" b="1" dirty="0"/>
              <a:t>Ronald Lacayo – Gerente Administrativo</a:t>
            </a:r>
          </a:p>
        </p:txBody>
      </p:sp>
      <p:sp>
        <p:nvSpPr>
          <p:cNvPr id="23" name="CuadroTexto 22">
            <a:extLst>
              <a:ext uri="{FF2B5EF4-FFF2-40B4-BE49-F238E27FC236}">
                <a16:creationId xmlns:a16="http://schemas.microsoft.com/office/drawing/2014/main" xmlns="" id="{8D489818-A94E-D041-BCCB-E92ECE217AFD}"/>
              </a:ext>
            </a:extLst>
          </p:cNvPr>
          <p:cNvSpPr txBox="1"/>
          <p:nvPr/>
        </p:nvSpPr>
        <p:spPr>
          <a:xfrm>
            <a:off x="5938209" y="4900284"/>
            <a:ext cx="3158786" cy="307777"/>
          </a:xfrm>
          <a:prstGeom prst="rect">
            <a:avLst/>
          </a:prstGeom>
          <a:noFill/>
        </p:spPr>
        <p:txBody>
          <a:bodyPr wrap="square" rtlCol="0">
            <a:spAutoFit/>
          </a:bodyPr>
          <a:lstStyle/>
          <a:p>
            <a:r>
              <a:rPr lang="es-CR" sz="1400" b="1" dirty="0"/>
              <a:t>Pedro González – Viceministro</a:t>
            </a:r>
          </a:p>
        </p:txBody>
      </p:sp>
      <p:sp>
        <p:nvSpPr>
          <p:cNvPr id="24" name="CuadroTexto 23">
            <a:extLst>
              <a:ext uri="{FF2B5EF4-FFF2-40B4-BE49-F238E27FC236}">
                <a16:creationId xmlns:a16="http://schemas.microsoft.com/office/drawing/2014/main" xmlns="" id="{FDBA8F7E-4736-1D47-9C09-849C350AED76}"/>
              </a:ext>
            </a:extLst>
          </p:cNvPr>
          <p:cNvSpPr txBox="1"/>
          <p:nvPr/>
        </p:nvSpPr>
        <p:spPr>
          <a:xfrm>
            <a:off x="9096995" y="4900284"/>
            <a:ext cx="3069576" cy="307777"/>
          </a:xfrm>
          <a:prstGeom prst="rect">
            <a:avLst/>
          </a:prstGeom>
          <a:noFill/>
        </p:spPr>
        <p:txBody>
          <a:bodyPr wrap="square" rtlCol="0">
            <a:spAutoFit/>
          </a:bodyPr>
          <a:lstStyle/>
          <a:p>
            <a:r>
              <a:rPr lang="es-CR" sz="1400" b="1" dirty="0"/>
              <a:t>Alejandra Hernández – Viceministra</a:t>
            </a:r>
          </a:p>
        </p:txBody>
      </p:sp>
    </p:spTree>
    <p:extLst>
      <p:ext uri="{BB962C8B-B14F-4D97-AF65-F5344CB8AC3E}">
        <p14:creationId xmlns:p14="http://schemas.microsoft.com/office/powerpoint/2010/main" val="22158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CuadroTexto">
            <a:extLst>
              <a:ext uri="{FF2B5EF4-FFF2-40B4-BE49-F238E27FC236}">
                <a16:creationId xmlns:a16="http://schemas.microsoft.com/office/drawing/2014/main" xmlns="" id="{BCF21ED5-374A-45C0-BE98-74C678434D54}"/>
              </a:ext>
            </a:extLst>
          </p:cNvPr>
          <p:cNvSpPr txBox="1">
            <a:spLocks noChangeArrowheads="1"/>
          </p:cNvSpPr>
          <p:nvPr/>
        </p:nvSpPr>
        <p:spPr bwMode="auto">
          <a:xfrm>
            <a:off x="1847850" y="6092825"/>
            <a:ext cx="8496300" cy="369332"/>
          </a:xfrm>
          <a:prstGeom prst="rect">
            <a:avLst/>
          </a:prstGeom>
          <a:solidFill>
            <a:srgbClr val="004489"/>
          </a:solidFill>
          <a:ln w="9525">
            <a:noFill/>
            <a:miter lim="800000"/>
            <a:headEnd/>
            <a:tailEnd/>
          </a:ln>
        </p:spPr>
        <p:txBody>
          <a:bodyPr>
            <a:spAutoFit/>
          </a:bodyPr>
          <a:lstStyle/>
          <a:p>
            <a:pPr algn="ctr">
              <a:buClr>
                <a:srgbClr val="A5AB81"/>
              </a:buClr>
              <a:defRPr/>
            </a:pPr>
            <a:endParaRPr lang="es-CR" b="1">
              <a:solidFill>
                <a:srgbClr val="FFFFFF"/>
              </a:solidFill>
            </a:endParaRPr>
          </a:p>
        </p:txBody>
      </p:sp>
      <p:grpSp>
        <p:nvGrpSpPr>
          <p:cNvPr id="12" name="Grupo 11">
            <a:extLst>
              <a:ext uri="{FF2B5EF4-FFF2-40B4-BE49-F238E27FC236}">
                <a16:creationId xmlns:a16="http://schemas.microsoft.com/office/drawing/2014/main" xmlns="" id="{1ABE162C-CF8D-4FDA-B0F4-5F995FCAE6A5}"/>
              </a:ext>
            </a:extLst>
          </p:cNvPr>
          <p:cNvGrpSpPr/>
          <p:nvPr/>
        </p:nvGrpSpPr>
        <p:grpSpPr>
          <a:xfrm>
            <a:off x="2060071" y="873327"/>
            <a:ext cx="8071858" cy="108463"/>
            <a:chOff x="323776" y="985357"/>
            <a:chExt cx="8071858" cy="108463"/>
          </a:xfrm>
        </p:grpSpPr>
        <p:sp>
          <p:nvSpPr>
            <p:cNvPr id="5" name="AutoShape 9">
              <a:extLst>
                <a:ext uri="{FF2B5EF4-FFF2-40B4-BE49-F238E27FC236}">
                  <a16:creationId xmlns:a16="http://schemas.microsoft.com/office/drawing/2014/main" xmlns="" id="{D8194618-F851-47A7-BB4C-45AB7E265148}"/>
                </a:ext>
              </a:extLst>
            </p:cNvPr>
            <p:cNvSpPr>
              <a:spLocks noChangeArrowheads="1"/>
            </p:cNvSpPr>
            <p:nvPr/>
          </p:nvSpPr>
          <p:spPr bwMode="auto">
            <a:xfrm>
              <a:off x="323776" y="985357"/>
              <a:ext cx="863600" cy="108463"/>
            </a:xfrm>
            <a:prstGeom prst="flowChartAlternateProcess">
              <a:avLst/>
            </a:prstGeom>
            <a:solidFill>
              <a:srgbClr val="004489"/>
            </a:solidFill>
            <a:ln w="9525">
              <a:noFill/>
              <a:miter lim="800000"/>
              <a:headEnd/>
              <a:tailEnd/>
            </a:ln>
            <a:effectLst/>
          </p:spPr>
          <p:txBody>
            <a:bodyPr wrap="none" anchor="ctr"/>
            <a:lstStyle/>
            <a:p>
              <a:pPr fontAlgn="base">
                <a:spcBef>
                  <a:spcPct val="0"/>
                </a:spcBef>
                <a:spcAft>
                  <a:spcPct val="0"/>
                </a:spcAft>
                <a:defRPr/>
              </a:pPr>
              <a:endParaRPr lang="es-ES">
                <a:solidFill>
                  <a:srgbClr val="002060"/>
                </a:solidFill>
                <a:latin typeface="Calibri"/>
                <a:cs typeface="Calibri"/>
              </a:endParaRPr>
            </a:p>
          </p:txBody>
        </p:sp>
        <p:sp>
          <p:nvSpPr>
            <p:cNvPr id="6" name="AutoShape 7">
              <a:extLst>
                <a:ext uri="{FF2B5EF4-FFF2-40B4-BE49-F238E27FC236}">
                  <a16:creationId xmlns:a16="http://schemas.microsoft.com/office/drawing/2014/main" xmlns="" id="{A02E1F57-2014-40C3-A47B-DAF63446054E}"/>
                </a:ext>
              </a:extLst>
            </p:cNvPr>
            <p:cNvSpPr>
              <a:spLocks noChangeArrowheads="1"/>
            </p:cNvSpPr>
            <p:nvPr/>
          </p:nvSpPr>
          <p:spPr bwMode="auto">
            <a:xfrm>
              <a:off x="1196321" y="985357"/>
              <a:ext cx="1655763" cy="108463"/>
            </a:xfrm>
            <a:prstGeom prst="flowChartAlternateProcess">
              <a:avLst/>
            </a:prstGeom>
            <a:solidFill>
              <a:srgbClr val="FB860D"/>
            </a:solidFill>
            <a:ln w="9525">
              <a:noFill/>
              <a:miter lim="800000"/>
              <a:headEnd/>
              <a:tailEnd/>
            </a:ln>
            <a:effectLst/>
          </p:spPr>
          <p:txBody>
            <a:bodyPr wrap="none" anchor="ctr"/>
            <a:lstStyle/>
            <a:p>
              <a:pPr fontAlgn="base">
                <a:spcBef>
                  <a:spcPct val="0"/>
                </a:spcBef>
                <a:spcAft>
                  <a:spcPct val="0"/>
                </a:spcAft>
                <a:defRPr/>
              </a:pPr>
              <a:endParaRPr lang="es-ES">
                <a:solidFill>
                  <a:srgbClr val="1F497D"/>
                </a:solidFill>
                <a:latin typeface="Calibri"/>
                <a:cs typeface="Calibri"/>
              </a:endParaRPr>
            </a:p>
          </p:txBody>
        </p:sp>
        <p:sp>
          <p:nvSpPr>
            <p:cNvPr id="7" name="AutoShape 8">
              <a:extLst>
                <a:ext uri="{FF2B5EF4-FFF2-40B4-BE49-F238E27FC236}">
                  <a16:creationId xmlns:a16="http://schemas.microsoft.com/office/drawing/2014/main" xmlns="" id="{301A6F31-2A4A-4783-A05A-F1CB51862AFD}"/>
                </a:ext>
              </a:extLst>
            </p:cNvPr>
            <p:cNvSpPr>
              <a:spLocks noChangeArrowheads="1"/>
            </p:cNvSpPr>
            <p:nvPr/>
          </p:nvSpPr>
          <p:spPr bwMode="auto">
            <a:xfrm>
              <a:off x="2852084" y="985357"/>
              <a:ext cx="5543550" cy="108463"/>
            </a:xfrm>
            <a:prstGeom prst="flowChartAlternateProcess">
              <a:avLst/>
            </a:prstGeom>
            <a:solidFill>
              <a:srgbClr val="00AC00"/>
            </a:solidFill>
            <a:ln w="9525">
              <a:noFill/>
              <a:miter lim="800000"/>
              <a:headEnd/>
              <a:tailEnd/>
            </a:ln>
            <a:effectLst/>
          </p:spPr>
          <p:txBody>
            <a:bodyPr wrap="none" anchor="ctr"/>
            <a:lstStyle/>
            <a:p>
              <a:pPr fontAlgn="base">
                <a:spcBef>
                  <a:spcPct val="0"/>
                </a:spcBef>
                <a:spcAft>
                  <a:spcPct val="0"/>
                </a:spcAft>
              </a:pPr>
              <a:endParaRPr lang="es-ES" dirty="0">
                <a:solidFill>
                  <a:srgbClr val="1F497D"/>
                </a:solidFill>
                <a:latin typeface="Calibri"/>
                <a:cs typeface="Calibri"/>
              </a:endParaRPr>
            </a:p>
          </p:txBody>
        </p:sp>
      </p:grpSp>
      <p:pic>
        <p:nvPicPr>
          <p:cNvPr id="8" name="Picture 3">
            <a:extLst>
              <a:ext uri="{FF2B5EF4-FFF2-40B4-BE49-F238E27FC236}">
                <a16:creationId xmlns:a16="http://schemas.microsoft.com/office/drawing/2014/main" xmlns="" id="{7A23F165-9EC9-41AA-8A82-297B776919FC}"/>
              </a:ext>
            </a:extLst>
          </p:cNvPr>
          <p:cNvPicPr>
            <a:picLocks noChangeAspect="1"/>
          </p:cNvPicPr>
          <p:nvPr/>
        </p:nvPicPr>
        <p:blipFill rotWithShape="1">
          <a:blip r:embed="rId2"/>
          <a:srcRect t="22816" b="24916"/>
          <a:stretch/>
        </p:blipFill>
        <p:spPr>
          <a:xfrm>
            <a:off x="4481122" y="1265249"/>
            <a:ext cx="3229756" cy="1688104"/>
          </a:xfrm>
          <a:prstGeom prst="rect">
            <a:avLst/>
          </a:prstGeom>
        </p:spPr>
      </p:pic>
      <p:sp>
        <p:nvSpPr>
          <p:cNvPr id="10" name="CuadroTexto 9">
            <a:extLst>
              <a:ext uri="{FF2B5EF4-FFF2-40B4-BE49-F238E27FC236}">
                <a16:creationId xmlns:a16="http://schemas.microsoft.com/office/drawing/2014/main" xmlns="" id="{6D0CCD62-A75D-490B-9548-86BFFF1A394A}"/>
              </a:ext>
            </a:extLst>
          </p:cNvPr>
          <p:cNvSpPr txBox="1"/>
          <p:nvPr/>
        </p:nvSpPr>
        <p:spPr>
          <a:xfrm>
            <a:off x="2244348" y="3474931"/>
            <a:ext cx="7703303" cy="646331"/>
          </a:xfrm>
          <a:prstGeom prst="rect">
            <a:avLst/>
          </a:prstGeom>
          <a:noFill/>
        </p:spPr>
        <p:txBody>
          <a:bodyPr wrap="square" rtlCol="0">
            <a:spAutoFit/>
          </a:bodyPr>
          <a:lstStyle/>
          <a:p>
            <a:pPr algn="ctr"/>
            <a:r>
              <a:rPr lang="es-CR" sz="3600" b="1" dirty="0"/>
              <a:t>Muchas gracias</a:t>
            </a:r>
            <a:endParaRPr lang="es-CR" sz="2400" b="1" dirty="0">
              <a:solidFill>
                <a:srgbClr val="004489"/>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41408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5555856-9970-4BC3-9AA9-6A917F53AF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xmlns="" id="{7F487851-BFAF-46D8-A1ED-50CAD6E46F5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xmlns="" id="{C3A99DF4-1BB3-44BA-9855-683C39C7B0D5}"/>
              </a:ext>
            </a:extLst>
          </p:cNvPr>
          <p:cNvSpPr>
            <a:spLocks noGrp="1"/>
          </p:cNvSpPr>
          <p:nvPr>
            <p:ph type="ctrTitle"/>
          </p:nvPr>
        </p:nvSpPr>
        <p:spPr>
          <a:xfrm>
            <a:off x="6191250" y="581160"/>
            <a:ext cx="5867400" cy="4983788"/>
          </a:xfrm>
        </p:spPr>
        <p:txBody>
          <a:bodyPr anchor="t">
            <a:normAutofit fontScale="90000"/>
          </a:bodyPr>
          <a:lstStyle/>
          <a:p>
            <a:pPr algn="l"/>
            <a:r>
              <a:rPr lang="es-CR" sz="3600" b="1" dirty="0">
                <a:solidFill>
                  <a:schemeClr val="accent1">
                    <a:lumMod val="50000"/>
                  </a:schemeClr>
                </a:solidFill>
              </a:rPr>
              <a:t>Contenido:</a:t>
            </a:r>
            <a:r>
              <a:rPr lang="es-CR" sz="3600" b="1" dirty="0">
                <a:solidFill>
                  <a:srgbClr val="000000"/>
                </a:solidFill>
              </a:rPr>
              <a:t/>
            </a:r>
            <a:br>
              <a:rPr lang="es-CR" sz="3600" b="1" dirty="0">
                <a:solidFill>
                  <a:srgbClr val="000000"/>
                </a:solidFill>
              </a:rPr>
            </a:br>
            <a:r>
              <a:rPr lang="es-CR" sz="3600" dirty="0">
                <a:solidFill>
                  <a:srgbClr val="000000"/>
                </a:solidFill>
              </a:rPr>
              <a:t/>
            </a:r>
            <a:br>
              <a:rPr lang="es-CR" sz="3600" dirty="0">
                <a:solidFill>
                  <a:srgbClr val="000000"/>
                </a:solidFill>
              </a:rPr>
            </a:br>
            <a:r>
              <a:rPr lang="es-CR" sz="3600" dirty="0">
                <a:solidFill>
                  <a:srgbClr val="000000"/>
                </a:solidFill>
              </a:rPr>
              <a:t>1.</a:t>
            </a:r>
            <a:r>
              <a:rPr lang="es-CR" sz="3600" b="1" dirty="0">
                <a:solidFill>
                  <a:srgbClr val="000000"/>
                </a:solidFill>
              </a:rPr>
              <a:t>Contexto</a:t>
            </a:r>
            <a:r>
              <a:rPr lang="es-CR" sz="3600" dirty="0">
                <a:solidFill>
                  <a:srgbClr val="000000"/>
                </a:solidFill>
              </a:rPr>
              <a:t> de la pyme. </a:t>
            </a:r>
            <a:br>
              <a:rPr lang="es-CR" sz="3600" dirty="0">
                <a:solidFill>
                  <a:srgbClr val="000000"/>
                </a:solidFill>
              </a:rPr>
            </a:br>
            <a:r>
              <a:rPr lang="es-CR" sz="3600" dirty="0">
                <a:solidFill>
                  <a:srgbClr val="000000"/>
                </a:solidFill>
              </a:rPr>
              <a:t> </a:t>
            </a:r>
            <a:br>
              <a:rPr lang="es-CR" sz="3600" dirty="0">
                <a:solidFill>
                  <a:srgbClr val="000000"/>
                </a:solidFill>
              </a:rPr>
            </a:br>
            <a:r>
              <a:rPr lang="es-CR" sz="3600" dirty="0">
                <a:solidFill>
                  <a:srgbClr val="000000"/>
                </a:solidFill>
              </a:rPr>
              <a:t>2. </a:t>
            </a:r>
            <a:r>
              <a:rPr lang="es-ES" sz="3600" dirty="0">
                <a:solidFill>
                  <a:srgbClr val="000000"/>
                </a:solidFill>
              </a:rPr>
              <a:t>En qué </a:t>
            </a:r>
            <a:r>
              <a:rPr lang="es-ES" sz="3600" b="1" dirty="0">
                <a:solidFill>
                  <a:srgbClr val="000000"/>
                </a:solidFill>
              </a:rPr>
              <a:t>consiste</a:t>
            </a:r>
            <a:r>
              <a:rPr lang="es-ES" sz="3600" dirty="0">
                <a:solidFill>
                  <a:srgbClr val="000000"/>
                </a:solidFill>
              </a:rPr>
              <a:t> la Estrategia.</a:t>
            </a:r>
            <a:br>
              <a:rPr lang="es-ES" sz="3600" dirty="0">
                <a:solidFill>
                  <a:srgbClr val="000000"/>
                </a:solidFill>
              </a:rPr>
            </a:br>
            <a:r>
              <a:rPr lang="es-ES" sz="3600" dirty="0">
                <a:solidFill>
                  <a:srgbClr val="000000"/>
                </a:solidFill>
              </a:rPr>
              <a:t/>
            </a:r>
            <a:br>
              <a:rPr lang="es-ES" sz="3600" dirty="0">
                <a:solidFill>
                  <a:srgbClr val="000000"/>
                </a:solidFill>
              </a:rPr>
            </a:br>
            <a:r>
              <a:rPr lang="es-ES" sz="3600" dirty="0">
                <a:solidFill>
                  <a:srgbClr val="000000"/>
                </a:solidFill>
              </a:rPr>
              <a:t>3. Principales </a:t>
            </a:r>
            <a:r>
              <a:rPr lang="es-ES" sz="3600" b="1" dirty="0">
                <a:solidFill>
                  <a:srgbClr val="000000"/>
                </a:solidFill>
              </a:rPr>
              <a:t>hallazgos</a:t>
            </a:r>
            <a:r>
              <a:rPr lang="es-ES" sz="3600" dirty="0">
                <a:solidFill>
                  <a:srgbClr val="000000"/>
                </a:solidFill>
              </a:rPr>
              <a:t>.</a:t>
            </a:r>
            <a:br>
              <a:rPr lang="es-ES" sz="3600" dirty="0">
                <a:solidFill>
                  <a:srgbClr val="000000"/>
                </a:solidFill>
              </a:rPr>
            </a:br>
            <a:r>
              <a:rPr lang="es-ES" sz="3600" dirty="0">
                <a:solidFill>
                  <a:srgbClr val="000000"/>
                </a:solidFill>
              </a:rPr>
              <a:t/>
            </a:r>
            <a:br>
              <a:rPr lang="es-ES" sz="3600" dirty="0">
                <a:solidFill>
                  <a:srgbClr val="000000"/>
                </a:solidFill>
              </a:rPr>
            </a:br>
            <a:r>
              <a:rPr lang="es-ES" sz="3600" dirty="0">
                <a:solidFill>
                  <a:srgbClr val="000000"/>
                </a:solidFill>
              </a:rPr>
              <a:t>4. </a:t>
            </a:r>
            <a:r>
              <a:rPr lang="es-ES" sz="3600" b="1" dirty="0">
                <a:solidFill>
                  <a:srgbClr val="000000"/>
                </a:solidFill>
              </a:rPr>
              <a:t>Plan</a:t>
            </a:r>
            <a:r>
              <a:rPr lang="es-ES" sz="3600" dirty="0">
                <a:solidFill>
                  <a:srgbClr val="000000"/>
                </a:solidFill>
              </a:rPr>
              <a:t> de trabajo.</a:t>
            </a:r>
            <a:br>
              <a:rPr lang="es-ES" sz="3600" dirty="0">
                <a:solidFill>
                  <a:srgbClr val="000000"/>
                </a:solidFill>
              </a:rPr>
            </a:br>
            <a:r>
              <a:rPr lang="es-ES" sz="3600" dirty="0">
                <a:solidFill>
                  <a:srgbClr val="000000"/>
                </a:solidFill>
              </a:rPr>
              <a:t/>
            </a:r>
            <a:br>
              <a:rPr lang="es-ES" sz="3600" dirty="0">
                <a:solidFill>
                  <a:srgbClr val="000000"/>
                </a:solidFill>
              </a:rPr>
            </a:br>
            <a:r>
              <a:rPr lang="es-ES" sz="3600" dirty="0">
                <a:solidFill>
                  <a:srgbClr val="000000"/>
                </a:solidFill>
              </a:rPr>
              <a:t>5. </a:t>
            </a:r>
            <a:r>
              <a:rPr lang="es-ES" sz="3600" b="1" dirty="0">
                <a:solidFill>
                  <a:srgbClr val="000000"/>
                </a:solidFill>
              </a:rPr>
              <a:t>Responsables</a:t>
            </a:r>
            <a:r>
              <a:rPr lang="es-ES" sz="3600" dirty="0">
                <a:solidFill>
                  <a:srgbClr val="000000"/>
                </a:solidFill>
              </a:rPr>
              <a:t>.</a:t>
            </a:r>
            <a:br>
              <a:rPr lang="es-ES" sz="3600" dirty="0">
                <a:solidFill>
                  <a:srgbClr val="000000"/>
                </a:solidFill>
              </a:rPr>
            </a:br>
            <a:endParaRPr lang="es-CR" sz="3600" dirty="0">
              <a:solidFill>
                <a:srgbClr val="000000"/>
              </a:solidFill>
            </a:endParaRPr>
          </a:p>
        </p:txBody>
      </p:sp>
      <p:sp>
        <p:nvSpPr>
          <p:cNvPr id="13" name="Freeform 50">
            <a:extLst>
              <a:ext uri="{FF2B5EF4-FFF2-40B4-BE49-F238E27FC236}">
                <a16:creationId xmlns:a16="http://schemas.microsoft.com/office/drawing/2014/main" xmlns="" id="{13722DD7-BA73-4776-93A3-94491FEF72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 name="Graphic 5">
            <a:extLst>
              <a:ext uri="{FF2B5EF4-FFF2-40B4-BE49-F238E27FC236}">
                <a16:creationId xmlns:a16="http://schemas.microsoft.com/office/drawing/2014/main" xmlns="" id="{9487A318-9513-4AAB-BC1B-224E951607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3509014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798" y="128319"/>
            <a:ext cx="1021895" cy="722722"/>
          </a:xfrm>
          <a:prstGeom prst="rect">
            <a:avLst/>
          </a:prstGeom>
        </p:spPr>
      </p:pic>
      <p:pic>
        <p:nvPicPr>
          <p:cNvPr id="19" name="Imagen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686" y="140866"/>
            <a:ext cx="1152820" cy="525780"/>
          </a:xfrm>
          <a:prstGeom prst="rect">
            <a:avLst/>
          </a:prstGeom>
        </p:spPr>
      </p:pic>
      <p:sp>
        <p:nvSpPr>
          <p:cNvPr id="37" name="Título 3">
            <a:extLst>
              <a:ext uri="{FF2B5EF4-FFF2-40B4-BE49-F238E27FC236}">
                <a16:creationId xmlns:a16="http://schemas.microsoft.com/office/drawing/2014/main" xmlns="" id="{5F16155A-70DD-4AA2-8183-B198DC3C752A}"/>
              </a:ext>
            </a:extLst>
          </p:cNvPr>
          <p:cNvSpPr txBox="1">
            <a:spLocks/>
          </p:cNvSpPr>
          <p:nvPr/>
        </p:nvSpPr>
        <p:spPr>
          <a:xfrm>
            <a:off x="1493099" y="-70155"/>
            <a:ext cx="8871949" cy="8340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R" sz="3200" dirty="0">
                <a:solidFill>
                  <a:schemeClr val="accent1">
                    <a:lumMod val="50000"/>
                  </a:schemeClr>
                </a:solidFill>
              </a:rPr>
              <a:t>1. </a:t>
            </a:r>
            <a:r>
              <a:rPr lang="es-CR" sz="3200" b="1" dirty="0">
                <a:solidFill>
                  <a:schemeClr val="accent1">
                    <a:lumMod val="50000"/>
                  </a:schemeClr>
                </a:solidFill>
              </a:rPr>
              <a:t>Contexto </a:t>
            </a:r>
            <a:r>
              <a:rPr lang="es-CR" sz="3200" dirty="0">
                <a:solidFill>
                  <a:schemeClr val="accent1">
                    <a:lumMod val="50000"/>
                  </a:schemeClr>
                </a:solidFill>
              </a:rPr>
              <a:t>- Datos relevantes</a:t>
            </a:r>
          </a:p>
        </p:txBody>
      </p:sp>
      <p:sp>
        <p:nvSpPr>
          <p:cNvPr id="38" name="Freeform: Shape 76">
            <a:extLst>
              <a:ext uri="{FF2B5EF4-FFF2-40B4-BE49-F238E27FC236}">
                <a16:creationId xmlns:a16="http://schemas.microsoft.com/office/drawing/2014/main" xmlns="" id="{B79B74C6-5B7F-4639-880E-E47AA7BEAAC5}"/>
              </a:ext>
            </a:extLst>
          </p:cNvPr>
          <p:cNvSpPr/>
          <p:nvPr/>
        </p:nvSpPr>
        <p:spPr>
          <a:xfrm>
            <a:off x="1340699" y="671902"/>
            <a:ext cx="9510601" cy="989493"/>
          </a:xfrm>
          <a:custGeom>
            <a:avLst/>
            <a:gdLst>
              <a:gd name="connsiteX0" fmla="*/ 187775 w 9510601"/>
              <a:gd name="connsiteY0" fmla="*/ 0 h 989493"/>
              <a:gd name="connsiteX1" fmla="*/ 265965 w 9510601"/>
              <a:gd name="connsiteY1" fmla="*/ 0 h 989493"/>
              <a:gd name="connsiteX2" fmla="*/ 391438 w 9510601"/>
              <a:gd name="connsiteY2" fmla="*/ 0 h 989493"/>
              <a:gd name="connsiteX3" fmla="*/ 9322826 w 9510601"/>
              <a:gd name="connsiteY3" fmla="*/ 0 h 989493"/>
              <a:gd name="connsiteX4" fmla="*/ 9510601 w 9510601"/>
              <a:gd name="connsiteY4" fmla="*/ 187637 h 989493"/>
              <a:gd name="connsiteX5" fmla="*/ 9510601 w 9510601"/>
              <a:gd name="connsiteY5" fmla="*/ 801856 h 989493"/>
              <a:gd name="connsiteX6" fmla="*/ 9322826 w 9510601"/>
              <a:gd name="connsiteY6" fmla="*/ 989493 h 989493"/>
              <a:gd name="connsiteX7" fmla="*/ 2587386 w 9510601"/>
              <a:gd name="connsiteY7" fmla="*/ 989493 h 989493"/>
              <a:gd name="connsiteX8" fmla="*/ 2414022 w 9510601"/>
              <a:gd name="connsiteY8" fmla="*/ 873777 h 989493"/>
              <a:gd name="connsiteX9" fmla="*/ 2221007 w 9510601"/>
              <a:gd name="connsiteY9" fmla="*/ 406975 h 989493"/>
              <a:gd name="connsiteX10" fmla="*/ 2047643 w 9510601"/>
              <a:gd name="connsiteY10" fmla="*/ 291259 h 989493"/>
              <a:gd name="connsiteX11" fmla="*/ 78190 w 9510601"/>
              <a:gd name="connsiteY11" fmla="*/ 291259 h 989493"/>
              <a:gd name="connsiteX12" fmla="*/ 78190 w 9510601"/>
              <a:gd name="connsiteY12" fmla="*/ 291259 h 989493"/>
              <a:gd name="connsiteX13" fmla="*/ 0 w 9510601"/>
              <a:gd name="connsiteY13" fmla="*/ 291259 h 989493"/>
              <a:gd name="connsiteX14" fmla="*/ 0 w 9510601"/>
              <a:gd name="connsiteY14" fmla="*/ 187637 h 989493"/>
              <a:gd name="connsiteX15" fmla="*/ 187775 w 9510601"/>
              <a:gd name="connsiteY15" fmla="*/ 0 h 98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10601" h="989493">
                <a:moveTo>
                  <a:pt x="187775" y="0"/>
                </a:moveTo>
                <a:lnTo>
                  <a:pt x="265965" y="0"/>
                </a:lnTo>
                <a:lnTo>
                  <a:pt x="391438" y="0"/>
                </a:lnTo>
                <a:lnTo>
                  <a:pt x="9322826" y="0"/>
                </a:lnTo>
                <a:cubicBezTo>
                  <a:pt x="9426757" y="0"/>
                  <a:pt x="9510601" y="84061"/>
                  <a:pt x="9510601" y="187637"/>
                </a:cubicBezTo>
                <a:lnTo>
                  <a:pt x="9510601" y="801856"/>
                </a:lnTo>
                <a:cubicBezTo>
                  <a:pt x="9510601" y="905432"/>
                  <a:pt x="9426757" y="989493"/>
                  <a:pt x="9322826" y="989493"/>
                </a:cubicBezTo>
                <a:lnTo>
                  <a:pt x="2587386" y="989493"/>
                </a:lnTo>
                <a:cubicBezTo>
                  <a:pt x="2511403" y="989493"/>
                  <a:pt x="2442843" y="943775"/>
                  <a:pt x="2414022" y="873777"/>
                </a:cubicBezTo>
                <a:lnTo>
                  <a:pt x="2221007" y="406975"/>
                </a:lnTo>
                <a:cubicBezTo>
                  <a:pt x="2192186" y="336977"/>
                  <a:pt x="2123626" y="291259"/>
                  <a:pt x="2047643" y="291259"/>
                </a:cubicBezTo>
                <a:lnTo>
                  <a:pt x="78190" y="291259"/>
                </a:lnTo>
                <a:lnTo>
                  <a:pt x="78190" y="291259"/>
                </a:lnTo>
                <a:lnTo>
                  <a:pt x="0" y="291259"/>
                </a:lnTo>
                <a:lnTo>
                  <a:pt x="0" y="187637"/>
                </a:lnTo>
                <a:cubicBezTo>
                  <a:pt x="0" y="84061"/>
                  <a:pt x="83844" y="0"/>
                  <a:pt x="187775" y="0"/>
                </a:cubicBezTo>
                <a:close/>
              </a:path>
            </a:pathLst>
          </a:custGeom>
          <a:solidFill>
            <a:schemeClr val="accent4">
              <a:lumMod val="40000"/>
              <a:lumOff val="60000"/>
            </a:schemeClr>
          </a:solidFill>
          <a:ln w="12700">
            <a:miter lim="400000"/>
          </a:ln>
        </p:spPr>
        <p:txBody>
          <a:bodyPr wrap="square" lIns="2651760" tIns="38100" rIns="182880" bIns="38100" anchor="ctr">
            <a:noAutofit/>
          </a:bodyPr>
          <a:lstStyle/>
          <a:p>
            <a:pPr>
              <a:defRPr sz="3000">
                <a:solidFill>
                  <a:srgbClr val="FFFFFF"/>
                </a:solidFill>
              </a:defRPr>
            </a:pPr>
            <a:r>
              <a:rPr lang="es-ES" sz="1600" noProof="1">
                <a:solidFill>
                  <a:schemeClr val="tx1">
                    <a:lumMod val="65000"/>
                    <a:lumOff val="35000"/>
                  </a:schemeClr>
                </a:solidFill>
              </a:rPr>
              <a:t>El 49% de las microempresas operan desde el hogar. En muchos casos sin posibilidades de formalizarse porque no obtienen el PSF a raíz de no contar con el uso de suelo ni con condiciones diferenciadas ante el Ministerio de Salud. </a:t>
            </a:r>
          </a:p>
        </p:txBody>
      </p:sp>
      <p:sp>
        <p:nvSpPr>
          <p:cNvPr id="39" name="Shape">
            <a:extLst>
              <a:ext uri="{FF2B5EF4-FFF2-40B4-BE49-F238E27FC236}">
                <a16:creationId xmlns:a16="http://schemas.microsoft.com/office/drawing/2014/main" xmlns="" id="{65FEE478-4890-49E8-A388-2E8A25842C8E}"/>
              </a:ext>
            </a:extLst>
          </p:cNvPr>
          <p:cNvSpPr/>
          <p:nvPr/>
        </p:nvSpPr>
        <p:spPr>
          <a:xfrm>
            <a:off x="1340699" y="1101942"/>
            <a:ext cx="2291002" cy="698240"/>
          </a:xfrm>
          <a:custGeom>
            <a:avLst/>
            <a:gdLst/>
            <a:ahLst/>
            <a:cxnLst>
              <a:cxn ang="0">
                <a:pos x="wd2" y="hd2"/>
              </a:cxn>
              <a:cxn ang="5400000">
                <a:pos x="wd2" y="hd2"/>
              </a:cxn>
              <a:cxn ang="10800000">
                <a:pos x="wd2" y="hd2"/>
              </a:cxn>
              <a:cxn ang="16200000">
                <a:pos x="wd2" y="hd2"/>
              </a:cxn>
            </a:cxnLst>
            <a:rect l="0" t="0" r="r" b="b"/>
            <a:pathLst>
              <a:path w="21259" h="21600" extrusionOk="0">
                <a:moveTo>
                  <a:pt x="0" y="0"/>
                </a:moveTo>
                <a:lnTo>
                  <a:pt x="18277" y="0"/>
                </a:lnTo>
                <a:cubicBezTo>
                  <a:pt x="18981" y="0"/>
                  <a:pt x="19616" y="1415"/>
                  <a:pt x="19884" y="3580"/>
                </a:cubicBezTo>
                <a:lnTo>
                  <a:pt x="21125" y="13582"/>
                </a:lnTo>
                <a:cubicBezTo>
                  <a:pt x="21600" y="17403"/>
                  <a:pt x="20758" y="21600"/>
                  <a:pt x="19518" y="21600"/>
                </a:cubicBezTo>
                <a:lnTo>
                  <a:pt x="1741" y="21600"/>
                </a:lnTo>
                <a:cubicBezTo>
                  <a:pt x="780" y="21600"/>
                  <a:pt x="0" y="19000"/>
                  <a:pt x="0" y="15795"/>
                </a:cubicBezTo>
                <a:lnTo>
                  <a:pt x="0" y="0"/>
                </a:lnTo>
                <a:close/>
              </a:path>
            </a:pathLst>
          </a:custGeom>
          <a:solidFill>
            <a:schemeClr val="tx1">
              <a:lumMod val="65000"/>
              <a:lumOff val="35000"/>
            </a:schemeClr>
          </a:solidFill>
          <a:ln w="12700">
            <a:miter lim="400000"/>
          </a:ln>
        </p:spPr>
        <p:txBody>
          <a:bodyPr lIns="182880" tIns="38100" rIns="38100" bIns="38100" anchor="ctr"/>
          <a:lstStyle/>
          <a:p>
            <a:pPr>
              <a:defRPr sz="3000">
                <a:solidFill>
                  <a:srgbClr val="FFFFFF"/>
                </a:solidFill>
              </a:defRPr>
            </a:pPr>
            <a:r>
              <a:rPr lang="fr-CA" sz="4400" b="1" dirty="0">
                <a:solidFill>
                  <a:srgbClr val="F1EEEF"/>
                </a:solidFill>
              </a:rPr>
              <a:t>01</a:t>
            </a:r>
            <a:endParaRPr sz="4400" b="1" dirty="0">
              <a:solidFill>
                <a:srgbClr val="F1EEEF"/>
              </a:solidFill>
            </a:endParaRPr>
          </a:p>
        </p:txBody>
      </p:sp>
      <p:sp>
        <p:nvSpPr>
          <p:cNvPr id="40" name="Freeform: Shape 77">
            <a:extLst>
              <a:ext uri="{FF2B5EF4-FFF2-40B4-BE49-F238E27FC236}">
                <a16:creationId xmlns:a16="http://schemas.microsoft.com/office/drawing/2014/main" xmlns="" id="{AAAB5C79-D61E-48E9-A991-A359E93E92A1}"/>
              </a:ext>
            </a:extLst>
          </p:cNvPr>
          <p:cNvSpPr/>
          <p:nvPr/>
        </p:nvSpPr>
        <p:spPr>
          <a:xfrm>
            <a:off x="1340699" y="1922245"/>
            <a:ext cx="9510601" cy="989493"/>
          </a:xfrm>
          <a:custGeom>
            <a:avLst/>
            <a:gdLst>
              <a:gd name="connsiteX0" fmla="*/ 187775 w 9510601"/>
              <a:gd name="connsiteY0" fmla="*/ 0 h 989493"/>
              <a:gd name="connsiteX1" fmla="*/ 265965 w 9510601"/>
              <a:gd name="connsiteY1" fmla="*/ 0 h 989493"/>
              <a:gd name="connsiteX2" fmla="*/ 391438 w 9510601"/>
              <a:gd name="connsiteY2" fmla="*/ 0 h 989493"/>
              <a:gd name="connsiteX3" fmla="*/ 9322826 w 9510601"/>
              <a:gd name="connsiteY3" fmla="*/ 0 h 989493"/>
              <a:gd name="connsiteX4" fmla="*/ 9510601 w 9510601"/>
              <a:gd name="connsiteY4" fmla="*/ 187637 h 989493"/>
              <a:gd name="connsiteX5" fmla="*/ 9510601 w 9510601"/>
              <a:gd name="connsiteY5" fmla="*/ 801856 h 989493"/>
              <a:gd name="connsiteX6" fmla="*/ 9322826 w 9510601"/>
              <a:gd name="connsiteY6" fmla="*/ 989493 h 989493"/>
              <a:gd name="connsiteX7" fmla="*/ 2587386 w 9510601"/>
              <a:gd name="connsiteY7" fmla="*/ 989493 h 989493"/>
              <a:gd name="connsiteX8" fmla="*/ 2414022 w 9510601"/>
              <a:gd name="connsiteY8" fmla="*/ 873777 h 989493"/>
              <a:gd name="connsiteX9" fmla="*/ 2221007 w 9510601"/>
              <a:gd name="connsiteY9" fmla="*/ 406975 h 989493"/>
              <a:gd name="connsiteX10" fmla="*/ 2047643 w 9510601"/>
              <a:gd name="connsiteY10" fmla="*/ 291259 h 989493"/>
              <a:gd name="connsiteX11" fmla="*/ 78190 w 9510601"/>
              <a:gd name="connsiteY11" fmla="*/ 291259 h 989493"/>
              <a:gd name="connsiteX12" fmla="*/ 78190 w 9510601"/>
              <a:gd name="connsiteY12" fmla="*/ 291259 h 989493"/>
              <a:gd name="connsiteX13" fmla="*/ 0 w 9510601"/>
              <a:gd name="connsiteY13" fmla="*/ 291259 h 989493"/>
              <a:gd name="connsiteX14" fmla="*/ 0 w 9510601"/>
              <a:gd name="connsiteY14" fmla="*/ 187637 h 989493"/>
              <a:gd name="connsiteX15" fmla="*/ 187775 w 9510601"/>
              <a:gd name="connsiteY15" fmla="*/ 0 h 98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10601" h="989493">
                <a:moveTo>
                  <a:pt x="187775" y="0"/>
                </a:moveTo>
                <a:lnTo>
                  <a:pt x="265965" y="0"/>
                </a:lnTo>
                <a:lnTo>
                  <a:pt x="391438" y="0"/>
                </a:lnTo>
                <a:lnTo>
                  <a:pt x="9322826" y="0"/>
                </a:lnTo>
                <a:cubicBezTo>
                  <a:pt x="9426757" y="0"/>
                  <a:pt x="9510601" y="84061"/>
                  <a:pt x="9510601" y="187637"/>
                </a:cubicBezTo>
                <a:lnTo>
                  <a:pt x="9510601" y="801856"/>
                </a:lnTo>
                <a:cubicBezTo>
                  <a:pt x="9510601" y="905432"/>
                  <a:pt x="9426757" y="989493"/>
                  <a:pt x="9322826" y="989493"/>
                </a:cubicBezTo>
                <a:lnTo>
                  <a:pt x="2587386" y="989493"/>
                </a:lnTo>
                <a:cubicBezTo>
                  <a:pt x="2511403" y="989493"/>
                  <a:pt x="2442843" y="943775"/>
                  <a:pt x="2414022" y="873777"/>
                </a:cubicBezTo>
                <a:lnTo>
                  <a:pt x="2221007" y="406975"/>
                </a:lnTo>
                <a:cubicBezTo>
                  <a:pt x="2192186" y="336977"/>
                  <a:pt x="2123626" y="291259"/>
                  <a:pt x="2047643" y="291259"/>
                </a:cubicBezTo>
                <a:lnTo>
                  <a:pt x="78190" y="291259"/>
                </a:lnTo>
                <a:lnTo>
                  <a:pt x="78190" y="291259"/>
                </a:lnTo>
                <a:lnTo>
                  <a:pt x="0" y="291259"/>
                </a:lnTo>
                <a:lnTo>
                  <a:pt x="0" y="187637"/>
                </a:lnTo>
                <a:cubicBezTo>
                  <a:pt x="0" y="84061"/>
                  <a:pt x="83844" y="0"/>
                  <a:pt x="187775" y="0"/>
                </a:cubicBezTo>
                <a:close/>
              </a:path>
            </a:pathLst>
          </a:custGeom>
          <a:solidFill>
            <a:schemeClr val="bg1">
              <a:lumMod val="85000"/>
            </a:schemeClr>
          </a:solidFill>
          <a:ln w="12700">
            <a:miter lim="400000"/>
          </a:ln>
        </p:spPr>
        <p:txBody>
          <a:bodyPr wrap="square" lIns="2651760" tIns="38100" rIns="182880" bIns="38100" anchor="ctr">
            <a:noAutofit/>
          </a:bodyPr>
          <a:lstStyle/>
          <a:p>
            <a:pPr>
              <a:defRPr sz="3000">
                <a:solidFill>
                  <a:srgbClr val="FFFFFF"/>
                </a:solidFill>
              </a:defRPr>
            </a:pPr>
            <a:r>
              <a:rPr lang="es-ES" sz="1600" noProof="1">
                <a:solidFill>
                  <a:schemeClr val="tx1">
                    <a:lumMod val="65000"/>
                    <a:lumOff val="35000"/>
                  </a:schemeClr>
                </a:solidFill>
              </a:rPr>
              <a:t>El 54% de las microempresas no presentan ninguna característica de formalidad, el 62% no tributa o brinda facturación por venta de servicios.</a:t>
            </a:r>
          </a:p>
        </p:txBody>
      </p:sp>
      <p:sp>
        <p:nvSpPr>
          <p:cNvPr id="41" name="Shape">
            <a:extLst>
              <a:ext uri="{FF2B5EF4-FFF2-40B4-BE49-F238E27FC236}">
                <a16:creationId xmlns:a16="http://schemas.microsoft.com/office/drawing/2014/main" xmlns="" id="{E7A189BA-2A08-4604-943D-CACF10150A59}"/>
              </a:ext>
            </a:extLst>
          </p:cNvPr>
          <p:cNvSpPr/>
          <p:nvPr/>
        </p:nvSpPr>
        <p:spPr>
          <a:xfrm>
            <a:off x="1340699" y="2352285"/>
            <a:ext cx="2291002" cy="698240"/>
          </a:xfrm>
          <a:custGeom>
            <a:avLst/>
            <a:gdLst/>
            <a:ahLst/>
            <a:cxnLst>
              <a:cxn ang="0">
                <a:pos x="wd2" y="hd2"/>
              </a:cxn>
              <a:cxn ang="5400000">
                <a:pos x="wd2" y="hd2"/>
              </a:cxn>
              <a:cxn ang="10800000">
                <a:pos x="wd2" y="hd2"/>
              </a:cxn>
              <a:cxn ang="16200000">
                <a:pos x="wd2" y="hd2"/>
              </a:cxn>
            </a:cxnLst>
            <a:rect l="0" t="0" r="r" b="b"/>
            <a:pathLst>
              <a:path w="21259" h="21600" extrusionOk="0">
                <a:moveTo>
                  <a:pt x="0" y="0"/>
                </a:moveTo>
                <a:lnTo>
                  <a:pt x="18277" y="0"/>
                </a:lnTo>
                <a:cubicBezTo>
                  <a:pt x="18981" y="0"/>
                  <a:pt x="19616" y="1415"/>
                  <a:pt x="19884" y="3580"/>
                </a:cubicBezTo>
                <a:lnTo>
                  <a:pt x="21125" y="13582"/>
                </a:lnTo>
                <a:cubicBezTo>
                  <a:pt x="21600" y="17403"/>
                  <a:pt x="20758" y="21600"/>
                  <a:pt x="19518" y="21600"/>
                </a:cubicBezTo>
                <a:lnTo>
                  <a:pt x="1741" y="21600"/>
                </a:lnTo>
                <a:cubicBezTo>
                  <a:pt x="780" y="21600"/>
                  <a:pt x="0" y="19000"/>
                  <a:pt x="0" y="15795"/>
                </a:cubicBezTo>
                <a:lnTo>
                  <a:pt x="0" y="0"/>
                </a:lnTo>
                <a:close/>
              </a:path>
            </a:pathLst>
          </a:custGeom>
          <a:solidFill>
            <a:schemeClr val="tx1">
              <a:lumMod val="65000"/>
              <a:lumOff val="35000"/>
            </a:schemeClr>
          </a:solidFill>
          <a:ln w="12700">
            <a:miter lim="400000"/>
          </a:ln>
        </p:spPr>
        <p:txBody>
          <a:bodyPr lIns="182880" tIns="38100" rIns="38100" bIns="38100" anchor="ctr"/>
          <a:lstStyle/>
          <a:p>
            <a:pPr>
              <a:defRPr sz="3000">
                <a:solidFill>
                  <a:srgbClr val="FFFFFF"/>
                </a:solidFill>
              </a:defRPr>
            </a:pPr>
            <a:r>
              <a:rPr lang="fr-CA" sz="4400" b="1" dirty="0">
                <a:solidFill>
                  <a:srgbClr val="F1EEEF"/>
                </a:solidFill>
              </a:rPr>
              <a:t>02</a:t>
            </a:r>
            <a:endParaRPr sz="4400" b="1" dirty="0">
              <a:solidFill>
                <a:srgbClr val="F1EEEF"/>
              </a:solidFill>
            </a:endParaRPr>
          </a:p>
        </p:txBody>
      </p:sp>
      <p:sp>
        <p:nvSpPr>
          <p:cNvPr id="42" name="Freeform: Shape 78">
            <a:extLst>
              <a:ext uri="{FF2B5EF4-FFF2-40B4-BE49-F238E27FC236}">
                <a16:creationId xmlns:a16="http://schemas.microsoft.com/office/drawing/2014/main" xmlns="" id="{C1804DF1-FF45-4241-88FD-C34D10758339}"/>
              </a:ext>
            </a:extLst>
          </p:cNvPr>
          <p:cNvSpPr/>
          <p:nvPr/>
        </p:nvSpPr>
        <p:spPr>
          <a:xfrm>
            <a:off x="1340699" y="3172588"/>
            <a:ext cx="9510601" cy="989493"/>
          </a:xfrm>
          <a:custGeom>
            <a:avLst/>
            <a:gdLst>
              <a:gd name="connsiteX0" fmla="*/ 187775 w 9510601"/>
              <a:gd name="connsiteY0" fmla="*/ 0 h 989493"/>
              <a:gd name="connsiteX1" fmla="*/ 265965 w 9510601"/>
              <a:gd name="connsiteY1" fmla="*/ 0 h 989493"/>
              <a:gd name="connsiteX2" fmla="*/ 391438 w 9510601"/>
              <a:gd name="connsiteY2" fmla="*/ 0 h 989493"/>
              <a:gd name="connsiteX3" fmla="*/ 9322826 w 9510601"/>
              <a:gd name="connsiteY3" fmla="*/ 0 h 989493"/>
              <a:gd name="connsiteX4" fmla="*/ 9510601 w 9510601"/>
              <a:gd name="connsiteY4" fmla="*/ 187637 h 989493"/>
              <a:gd name="connsiteX5" fmla="*/ 9510601 w 9510601"/>
              <a:gd name="connsiteY5" fmla="*/ 801856 h 989493"/>
              <a:gd name="connsiteX6" fmla="*/ 9322826 w 9510601"/>
              <a:gd name="connsiteY6" fmla="*/ 989493 h 989493"/>
              <a:gd name="connsiteX7" fmla="*/ 2587386 w 9510601"/>
              <a:gd name="connsiteY7" fmla="*/ 989493 h 989493"/>
              <a:gd name="connsiteX8" fmla="*/ 2414022 w 9510601"/>
              <a:gd name="connsiteY8" fmla="*/ 873777 h 989493"/>
              <a:gd name="connsiteX9" fmla="*/ 2221007 w 9510601"/>
              <a:gd name="connsiteY9" fmla="*/ 406975 h 989493"/>
              <a:gd name="connsiteX10" fmla="*/ 2047643 w 9510601"/>
              <a:gd name="connsiteY10" fmla="*/ 291259 h 989493"/>
              <a:gd name="connsiteX11" fmla="*/ 78190 w 9510601"/>
              <a:gd name="connsiteY11" fmla="*/ 291259 h 989493"/>
              <a:gd name="connsiteX12" fmla="*/ 78190 w 9510601"/>
              <a:gd name="connsiteY12" fmla="*/ 291259 h 989493"/>
              <a:gd name="connsiteX13" fmla="*/ 0 w 9510601"/>
              <a:gd name="connsiteY13" fmla="*/ 291259 h 989493"/>
              <a:gd name="connsiteX14" fmla="*/ 0 w 9510601"/>
              <a:gd name="connsiteY14" fmla="*/ 187637 h 989493"/>
              <a:gd name="connsiteX15" fmla="*/ 187775 w 9510601"/>
              <a:gd name="connsiteY15" fmla="*/ 0 h 98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10601" h="989493">
                <a:moveTo>
                  <a:pt x="187775" y="0"/>
                </a:moveTo>
                <a:lnTo>
                  <a:pt x="265965" y="0"/>
                </a:lnTo>
                <a:lnTo>
                  <a:pt x="391438" y="0"/>
                </a:lnTo>
                <a:lnTo>
                  <a:pt x="9322826" y="0"/>
                </a:lnTo>
                <a:cubicBezTo>
                  <a:pt x="9426757" y="0"/>
                  <a:pt x="9510601" y="84061"/>
                  <a:pt x="9510601" y="187637"/>
                </a:cubicBezTo>
                <a:lnTo>
                  <a:pt x="9510601" y="801856"/>
                </a:lnTo>
                <a:cubicBezTo>
                  <a:pt x="9510601" y="905432"/>
                  <a:pt x="9426757" y="989493"/>
                  <a:pt x="9322826" y="989493"/>
                </a:cubicBezTo>
                <a:lnTo>
                  <a:pt x="2587386" y="989493"/>
                </a:lnTo>
                <a:cubicBezTo>
                  <a:pt x="2511403" y="989493"/>
                  <a:pt x="2442843" y="943775"/>
                  <a:pt x="2414022" y="873777"/>
                </a:cubicBezTo>
                <a:lnTo>
                  <a:pt x="2221007" y="406975"/>
                </a:lnTo>
                <a:cubicBezTo>
                  <a:pt x="2192186" y="336977"/>
                  <a:pt x="2123626" y="291259"/>
                  <a:pt x="2047643" y="291259"/>
                </a:cubicBezTo>
                <a:lnTo>
                  <a:pt x="78190" y="291259"/>
                </a:lnTo>
                <a:lnTo>
                  <a:pt x="78190" y="291259"/>
                </a:lnTo>
                <a:lnTo>
                  <a:pt x="0" y="291259"/>
                </a:lnTo>
                <a:lnTo>
                  <a:pt x="0" y="187637"/>
                </a:lnTo>
                <a:cubicBezTo>
                  <a:pt x="0" y="84061"/>
                  <a:pt x="83844" y="0"/>
                  <a:pt x="187775" y="0"/>
                </a:cubicBezTo>
                <a:close/>
              </a:path>
            </a:pathLst>
          </a:custGeom>
          <a:solidFill>
            <a:schemeClr val="accent6">
              <a:lumMod val="40000"/>
              <a:lumOff val="60000"/>
            </a:schemeClr>
          </a:solidFill>
          <a:ln w="12700">
            <a:miter lim="400000"/>
          </a:ln>
        </p:spPr>
        <p:txBody>
          <a:bodyPr wrap="square" lIns="2651760" tIns="38100" rIns="182880" bIns="38100" anchor="ctr">
            <a:noAutofit/>
          </a:bodyPr>
          <a:lstStyle/>
          <a:p>
            <a:pPr>
              <a:defRPr sz="3000">
                <a:solidFill>
                  <a:srgbClr val="FFFFFF"/>
                </a:solidFill>
              </a:defRPr>
            </a:pPr>
            <a:r>
              <a:rPr lang="es-ES" sz="1600" noProof="1">
                <a:solidFill>
                  <a:schemeClr val="tx1">
                    <a:lumMod val="65000"/>
                    <a:lumOff val="35000"/>
                  </a:schemeClr>
                </a:solidFill>
              </a:rPr>
              <a:t>El 20% de las microempresas requieren para operar, trámites más sencillos en las instituciones del Estado.</a:t>
            </a:r>
          </a:p>
        </p:txBody>
      </p:sp>
      <p:sp>
        <p:nvSpPr>
          <p:cNvPr id="43" name="Shape">
            <a:extLst>
              <a:ext uri="{FF2B5EF4-FFF2-40B4-BE49-F238E27FC236}">
                <a16:creationId xmlns:a16="http://schemas.microsoft.com/office/drawing/2014/main" xmlns="" id="{4953C21B-B95F-4B61-A50F-53AEFF189A81}"/>
              </a:ext>
            </a:extLst>
          </p:cNvPr>
          <p:cNvSpPr/>
          <p:nvPr/>
        </p:nvSpPr>
        <p:spPr>
          <a:xfrm>
            <a:off x="1340699" y="3602627"/>
            <a:ext cx="2291002" cy="698240"/>
          </a:xfrm>
          <a:custGeom>
            <a:avLst/>
            <a:gdLst/>
            <a:ahLst/>
            <a:cxnLst>
              <a:cxn ang="0">
                <a:pos x="wd2" y="hd2"/>
              </a:cxn>
              <a:cxn ang="5400000">
                <a:pos x="wd2" y="hd2"/>
              </a:cxn>
              <a:cxn ang="10800000">
                <a:pos x="wd2" y="hd2"/>
              </a:cxn>
              <a:cxn ang="16200000">
                <a:pos x="wd2" y="hd2"/>
              </a:cxn>
            </a:cxnLst>
            <a:rect l="0" t="0" r="r" b="b"/>
            <a:pathLst>
              <a:path w="21259" h="21600" extrusionOk="0">
                <a:moveTo>
                  <a:pt x="0" y="0"/>
                </a:moveTo>
                <a:lnTo>
                  <a:pt x="18277" y="0"/>
                </a:lnTo>
                <a:cubicBezTo>
                  <a:pt x="18981" y="0"/>
                  <a:pt x="19616" y="1415"/>
                  <a:pt x="19884" y="3580"/>
                </a:cubicBezTo>
                <a:lnTo>
                  <a:pt x="21125" y="13582"/>
                </a:lnTo>
                <a:cubicBezTo>
                  <a:pt x="21600" y="17403"/>
                  <a:pt x="20758" y="21600"/>
                  <a:pt x="19518" y="21600"/>
                </a:cubicBezTo>
                <a:lnTo>
                  <a:pt x="1741" y="21600"/>
                </a:lnTo>
                <a:cubicBezTo>
                  <a:pt x="780" y="21600"/>
                  <a:pt x="0" y="19000"/>
                  <a:pt x="0" y="15795"/>
                </a:cubicBezTo>
                <a:lnTo>
                  <a:pt x="0" y="0"/>
                </a:lnTo>
                <a:close/>
              </a:path>
            </a:pathLst>
          </a:custGeom>
          <a:solidFill>
            <a:schemeClr val="tx1">
              <a:lumMod val="65000"/>
              <a:lumOff val="35000"/>
            </a:schemeClr>
          </a:solidFill>
          <a:ln w="12700">
            <a:miter lim="400000"/>
          </a:ln>
        </p:spPr>
        <p:txBody>
          <a:bodyPr lIns="182880" tIns="38100" rIns="38100" bIns="38100" anchor="ctr"/>
          <a:lstStyle/>
          <a:p>
            <a:pPr>
              <a:defRPr sz="3000">
                <a:solidFill>
                  <a:srgbClr val="FFFFFF"/>
                </a:solidFill>
              </a:defRPr>
            </a:pPr>
            <a:r>
              <a:rPr lang="fr-CA" sz="4400" b="1" dirty="0">
                <a:solidFill>
                  <a:srgbClr val="F1EEEF"/>
                </a:solidFill>
              </a:rPr>
              <a:t>03</a:t>
            </a:r>
            <a:endParaRPr sz="4400" b="1" dirty="0">
              <a:solidFill>
                <a:srgbClr val="F1EEEF"/>
              </a:solidFill>
            </a:endParaRPr>
          </a:p>
        </p:txBody>
      </p:sp>
      <p:sp>
        <p:nvSpPr>
          <p:cNvPr id="44" name="Freeform: Shape 15">
            <a:extLst>
              <a:ext uri="{FF2B5EF4-FFF2-40B4-BE49-F238E27FC236}">
                <a16:creationId xmlns:a16="http://schemas.microsoft.com/office/drawing/2014/main" xmlns="" id="{5B672686-6012-47F6-A14C-458F4378B038}"/>
              </a:ext>
            </a:extLst>
          </p:cNvPr>
          <p:cNvSpPr/>
          <p:nvPr/>
        </p:nvSpPr>
        <p:spPr>
          <a:xfrm>
            <a:off x="1340699" y="4422931"/>
            <a:ext cx="9510601" cy="989493"/>
          </a:xfrm>
          <a:custGeom>
            <a:avLst/>
            <a:gdLst>
              <a:gd name="connsiteX0" fmla="*/ 187775 w 9510601"/>
              <a:gd name="connsiteY0" fmla="*/ 0 h 989493"/>
              <a:gd name="connsiteX1" fmla="*/ 265965 w 9510601"/>
              <a:gd name="connsiteY1" fmla="*/ 0 h 989493"/>
              <a:gd name="connsiteX2" fmla="*/ 391438 w 9510601"/>
              <a:gd name="connsiteY2" fmla="*/ 0 h 989493"/>
              <a:gd name="connsiteX3" fmla="*/ 9322826 w 9510601"/>
              <a:gd name="connsiteY3" fmla="*/ 0 h 989493"/>
              <a:gd name="connsiteX4" fmla="*/ 9510601 w 9510601"/>
              <a:gd name="connsiteY4" fmla="*/ 187637 h 989493"/>
              <a:gd name="connsiteX5" fmla="*/ 9510601 w 9510601"/>
              <a:gd name="connsiteY5" fmla="*/ 801856 h 989493"/>
              <a:gd name="connsiteX6" fmla="*/ 9322826 w 9510601"/>
              <a:gd name="connsiteY6" fmla="*/ 989493 h 989493"/>
              <a:gd name="connsiteX7" fmla="*/ 2587386 w 9510601"/>
              <a:gd name="connsiteY7" fmla="*/ 989493 h 989493"/>
              <a:gd name="connsiteX8" fmla="*/ 2414022 w 9510601"/>
              <a:gd name="connsiteY8" fmla="*/ 873777 h 989493"/>
              <a:gd name="connsiteX9" fmla="*/ 2221007 w 9510601"/>
              <a:gd name="connsiteY9" fmla="*/ 406975 h 989493"/>
              <a:gd name="connsiteX10" fmla="*/ 2047643 w 9510601"/>
              <a:gd name="connsiteY10" fmla="*/ 291259 h 989493"/>
              <a:gd name="connsiteX11" fmla="*/ 78190 w 9510601"/>
              <a:gd name="connsiteY11" fmla="*/ 291259 h 989493"/>
              <a:gd name="connsiteX12" fmla="*/ 78190 w 9510601"/>
              <a:gd name="connsiteY12" fmla="*/ 291259 h 989493"/>
              <a:gd name="connsiteX13" fmla="*/ 0 w 9510601"/>
              <a:gd name="connsiteY13" fmla="*/ 291259 h 989493"/>
              <a:gd name="connsiteX14" fmla="*/ 0 w 9510601"/>
              <a:gd name="connsiteY14" fmla="*/ 187637 h 989493"/>
              <a:gd name="connsiteX15" fmla="*/ 187775 w 9510601"/>
              <a:gd name="connsiteY15" fmla="*/ 0 h 98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10601" h="989493">
                <a:moveTo>
                  <a:pt x="187775" y="0"/>
                </a:moveTo>
                <a:lnTo>
                  <a:pt x="265965" y="0"/>
                </a:lnTo>
                <a:lnTo>
                  <a:pt x="391438" y="0"/>
                </a:lnTo>
                <a:lnTo>
                  <a:pt x="9322826" y="0"/>
                </a:lnTo>
                <a:cubicBezTo>
                  <a:pt x="9426757" y="0"/>
                  <a:pt x="9510601" y="84061"/>
                  <a:pt x="9510601" y="187637"/>
                </a:cubicBezTo>
                <a:lnTo>
                  <a:pt x="9510601" y="801856"/>
                </a:lnTo>
                <a:cubicBezTo>
                  <a:pt x="9510601" y="905432"/>
                  <a:pt x="9426757" y="989493"/>
                  <a:pt x="9322826" y="989493"/>
                </a:cubicBezTo>
                <a:lnTo>
                  <a:pt x="2587386" y="989493"/>
                </a:lnTo>
                <a:cubicBezTo>
                  <a:pt x="2511403" y="989493"/>
                  <a:pt x="2442843" y="943775"/>
                  <a:pt x="2414022" y="873777"/>
                </a:cubicBezTo>
                <a:lnTo>
                  <a:pt x="2221007" y="406975"/>
                </a:lnTo>
                <a:cubicBezTo>
                  <a:pt x="2192186" y="336977"/>
                  <a:pt x="2123626" y="291259"/>
                  <a:pt x="2047643" y="291259"/>
                </a:cubicBezTo>
                <a:lnTo>
                  <a:pt x="78190" y="291259"/>
                </a:lnTo>
                <a:lnTo>
                  <a:pt x="78190" y="291259"/>
                </a:lnTo>
                <a:lnTo>
                  <a:pt x="0" y="291259"/>
                </a:lnTo>
                <a:lnTo>
                  <a:pt x="0" y="187637"/>
                </a:lnTo>
                <a:cubicBezTo>
                  <a:pt x="0" y="84061"/>
                  <a:pt x="83844" y="0"/>
                  <a:pt x="187775" y="0"/>
                </a:cubicBezTo>
                <a:close/>
              </a:path>
            </a:pathLst>
          </a:custGeom>
          <a:solidFill>
            <a:schemeClr val="accent2">
              <a:lumMod val="40000"/>
              <a:lumOff val="60000"/>
            </a:schemeClr>
          </a:solidFill>
          <a:ln w="12700">
            <a:miter lim="400000"/>
          </a:ln>
        </p:spPr>
        <p:txBody>
          <a:bodyPr wrap="square" lIns="2651760" tIns="38100" rIns="182880" bIns="38100" anchor="ctr">
            <a:noAutofit/>
          </a:bodyPr>
          <a:lstStyle/>
          <a:p>
            <a:pPr>
              <a:defRPr sz="3000">
                <a:solidFill>
                  <a:srgbClr val="FFFFFF"/>
                </a:solidFill>
              </a:defRPr>
            </a:pPr>
            <a:r>
              <a:rPr lang="es-ES" sz="1600" noProof="1">
                <a:solidFill>
                  <a:schemeClr val="tx1">
                    <a:lumMod val="65000"/>
                    <a:lumOff val="35000"/>
                  </a:schemeClr>
                </a:solidFill>
              </a:rPr>
              <a:t>El 46% de las microempresas surgen por necesidad, porque las personas no encontraron empleo como asalariadas.</a:t>
            </a:r>
          </a:p>
        </p:txBody>
      </p:sp>
      <p:sp>
        <p:nvSpPr>
          <p:cNvPr id="45" name="Shape">
            <a:extLst>
              <a:ext uri="{FF2B5EF4-FFF2-40B4-BE49-F238E27FC236}">
                <a16:creationId xmlns:a16="http://schemas.microsoft.com/office/drawing/2014/main" xmlns="" id="{38C60F05-F206-4A73-A3C7-3EF30CB85DED}"/>
              </a:ext>
            </a:extLst>
          </p:cNvPr>
          <p:cNvSpPr/>
          <p:nvPr/>
        </p:nvSpPr>
        <p:spPr>
          <a:xfrm>
            <a:off x="1340699" y="4852970"/>
            <a:ext cx="2291002" cy="698240"/>
          </a:xfrm>
          <a:custGeom>
            <a:avLst/>
            <a:gdLst/>
            <a:ahLst/>
            <a:cxnLst>
              <a:cxn ang="0">
                <a:pos x="wd2" y="hd2"/>
              </a:cxn>
              <a:cxn ang="5400000">
                <a:pos x="wd2" y="hd2"/>
              </a:cxn>
              <a:cxn ang="10800000">
                <a:pos x="wd2" y="hd2"/>
              </a:cxn>
              <a:cxn ang="16200000">
                <a:pos x="wd2" y="hd2"/>
              </a:cxn>
            </a:cxnLst>
            <a:rect l="0" t="0" r="r" b="b"/>
            <a:pathLst>
              <a:path w="21259" h="21600" extrusionOk="0">
                <a:moveTo>
                  <a:pt x="0" y="0"/>
                </a:moveTo>
                <a:lnTo>
                  <a:pt x="18277" y="0"/>
                </a:lnTo>
                <a:cubicBezTo>
                  <a:pt x="18981" y="0"/>
                  <a:pt x="19616" y="1415"/>
                  <a:pt x="19884" y="3580"/>
                </a:cubicBezTo>
                <a:lnTo>
                  <a:pt x="21125" y="13582"/>
                </a:lnTo>
                <a:cubicBezTo>
                  <a:pt x="21600" y="17403"/>
                  <a:pt x="20758" y="21600"/>
                  <a:pt x="19518" y="21600"/>
                </a:cubicBezTo>
                <a:lnTo>
                  <a:pt x="1741" y="21600"/>
                </a:lnTo>
                <a:cubicBezTo>
                  <a:pt x="780" y="21600"/>
                  <a:pt x="0" y="19000"/>
                  <a:pt x="0" y="15795"/>
                </a:cubicBezTo>
                <a:lnTo>
                  <a:pt x="0" y="0"/>
                </a:lnTo>
                <a:close/>
              </a:path>
            </a:pathLst>
          </a:custGeom>
          <a:solidFill>
            <a:schemeClr val="tx1">
              <a:lumMod val="65000"/>
              <a:lumOff val="35000"/>
            </a:schemeClr>
          </a:solidFill>
          <a:ln w="12700">
            <a:miter lim="400000"/>
          </a:ln>
        </p:spPr>
        <p:txBody>
          <a:bodyPr lIns="182880" tIns="38100" rIns="38100" bIns="38100" anchor="ctr"/>
          <a:lstStyle/>
          <a:p>
            <a:pPr>
              <a:defRPr sz="3000">
                <a:solidFill>
                  <a:srgbClr val="FFFFFF"/>
                </a:solidFill>
              </a:defRPr>
            </a:pPr>
            <a:r>
              <a:rPr lang="fr-CA" sz="4400" b="1" dirty="0">
                <a:solidFill>
                  <a:srgbClr val="F1EEEF"/>
                </a:solidFill>
              </a:rPr>
              <a:t>04</a:t>
            </a:r>
            <a:endParaRPr sz="4400" b="1" dirty="0">
              <a:solidFill>
                <a:srgbClr val="F1EEEF"/>
              </a:solidFill>
            </a:endParaRPr>
          </a:p>
        </p:txBody>
      </p:sp>
      <p:sp>
        <p:nvSpPr>
          <p:cNvPr id="46" name="Freeform: Shape 15">
            <a:extLst>
              <a:ext uri="{FF2B5EF4-FFF2-40B4-BE49-F238E27FC236}">
                <a16:creationId xmlns:a16="http://schemas.microsoft.com/office/drawing/2014/main" xmlns="" id="{91DABAF5-994E-4168-A97A-38B08996AD06}"/>
              </a:ext>
            </a:extLst>
          </p:cNvPr>
          <p:cNvSpPr/>
          <p:nvPr/>
        </p:nvSpPr>
        <p:spPr>
          <a:xfrm>
            <a:off x="1388324" y="5642131"/>
            <a:ext cx="9510601" cy="989493"/>
          </a:xfrm>
          <a:custGeom>
            <a:avLst/>
            <a:gdLst>
              <a:gd name="connsiteX0" fmla="*/ 187775 w 9510601"/>
              <a:gd name="connsiteY0" fmla="*/ 0 h 989493"/>
              <a:gd name="connsiteX1" fmla="*/ 265965 w 9510601"/>
              <a:gd name="connsiteY1" fmla="*/ 0 h 989493"/>
              <a:gd name="connsiteX2" fmla="*/ 391438 w 9510601"/>
              <a:gd name="connsiteY2" fmla="*/ 0 h 989493"/>
              <a:gd name="connsiteX3" fmla="*/ 9322826 w 9510601"/>
              <a:gd name="connsiteY3" fmla="*/ 0 h 989493"/>
              <a:gd name="connsiteX4" fmla="*/ 9510601 w 9510601"/>
              <a:gd name="connsiteY4" fmla="*/ 187637 h 989493"/>
              <a:gd name="connsiteX5" fmla="*/ 9510601 w 9510601"/>
              <a:gd name="connsiteY5" fmla="*/ 801856 h 989493"/>
              <a:gd name="connsiteX6" fmla="*/ 9322826 w 9510601"/>
              <a:gd name="connsiteY6" fmla="*/ 989493 h 989493"/>
              <a:gd name="connsiteX7" fmla="*/ 2587386 w 9510601"/>
              <a:gd name="connsiteY7" fmla="*/ 989493 h 989493"/>
              <a:gd name="connsiteX8" fmla="*/ 2414022 w 9510601"/>
              <a:gd name="connsiteY8" fmla="*/ 873777 h 989493"/>
              <a:gd name="connsiteX9" fmla="*/ 2221007 w 9510601"/>
              <a:gd name="connsiteY9" fmla="*/ 406975 h 989493"/>
              <a:gd name="connsiteX10" fmla="*/ 2047643 w 9510601"/>
              <a:gd name="connsiteY10" fmla="*/ 291259 h 989493"/>
              <a:gd name="connsiteX11" fmla="*/ 78190 w 9510601"/>
              <a:gd name="connsiteY11" fmla="*/ 291259 h 989493"/>
              <a:gd name="connsiteX12" fmla="*/ 78190 w 9510601"/>
              <a:gd name="connsiteY12" fmla="*/ 291259 h 989493"/>
              <a:gd name="connsiteX13" fmla="*/ 0 w 9510601"/>
              <a:gd name="connsiteY13" fmla="*/ 291259 h 989493"/>
              <a:gd name="connsiteX14" fmla="*/ 0 w 9510601"/>
              <a:gd name="connsiteY14" fmla="*/ 187637 h 989493"/>
              <a:gd name="connsiteX15" fmla="*/ 187775 w 9510601"/>
              <a:gd name="connsiteY15" fmla="*/ 0 h 98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10601" h="989493">
                <a:moveTo>
                  <a:pt x="187775" y="0"/>
                </a:moveTo>
                <a:lnTo>
                  <a:pt x="265965" y="0"/>
                </a:lnTo>
                <a:lnTo>
                  <a:pt x="391438" y="0"/>
                </a:lnTo>
                <a:lnTo>
                  <a:pt x="9322826" y="0"/>
                </a:lnTo>
                <a:cubicBezTo>
                  <a:pt x="9426757" y="0"/>
                  <a:pt x="9510601" y="84061"/>
                  <a:pt x="9510601" y="187637"/>
                </a:cubicBezTo>
                <a:lnTo>
                  <a:pt x="9510601" y="801856"/>
                </a:lnTo>
                <a:cubicBezTo>
                  <a:pt x="9510601" y="905432"/>
                  <a:pt x="9426757" y="989493"/>
                  <a:pt x="9322826" y="989493"/>
                </a:cubicBezTo>
                <a:lnTo>
                  <a:pt x="2587386" y="989493"/>
                </a:lnTo>
                <a:cubicBezTo>
                  <a:pt x="2511403" y="989493"/>
                  <a:pt x="2442843" y="943775"/>
                  <a:pt x="2414022" y="873777"/>
                </a:cubicBezTo>
                <a:lnTo>
                  <a:pt x="2221007" y="406975"/>
                </a:lnTo>
                <a:cubicBezTo>
                  <a:pt x="2192186" y="336977"/>
                  <a:pt x="2123626" y="291259"/>
                  <a:pt x="2047643" y="291259"/>
                </a:cubicBezTo>
                <a:lnTo>
                  <a:pt x="78190" y="291259"/>
                </a:lnTo>
                <a:lnTo>
                  <a:pt x="78190" y="291259"/>
                </a:lnTo>
                <a:lnTo>
                  <a:pt x="0" y="291259"/>
                </a:lnTo>
                <a:lnTo>
                  <a:pt x="0" y="187637"/>
                </a:lnTo>
                <a:cubicBezTo>
                  <a:pt x="0" y="84061"/>
                  <a:pt x="83844" y="0"/>
                  <a:pt x="187775" y="0"/>
                </a:cubicBezTo>
                <a:close/>
              </a:path>
            </a:pathLst>
          </a:custGeom>
          <a:solidFill>
            <a:schemeClr val="accent1">
              <a:lumMod val="40000"/>
              <a:lumOff val="60000"/>
            </a:schemeClr>
          </a:solidFill>
          <a:ln w="12700">
            <a:miter lim="400000"/>
          </a:ln>
        </p:spPr>
        <p:txBody>
          <a:bodyPr wrap="square" lIns="2651760" tIns="38100" rIns="182880" bIns="38100" anchor="ctr">
            <a:noAutofit/>
          </a:bodyPr>
          <a:lstStyle/>
          <a:p>
            <a:pPr>
              <a:defRPr sz="3000">
                <a:solidFill>
                  <a:srgbClr val="FFFFFF"/>
                </a:solidFill>
              </a:defRPr>
            </a:pPr>
            <a:r>
              <a:rPr lang="es-ES" sz="1600" noProof="1">
                <a:solidFill>
                  <a:schemeClr val="tx1">
                    <a:lumMod val="65000"/>
                    <a:lumOff val="35000"/>
                  </a:schemeClr>
                </a:solidFill>
              </a:rPr>
              <a:t>Las municipalidades no tienen identificado su parque empresarial local.</a:t>
            </a:r>
          </a:p>
        </p:txBody>
      </p:sp>
      <p:sp>
        <p:nvSpPr>
          <p:cNvPr id="47" name="Shape">
            <a:extLst>
              <a:ext uri="{FF2B5EF4-FFF2-40B4-BE49-F238E27FC236}">
                <a16:creationId xmlns:a16="http://schemas.microsoft.com/office/drawing/2014/main" xmlns="" id="{066BBB61-1467-4996-9043-841FC8C06F75}"/>
              </a:ext>
            </a:extLst>
          </p:cNvPr>
          <p:cNvSpPr/>
          <p:nvPr/>
        </p:nvSpPr>
        <p:spPr>
          <a:xfrm>
            <a:off x="1388324" y="6072170"/>
            <a:ext cx="2291002" cy="698240"/>
          </a:xfrm>
          <a:custGeom>
            <a:avLst/>
            <a:gdLst/>
            <a:ahLst/>
            <a:cxnLst>
              <a:cxn ang="0">
                <a:pos x="wd2" y="hd2"/>
              </a:cxn>
              <a:cxn ang="5400000">
                <a:pos x="wd2" y="hd2"/>
              </a:cxn>
              <a:cxn ang="10800000">
                <a:pos x="wd2" y="hd2"/>
              </a:cxn>
              <a:cxn ang="16200000">
                <a:pos x="wd2" y="hd2"/>
              </a:cxn>
            </a:cxnLst>
            <a:rect l="0" t="0" r="r" b="b"/>
            <a:pathLst>
              <a:path w="21259" h="21600" extrusionOk="0">
                <a:moveTo>
                  <a:pt x="0" y="0"/>
                </a:moveTo>
                <a:lnTo>
                  <a:pt x="18277" y="0"/>
                </a:lnTo>
                <a:cubicBezTo>
                  <a:pt x="18981" y="0"/>
                  <a:pt x="19616" y="1415"/>
                  <a:pt x="19884" y="3580"/>
                </a:cubicBezTo>
                <a:lnTo>
                  <a:pt x="21125" y="13582"/>
                </a:lnTo>
                <a:cubicBezTo>
                  <a:pt x="21600" y="17403"/>
                  <a:pt x="20758" y="21600"/>
                  <a:pt x="19518" y="21600"/>
                </a:cubicBezTo>
                <a:lnTo>
                  <a:pt x="1741" y="21600"/>
                </a:lnTo>
                <a:cubicBezTo>
                  <a:pt x="780" y="21600"/>
                  <a:pt x="0" y="19000"/>
                  <a:pt x="0" y="15795"/>
                </a:cubicBezTo>
                <a:lnTo>
                  <a:pt x="0" y="0"/>
                </a:lnTo>
                <a:close/>
              </a:path>
            </a:pathLst>
          </a:custGeom>
          <a:solidFill>
            <a:schemeClr val="tx1">
              <a:lumMod val="65000"/>
              <a:lumOff val="35000"/>
            </a:schemeClr>
          </a:solidFill>
          <a:ln w="12700">
            <a:miter lim="400000"/>
          </a:ln>
        </p:spPr>
        <p:txBody>
          <a:bodyPr lIns="182880" tIns="38100" rIns="38100" bIns="38100" anchor="ctr"/>
          <a:lstStyle/>
          <a:p>
            <a:pPr>
              <a:defRPr sz="3000">
                <a:solidFill>
                  <a:srgbClr val="FFFFFF"/>
                </a:solidFill>
              </a:defRPr>
            </a:pPr>
            <a:r>
              <a:rPr lang="fr-CA" sz="4400" b="1" dirty="0">
                <a:solidFill>
                  <a:srgbClr val="F1EEEF"/>
                </a:solidFill>
              </a:rPr>
              <a:t>05</a:t>
            </a:r>
            <a:endParaRPr sz="4400" b="1" dirty="0">
              <a:solidFill>
                <a:srgbClr val="F1EEEF"/>
              </a:solidFill>
            </a:endParaRPr>
          </a:p>
        </p:txBody>
      </p:sp>
      <p:sp>
        <p:nvSpPr>
          <p:cNvPr id="5" name="Rectángulo 4">
            <a:extLst>
              <a:ext uri="{FF2B5EF4-FFF2-40B4-BE49-F238E27FC236}">
                <a16:creationId xmlns:a16="http://schemas.microsoft.com/office/drawing/2014/main" xmlns="" id="{237C46E1-97E5-44A7-88EA-4BBE14C4C446}"/>
              </a:ext>
            </a:extLst>
          </p:cNvPr>
          <p:cNvSpPr/>
          <p:nvPr/>
        </p:nvSpPr>
        <p:spPr>
          <a:xfrm>
            <a:off x="7520046" y="6627130"/>
            <a:ext cx="4631396" cy="246221"/>
          </a:xfrm>
          <a:prstGeom prst="rect">
            <a:avLst/>
          </a:prstGeom>
        </p:spPr>
        <p:txBody>
          <a:bodyPr wrap="none">
            <a:spAutoFit/>
          </a:bodyPr>
          <a:lstStyle/>
          <a:p>
            <a:pPr algn="just"/>
            <a:r>
              <a:rPr lang="es-CR" sz="1000" dirty="0"/>
              <a:t>Fuente: </a:t>
            </a:r>
            <a:r>
              <a:rPr lang="es-ES" sz="1000" dirty="0"/>
              <a:t>ENCUESTA NACIONAL DE MICROEMPRESAS DE LOS HOGARES </a:t>
            </a:r>
            <a:r>
              <a:rPr lang="es-CR" sz="1000" dirty="0"/>
              <a:t> ENAMEH 2020</a:t>
            </a:r>
          </a:p>
        </p:txBody>
      </p:sp>
    </p:spTree>
    <p:extLst>
      <p:ext uri="{BB962C8B-B14F-4D97-AF65-F5344CB8AC3E}">
        <p14:creationId xmlns:p14="http://schemas.microsoft.com/office/powerpoint/2010/main" val="1126512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798" y="128319"/>
            <a:ext cx="1021895" cy="722722"/>
          </a:xfrm>
          <a:prstGeom prst="rect">
            <a:avLst/>
          </a:prstGeom>
        </p:spPr>
      </p:pic>
      <p:pic>
        <p:nvPicPr>
          <p:cNvPr id="19" name="Imagen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686" y="140866"/>
            <a:ext cx="1152820" cy="525780"/>
          </a:xfrm>
          <a:prstGeom prst="rect">
            <a:avLst/>
          </a:prstGeom>
        </p:spPr>
      </p:pic>
      <p:sp>
        <p:nvSpPr>
          <p:cNvPr id="37" name="Título 3">
            <a:extLst>
              <a:ext uri="{FF2B5EF4-FFF2-40B4-BE49-F238E27FC236}">
                <a16:creationId xmlns:a16="http://schemas.microsoft.com/office/drawing/2014/main" xmlns="" id="{5F16155A-70DD-4AA2-8183-B198DC3C752A}"/>
              </a:ext>
            </a:extLst>
          </p:cNvPr>
          <p:cNvSpPr txBox="1">
            <a:spLocks/>
          </p:cNvSpPr>
          <p:nvPr/>
        </p:nvSpPr>
        <p:spPr>
          <a:xfrm>
            <a:off x="1493099" y="-70155"/>
            <a:ext cx="8871949" cy="8340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R" sz="3200" dirty="0">
                <a:solidFill>
                  <a:schemeClr val="accent1">
                    <a:lumMod val="50000"/>
                  </a:schemeClr>
                </a:solidFill>
              </a:rPr>
              <a:t>1. </a:t>
            </a:r>
            <a:r>
              <a:rPr lang="es-CR" sz="3200" b="1" dirty="0">
                <a:solidFill>
                  <a:schemeClr val="accent1">
                    <a:lumMod val="50000"/>
                  </a:schemeClr>
                </a:solidFill>
              </a:rPr>
              <a:t>Contexto </a:t>
            </a:r>
            <a:endParaRPr lang="es-CR" sz="3200" dirty="0">
              <a:solidFill>
                <a:schemeClr val="accent1">
                  <a:lumMod val="50000"/>
                </a:schemeClr>
              </a:solidFill>
            </a:endParaRPr>
          </a:p>
        </p:txBody>
      </p:sp>
      <p:grpSp>
        <p:nvGrpSpPr>
          <p:cNvPr id="5" name="Grupo 4">
            <a:extLst>
              <a:ext uri="{FF2B5EF4-FFF2-40B4-BE49-F238E27FC236}">
                <a16:creationId xmlns:a16="http://schemas.microsoft.com/office/drawing/2014/main" xmlns="" id="{9DD986B6-390C-4092-893D-5246BCAB7AC1}"/>
              </a:ext>
            </a:extLst>
          </p:cNvPr>
          <p:cNvGrpSpPr/>
          <p:nvPr/>
        </p:nvGrpSpPr>
        <p:grpSpPr>
          <a:xfrm>
            <a:off x="351919" y="4316826"/>
            <a:ext cx="6836726" cy="1693509"/>
            <a:chOff x="351919" y="4316826"/>
            <a:chExt cx="6836726" cy="1693509"/>
          </a:xfrm>
        </p:grpSpPr>
        <p:sp>
          <p:nvSpPr>
            <p:cNvPr id="16" name="Shape">
              <a:extLst>
                <a:ext uri="{FF2B5EF4-FFF2-40B4-BE49-F238E27FC236}">
                  <a16:creationId xmlns:a16="http://schemas.microsoft.com/office/drawing/2014/main" xmlns="" id="{B2477467-F3DE-4C46-B781-A799A9309A88}"/>
                </a:ext>
              </a:extLst>
            </p:cNvPr>
            <p:cNvSpPr/>
            <p:nvPr/>
          </p:nvSpPr>
          <p:spPr>
            <a:xfrm flipH="1">
              <a:off x="351919" y="4316826"/>
              <a:ext cx="1896744" cy="784861"/>
            </a:xfrm>
            <a:prstGeom prst="roundRect">
              <a:avLst>
                <a:gd name="adj" fmla="val 50000"/>
              </a:avLst>
            </a:prstGeom>
            <a:solidFill>
              <a:schemeClr val="accent3">
                <a:lumMod val="50000"/>
              </a:schemeClr>
            </a:solidFill>
            <a:ln w="12700">
              <a:miter lim="400000"/>
            </a:ln>
          </p:spPr>
          <p:txBody>
            <a:bodyPr lIns="38100" tIns="38100" rIns="38100" bIns="38100" anchor="ctr"/>
            <a:lstStyle/>
            <a:p>
              <a:pPr>
                <a:defRPr sz="3000">
                  <a:solidFill>
                    <a:srgbClr val="FFFFFF"/>
                  </a:solidFill>
                </a:defRPr>
              </a:pPr>
              <a:endParaRPr dirty="0"/>
            </a:p>
          </p:txBody>
        </p:sp>
        <p:sp>
          <p:nvSpPr>
            <p:cNvPr id="21" name="Shape">
              <a:extLst>
                <a:ext uri="{FF2B5EF4-FFF2-40B4-BE49-F238E27FC236}">
                  <a16:creationId xmlns:a16="http://schemas.microsoft.com/office/drawing/2014/main" xmlns="" id="{9E8F2F86-4ED3-4153-B8EC-D04EA2107CBB}"/>
                </a:ext>
              </a:extLst>
            </p:cNvPr>
            <p:cNvSpPr/>
            <p:nvPr/>
          </p:nvSpPr>
          <p:spPr>
            <a:xfrm>
              <a:off x="2428684" y="5176615"/>
              <a:ext cx="4759961" cy="784861"/>
            </a:xfrm>
            <a:custGeom>
              <a:avLst/>
              <a:gdLst/>
              <a:ahLst/>
              <a:cxnLst>
                <a:cxn ang="0">
                  <a:pos x="wd2" y="hd2"/>
                </a:cxn>
                <a:cxn ang="5400000">
                  <a:pos x="wd2" y="hd2"/>
                </a:cxn>
                <a:cxn ang="10800000">
                  <a:pos x="wd2" y="hd2"/>
                </a:cxn>
                <a:cxn ang="16200000">
                  <a:pos x="wd2" y="hd2"/>
                </a:cxn>
              </a:cxnLst>
              <a:rect l="0" t="0" r="r" b="b"/>
              <a:pathLst>
                <a:path w="21600" h="21600" extrusionOk="0">
                  <a:moveTo>
                    <a:pt x="19819" y="0"/>
                  </a:moveTo>
                  <a:lnTo>
                    <a:pt x="0" y="0"/>
                  </a:lnTo>
                  <a:lnTo>
                    <a:pt x="0" y="21600"/>
                  </a:lnTo>
                  <a:lnTo>
                    <a:pt x="19819" y="21600"/>
                  </a:lnTo>
                  <a:cubicBezTo>
                    <a:pt x="20805" y="21600"/>
                    <a:pt x="21600" y="16777"/>
                    <a:pt x="21600" y="10800"/>
                  </a:cubicBezTo>
                  <a:lnTo>
                    <a:pt x="21600" y="10800"/>
                  </a:lnTo>
                  <a:cubicBezTo>
                    <a:pt x="21600" y="4823"/>
                    <a:pt x="20805" y="0"/>
                    <a:pt x="19819" y="0"/>
                  </a:cubicBezTo>
                  <a:close/>
                </a:path>
              </a:pathLst>
            </a:custGeom>
            <a:solidFill>
              <a:schemeClr val="accent3">
                <a:lumMod val="50000"/>
              </a:schemeClr>
            </a:solidFill>
            <a:ln w="12700">
              <a:miter lim="400000"/>
            </a:ln>
          </p:spPr>
          <p:txBody>
            <a:bodyPr lIns="38100" tIns="38100" rIns="38100" bIns="38100" anchor="ctr"/>
            <a:lstStyle/>
            <a:p>
              <a:pPr>
                <a:defRPr sz="3000">
                  <a:solidFill>
                    <a:srgbClr val="FFFFFF"/>
                  </a:solidFill>
                </a:defRPr>
              </a:pPr>
              <a:endParaRPr dirty="0"/>
            </a:p>
          </p:txBody>
        </p:sp>
        <p:sp>
          <p:nvSpPr>
            <p:cNvPr id="22" name="Shape">
              <a:extLst>
                <a:ext uri="{FF2B5EF4-FFF2-40B4-BE49-F238E27FC236}">
                  <a16:creationId xmlns:a16="http://schemas.microsoft.com/office/drawing/2014/main" xmlns="" id="{45496C0E-36F6-4DBA-A16A-16F3AF5977CD}"/>
                </a:ext>
              </a:extLst>
            </p:cNvPr>
            <p:cNvSpPr/>
            <p:nvPr/>
          </p:nvSpPr>
          <p:spPr>
            <a:xfrm>
              <a:off x="1361885" y="4316826"/>
              <a:ext cx="1784350" cy="1644650"/>
            </a:xfrm>
            <a:custGeom>
              <a:avLst/>
              <a:gdLst/>
              <a:ahLst/>
              <a:cxnLst>
                <a:cxn ang="0">
                  <a:pos x="wd2" y="hd2"/>
                </a:cxn>
                <a:cxn ang="5400000">
                  <a:pos x="wd2" y="hd2"/>
                </a:cxn>
                <a:cxn ang="10800000">
                  <a:pos x="wd2" y="hd2"/>
                </a:cxn>
                <a:cxn ang="16200000">
                  <a:pos x="wd2" y="hd2"/>
                </a:cxn>
              </a:cxnLst>
              <a:rect l="0" t="0" r="r" b="b"/>
              <a:pathLst>
                <a:path w="21208" h="21600" extrusionOk="0">
                  <a:moveTo>
                    <a:pt x="20619" y="8373"/>
                  </a:moveTo>
                  <a:lnTo>
                    <a:pt x="17510" y="2435"/>
                  </a:lnTo>
                  <a:cubicBezTo>
                    <a:pt x="16725" y="934"/>
                    <a:pt x="15276" y="0"/>
                    <a:pt x="13706" y="0"/>
                  </a:cubicBezTo>
                  <a:lnTo>
                    <a:pt x="7502" y="0"/>
                  </a:lnTo>
                  <a:cubicBezTo>
                    <a:pt x="5932" y="0"/>
                    <a:pt x="4483" y="934"/>
                    <a:pt x="3698" y="2435"/>
                  </a:cubicBezTo>
                  <a:lnTo>
                    <a:pt x="589" y="8373"/>
                  </a:lnTo>
                  <a:cubicBezTo>
                    <a:pt x="-196" y="9874"/>
                    <a:pt x="-196" y="11726"/>
                    <a:pt x="589" y="13227"/>
                  </a:cubicBezTo>
                  <a:lnTo>
                    <a:pt x="3698" y="19165"/>
                  </a:lnTo>
                  <a:cubicBezTo>
                    <a:pt x="4483" y="20666"/>
                    <a:pt x="5932" y="21600"/>
                    <a:pt x="7502" y="21600"/>
                  </a:cubicBezTo>
                  <a:lnTo>
                    <a:pt x="13706" y="21600"/>
                  </a:lnTo>
                  <a:cubicBezTo>
                    <a:pt x="15276" y="21600"/>
                    <a:pt x="16725" y="20666"/>
                    <a:pt x="17510" y="19165"/>
                  </a:cubicBezTo>
                  <a:lnTo>
                    <a:pt x="20619" y="13227"/>
                  </a:lnTo>
                  <a:cubicBezTo>
                    <a:pt x="21404" y="11726"/>
                    <a:pt x="21404" y="9874"/>
                    <a:pt x="20619" y="8373"/>
                  </a:cubicBez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dirty="0"/>
            </a:p>
          </p:txBody>
        </p:sp>
        <p:sp>
          <p:nvSpPr>
            <p:cNvPr id="23" name="Shape">
              <a:extLst>
                <a:ext uri="{FF2B5EF4-FFF2-40B4-BE49-F238E27FC236}">
                  <a16:creationId xmlns:a16="http://schemas.microsoft.com/office/drawing/2014/main" xmlns="" id="{9E84FAE0-AFFC-4857-B90E-C2BDBD190829}"/>
                </a:ext>
              </a:extLst>
            </p:cNvPr>
            <p:cNvSpPr/>
            <p:nvPr/>
          </p:nvSpPr>
          <p:spPr>
            <a:xfrm>
              <a:off x="1938942" y="4775295"/>
              <a:ext cx="1205231" cy="1186181"/>
            </a:xfrm>
            <a:custGeom>
              <a:avLst/>
              <a:gdLst/>
              <a:ahLst/>
              <a:cxnLst>
                <a:cxn ang="0">
                  <a:pos x="wd2" y="hd2"/>
                </a:cxn>
                <a:cxn ang="5400000">
                  <a:pos x="wd2" y="hd2"/>
                </a:cxn>
                <a:cxn ang="10800000">
                  <a:pos x="wd2" y="hd2"/>
                </a:cxn>
                <a:cxn ang="16200000">
                  <a:pos x="wd2" y="hd2"/>
                </a:cxn>
              </a:cxnLst>
              <a:rect l="0" t="0" r="r" b="b"/>
              <a:pathLst>
                <a:path w="21600" h="21600" extrusionOk="0">
                  <a:moveTo>
                    <a:pt x="16069" y="18224"/>
                  </a:moveTo>
                  <a:lnTo>
                    <a:pt x="20758" y="9991"/>
                  </a:lnTo>
                  <a:cubicBezTo>
                    <a:pt x="21236" y="9158"/>
                    <a:pt x="21509" y="8233"/>
                    <a:pt x="21600" y="7308"/>
                  </a:cubicBezTo>
                  <a:lnTo>
                    <a:pt x="14408" y="0"/>
                  </a:lnTo>
                  <a:lnTo>
                    <a:pt x="0" y="12951"/>
                  </a:lnTo>
                  <a:lnTo>
                    <a:pt x="8513" y="21600"/>
                  </a:lnTo>
                  <a:lnTo>
                    <a:pt x="10311" y="21600"/>
                  </a:lnTo>
                  <a:cubicBezTo>
                    <a:pt x="12701" y="21577"/>
                    <a:pt x="14886" y="20305"/>
                    <a:pt x="16069" y="18224"/>
                  </a:cubicBezTo>
                  <a:close/>
                </a:path>
              </a:pathLst>
            </a:custGeom>
            <a:solidFill>
              <a:schemeClr val="tx1">
                <a:alpha val="29000"/>
              </a:schemeClr>
            </a:solidFill>
            <a:ln w="12700">
              <a:miter lim="400000"/>
            </a:ln>
          </p:spPr>
          <p:txBody>
            <a:bodyPr lIns="38100" tIns="38100" rIns="38100" bIns="38100" anchor="ctr"/>
            <a:lstStyle/>
            <a:p>
              <a:pPr>
                <a:defRPr sz="3000">
                  <a:solidFill>
                    <a:srgbClr val="FFFFFF"/>
                  </a:solidFill>
                </a:defRPr>
              </a:pPr>
              <a:endParaRPr dirty="0"/>
            </a:p>
          </p:txBody>
        </p:sp>
        <p:sp>
          <p:nvSpPr>
            <p:cNvPr id="24" name="Shape">
              <a:extLst>
                <a:ext uri="{FF2B5EF4-FFF2-40B4-BE49-F238E27FC236}">
                  <a16:creationId xmlns:a16="http://schemas.microsoft.com/office/drawing/2014/main" xmlns="" id="{68AA16E0-7E88-4ED2-8588-60B0F97533FE}"/>
                </a:ext>
              </a:extLst>
            </p:cNvPr>
            <p:cNvSpPr/>
            <p:nvPr/>
          </p:nvSpPr>
          <p:spPr>
            <a:xfrm>
              <a:off x="1755585" y="4761326"/>
              <a:ext cx="1013522" cy="760298"/>
            </a:xfrm>
            <a:custGeom>
              <a:avLst/>
              <a:gdLst/>
              <a:ahLst/>
              <a:cxnLst>
                <a:cxn ang="0">
                  <a:pos x="wd2" y="hd2"/>
                </a:cxn>
                <a:cxn ang="5400000">
                  <a:pos x="wd2" y="hd2"/>
                </a:cxn>
                <a:cxn ang="10800000">
                  <a:pos x="wd2" y="hd2"/>
                </a:cxn>
                <a:cxn ang="16200000">
                  <a:pos x="wd2" y="hd2"/>
                </a:cxn>
              </a:cxnLst>
              <a:rect l="0" t="0" r="r" b="b"/>
              <a:pathLst>
                <a:path w="21467" h="21060" extrusionOk="0">
                  <a:moveTo>
                    <a:pt x="19448" y="158"/>
                  </a:moveTo>
                  <a:cubicBezTo>
                    <a:pt x="16247" y="1776"/>
                    <a:pt x="13207" y="3958"/>
                    <a:pt x="10464" y="6631"/>
                  </a:cubicBezTo>
                  <a:cubicBezTo>
                    <a:pt x="9065" y="7968"/>
                    <a:pt x="7747" y="9446"/>
                    <a:pt x="6509" y="11029"/>
                  </a:cubicBezTo>
                  <a:cubicBezTo>
                    <a:pt x="6429" y="11099"/>
                    <a:pt x="6348" y="11204"/>
                    <a:pt x="6294" y="11310"/>
                  </a:cubicBezTo>
                  <a:cubicBezTo>
                    <a:pt x="6106" y="10993"/>
                    <a:pt x="5810" y="10571"/>
                    <a:pt x="5756" y="10501"/>
                  </a:cubicBezTo>
                  <a:cubicBezTo>
                    <a:pt x="5245" y="9797"/>
                    <a:pt x="4600" y="9059"/>
                    <a:pt x="3900" y="8742"/>
                  </a:cubicBezTo>
                  <a:cubicBezTo>
                    <a:pt x="2313" y="7968"/>
                    <a:pt x="619" y="9023"/>
                    <a:pt x="107" y="11134"/>
                  </a:cubicBezTo>
                  <a:cubicBezTo>
                    <a:pt x="0" y="11380"/>
                    <a:pt x="-27" y="11662"/>
                    <a:pt x="27" y="11943"/>
                  </a:cubicBezTo>
                  <a:cubicBezTo>
                    <a:pt x="54" y="12189"/>
                    <a:pt x="161" y="12401"/>
                    <a:pt x="296" y="12576"/>
                  </a:cubicBezTo>
                  <a:cubicBezTo>
                    <a:pt x="941" y="13667"/>
                    <a:pt x="1533" y="14793"/>
                    <a:pt x="2098" y="15954"/>
                  </a:cubicBezTo>
                  <a:cubicBezTo>
                    <a:pt x="2663" y="17115"/>
                    <a:pt x="3120" y="18381"/>
                    <a:pt x="3685" y="19577"/>
                  </a:cubicBezTo>
                  <a:cubicBezTo>
                    <a:pt x="4142" y="20527"/>
                    <a:pt x="4976" y="21125"/>
                    <a:pt x="5837" y="21055"/>
                  </a:cubicBezTo>
                  <a:cubicBezTo>
                    <a:pt x="6832" y="20984"/>
                    <a:pt x="7424" y="20140"/>
                    <a:pt x="7989" y="19155"/>
                  </a:cubicBezTo>
                  <a:cubicBezTo>
                    <a:pt x="10329" y="15074"/>
                    <a:pt x="12777" y="11029"/>
                    <a:pt x="15709" y="7616"/>
                  </a:cubicBezTo>
                  <a:cubicBezTo>
                    <a:pt x="17350" y="5681"/>
                    <a:pt x="19125" y="3993"/>
                    <a:pt x="21062" y="2586"/>
                  </a:cubicBezTo>
                  <a:cubicBezTo>
                    <a:pt x="21519" y="2234"/>
                    <a:pt x="21573" y="1319"/>
                    <a:pt x="21304" y="791"/>
                  </a:cubicBezTo>
                  <a:cubicBezTo>
                    <a:pt x="20712" y="-475"/>
                    <a:pt x="19448" y="158"/>
                    <a:pt x="19448" y="158"/>
                  </a:cubicBezTo>
                  <a:close/>
                  <a:moveTo>
                    <a:pt x="6052" y="11662"/>
                  </a:moveTo>
                  <a:cubicBezTo>
                    <a:pt x="5998" y="11697"/>
                    <a:pt x="6025" y="11662"/>
                    <a:pt x="6052" y="11662"/>
                  </a:cubicBezTo>
                  <a:lnTo>
                    <a:pt x="6052" y="11662"/>
                  </a:lnTo>
                  <a:close/>
                </a:path>
              </a:pathLst>
            </a:custGeom>
            <a:solidFill>
              <a:srgbClr val="FFFFFF"/>
            </a:solidFill>
            <a:ln w="12700">
              <a:miter lim="400000"/>
            </a:ln>
          </p:spPr>
          <p:txBody>
            <a:bodyPr lIns="38100" tIns="38100" rIns="38100" bIns="38100" anchor="ctr"/>
            <a:lstStyle/>
            <a:p>
              <a:pPr>
                <a:defRPr sz="3000">
                  <a:solidFill>
                    <a:srgbClr val="FFFFFF"/>
                  </a:solidFill>
                </a:defRPr>
              </a:pPr>
              <a:endParaRPr dirty="0"/>
            </a:p>
          </p:txBody>
        </p:sp>
        <p:sp>
          <p:nvSpPr>
            <p:cNvPr id="35" name="TextBox 50">
              <a:extLst>
                <a:ext uri="{FF2B5EF4-FFF2-40B4-BE49-F238E27FC236}">
                  <a16:creationId xmlns:a16="http://schemas.microsoft.com/office/drawing/2014/main" xmlns="" id="{E9E067D2-C8F3-4FA4-99B4-7B238FA3A548}"/>
                </a:ext>
              </a:extLst>
            </p:cNvPr>
            <p:cNvSpPr txBox="1"/>
            <p:nvPr/>
          </p:nvSpPr>
          <p:spPr>
            <a:xfrm>
              <a:off x="3258849" y="5179338"/>
              <a:ext cx="3673755" cy="830997"/>
            </a:xfrm>
            <a:prstGeom prst="rect">
              <a:avLst/>
            </a:prstGeom>
            <a:noFill/>
          </p:spPr>
          <p:txBody>
            <a:bodyPr wrap="square" lIns="0" rIns="0" rtlCol="0" anchor="ctr">
              <a:spAutoFit/>
            </a:bodyPr>
            <a:lstStyle/>
            <a:p>
              <a:r>
                <a:rPr lang="en-US" sz="1200" noProof="1">
                  <a:solidFill>
                    <a:schemeClr val="bg1"/>
                  </a:solidFill>
                </a:rPr>
                <a:t>Un factor determiante es la tramitología, en este tema la Ley </a:t>
              </a:r>
              <a:r>
                <a:rPr lang="es-ES" sz="1200" noProof="1">
                  <a:solidFill>
                    <a:schemeClr val="bg1"/>
                  </a:solidFill>
                </a:rPr>
                <a:t>de Protección al Ciudadano del Exceso de Requisitos y Trámites Administrativos N°8220 faculta al MEIC para intervenir</a:t>
              </a:r>
              <a:r>
                <a:rPr lang="en-US" sz="1200" noProof="1">
                  <a:solidFill>
                    <a:schemeClr val="bg1"/>
                  </a:solidFill>
                </a:rPr>
                <a:t>. </a:t>
              </a:r>
            </a:p>
          </p:txBody>
        </p:sp>
      </p:grpSp>
      <p:grpSp>
        <p:nvGrpSpPr>
          <p:cNvPr id="2" name="Grupo 1">
            <a:extLst>
              <a:ext uri="{FF2B5EF4-FFF2-40B4-BE49-F238E27FC236}">
                <a16:creationId xmlns:a16="http://schemas.microsoft.com/office/drawing/2014/main" xmlns="" id="{135C7BCF-1D65-4A38-AA5D-33BF5016761B}"/>
              </a:ext>
            </a:extLst>
          </p:cNvPr>
          <p:cNvGrpSpPr/>
          <p:nvPr/>
        </p:nvGrpSpPr>
        <p:grpSpPr>
          <a:xfrm>
            <a:off x="4967416" y="1026175"/>
            <a:ext cx="6831329" cy="1644889"/>
            <a:chOff x="4967416" y="1026175"/>
            <a:chExt cx="6831329" cy="1644889"/>
          </a:xfrm>
        </p:grpSpPr>
        <p:sp>
          <p:nvSpPr>
            <p:cNvPr id="20" name="Shape">
              <a:extLst>
                <a:ext uri="{FF2B5EF4-FFF2-40B4-BE49-F238E27FC236}">
                  <a16:creationId xmlns:a16="http://schemas.microsoft.com/office/drawing/2014/main" xmlns="" id="{9200ACFA-3B00-439F-ABA5-87529F152CA0}"/>
                </a:ext>
              </a:extLst>
            </p:cNvPr>
            <p:cNvSpPr/>
            <p:nvPr/>
          </p:nvSpPr>
          <p:spPr>
            <a:xfrm flipH="1">
              <a:off x="4967416" y="1026175"/>
              <a:ext cx="1896744" cy="784861"/>
            </a:xfrm>
            <a:prstGeom prst="roundRect">
              <a:avLst>
                <a:gd name="adj" fmla="val 50000"/>
              </a:avLst>
            </a:prstGeom>
            <a:solidFill>
              <a:schemeClr val="accent4">
                <a:lumMod val="40000"/>
                <a:lumOff val="60000"/>
              </a:schemeClr>
            </a:solidFill>
            <a:ln w="12700">
              <a:miter lim="400000"/>
            </a:ln>
          </p:spPr>
          <p:txBody>
            <a:bodyPr lIns="38100" tIns="38100" rIns="38100" bIns="38100" anchor="ctr"/>
            <a:lstStyle/>
            <a:p>
              <a:pPr>
                <a:defRPr sz="3000">
                  <a:solidFill>
                    <a:srgbClr val="FFFFFF"/>
                  </a:solidFill>
                </a:defRPr>
              </a:pPr>
              <a:endParaRPr dirty="0"/>
            </a:p>
          </p:txBody>
        </p:sp>
        <p:sp>
          <p:nvSpPr>
            <p:cNvPr id="36" name="Shape">
              <a:extLst>
                <a:ext uri="{FF2B5EF4-FFF2-40B4-BE49-F238E27FC236}">
                  <a16:creationId xmlns:a16="http://schemas.microsoft.com/office/drawing/2014/main" xmlns="" id="{E1D469B8-D02F-4C59-9947-7BB4A8BBFA7E}"/>
                </a:ext>
              </a:extLst>
            </p:cNvPr>
            <p:cNvSpPr/>
            <p:nvPr/>
          </p:nvSpPr>
          <p:spPr>
            <a:xfrm>
              <a:off x="7038784" y="1886203"/>
              <a:ext cx="4759961" cy="784861"/>
            </a:xfrm>
            <a:custGeom>
              <a:avLst/>
              <a:gdLst/>
              <a:ahLst/>
              <a:cxnLst>
                <a:cxn ang="0">
                  <a:pos x="wd2" y="hd2"/>
                </a:cxn>
                <a:cxn ang="5400000">
                  <a:pos x="wd2" y="hd2"/>
                </a:cxn>
                <a:cxn ang="10800000">
                  <a:pos x="wd2" y="hd2"/>
                </a:cxn>
                <a:cxn ang="16200000">
                  <a:pos x="wd2" y="hd2"/>
                </a:cxn>
              </a:cxnLst>
              <a:rect l="0" t="0" r="r" b="b"/>
              <a:pathLst>
                <a:path w="21600" h="21600" extrusionOk="0">
                  <a:moveTo>
                    <a:pt x="19819" y="0"/>
                  </a:moveTo>
                  <a:lnTo>
                    <a:pt x="0" y="0"/>
                  </a:lnTo>
                  <a:lnTo>
                    <a:pt x="0" y="21600"/>
                  </a:lnTo>
                  <a:lnTo>
                    <a:pt x="19819" y="21600"/>
                  </a:lnTo>
                  <a:cubicBezTo>
                    <a:pt x="20805" y="21600"/>
                    <a:pt x="21600" y="16777"/>
                    <a:pt x="21600" y="10800"/>
                  </a:cubicBezTo>
                  <a:lnTo>
                    <a:pt x="21600" y="10800"/>
                  </a:lnTo>
                  <a:cubicBezTo>
                    <a:pt x="21600" y="4823"/>
                    <a:pt x="20805" y="0"/>
                    <a:pt x="19819" y="0"/>
                  </a:cubicBezTo>
                  <a:close/>
                </a:path>
              </a:pathLst>
            </a:custGeom>
            <a:solidFill>
              <a:schemeClr val="accent4">
                <a:lumMod val="40000"/>
                <a:lumOff val="60000"/>
              </a:schemeClr>
            </a:solidFill>
            <a:ln w="12700">
              <a:miter lim="400000"/>
            </a:ln>
          </p:spPr>
          <p:txBody>
            <a:bodyPr lIns="38100" tIns="38100" rIns="38100" bIns="38100" anchor="ctr"/>
            <a:lstStyle/>
            <a:p>
              <a:pPr>
                <a:defRPr sz="3000">
                  <a:solidFill>
                    <a:srgbClr val="FFFFFF"/>
                  </a:solidFill>
                </a:defRPr>
              </a:pPr>
              <a:endParaRPr dirty="0"/>
            </a:p>
          </p:txBody>
        </p:sp>
        <p:sp>
          <p:nvSpPr>
            <p:cNvPr id="48" name="Shape">
              <a:extLst>
                <a:ext uri="{FF2B5EF4-FFF2-40B4-BE49-F238E27FC236}">
                  <a16:creationId xmlns:a16="http://schemas.microsoft.com/office/drawing/2014/main" xmlns="" id="{C7ACF445-EA3C-42B0-B0C9-5ED2073D22DC}"/>
                </a:ext>
              </a:extLst>
            </p:cNvPr>
            <p:cNvSpPr/>
            <p:nvPr/>
          </p:nvSpPr>
          <p:spPr>
            <a:xfrm>
              <a:off x="5971985" y="1026414"/>
              <a:ext cx="1784350" cy="1644650"/>
            </a:xfrm>
            <a:custGeom>
              <a:avLst/>
              <a:gdLst/>
              <a:ahLst/>
              <a:cxnLst>
                <a:cxn ang="0">
                  <a:pos x="wd2" y="hd2"/>
                </a:cxn>
                <a:cxn ang="5400000">
                  <a:pos x="wd2" y="hd2"/>
                </a:cxn>
                <a:cxn ang="10800000">
                  <a:pos x="wd2" y="hd2"/>
                </a:cxn>
                <a:cxn ang="16200000">
                  <a:pos x="wd2" y="hd2"/>
                </a:cxn>
              </a:cxnLst>
              <a:rect l="0" t="0" r="r" b="b"/>
              <a:pathLst>
                <a:path w="21208" h="21600" extrusionOk="0">
                  <a:moveTo>
                    <a:pt x="20619" y="8373"/>
                  </a:moveTo>
                  <a:lnTo>
                    <a:pt x="17510" y="2435"/>
                  </a:lnTo>
                  <a:cubicBezTo>
                    <a:pt x="16725" y="934"/>
                    <a:pt x="15276" y="0"/>
                    <a:pt x="13706" y="0"/>
                  </a:cubicBezTo>
                  <a:lnTo>
                    <a:pt x="7502" y="0"/>
                  </a:lnTo>
                  <a:cubicBezTo>
                    <a:pt x="5932" y="0"/>
                    <a:pt x="4483" y="934"/>
                    <a:pt x="3698" y="2435"/>
                  </a:cubicBezTo>
                  <a:lnTo>
                    <a:pt x="589" y="8373"/>
                  </a:lnTo>
                  <a:cubicBezTo>
                    <a:pt x="-196" y="9874"/>
                    <a:pt x="-196" y="11726"/>
                    <a:pt x="589" y="13227"/>
                  </a:cubicBezTo>
                  <a:lnTo>
                    <a:pt x="3698" y="19165"/>
                  </a:lnTo>
                  <a:cubicBezTo>
                    <a:pt x="4483" y="20666"/>
                    <a:pt x="5932" y="21600"/>
                    <a:pt x="7502" y="21600"/>
                  </a:cubicBezTo>
                  <a:lnTo>
                    <a:pt x="13706" y="21600"/>
                  </a:lnTo>
                  <a:cubicBezTo>
                    <a:pt x="15276" y="21600"/>
                    <a:pt x="16725" y="20666"/>
                    <a:pt x="17510" y="19165"/>
                  </a:cubicBezTo>
                  <a:lnTo>
                    <a:pt x="20619" y="13227"/>
                  </a:lnTo>
                  <a:cubicBezTo>
                    <a:pt x="21404" y="11726"/>
                    <a:pt x="21404" y="9874"/>
                    <a:pt x="20619" y="8373"/>
                  </a:cubicBezTo>
                  <a:close/>
                </a:path>
              </a:pathLst>
            </a:custGeom>
            <a:solidFill>
              <a:schemeClr val="accent4"/>
            </a:solidFill>
            <a:ln w="12700">
              <a:miter lim="400000"/>
            </a:ln>
          </p:spPr>
          <p:txBody>
            <a:bodyPr lIns="38100" tIns="38100" rIns="38100" bIns="38100" anchor="ctr"/>
            <a:lstStyle/>
            <a:p>
              <a:pPr>
                <a:defRPr sz="3000">
                  <a:solidFill>
                    <a:srgbClr val="FFFFFF"/>
                  </a:solidFill>
                </a:defRPr>
              </a:pPr>
              <a:endParaRPr dirty="0"/>
            </a:p>
          </p:txBody>
        </p:sp>
        <p:sp>
          <p:nvSpPr>
            <p:cNvPr id="49" name="Shape">
              <a:extLst>
                <a:ext uri="{FF2B5EF4-FFF2-40B4-BE49-F238E27FC236}">
                  <a16:creationId xmlns:a16="http://schemas.microsoft.com/office/drawing/2014/main" xmlns="" id="{6A34CB6E-FC2F-4E7C-A56C-E25DB236C053}"/>
                </a:ext>
              </a:extLst>
            </p:cNvPr>
            <p:cNvSpPr/>
            <p:nvPr/>
          </p:nvSpPr>
          <p:spPr>
            <a:xfrm>
              <a:off x="6549042" y="1484883"/>
              <a:ext cx="1205231" cy="1186181"/>
            </a:xfrm>
            <a:custGeom>
              <a:avLst/>
              <a:gdLst/>
              <a:ahLst/>
              <a:cxnLst>
                <a:cxn ang="0">
                  <a:pos x="wd2" y="hd2"/>
                </a:cxn>
                <a:cxn ang="5400000">
                  <a:pos x="wd2" y="hd2"/>
                </a:cxn>
                <a:cxn ang="10800000">
                  <a:pos x="wd2" y="hd2"/>
                </a:cxn>
                <a:cxn ang="16200000">
                  <a:pos x="wd2" y="hd2"/>
                </a:cxn>
              </a:cxnLst>
              <a:rect l="0" t="0" r="r" b="b"/>
              <a:pathLst>
                <a:path w="21600" h="21600" extrusionOk="0">
                  <a:moveTo>
                    <a:pt x="16069" y="18224"/>
                  </a:moveTo>
                  <a:lnTo>
                    <a:pt x="20758" y="9991"/>
                  </a:lnTo>
                  <a:cubicBezTo>
                    <a:pt x="21236" y="9158"/>
                    <a:pt x="21509" y="8233"/>
                    <a:pt x="21600" y="7308"/>
                  </a:cubicBezTo>
                  <a:lnTo>
                    <a:pt x="14408" y="0"/>
                  </a:lnTo>
                  <a:lnTo>
                    <a:pt x="0" y="12951"/>
                  </a:lnTo>
                  <a:lnTo>
                    <a:pt x="8513" y="21600"/>
                  </a:lnTo>
                  <a:lnTo>
                    <a:pt x="10311" y="21600"/>
                  </a:lnTo>
                  <a:cubicBezTo>
                    <a:pt x="12701" y="21577"/>
                    <a:pt x="14886" y="20305"/>
                    <a:pt x="16069" y="18224"/>
                  </a:cubicBezTo>
                  <a:close/>
                </a:path>
              </a:pathLst>
            </a:custGeom>
            <a:solidFill>
              <a:schemeClr val="tx1">
                <a:alpha val="29000"/>
              </a:schemeClr>
            </a:solidFill>
            <a:ln w="12700">
              <a:miter lim="400000"/>
            </a:ln>
          </p:spPr>
          <p:txBody>
            <a:bodyPr lIns="38100" tIns="38100" rIns="38100" bIns="38100" anchor="ctr"/>
            <a:lstStyle/>
            <a:p>
              <a:pPr>
                <a:defRPr sz="3000">
                  <a:solidFill>
                    <a:srgbClr val="FFFFFF"/>
                  </a:solidFill>
                </a:defRPr>
              </a:pPr>
              <a:endParaRPr dirty="0"/>
            </a:p>
          </p:txBody>
        </p:sp>
        <p:sp>
          <p:nvSpPr>
            <p:cNvPr id="50" name="Shape">
              <a:extLst>
                <a:ext uri="{FF2B5EF4-FFF2-40B4-BE49-F238E27FC236}">
                  <a16:creationId xmlns:a16="http://schemas.microsoft.com/office/drawing/2014/main" xmlns="" id="{57C8B6EC-F57F-48A8-AB6E-58B13CDE8FB2}"/>
                </a:ext>
              </a:extLst>
            </p:cNvPr>
            <p:cNvSpPr/>
            <p:nvPr/>
          </p:nvSpPr>
          <p:spPr>
            <a:xfrm>
              <a:off x="6365685" y="1470914"/>
              <a:ext cx="1013522" cy="760298"/>
            </a:xfrm>
            <a:custGeom>
              <a:avLst/>
              <a:gdLst/>
              <a:ahLst/>
              <a:cxnLst>
                <a:cxn ang="0">
                  <a:pos x="wd2" y="hd2"/>
                </a:cxn>
                <a:cxn ang="5400000">
                  <a:pos x="wd2" y="hd2"/>
                </a:cxn>
                <a:cxn ang="10800000">
                  <a:pos x="wd2" y="hd2"/>
                </a:cxn>
                <a:cxn ang="16200000">
                  <a:pos x="wd2" y="hd2"/>
                </a:cxn>
              </a:cxnLst>
              <a:rect l="0" t="0" r="r" b="b"/>
              <a:pathLst>
                <a:path w="21467" h="21060" extrusionOk="0">
                  <a:moveTo>
                    <a:pt x="19448" y="158"/>
                  </a:moveTo>
                  <a:cubicBezTo>
                    <a:pt x="16247" y="1776"/>
                    <a:pt x="13207" y="3958"/>
                    <a:pt x="10464" y="6631"/>
                  </a:cubicBezTo>
                  <a:cubicBezTo>
                    <a:pt x="9065" y="7968"/>
                    <a:pt x="7747" y="9446"/>
                    <a:pt x="6509" y="11029"/>
                  </a:cubicBezTo>
                  <a:cubicBezTo>
                    <a:pt x="6429" y="11099"/>
                    <a:pt x="6348" y="11204"/>
                    <a:pt x="6294" y="11310"/>
                  </a:cubicBezTo>
                  <a:cubicBezTo>
                    <a:pt x="6106" y="10993"/>
                    <a:pt x="5810" y="10571"/>
                    <a:pt x="5756" y="10501"/>
                  </a:cubicBezTo>
                  <a:cubicBezTo>
                    <a:pt x="5245" y="9797"/>
                    <a:pt x="4600" y="9059"/>
                    <a:pt x="3900" y="8742"/>
                  </a:cubicBezTo>
                  <a:cubicBezTo>
                    <a:pt x="2313" y="7968"/>
                    <a:pt x="619" y="9023"/>
                    <a:pt x="107" y="11134"/>
                  </a:cubicBezTo>
                  <a:cubicBezTo>
                    <a:pt x="0" y="11380"/>
                    <a:pt x="-27" y="11662"/>
                    <a:pt x="27" y="11943"/>
                  </a:cubicBezTo>
                  <a:cubicBezTo>
                    <a:pt x="54" y="12189"/>
                    <a:pt x="161" y="12401"/>
                    <a:pt x="296" y="12576"/>
                  </a:cubicBezTo>
                  <a:cubicBezTo>
                    <a:pt x="941" y="13667"/>
                    <a:pt x="1533" y="14793"/>
                    <a:pt x="2098" y="15954"/>
                  </a:cubicBezTo>
                  <a:cubicBezTo>
                    <a:pt x="2663" y="17115"/>
                    <a:pt x="3120" y="18381"/>
                    <a:pt x="3685" y="19577"/>
                  </a:cubicBezTo>
                  <a:cubicBezTo>
                    <a:pt x="4142" y="20527"/>
                    <a:pt x="4976" y="21125"/>
                    <a:pt x="5837" y="21055"/>
                  </a:cubicBezTo>
                  <a:cubicBezTo>
                    <a:pt x="6832" y="20984"/>
                    <a:pt x="7424" y="20140"/>
                    <a:pt x="7989" y="19155"/>
                  </a:cubicBezTo>
                  <a:cubicBezTo>
                    <a:pt x="10329" y="15074"/>
                    <a:pt x="12777" y="11029"/>
                    <a:pt x="15709" y="7616"/>
                  </a:cubicBezTo>
                  <a:cubicBezTo>
                    <a:pt x="17350" y="5681"/>
                    <a:pt x="19125" y="3993"/>
                    <a:pt x="21062" y="2586"/>
                  </a:cubicBezTo>
                  <a:cubicBezTo>
                    <a:pt x="21519" y="2234"/>
                    <a:pt x="21573" y="1319"/>
                    <a:pt x="21304" y="791"/>
                  </a:cubicBezTo>
                  <a:cubicBezTo>
                    <a:pt x="20712" y="-475"/>
                    <a:pt x="19448" y="158"/>
                    <a:pt x="19448" y="158"/>
                  </a:cubicBezTo>
                  <a:close/>
                  <a:moveTo>
                    <a:pt x="6052" y="11662"/>
                  </a:moveTo>
                  <a:cubicBezTo>
                    <a:pt x="5998" y="11697"/>
                    <a:pt x="6025" y="11662"/>
                    <a:pt x="6052" y="11662"/>
                  </a:cubicBezTo>
                  <a:lnTo>
                    <a:pt x="6052" y="11662"/>
                  </a:lnTo>
                  <a:close/>
                </a:path>
              </a:pathLst>
            </a:custGeom>
            <a:solidFill>
              <a:srgbClr val="FFFFFF"/>
            </a:solidFill>
            <a:ln w="12700">
              <a:miter lim="400000"/>
            </a:ln>
          </p:spPr>
          <p:txBody>
            <a:bodyPr lIns="38100" tIns="38100" rIns="38100" bIns="38100" anchor="ctr"/>
            <a:lstStyle/>
            <a:p>
              <a:pPr>
                <a:defRPr sz="3000">
                  <a:solidFill>
                    <a:srgbClr val="FFFFFF"/>
                  </a:solidFill>
                </a:defRPr>
              </a:pPr>
              <a:endParaRPr dirty="0"/>
            </a:p>
          </p:txBody>
        </p:sp>
        <p:sp>
          <p:nvSpPr>
            <p:cNvPr id="51" name="TextBox 57">
              <a:extLst>
                <a:ext uri="{FF2B5EF4-FFF2-40B4-BE49-F238E27FC236}">
                  <a16:creationId xmlns:a16="http://schemas.microsoft.com/office/drawing/2014/main" xmlns="" id="{17878388-720C-48C1-8A0E-67DDE9918AE5}"/>
                </a:ext>
              </a:extLst>
            </p:cNvPr>
            <p:cNvSpPr txBox="1"/>
            <p:nvPr/>
          </p:nvSpPr>
          <p:spPr>
            <a:xfrm>
              <a:off x="7808076" y="1955468"/>
              <a:ext cx="3673755" cy="646331"/>
            </a:xfrm>
            <a:prstGeom prst="rect">
              <a:avLst/>
            </a:prstGeom>
            <a:noFill/>
          </p:spPr>
          <p:txBody>
            <a:bodyPr wrap="square" lIns="0" rIns="0" rtlCol="0" anchor="ctr">
              <a:spAutoFit/>
            </a:bodyPr>
            <a:lstStyle/>
            <a:p>
              <a:r>
                <a:rPr lang="en-US" sz="1200" noProof="1">
                  <a:solidFill>
                    <a:schemeClr val="tx2">
                      <a:lumMod val="50000"/>
                    </a:schemeClr>
                  </a:solidFill>
                </a:rPr>
                <a:t>El MEIC como ente rector de las pyme es el encargado de </a:t>
              </a:r>
              <a:r>
                <a:rPr lang="es-ES" sz="1200" noProof="1">
                  <a:solidFill>
                    <a:schemeClr val="tx2">
                      <a:lumMod val="50000"/>
                    </a:schemeClr>
                  </a:solidFill>
                </a:rPr>
                <a:t>desarrollar y fomentar condiciones beneficiosas dirigidas al sector de las pequeñas y medianas empresas</a:t>
              </a:r>
              <a:r>
                <a:rPr lang="en-US" sz="1200" noProof="1">
                  <a:solidFill>
                    <a:schemeClr val="tx2">
                      <a:lumMod val="50000"/>
                    </a:schemeClr>
                  </a:solidFill>
                </a:rPr>
                <a:t>.</a:t>
              </a:r>
            </a:p>
          </p:txBody>
        </p:sp>
      </p:grpSp>
      <p:grpSp>
        <p:nvGrpSpPr>
          <p:cNvPr id="3" name="Grupo 2">
            <a:extLst>
              <a:ext uri="{FF2B5EF4-FFF2-40B4-BE49-F238E27FC236}">
                <a16:creationId xmlns:a16="http://schemas.microsoft.com/office/drawing/2014/main" xmlns="" id="{62CE3062-9951-4999-B755-3321CD729E86}"/>
              </a:ext>
            </a:extLst>
          </p:cNvPr>
          <p:cNvGrpSpPr/>
          <p:nvPr/>
        </p:nvGrpSpPr>
        <p:grpSpPr>
          <a:xfrm>
            <a:off x="3428917" y="2123218"/>
            <a:ext cx="6833128" cy="1696578"/>
            <a:chOff x="3428917" y="2123218"/>
            <a:chExt cx="6833128" cy="1696578"/>
          </a:xfrm>
        </p:grpSpPr>
        <p:sp>
          <p:nvSpPr>
            <p:cNvPr id="18" name="Shape">
              <a:extLst>
                <a:ext uri="{FF2B5EF4-FFF2-40B4-BE49-F238E27FC236}">
                  <a16:creationId xmlns:a16="http://schemas.microsoft.com/office/drawing/2014/main" xmlns="" id="{B927A974-8EFB-48D6-A8BE-0B01370D75D3}"/>
                </a:ext>
              </a:extLst>
            </p:cNvPr>
            <p:cNvSpPr/>
            <p:nvPr/>
          </p:nvSpPr>
          <p:spPr>
            <a:xfrm flipH="1">
              <a:off x="3428917" y="2123218"/>
              <a:ext cx="1896744" cy="784861"/>
            </a:xfrm>
            <a:prstGeom prst="roundRect">
              <a:avLst>
                <a:gd name="adj" fmla="val 50000"/>
              </a:avLst>
            </a:prstGeom>
            <a:solidFill>
              <a:schemeClr val="accent6">
                <a:lumMod val="40000"/>
                <a:lumOff val="60000"/>
              </a:schemeClr>
            </a:solidFill>
            <a:ln w="12700">
              <a:miter lim="400000"/>
            </a:ln>
          </p:spPr>
          <p:txBody>
            <a:bodyPr lIns="38100" tIns="38100" rIns="38100" bIns="38100" anchor="ctr"/>
            <a:lstStyle/>
            <a:p>
              <a:pPr>
                <a:defRPr sz="3000">
                  <a:solidFill>
                    <a:srgbClr val="FFFFFF"/>
                  </a:solidFill>
                </a:defRPr>
              </a:pPr>
              <a:endParaRPr dirty="0"/>
            </a:p>
          </p:txBody>
        </p:sp>
        <p:sp>
          <p:nvSpPr>
            <p:cNvPr id="31" name="Shape">
              <a:extLst>
                <a:ext uri="{FF2B5EF4-FFF2-40B4-BE49-F238E27FC236}">
                  <a16:creationId xmlns:a16="http://schemas.microsoft.com/office/drawing/2014/main" xmlns="" id="{7CF81C07-8779-435E-AB0A-9F35C903478B}"/>
                </a:ext>
              </a:extLst>
            </p:cNvPr>
            <p:cNvSpPr/>
            <p:nvPr/>
          </p:nvSpPr>
          <p:spPr>
            <a:xfrm>
              <a:off x="5502084" y="2983007"/>
              <a:ext cx="4759961" cy="784861"/>
            </a:xfrm>
            <a:custGeom>
              <a:avLst/>
              <a:gdLst/>
              <a:ahLst/>
              <a:cxnLst>
                <a:cxn ang="0">
                  <a:pos x="wd2" y="hd2"/>
                </a:cxn>
                <a:cxn ang="5400000">
                  <a:pos x="wd2" y="hd2"/>
                </a:cxn>
                <a:cxn ang="10800000">
                  <a:pos x="wd2" y="hd2"/>
                </a:cxn>
                <a:cxn ang="16200000">
                  <a:pos x="wd2" y="hd2"/>
                </a:cxn>
              </a:cxnLst>
              <a:rect l="0" t="0" r="r" b="b"/>
              <a:pathLst>
                <a:path w="21600" h="21600" extrusionOk="0">
                  <a:moveTo>
                    <a:pt x="19819" y="0"/>
                  </a:moveTo>
                  <a:lnTo>
                    <a:pt x="0" y="0"/>
                  </a:lnTo>
                  <a:lnTo>
                    <a:pt x="0" y="21600"/>
                  </a:lnTo>
                  <a:lnTo>
                    <a:pt x="19819" y="21600"/>
                  </a:lnTo>
                  <a:cubicBezTo>
                    <a:pt x="20805" y="21600"/>
                    <a:pt x="21600" y="16777"/>
                    <a:pt x="21600" y="10800"/>
                  </a:cubicBezTo>
                  <a:lnTo>
                    <a:pt x="21600" y="10800"/>
                  </a:lnTo>
                  <a:cubicBezTo>
                    <a:pt x="21600" y="4823"/>
                    <a:pt x="20805" y="0"/>
                    <a:pt x="19819" y="0"/>
                  </a:cubicBezTo>
                  <a:close/>
                </a:path>
              </a:pathLst>
            </a:custGeom>
            <a:solidFill>
              <a:schemeClr val="accent6">
                <a:lumMod val="40000"/>
                <a:lumOff val="60000"/>
              </a:schemeClr>
            </a:solidFill>
            <a:ln w="12700">
              <a:miter lim="400000"/>
            </a:ln>
          </p:spPr>
          <p:txBody>
            <a:bodyPr lIns="38100" tIns="38100" rIns="38100" bIns="38100" anchor="ctr"/>
            <a:lstStyle/>
            <a:p>
              <a:pPr>
                <a:defRPr sz="3000">
                  <a:solidFill>
                    <a:srgbClr val="FFFFFF"/>
                  </a:solidFill>
                </a:defRPr>
              </a:pPr>
              <a:endParaRPr dirty="0"/>
            </a:p>
          </p:txBody>
        </p:sp>
        <p:sp>
          <p:nvSpPr>
            <p:cNvPr id="32" name="Shape">
              <a:extLst>
                <a:ext uri="{FF2B5EF4-FFF2-40B4-BE49-F238E27FC236}">
                  <a16:creationId xmlns:a16="http://schemas.microsoft.com/office/drawing/2014/main" xmlns="" id="{D71B1F4A-138A-4201-90C0-BFC3A73FE2FC}"/>
                </a:ext>
              </a:extLst>
            </p:cNvPr>
            <p:cNvSpPr/>
            <p:nvPr/>
          </p:nvSpPr>
          <p:spPr>
            <a:xfrm>
              <a:off x="4435285" y="2123218"/>
              <a:ext cx="1784350" cy="1644650"/>
            </a:xfrm>
            <a:custGeom>
              <a:avLst/>
              <a:gdLst/>
              <a:ahLst/>
              <a:cxnLst>
                <a:cxn ang="0">
                  <a:pos x="wd2" y="hd2"/>
                </a:cxn>
                <a:cxn ang="5400000">
                  <a:pos x="wd2" y="hd2"/>
                </a:cxn>
                <a:cxn ang="10800000">
                  <a:pos x="wd2" y="hd2"/>
                </a:cxn>
                <a:cxn ang="16200000">
                  <a:pos x="wd2" y="hd2"/>
                </a:cxn>
              </a:cxnLst>
              <a:rect l="0" t="0" r="r" b="b"/>
              <a:pathLst>
                <a:path w="21208" h="21600" extrusionOk="0">
                  <a:moveTo>
                    <a:pt x="20619" y="8373"/>
                  </a:moveTo>
                  <a:lnTo>
                    <a:pt x="17510" y="2435"/>
                  </a:lnTo>
                  <a:cubicBezTo>
                    <a:pt x="16725" y="934"/>
                    <a:pt x="15276" y="0"/>
                    <a:pt x="13706" y="0"/>
                  </a:cubicBezTo>
                  <a:lnTo>
                    <a:pt x="7502" y="0"/>
                  </a:lnTo>
                  <a:cubicBezTo>
                    <a:pt x="5932" y="0"/>
                    <a:pt x="4483" y="934"/>
                    <a:pt x="3698" y="2435"/>
                  </a:cubicBezTo>
                  <a:lnTo>
                    <a:pt x="589" y="8373"/>
                  </a:lnTo>
                  <a:cubicBezTo>
                    <a:pt x="-196" y="9874"/>
                    <a:pt x="-196" y="11726"/>
                    <a:pt x="589" y="13227"/>
                  </a:cubicBezTo>
                  <a:lnTo>
                    <a:pt x="3698" y="19165"/>
                  </a:lnTo>
                  <a:cubicBezTo>
                    <a:pt x="4483" y="20666"/>
                    <a:pt x="5932" y="21600"/>
                    <a:pt x="7502" y="21600"/>
                  </a:cubicBezTo>
                  <a:lnTo>
                    <a:pt x="13706" y="21600"/>
                  </a:lnTo>
                  <a:cubicBezTo>
                    <a:pt x="15276" y="21600"/>
                    <a:pt x="16725" y="20666"/>
                    <a:pt x="17510" y="19165"/>
                  </a:cubicBezTo>
                  <a:lnTo>
                    <a:pt x="20619" y="13227"/>
                  </a:lnTo>
                  <a:cubicBezTo>
                    <a:pt x="21404" y="11726"/>
                    <a:pt x="21404" y="9874"/>
                    <a:pt x="20619" y="8373"/>
                  </a:cubicBezTo>
                  <a:close/>
                </a:path>
              </a:pathLst>
            </a:custGeom>
            <a:solidFill>
              <a:schemeClr val="accent6"/>
            </a:solidFill>
            <a:ln w="12700">
              <a:miter lim="400000"/>
            </a:ln>
          </p:spPr>
          <p:txBody>
            <a:bodyPr lIns="38100" tIns="38100" rIns="38100" bIns="38100" anchor="ctr"/>
            <a:lstStyle/>
            <a:p>
              <a:pPr>
                <a:defRPr sz="3000">
                  <a:solidFill>
                    <a:srgbClr val="FFFFFF"/>
                  </a:solidFill>
                </a:defRPr>
              </a:pPr>
              <a:endParaRPr dirty="0"/>
            </a:p>
          </p:txBody>
        </p:sp>
        <p:sp>
          <p:nvSpPr>
            <p:cNvPr id="33" name="Shape">
              <a:extLst>
                <a:ext uri="{FF2B5EF4-FFF2-40B4-BE49-F238E27FC236}">
                  <a16:creationId xmlns:a16="http://schemas.microsoft.com/office/drawing/2014/main" xmlns="" id="{8B303F56-49E4-40C8-8A00-EE0D8F0C60BF}"/>
                </a:ext>
              </a:extLst>
            </p:cNvPr>
            <p:cNvSpPr/>
            <p:nvPr/>
          </p:nvSpPr>
          <p:spPr>
            <a:xfrm>
              <a:off x="5012342" y="2581687"/>
              <a:ext cx="1205231" cy="1186181"/>
            </a:xfrm>
            <a:custGeom>
              <a:avLst/>
              <a:gdLst/>
              <a:ahLst/>
              <a:cxnLst>
                <a:cxn ang="0">
                  <a:pos x="wd2" y="hd2"/>
                </a:cxn>
                <a:cxn ang="5400000">
                  <a:pos x="wd2" y="hd2"/>
                </a:cxn>
                <a:cxn ang="10800000">
                  <a:pos x="wd2" y="hd2"/>
                </a:cxn>
                <a:cxn ang="16200000">
                  <a:pos x="wd2" y="hd2"/>
                </a:cxn>
              </a:cxnLst>
              <a:rect l="0" t="0" r="r" b="b"/>
              <a:pathLst>
                <a:path w="21600" h="21600" extrusionOk="0">
                  <a:moveTo>
                    <a:pt x="16069" y="18224"/>
                  </a:moveTo>
                  <a:lnTo>
                    <a:pt x="20758" y="9991"/>
                  </a:lnTo>
                  <a:cubicBezTo>
                    <a:pt x="21236" y="9158"/>
                    <a:pt x="21509" y="8233"/>
                    <a:pt x="21600" y="7308"/>
                  </a:cubicBezTo>
                  <a:lnTo>
                    <a:pt x="14408" y="0"/>
                  </a:lnTo>
                  <a:lnTo>
                    <a:pt x="0" y="12951"/>
                  </a:lnTo>
                  <a:lnTo>
                    <a:pt x="8513" y="21600"/>
                  </a:lnTo>
                  <a:lnTo>
                    <a:pt x="10311" y="21600"/>
                  </a:lnTo>
                  <a:cubicBezTo>
                    <a:pt x="12701" y="21577"/>
                    <a:pt x="14886" y="20305"/>
                    <a:pt x="16069" y="18224"/>
                  </a:cubicBezTo>
                  <a:close/>
                </a:path>
              </a:pathLst>
            </a:custGeom>
            <a:solidFill>
              <a:schemeClr val="tx1">
                <a:alpha val="29000"/>
              </a:schemeClr>
            </a:solidFill>
            <a:ln w="12700">
              <a:miter lim="400000"/>
            </a:ln>
          </p:spPr>
          <p:txBody>
            <a:bodyPr lIns="38100" tIns="38100" rIns="38100" bIns="38100" anchor="ctr"/>
            <a:lstStyle/>
            <a:p>
              <a:pPr>
                <a:defRPr sz="3000">
                  <a:solidFill>
                    <a:srgbClr val="FFFFFF"/>
                  </a:solidFill>
                </a:defRPr>
              </a:pPr>
              <a:endParaRPr dirty="0"/>
            </a:p>
          </p:txBody>
        </p:sp>
        <p:sp>
          <p:nvSpPr>
            <p:cNvPr id="34" name="Shape">
              <a:extLst>
                <a:ext uri="{FF2B5EF4-FFF2-40B4-BE49-F238E27FC236}">
                  <a16:creationId xmlns:a16="http://schemas.microsoft.com/office/drawing/2014/main" xmlns="" id="{58739944-F077-4214-9DE7-F653F021C317}"/>
                </a:ext>
              </a:extLst>
            </p:cNvPr>
            <p:cNvSpPr/>
            <p:nvPr/>
          </p:nvSpPr>
          <p:spPr>
            <a:xfrm>
              <a:off x="4828985" y="2567718"/>
              <a:ext cx="1013522" cy="760298"/>
            </a:xfrm>
            <a:custGeom>
              <a:avLst/>
              <a:gdLst/>
              <a:ahLst/>
              <a:cxnLst>
                <a:cxn ang="0">
                  <a:pos x="wd2" y="hd2"/>
                </a:cxn>
                <a:cxn ang="5400000">
                  <a:pos x="wd2" y="hd2"/>
                </a:cxn>
                <a:cxn ang="10800000">
                  <a:pos x="wd2" y="hd2"/>
                </a:cxn>
                <a:cxn ang="16200000">
                  <a:pos x="wd2" y="hd2"/>
                </a:cxn>
              </a:cxnLst>
              <a:rect l="0" t="0" r="r" b="b"/>
              <a:pathLst>
                <a:path w="21467" h="21060" extrusionOk="0">
                  <a:moveTo>
                    <a:pt x="19448" y="158"/>
                  </a:moveTo>
                  <a:cubicBezTo>
                    <a:pt x="16247" y="1776"/>
                    <a:pt x="13207" y="3958"/>
                    <a:pt x="10464" y="6631"/>
                  </a:cubicBezTo>
                  <a:cubicBezTo>
                    <a:pt x="9065" y="7968"/>
                    <a:pt x="7747" y="9446"/>
                    <a:pt x="6509" y="11029"/>
                  </a:cubicBezTo>
                  <a:cubicBezTo>
                    <a:pt x="6429" y="11099"/>
                    <a:pt x="6348" y="11204"/>
                    <a:pt x="6294" y="11310"/>
                  </a:cubicBezTo>
                  <a:cubicBezTo>
                    <a:pt x="6106" y="10993"/>
                    <a:pt x="5810" y="10571"/>
                    <a:pt x="5756" y="10501"/>
                  </a:cubicBezTo>
                  <a:cubicBezTo>
                    <a:pt x="5245" y="9797"/>
                    <a:pt x="4600" y="9059"/>
                    <a:pt x="3900" y="8742"/>
                  </a:cubicBezTo>
                  <a:cubicBezTo>
                    <a:pt x="2313" y="7968"/>
                    <a:pt x="619" y="9023"/>
                    <a:pt x="107" y="11134"/>
                  </a:cubicBezTo>
                  <a:cubicBezTo>
                    <a:pt x="0" y="11380"/>
                    <a:pt x="-27" y="11662"/>
                    <a:pt x="27" y="11943"/>
                  </a:cubicBezTo>
                  <a:cubicBezTo>
                    <a:pt x="54" y="12189"/>
                    <a:pt x="161" y="12401"/>
                    <a:pt x="296" y="12576"/>
                  </a:cubicBezTo>
                  <a:cubicBezTo>
                    <a:pt x="941" y="13667"/>
                    <a:pt x="1533" y="14793"/>
                    <a:pt x="2098" y="15954"/>
                  </a:cubicBezTo>
                  <a:cubicBezTo>
                    <a:pt x="2663" y="17115"/>
                    <a:pt x="3120" y="18381"/>
                    <a:pt x="3685" y="19577"/>
                  </a:cubicBezTo>
                  <a:cubicBezTo>
                    <a:pt x="4142" y="20527"/>
                    <a:pt x="4976" y="21125"/>
                    <a:pt x="5837" y="21055"/>
                  </a:cubicBezTo>
                  <a:cubicBezTo>
                    <a:pt x="6832" y="20984"/>
                    <a:pt x="7424" y="20140"/>
                    <a:pt x="7989" y="19155"/>
                  </a:cubicBezTo>
                  <a:cubicBezTo>
                    <a:pt x="10329" y="15074"/>
                    <a:pt x="12777" y="11029"/>
                    <a:pt x="15709" y="7616"/>
                  </a:cubicBezTo>
                  <a:cubicBezTo>
                    <a:pt x="17350" y="5681"/>
                    <a:pt x="19125" y="3993"/>
                    <a:pt x="21062" y="2586"/>
                  </a:cubicBezTo>
                  <a:cubicBezTo>
                    <a:pt x="21519" y="2234"/>
                    <a:pt x="21573" y="1319"/>
                    <a:pt x="21304" y="791"/>
                  </a:cubicBezTo>
                  <a:cubicBezTo>
                    <a:pt x="20712" y="-475"/>
                    <a:pt x="19448" y="158"/>
                    <a:pt x="19448" y="158"/>
                  </a:cubicBezTo>
                  <a:close/>
                  <a:moveTo>
                    <a:pt x="6052" y="11662"/>
                  </a:moveTo>
                  <a:cubicBezTo>
                    <a:pt x="5998" y="11697"/>
                    <a:pt x="6025" y="11662"/>
                    <a:pt x="6052" y="11662"/>
                  </a:cubicBezTo>
                  <a:lnTo>
                    <a:pt x="6052" y="11662"/>
                  </a:lnTo>
                  <a:close/>
                </a:path>
              </a:pathLst>
            </a:custGeom>
            <a:solidFill>
              <a:srgbClr val="FFFFFF"/>
            </a:solidFill>
            <a:ln w="12700">
              <a:miter lim="400000"/>
            </a:ln>
          </p:spPr>
          <p:txBody>
            <a:bodyPr lIns="38100" tIns="38100" rIns="38100" bIns="38100" anchor="ctr"/>
            <a:lstStyle/>
            <a:p>
              <a:pPr>
                <a:defRPr sz="3000">
                  <a:solidFill>
                    <a:srgbClr val="FFFFFF"/>
                  </a:solidFill>
                </a:defRPr>
              </a:pPr>
              <a:endParaRPr dirty="0"/>
            </a:p>
          </p:txBody>
        </p:sp>
        <p:sp>
          <p:nvSpPr>
            <p:cNvPr id="30" name="TextBox 43">
              <a:extLst>
                <a:ext uri="{FF2B5EF4-FFF2-40B4-BE49-F238E27FC236}">
                  <a16:creationId xmlns:a16="http://schemas.microsoft.com/office/drawing/2014/main" xmlns="" id="{5791866F-02FB-42C0-9488-B2E8014D2BD0}"/>
                </a:ext>
              </a:extLst>
            </p:cNvPr>
            <p:cNvSpPr txBox="1"/>
            <p:nvPr/>
          </p:nvSpPr>
          <p:spPr>
            <a:xfrm>
              <a:off x="6288112" y="2988799"/>
              <a:ext cx="3673755" cy="830997"/>
            </a:xfrm>
            <a:prstGeom prst="rect">
              <a:avLst/>
            </a:prstGeom>
            <a:noFill/>
          </p:spPr>
          <p:txBody>
            <a:bodyPr wrap="square" lIns="0" rIns="0" rtlCol="0" anchor="ctr">
              <a:spAutoFit/>
            </a:bodyPr>
            <a:lstStyle/>
            <a:p>
              <a:r>
                <a:rPr lang="en-US" sz="1200" noProof="1">
                  <a:solidFill>
                    <a:schemeClr val="tx2">
                      <a:lumMod val="50000"/>
                    </a:schemeClr>
                  </a:solidFill>
                </a:rPr>
                <a:t>De manera persistente los empresarios señalan situaciones que les hace imposible la formalidad. Es indispensable para el MEIC que las empresas se formalicen y así puedan acceder a los beneficios de tener esta condición.</a:t>
              </a:r>
            </a:p>
          </p:txBody>
        </p:sp>
      </p:grpSp>
      <p:grpSp>
        <p:nvGrpSpPr>
          <p:cNvPr id="4" name="Grupo 3">
            <a:extLst>
              <a:ext uri="{FF2B5EF4-FFF2-40B4-BE49-F238E27FC236}">
                <a16:creationId xmlns:a16="http://schemas.microsoft.com/office/drawing/2014/main" xmlns="" id="{F63E46A4-F383-4238-9D3D-8D3DB51D21DA}"/>
              </a:ext>
            </a:extLst>
          </p:cNvPr>
          <p:cNvGrpSpPr/>
          <p:nvPr/>
        </p:nvGrpSpPr>
        <p:grpSpPr>
          <a:xfrm>
            <a:off x="1890418" y="3220022"/>
            <a:ext cx="6834927" cy="1644650"/>
            <a:chOff x="1890418" y="3220022"/>
            <a:chExt cx="6834927" cy="1644650"/>
          </a:xfrm>
        </p:grpSpPr>
        <p:sp>
          <p:nvSpPr>
            <p:cNvPr id="17" name="Shape">
              <a:extLst>
                <a:ext uri="{FF2B5EF4-FFF2-40B4-BE49-F238E27FC236}">
                  <a16:creationId xmlns:a16="http://schemas.microsoft.com/office/drawing/2014/main" xmlns="" id="{59F31735-2200-4E6C-AD4A-E164D08BC73E}"/>
                </a:ext>
              </a:extLst>
            </p:cNvPr>
            <p:cNvSpPr/>
            <p:nvPr/>
          </p:nvSpPr>
          <p:spPr>
            <a:xfrm flipH="1">
              <a:off x="1890418" y="3220022"/>
              <a:ext cx="1896744" cy="784861"/>
            </a:xfrm>
            <a:prstGeom prst="roundRect">
              <a:avLst>
                <a:gd name="adj" fmla="val 50000"/>
              </a:avLst>
            </a:prstGeom>
            <a:solidFill>
              <a:schemeClr val="accent2">
                <a:lumMod val="40000"/>
                <a:lumOff val="60000"/>
              </a:schemeClr>
            </a:solidFill>
            <a:ln w="12700">
              <a:miter lim="400000"/>
            </a:ln>
          </p:spPr>
          <p:txBody>
            <a:bodyPr lIns="38100" tIns="38100" rIns="38100" bIns="38100" anchor="ctr"/>
            <a:lstStyle/>
            <a:p>
              <a:pPr>
                <a:defRPr sz="3000">
                  <a:solidFill>
                    <a:srgbClr val="FFFFFF"/>
                  </a:solidFill>
                </a:defRPr>
              </a:pPr>
              <a:endParaRPr dirty="0"/>
            </a:p>
          </p:txBody>
        </p:sp>
        <p:sp>
          <p:nvSpPr>
            <p:cNvPr id="26" name="Shape">
              <a:extLst>
                <a:ext uri="{FF2B5EF4-FFF2-40B4-BE49-F238E27FC236}">
                  <a16:creationId xmlns:a16="http://schemas.microsoft.com/office/drawing/2014/main" xmlns="" id="{7A37D611-237D-4813-811D-71F6998A9A2E}"/>
                </a:ext>
              </a:extLst>
            </p:cNvPr>
            <p:cNvSpPr/>
            <p:nvPr/>
          </p:nvSpPr>
          <p:spPr>
            <a:xfrm>
              <a:off x="3965384" y="4079811"/>
              <a:ext cx="4759961" cy="784861"/>
            </a:xfrm>
            <a:custGeom>
              <a:avLst/>
              <a:gdLst/>
              <a:ahLst/>
              <a:cxnLst>
                <a:cxn ang="0">
                  <a:pos x="wd2" y="hd2"/>
                </a:cxn>
                <a:cxn ang="5400000">
                  <a:pos x="wd2" y="hd2"/>
                </a:cxn>
                <a:cxn ang="10800000">
                  <a:pos x="wd2" y="hd2"/>
                </a:cxn>
                <a:cxn ang="16200000">
                  <a:pos x="wd2" y="hd2"/>
                </a:cxn>
              </a:cxnLst>
              <a:rect l="0" t="0" r="r" b="b"/>
              <a:pathLst>
                <a:path w="21600" h="21600" extrusionOk="0">
                  <a:moveTo>
                    <a:pt x="19819" y="0"/>
                  </a:moveTo>
                  <a:lnTo>
                    <a:pt x="0" y="0"/>
                  </a:lnTo>
                  <a:lnTo>
                    <a:pt x="0" y="21600"/>
                  </a:lnTo>
                  <a:lnTo>
                    <a:pt x="19819" y="21600"/>
                  </a:lnTo>
                  <a:cubicBezTo>
                    <a:pt x="20805" y="21600"/>
                    <a:pt x="21600" y="16777"/>
                    <a:pt x="21600" y="10800"/>
                  </a:cubicBezTo>
                  <a:lnTo>
                    <a:pt x="21600" y="10800"/>
                  </a:lnTo>
                  <a:cubicBezTo>
                    <a:pt x="21600" y="4823"/>
                    <a:pt x="20805" y="0"/>
                    <a:pt x="19819" y="0"/>
                  </a:cubicBezTo>
                  <a:close/>
                </a:path>
              </a:pathLst>
            </a:custGeom>
            <a:solidFill>
              <a:schemeClr val="accent2">
                <a:lumMod val="40000"/>
                <a:lumOff val="60000"/>
              </a:schemeClr>
            </a:solidFill>
            <a:ln w="12700">
              <a:miter lim="400000"/>
            </a:ln>
          </p:spPr>
          <p:txBody>
            <a:bodyPr lIns="38100" tIns="38100" rIns="38100" bIns="38100" anchor="ctr"/>
            <a:lstStyle/>
            <a:p>
              <a:pPr>
                <a:defRPr sz="3000">
                  <a:solidFill>
                    <a:srgbClr val="FFFFFF"/>
                  </a:solidFill>
                </a:defRPr>
              </a:pPr>
              <a:endParaRPr dirty="0"/>
            </a:p>
          </p:txBody>
        </p:sp>
        <p:sp>
          <p:nvSpPr>
            <p:cNvPr id="27" name="Shape">
              <a:extLst>
                <a:ext uri="{FF2B5EF4-FFF2-40B4-BE49-F238E27FC236}">
                  <a16:creationId xmlns:a16="http://schemas.microsoft.com/office/drawing/2014/main" xmlns="" id="{00EBC9DD-CD30-4497-9CDA-BDCC0F6E60F1}"/>
                </a:ext>
              </a:extLst>
            </p:cNvPr>
            <p:cNvSpPr/>
            <p:nvPr/>
          </p:nvSpPr>
          <p:spPr>
            <a:xfrm>
              <a:off x="2898585" y="3220022"/>
              <a:ext cx="1784350" cy="1644650"/>
            </a:xfrm>
            <a:custGeom>
              <a:avLst/>
              <a:gdLst/>
              <a:ahLst/>
              <a:cxnLst>
                <a:cxn ang="0">
                  <a:pos x="wd2" y="hd2"/>
                </a:cxn>
                <a:cxn ang="5400000">
                  <a:pos x="wd2" y="hd2"/>
                </a:cxn>
                <a:cxn ang="10800000">
                  <a:pos x="wd2" y="hd2"/>
                </a:cxn>
                <a:cxn ang="16200000">
                  <a:pos x="wd2" y="hd2"/>
                </a:cxn>
              </a:cxnLst>
              <a:rect l="0" t="0" r="r" b="b"/>
              <a:pathLst>
                <a:path w="21208" h="21600" extrusionOk="0">
                  <a:moveTo>
                    <a:pt x="20619" y="8373"/>
                  </a:moveTo>
                  <a:lnTo>
                    <a:pt x="17510" y="2435"/>
                  </a:lnTo>
                  <a:cubicBezTo>
                    <a:pt x="16725" y="934"/>
                    <a:pt x="15276" y="0"/>
                    <a:pt x="13706" y="0"/>
                  </a:cubicBezTo>
                  <a:lnTo>
                    <a:pt x="7502" y="0"/>
                  </a:lnTo>
                  <a:cubicBezTo>
                    <a:pt x="5932" y="0"/>
                    <a:pt x="4483" y="934"/>
                    <a:pt x="3698" y="2435"/>
                  </a:cubicBezTo>
                  <a:lnTo>
                    <a:pt x="589" y="8373"/>
                  </a:lnTo>
                  <a:cubicBezTo>
                    <a:pt x="-196" y="9874"/>
                    <a:pt x="-196" y="11726"/>
                    <a:pt x="589" y="13227"/>
                  </a:cubicBezTo>
                  <a:lnTo>
                    <a:pt x="3698" y="19165"/>
                  </a:lnTo>
                  <a:cubicBezTo>
                    <a:pt x="4483" y="20666"/>
                    <a:pt x="5932" y="21600"/>
                    <a:pt x="7502" y="21600"/>
                  </a:cubicBezTo>
                  <a:lnTo>
                    <a:pt x="13706" y="21600"/>
                  </a:lnTo>
                  <a:cubicBezTo>
                    <a:pt x="15276" y="21600"/>
                    <a:pt x="16725" y="20666"/>
                    <a:pt x="17510" y="19165"/>
                  </a:cubicBezTo>
                  <a:lnTo>
                    <a:pt x="20619" y="13227"/>
                  </a:lnTo>
                  <a:cubicBezTo>
                    <a:pt x="21404" y="11726"/>
                    <a:pt x="21404" y="9874"/>
                    <a:pt x="20619" y="8373"/>
                  </a:cubicBezTo>
                  <a:close/>
                </a:path>
              </a:pathLst>
            </a:custGeom>
            <a:solidFill>
              <a:schemeClr val="accent2"/>
            </a:solidFill>
            <a:ln w="12700">
              <a:miter lim="400000"/>
            </a:ln>
          </p:spPr>
          <p:txBody>
            <a:bodyPr lIns="38100" tIns="38100" rIns="38100" bIns="38100" anchor="ctr"/>
            <a:lstStyle/>
            <a:p>
              <a:pPr>
                <a:defRPr sz="3000">
                  <a:solidFill>
                    <a:srgbClr val="FFFFFF"/>
                  </a:solidFill>
                </a:defRPr>
              </a:pPr>
              <a:endParaRPr dirty="0"/>
            </a:p>
          </p:txBody>
        </p:sp>
        <p:sp>
          <p:nvSpPr>
            <p:cNvPr id="28" name="Shape">
              <a:extLst>
                <a:ext uri="{FF2B5EF4-FFF2-40B4-BE49-F238E27FC236}">
                  <a16:creationId xmlns:a16="http://schemas.microsoft.com/office/drawing/2014/main" xmlns="" id="{CCFC1EF8-C898-47A5-8EF9-F2779902D495}"/>
                </a:ext>
              </a:extLst>
            </p:cNvPr>
            <p:cNvSpPr/>
            <p:nvPr/>
          </p:nvSpPr>
          <p:spPr>
            <a:xfrm>
              <a:off x="3475642" y="3678491"/>
              <a:ext cx="1205231" cy="1186181"/>
            </a:xfrm>
            <a:custGeom>
              <a:avLst/>
              <a:gdLst/>
              <a:ahLst/>
              <a:cxnLst>
                <a:cxn ang="0">
                  <a:pos x="wd2" y="hd2"/>
                </a:cxn>
                <a:cxn ang="5400000">
                  <a:pos x="wd2" y="hd2"/>
                </a:cxn>
                <a:cxn ang="10800000">
                  <a:pos x="wd2" y="hd2"/>
                </a:cxn>
                <a:cxn ang="16200000">
                  <a:pos x="wd2" y="hd2"/>
                </a:cxn>
              </a:cxnLst>
              <a:rect l="0" t="0" r="r" b="b"/>
              <a:pathLst>
                <a:path w="21600" h="21600" extrusionOk="0">
                  <a:moveTo>
                    <a:pt x="16069" y="18224"/>
                  </a:moveTo>
                  <a:lnTo>
                    <a:pt x="20758" y="9991"/>
                  </a:lnTo>
                  <a:cubicBezTo>
                    <a:pt x="21236" y="9158"/>
                    <a:pt x="21509" y="8233"/>
                    <a:pt x="21600" y="7308"/>
                  </a:cubicBezTo>
                  <a:lnTo>
                    <a:pt x="14408" y="0"/>
                  </a:lnTo>
                  <a:lnTo>
                    <a:pt x="0" y="12951"/>
                  </a:lnTo>
                  <a:lnTo>
                    <a:pt x="8513" y="21600"/>
                  </a:lnTo>
                  <a:lnTo>
                    <a:pt x="10311" y="21600"/>
                  </a:lnTo>
                  <a:cubicBezTo>
                    <a:pt x="12701" y="21577"/>
                    <a:pt x="14886" y="20305"/>
                    <a:pt x="16069" y="18224"/>
                  </a:cubicBezTo>
                  <a:close/>
                </a:path>
              </a:pathLst>
            </a:custGeom>
            <a:solidFill>
              <a:schemeClr val="tx1">
                <a:alpha val="29000"/>
              </a:schemeClr>
            </a:solidFill>
            <a:ln w="12700">
              <a:miter lim="400000"/>
            </a:ln>
          </p:spPr>
          <p:txBody>
            <a:bodyPr lIns="38100" tIns="38100" rIns="38100" bIns="38100" anchor="ctr"/>
            <a:lstStyle/>
            <a:p>
              <a:pPr>
                <a:defRPr sz="3000">
                  <a:solidFill>
                    <a:srgbClr val="FFFFFF"/>
                  </a:solidFill>
                </a:defRPr>
              </a:pPr>
              <a:endParaRPr dirty="0"/>
            </a:p>
          </p:txBody>
        </p:sp>
        <p:sp>
          <p:nvSpPr>
            <p:cNvPr id="29" name="Shape">
              <a:extLst>
                <a:ext uri="{FF2B5EF4-FFF2-40B4-BE49-F238E27FC236}">
                  <a16:creationId xmlns:a16="http://schemas.microsoft.com/office/drawing/2014/main" xmlns="" id="{27BD88E4-CF99-4A70-B30E-CAA10593E855}"/>
                </a:ext>
              </a:extLst>
            </p:cNvPr>
            <p:cNvSpPr/>
            <p:nvPr/>
          </p:nvSpPr>
          <p:spPr>
            <a:xfrm>
              <a:off x="3292285" y="3664522"/>
              <a:ext cx="1013522" cy="760298"/>
            </a:xfrm>
            <a:custGeom>
              <a:avLst/>
              <a:gdLst/>
              <a:ahLst/>
              <a:cxnLst>
                <a:cxn ang="0">
                  <a:pos x="wd2" y="hd2"/>
                </a:cxn>
                <a:cxn ang="5400000">
                  <a:pos x="wd2" y="hd2"/>
                </a:cxn>
                <a:cxn ang="10800000">
                  <a:pos x="wd2" y="hd2"/>
                </a:cxn>
                <a:cxn ang="16200000">
                  <a:pos x="wd2" y="hd2"/>
                </a:cxn>
              </a:cxnLst>
              <a:rect l="0" t="0" r="r" b="b"/>
              <a:pathLst>
                <a:path w="21467" h="21060" extrusionOk="0">
                  <a:moveTo>
                    <a:pt x="19448" y="158"/>
                  </a:moveTo>
                  <a:cubicBezTo>
                    <a:pt x="16247" y="1776"/>
                    <a:pt x="13207" y="3958"/>
                    <a:pt x="10464" y="6631"/>
                  </a:cubicBezTo>
                  <a:cubicBezTo>
                    <a:pt x="9065" y="7968"/>
                    <a:pt x="7747" y="9446"/>
                    <a:pt x="6509" y="11029"/>
                  </a:cubicBezTo>
                  <a:cubicBezTo>
                    <a:pt x="6429" y="11099"/>
                    <a:pt x="6348" y="11204"/>
                    <a:pt x="6294" y="11310"/>
                  </a:cubicBezTo>
                  <a:cubicBezTo>
                    <a:pt x="6106" y="10993"/>
                    <a:pt x="5810" y="10571"/>
                    <a:pt x="5756" y="10501"/>
                  </a:cubicBezTo>
                  <a:cubicBezTo>
                    <a:pt x="5245" y="9797"/>
                    <a:pt x="4600" y="9059"/>
                    <a:pt x="3900" y="8742"/>
                  </a:cubicBezTo>
                  <a:cubicBezTo>
                    <a:pt x="2313" y="7968"/>
                    <a:pt x="619" y="9023"/>
                    <a:pt x="107" y="11134"/>
                  </a:cubicBezTo>
                  <a:cubicBezTo>
                    <a:pt x="0" y="11380"/>
                    <a:pt x="-27" y="11662"/>
                    <a:pt x="27" y="11943"/>
                  </a:cubicBezTo>
                  <a:cubicBezTo>
                    <a:pt x="54" y="12189"/>
                    <a:pt x="161" y="12401"/>
                    <a:pt x="296" y="12576"/>
                  </a:cubicBezTo>
                  <a:cubicBezTo>
                    <a:pt x="941" y="13667"/>
                    <a:pt x="1533" y="14793"/>
                    <a:pt x="2098" y="15954"/>
                  </a:cubicBezTo>
                  <a:cubicBezTo>
                    <a:pt x="2663" y="17115"/>
                    <a:pt x="3120" y="18381"/>
                    <a:pt x="3685" y="19577"/>
                  </a:cubicBezTo>
                  <a:cubicBezTo>
                    <a:pt x="4142" y="20527"/>
                    <a:pt x="4976" y="21125"/>
                    <a:pt x="5837" y="21055"/>
                  </a:cubicBezTo>
                  <a:cubicBezTo>
                    <a:pt x="6832" y="20984"/>
                    <a:pt x="7424" y="20140"/>
                    <a:pt x="7989" y="19155"/>
                  </a:cubicBezTo>
                  <a:cubicBezTo>
                    <a:pt x="10329" y="15074"/>
                    <a:pt x="12777" y="11029"/>
                    <a:pt x="15709" y="7616"/>
                  </a:cubicBezTo>
                  <a:cubicBezTo>
                    <a:pt x="17350" y="5681"/>
                    <a:pt x="19125" y="3993"/>
                    <a:pt x="21062" y="2586"/>
                  </a:cubicBezTo>
                  <a:cubicBezTo>
                    <a:pt x="21519" y="2234"/>
                    <a:pt x="21573" y="1319"/>
                    <a:pt x="21304" y="791"/>
                  </a:cubicBezTo>
                  <a:cubicBezTo>
                    <a:pt x="20712" y="-475"/>
                    <a:pt x="19448" y="158"/>
                    <a:pt x="19448" y="158"/>
                  </a:cubicBezTo>
                  <a:close/>
                  <a:moveTo>
                    <a:pt x="6052" y="11662"/>
                  </a:moveTo>
                  <a:cubicBezTo>
                    <a:pt x="5998" y="11697"/>
                    <a:pt x="6025" y="11662"/>
                    <a:pt x="6052" y="11662"/>
                  </a:cubicBezTo>
                  <a:lnTo>
                    <a:pt x="6052" y="11662"/>
                  </a:lnTo>
                  <a:close/>
                </a:path>
              </a:pathLst>
            </a:custGeom>
            <a:solidFill>
              <a:srgbClr val="FFFFFF"/>
            </a:solidFill>
            <a:ln w="12700">
              <a:miter lim="400000"/>
            </a:ln>
          </p:spPr>
          <p:txBody>
            <a:bodyPr lIns="38100" tIns="38100" rIns="38100" bIns="38100" anchor="ctr"/>
            <a:lstStyle/>
            <a:p>
              <a:pPr>
                <a:defRPr sz="3000">
                  <a:solidFill>
                    <a:srgbClr val="FFFFFF"/>
                  </a:solidFill>
                </a:defRPr>
              </a:pPr>
              <a:endParaRPr dirty="0"/>
            </a:p>
          </p:txBody>
        </p:sp>
        <p:sp>
          <p:nvSpPr>
            <p:cNvPr id="25" name="TextBox 19">
              <a:extLst>
                <a:ext uri="{FF2B5EF4-FFF2-40B4-BE49-F238E27FC236}">
                  <a16:creationId xmlns:a16="http://schemas.microsoft.com/office/drawing/2014/main" xmlns="" id="{0CB5C128-8EBB-4B67-9D12-37AA6BCDEEE7}"/>
                </a:ext>
              </a:extLst>
            </p:cNvPr>
            <p:cNvSpPr txBox="1"/>
            <p:nvPr/>
          </p:nvSpPr>
          <p:spPr>
            <a:xfrm>
              <a:off x="4864230" y="4162541"/>
              <a:ext cx="3673755" cy="646331"/>
            </a:xfrm>
            <a:prstGeom prst="rect">
              <a:avLst/>
            </a:prstGeom>
            <a:noFill/>
          </p:spPr>
          <p:txBody>
            <a:bodyPr wrap="square" lIns="0" rIns="0" rtlCol="0" anchor="ctr">
              <a:spAutoFit/>
            </a:bodyPr>
            <a:lstStyle/>
            <a:p>
              <a:r>
                <a:rPr lang="en-US" sz="1200" noProof="1">
                  <a:solidFill>
                    <a:schemeClr val="tx2">
                      <a:lumMod val="50000"/>
                    </a:schemeClr>
                  </a:solidFill>
                </a:rPr>
                <a:t>Es fundamental estudiar las razones por las cuales los empresarios pyme no logran formalizarse, y articular con otras instituciones para encontrar soluciones.</a:t>
              </a:r>
            </a:p>
          </p:txBody>
        </p:sp>
      </p:grpSp>
    </p:spTree>
    <p:extLst>
      <p:ext uri="{BB962C8B-B14F-4D97-AF65-F5344CB8AC3E}">
        <p14:creationId xmlns:p14="http://schemas.microsoft.com/office/powerpoint/2010/main" val="279427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70105" y="33398"/>
            <a:ext cx="1021895" cy="722722"/>
          </a:xfrm>
          <a:prstGeom prst="rect">
            <a:avLst/>
          </a:prstGeom>
        </p:spPr>
      </p:pic>
      <p:pic>
        <p:nvPicPr>
          <p:cNvPr id="19" name="Imagen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112" y="86520"/>
            <a:ext cx="1152820" cy="525780"/>
          </a:xfrm>
          <a:prstGeom prst="rect">
            <a:avLst/>
          </a:prstGeom>
        </p:spPr>
      </p:pic>
      <p:sp>
        <p:nvSpPr>
          <p:cNvPr id="4" name="Título 3">
            <a:extLst>
              <a:ext uri="{FF2B5EF4-FFF2-40B4-BE49-F238E27FC236}">
                <a16:creationId xmlns:a16="http://schemas.microsoft.com/office/drawing/2014/main" xmlns="" id="{AC2E46E4-4D0D-0F43-AB15-E15EFA0C4BCF}"/>
              </a:ext>
            </a:extLst>
          </p:cNvPr>
          <p:cNvSpPr>
            <a:spLocks noGrp="1"/>
          </p:cNvSpPr>
          <p:nvPr>
            <p:ph type="title"/>
          </p:nvPr>
        </p:nvSpPr>
        <p:spPr>
          <a:xfrm>
            <a:off x="473672" y="1254972"/>
            <a:ext cx="8877290" cy="834020"/>
          </a:xfrm>
        </p:spPr>
        <p:txBody>
          <a:bodyPr>
            <a:normAutofit/>
          </a:bodyPr>
          <a:lstStyle/>
          <a:p>
            <a:r>
              <a:rPr lang="es-CR" sz="2000" dirty="0"/>
              <a:t>¿Qué es la formalidad empresarial?*</a:t>
            </a:r>
          </a:p>
        </p:txBody>
      </p:sp>
      <p:sp>
        <p:nvSpPr>
          <p:cNvPr id="9" name="Cuadro de texto 2">
            <a:extLst>
              <a:ext uri="{FF2B5EF4-FFF2-40B4-BE49-F238E27FC236}">
                <a16:creationId xmlns:a16="http://schemas.microsoft.com/office/drawing/2014/main" xmlns="" id="{B276BB78-573D-5A4C-9CD3-D69C0375F403}"/>
              </a:ext>
            </a:extLst>
          </p:cNvPr>
          <p:cNvSpPr txBox="1">
            <a:spLocks noChangeArrowheads="1"/>
          </p:cNvSpPr>
          <p:nvPr/>
        </p:nvSpPr>
        <p:spPr bwMode="auto">
          <a:xfrm>
            <a:off x="302123" y="3303811"/>
            <a:ext cx="3488827" cy="1663226"/>
          </a:xfrm>
          <a:prstGeom prst="rect">
            <a:avLst/>
          </a:prstGeom>
          <a:solidFill>
            <a:srgbClr val="FFFFFF"/>
          </a:solidFill>
          <a:ln w="12700">
            <a:noFill/>
            <a:miter lim="800000"/>
            <a:headEnd/>
            <a:tailEnd/>
          </a:ln>
        </p:spPr>
        <p:txBody>
          <a:bodyPr rot="0" vert="horz" wrap="square" lIns="91440" tIns="45720" rIns="91440" bIns="45720" anchor="t" anchorCtr="0">
            <a:noAutofit/>
          </a:bodyPr>
          <a:lstStyle/>
          <a:p>
            <a:pPr lvl="0">
              <a:lnSpc>
                <a:spcPct val="107000"/>
              </a:lnSpc>
              <a:spcAft>
                <a:spcPts val="0"/>
              </a:spcAft>
            </a:pPr>
            <a:r>
              <a:rPr lang="es-ES" sz="1400" b="1" dirty="0">
                <a:latin typeface="Calibri" panose="020F0502020204030204" pitchFamily="34" charset="0"/>
                <a:ea typeface="Calibri" panose="020F0502020204030204" pitchFamily="34" charset="0"/>
                <a:cs typeface="Times New Roman" panose="02020603050405020304" pitchFamily="18" charset="0"/>
              </a:rPr>
              <a:t>I NIVEL: Apertura de empresa:</a:t>
            </a:r>
          </a:p>
          <a:p>
            <a:pPr marL="342900" indent="-342900">
              <a:lnSpc>
                <a:spcPct val="107000"/>
              </a:lnSpc>
              <a:buFont typeface="Symbol" panose="05050102010706020507" pitchFamily="18" charset="2"/>
              <a:buChar char=""/>
            </a:pPr>
            <a:r>
              <a:rPr lang="es-ES" sz="1400" dirty="0">
                <a:latin typeface="Calibri" panose="020F0502020204030204" pitchFamily="34" charset="0"/>
                <a:ea typeface="Calibri" panose="020F0502020204030204" pitchFamily="34" charset="0"/>
                <a:cs typeface="Times New Roman" panose="02020603050405020304" pitchFamily="18" charset="0"/>
              </a:rPr>
              <a:t>Contribuyente: Ministerio de Hacienda   </a:t>
            </a:r>
          </a:p>
          <a:p>
            <a:pPr marL="342900" lvl="0" indent="-342900">
              <a:lnSpc>
                <a:spcPct val="107000"/>
              </a:lnSpc>
              <a:spcAft>
                <a:spcPts val="0"/>
              </a:spcAft>
              <a:buFont typeface="Symbol" panose="05050102010706020507" pitchFamily="18" charset="2"/>
              <a:buChar char=""/>
            </a:pPr>
            <a:r>
              <a:rPr lang="es-ES" sz="1400" dirty="0">
                <a:latin typeface="Calibri" panose="020F0502020204030204" pitchFamily="34" charset="0"/>
                <a:ea typeface="Calibri" panose="020F0502020204030204" pitchFamily="34" charset="0"/>
                <a:cs typeface="Times New Roman" panose="02020603050405020304" pitchFamily="18" charset="0"/>
              </a:rPr>
              <a:t>Patrono o Trabajador Independiente: CCSS</a:t>
            </a:r>
          </a:p>
          <a:p>
            <a:pPr>
              <a:lnSpc>
                <a:spcPct val="107000"/>
              </a:lnSpc>
              <a:spcAft>
                <a:spcPts val="800"/>
              </a:spcAft>
            </a:pPr>
            <a:r>
              <a:rPr lang="es-ES"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ES"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*Definición </a:t>
            </a:r>
            <a:r>
              <a:rPr lang="es-ES" sz="1200" dirty="0">
                <a:latin typeface="Calibri" panose="020F0502020204030204" pitchFamily="34" charset="0"/>
                <a:ea typeface="Calibri" panose="020F0502020204030204" pitchFamily="34" charset="0"/>
                <a:cs typeface="Times New Roman" panose="02020603050405020304" pitchFamily="18" charset="0"/>
              </a:rPr>
              <a:t>propuesta MEIC -OIT-INEC-MTSS (aun por validar)</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dirty="0">
                <a:effectLst/>
                <a:latin typeface="Calibri" panose="020F0502020204030204" pitchFamily="34" charset="0"/>
                <a:ea typeface="Calibri" panose="020F0502020204030204" pitchFamily="34" charset="0"/>
                <a:cs typeface="Times New Roman" panose="02020603050405020304" pitchFamily="18" charset="0"/>
              </a:rPr>
              <a:t> </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05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ES" sz="105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ES" sz="105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ES" sz="105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 name="Cuadro de texto 2">
            <a:extLst>
              <a:ext uri="{FF2B5EF4-FFF2-40B4-BE49-F238E27FC236}">
                <a16:creationId xmlns:a16="http://schemas.microsoft.com/office/drawing/2014/main" xmlns="" id="{58B26F8C-566E-3749-98DD-E147C9DEB693}"/>
              </a:ext>
            </a:extLst>
          </p:cNvPr>
          <p:cNvSpPr txBox="1">
            <a:spLocks noChangeArrowheads="1"/>
          </p:cNvSpPr>
          <p:nvPr/>
        </p:nvSpPr>
        <p:spPr bwMode="auto">
          <a:xfrm>
            <a:off x="7988409" y="3301046"/>
            <a:ext cx="3901467" cy="1135143"/>
          </a:xfrm>
          <a:prstGeom prst="rect">
            <a:avLst/>
          </a:prstGeom>
          <a:solidFill>
            <a:srgbClr val="FFFFFF"/>
          </a:solidFill>
          <a:ln w="12700">
            <a:noFill/>
            <a:miter lim="800000"/>
            <a:headEnd/>
            <a:tailEnd/>
          </a:ln>
        </p:spPr>
        <p:txBody>
          <a:bodyPr rot="0" vert="horz" wrap="square" lIns="91440" tIns="45720" rIns="91440" bIns="45720" anchor="t" anchorCtr="0">
            <a:noAutofit/>
          </a:bodyPr>
          <a:lstStyle/>
          <a:p>
            <a:pPr lvl="0">
              <a:lnSpc>
                <a:spcPct val="107000"/>
              </a:lnSpc>
              <a:spcAft>
                <a:spcPts val="0"/>
              </a:spcAft>
            </a:pPr>
            <a:r>
              <a:rPr lang="es-ES" sz="1400" b="1" dirty="0">
                <a:effectLst/>
                <a:latin typeface="Calibri" panose="020F0502020204030204" pitchFamily="34" charset="0"/>
                <a:ea typeface="Calibri" panose="020F0502020204030204" pitchFamily="34" charset="0"/>
                <a:cs typeface="Times New Roman" panose="02020603050405020304" pitchFamily="18" charset="0"/>
              </a:rPr>
              <a:t>III NIVEL: Comercialización:</a:t>
            </a:r>
          </a:p>
          <a:p>
            <a:pPr marL="342900" lvl="0" indent="-342900">
              <a:lnSpc>
                <a:spcPct val="107000"/>
              </a:lnSpc>
              <a:spcAft>
                <a:spcPts val="0"/>
              </a:spcAft>
              <a:buFont typeface="Symbol" panose="05050102010706020507" pitchFamily="18" charset="2"/>
              <a:buChar char=""/>
            </a:pPr>
            <a:r>
              <a:rPr lang="es-ES" sz="1400" dirty="0">
                <a:effectLst/>
                <a:latin typeface="Calibri" panose="020F0502020204030204" pitchFamily="34" charset="0"/>
                <a:ea typeface="Calibri" panose="020F0502020204030204" pitchFamily="34" charset="0"/>
                <a:cs typeface="Times New Roman" panose="02020603050405020304" pitchFamily="18" charset="0"/>
              </a:rPr>
              <a:t>Registro sanitario de productos: Ministerio de Salud</a:t>
            </a:r>
          </a:p>
          <a:p>
            <a:pPr lvl="0">
              <a:lnSpc>
                <a:spcPct val="107000"/>
              </a:lnSpc>
              <a:spcAft>
                <a:spcPts val="0"/>
              </a:spcAft>
            </a:pP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ES"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ES" dirty="0">
                <a:effectLst/>
                <a:latin typeface="Calibri" panose="020F0502020204030204" pitchFamily="34" charset="0"/>
                <a:ea typeface="Calibri" panose="020F0502020204030204" pitchFamily="34" charset="0"/>
                <a:cs typeface="Times New Roman" panose="02020603050405020304" pitchFamily="18" charset="0"/>
              </a:rPr>
              <a:t> </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05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ES" sz="105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ES" sz="105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ES" sz="105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1" name="CuadroTexto 10">
            <a:extLst>
              <a:ext uri="{FF2B5EF4-FFF2-40B4-BE49-F238E27FC236}">
                <a16:creationId xmlns:a16="http://schemas.microsoft.com/office/drawing/2014/main" xmlns="" id="{3C4AFE13-7393-2042-89E5-64BAF2DBB489}"/>
              </a:ext>
            </a:extLst>
          </p:cNvPr>
          <p:cNvSpPr txBox="1"/>
          <p:nvPr/>
        </p:nvSpPr>
        <p:spPr>
          <a:xfrm>
            <a:off x="787898" y="2186940"/>
            <a:ext cx="10344922" cy="830997"/>
          </a:xfrm>
          <a:prstGeom prst="rect">
            <a:avLst/>
          </a:prstGeom>
          <a:noFill/>
        </p:spPr>
        <p:txBody>
          <a:bodyPr wrap="square" rtlCol="0">
            <a:spAutoFit/>
          </a:bodyPr>
          <a:lstStyle/>
          <a:p>
            <a:pPr algn="just"/>
            <a:r>
              <a:rPr lang="es-CR" sz="1600" dirty="0"/>
              <a:t>La formalización es un proceso gradual que deben seguir las personas emprendedoras y empresarias para incorporar un negocio al entorno empresarial, en cumplimiento con lo que establece el marco jurídico nacional para las diferentes actividades económicas, en este sentido podemos diferenciar un proceso gradual de 3 niveles: </a:t>
            </a:r>
          </a:p>
        </p:txBody>
      </p:sp>
      <p:sp>
        <p:nvSpPr>
          <p:cNvPr id="17" name="Título 3">
            <a:extLst>
              <a:ext uri="{FF2B5EF4-FFF2-40B4-BE49-F238E27FC236}">
                <a16:creationId xmlns:a16="http://schemas.microsoft.com/office/drawing/2014/main" xmlns="" id="{76847C21-C825-4B93-999B-5D620C3F4451}"/>
              </a:ext>
            </a:extLst>
          </p:cNvPr>
          <p:cNvSpPr txBox="1">
            <a:spLocks/>
          </p:cNvSpPr>
          <p:nvPr/>
        </p:nvSpPr>
        <p:spPr>
          <a:xfrm>
            <a:off x="1453706" y="140866"/>
            <a:ext cx="8871949" cy="8340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R" sz="3200" dirty="0">
                <a:solidFill>
                  <a:schemeClr val="accent1">
                    <a:lumMod val="50000"/>
                  </a:schemeClr>
                </a:solidFill>
              </a:rPr>
              <a:t>1. </a:t>
            </a:r>
            <a:r>
              <a:rPr lang="es-CR" sz="3200" b="1" dirty="0">
                <a:solidFill>
                  <a:schemeClr val="accent1">
                    <a:lumMod val="50000"/>
                  </a:schemeClr>
                </a:solidFill>
              </a:rPr>
              <a:t>Contexto</a:t>
            </a:r>
            <a:endParaRPr lang="es-CR" sz="3200" dirty="0">
              <a:solidFill>
                <a:schemeClr val="accent1">
                  <a:lumMod val="50000"/>
                </a:schemeClr>
              </a:solidFill>
            </a:endParaRPr>
          </a:p>
        </p:txBody>
      </p:sp>
      <p:sp>
        <p:nvSpPr>
          <p:cNvPr id="12" name="Cuadro de texto 2">
            <a:extLst>
              <a:ext uri="{FF2B5EF4-FFF2-40B4-BE49-F238E27FC236}">
                <a16:creationId xmlns:a16="http://schemas.microsoft.com/office/drawing/2014/main" xmlns="" id="{9155EF7F-DBD9-4519-8125-09113B1FDE38}"/>
              </a:ext>
            </a:extLst>
          </p:cNvPr>
          <p:cNvSpPr txBox="1">
            <a:spLocks noChangeArrowheads="1"/>
          </p:cNvSpPr>
          <p:nvPr/>
        </p:nvSpPr>
        <p:spPr bwMode="auto">
          <a:xfrm>
            <a:off x="4145266" y="3272323"/>
            <a:ext cx="3488827" cy="1663226"/>
          </a:xfrm>
          <a:prstGeom prst="rect">
            <a:avLst/>
          </a:prstGeom>
          <a:solidFill>
            <a:srgbClr val="FFFFFF"/>
          </a:solidFill>
          <a:ln w="12700">
            <a:noFill/>
            <a:miter lim="800000"/>
            <a:headEnd/>
            <a:tailEnd/>
          </a:ln>
        </p:spPr>
        <p:txBody>
          <a:bodyPr rot="0" vert="horz" wrap="square" lIns="91440" tIns="45720" rIns="91440" bIns="45720" anchor="t" anchorCtr="0">
            <a:noAutofit/>
          </a:bodyPr>
          <a:lstStyle/>
          <a:p>
            <a:pPr lvl="0">
              <a:lnSpc>
                <a:spcPct val="107000"/>
              </a:lnSpc>
              <a:spcAft>
                <a:spcPts val="0"/>
              </a:spcAft>
            </a:pPr>
            <a:r>
              <a:rPr lang="es-ES" sz="1400" b="1" dirty="0">
                <a:latin typeface="Calibri" panose="020F0502020204030204" pitchFamily="34" charset="0"/>
                <a:ea typeface="Calibri" panose="020F0502020204030204" pitchFamily="34" charset="0"/>
                <a:cs typeface="Times New Roman" panose="02020603050405020304" pitchFamily="18" charset="0"/>
              </a:rPr>
              <a:t>II NIVEL: Funcionamiento operación:</a:t>
            </a:r>
          </a:p>
          <a:p>
            <a:pPr marL="342900" indent="-342900">
              <a:lnSpc>
                <a:spcPct val="107000"/>
              </a:lnSpc>
              <a:buFont typeface="Symbol" panose="05050102010706020507" pitchFamily="18" charset="2"/>
              <a:buChar char=""/>
            </a:pPr>
            <a:r>
              <a:rPr lang="es-ES" sz="1400" dirty="0">
                <a:latin typeface="Calibri" panose="020F0502020204030204" pitchFamily="34" charset="0"/>
                <a:ea typeface="Calibri" panose="020F0502020204030204" pitchFamily="34" charset="0"/>
                <a:cs typeface="Times New Roman" panose="02020603050405020304" pitchFamily="18" charset="0"/>
              </a:rPr>
              <a:t>Permiso Sanitario de Funcionamiento: Ministerio de Salud                                                                                                                             </a:t>
            </a:r>
          </a:p>
          <a:p>
            <a:pPr marL="342900" lvl="0" indent="-342900">
              <a:lnSpc>
                <a:spcPct val="107000"/>
              </a:lnSpc>
              <a:spcAft>
                <a:spcPts val="800"/>
              </a:spcAft>
              <a:buFont typeface="Symbol" panose="05050102010706020507" pitchFamily="18" charset="2"/>
              <a:buChar char=""/>
            </a:pPr>
            <a:r>
              <a:rPr lang="es-ES" sz="1400" dirty="0">
                <a:latin typeface="Calibri" panose="020F0502020204030204" pitchFamily="34" charset="0"/>
                <a:ea typeface="Calibri" panose="020F0502020204030204" pitchFamily="34" charset="0"/>
                <a:cs typeface="Times New Roman" panose="02020603050405020304" pitchFamily="18" charset="0"/>
              </a:rPr>
              <a:t>Patente Comercial: Municipalidad</a:t>
            </a:r>
          </a:p>
          <a:p>
            <a:pPr>
              <a:lnSpc>
                <a:spcPct val="107000"/>
              </a:lnSpc>
              <a:spcAft>
                <a:spcPts val="800"/>
              </a:spcAft>
            </a:pPr>
            <a:r>
              <a:rPr lang="es-ES"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ES"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dirty="0">
                <a:effectLst/>
                <a:latin typeface="Calibri" panose="020F0502020204030204" pitchFamily="34" charset="0"/>
                <a:ea typeface="Calibri" panose="020F0502020204030204" pitchFamily="34" charset="0"/>
                <a:cs typeface="Times New Roman" panose="02020603050405020304" pitchFamily="18" charset="0"/>
              </a:rPr>
              <a:t> </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05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ES" sz="105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ES" sz="105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ES" sz="105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83079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70105" y="66807"/>
            <a:ext cx="1021895" cy="722722"/>
          </a:xfrm>
          <a:prstGeom prst="rect">
            <a:avLst/>
          </a:prstGeom>
        </p:spPr>
      </p:pic>
      <p:pic>
        <p:nvPicPr>
          <p:cNvPr id="19" name="Imagen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917" y="131725"/>
            <a:ext cx="1152820" cy="525780"/>
          </a:xfrm>
          <a:prstGeom prst="rect">
            <a:avLst/>
          </a:prstGeom>
        </p:spPr>
      </p:pic>
      <p:sp>
        <p:nvSpPr>
          <p:cNvPr id="31" name="Título 3">
            <a:extLst>
              <a:ext uri="{FF2B5EF4-FFF2-40B4-BE49-F238E27FC236}">
                <a16:creationId xmlns:a16="http://schemas.microsoft.com/office/drawing/2014/main" xmlns="" id="{10DFA1C4-66E3-417F-90AC-7E831FE09CFC}"/>
              </a:ext>
            </a:extLst>
          </p:cNvPr>
          <p:cNvSpPr txBox="1">
            <a:spLocks/>
          </p:cNvSpPr>
          <p:nvPr/>
        </p:nvSpPr>
        <p:spPr>
          <a:xfrm>
            <a:off x="1400373" y="18105"/>
            <a:ext cx="8871949" cy="8340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R" sz="3200" dirty="0">
                <a:solidFill>
                  <a:schemeClr val="accent1">
                    <a:lumMod val="50000"/>
                  </a:schemeClr>
                </a:solidFill>
              </a:rPr>
              <a:t>1. C</a:t>
            </a:r>
            <a:r>
              <a:rPr lang="es-CR" sz="3200" b="1" dirty="0">
                <a:solidFill>
                  <a:schemeClr val="accent1">
                    <a:lumMod val="50000"/>
                  </a:schemeClr>
                </a:solidFill>
              </a:rPr>
              <a:t>ontexto</a:t>
            </a:r>
          </a:p>
        </p:txBody>
      </p:sp>
      <p:pic>
        <p:nvPicPr>
          <p:cNvPr id="32" name="Imagen 31">
            <a:extLst>
              <a:ext uri="{FF2B5EF4-FFF2-40B4-BE49-F238E27FC236}">
                <a16:creationId xmlns:a16="http://schemas.microsoft.com/office/drawing/2014/main" xmlns="" id="{CC738EDD-5F75-407C-8B79-B028783CD999}"/>
              </a:ext>
            </a:extLst>
          </p:cNvPr>
          <p:cNvPicPr>
            <a:picLocks noChangeAspect="1"/>
          </p:cNvPicPr>
          <p:nvPr/>
        </p:nvPicPr>
        <p:blipFill>
          <a:blip r:embed="rId4"/>
          <a:stretch>
            <a:fillRect/>
          </a:stretch>
        </p:blipFill>
        <p:spPr>
          <a:xfrm>
            <a:off x="9019896" y="2246621"/>
            <a:ext cx="1673504" cy="2080723"/>
          </a:xfrm>
          <a:prstGeom prst="rect">
            <a:avLst/>
          </a:prstGeom>
        </p:spPr>
      </p:pic>
      <p:pic>
        <p:nvPicPr>
          <p:cNvPr id="33" name="Imagen 32">
            <a:extLst>
              <a:ext uri="{FF2B5EF4-FFF2-40B4-BE49-F238E27FC236}">
                <a16:creationId xmlns:a16="http://schemas.microsoft.com/office/drawing/2014/main" xmlns="" id="{9A341E16-D630-46CB-9714-E035DA607A0A}"/>
              </a:ext>
            </a:extLst>
          </p:cNvPr>
          <p:cNvPicPr>
            <a:picLocks noChangeAspect="1"/>
          </p:cNvPicPr>
          <p:nvPr/>
        </p:nvPicPr>
        <p:blipFill>
          <a:blip r:embed="rId5"/>
          <a:stretch>
            <a:fillRect/>
          </a:stretch>
        </p:blipFill>
        <p:spPr>
          <a:xfrm>
            <a:off x="6839572" y="3054585"/>
            <a:ext cx="1205637" cy="1205637"/>
          </a:xfrm>
          <a:prstGeom prst="rect">
            <a:avLst/>
          </a:prstGeom>
        </p:spPr>
      </p:pic>
      <p:sp>
        <p:nvSpPr>
          <p:cNvPr id="34" name="CuadroTexto 33">
            <a:extLst>
              <a:ext uri="{FF2B5EF4-FFF2-40B4-BE49-F238E27FC236}">
                <a16:creationId xmlns:a16="http://schemas.microsoft.com/office/drawing/2014/main" xmlns="" id="{8BA8B5D2-C6AB-4FED-9D89-2967122FD549}"/>
              </a:ext>
            </a:extLst>
          </p:cNvPr>
          <p:cNvSpPr txBox="1"/>
          <p:nvPr/>
        </p:nvSpPr>
        <p:spPr>
          <a:xfrm>
            <a:off x="3943623" y="3909937"/>
            <a:ext cx="2074365" cy="584775"/>
          </a:xfrm>
          <a:prstGeom prst="rect">
            <a:avLst/>
          </a:prstGeom>
          <a:noFill/>
        </p:spPr>
        <p:txBody>
          <a:bodyPr wrap="square" rtlCol="0">
            <a:spAutoFit/>
          </a:bodyPr>
          <a:lstStyle/>
          <a:p>
            <a:pPr algn="ctr"/>
            <a:r>
              <a:rPr lang="es-CR" sz="1600" dirty="0"/>
              <a:t>Registro Único Tributario</a:t>
            </a:r>
          </a:p>
        </p:txBody>
      </p:sp>
      <p:sp>
        <p:nvSpPr>
          <p:cNvPr id="35" name="CuadroTexto 34">
            <a:extLst>
              <a:ext uri="{FF2B5EF4-FFF2-40B4-BE49-F238E27FC236}">
                <a16:creationId xmlns:a16="http://schemas.microsoft.com/office/drawing/2014/main" xmlns="" id="{1BA4FC98-9BF3-431F-BA29-39643815B4A1}"/>
              </a:ext>
            </a:extLst>
          </p:cNvPr>
          <p:cNvSpPr txBox="1"/>
          <p:nvPr/>
        </p:nvSpPr>
        <p:spPr>
          <a:xfrm>
            <a:off x="6649528" y="3885167"/>
            <a:ext cx="1550129" cy="584775"/>
          </a:xfrm>
          <a:prstGeom prst="rect">
            <a:avLst/>
          </a:prstGeom>
          <a:noFill/>
        </p:spPr>
        <p:txBody>
          <a:bodyPr wrap="square" rtlCol="0">
            <a:spAutoFit/>
          </a:bodyPr>
          <a:lstStyle/>
          <a:p>
            <a:pPr algn="ctr"/>
            <a:r>
              <a:rPr lang="es-CR" sz="1600" dirty="0"/>
              <a:t>Póliza Riesgos del Trabajo</a:t>
            </a:r>
          </a:p>
        </p:txBody>
      </p:sp>
      <p:sp>
        <p:nvSpPr>
          <p:cNvPr id="36" name="CuadroTexto 35">
            <a:extLst>
              <a:ext uri="{FF2B5EF4-FFF2-40B4-BE49-F238E27FC236}">
                <a16:creationId xmlns:a16="http://schemas.microsoft.com/office/drawing/2014/main" xmlns="" id="{767B1CA7-2304-47C6-B06B-950F4AEDCEB3}"/>
              </a:ext>
            </a:extLst>
          </p:cNvPr>
          <p:cNvSpPr txBox="1"/>
          <p:nvPr/>
        </p:nvSpPr>
        <p:spPr>
          <a:xfrm>
            <a:off x="9148228" y="3923267"/>
            <a:ext cx="1360170" cy="584775"/>
          </a:xfrm>
          <a:prstGeom prst="rect">
            <a:avLst/>
          </a:prstGeom>
          <a:noFill/>
        </p:spPr>
        <p:txBody>
          <a:bodyPr wrap="square" rtlCol="0">
            <a:spAutoFit/>
          </a:bodyPr>
          <a:lstStyle/>
          <a:p>
            <a:pPr algn="ctr"/>
            <a:r>
              <a:rPr lang="es-CR" sz="1600" dirty="0"/>
              <a:t>Condición PYME - MEIC</a:t>
            </a:r>
          </a:p>
        </p:txBody>
      </p:sp>
      <p:sp>
        <p:nvSpPr>
          <p:cNvPr id="37" name="CuadroTexto 36">
            <a:extLst>
              <a:ext uri="{FF2B5EF4-FFF2-40B4-BE49-F238E27FC236}">
                <a16:creationId xmlns:a16="http://schemas.microsoft.com/office/drawing/2014/main" xmlns="" id="{BC677E37-B61B-4518-816D-2F5FBE88297C}"/>
              </a:ext>
            </a:extLst>
          </p:cNvPr>
          <p:cNvSpPr txBox="1"/>
          <p:nvPr/>
        </p:nvSpPr>
        <p:spPr>
          <a:xfrm>
            <a:off x="1285187" y="3874130"/>
            <a:ext cx="2358379" cy="584775"/>
          </a:xfrm>
          <a:prstGeom prst="rect">
            <a:avLst/>
          </a:prstGeom>
          <a:noFill/>
        </p:spPr>
        <p:txBody>
          <a:bodyPr wrap="square" rtlCol="0">
            <a:spAutoFit/>
          </a:bodyPr>
          <a:lstStyle/>
          <a:p>
            <a:pPr algn="ctr"/>
            <a:r>
              <a:rPr lang="es-CR" sz="1600" dirty="0"/>
              <a:t>Patrono</a:t>
            </a:r>
          </a:p>
          <a:p>
            <a:pPr algn="ctr"/>
            <a:r>
              <a:rPr lang="es-CR" sz="1600" dirty="0"/>
              <a:t>Trabajador Independiente</a:t>
            </a:r>
          </a:p>
        </p:txBody>
      </p:sp>
      <p:pic>
        <p:nvPicPr>
          <p:cNvPr id="38" name="Imagen 37">
            <a:extLst>
              <a:ext uri="{FF2B5EF4-FFF2-40B4-BE49-F238E27FC236}">
                <a16:creationId xmlns:a16="http://schemas.microsoft.com/office/drawing/2014/main" xmlns="" id="{2673A782-BAFF-4129-A821-F2B906CED757}"/>
              </a:ext>
            </a:extLst>
          </p:cNvPr>
          <p:cNvPicPr>
            <a:picLocks noChangeAspect="1"/>
          </p:cNvPicPr>
          <p:nvPr/>
        </p:nvPicPr>
        <p:blipFill>
          <a:blip r:embed="rId6"/>
          <a:stretch>
            <a:fillRect/>
          </a:stretch>
        </p:blipFill>
        <p:spPr>
          <a:xfrm>
            <a:off x="4229870" y="3286983"/>
            <a:ext cx="1409700" cy="550711"/>
          </a:xfrm>
          <a:prstGeom prst="rect">
            <a:avLst/>
          </a:prstGeom>
        </p:spPr>
      </p:pic>
      <p:pic>
        <p:nvPicPr>
          <p:cNvPr id="39" name="Imagen 38">
            <a:extLst>
              <a:ext uri="{FF2B5EF4-FFF2-40B4-BE49-F238E27FC236}">
                <a16:creationId xmlns:a16="http://schemas.microsoft.com/office/drawing/2014/main" xmlns="" id="{BB515695-0C78-40D2-B330-EDF2B83FD62F}"/>
              </a:ext>
            </a:extLst>
          </p:cNvPr>
          <p:cNvPicPr>
            <a:picLocks noChangeAspect="1"/>
          </p:cNvPicPr>
          <p:nvPr/>
        </p:nvPicPr>
        <p:blipFill>
          <a:blip r:embed="rId7"/>
          <a:stretch>
            <a:fillRect/>
          </a:stretch>
        </p:blipFill>
        <p:spPr>
          <a:xfrm>
            <a:off x="2011534" y="2996356"/>
            <a:ext cx="1021895" cy="927245"/>
          </a:xfrm>
          <a:prstGeom prst="rect">
            <a:avLst/>
          </a:prstGeom>
        </p:spPr>
      </p:pic>
      <p:pic>
        <p:nvPicPr>
          <p:cNvPr id="40" name="Imagen 39">
            <a:extLst>
              <a:ext uri="{FF2B5EF4-FFF2-40B4-BE49-F238E27FC236}">
                <a16:creationId xmlns:a16="http://schemas.microsoft.com/office/drawing/2014/main" xmlns="" id="{342A1241-7F46-4FA9-9CEF-FCAB50DE3B77}"/>
              </a:ext>
            </a:extLst>
          </p:cNvPr>
          <p:cNvPicPr>
            <a:picLocks noChangeAspect="1"/>
          </p:cNvPicPr>
          <p:nvPr/>
        </p:nvPicPr>
        <p:blipFill>
          <a:blip r:embed="rId8"/>
          <a:stretch>
            <a:fillRect/>
          </a:stretch>
        </p:blipFill>
        <p:spPr>
          <a:xfrm>
            <a:off x="3488901" y="3528363"/>
            <a:ext cx="309331" cy="309331"/>
          </a:xfrm>
          <a:prstGeom prst="rect">
            <a:avLst/>
          </a:prstGeom>
        </p:spPr>
      </p:pic>
      <p:pic>
        <p:nvPicPr>
          <p:cNvPr id="41" name="Imagen 40">
            <a:extLst>
              <a:ext uri="{FF2B5EF4-FFF2-40B4-BE49-F238E27FC236}">
                <a16:creationId xmlns:a16="http://schemas.microsoft.com/office/drawing/2014/main" xmlns="" id="{B193BAC4-5C52-48CE-943C-08963A23E237}"/>
              </a:ext>
            </a:extLst>
          </p:cNvPr>
          <p:cNvPicPr>
            <a:picLocks noChangeAspect="1"/>
          </p:cNvPicPr>
          <p:nvPr/>
        </p:nvPicPr>
        <p:blipFill>
          <a:blip r:embed="rId8"/>
          <a:stretch>
            <a:fillRect/>
          </a:stretch>
        </p:blipFill>
        <p:spPr>
          <a:xfrm>
            <a:off x="6034565" y="3526699"/>
            <a:ext cx="309331" cy="309331"/>
          </a:xfrm>
          <a:prstGeom prst="rect">
            <a:avLst/>
          </a:prstGeom>
        </p:spPr>
      </p:pic>
      <p:pic>
        <p:nvPicPr>
          <p:cNvPr id="42" name="Imagen 41">
            <a:extLst>
              <a:ext uri="{FF2B5EF4-FFF2-40B4-BE49-F238E27FC236}">
                <a16:creationId xmlns:a16="http://schemas.microsoft.com/office/drawing/2014/main" xmlns="" id="{2CDA8865-65A1-47B0-B6A7-334E8CE9135C}"/>
              </a:ext>
            </a:extLst>
          </p:cNvPr>
          <p:cNvPicPr>
            <a:picLocks noChangeAspect="1"/>
          </p:cNvPicPr>
          <p:nvPr/>
        </p:nvPicPr>
        <p:blipFill>
          <a:blip r:embed="rId9"/>
          <a:stretch>
            <a:fillRect/>
          </a:stretch>
        </p:blipFill>
        <p:spPr>
          <a:xfrm>
            <a:off x="8460541" y="3409028"/>
            <a:ext cx="514239" cy="514239"/>
          </a:xfrm>
          <a:prstGeom prst="rect">
            <a:avLst/>
          </a:prstGeom>
        </p:spPr>
      </p:pic>
      <p:sp>
        <p:nvSpPr>
          <p:cNvPr id="43" name="Título 3">
            <a:extLst>
              <a:ext uri="{FF2B5EF4-FFF2-40B4-BE49-F238E27FC236}">
                <a16:creationId xmlns:a16="http://schemas.microsoft.com/office/drawing/2014/main" xmlns="" id="{53FF63B1-3F6E-44CE-B245-08A216F5F967}"/>
              </a:ext>
            </a:extLst>
          </p:cNvPr>
          <p:cNvSpPr>
            <a:spLocks noGrp="1"/>
          </p:cNvSpPr>
          <p:nvPr>
            <p:ph type="title"/>
          </p:nvPr>
        </p:nvSpPr>
        <p:spPr>
          <a:xfrm>
            <a:off x="868300" y="1176158"/>
            <a:ext cx="6556292" cy="834020"/>
          </a:xfrm>
        </p:spPr>
        <p:txBody>
          <a:bodyPr>
            <a:normAutofit/>
          </a:bodyPr>
          <a:lstStyle/>
          <a:p>
            <a:r>
              <a:rPr lang="es-CR" sz="2400" dirty="0"/>
              <a:t>¿Cómo se obtiene la condición PYME? – dos de tres</a:t>
            </a:r>
          </a:p>
        </p:txBody>
      </p:sp>
    </p:spTree>
    <p:extLst>
      <p:ext uri="{BB962C8B-B14F-4D97-AF65-F5344CB8AC3E}">
        <p14:creationId xmlns:p14="http://schemas.microsoft.com/office/powerpoint/2010/main" val="1990553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n 24">
            <a:extLst>
              <a:ext uri="{FF2B5EF4-FFF2-40B4-BE49-F238E27FC236}">
                <a16:creationId xmlns:a16="http://schemas.microsoft.com/office/drawing/2014/main" xmlns="" id="{5531D709-408E-9342-B0A5-BADA0176B7F8}"/>
              </a:ext>
            </a:extLst>
          </p:cNvPr>
          <p:cNvPicPr>
            <a:picLocks noChangeAspect="1"/>
          </p:cNvPicPr>
          <p:nvPr/>
        </p:nvPicPr>
        <p:blipFill>
          <a:blip r:embed="rId2"/>
          <a:stretch>
            <a:fillRect/>
          </a:stretch>
        </p:blipFill>
        <p:spPr>
          <a:xfrm>
            <a:off x="677686" y="4160576"/>
            <a:ext cx="1205637" cy="1205637"/>
          </a:xfrm>
          <a:prstGeom prst="rect">
            <a:avLst/>
          </a:prstGeom>
        </p:spPr>
      </p:pic>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0105" y="66807"/>
            <a:ext cx="1021895" cy="722722"/>
          </a:xfrm>
          <a:prstGeom prst="rect">
            <a:avLst/>
          </a:prstGeom>
        </p:spPr>
      </p:pic>
      <p:pic>
        <p:nvPicPr>
          <p:cNvPr id="19" name="Imagen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917" y="131725"/>
            <a:ext cx="1152820" cy="525780"/>
          </a:xfrm>
          <a:prstGeom prst="rect">
            <a:avLst/>
          </a:prstGeom>
        </p:spPr>
      </p:pic>
      <p:sp>
        <p:nvSpPr>
          <p:cNvPr id="4" name="Título 3">
            <a:extLst>
              <a:ext uri="{FF2B5EF4-FFF2-40B4-BE49-F238E27FC236}">
                <a16:creationId xmlns:a16="http://schemas.microsoft.com/office/drawing/2014/main" xmlns="" id="{AC2E46E4-4D0D-0F43-AB15-E15EFA0C4BCF}"/>
              </a:ext>
            </a:extLst>
          </p:cNvPr>
          <p:cNvSpPr>
            <a:spLocks noGrp="1"/>
          </p:cNvSpPr>
          <p:nvPr>
            <p:ph type="title"/>
          </p:nvPr>
        </p:nvSpPr>
        <p:spPr>
          <a:xfrm>
            <a:off x="147165" y="490824"/>
            <a:ext cx="10017403" cy="834020"/>
          </a:xfrm>
        </p:spPr>
        <p:txBody>
          <a:bodyPr>
            <a:normAutofit/>
          </a:bodyPr>
          <a:lstStyle/>
          <a:p>
            <a:r>
              <a:rPr lang="es-CR" sz="2000" dirty="0"/>
              <a:t>Incentivos de la Condición PYME</a:t>
            </a:r>
          </a:p>
        </p:txBody>
      </p:sp>
      <p:sp>
        <p:nvSpPr>
          <p:cNvPr id="7" name="CuadroTexto 6">
            <a:extLst>
              <a:ext uri="{FF2B5EF4-FFF2-40B4-BE49-F238E27FC236}">
                <a16:creationId xmlns:a16="http://schemas.microsoft.com/office/drawing/2014/main" xmlns="" id="{AE4EDB92-E566-9A4D-AA96-69322213012A}"/>
              </a:ext>
            </a:extLst>
          </p:cNvPr>
          <p:cNvSpPr txBox="1"/>
          <p:nvPr/>
        </p:nvSpPr>
        <p:spPr>
          <a:xfrm>
            <a:off x="2153610" y="2165861"/>
            <a:ext cx="9149095" cy="1077218"/>
          </a:xfrm>
          <a:prstGeom prst="rect">
            <a:avLst/>
          </a:prstGeom>
          <a:noFill/>
        </p:spPr>
        <p:txBody>
          <a:bodyPr wrap="square" rtlCol="0">
            <a:spAutoFit/>
          </a:bodyPr>
          <a:lstStyle/>
          <a:p>
            <a:pPr marL="285750" indent="-285750">
              <a:buFont typeface="Arial" panose="020B0604020202020204" pitchFamily="34" charset="0"/>
              <a:buChar char="•"/>
            </a:pPr>
            <a:r>
              <a:rPr lang="es-CR" sz="1600" dirty="0"/>
              <a:t>Micro y Pequeñas. Art. 11 Ley 9635: Pago escalonado impuesto sobre la renta 0%, 25%, 50%, 100%</a:t>
            </a:r>
          </a:p>
          <a:p>
            <a:pPr marL="285750" indent="-285750">
              <a:buFont typeface="Arial" panose="020B0604020202020204" pitchFamily="34" charset="0"/>
              <a:buChar char="•"/>
            </a:pPr>
            <a:r>
              <a:rPr lang="es-CR" sz="1600" dirty="0"/>
              <a:t>Micro y Pequeñas. Art. 8.10 Ley 9635: IVA Arrendamientos de hasta 1,5 salarios base</a:t>
            </a:r>
          </a:p>
          <a:p>
            <a:pPr marL="285750" indent="-285750">
              <a:buFont typeface="Arial" panose="020B0604020202020204" pitchFamily="34" charset="0"/>
              <a:buChar char="•"/>
            </a:pPr>
            <a:r>
              <a:rPr lang="es-CR" sz="1600" dirty="0"/>
              <a:t>Micro y Pequeñas. Art 16 Ley 9428: Exoneración del impuesto a las sociedades anónimas</a:t>
            </a:r>
          </a:p>
          <a:p>
            <a:pPr marL="285750" indent="-285750">
              <a:buFont typeface="Arial" panose="020B0604020202020204" pitchFamily="34" charset="0"/>
              <a:buChar char="•"/>
            </a:pPr>
            <a:endParaRPr lang="es-CR" sz="1600" dirty="0"/>
          </a:p>
        </p:txBody>
      </p:sp>
      <p:pic>
        <p:nvPicPr>
          <p:cNvPr id="24" name="Imagen 23">
            <a:extLst>
              <a:ext uri="{FF2B5EF4-FFF2-40B4-BE49-F238E27FC236}">
                <a16:creationId xmlns:a16="http://schemas.microsoft.com/office/drawing/2014/main" xmlns="" id="{9F67F108-A16D-7642-A152-7F481F252950}"/>
              </a:ext>
            </a:extLst>
          </p:cNvPr>
          <p:cNvPicPr>
            <a:picLocks noChangeAspect="1"/>
          </p:cNvPicPr>
          <p:nvPr/>
        </p:nvPicPr>
        <p:blipFill>
          <a:blip r:embed="rId5"/>
          <a:stretch>
            <a:fillRect/>
          </a:stretch>
        </p:blipFill>
        <p:spPr>
          <a:xfrm>
            <a:off x="612497" y="2272061"/>
            <a:ext cx="1221986" cy="477379"/>
          </a:xfrm>
          <a:prstGeom prst="rect">
            <a:avLst/>
          </a:prstGeom>
        </p:spPr>
      </p:pic>
      <p:pic>
        <p:nvPicPr>
          <p:cNvPr id="26" name="Imagen 25">
            <a:extLst>
              <a:ext uri="{FF2B5EF4-FFF2-40B4-BE49-F238E27FC236}">
                <a16:creationId xmlns:a16="http://schemas.microsoft.com/office/drawing/2014/main" xmlns="" id="{C7D95A79-04A4-6B49-88AF-B1FAC1C8A071}"/>
              </a:ext>
            </a:extLst>
          </p:cNvPr>
          <p:cNvPicPr>
            <a:picLocks noChangeAspect="1"/>
          </p:cNvPicPr>
          <p:nvPr/>
        </p:nvPicPr>
        <p:blipFill>
          <a:blip r:embed="rId6"/>
          <a:stretch>
            <a:fillRect/>
          </a:stretch>
        </p:blipFill>
        <p:spPr>
          <a:xfrm>
            <a:off x="865916" y="1293274"/>
            <a:ext cx="830549" cy="753622"/>
          </a:xfrm>
          <a:prstGeom prst="rect">
            <a:avLst/>
          </a:prstGeom>
        </p:spPr>
      </p:pic>
      <p:sp>
        <p:nvSpPr>
          <p:cNvPr id="20" name="CuadroTexto 19">
            <a:extLst>
              <a:ext uri="{FF2B5EF4-FFF2-40B4-BE49-F238E27FC236}">
                <a16:creationId xmlns:a16="http://schemas.microsoft.com/office/drawing/2014/main" xmlns="" id="{2DFAE12E-41B2-FA47-BAAD-9B8ABD430ED7}"/>
              </a:ext>
            </a:extLst>
          </p:cNvPr>
          <p:cNvSpPr txBox="1"/>
          <p:nvPr/>
        </p:nvSpPr>
        <p:spPr>
          <a:xfrm>
            <a:off x="2157939" y="1410258"/>
            <a:ext cx="9149095" cy="584775"/>
          </a:xfrm>
          <a:prstGeom prst="rect">
            <a:avLst/>
          </a:prstGeom>
          <a:noFill/>
        </p:spPr>
        <p:txBody>
          <a:bodyPr wrap="square" rtlCol="0">
            <a:spAutoFit/>
          </a:bodyPr>
          <a:lstStyle/>
          <a:p>
            <a:pPr marL="285750" indent="-285750">
              <a:buFont typeface="Arial" panose="020B0604020202020204" pitchFamily="34" charset="0"/>
              <a:buChar char="•"/>
            </a:pPr>
            <a:r>
              <a:rPr lang="es-CR" sz="1600" dirty="0"/>
              <a:t>Micro o que reanudan operación. Reglamento Base Ajustada al Salario (BAS): Pago escalonado para el aporte patronal y de las personas trabajadoras a 4 años</a:t>
            </a:r>
          </a:p>
        </p:txBody>
      </p:sp>
      <p:pic>
        <p:nvPicPr>
          <p:cNvPr id="27" name="Imagen 26">
            <a:extLst>
              <a:ext uri="{FF2B5EF4-FFF2-40B4-BE49-F238E27FC236}">
                <a16:creationId xmlns:a16="http://schemas.microsoft.com/office/drawing/2014/main" xmlns="" id="{E5FDAA5B-ABC6-E541-97C9-BB458739D0E5}"/>
              </a:ext>
            </a:extLst>
          </p:cNvPr>
          <p:cNvPicPr>
            <a:picLocks noChangeAspect="1"/>
          </p:cNvPicPr>
          <p:nvPr/>
        </p:nvPicPr>
        <p:blipFill>
          <a:blip r:embed="rId7"/>
          <a:stretch>
            <a:fillRect/>
          </a:stretch>
        </p:blipFill>
        <p:spPr>
          <a:xfrm>
            <a:off x="791802" y="3111262"/>
            <a:ext cx="821235" cy="792420"/>
          </a:xfrm>
          <a:prstGeom prst="rect">
            <a:avLst/>
          </a:prstGeom>
        </p:spPr>
      </p:pic>
      <p:sp>
        <p:nvSpPr>
          <p:cNvPr id="28" name="CuadroTexto 27">
            <a:extLst>
              <a:ext uri="{FF2B5EF4-FFF2-40B4-BE49-F238E27FC236}">
                <a16:creationId xmlns:a16="http://schemas.microsoft.com/office/drawing/2014/main" xmlns="" id="{7E33E4C9-B7AC-8A40-9A9F-5657B47B7CC3}"/>
              </a:ext>
            </a:extLst>
          </p:cNvPr>
          <p:cNvSpPr txBox="1"/>
          <p:nvPr/>
        </p:nvSpPr>
        <p:spPr>
          <a:xfrm>
            <a:off x="2153610" y="3111262"/>
            <a:ext cx="9149095" cy="1815882"/>
          </a:xfrm>
          <a:prstGeom prst="rect">
            <a:avLst/>
          </a:prstGeom>
          <a:noFill/>
        </p:spPr>
        <p:txBody>
          <a:bodyPr wrap="square" rtlCol="0">
            <a:spAutoFit/>
          </a:bodyPr>
          <a:lstStyle/>
          <a:p>
            <a:pPr marL="285750" indent="-285750">
              <a:buFont typeface="Arial" panose="020B0604020202020204" pitchFamily="34" charset="0"/>
              <a:buChar char="•"/>
            </a:pPr>
            <a:r>
              <a:rPr lang="es-CR" sz="1600" dirty="0"/>
              <a:t>Micro. Reglamento 41307: </a:t>
            </a:r>
            <a:r>
              <a:rPr lang="es-CR" sz="1600" b="1" dirty="0"/>
              <a:t>20%  </a:t>
            </a:r>
            <a:r>
              <a:rPr lang="es-CR" sz="1600" dirty="0"/>
              <a:t>agregar monto de las tarifas de registro sanitario de productos ( En promedio se pago </a:t>
            </a:r>
            <a:r>
              <a:rPr lang="es-CR" sz="1600" b="1" dirty="0"/>
              <a:t>$100</a:t>
            </a:r>
            <a:r>
              <a:rPr lang="es-CR" sz="1600" dirty="0"/>
              <a:t> por producto)</a:t>
            </a:r>
          </a:p>
          <a:p>
            <a:pPr marL="285750" indent="-285750">
              <a:buFont typeface="Arial" panose="020B0604020202020204" pitchFamily="34" charset="0"/>
              <a:buChar char="•"/>
            </a:pPr>
            <a:r>
              <a:rPr lang="es-CR" sz="1600" dirty="0"/>
              <a:t>Micro. Reglamento 39472: tarifa única de </a:t>
            </a:r>
            <a:r>
              <a:rPr lang="es-CR" sz="1600" b="1" dirty="0"/>
              <a:t>$20 </a:t>
            </a:r>
            <a:r>
              <a:rPr lang="es-CR" sz="1600" dirty="0"/>
              <a:t>agregar monto Permiso de Funcionamiento Sanitario, normalmente para empresas de riesgo A se paga </a:t>
            </a:r>
            <a:r>
              <a:rPr lang="es-CR" sz="1600" b="1" dirty="0"/>
              <a:t>$ 100</a:t>
            </a:r>
            <a:r>
              <a:rPr lang="es-CR" sz="1600" dirty="0"/>
              <a:t> – B se paga </a:t>
            </a:r>
            <a:r>
              <a:rPr lang="es-CR" sz="1600" b="1" dirty="0"/>
              <a:t>$ 50</a:t>
            </a:r>
            <a:r>
              <a:rPr lang="es-CR" sz="1600" dirty="0"/>
              <a:t> – C se paga </a:t>
            </a:r>
            <a:r>
              <a:rPr lang="es-CR" sz="1600" b="1" dirty="0"/>
              <a:t>$ 30.</a:t>
            </a:r>
            <a:r>
              <a:rPr lang="es-CR" sz="1600" dirty="0"/>
              <a:t> </a:t>
            </a:r>
          </a:p>
          <a:p>
            <a:pPr marL="285750" indent="-285750">
              <a:buFont typeface="Arial" panose="020B0604020202020204" pitchFamily="34" charset="0"/>
              <a:buChar char="•"/>
            </a:pPr>
            <a:r>
              <a:rPr lang="es-CR" sz="1600" dirty="0"/>
              <a:t>Micro y Pequeñas. Reglamento 41526, Art. 1-49: Pago diferenciado de </a:t>
            </a:r>
            <a:r>
              <a:rPr lang="es-CR" sz="1600" b="1" dirty="0"/>
              <a:t>$5 </a:t>
            </a:r>
            <a:r>
              <a:rPr lang="es-CR" sz="1600" dirty="0"/>
              <a:t>agregar monto en registro para gestores de residuos. </a:t>
            </a:r>
            <a:r>
              <a:rPr lang="es-ES" sz="1600" dirty="0"/>
              <a:t>Mediana: </a:t>
            </a:r>
            <a:r>
              <a:rPr lang="es-ES" sz="1600" b="1" dirty="0"/>
              <a:t>$1000</a:t>
            </a:r>
            <a:r>
              <a:rPr lang="es-ES" sz="1600" dirty="0"/>
              <a:t>, Pequeña </a:t>
            </a:r>
            <a:r>
              <a:rPr lang="es-ES" sz="1600" b="1" dirty="0"/>
              <a:t>$100</a:t>
            </a:r>
            <a:r>
              <a:rPr lang="es-ES" sz="1600" dirty="0"/>
              <a:t>, Micro </a:t>
            </a:r>
            <a:r>
              <a:rPr lang="es-ES" sz="1600" b="1" dirty="0"/>
              <a:t>$25</a:t>
            </a:r>
            <a:r>
              <a:rPr lang="es-ES" sz="1600" dirty="0"/>
              <a:t>.</a:t>
            </a:r>
            <a:r>
              <a:rPr lang="es-CR" sz="1600" dirty="0"/>
              <a:t> </a:t>
            </a:r>
          </a:p>
          <a:p>
            <a:pPr marL="285750" indent="-285750">
              <a:buFont typeface="Arial" panose="020B0604020202020204" pitchFamily="34" charset="0"/>
              <a:buChar char="•"/>
            </a:pPr>
            <a:endParaRPr lang="es-CR" sz="1600" dirty="0"/>
          </a:p>
        </p:txBody>
      </p:sp>
      <p:sp>
        <p:nvSpPr>
          <p:cNvPr id="29" name="CuadroTexto 28">
            <a:extLst>
              <a:ext uri="{FF2B5EF4-FFF2-40B4-BE49-F238E27FC236}">
                <a16:creationId xmlns:a16="http://schemas.microsoft.com/office/drawing/2014/main" xmlns="" id="{6A770901-4190-7542-8F6A-4CD901AC637C}"/>
              </a:ext>
            </a:extLst>
          </p:cNvPr>
          <p:cNvSpPr txBox="1"/>
          <p:nvPr/>
        </p:nvSpPr>
        <p:spPr>
          <a:xfrm>
            <a:off x="2153609" y="4642074"/>
            <a:ext cx="9149095" cy="584775"/>
          </a:xfrm>
          <a:prstGeom prst="rect">
            <a:avLst/>
          </a:prstGeom>
          <a:noFill/>
        </p:spPr>
        <p:txBody>
          <a:bodyPr wrap="square" rtlCol="0">
            <a:spAutoFit/>
          </a:bodyPr>
          <a:lstStyle/>
          <a:p>
            <a:pPr marL="285750" indent="-285750">
              <a:buFont typeface="Arial" panose="020B0604020202020204" pitchFamily="34" charset="0"/>
              <a:buChar char="•"/>
            </a:pPr>
            <a:r>
              <a:rPr lang="es-CR" sz="1600" dirty="0"/>
              <a:t>Reglamento pago diferenciado Póliza RT: </a:t>
            </a:r>
            <a:r>
              <a:rPr lang="es-CR" sz="1600" dirty="0">
                <a:solidFill>
                  <a:srgbClr val="FF0000"/>
                </a:solidFill>
              </a:rPr>
              <a:t>En proceso de aprobación SUGESE</a:t>
            </a:r>
            <a:endParaRPr lang="es-CR" sz="1600" dirty="0"/>
          </a:p>
          <a:p>
            <a:pPr marL="285750" indent="-285750">
              <a:buFont typeface="Arial" panose="020B0604020202020204" pitchFamily="34" charset="0"/>
              <a:buChar char="•"/>
            </a:pPr>
            <a:endParaRPr lang="es-CR" sz="1600" dirty="0"/>
          </a:p>
        </p:txBody>
      </p:sp>
      <p:pic>
        <p:nvPicPr>
          <p:cNvPr id="5" name="Imagen 4">
            <a:extLst>
              <a:ext uri="{FF2B5EF4-FFF2-40B4-BE49-F238E27FC236}">
                <a16:creationId xmlns:a16="http://schemas.microsoft.com/office/drawing/2014/main" xmlns="" id="{0DFFA8F8-6DE6-764D-AD07-D1A43CDD1BA3}"/>
              </a:ext>
            </a:extLst>
          </p:cNvPr>
          <p:cNvPicPr>
            <a:picLocks noChangeAspect="1"/>
          </p:cNvPicPr>
          <p:nvPr/>
        </p:nvPicPr>
        <p:blipFill>
          <a:blip r:embed="rId8"/>
          <a:stretch>
            <a:fillRect/>
          </a:stretch>
        </p:blipFill>
        <p:spPr>
          <a:xfrm>
            <a:off x="758314" y="5949181"/>
            <a:ext cx="854723" cy="656870"/>
          </a:xfrm>
          <a:prstGeom prst="rect">
            <a:avLst/>
          </a:prstGeom>
        </p:spPr>
      </p:pic>
      <p:sp>
        <p:nvSpPr>
          <p:cNvPr id="30" name="CuadroTexto 29">
            <a:extLst>
              <a:ext uri="{FF2B5EF4-FFF2-40B4-BE49-F238E27FC236}">
                <a16:creationId xmlns:a16="http://schemas.microsoft.com/office/drawing/2014/main" xmlns="" id="{E8A89DBD-4193-3C49-AC65-E567F48C9A2D}"/>
              </a:ext>
            </a:extLst>
          </p:cNvPr>
          <p:cNvSpPr txBox="1"/>
          <p:nvPr/>
        </p:nvSpPr>
        <p:spPr>
          <a:xfrm>
            <a:off x="2153607" y="5926664"/>
            <a:ext cx="9149095" cy="830997"/>
          </a:xfrm>
          <a:prstGeom prst="rect">
            <a:avLst/>
          </a:prstGeom>
          <a:noFill/>
        </p:spPr>
        <p:txBody>
          <a:bodyPr wrap="square" rtlCol="0">
            <a:spAutoFit/>
          </a:bodyPr>
          <a:lstStyle/>
          <a:p>
            <a:pPr marL="285750" indent="-285750">
              <a:buFont typeface="Arial" panose="020B0604020202020204" pitchFamily="34" charset="0"/>
              <a:buChar char="•"/>
            </a:pPr>
            <a:r>
              <a:rPr lang="es-CR" sz="1600" dirty="0"/>
              <a:t>Emprendedores y PYMES. Reglamento 40197, Art. 4: Exención pago de certificación de explotación en uso de drones por 3 años</a:t>
            </a:r>
          </a:p>
          <a:p>
            <a:pPr marL="285750" indent="-285750">
              <a:buFont typeface="Arial" panose="020B0604020202020204" pitchFamily="34" charset="0"/>
              <a:buChar char="•"/>
            </a:pPr>
            <a:endParaRPr lang="es-CR" sz="1600" dirty="0"/>
          </a:p>
        </p:txBody>
      </p:sp>
      <p:pic>
        <p:nvPicPr>
          <p:cNvPr id="2" name="Imagen 1">
            <a:extLst>
              <a:ext uri="{FF2B5EF4-FFF2-40B4-BE49-F238E27FC236}">
                <a16:creationId xmlns:a16="http://schemas.microsoft.com/office/drawing/2014/main" xmlns="" id="{173C029A-61A9-7E4A-A8AD-F43DA793E8DE}"/>
              </a:ext>
            </a:extLst>
          </p:cNvPr>
          <p:cNvPicPr>
            <a:picLocks noChangeAspect="1"/>
          </p:cNvPicPr>
          <p:nvPr/>
        </p:nvPicPr>
        <p:blipFill>
          <a:blip r:embed="rId9"/>
          <a:stretch>
            <a:fillRect/>
          </a:stretch>
        </p:blipFill>
        <p:spPr>
          <a:xfrm>
            <a:off x="782518" y="4971793"/>
            <a:ext cx="995971" cy="995971"/>
          </a:xfrm>
          <a:prstGeom prst="rect">
            <a:avLst/>
          </a:prstGeom>
        </p:spPr>
      </p:pic>
      <p:sp>
        <p:nvSpPr>
          <p:cNvPr id="23" name="CuadroTexto 22">
            <a:extLst>
              <a:ext uri="{FF2B5EF4-FFF2-40B4-BE49-F238E27FC236}">
                <a16:creationId xmlns:a16="http://schemas.microsoft.com/office/drawing/2014/main" xmlns="" id="{65722571-E3AB-214C-8A05-D3D2B296F20D}"/>
              </a:ext>
            </a:extLst>
          </p:cNvPr>
          <p:cNvSpPr txBox="1"/>
          <p:nvPr/>
        </p:nvSpPr>
        <p:spPr>
          <a:xfrm>
            <a:off x="2153608" y="5300934"/>
            <a:ext cx="9149095" cy="584775"/>
          </a:xfrm>
          <a:prstGeom prst="rect">
            <a:avLst/>
          </a:prstGeom>
          <a:noFill/>
        </p:spPr>
        <p:txBody>
          <a:bodyPr wrap="square" rtlCol="0">
            <a:spAutoFit/>
          </a:bodyPr>
          <a:lstStyle/>
          <a:p>
            <a:pPr marL="285750" indent="-285750">
              <a:buFont typeface="Arial" panose="020B0604020202020204" pitchFamily="34" charset="0"/>
              <a:buChar char="•"/>
            </a:pPr>
            <a:r>
              <a:rPr lang="es-CR" sz="1600" dirty="0"/>
              <a:t>PYMExpress y ExportaFácil. Tarifas preferenciales </a:t>
            </a:r>
          </a:p>
          <a:p>
            <a:pPr marL="285750" indent="-285750">
              <a:buFont typeface="Arial" panose="020B0604020202020204" pitchFamily="34" charset="0"/>
              <a:buChar char="•"/>
            </a:pPr>
            <a:endParaRPr lang="es-CR" sz="1600" dirty="0"/>
          </a:p>
        </p:txBody>
      </p:sp>
      <p:sp>
        <p:nvSpPr>
          <p:cNvPr id="31" name="Título 3">
            <a:extLst>
              <a:ext uri="{FF2B5EF4-FFF2-40B4-BE49-F238E27FC236}">
                <a16:creationId xmlns:a16="http://schemas.microsoft.com/office/drawing/2014/main" xmlns="" id="{10DFA1C4-66E3-417F-90AC-7E831FE09CFC}"/>
              </a:ext>
            </a:extLst>
          </p:cNvPr>
          <p:cNvSpPr txBox="1">
            <a:spLocks/>
          </p:cNvSpPr>
          <p:nvPr/>
        </p:nvSpPr>
        <p:spPr>
          <a:xfrm>
            <a:off x="1400373" y="18105"/>
            <a:ext cx="8871949" cy="8340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R" sz="3200" dirty="0">
                <a:solidFill>
                  <a:schemeClr val="accent1">
                    <a:lumMod val="50000"/>
                  </a:schemeClr>
                </a:solidFill>
              </a:rPr>
              <a:t>1. </a:t>
            </a:r>
            <a:r>
              <a:rPr lang="es-CR" sz="3200" b="1" dirty="0">
                <a:solidFill>
                  <a:schemeClr val="accent1">
                    <a:lumMod val="50000"/>
                  </a:schemeClr>
                </a:solidFill>
              </a:rPr>
              <a:t>Contexto</a:t>
            </a:r>
          </a:p>
        </p:txBody>
      </p:sp>
    </p:spTree>
    <p:extLst>
      <p:ext uri="{BB962C8B-B14F-4D97-AF65-F5344CB8AC3E}">
        <p14:creationId xmlns:p14="http://schemas.microsoft.com/office/powerpoint/2010/main" val="1977865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70105" y="66807"/>
            <a:ext cx="1021895" cy="722722"/>
          </a:xfrm>
          <a:prstGeom prst="rect">
            <a:avLst/>
          </a:prstGeom>
        </p:spPr>
      </p:pic>
      <p:pic>
        <p:nvPicPr>
          <p:cNvPr id="19" name="Imagen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917" y="131725"/>
            <a:ext cx="1152820" cy="525780"/>
          </a:xfrm>
          <a:prstGeom prst="rect">
            <a:avLst/>
          </a:prstGeom>
        </p:spPr>
      </p:pic>
      <p:sp>
        <p:nvSpPr>
          <p:cNvPr id="4" name="Título 3">
            <a:extLst>
              <a:ext uri="{FF2B5EF4-FFF2-40B4-BE49-F238E27FC236}">
                <a16:creationId xmlns:a16="http://schemas.microsoft.com/office/drawing/2014/main" xmlns="" id="{AC2E46E4-4D0D-0F43-AB15-E15EFA0C4BCF}"/>
              </a:ext>
            </a:extLst>
          </p:cNvPr>
          <p:cNvSpPr>
            <a:spLocks noGrp="1"/>
          </p:cNvSpPr>
          <p:nvPr>
            <p:ph type="title"/>
          </p:nvPr>
        </p:nvSpPr>
        <p:spPr>
          <a:xfrm>
            <a:off x="147165" y="490824"/>
            <a:ext cx="10017403" cy="834020"/>
          </a:xfrm>
        </p:spPr>
        <p:txBody>
          <a:bodyPr>
            <a:normAutofit/>
          </a:bodyPr>
          <a:lstStyle/>
          <a:p>
            <a:r>
              <a:rPr lang="es-CR" sz="2000" dirty="0"/>
              <a:t>Incentivos de la Condición PYME</a:t>
            </a:r>
          </a:p>
        </p:txBody>
      </p:sp>
      <p:sp>
        <p:nvSpPr>
          <p:cNvPr id="31" name="Título 3">
            <a:extLst>
              <a:ext uri="{FF2B5EF4-FFF2-40B4-BE49-F238E27FC236}">
                <a16:creationId xmlns:a16="http://schemas.microsoft.com/office/drawing/2014/main" xmlns="" id="{10DFA1C4-66E3-417F-90AC-7E831FE09CFC}"/>
              </a:ext>
            </a:extLst>
          </p:cNvPr>
          <p:cNvSpPr txBox="1">
            <a:spLocks/>
          </p:cNvSpPr>
          <p:nvPr/>
        </p:nvSpPr>
        <p:spPr>
          <a:xfrm>
            <a:off x="1400373" y="18105"/>
            <a:ext cx="8871949" cy="8340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R" sz="3200" dirty="0">
                <a:solidFill>
                  <a:schemeClr val="accent1">
                    <a:lumMod val="50000"/>
                  </a:schemeClr>
                </a:solidFill>
              </a:rPr>
              <a:t>1. </a:t>
            </a:r>
            <a:r>
              <a:rPr lang="es-CR" sz="3200" b="1" dirty="0">
                <a:solidFill>
                  <a:schemeClr val="accent1">
                    <a:lumMod val="50000"/>
                  </a:schemeClr>
                </a:solidFill>
              </a:rPr>
              <a:t>Contexto</a:t>
            </a:r>
          </a:p>
        </p:txBody>
      </p:sp>
      <p:sp>
        <p:nvSpPr>
          <p:cNvPr id="18" name="61 CuadroTexto">
            <a:extLst>
              <a:ext uri="{FF2B5EF4-FFF2-40B4-BE49-F238E27FC236}">
                <a16:creationId xmlns:a16="http://schemas.microsoft.com/office/drawing/2014/main" xmlns="" id="{21BE880E-F2A3-4651-9E51-13537D08F493}"/>
              </a:ext>
            </a:extLst>
          </p:cNvPr>
          <p:cNvSpPr txBox="1"/>
          <p:nvPr/>
        </p:nvSpPr>
        <p:spPr>
          <a:xfrm>
            <a:off x="1327589" y="4567643"/>
            <a:ext cx="10111957" cy="338554"/>
          </a:xfrm>
          <a:prstGeom prst="rect">
            <a:avLst/>
          </a:prstGeom>
          <a:noFill/>
          <a:ln>
            <a:noFill/>
          </a:ln>
        </p:spPr>
        <p:txBody>
          <a:bodyPr wrap="square" rtlCol="0">
            <a:spAutoFit/>
          </a:bodyPr>
          <a:lstStyle/>
          <a:p>
            <a:pPr marL="285750" indent="-285750">
              <a:buFont typeface="Arial" panose="020B0604020202020204" pitchFamily="34" charset="0"/>
              <a:buChar char="•"/>
            </a:pPr>
            <a:r>
              <a:rPr lang="es-ES" sz="1600" dirty="0">
                <a:latin typeface="Calibri" panose="020F0502020204030204" pitchFamily="34" charset="0"/>
                <a:cs typeface="Calibri" panose="020F0502020204030204" pitchFamily="34" charset="0"/>
              </a:rPr>
              <a:t>Sello PYME y Constancia de condición PYME gratuitos</a:t>
            </a:r>
          </a:p>
        </p:txBody>
      </p:sp>
      <p:sp>
        <p:nvSpPr>
          <p:cNvPr id="22" name="51 CuadroTexto">
            <a:extLst>
              <a:ext uri="{FF2B5EF4-FFF2-40B4-BE49-F238E27FC236}">
                <a16:creationId xmlns:a16="http://schemas.microsoft.com/office/drawing/2014/main" xmlns="" id="{7CFC999B-B408-4736-9C7A-BF78A16253F7}"/>
              </a:ext>
            </a:extLst>
          </p:cNvPr>
          <p:cNvSpPr txBox="1"/>
          <p:nvPr/>
        </p:nvSpPr>
        <p:spPr>
          <a:xfrm>
            <a:off x="1346200" y="5853769"/>
            <a:ext cx="10557889" cy="338554"/>
          </a:xfrm>
          <a:prstGeom prst="rect">
            <a:avLst/>
          </a:prstGeom>
          <a:noFill/>
          <a:ln>
            <a:noFill/>
          </a:ln>
        </p:spPr>
        <p:txBody>
          <a:bodyPr wrap="square" rtlCol="0">
            <a:spAutoFit/>
          </a:bodyPr>
          <a:lstStyle/>
          <a:p>
            <a:pPr marL="285750" indent="-285750">
              <a:buFont typeface="Arial" panose="020B0604020202020204" pitchFamily="34" charset="0"/>
              <a:buChar char="•"/>
            </a:pPr>
            <a:r>
              <a:rPr lang="es-ES" sz="1600" dirty="0">
                <a:latin typeface="Calibri" panose="020F0502020204030204" pitchFamily="34" charset="0"/>
                <a:cs typeface="Calibri" panose="020F0502020204030204" pitchFamily="34" charset="0"/>
              </a:rPr>
              <a:t>Financiamiento del Sistema de Banca para el Desarrollo, INDER y otras entidades</a:t>
            </a:r>
          </a:p>
        </p:txBody>
      </p:sp>
      <p:sp>
        <p:nvSpPr>
          <p:cNvPr id="32" name="50 CuadroTexto">
            <a:extLst>
              <a:ext uri="{FF2B5EF4-FFF2-40B4-BE49-F238E27FC236}">
                <a16:creationId xmlns:a16="http://schemas.microsoft.com/office/drawing/2014/main" xmlns="" id="{C98BF809-3A05-4F67-88D8-198EC2282911}"/>
              </a:ext>
            </a:extLst>
          </p:cNvPr>
          <p:cNvSpPr txBox="1"/>
          <p:nvPr/>
        </p:nvSpPr>
        <p:spPr>
          <a:xfrm>
            <a:off x="1327589" y="3935936"/>
            <a:ext cx="8426163" cy="338554"/>
          </a:xfrm>
          <a:prstGeom prst="rect">
            <a:avLst/>
          </a:prstGeom>
          <a:noFill/>
          <a:ln>
            <a:noFill/>
          </a:ln>
        </p:spPr>
        <p:txBody>
          <a:bodyPr wrap="square" rtlCol="0">
            <a:spAutoFit/>
          </a:bodyPr>
          <a:lstStyle>
            <a:defPPr>
              <a:defRPr lang="es-ES"/>
            </a:defPPr>
            <a:lvl1pPr algn="r">
              <a:defRPr sz="1200">
                <a:solidFill>
                  <a:schemeClr val="bg1"/>
                </a:solidFill>
                <a:latin typeface="Century Gothic" panose="020B0502020202020204" pitchFamily="34" charset="0"/>
                <a:cs typeface="MV Boli" panose="02000500030200090000" pitchFamily="2" charset="0"/>
              </a:defRPr>
            </a:lvl1pPr>
          </a:lstStyle>
          <a:p>
            <a:pPr marL="285750" indent="-285750" algn="l">
              <a:buFont typeface="Arial" panose="020B0604020202020204" pitchFamily="34" charset="0"/>
              <a:buChar char="•"/>
            </a:pPr>
            <a:r>
              <a:rPr lang="es-ES" sz="1600" dirty="0">
                <a:solidFill>
                  <a:schemeClr val="tx1"/>
                </a:solidFill>
                <a:latin typeface="Calibri" panose="020F0502020204030204" pitchFamily="34" charset="0"/>
                <a:cs typeface="Calibri" panose="020F0502020204030204" pitchFamily="34" charset="0"/>
              </a:rPr>
              <a:t>Ferias empresariales  y encuentros de negocios</a:t>
            </a:r>
          </a:p>
        </p:txBody>
      </p:sp>
      <p:sp>
        <p:nvSpPr>
          <p:cNvPr id="33" name="48 CuadroTexto">
            <a:extLst>
              <a:ext uri="{FF2B5EF4-FFF2-40B4-BE49-F238E27FC236}">
                <a16:creationId xmlns:a16="http://schemas.microsoft.com/office/drawing/2014/main" xmlns="" id="{1CF18C56-B5D7-40C5-979B-B2B5D054B281}"/>
              </a:ext>
            </a:extLst>
          </p:cNvPr>
          <p:cNvSpPr txBox="1"/>
          <p:nvPr/>
        </p:nvSpPr>
        <p:spPr>
          <a:xfrm>
            <a:off x="1327588" y="3309122"/>
            <a:ext cx="9534607" cy="338554"/>
          </a:xfrm>
          <a:prstGeom prst="rect">
            <a:avLst/>
          </a:prstGeom>
          <a:noFill/>
          <a:ln>
            <a:noFill/>
          </a:ln>
        </p:spPr>
        <p:txBody>
          <a:bodyPr wrap="square" rtlCol="0">
            <a:spAutoFit/>
          </a:bodyPr>
          <a:lstStyle>
            <a:defPPr>
              <a:defRPr lang="es-ES"/>
            </a:defPPr>
            <a:lvl1pPr algn="r">
              <a:defRPr sz="1200">
                <a:solidFill>
                  <a:schemeClr val="bg1"/>
                </a:solidFill>
                <a:latin typeface="Century Gothic" panose="020B0502020202020204" pitchFamily="34" charset="0"/>
                <a:cs typeface="MV Boli" panose="02000500030200090000" pitchFamily="2" charset="0"/>
              </a:defRPr>
            </a:lvl1pPr>
          </a:lstStyle>
          <a:p>
            <a:pPr marL="285750" indent="-285750" algn="l">
              <a:buFont typeface="Arial" panose="020B0604020202020204" pitchFamily="34" charset="0"/>
              <a:buChar char="•"/>
            </a:pPr>
            <a:r>
              <a:rPr lang="es-ES" sz="1600" dirty="0">
                <a:solidFill>
                  <a:schemeClr val="tx1"/>
                </a:solidFill>
                <a:latin typeface="Calibri" panose="020F0502020204030204" pitchFamily="34" charset="0"/>
                <a:cs typeface="Calibri" panose="020F0502020204030204" pitchFamily="34" charset="0"/>
              </a:rPr>
              <a:t>Servicios de desarrollo empresarial:  charlas, capacitaciones, talleres, etc.</a:t>
            </a:r>
          </a:p>
        </p:txBody>
      </p:sp>
      <p:sp>
        <p:nvSpPr>
          <p:cNvPr id="34" name="47 CuadroTexto">
            <a:extLst>
              <a:ext uri="{FF2B5EF4-FFF2-40B4-BE49-F238E27FC236}">
                <a16:creationId xmlns:a16="http://schemas.microsoft.com/office/drawing/2014/main" xmlns="" id="{3A35D41C-222C-425B-B330-0FCABDA51D2C}"/>
              </a:ext>
            </a:extLst>
          </p:cNvPr>
          <p:cNvSpPr txBox="1"/>
          <p:nvPr/>
        </p:nvSpPr>
        <p:spPr>
          <a:xfrm>
            <a:off x="1327588" y="2698728"/>
            <a:ext cx="9289981" cy="338554"/>
          </a:xfrm>
          <a:prstGeom prst="rect">
            <a:avLst/>
          </a:prstGeom>
          <a:noFill/>
          <a:ln>
            <a:noFill/>
          </a:ln>
        </p:spPr>
        <p:txBody>
          <a:bodyPr wrap="square" rtlCol="0">
            <a:spAutoFit/>
          </a:bodyPr>
          <a:lstStyle>
            <a:defPPr>
              <a:defRPr lang="es-ES"/>
            </a:defPPr>
            <a:lvl1pPr algn="r">
              <a:defRPr sz="1200">
                <a:solidFill>
                  <a:schemeClr val="bg1"/>
                </a:solidFill>
                <a:latin typeface="Century Gothic" panose="020B0502020202020204" pitchFamily="34" charset="0"/>
                <a:cs typeface="MV Boli" panose="02000500030200090000" pitchFamily="2" charset="0"/>
              </a:defRPr>
            </a:lvl1pPr>
          </a:lstStyle>
          <a:p>
            <a:pPr marL="285750" indent="-285750" algn="l">
              <a:buFont typeface="Arial" panose="020B0604020202020204" pitchFamily="34" charset="0"/>
              <a:buChar char="•"/>
            </a:pPr>
            <a:r>
              <a:rPr lang="es-ES" sz="1600" dirty="0">
                <a:solidFill>
                  <a:schemeClr val="tx1"/>
                </a:solidFill>
                <a:latin typeface="Calibri" panose="020F0502020204030204" pitchFamily="34" charset="0"/>
                <a:cs typeface="Calibri" panose="020F0502020204030204" pitchFamily="34" charset="0"/>
              </a:rPr>
              <a:t>Fondos no reembolsables para innovación (MICITT)</a:t>
            </a:r>
          </a:p>
        </p:txBody>
      </p:sp>
      <p:sp>
        <p:nvSpPr>
          <p:cNvPr id="35" name="46 CuadroTexto">
            <a:extLst>
              <a:ext uri="{FF2B5EF4-FFF2-40B4-BE49-F238E27FC236}">
                <a16:creationId xmlns:a16="http://schemas.microsoft.com/office/drawing/2014/main" xmlns="" id="{49613F40-CF55-4F7E-A9CB-0FDACE3D4189}"/>
              </a:ext>
            </a:extLst>
          </p:cNvPr>
          <p:cNvSpPr txBox="1"/>
          <p:nvPr/>
        </p:nvSpPr>
        <p:spPr>
          <a:xfrm>
            <a:off x="1327588" y="2088334"/>
            <a:ext cx="8914221" cy="338554"/>
          </a:xfrm>
          <a:prstGeom prst="rect">
            <a:avLst/>
          </a:prstGeom>
          <a:noFill/>
          <a:ln>
            <a:noFill/>
          </a:ln>
        </p:spPr>
        <p:txBody>
          <a:bodyPr wrap="square" rtlCol="0">
            <a:spAutoFit/>
          </a:bodyPr>
          <a:lstStyle>
            <a:defPPr>
              <a:defRPr lang="es-ES"/>
            </a:defPPr>
            <a:lvl1pPr algn="r">
              <a:defRPr sz="1200">
                <a:solidFill>
                  <a:schemeClr val="bg1"/>
                </a:solidFill>
                <a:latin typeface="Century Gothic" panose="020B0502020202020204" pitchFamily="34" charset="0"/>
                <a:cs typeface="MV Boli" panose="02000500030200090000" pitchFamily="2" charset="0"/>
              </a:defRPr>
            </a:lvl1pPr>
          </a:lstStyle>
          <a:p>
            <a:pPr marL="285750" indent="-285750" algn="l">
              <a:buFont typeface="Arial" panose="020B0604020202020204" pitchFamily="34" charset="0"/>
              <a:buChar char="•"/>
            </a:pPr>
            <a:r>
              <a:rPr lang="es-ES" sz="1600" dirty="0">
                <a:solidFill>
                  <a:schemeClr val="tx1"/>
                </a:solidFill>
                <a:latin typeface="Calibri" panose="020F0502020204030204" pitchFamily="34" charset="0"/>
                <a:cs typeface="Calibri" panose="020F0502020204030204" pitchFamily="34" charset="0"/>
              </a:rPr>
              <a:t>Financiamiento, avales y garantías </a:t>
            </a:r>
            <a:r>
              <a:rPr lang="es-ES" sz="1600" dirty="0" err="1">
                <a:solidFill>
                  <a:schemeClr val="tx1"/>
                </a:solidFill>
                <a:latin typeface="Calibri" panose="020F0502020204030204" pitchFamily="34" charset="0"/>
                <a:cs typeface="Calibri" panose="020F0502020204030204" pitchFamily="34" charset="0"/>
              </a:rPr>
              <a:t>Fodemipyme</a:t>
            </a:r>
            <a:r>
              <a:rPr lang="es-ES" sz="1600" dirty="0">
                <a:solidFill>
                  <a:schemeClr val="tx1"/>
                </a:solidFill>
                <a:latin typeface="Calibri" panose="020F0502020204030204" pitchFamily="34" charset="0"/>
                <a:cs typeface="Calibri" panose="020F0502020204030204" pitchFamily="34" charset="0"/>
              </a:rPr>
              <a:t> (Banco Popular) </a:t>
            </a:r>
          </a:p>
        </p:txBody>
      </p:sp>
      <p:sp>
        <p:nvSpPr>
          <p:cNvPr id="36" name="AutoShape 21" descr="dinero icono gratis">
            <a:extLst>
              <a:ext uri="{FF2B5EF4-FFF2-40B4-BE49-F238E27FC236}">
                <a16:creationId xmlns:a16="http://schemas.microsoft.com/office/drawing/2014/main" xmlns="" id="{22FF68F7-CD59-4E6F-91F2-5B1E6A569982}"/>
              </a:ext>
            </a:extLst>
          </p:cNvPr>
          <p:cNvSpPr>
            <a:spLocks noChangeAspect="1" noChangeArrowheads="1"/>
          </p:cNvSpPr>
          <p:nvPr/>
        </p:nvSpPr>
        <p:spPr bwMode="auto">
          <a:xfrm>
            <a:off x="1193800" y="121122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a:endParaRPr lang="es-ES" sz="1200" b="1"/>
          </a:p>
        </p:txBody>
      </p:sp>
      <p:sp>
        <p:nvSpPr>
          <p:cNvPr id="37" name="AutoShape 23" descr="pilas de monedas y billetes icono gratis">
            <a:extLst>
              <a:ext uri="{FF2B5EF4-FFF2-40B4-BE49-F238E27FC236}">
                <a16:creationId xmlns:a16="http://schemas.microsoft.com/office/drawing/2014/main" xmlns="" id="{459220C8-FCE9-4E9E-ABF7-7F6EE15201A5}"/>
              </a:ext>
            </a:extLst>
          </p:cNvPr>
          <p:cNvSpPr>
            <a:spLocks noChangeAspect="1" noChangeArrowheads="1"/>
          </p:cNvSpPr>
          <p:nvPr/>
        </p:nvSpPr>
        <p:spPr bwMode="auto">
          <a:xfrm>
            <a:off x="1346200" y="1411011"/>
            <a:ext cx="257413" cy="25741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a:endParaRPr lang="es-ES" sz="1200" b="1"/>
          </a:p>
        </p:txBody>
      </p:sp>
      <p:pic>
        <p:nvPicPr>
          <p:cNvPr id="38" name="Picture 5">
            <a:extLst>
              <a:ext uri="{FF2B5EF4-FFF2-40B4-BE49-F238E27FC236}">
                <a16:creationId xmlns:a16="http://schemas.microsoft.com/office/drawing/2014/main" xmlns="" id="{6EE0BFDE-A048-481B-B3A2-D2F92AF9BE6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990" y="4349728"/>
            <a:ext cx="613252" cy="613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2">
            <a:extLst>
              <a:ext uri="{FF2B5EF4-FFF2-40B4-BE49-F238E27FC236}">
                <a16:creationId xmlns:a16="http://schemas.microsoft.com/office/drawing/2014/main" xmlns="" id="{B230C5A5-C152-4AD0-B629-304CB188CFF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0450" y="3116701"/>
            <a:ext cx="570852" cy="567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5">
            <a:extLst>
              <a:ext uri="{FF2B5EF4-FFF2-40B4-BE49-F238E27FC236}">
                <a16:creationId xmlns:a16="http://schemas.microsoft.com/office/drawing/2014/main" xmlns="" id="{0C3325B5-2DB1-4555-8B9C-D4E07085D9E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4905" y="1867186"/>
            <a:ext cx="570852" cy="56525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10">
            <a:extLst>
              <a:ext uri="{FF2B5EF4-FFF2-40B4-BE49-F238E27FC236}">
                <a16:creationId xmlns:a16="http://schemas.microsoft.com/office/drawing/2014/main" xmlns="" id="{7E077802-661F-40BD-8FE5-D2A7D611BF8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0277" y="5735987"/>
            <a:ext cx="520838" cy="517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
            <a:extLst>
              <a:ext uri="{FF2B5EF4-FFF2-40B4-BE49-F238E27FC236}">
                <a16:creationId xmlns:a16="http://schemas.microsoft.com/office/drawing/2014/main" xmlns="" id="{87C65EAA-4B6B-4F93-ADDC-70B78FC631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2945" y="3745846"/>
            <a:ext cx="586732" cy="580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4">
            <a:extLst>
              <a:ext uri="{FF2B5EF4-FFF2-40B4-BE49-F238E27FC236}">
                <a16:creationId xmlns:a16="http://schemas.microsoft.com/office/drawing/2014/main" xmlns="" id="{88AF4CA6-308F-4398-B38E-E8DD0AD7BF8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4905" y="2480125"/>
            <a:ext cx="569971" cy="56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84 CuadroTexto">
            <a:extLst>
              <a:ext uri="{FF2B5EF4-FFF2-40B4-BE49-F238E27FC236}">
                <a16:creationId xmlns:a16="http://schemas.microsoft.com/office/drawing/2014/main" xmlns="" id="{EC2D2B31-8302-4CFD-9650-7F5D3B9004F7}"/>
              </a:ext>
            </a:extLst>
          </p:cNvPr>
          <p:cNvSpPr txBox="1"/>
          <p:nvPr/>
        </p:nvSpPr>
        <p:spPr>
          <a:xfrm>
            <a:off x="1327589" y="1436007"/>
            <a:ext cx="5673286" cy="338554"/>
          </a:xfrm>
          <a:prstGeom prst="rect">
            <a:avLst/>
          </a:prstGeom>
          <a:noFill/>
          <a:ln>
            <a:noFill/>
          </a:ln>
        </p:spPr>
        <p:txBody>
          <a:bodyPr wrap="square" rtlCol="0">
            <a:spAutoFit/>
          </a:bodyPr>
          <a:lstStyle/>
          <a:p>
            <a:pPr marL="285750" indent="-285750">
              <a:buFont typeface="Arial" panose="020B0604020202020204" pitchFamily="34" charset="0"/>
              <a:buChar char="•"/>
            </a:pPr>
            <a:r>
              <a:rPr lang="es-ES" sz="1600" dirty="0">
                <a:latin typeface="Calibri" panose="020F0502020204030204" pitchFamily="34" charset="0"/>
                <a:cs typeface="Calibri" panose="020F0502020204030204" pitchFamily="34" charset="0"/>
              </a:rPr>
              <a:t>Participar como Proveedor PYME del Estado </a:t>
            </a:r>
          </a:p>
        </p:txBody>
      </p:sp>
      <p:pic>
        <p:nvPicPr>
          <p:cNvPr id="46" name="Picture 7">
            <a:extLst>
              <a:ext uri="{FF2B5EF4-FFF2-40B4-BE49-F238E27FC236}">
                <a16:creationId xmlns:a16="http://schemas.microsoft.com/office/drawing/2014/main" xmlns="" id="{49F20920-9E4E-4FAB-8103-2C0DA88C739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7627" y="1216294"/>
            <a:ext cx="579373" cy="576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84 CuadroTexto">
            <a:extLst>
              <a:ext uri="{FF2B5EF4-FFF2-40B4-BE49-F238E27FC236}">
                <a16:creationId xmlns:a16="http://schemas.microsoft.com/office/drawing/2014/main" xmlns="" id="{DAF0376F-3B81-4BF1-AAAF-D873443A76EF}"/>
              </a:ext>
            </a:extLst>
          </p:cNvPr>
          <p:cNvSpPr txBox="1"/>
          <p:nvPr/>
        </p:nvSpPr>
        <p:spPr>
          <a:xfrm>
            <a:off x="1327588" y="5128762"/>
            <a:ext cx="10557889" cy="338554"/>
          </a:xfrm>
          <a:prstGeom prst="rect">
            <a:avLst/>
          </a:prstGeom>
          <a:noFill/>
          <a:ln>
            <a:noFill/>
          </a:ln>
        </p:spPr>
        <p:txBody>
          <a:bodyPr wrap="square" rtlCol="0">
            <a:spAutoFit/>
          </a:bodyPr>
          <a:lstStyle/>
          <a:p>
            <a:pPr marL="285750" indent="-285750">
              <a:buFont typeface="Arial" panose="020B0604020202020204" pitchFamily="34" charset="0"/>
              <a:buChar char="•"/>
            </a:pPr>
            <a:r>
              <a:rPr lang="es-ES" sz="1600" dirty="0">
                <a:latin typeface="Calibri" panose="020F0502020204030204" pitchFamily="34" charset="0"/>
                <a:cs typeface="Calibri" panose="020F0502020204030204" pitchFamily="34" charset="0"/>
              </a:rPr>
              <a:t>Tarifa preferencial en la revalidación anual de empresas ante el Colegio Federado de Ingenieros y Arquitectos </a:t>
            </a:r>
          </a:p>
        </p:txBody>
      </p:sp>
      <p:sp>
        <p:nvSpPr>
          <p:cNvPr id="48" name="Elipse 47">
            <a:extLst>
              <a:ext uri="{FF2B5EF4-FFF2-40B4-BE49-F238E27FC236}">
                <a16:creationId xmlns:a16="http://schemas.microsoft.com/office/drawing/2014/main" xmlns="" id="{9A938F1A-5AD2-4E6C-A525-BED859277D9B}"/>
              </a:ext>
            </a:extLst>
          </p:cNvPr>
          <p:cNvSpPr/>
          <p:nvPr/>
        </p:nvSpPr>
        <p:spPr>
          <a:xfrm>
            <a:off x="550258" y="5008567"/>
            <a:ext cx="625684" cy="60885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pic>
        <p:nvPicPr>
          <p:cNvPr id="49" name="Imagen 48">
            <a:extLst>
              <a:ext uri="{FF2B5EF4-FFF2-40B4-BE49-F238E27FC236}">
                <a16:creationId xmlns:a16="http://schemas.microsoft.com/office/drawing/2014/main" xmlns="" id="{19C61745-F7C6-4641-88A1-DF49F0B0A39C}"/>
              </a:ext>
            </a:extLst>
          </p:cNvPr>
          <p:cNvPicPr>
            <a:picLocks noChangeAspect="1"/>
          </p:cNvPicPr>
          <p:nvPr/>
        </p:nvPicPr>
        <p:blipFill>
          <a:blip r:embed="rId11"/>
          <a:stretch>
            <a:fillRect/>
          </a:stretch>
        </p:blipFill>
        <p:spPr>
          <a:xfrm>
            <a:off x="637740" y="5124076"/>
            <a:ext cx="377839" cy="377839"/>
          </a:xfrm>
          <a:prstGeom prst="rect">
            <a:avLst/>
          </a:prstGeom>
        </p:spPr>
      </p:pic>
    </p:spTree>
    <p:extLst>
      <p:ext uri="{BB962C8B-B14F-4D97-AF65-F5344CB8AC3E}">
        <p14:creationId xmlns:p14="http://schemas.microsoft.com/office/powerpoint/2010/main" val="76077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70105" y="33398"/>
            <a:ext cx="1021895" cy="722722"/>
          </a:xfrm>
          <a:prstGeom prst="rect">
            <a:avLst/>
          </a:prstGeom>
        </p:spPr>
      </p:pic>
      <p:pic>
        <p:nvPicPr>
          <p:cNvPr id="19" name="Imagen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112" y="86520"/>
            <a:ext cx="1152820" cy="525780"/>
          </a:xfrm>
          <a:prstGeom prst="rect">
            <a:avLst/>
          </a:prstGeom>
        </p:spPr>
      </p:pic>
      <p:sp>
        <p:nvSpPr>
          <p:cNvPr id="17" name="Título 3">
            <a:extLst>
              <a:ext uri="{FF2B5EF4-FFF2-40B4-BE49-F238E27FC236}">
                <a16:creationId xmlns:a16="http://schemas.microsoft.com/office/drawing/2014/main" xmlns="" id="{76847C21-C825-4B93-999B-5D620C3F4451}"/>
              </a:ext>
            </a:extLst>
          </p:cNvPr>
          <p:cNvSpPr txBox="1">
            <a:spLocks/>
          </p:cNvSpPr>
          <p:nvPr/>
        </p:nvSpPr>
        <p:spPr>
          <a:xfrm>
            <a:off x="1453706" y="140866"/>
            <a:ext cx="8871949" cy="8340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dirty="0">
                <a:solidFill>
                  <a:schemeClr val="accent1">
                    <a:lumMod val="50000"/>
                  </a:schemeClr>
                </a:solidFill>
              </a:rPr>
              <a:t>2. ¿En qué consiste la </a:t>
            </a:r>
            <a:r>
              <a:rPr lang="es-ES" sz="3200" b="1" dirty="0">
                <a:solidFill>
                  <a:schemeClr val="accent1">
                    <a:lumMod val="50000"/>
                  </a:schemeClr>
                </a:solidFill>
              </a:rPr>
              <a:t>estrategia</a:t>
            </a:r>
            <a:r>
              <a:rPr lang="es-ES" sz="3200" dirty="0">
                <a:solidFill>
                  <a:schemeClr val="accent1">
                    <a:lumMod val="50000"/>
                  </a:schemeClr>
                </a:solidFill>
              </a:rPr>
              <a:t>?</a:t>
            </a:r>
            <a:endParaRPr lang="es-CR" sz="3200" dirty="0">
              <a:solidFill>
                <a:schemeClr val="accent1">
                  <a:lumMod val="50000"/>
                </a:schemeClr>
              </a:solidFill>
            </a:endParaRPr>
          </a:p>
        </p:txBody>
      </p:sp>
      <p:grpSp>
        <p:nvGrpSpPr>
          <p:cNvPr id="52" name="Group 39">
            <a:extLst>
              <a:ext uri="{FF2B5EF4-FFF2-40B4-BE49-F238E27FC236}">
                <a16:creationId xmlns:a16="http://schemas.microsoft.com/office/drawing/2014/main" xmlns="" id="{8E3520D8-D766-46DA-8BBF-6DF1281BDCF8}"/>
              </a:ext>
            </a:extLst>
          </p:cNvPr>
          <p:cNvGrpSpPr/>
          <p:nvPr/>
        </p:nvGrpSpPr>
        <p:grpSpPr>
          <a:xfrm>
            <a:off x="783423" y="2826435"/>
            <a:ext cx="3436711" cy="2336173"/>
            <a:chOff x="2015078" y="4111351"/>
            <a:chExt cx="1503823" cy="2336173"/>
          </a:xfrm>
        </p:grpSpPr>
        <p:sp>
          <p:nvSpPr>
            <p:cNvPr id="53" name="Rectangle 40">
              <a:extLst>
                <a:ext uri="{FF2B5EF4-FFF2-40B4-BE49-F238E27FC236}">
                  <a16:creationId xmlns:a16="http://schemas.microsoft.com/office/drawing/2014/main" xmlns="" id="{98BA5B33-F65A-4653-8228-0D7F318FFF7F}"/>
                </a:ext>
              </a:extLst>
            </p:cNvPr>
            <p:cNvSpPr/>
            <p:nvPr/>
          </p:nvSpPr>
          <p:spPr>
            <a:xfrm>
              <a:off x="2015080" y="4323866"/>
              <a:ext cx="1503821" cy="2123658"/>
            </a:xfrm>
            <a:prstGeom prst="rect">
              <a:avLst/>
            </a:prstGeom>
          </p:spPr>
          <p:txBody>
            <a:bodyPr wrap="square">
              <a:spAutoFit/>
            </a:bodyPr>
            <a:lstStyle/>
            <a:p>
              <a:endParaRPr lang="en-US" sz="1200" dirty="0">
                <a:solidFill>
                  <a:schemeClr val="tx1">
                    <a:lumMod val="50000"/>
                    <a:lumOff val="50000"/>
                  </a:schemeClr>
                </a:solidFill>
              </a:endParaRPr>
            </a:p>
            <a:p>
              <a:r>
                <a:rPr lang="es-ES_tradnl" sz="1200" dirty="0">
                  <a:solidFill>
                    <a:schemeClr val="tx1">
                      <a:lumMod val="50000"/>
                      <a:lumOff val="50000"/>
                    </a:schemeClr>
                  </a:solidFill>
                </a:rPr>
                <a:t>Trabajo con grupos focales de pymes para conocer obstáculos a la formalización. </a:t>
              </a:r>
            </a:p>
            <a:p>
              <a:endParaRPr lang="es-ES_tradnl" sz="1200" dirty="0">
                <a:solidFill>
                  <a:schemeClr val="tx1">
                    <a:lumMod val="50000"/>
                    <a:lumOff val="50000"/>
                  </a:schemeClr>
                </a:solidFill>
              </a:endParaRPr>
            </a:p>
            <a:p>
              <a:r>
                <a:rPr lang="es-ES_tradnl" sz="1200" dirty="0">
                  <a:solidFill>
                    <a:schemeClr val="tx1">
                      <a:lumMod val="50000"/>
                      <a:lumOff val="50000"/>
                    </a:schemeClr>
                  </a:solidFill>
                </a:rPr>
                <a:t>Investigación conceptual y estudios referentes contraste con el Catálogo Nacional de Trámites.</a:t>
              </a:r>
            </a:p>
            <a:p>
              <a:endParaRPr lang="es-ES_tradnl" sz="1200" dirty="0">
                <a:solidFill>
                  <a:schemeClr val="tx1">
                    <a:lumMod val="50000"/>
                    <a:lumOff val="50000"/>
                  </a:schemeClr>
                </a:solidFill>
              </a:endParaRPr>
            </a:p>
            <a:p>
              <a:r>
                <a:rPr lang="es-ES_tradnl" sz="1200" dirty="0">
                  <a:solidFill>
                    <a:schemeClr val="tx1">
                      <a:lumMod val="50000"/>
                      <a:lumOff val="50000"/>
                    </a:schemeClr>
                  </a:solidFill>
                </a:rPr>
                <a:t>Priorización de temas que  conducen a la condición PYME y trámites de recurrente re proceso por parte de los empresarios</a:t>
              </a:r>
            </a:p>
            <a:p>
              <a:endParaRPr lang="es-ES_tradnl" sz="1200" dirty="0">
                <a:solidFill>
                  <a:schemeClr val="tx1">
                    <a:lumMod val="50000"/>
                    <a:lumOff val="50000"/>
                  </a:schemeClr>
                </a:solidFill>
              </a:endParaRPr>
            </a:p>
          </p:txBody>
        </p:sp>
        <p:sp>
          <p:nvSpPr>
            <p:cNvPr id="54" name="Rectangle 41">
              <a:extLst>
                <a:ext uri="{FF2B5EF4-FFF2-40B4-BE49-F238E27FC236}">
                  <a16:creationId xmlns:a16="http://schemas.microsoft.com/office/drawing/2014/main" xmlns="" id="{6D2E9CB6-BE2D-474D-9FDF-7F576E6E0ABA}"/>
                </a:ext>
              </a:extLst>
            </p:cNvPr>
            <p:cNvSpPr/>
            <p:nvPr/>
          </p:nvSpPr>
          <p:spPr>
            <a:xfrm>
              <a:off x="2015078" y="4111351"/>
              <a:ext cx="657639" cy="338554"/>
            </a:xfrm>
            <a:prstGeom prst="rect">
              <a:avLst/>
            </a:prstGeom>
          </p:spPr>
          <p:txBody>
            <a:bodyPr wrap="none">
              <a:spAutoFit/>
            </a:bodyPr>
            <a:lstStyle/>
            <a:p>
              <a:r>
                <a:rPr lang="en-US" sz="1600" b="1" dirty="0"/>
                <a:t>1. </a:t>
              </a:r>
              <a:r>
                <a:rPr lang="en-US" sz="1600" b="1" dirty="0" err="1"/>
                <a:t>Investigación</a:t>
              </a:r>
              <a:endParaRPr lang="en-US" sz="1600" b="1" dirty="0"/>
            </a:p>
          </p:txBody>
        </p:sp>
      </p:grpSp>
      <p:grpSp>
        <p:nvGrpSpPr>
          <p:cNvPr id="55" name="Group 42">
            <a:extLst>
              <a:ext uri="{FF2B5EF4-FFF2-40B4-BE49-F238E27FC236}">
                <a16:creationId xmlns:a16="http://schemas.microsoft.com/office/drawing/2014/main" xmlns="" id="{F3681C99-1282-4CD3-92DF-282AD22802F7}"/>
              </a:ext>
            </a:extLst>
          </p:cNvPr>
          <p:cNvGrpSpPr/>
          <p:nvPr/>
        </p:nvGrpSpPr>
        <p:grpSpPr>
          <a:xfrm>
            <a:off x="8277786" y="1696426"/>
            <a:ext cx="3378909" cy="3628835"/>
            <a:chOff x="2015078" y="4111351"/>
            <a:chExt cx="1503823" cy="3628835"/>
          </a:xfrm>
        </p:grpSpPr>
        <p:sp>
          <p:nvSpPr>
            <p:cNvPr id="56" name="Rectangle 43">
              <a:extLst>
                <a:ext uri="{FF2B5EF4-FFF2-40B4-BE49-F238E27FC236}">
                  <a16:creationId xmlns:a16="http://schemas.microsoft.com/office/drawing/2014/main" xmlns="" id="{6BCA4E4E-78F9-4154-A473-55A840D096A9}"/>
                </a:ext>
              </a:extLst>
            </p:cNvPr>
            <p:cNvSpPr/>
            <p:nvPr/>
          </p:nvSpPr>
          <p:spPr>
            <a:xfrm>
              <a:off x="2015080" y="4323866"/>
              <a:ext cx="1503821" cy="3416320"/>
            </a:xfrm>
            <a:prstGeom prst="rect">
              <a:avLst/>
            </a:prstGeom>
          </p:spPr>
          <p:txBody>
            <a:bodyPr wrap="square">
              <a:spAutoFit/>
            </a:bodyPr>
            <a:lstStyle/>
            <a:p>
              <a:pPr algn="just"/>
              <a:endParaRPr lang="es-CR" sz="1200" dirty="0">
                <a:solidFill>
                  <a:schemeClr val="tx1">
                    <a:lumMod val="50000"/>
                    <a:lumOff val="50000"/>
                  </a:schemeClr>
                </a:solidFill>
              </a:endParaRPr>
            </a:p>
            <a:p>
              <a:pPr algn="just"/>
              <a:r>
                <a:rPr lang="es-CR" sz="1200" dirty="0">
                  <a:solidFill>
                    <a:schemeClr val="tx1">
                      <a:lumMod val="50000"/>
                      <a:lumOff val="50000"/>
                    </a:schemeClr>
                  </a:solidFill>
                </a:rPr>
                <a:t>Conformación de 4 mesas de trabajo:</a:t>
              </a:r>
            </a:p>
            <a:p>
              <a:pPr algn="just"/>
              <a:r>
                <a:rPr lang="es-CR" sz="1200" dirty="0">
                  <a:solidFill>
                    <a:schemeClr val="tx1">
                      <a:lumMod val="50000"/>
                      <a:lumOff val="50000"/>
                    </a:schemeClr>
                  </a:solidFill>
                </a:rPr>
                <a:t>CCSS</a:t>
              </a:r>
            </a:p>
            <a:p>
              <a:pPr algn="just"/>
              <a:r>
                <a:rPr lang="es-CR" sz="1200" dirty="0">
                  <a:solidFill>
                    <a:schemeClr val="tx1">
                      <a:lumMod val="50000"/>
                      <a:lumOff val="50000"/>
                    </a:schemeClr>
                  </a:solidFill>
                </a:rPr>
                <a:t>Ministerio de Salud</a:t>
              </a:r>
            </a:p>
            <a:p>
              <a:pPr algn="just"/>
              <a:r>
                <a:rPr lang="es-CR" sz="1200" dirty="0">
                  <a:solidFill>
                    <a:schemeClr val="tx1">
                      <a:lumMod val="50000"/>
                      <a:lumOff val="50000"/>
                    </a:schemeClr>
                  </a:solidFill>
                </a:rPr>
                <a:t>Ministerio de Hacienda</a:t>
              </a:r>
            </a:p>
            <a:p>
              <a:pPr algn="just"/>
              <a:r>
                <a:rPr lang="es-CR" sz="1200" dirty="0">
                  <a:solidFill>
                    <a:schemeClr val="tx1">
                      <a:lumMod val="50000"/>
                      <a:lumOff val="50000"/>
                    </a:schemeClr>
                  </a:solidFill>
                </a:rPr>
                <a:t>Régimen Municipal</a:t>
              </a:r>
            </a:p>
            <a:p>
              <a:pPr algn="just"/>
              <a:endParaRPr lang="es-CR" sz="1200" dirty="0">
                <a:solidFill>
                  <a:schemeClr val="tx1">
                    <a:lumMod val="50000"/>
                    <a:lumOff val="50000"/>
                  </a:schemeClr>
                </a:solidFill>
              </a:endParaRPr>
            </a:p>
            <a:p>
              <a:pPr algn="just"/>
              <a:r>
                <a:rPr lang="es-CR" sz="1200" dirty="0">
                  <a:solidFill>
                    <a:schemeClr val="tx1">
                      <a:lumMod val="50000"/>
                      <a:lumOff val="50000"/>
                    </a:schemeClr>
                  </a:solidFill>
                </a:rPr>
                <a:t>En estas mesas de trabajo se expondrá los hallazgos y se trabajara en conjunto para generar las condiciones para que se fomente un ambiente positivo para la formalización.</a:t>
              </a:r>
            </a:p>
            <a:p>
              <a:pPr algn="just"/>
              <a:endParaRPr lang="es-CR" sz="1200" dirty="0">
                <a:solidFill>
                  <a:schemeClr val="tx1">
                    <a:lumMod val="50000"/>
                    <a:lumOff val="50000"/>
                  </a:schemeClr>
                </a:solidFill>
              </a:endParaRPr>
            </a:p>
            <a:p>
              <a:pPr algn="just"/>
              <a:r>
                <a:rPr lang="es-CR" sz="1200" dirty="0">
                  <a:solidFill>
                    <a:schemeClr val="tx1">
                      <a:lumMod val="50000"/>
                      <a:lumOff val="50000"/>
                    </a:schemeClr>
                  </a:solidFill>
                </a:rPr>
                <a:t>Primeras fechas de mesas de trabajo:</a:t>
              </a:r>
            </a:p>
            <a:p>
              <a:pPr algn="just"/>
              <a:endParaRPr lang="es-CR" sz="1200" dirty="0">
                <a:solidFill>
                  <a:schemeClr val="tx1">
                    <a:lumMod val="50000"/>
                    <a:lumOff val="50000"/>
                  </a:schemeClr>
                </a:solidFill>
              </a:endParaRPr>
            </a:p>
            <a:p>
              <a:pPr algn="just"/>
              <a:r>
                <a:rPr lang="es-ES" sz="1200" dirty="0">
                  <a:solidFill>
                    <a:schemeClr val="tx1">
                      <a:lumMod val="50000"/>
                      <a:lumOff val="50000"/>
                    </a:schemeClr>
                  </a:solidFill>
                </a:rPr>
                <a:t>Ministerio de Salud martes 23 junio </a:t>
              </a:r>
            </a:p>
            <a:p>
              <a:pPr algn="just"/>
              <a:r>
                <a:rPr lang="es-ES" sz="1200" dirty="0">
                  <a:solidFill>
                    <a:schemeClr val="tx1">
                      <a:lumMod val="50000"/>
                      <a:lumOff val="50000"/>
                    </a:schemeClr>
                  </a:solidFill>
                </a:rPr>
                <a:t>CCSS martes 23 de junio</a:t>
              </a:r>
            </a:p>
            <a:p>
              <a:pPr algn="just"/>
              <a:r>
                <a:rPr lang="es-ES" sz="1200" dirty="0">
                  <a:solidFill>
                    <a:schemeClr val="tx1">
                      <a:lumMod val="50000"/>
                      <a:lumOff val="50000"/>
                    </a:schemeClr>
                  </a:solidFill>
                </a:rPr>
                <a:t>Régimen Municipal miércoles 24 junio</a:t>
              </a:r>
            </a:p>
            <a:p>
              <a:pPr algn="just"/>
              <a:r>
                <a:rPr lang="es-ES" sz="1200" dirty="0">
                  <a:solidFill>
                    <a:schemeClr val="tx1">
                      <a:lumMod val="50000"/>
                      <a:lumOff val="50000"/>
                    </a:schemeClr>
                  </a:solidFill>
                </a:rPr>
                <a:t>Ministerio de Hacienda jueves 25 de junio</a:t>
              </a:r>
              <a:endParaRPr lang="es-CR" sz="1200" dirty="0">
                <a:solidFill>
                  <a:schemeClr val="tx1">
                    <a:lumMod val="50000"/>
                    <a:lumOff val="50000"/>
                  </a:schemeClr>
                </a:solidFill>
              </a:endParaRPr>
            </a:p>
          </p:txBody>
        </p:sp>
        <p:sp>
          <p:nvSpPr>
            <p:cNvPr id="57" name="Rectangle 44">
              <a:extLst>
                <a:ext uri="{FF2B5EF4-FFF2-40B4-BE49-F238E27FC236}">
                  <a16:creationId xmlns:a16="http://schemas.microsoft.com/office/drawing/2014/main" xmlns="" id="{AA7C02A4-A53E-43AA-BDB6-4DD272D1D2A3}"/>
                </a:ext>
              </a:extLst>
            </p:cNvPr>
            <p:cNvSpPr/>
            <p:nvPr/>
          </p:nvSpPr>
          <p:spPr>
            <a:xfrm>
              <a:off x="2015078" y="4111351"/>
              <a:ext cx="748679" cy="338554"/>
            </a:xfrm>
            <a:prstGeom prst="rect">
              <a:avLst/>
            </a:prstGeom>
          </p:spPr>
          <p:txBody>
            <a:bodyPr wrap="none">
              <a:spAutoFit/>
            </a:bodyPr>
            <a:lstStyle/>
            <a:p>
              <a:r>
                <a:rPr lang="es-CR" sz="1600" b="1" dirty="0"/>
                <a:t>4. Plan de trabajo</a:t>
              </a:r>
            </a:p>
          </p:txBody>
        </p:sp>
      </p:grpSp>
      <p:sp>
        <p:nvSpPr>
          <p:cNvPr id="58" name="Freeform 46">
            <a:extLst>
              <a:ext uri="{FF2B5EF4-FFF2-40B4-BE49-F238E27FC236}">
                <a16:creationId xmlns:a16="http://schemas.microsoft.com/office/drawing/2014/main" xmlns="" id="{A2106518-6096-49CF-9D0D-389AB8A2E8A7}"/>
              </a:ext>
            </a:extLst>
          </p:cNvPr>
          <p:cNvSpPr/>
          <p:nvPr/>
        </p:nvSpPr>
        <p:spPr>
          <a:xfrm rot="16200000">
            <a:off x="3375437" y="2513234"/>
            <a:ext cx="3263894" cy="1630279"/>
          </a:xfrm>
          <a:custGeom>
            <a:avLst/>
            <a:gdLst>
              <a:gd name="connsiteX0" fmla="*/ 2102344 w 3263894"/>
              <a:gd name="connsiteY0" fmla="*/ 0 h 1630279"/>
              <a:gd name="connsiteX1" fmla="*/ 2559043 w 3263894"/>
              <a:gd name="connsiteY1" fmla="*/ 0 h 1630279"/>
              <a:gd name="connsiteX2" fmla="*/ 3263894 w 3263894"/>
              <a:gd name="connsiteY2" fmla="*/ 704851 h 1630279"/>
              <a:gd name="connsiteX3" fmla="*/ 3263894 w 3263894"/>
              <a:gd name="connsiteY3" fmla="*/ 925428 h 1630279"/>
              <a:gd name="connsiteX4" fmla="*/ 2559043 w 3263894"/>
              <a:gd name="connsiteY4" fmla="*/ 1630279 h 1630279"/>
              <a:gd name="connsiteX5" fmla="*/ 761327 w 3263894"/>
              <a:gd name="connsiteY5" fmla="*/ 1630279 h 1630279"/>
              <a:gd name="connsiteX6" fmla="*/ 745404 w 3263894"/>
              <a:gd name="connsiteY6" fmla="*/ 1628874 h 1630279"/>
              <a:gd name="connsiteX7" fmla="*/ 244074 w 3263894"/>
              <a:gd name="connsiteY7" fmla="*/ 1628874 h 1630279"/>
              <a:gd name="connsiteX8" fmla="*/ 0 w 3263894"/>
              <a:gd name="connsiteY8" fmla="*/ 1341619 h 1630279"/>
              <a:gd name="connsiteX9" fmla="*/ 244073 w 3263894"/>
              <a:gd name="connsiteY9" fmla="*/ 1054366 h 1630279"/>
              <a:gd name="connsiteX10" fmla="*/ 1588230 w 3263894"/>
              <a:gd name="connsiteY10" fmla="*/ 1054366 h 1630279"/>
              <a:gd name="connsiteX11" fmla="*/ 1604154 w 3263894"/>
              <a:gd name="connsiteY11" fmla="*/ 1055771 h 1630279"/>
              <a:gd name="connsiteX12" fmla="*/ 2466273 w 3263894"/>
              <a:gd name="connsiteY12" fmla="*/ 1055771 h 1630279"/>
              <a:gd name="connsiteX13" fmla="*/ 2674347 w 3263894"/>
              <a:gd name="connsiteY13" fmla="*/ 847697 h 1630279"/>
              <a:gd name="connsiteX14" fmla="*/ 2674347 w 3263894"/>
              <a:gd name="connsiteY14" fmla="*/ 782582 h 1630279"/>
              <a:gd name="connsiteX15" fmla="*/ 2466273 w 3263894"/>
              <a:gd name="connsiteY15" fmla="*/ 574508 h 1630279"/>
              <a:gd name="connsiteX16" fmla="*/ 2101154 w 3263894"/>
              <a:gd name="connsiteY16" fmla="*/ 574508 h 1630279"/>
              <a:gd name="connsiteX17" fmla="*/ 2345228 w 3263894"/>
              <a:gd name="connsiteY17" fmla="*/ 286552 h 163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63894" h="1630279">
                <a:moveTo>
                  <a:pt x="2102344" y="0"/>
                </a:moveTo>
                <a:lnTo>
                  <a:pt x="2559043" y="0"/>
                </a:lnTo>
                <a:cubicBezTo>
                  <a:pt x="2948321" y="0"/>
                  <a:pt x="3263894" y="315573"/>
                  <a:pt x="3263894" y="704851"/>
                </a:cubicBezTo>
                <a:lnTo>
                  <a:pt x="3263894" y="925428"/>
                </a:lnTo>
                <a:cubicBezTo>
                  <a:pt x="3263894" y="1314706"/>
                  <a:pt x="2948321" y="1630279"/>
                  <a:pt x="2559043" y="1630279"/>
                </a:cubicBezTo>
                <a:lnTo>
                  <a:pt x="761327" y="1630279"/>
                </a:lnTo>
                <a:lnTo>
                  <a:pt x="745404" y="1628874"/>
                </a:lnTo>
                <a:lnTo>
                  <a:pt x="244074" y="1628874"/>
                </a:lnTo>
                <a:lnTo>
                  <a:pt x="0" y="1341619"/>
                </a:lnTo>
                <a:lnTo>
                  <a:pt x="244073" y="1054366"/>
                </a:lnTo>
                <a:lnTo>
                  <a:pt x="1588230" y="1054366"/>
                </a:lnTo>
                <a:lnTo>
                  <a:pt x="1604154" y="1055771"/>
                </a:lnTo>
                <a:lnTo>
                  <a:pt x="2466273" y="1055771"/>
                </a:lnTo>
                <a:cubicBezTo>
                  <a:pt x="2581189" y="1055771"/>
                  <a:pt x="2674347" y="962613"/>
                  <a:pt x="2674347" y="847697"/>
                </a:cubicBezTo>
                <a:lnTo>
                  <a:pt x="2674347" y="782582"/>
                </a:lnTo>
                <a:cubicBezTo>
                  <a:pt x="2674347" y="667666"/>
                  <a:pt x="2581189" y="574508"/>
                  <a:pt x="2466273" y="574508"/>
                </a:cubicBezTo>
                <a:lnTo>
                  <a:pt x="2101154" y="574508"/>
                </a:lnTo>
                <a:lnTo>
                  <a:pt x="2345228" y="286552"/>
                </a:lnTo>
                <a:close/>
              </a:path>
            </a:pathLst>
          </a:cu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7">
            <a:extLst>
              <a:ext uri="{FF2B5EF4-FFF2-40B4-BE49-F238E27FC236}">
                <a16:creationId xmlns:a16="http://schemas.microsoft.com/office/drawing/2014/main" xmlns="" id="{FBB3AA9D-8487-4669-9771-AA7BD0459A87}"/>
              </a:ext>
            </a:extLst>
          </p:cNvPr>
          <p:cNvSpPr/>
          <p:nvPr/>
        </p:nvSpPr>
        <p:spPr>
          <a:xfrm rot="16200000">
            <a:off x="2955260" y="3956919"/>
            <a:ext cx="3049881" cy="575911"/>
          </a:xfrm>
          <a:custGeom>
            <a:avLst/>
            <a:gdLst>
              <a:gd name="connsiteX0" fmla="*/ 1570822 w 3049881"/>
              <a:gd name="connsiteY0" fmla="*/ 0 h 575911"/>
              <a:gd name="connsiteX1" fmla="*/ 2806997 w 3049881"/>
              <a:gd name="connsiteY1" fmla="*/ 0 h 575911"/>
              <a:gd name="connsiteX2" fmla="*/ 3049881 w 3049881"/>
              <a:gd name="connsiteY2" fmla="*/ 286552 h 575911"/>
              <a:gd name="connsiteX3" fmla="*/ 2805807 w 3049881"/>
              <a:gd name="connsiteY3" fmla="*/ 574508 h 575911"/>
              <a:gd name="connsiteX4" fmla="*/ 2129566 w 3049881"/>
              <a:gd name="connsiteY4" fmla="*/ 574508 h 575911"/>
              <a:gd name="connsiteX5" fmla="*/ 2106981 w 3049881"/>
              <a:gd name="connsiteY5" fmla="*/ 575911 h 575911"/>
              <a:gd name="connsiteX6" fmla="*/ 0 w 3049881"/>
              <a:gd name="connsiteY6" fmla="*/ 575911 h 575911"/>
              <a:gd name="connsiteX7" fmla="*/ 244074 w 3049881"/>
              <a:gd name="connsiteY7" fmla="*/ 288657 h 575911"/>
              <a:gd name="connsiteX8" fmla="*/ 1 w 3049881"/>
              <a:gd name="connsiteY8" fmla="*/ 1403 h 575911"/>
              <a:gd name="connsiteX9" fmla="*/ 1554921 w 3049881"/>
              <a:gd name="connsiteY9" fmla="*/ 1403 h 575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9881" h="575911">
                <a:moveTo>
                  <a:pt x="1570822" y="0"/>
                </a:moveTo>
                <a:lnTo>
                  <a:pt x="2806997" y="0"/>
                </a:lnTo>
                <a:lnTo>
                  <a:pt x="3049881" y="286552"/>
                </a:lnTo>
                <a:lnTo>
                  <a:pt x="2805807" y="574508"/>
                </a:lnTo>
                <a:lnTo>
                  <a:pt x="2129566" y="574508"/>
                </a:lnTo>
                <a:lnTo>
                  <a:pt x="2106981" y="575911"/>
                </a:lnTo>
                <a:lnTo>
                  <a:pt x="0" y="575911"/>
                </a:lnTo>
                <a:lnTo>
                  <a:pt x="244074" y="288657"/>
                </a:lnTo>
                <a:lnTo>
                  <a:pt x="1" y="1403"/>
                </a:lnTo>
                <a:lnTo>
                  <a:pt x="1554921" y="1403"/>
                </a:lnTo>
                <a:close/>
              </a:path>
            </a:pathLst>
          </a:custGeom>
          <a:solidFill>
            <a:srgbClr val="FF5A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48">
            <a:extLst>
              <a:ext uri="{FF2B5EF4-FFF2-40B4-BE49-F238E27FC236}">
                <a16:creationId xmlns:a16="http://schemas.microsoft.com/office/drawing/2014/main" xmlns="" id="{7EADA8A4-CCA4-4A9C-B381-71D60619B599}"/>
              </a:ext>
            </a:extLst>
          </p:cNvPr>
          <p:cNvSpPr/>
          <p:nvPr/>
        </p:nvSpPr>
        <p:spPr>
          <a:xfrm rot="16200000">
            <a:off x="4484389" y="3482156"/>
            <a:ext cx="3154723" cy="1630279"/>
          </a:xfrm>
          <a:custGeom>
            <a:avLst/>
            <a:gdLst>
              <a:gd name="connsiteX0" fmla="*/ 704851 w 3154723"/>
              <a:gd name="connsiteY0" fmla="*/ 0 h 1630279"/>
              <a:gd name="connsiteX1" fmla="*/ 1053568 w 3154723"/>
              <a:gd name="connsiteY1" fmla="*/ 0 h 1630279"/>
              <a:gd name="connsiteX2" fmla="*/ 809495 w 3154723"/>
              <a:gd name="connsiteY2" fmla="*/ 287253 h 1630279"/>
              <a:gd name="connsiteX3" fmla="*/ 1053569 w 3154723"/>
              <a:gd name="connsiteY3" fmla="*/ 574508 h 1630279"/>
              <a:gd name="connsiteX4" fmla="*/ 797621 w 3154723"/>
              <a:gd name="connsiteY4" fmla="*/ 574508 h 1630279"/>
              <a:gd name="connsiteX5" fmla="*/ 589547 w 3154723"/>
              <a:gd name="connsiteY5" fmla="*/ 782582 h 1630279"/>
              <a:gd name="connsiteX6" fmla="*/ 589547 w 3154723"/>
              <a:gd name="connsiteY6" fmla="*/ 847697 h 1630279"/>
              <a:gd name="connsiteX7" fmla="*/ 797621 w 3154723"/>
              <a:gd name="connsiteY7" fmla="*/ 1055771 h 1630279"/>
              <a:gd name="connsiteX8" fmla="*/ 1659740 w 3154723"/>
              <a:gd name="connsiteY8" fmla="*/ 1055771 h 1630279"/>
              <a:gd name="connsiteX9" fmla="*/ 1675664 w 3154723"/>
              <a:gd name="connsiteY9" fmla="*/ 1054366 h 1630279"/>
              <a:gd name="connsiteX10" fmla="*/ 2910649 w 3154723"/>
              <a:gd name="connsiteY10" fmla="*/ 1054366 h 1630279"/>
              <a:gd name="connsiteX11" fmla="*/ 3154723 w 3154723"/>
              <a:gd name="connsiteY11" fmla="*/ 1341621 h 1630279"/>
              <a:gd name="connsiteX12" fmla="*/ 2910650 w 3154723"/>
              <a:gd name="connsiteY12" fmla="*/ 1628874 h 1630279"/>
              <a:gd name="connsiteX13" fmla="*/ 2518490 w 3154723"/>
              <a:gd name="connsiteY13" fmla="*/ 1628874 h 1630279"/>
              <a:gd name="connsiteX14" fmla="*/ 2502567 w 3154723"/>
              <a:gd name="connsiteY14" fmla="*/ 1630279 h 1630279"/>
              <a:gd name="connsiteX15" fmla="*/ 704851 w 3154723"/>
              <a:gd name="connsiteY15" fmla="*/ 1630279 h 1630279"/>
              <a:gd name="connsiteX16" fmla="*/ 0 w 3154723"/>
              <a:gd name="connsiteY16" fmla="*/ 925428 h 1630279"/>
              <a:gd name="connsiteX17" fmla="*/ 0 w 3154723"/>
              <a:gd name="connsiteY17" fmla="*/ 704851 h 1630279"/>
              <a:gd name="connsiteX18" fmla="*/ 704851 w 3154723"/>
              <a:gd name="connsiteY18" fmla="*/ 0 h 163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4723" h="1630279">
                <a:moveTo>
                  <a:pt x="704851" y="0"/>
                </a:moveTo>
                <a:lnTo>
                  <a:pt x="1053568" y="0"/>
                </a:lnTo>
                <a:lnTo>
                  <a:pt x="809495" y="287253"/>
                </a:lnTo>
                <a:lnTo>
                  <a:pt x="1053569" y="574508"/>
                </a:lnTo>
                <a:lnTo>
                  <a:pt x="797621" y="574508"/>
                </a:lnTo>
                <a:cubicBezTo>
                  <a:pt x="682705" y="574508"/>
                  <a:pt x="589547" y="667666"/>
                  <a:pt x="589547" y="782582"/>
                </a:cubicBezTo>
                <a:lnTo>
                  <a:pt x="589547" y="847697"/>
                </a:lnTo>
                <a:cubicBezTo>
                  <a:pt x="589547" y="962613"/>
                  <a:pt x="682705" y="1055771"/>
                  <a:pt x="797621" y="1055771"/>
                </a:cubicBezTo>
                <a:lnTo>
                  <a:pt x="1659740" y="1055771"/>
                </a:lnTo>
                <a:lnTo>
                  <a:pt x="1675664" y="1054366"/>
                </a:lnTo>
                <a:lnTo>
                  <a:pt x="2910649" y="1054366"/>
                </a:lnTo>
                <a:lnTo>
                  <a:pt x="3154723" y="1341621"/>
                </a:lnTo>
                <a:lnTo>
                  <a:pt x="2910650" y="1628874"/>
                </a:lnTo>
                <a:lnTo>
                  <a:pt x="2518490" y="1628874"/>
                </a:lnTo>
                <a:lnTo>
                  <a:pt x="2502567" y="1630279"/>
                </a:lnTo>
                <a:lnTo>
                  <a:pt x="704851" y="1630279"/>
                </a:lnTo>
                <a:cubicBezTo>
                  <a:pt x="315573" y="1630279"/>
                  <a:pt x="0" y="1314706"/>
                  <a:pt x="0" y="925428"/>
                </a:cubicBezTo>
                <a:lnTo>
                  <a:pt x="0" y="704851"/>
                </a:lnTo>
                <a:cubicBezTo>
                  <a:pt x="0" y="315573"/>
                  <a:pt x="315573" y="0"/>
                  <a:pt x="704851" y="0"/>
                </a:cubicBezTo>
                <a:close/>
              </a:path>
            </a:pathLst>
          </a:cu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49">
            <a:extLst>
              <a:ext uri="{FF2B5EF4-FFF2-40B4-BE49-F238E27FC236}">
                <a16:creationId xmlns:a16="http://schemas.microsoft.com/office/drawing/2014/main" xmlns="" id="{16978B4D-AB1C-4CE7-9E2D-B2C8A9FB5459}"/>
              </a:ext>
            </a:extLst>
          </p:cNvPr>
          <p:cNvSpPr/>
          <p:nvPr/>
        </p:nvSpPr>
        <p:spPr>
          <a:xfrm rot="16200000">
            <a:off x="5484169" y="2513234"/>
            <a:ext cx="3263894" cy="1630279"/>
          </a:xfrm>
          <a:custGeom>
            <a:avLst/>
            <a:gdLst>
              <a:gd name="connsiteX0" fmla="*/ 2101154 w 3263894"/>
              <a:gd name="connsiteY0" fmla="*/ 0 h 1630279"/>
              <a:gd name="connsiteX1" fmla="*/ 2559043 w 3263894"/>
              <a:gd name="connsiteY1" fmla="*/ 0 h 1630279"/>
              <a:gd name="connsiteX2" fmla="*/ 3263894 w 3263894"/>
              <a:gd name="connsiteY2" fmla="*/ 704851 h 1630279"/>
              <a:gd name="connsiteX3" fmla="*/ 3263894 w 3263894"/>
              <a:gd name="connsiteY3" fmla="*/ 925428 h 1630279"/>
              <a:gd name="connsiteX4" fmla="*/ 2559043 w 3263894"/>
              <a:gd name="connsiteY4" fmla="*/ 1630279 h 1630279"/>
              <a:gd name="connsiteX5" fmla="*/ 761327 w 3263894"/>
              <a:gd name="connsiteY5" fmla="*/ 1630279 h 1630279"/>
              <a:gd name="connsiteX6" fmla="*/ 745404 w 3263894"/>
              <a:gd name="connsiteY6" fmla="*/ 1628874 h 1630279"/>
              <a:gd name="connsiteX7" fmla="*/ 244073 w 3263894"/>
              <a:gd name="connsiteY7" fmla="*/ 1628874 h 1630279"/>
              <a:gd name="connsiteX8" fmla="*/ 0 w 3263894"/>
              <a:gd name="connsiteY8" fmla="*/ 1341620 h 1630279"/>
              <a:gd name="connsiteX9" fmla="*/ 244074 w 3263894"/>
              <a:gd name="connsiteY9" fmla="*/ 1054366 h 1630279"/>
              <a:gd name="connsiteX10" fmla="*/ 1588230 w 3263894"/>
              <a:gd name="connsiteY10" fmla="*/ 1054366 h 1630279"/>
              <a:gd name="connsiteX11" fmla="*/ 1604153 w 3263894"/>
              <a:gd name="connsiteY11" fmla="*/ 1055771 h 1630279"/>
              <a:gd name="connsiteX12" fmla="*/ 2466273 w 3263894"/>
              <a:gd name="connsiteY12" fmla="*/ 1055771 h 1630279"/>
              <a:gd name="connsiteX13" fmla="*/ 2674347 w 3263894"/>
              <a:gd name="connsiteY13" fmla="*/ 847697 h 1630279"/>
              <a:gd name="connsiteX14" fmla="*/ 2674347 w 3263894"/>
              <a:gd name="connsiteY14" fmla="*/ 782582 h 1630279"/>
              <a:gd name="connsiteX15" fmla="*/ 2466273 w 3263894"/>
              <a:gd name="connsiteY15" fmla="*/ 574508 h 1630279"/>
              <a:gd name="connsiteX16" fmla="*/ 2101155 w 3263894"/>
              <a:gd name="connsiteY16" fmla="*/ 574508 h 1630279"/>
              <a:gd name="connsiteX17" fmla="*/ 2345228 w 3263894"/>
              <a:gd name="connsiteY17" fmla="*/ 287255 h 163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63894" h="1630279">
                <a:moveTo>
                  <a:pt x="2101154" y="0"/>
                </a:moveTo>
                <a:lnTo>
                  <a:pt x="2559043" y="0"/>
                </a:lnTo>
                <a:cubicBezTo>
                  <a:pt x="2948321" y="0"/>
                  <a:pt x="3263894" y="315573"/>
                  <a:pt x="3263894" y="704851"/>
                </a:cubicBezTo>
                <a:lnTo>
                  <a:pt x="3263894" y="925428"/>
                </a:lnTo>
                <a:cubicBezTo>
                  <a:pt x="3263894" y="1314706"/>
                  <a:pt x="2948321" y="1630279"/>
                  <a:pt x="2559043" y="1630279"/>
                </a:cubicBezTo>
                <a:lnTo>
                  <a:pt x="761327" y="1630279"/>
                </a:lnTo>
                <a:lnTo>
                  <a:pt x="745404" y="1628874"/>
                </a:lnTo>
                <a:lnTo>
                  <a:pt x="244073" y="1628874"/>
                </a:lnTo>
                <a:lnTo>
                  <a:pt x="0" y="1341620"/>
                </a:lnTo>
                <a:lnTo>
                  <a:pt x="244074" y="1054366"/>
                </a:lnTo>
                <a:lnTo>
                  <a:pt x="1588230" y="1054366"/>
                </a:lnTo>
                <a:lnTo>
                  <a:pt x="1604153" y="1055771"/>
                </a:lnTo>
                <a:lnTo>
                  <a:pt x="2466273" y="1055771"/>
                </a:lnTo>
                <a:cubicBezTo>
                  <a:pt x="2581189" y="1055771"/>
                  <a:pt x="2674347" y="962613"/>
                  <a:pt x="2674347" y="847697"/>
                </a:cubicBezTo>
                <a:lnTo>
                  <a:pt x="2674347" y="782582"/>
                </a:lnTo>
                <a:cubicBezTo>
                  <a:pt x="2674347" y="667666"/>
                  <a:pt x="2581189" y="574508"/>
                  <a:pt x="2466273" y="574508"/>
                </a:cubicBezTo>
                <a:lnTo>
                  <a:pt x="2101155" y="574508"/>
                </a:lnTo>
                <a:lnTo>
                  <a:pt x="2345228" y="287255"/>
                </a:lnTo>
                <a:close/>
              </a:path>
            </a:pathLst>
          </a:custGeom>
          <a:solidFill>
            <a:srgbClr val="6CAC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51">
            <a:extLst>
              <a:ext uri="{FF2B5EF4-FFF2-40B4-BE49-F238E27FC236}">
                <a16:creationId xmlns:a16="http://schemas.microsoft.com/office/drawing/2014/main" xmlns="" id="{152722E4-70CD-4D31-9B04-7E2C64C2A780}"/>
              </a:ext>
            </a:extLst>
          </p:cNvPr>
          <p:cNvSpPr/>
          <p:nvPr/>
        </p:nvSpPr>
        <p:spPr>
          <a:xfrm rot="10800000">
            <a:off x="4308421" y="3156595"/>
            <a:ext cx="343557" cy="343558"/>
          </a:xfrm>
          <a:prstGeom prst="ellipse">
            <a:avLst/>
          </a:prstGeom>
          <a:solidFill>
            <a:schemeClr val="bg1"/>
          </a:solidFill>
          <a:ln w="285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799999"/>
              </a:camera>
              <a:lightRig rig="threePt" dir="t"/>
            </a:scene3d>
          </a:bodyPr>
          <a:lstStyle/>
          <a:p>
            <a:pPr algn="ctr"/>
            <a:r>
              <a:rPr lang="en-US" dirty="0">
                <a:solidFill>
                  <a:schemeClr val="accent3">
                    <a:lumMod val="50000"/>
                  </a:schemeClr>
                </a:solidFill>
              </a:rPr>
              <a:t>1</a:t>
            </a:r>
          </a:p>
        </p:txBody>
      </p:sp>
      <p:sp>
        <p:nvSpPr>
          <p:cNvPr id="64" name="Oval 52">
            <a:extLst>
              <a:ext uri="{FF2B5EF4-FFF2-40B4-BE49-F238E27FC236}">
                <a16:creationId xmlns:a16="http://schemas.microsoft.com/office/drawing/2014/main" xmlns="" id="{C5D9E398-DDE6-45A8-8143-127B681391F8}"/>
              </a:ext>
            </a:extLst>
          </p:cNvPr>
          <p:cNvSpPr/>
          <p:nvPr/>
        </p:nvSpPr>
        <p:spPr>
          <a:xfrm>
            <a:off x="5364906" y="4297295"/>
            <a:ext cx="343557" cy="343558"/>
          </a:xfrm>
          <a:prstGeom prst="ellipse">
            <a:avLst/>
          </a:prstGeom>
          <a:solidFill>
            <a:schemeClr val="bg1"/>
          </a:solidFill>
          <a:ln w="285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3">
                    <a:lumMod val="50000"/>
                  </a:schemeClr>
                </a:solidFill>
              </a:rPr>
              <a:t>2</a:t>
            </a:r>
          </a:p>
        </p:txBody>
      </p:sp>
      <p:sp>
        <p:nvSpPr>
          <p:cNvPr id="65" name="Oval 53">
            <a:extLst>
              <a:ext uri="{FF2B5EF4-FFF2-40B4-BE49-F238E27FC236}">
                <a16:creationId xmlns:a16="http://schemas.microsoft.com/office/drawing/2014/main" xmlns="" id="{7BC6580F-711D-43A8-A297-7B8DC0386D3D}"/>
              </a:ext>
            </a:extLst>
          </p:cNvPr>
          <p:cNvSpPr/>
          <p:nvPr/>
        </p:nvSpPr>
        <p:spPr>
          <a:xfrm rot="10800000">
            <a:off x="6421391" y="3156595"/>
            <a:ext cx="343557" cy="343558"/>
          </a:xfrm>
          <a:prstGeom prst="ellipse">
            <a:avLst/>
          </a:prstGeom>
          <a:solidFill>
            <a:schemeClr val="bg1"/>
          </a:solidFill>
          <a:ln w="285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799999"/>
              </a:camera>
              <a:lightRig rig="threePt" dir="t"/>
            </a:scene3d>
          </a:bodyPr>
          <a:lstStyle/>
          <a:p>
            <a:pPr algn="ctr"/>
            <a:r>
              <a:rPr lang="en-US" dirty="0">
                <a:solidFill>
                  <a:schemeClr val="accent3">
                    <a:lumMod val="50000"/>
                  </a:schemeClr>
                </a:solidFill>
              </a:rPr>
              <a:t>3</a:t>
            </a:r>
          </a:p>
        </p:txBody>
      </p:sp>
      <p:sp>
        <p:nvSpPr>
          <p:cNvPr id="66" name="Oval 54">
            <a:extLst>
              <a:ext uri="{FF2B5EF4-FFF2-40B4-BE49-F238E27FC236}">
                <a16:creationId xmlns:a16="http://schemas.microsoft.com/office/drawing/2014/main" xmlns="" id="{5BF88812-9A55-4E2C-81C1-4BBE67FF18CE}"/>
              </a:ext>
            </a:extLst>
          </p:cNvPr>
          <p:cNvSpPr/>
          <p:nvPr/>
        </p:nvSpPr>
        <p:spPr>
          <a:xfrm>
            <a:off x="7477876" y="4297296"/>
            <a:ext cx="343557" cy="343558"/>
          </a:xfrm>
          <a:prstGeom prst="ellipse">
            <a:avLst/>
          </a:prstGeom>
          <a:solidFill>
            <a:schemeClr val="bg1"/>
          </a:solidFill>
          <a:ln w="285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3">
                    <a:lumMod val="50000"/>
                  </a:schemeClr>
                </a:solidFill>
              </a:rPr>
              <a:t>4</a:t>
            </a:r>
          </a:p>
        </p:txBody>
      </p:sp>
      <p:sp>
        <p:nvSpPr>
          <p:cNvPr id="68" name="Rectangle 56">
            <a:extLst>
              <a:ext uri="{FF2B5EF4-FFF2-40B4-BE49-F238E27FC236}">
                <a16:creationId xmlns:a16="http://schemas.microsoft.com/office/drawing/2014/main" xmlns="" id="{2876A2CD-E8E9-4CE1-B5D0-FDA25C21B242}"/>
              </a:ext>
            </a:extLst>
          </p:cNvPr>
          <p:cNvSpPr/>
          <p:nvPr/>
        </p:nvSpPr>
        <p:spPr>
          <a:xfrm rot="16200000">
            <a:off x="4812286" y="3303137"/>
            <a:ext cx="1474571" cy="369332"/>
          </a:xfrm>
          <a:prstGeom prst="rect">
            <a:avLst/>
          </a:prstGeom>
        </p:spPr>
        <p:txBody>
          <a:bodyPr wrap="none" anchor="ctr">
            <a:spAutoFit/>
          </a:bodyPr>
          <a:lstStyle/>
          <a:p>
            <a:r>
              <a:rPr lang="en-US" b="1" dirty="0"/>
              <a:t>Lorem ipsum </a:t>
            </a:r>
          </a:p>
        </p:txBody>
      </p:sp>
      <p:sp>
        <p:nvSpPr>
          <p:cNvPr id="69" name="Rectangle 57">
            <a:extLst>
              <a:ext uri="{FF2B5EF4-FFF2-40B4-BE49-F238E27FC236}">
                <a16:creationId xmlns:a16="http://schemas.microsoft.com/office/drawing/2014/main" xmlns="" id="{A8F2FA83-BAFE-4D1E-8462-CD55579DB1D1}"/>
              </a:ext>
            </a:extLst>
          </p:cNvPr>
          <p:cNvSpPr/>
          <p:nvPr/>
        </p:nvSpPr>
        <p:spPr>
          <a:xfrm rot="16200000">
            <a:off x="3732478" y="4147149"/>
            <a:ext cx="1474571" cy="369332"/>
          </a:xfrm>
          <a:prstGeom prst="rect">
            <a:avLst/>
          </a:prstGeom>
        </p:spPr>
        <p:txBody>
          <a:bodyPr wrap="none" anchor="ctr">
            <a:spAutoFit/>
          </a:bodyPr>
          <a:lstStyle/>
          <a:p>
            <a:pPr algn="r"/>
            <a:r>
              <a:rPr lang="en-US" b="1" dirty="0"/>
              <a:t>Lorem ipsum </a:t>
            </a:r>
          </a:p>
        </p:txBody>
      </p:sp>
      <p:sp>
        <p:nvSpPr>
          <p:cNvPr id="70" name="Rectangle 58">
            <a:extLst>
              <a:ext uri="{FF2B5EF4-FFF2-40B4-BE49-F238E27FC236}">
                <a16:creationId xmlns:a16="http://schemas.microsoft.com/office/drawing/2014/main" xmlns="" id="{FC1EF592-D1DD-4D6A-8E0F-1532EBCC8282}"/>
              </a:ext>
            </a:extLst>
          </p:cNvPr>
          <p:cNvSpPr/>
          <p:nvPr/>
        </p:nvSpPr>
        <p:spPr>
          <a:xfrm rot="16200000">
            <a:off x="5840878" y="4147149"/>
            <a:ext cx="1474571" cy="369332"/>
          </a:xfrm>
          <a:prstGeom prst="rect">
            <a:avLst/>
          </a:prstGeom>
        </p:spPr>
        <p:txBody>
          <a:bodyPr wrap="none" anchor="ctr">
            <a:spAutoFit/>
          </a:bodyPr>
          <a:lstStyle/>
          <a:p>
            <a:pPr algn="r"/>
            <a:r>
              <a:rPr lang="en-US" b="1" dirty="0"/>
              <a:t>Lorem ipsum </a:t>
            </a:r>
          </a:p>
        </p:txBody>
      </p:sp>
      <p:sp>
        <p:nvSpPr>
          <p:cNvPr id="71" name="Rectangle 59">
            <a:extLst>
              <a:ext uri="{FF2B5EF4-FFF2-40B4-BE49-F238E27FC236}">
                <a16:creationId xmlns:a16="http://schemas.microsoft.com/office/drawing/2014/main" xmlns="" id="{FCCAE7F8-5C16-44A8-8E10-9C5A8EAA27D9}"/>
              </a:ext>
            </a:extLst>
          </p:cNvPr>
          <p:cNvSpPr/>
          <p:nvPr/>
        </p:nvSpPr>
        <p:spPr>
          <a:xfrm rot="16200000">
            <a:off x="6895244" y="3303137"/>
            <a:ext cx="1474571" cy="369332"/>
          </a:xfrm>
          <a:prstGeom prst="rect">
            <a:avLst/>
          </a:prstGeom>
        </p:spPr>
        <p:txBody>
          <a:bodyPr wrap="none" anchor="ctr">
            <a:spAutoFit/>
          </a:bodyPr>
          <a:lstStyle/>
          <a:p>
            <a:r>
              <a:rPr lang="en-US" b="1" dirty="0"/>
              <a:t>Lorem ipsum </a:t>
            </a:r>
          </a:p>
        </p:txBody>
      </p:sp>
      <p:grpSp>
        <p:nvGrpSpPr>
          <p:cNvPr id="74" name="Group 39">
            <a:extLst>
              <a:ext uri="{FF2B5EF4-FFF2-40B4-BE49-F238E27FC236}">
                <a16:creationId xmlns:a16="http://schemas.microsoft.com/office/drawing/2014/main" xmlns="" id="{B6C2AC43-4E30-449E-B36F-E6BFD4019272}"/>
              </a:ext>
            </a:extLst>
          </p:cNvPr>
          <p:cNvGrpSpPr/>
          <p:nvPr/>
        </p:nvGrpSpPr>
        <p:grpSpPr>
          <a:xfrm>
            <a:off x="1536436" y="786703"/>
            <a:ext cx="3513477" cy="845579"/>
            <a:chOff x="2015078" y="4274528"/>
            <a:chExt cx="1944889" cy="845579"/>
          </a:xfrm>
        </p:grpSpPr>
        <p:sp>
          <p:nvSpPr>
            <p:cNvPr id="75" name="Rectangle 40">
              <a:extLst>
                <a:ext uri="{FF2B5EF4-FFF2-40B4-BE49-F238E27FC236}">
                  <a16:creationId xmlns:a16="http://schemas.microsoft.com/office/drawing/2014/main" xmlns="" id="{CA5C8A64-8914-4403-A8D4-8CF9B321CD08}"/>
                </a:ext>
              </a:extLst>
            </p:cNvPr>
            <p:cNvSpPr/>
            <p:nvPr/>
          </p:nvSpPr>
          <p:spPr>
            <a:xfrm>
              <a:off x="2015078" y="4473776"/>
              <a:ext cx="1944889" cy="646331"/>
            </a:xfrm>
            <a:prstGeom prst="rect">
              <a:avLst/>
            </a:prstGeom>
          </p:spPr>
          <p:txBody>
            <a:bodyPr wrap="square">
              <a:spAutoFit/>
            </a:bodyPr>
            <a:lstStyle/>
            <a:p>
              <a:endParaRPr lang="es-ES" sz="1200" dirty="0">
                <a:solidFill>
                  <a:schemeClr val="tx1">
                    <a:lumMod val="50000"/>
                    <a:lumOff val="50000"/>
                  </a:schemeClr>
                </a:solidFill>
              </a:endParaRPr>
            </a:p>
            <a:p>
              <a:r>
                <a:rPr lang="es-CR" sz="1200" dirty="0">
                  <a:solidFill>
                    <a:schemeClr val="tx1">
                      <a:lumMod val="50000"/>
                      <a:lumOff val="50000"/>
                    </a:schemeClr>
                  </a:solidFill>
                </a:rPr>
                <a:t>Se estudio los Reglamentos, Decretos, Directrices que justifican la existencia de los trámites priorizados.</a:t>
              </a:r>
            </a:p>
          </p:txBody>
        </p:sp>
        <p:sp>
          <p:nvSpPr>
            <p:cNvPr id="76" name="Rectangle 41">
              <a:extLst>
                <a:ext uri="{FF2B5EF4-FFF2-40B4-BE49-F238E27FC236}">
                  <a16:creationId xmlns:a16="http://schemas.microsoft.com/office/drawing/2014/main" xmlns="" id="{5E9192EE-D839-4771-805E-23467C923B7B}"/>
                </a:ext>
              </a:extLst>
            </p:cNvPr>
            <p:cNvSpPr/>
            <p:nvPr/>
          </p:nvSpPr>
          <p:spPr>
            <a:xfrm>
              <a:off x="2106078" y="4274528"/>
              <a:ext cx="1328957" cy="338554"/>
            </a:xfrm>
            <a:prstGeom prst="rect">
              <a:avLst/>
            </a:prstGeom>
          </p:spPr>
          <p:txBody>
            <a:bodyPr wrap="none">
              <a:spAutoFit/>
            </a:bodyPr>
            <a:lstStyle/>
            <a:p>
              <a:r>
                <a:rPr lang="es-CR" sz="1600" b="1" dirty="0"/>
                <a:t>2. Estudio de la normativa</a:t>
              </a:r>
            </a:p>
          </p:txBody>
        </p:sp>
      </p:grpSp>
      <p:grpSp>
        <p:nvGrpSpPr>
          <p:cNvPr id="77" name="Group 39">
            <a:extLst>
              <a:ext uri="{FF2B5EF4-FFF2-40B4-BE49-F238E27FC236}">
                <a16:creationId xmlns:a16="http://schemas.microsoft.com/office/drawing/2014/main" xmlns="" id="{A28218DA-2EDA-4F56-95D7-894DB5D82EFB}"/>
              </a:ext>
            </a:extLst>
          </p:cNvPr>
          <p:cNvGrpSpPr/>
          <p:nvPr/>
        </p:nvGrpSpPr>
        <p:grpSpPr>
          <a:xfrm>
            <a:off x="4903366" y="5848012"/>
            <a:ext cx="4754888" cy="858846"/>
            <a:chOff x="2015078" y="4111351"/>
            <a:chExt cx="2016706" cy="858846"/>
          </a:xfrm>
        </p:grpSpPr>
        <p:sp>
          <p:nvSpPr>
            <p:cNvPr id="78" name="Rectangle 40">
              <a:extLst>
                <a:ext uri="{FF2B5EF4-FFF2-40B4-BE49-F238E27FC236}">
                  <a16:creationId xmlns:a16="http://schemas.microsoft.com/office/drawing/2014/main" xmlns="" id="{21F068E7-80DD-497C-B4B7-E1A642448DA5}"/>
                </a:ext>
              </a:extLst>
            </p:cNvPr>
            <p:cNvSpPr/>
            <p:nvPr/>
          </p:nvSpPr>
          <p:spPr>
            <a:xfrm>
              <a:off x="2015080" y="4323866"/>
              <a:ext cx="2016704" cy="646331"/>
            </a:xfrm>
            <a:prstGeom prst="rect">
              <a:avLst/>
            </a:prstGeom>
          </p:spPr>
          <p:txBody>
            <a:bodyPr wrap="square">
              <a:spAutoFit/>
            </a:bodyPr>
            <a:lstStyle/>
            <a:p>
              <a:pPr algn="just"/>
              <a:r>
                <a:rPr lang="es-ES" sz="1200" dirty="0">
                  <a:solidFill>
                    <a:schemeClr val="tx1">
                      <a:lumMod val="50000"/>
                      <a:lumOff val="50000"/>
                    </a:schemeClr>
                  </a:solidFill>
                </a:rPr>
                <a:t>C</a:t>
              </a:r>
              <a:r>
                <a:rPr lang="es-CR" sz="1200" dirty="0" err="1">
                  <a:solidFill>
                    <a:schemeClr val="tx1">
                      <a:lumMod val="50000"/>
                      <a:lumOff val="50000"/>
                    </a:schemeClr>
                  </a:solidFill>
                </a:rPr>
                <a:t>omo</a:t>
              </a:r>
              <a:r>
                <a:rPr lang="es-CR" sz="1200" dirty="0">
                  <a:solidFill>
                    <a:schemeClr val="tx1">
                      <a:lumMod val="50000"/>
                      <a:lumOff val="50000"/>
                    </a:schemeClr>
                  </a:solidFill>
                </a:rPr>
                <a:t> resultado de las etapas de investigación y estudio, se realizaron propuestas concretas de tramites a los que es urgente intervenir para ayudar a que las PYMES puedan formalizarse.</a:t>
              </a:r>
            </a:p>
          </p:txBody>
        </p:sp>
        <p:sp>
          <p:nvSpPr>
            <p:cNvPr id="79" name="Rectangle 41">
              <a:extLst>
                <a:ext uri="{FF2B5EF4-FFF2-40B4-BE49-F238E27FC236}">
                  <a16:creationId xmlns:a16="http://schemas.microsoft.com/office/drawing/2014/main" xmlns="" id="{FCA210A9-32ED-4FDF-B0D2-B319ABC114DE}"/>
                </a:ext>
              </a:extLst>
            </p:cNvPr>
            <p:cNvSpPr/>
            <p:nvPr/>
          </p:nvSpPr>
          <p:spPr>
            <a:xfrm>
              <a:off x="2015078" y="4111351"/>
              <a:ext cx="1147241" cy="338554"/>
            </a:xfrm>
            <a:prstGeom prst="rect">
              <a:avLst/>
            </a:prstGeom>
          </p:spPr>
          <p:txBody>
            <a:bodyPr wrap="none">
              <a:spAutoFit/>
            </a:bodyPr>
            <a:lstStyle/>
            <a:p>
              <a:r>
                <a:rPr lang="es-CR" sz="1600" b="1" dirty="0"/>
                <a:t>3. Formulación de propuestas</a:t>
              </a:r>
            </a:p>
          </p:txBody>
        </p:sp>
      </p:grpSp>
    </p:spTree>
    <p:extLst>
      <p:ext uri="{BB962C8B-B14F-4D97-AF65-F5344CB8AC3E}">
        <p14:creationId xmlns:p14="http://schemas.microsoft.com/office/powerpoint/2010/main" val="91832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