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328" r:id="rId3"/>
    <p:sldId id="329" r:id="rId4"/>
    <p:sldId id="324" r:id="rId5"/>
    <p:sldId id="331" r:id="rId6"/>
    <p:sldId id="335" r:id="rId7"/>
    <p:sldId id="332" r:id="rId8"/>
    <p:sldId id="334" r:id="rId9"/>
    <p:sldId id="311" r:id="rId10"/>
    <p:sldId id="325" r:id="rId11"/>
    <p:sldId id="270" r:id="rId12"/>
    <p:sldId id="315" r:id="rId13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fael.Zumbado" initials="RZC" lastIdx="1" clrIdx="0"/>
  <p:cmAuthor id="1" name="Cynthia Zapata Calvo" initials="CZC" lastIdx="1" clrIdx="1">
    <p:extLst>
      <p:ext uri="{19B8F6BF-5375-455C-9EA6-DF929625EA0E}">
        <p15:presenceInfo xmlns="" xmlns:p15="http://schemas.microsoft.com/office/powerpoint/2012/main" userId="S-1-5-21-1531860218-1101346554-311576647-49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95823" autoAdjust="0"/>
  </p:normalViewPr>
  <p:slideViewPr>
    <p:cSldViewPr snapToGrid="0">
      <p:cViewPr varScale="1">
        <p:scale>
          <a:sx n="78" d="100"/>
          <a:sy n="78" d="100"/>
        </p:scale>
        <p:origin x="-84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XX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AC2-46B3-A4DA-375ADA13BBDD}"/>
              </c:ext>
            </c:extLst>
          </c:dPt>
          <c:dPt>
            <c:idx val="1"/>
            <c:spPr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2"/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AC2-46B3-A4DA-375ADA13BBDD}"/>
              </c:ext>
            </c:extLst>
          </c:dPt>
          <c:cat>
            <c:strRef>
              <c:f>Sheet1!$A$2:$A$3</c:f>
              <c:strCache>
                <c:ptCount val="2"/>
                <c:pt idx="0">
                  <c:v>First</c:v>
                </c:pt>
                <c:pt idx="1">
                  <c:v>Auto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75</c:v>
                </c:pt>
                <c:pt idx="1">
                  <c:v>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AC2-46B3-A4DA-375ADA13BBDD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R"/>
  <c:chart>
    <c:autoTitleDeleted val="1"/>
    <c:plotArea>
      <c:layout>
        <c:manualLayout>
          <c:layoutTarget val="inner"/>
          <c:xMode val="edge"/>
          <c:yMode val="edge"/>
          <c:x val="2.8866112944917432E-2"/>
          <c:y val="0.15062577851592621"/>
          <c:w val="0.94467328352224167"/>
          <c:h val="0.56701220852538192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Tarjetas en circulación</c:v>
                </c:pt>
              </c:strCache>
            </c:strRef>
          </c:tx>
          <c:spPr>
            <a:effectLst/>
          </c:spPr>
          <c:marker>
            <c:symbol val="none"/>
          </c:marker>
          <c:dPt>
            <c:idx val="0"/>
            <c:marker>
              <c:symbol val="auto"/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0-69F1-4571-B67C-C6171B6B6068}"/>
              </c:ext>
            </c:extLst>
          </c:dPt>
          <c:dPt>
            <c:idx val="22"/>
            <c:marker>
              <c:symbol val="auto"/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1-69F1-4571-B67C-C6171B6B6068}"/>
              </c:ext>
            </c:extLst>
          </c:dPt>
          <c:dLbls>
            <c:dLbl>
              <c:idx val="0"/>
              <c:layout/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9F1-4571-B67C-C6171B6B6068}"/>
                </c:ext>
              </c:extLst>
            </c:dLbl>
            <c:dLbl>
              <c:idx val="22"/>
              <c:layout/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9F1-4571-B67C-C6171B6B6068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s-CR"/>
              </a:p>
            </c:txPr>
            <c:dLblPos val="t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Sheet1!$A$2:$A$24</c:f>
              <c:numCache>
                <c:formatCode>dd\-mmm\-yy</c:formatCode>
                <c:ptCount val="23"/>
                <c:pt idx="0">
                  <c:v>40939</c:v>
                </c:pt>
                <c:pt idx="1">
                  <c:v>41029</c:v>
                </c:pt>
                <c:pt idx="2">
                  <c:v>41121</c:v>
                </c:pt>
                <c:pt idx="3">
                  <c:v>41213</c:v>
                </c:pt>
                <c:pt idx="4">
                  <c:v>41305</c:v>
                </c:pt>
                <c:pt idx="5">
                  <c:v>41394</c:v>
                </c:pt>
                <c:pt idx="6">
                  <c:v>41486</c:v>
                </c:pt>
                <c:pt idx="7">
                  <c:v>41578</c:v>
                </c:pt>
                <c:pt idx="8">
                  <c:v>41670</c:v>
                </c:pt>
                <c:pt idx="9">
                  <c:v>41759</c:v>
                </c:pt>
                <c:pt idx="10">
                  <c:v>41851</c:v>
                </c:pt>
                <c:pt idx="11">
                  <c:v>41943</c:v>
                </c:pt>
                <c:pt idx="12">
                  <c:v>42124</c:v>
                </c:pt>
                <c:pt idx="13">
                  <c:v>42216</c:v>
                </c:pt>
                <c:pt idx="14">
                  <c:v>42308</c:v>
                </c:pt>
                <c:pt idx="15">
                  <c:v>42400</c:v>
                </c:pt>
                <c:pt idx="16">
                  <c:v>42490</c:v>
                </c:pt>
                <c:pt idx="17">
                  <c:v>42582</c:v>
                </c:pt>
                <c:pt idx="18">
                  <c:v>42674</c:v>
                </c:pt>
                <c:pt idx="19">
                  <c:v>42766</c:v>
                </c:pt>
                <c:pt idx="20">
                  <c:v>42855</c:v>
                </c:pt>
                <c:pt idx="21">
                  <c:v>42947</c:v>
                </c:pt>
                <c:pt idx="22">
                  <c:v>43039</c:v>
                </c:pt>
              </c:numCache>
            </c:numRef>
          </c:cat>
          <c:val>
            <c:numRef>
              <c:f>Sheet1!$B$2:$B$24</c:f>
              <c:numCache>
                <c:formatCode>#,##0</c:formatCode>
                <c:ptCount val="23"/>
                <c:pt idx="0">
                  <c:v>1502389</c:v>
                </c:pt>
                <c:pt idx="1">
                  <c:v>1546564</c:v>
                </c:pt>
                <c:pt idx="2">
                  <c:v>1593169</c:v>
                </c:pt>
                <c:pt idx="3">
                  <c:v>1613986</c:v>
                </c:pt>
                <c:pt idx="4">
                  <c:v>1678628</c:v>
                </c:pt>
                <c:pt idx="5">
                  <c:v>1702914</c:v>
                </c:pt>
                <c:pt idx="6">
                  <c:v>1731673</c:v>
                </c:pt>
                <c:pt idx="7">
                  <c:v>1723306</c:v>
                </c:pt>
                <c:pt idx="8">
                  <c:v>1729945</c:v>
                </c:pt>
                <c:pt idx="9">
                  <c:v>1764609</c:v>
                </c:pt>
                <c:pt idx="10">
                  <c:v>1817845</c:v>
                </c:pt>
                <c:pt idx="11">
                  <c:v>1872149</c:v>
                </c:pt>
                <c:pt idx="12">
                  <c:v>1945607</c:v>
                </c:pt>
                <c:pt idx="13">
                  <c:v>2019570</c:v>
                </c:pt>
                <c:pt idx="14">
                  <c:v>2100495</c:v>
                </c:pt>
                <c:pt idx="15">
                  <c:v>2252693</c:v>
                </c:pt>
                <c:pt idx="16">
                  <c:v>2229011</c:v>
                </c:pt>
                <c:pt idx="17">
                  <c:v>2315486</c:v>
                </c:pt>
                <c:pt idx="18">
                  <c:v>2334437</c:v>
                </c:pt>
                <c:pt idx="19">
                  <c:v>2409241</c:v>
                </c:pt>
                <c:pt idx="20">
                  <c:v>2476844</c:v>
                </c:pt>
                <c:pt idx="21">
                  <c:v>2528051</c:v>
                </c:pt>
                <c:pt idx="22">
                  <c:v>2628751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99-4A49-840A-CBC66486E3F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Millones de colones de saldo de deuda</c:v>
                </c:pt>
              </c:strCache>
            </c:strRef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dPt>
            <c:idx val="0"/>
            <c:marker>
              <c:symbol val="auto"/>
              <c:spPr>
                <a:solidFill>
                  <a:schemeClr val="accent6"/>
                </a:solidFill>
                <a:ln>
                  <a:solidFill>
                    <a:schemeClr val="accent6"/>
                  </a:solidFill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2-69F1-4571-B67C-C6171B6B6068}"/>
              </c:ext>
            </c:extLst>
          </c:dPt>
          <c:dPt>
            <c:idx val="22"/>
            <c:marker>
              <c:symbol val="auto"/>
              <c:spPr>
                <a:solidFill>
                  <a:schemeClr val="accent6"/>
                </a:solidFill>
                <a:ln>
                  <a:solidFill>
                    <a:schemeClr val="accent6"/>
                  </a:solidFill>
                </a:ln>
              </c:spPr>
            </c:marker>
            <c:extLst xmlns:c16r2="http://schemas.microsoft.com/office/drawing/2015/06/chart">
              <c:ext xmlns:c16="http://schemas.microsoft.com/office/drawing/2014/chart" uri="{C3380CC4-5D6E-409C-BE32-E72D297353CC}">
                <c16:uniqueId val="{00000003-69F1-4571-B67C-C6171B6B6068}"/>
              </c:ext>
            </c:extLst>
          </c:dPt>
          <c:dLbls>
            <c:dLbl>
              <c:idx val="0"/>
              <c:layout/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9F1-4571-B67C-C6171B6B6068}"/>
                </c:ext>
              </c:extLst>
            </c:dLbl>
            <c:dLbl>
              <c:idx val="22"/>
              <c:layout/>
              <c:dLblPos val="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9F1-4571-B67C-C6171B6B6068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s-CR"/>
              </a:p>
            </c:txPr>
            <c:dLblPos val="t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Sheet1!$A$2:$A$24</c:f>
              <c:numCache>
                <c:formatCode>dd\-mmm\-yy</c:formatCode>
                <c:ptCount val="23"/>
                <c:pt idx="0">
                  <c:v>40939</c:v>
                </c:pt>
                <c:pt idx="1">
                  <c:v>41029</c:v>
                </c:pt>
                <c:pt idx="2">
                  <c:v>41121</c:v>
                </c:pt>
                <c:pt idx="3">
                  <c:v>41213</c:v>
                </c:pt>
                <c:pt idx="4">
                  <c:v>41305</c:v>
                </c:pt>
                <c:pt idx="5">
                  <c:v>41394</c:v>
                </c:pt>
                <c:pt idx="6">
                  <c:v>41486</c:v>
                </c:pt>
                <c:pt idx="7">
                  <c:v>41578</c:v>
                </c:pt>
                <c:pt idx="8">
                  <c:v>41670</c:v>
                </c:pt>
                <c:pt idx="9">
                  <c:v>41759</c:v>
                </c:pt>
                <c:pt idx="10">
                  <c:v>41851</c:v>
                </c:pt>
                <c:pt idx="11">
                  <c:v>41943</c:v>
                </c:pt>
                <c:pt idx="12">
                  <c:v>42124</c:v>
                </c:pt>
                <c:pt idx="13">
                  <c:v>42216</c:v>
                </c:pt>
                <c:pt idx="14">
                  <c:v>42308</c:v>
                </c:pt>
                <c:pt idx="15">
                  <c:v>42400</c:v>
                </c:pt>
                <c:pt idx="16">
                  <c:v>42490</c:v>
                </c:pt>
                <c:pt idx="17">
                  <c:v>42582</c:v>
                </c:pt>
                <c:pt idx="18">
                  <c:v>42674</c:v>
                </c:pt>
                <c:pt idx="19">
                  <c:v>42766</c:v>
                </c:pt>
                <c:pt idx="20">
                  <c:v>42855</c:v>
                </c:pt>
                <c:pt idx="21">
                  <c:v>42947</c:v>
                </c:pt>
                <c:pt idx="22">
                  <c:v>43039</c:v>
                </c:pt>
              </c:numCache>
            </c:numRef>
          </c:cat>
          <c:val>
            <c:numRef>
              <c:f>Sheet1!$C$2:$C$24</c:f>
              <c:numCache>
                <c:formatCode>"₡"#,##0_);[Red]\("₡"#,##0\)</c:formatCode>
                <c:ptCount val="23"/>
                <c:pt idx="0">
                  <c:v>594179</c:v>
                </c:pt>
                <c:pt idx="1">
                  <c:v>604533</c:v>
                </c:pt>
                <c:pt idx="2">
                  <c:v>638688</c:v>
                </c:pt>
                <c:pt idx="3">
                  <c:v>680285</c:v>
                </c:pt>
                <c:pt idx="4">
                  <c:v>734419</c:v>
                </c:pt>
                <c:pt idx="5">
                  <c:v>729111</c:v>
                </c:pt>
                <c:pt idx="6">
                  <c:v>740385</c:v>
                </c:pt>
                <c:pt idx="7">
                  <c:v>751183</c:v>
                </c:pt>
                <c:pt idx="8">
                  <c:v>787457</c:v>
                </c:pt>
                <c:pt idx="9">
                  <c:v>806139</c:v>
                </c:pt>
                <c:pt idx="10">
                  <c:v>836118</c:v>
                </c:pt>
                <c:pt idx="11">
                  <c:v>867611</c:v>
                </c:pt>
                <c:pt idx="12">
                  <c:v>864324</c:v>
                </c:pt>
                <c:pt idx="13">
                  <c:v>798670</c:v>
                </c:pt>
                <c:pt idx="14">
                  <c:v>836870</c:v>
                </c:pt>
                <c:pt idx="15">
                  <c:v>896719</c:v>
                </c:pt>
                <c:pt idx="16">
                  <c:v>908149</c:v>
                </c:pt>
                <c:pt idx="17">
                  <c:v>924336</c:v>
                </c:pt>
                <c:pt idx="18">
                  <c:v>1005000</c:v>
                </c:pt>
                <c:pt idx="19">
                  <c:v>1077472</c:v>
                </c:pt>
                <c:pt idx="20">
                  <c:v>1098957</c:v>
                </c:pt>
                <c:pt idx="21">
                  <c:v>1137355</c:v>
                </c:pt>
                <c:pt idx="22">
                  <c:v>1196995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9F1-4571-B67C-C6171B6B6068}"/>
            </c:ext>
          </c:extLst>
        </c:ser>
        <c:marker val="1"/>
        <c:axId val="99444992"/>
        <c:axId val="98559872"/>
      </c:lineChart>
      <c:dateAx>
        <c:axId val="99444992"/>
        <c:scaling>
          <c:orientation val="minMax"/>
        </c:scaling>
        <c:axPos val="b"/>
        <c:numFmt formatCode="dd\-mmm\-yy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98559872"/>
        <c:crosses val="autoZero"/>
        <c:auto val="1"/>
        <c:lblOffset val="100"/>
        <c:baseTimeUnit val="months"/>
      </c:dateAx>
      <c:valAx>
        <c:axId val="98559872"/>
        <c:scaling>
          <c:orientation val="minMax"/>
        </c:scaling>
        <c:delete val="1"/>
        <c:axPos val="l"/>
        <c:numFmt formatCode="#,##0" sourceLinked="1"/>
        <c:tickLblPos val="none"/>
        <c:crossAx val="9944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3.8294806345086668E-2"/>
          <c:y val="1.3293650101359718E-2"/>
          <c:w val="0.89999991405032298"/>
          <c:h val="6.4225774209011127E-2"/>
        </c:manualLayout>
      </c:layout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XX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4FE-443F-8E02-F9ED9EF4E441}"/>
              </c:ext>
            </c:extLst>
          </c:dPt>
          <c:dPt>
            <c:idx val="1"/>
            <c:spPr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2"/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4FE-443F-8E02-F9ED9EF4E441}"/>
              </c:ext>
            </c:extLst>
          </c:dPt>
          <c:cat>
            <c:strRef>
              <c:f>Sheet1!$A$2:$A$3</c:f>
              <c:strCache>
                <c:ptCount val="2"/>
                <c:pt idx="0">
                  <c:v>mas enduedados</c:v>
                </c:pt>
                <c:pt idx="1">
                  <c:v>xx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100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4FE-443F-8E02-F9ED9EF4E441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Lorem</c:v>
                </c:pt>
              </c:strCache>
            </c:strRef>
          </c:tx>
          <c:spPr>
            <a:ln>
              <a:noFill/>
            </a:ln>
          </c:spPr>
          <c:dPt>
            <c:idx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C18-483D-87E6-525603716644}"/>
              </c:ext>
            </c:extLst>
          </c:dPt>
          <c:dPt>
            <c:idx val="1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C18-483D-87E6-525603716644}"/>
              </c:ext>
            </c:extLst>
          </c:dPt>
          <c:cat>
            <c:strRef>
              <c:f>Sheet1!$A$2:$A$3</c:f>
              <c:strCache>
                <c:ptCount val="2"/>
                <c:pt idx="0">
                  <c:v>Otros</c:v>
                </c:pt>
                <c:pt idx="1">
                  <c:v>Servicios financieros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89.7</c:v>
                </c:pt>
                <c:pt idx="1">
                  <c:v>10.3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C18-483D-87E6-525603716644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R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XX</c:v>
                </c:pt>
              </c:strCache>
            </c:strRef>
          </c:tx>
          <c:dPt>
            <c:idx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4FE-443F-8E02-F9ED9EF4E441}"/>
              </c:ext>
            </c:extLst>
          </c:dPt>
          <c:dPt>
            <c:idx val="1"/>
            <c:spPr>
              <a:gradFill flip="none" rotWithShape="1">
                <a:gsLst>
                  <a:gs pos="0">
                    <a:schemeClr val="accent1">
                      <a:lumMod val="0"/>
                      <a:lumOff val="100000"/>
                    </a:schemeClr>
                  </a:gs>
                  <a:gs pos="35000">
                    <a:schemeClr val="accent1">
                      <a:lumMod val="0"/>
                      <a:lumOff val="100000"/>
                    </a:schemeClr>
                  </a:gs>
                  <a:gs pos="100000">
                    <a:schemeClr val="bg2"/>
                  </a:gs>
                </a:gsLst>
                <a:path path="circle">
                  <a:fillToRect l="50000" t="-80000" r="50000" b="180000"/>
                </a:path>
                <a:tileRect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4FE-443F-8E02-F9ED9EF4E441}"/>
              </c:ext>
            </c:extLst>
          </c:dPt>
          <c:cat>
            <c:strRef>
              <c:f>Sheet1!$A$2:$A$3</c:f>
              <c:strCache>
                <c:ptCount val="2"/>
                <c:pt idx="0">
                  <c:v>mas enduedados</c:v>
                </c:pt>
                <c:pt idx="1">
                  <c:v>xx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42</c:v>
                </c:pt>
                <c:pt idx="1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4FE-443F-8E02-F9ED9EF4E441}"/>
            </c:ext>
          </c:extLst>
        </c:ser>
        <c:firstSliceAng val="0"/>
      </c:pie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C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R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Menos 200 mil colones</c:v>
                </c:pt>
                <c:pt idx="1">
                  <c:v>Menos 50 mil colones</c:v>
                </c:pt>
                <c:pt idx="2">
                  <c:v>Menos de 20 mil colones</c:v>
                </c:pt>
                <c:pt idx="3">
                  <c:v>Menos de 1000 colones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 formatCode="#,##0">
                  <c:v>24946</c:v>
                </c:pt>
                <c:pt idx="1">
                  <c:v>6914</c:v>
                </c:pt>
                <c:pt idx="2">
                  <c:v>3187</c:v>
                </c:pt>
                <c:pt idx="3">
                  <c:v>338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CD-4D4A-A5A6-555B92F09C74}"/>
            </c:ext>
          </c:extLst>
        </c:ser>
        <c:gapWidth val="90"/>
        <c:overlap val="44"/>
        <c:axId val="125765504"/>
        <c:axId val="125899520"/>
      </c:barChart>
      <c:catAx>
        <c:axId val="125765504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R"/>
          </a:p>
        </c:txPr>
        <c:crossAx val="125899520"/>
        <c:crosses val="autoZero"/>
        <c:auto val="1"/>
        <c:lblAlgn val="ctr"/>
        <c:lblOffset val="100"/>
      </c:catAx>
      <c:valAx>
        <c:axId val="125899520"/>
        <c:scaling>
          <c:orientation val="minMax"/>
        </c:scaling>
        <c:delete val="1"/>
        <c:axPos val="l"/>
        <c:numFmt formatCode="#,##0" sourceLinked="1"/>
        <c:tickLblPos val="none"/>
        <c:crossAx val="125765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R"/>
    </a:p>
  </c:txPr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2-14T14:54:34.786" idx="1">
    <p:pos x="7399" y="1500"/>
    <p:text>Agregar justificación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2-15T10:33:26.179" idx="1">
    <p:pos x="2398" y="2967"/>
    <p:text>Esto no se puede inferir de nuestrs estadisticas porque muchas de las compras que provocan denunics son realizadas de contado o no constituyen necesariamente una "deuda".</p:text>
    <p:extLst>
      <p:ext uri="{C676402C-5697-4E1C-873F-D02D1690AC5C}">
        <p15:threadingInfo xmlns="" xmlns:p15="http://schemas.microsoft.com/office/powerpoint/2012/main" timeZoneBias="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252BC-8849-4BBB-B3D1-7C987B93B40E}" type="datetimeFigureOut">
              <a:rPr lang="es-CR" smtClean="0"/>
              <a:pPr/>
              <a:t>05/03/2019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88732-7695-499A-AB13-6075E536DA57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2674942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template library</a:t>
            </a:r>
          </a:p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8732-7695-499A-AB13-6075E536DA57}" type="slidenum">
              <a:rPr lang="es-CR" smtClean="0"/>
              <a:pPr/>
              <a:t>1</a:t>
            </a:fld>
            <a:endParaRPr lang="es-C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8732-7695-499A-AB13-6075E536DA57}" type="slidenum">
              <a:rPr lang="es-CR" smtClean="0"/>
              <a:pPr/>
              <a:t>12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3215963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template library</a:t>
            </a:r>
          </a:p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8732-7695-499A-AB13-6075E536DA57}" type="slidenum">
              <a:rPr lang="es-CR" smtClean="0"/>
              <a:pPr/>
              <a:t>2</a:t>
            </a:fld>
            <a:endParaRPr lang="es-C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template library</a:t>
            </a:r>
          </a:p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8732-7695-499A-AB13-6075E536DA57}" type="slidenum">
              <a:rPr lang="es-CR" smtClean="0"/>
              <a:pPr/>
              <a:t>3</a:t>
            </a:fld>
            <a:endParaRPr lang="es-C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template library</a:t>
            </a:r>
          </a:p>
          <a:p>
            <a:pPr>
              <a:buFontTx/>
              <a:buNone/>
            </a:pPr>
            <a:endParaRPr lang="es-CR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68967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template library</a:t>
            </a:r>
          </a:p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8732-7695-499A-AB13-6075E536DA57}" type="slidenum">
              <a:rPr lang="es-CR" smtClean="0"/>
              <a:pPr/>
              <a:t>5</a:t>
            </a:fld>
            <a:endParaRPr lang="es-C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template library</a:t>
            </a:r>
          </a:p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8732-7695-499A-AB13-6075E536DA57}" type="slidenum">
              <a:rPr lang="es-CR" smtClean="0"/>
              <a:pPr/>
              <a:t>7</a:t>
            </a:fld>
            <a:endParaRPr lang="es-C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template library</a:t>
            </a:r>
          </a:p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8732-7695-499A-AB13-6075E536DA57}" type="slidenum">
              <a:rPr lang="es-CR" smtClean="0"/>
              <a:pPr/>
              <a:t>8</a:t>
            </a:fld>
            <a:endParaRPr lang="es-C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20977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template library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8732-7695-499A-AB13-6075E536DA57}" type="slidenum">
              <a:rPr lang="es-CR" smtClean="0"/>
              <a:pPr/>
              <a:t>11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1602832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2223C-6A54-48FB-B559-94B54F9B7FBA}" type="datetimeFigureOut">
              <a:rPr lang="es-CR" smtClean="0"/>
              <a:pPr/>
              <a:t>05/03/2019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D51EF-C7E7-4F6B-9A2F-73D8A4A8BB1B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10688354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2223C-6A54-48FB-B559-94B54F9B7FBA}" type="datetimeFigureOut">
              <a:rPr lang="es-CR" smtClean="0"/>
              <a:pPr/>
              <a:t>05/03/2019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D51EF-C7E7-4F6B-9A2F-73D8A4A8BB1B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37206336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2223C-6A54-48FB-B559-94B54F9B7FBA}" type="datetimeFigureOut">
              <a:rPr lang="es-CR" smtClean="0"/>
              <a:pPr/>
              <a:t>05/03/2019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D51EF-C7E7-4F6B-9A2F-73D8A4A8BB1B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41763881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699497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99305" y="374749"/>
            <a:ext cx="9993395" cy="444500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3601" b="0" i="0" baseline="0">
                <a:solidFill>
                  <a:schemeClr val="tx2"/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75840" y="1000274"/>
            <a:ext cx="10640327" cy="280985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1951" baseline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2961170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2223C-6A54-48FB-B559-94B54F9B7FBA}" type="datetimeFigureOut">
              <a:rPr lang="es-CR" smtClean="0"/>
              <a:pPr/>
              <a:t>05/03/2019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D51EF-C7E7-4F6B-9A2F-73D8A4A8BB1B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41606498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2223C-6A54-48FB-B559-94B54F9B7FBA}" type="datetimeFigureOut">
              <a:rPr lang="es-CR" smtClean="0"/>
              <a:pPr/>
              <a:t>05/03/2019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D51EF-C7E7-4F6B-9A2F-73D8A4A8BB1B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22058778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2223C-6A54-48FB-B559-94B54F9B7FBA}" type="datetimeFigureOut">
              <a:rPr lang="es-CR" smtClean="0"/>
              <a:pPr/>
              <a:t>05/03/2019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D51EF-C7E7-4F6B-9A2F-73D8A4A8BB1B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13643589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2223C-6A54-48FB-B559-94B54F9B7FBA}" type="datetimeFigureOut">
              <a:rPr lang="es-CR" smtClean="0"/>
              <a:pPr/>
              <a:t>05/03/2019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D51EF-C7E7-4F6B-9A2F-73D8A4A8BB1B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18785122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2223C-6A54-48FB-B559-94B54F9B7FBA}" type="datetimeFigureOut">
              <a:rPr lang="es-CR" smtClean="0"/>
              <a:pPr/>
              <a:t>05/03/2019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D51EF-C7E7-4F6B-9A2F-73D8A4A8BB1B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29057761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2223C-6A54-48FB-B559-94B54F9B7FBA}" type="datetimeFigureOut">
              <a:rPr lang="es-CR" smtClean="0"/>
              <a:pPr/>
              <a:t>05/03/2019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D51EF-C7E7-4F6B-9A2F-73D8A4A8BB1B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39409197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2223C-6A54-48FB-B559-94B54F9B7FBA}" type="datetimeFigureOut">
              <a:rPr lang="es-CR" smtClean="0"/>
              <a:pPr/>
              <a:t>05/03/2019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D51EF-C7E7-4F6B-9A2F-73D8A4A8BB1B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19963914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2223C-6A54-48FB-B559-94B54F9B7FBA}" type="datetimeFigureOut">
              <a:rPr lang="es-CR" smtClean="0"/>
              <a:pPr/>
              <a:t>05/03/2019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D51EF-C7E7-4F6B-9A2F-73D8A4A8BB1B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12733972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2223C-6A54-48FB-B559-94B54F9B7FBA}" type="datetimeFigureOut">
              <a:rPr lang="es-CR" smtClean="0"/>
              <a:pPr/>
              <a:t>05/03/2019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D51EF-C7E7-4F6B-9A2F-73D8A4A8BB1B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="" xmlns:p14="http://schemas.microsoft.com/office/powerpoint/2010/main" val="39290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7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svg"/><Relationship Id="rId11" Type="http://schemas.openxmlformats.org/officeDocument/2006/relationships/image" Target="../media/image21.png"/><Relationship Id="rId10" Type="http://schemas.openxmlformats.org/officeDocument/2006/relationships/image" Target="../media/image20.png"/><Relationship Id="rId9" Type="http://schemas.microsoft.com/office/2007/relationships/hdphoto" Target="../media/hdphoto4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18" Type="http://schemas.microsoft.com/office/2007/relationships/hdphoto" Target="../media/hdphoto2.wdp"/><Relationship Id="rId3" Type="http://schemas.openxmlformats.org/officeDocument/2006/relationships/image" Target="../media/image8.png"/><Relationship Id="rId21" Type="http://schemas.microsoft.com/office/2007/relationships/hdphoto" Target="../media/hdphoto3.wdp"/><Relationship Id="rId12" Type="http://schemas.openxmlformats.org/officeDocument/2006/relationships/image" Target="../media/image12.svg"/><Relationship Id="rId1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1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15" Type="http://schemas.microsoft.com/office/2007/relationships/hdphoto" Target="../media/hdphoto1.wdp"/><Relationship Id="rId19" Type="http://schemas.openxmlformats.org/officeDocument/2006/relationships/image" Target="../media/image13.png"/><Relationship Id="rId14" Type="http://schemas.openxmlformats.org/officeDocument/2006/relationships/image" Target="../media/image10.png"/><Relationship Id="rId22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6">
            <a:extLst>
              <a:ext uri="{FF2B5EF4-FFF2-40B4-BE49-F238E27FC236}">
                <a16:creationId xmlns="" xmlns:a16="http://schemas.microsoft.com/office/drawing/2014/main" id="{F7429CED-16DF-419E-9947-AB6D3E44E8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1391" b="11391"/>
          <a:stretch>
            <a:fillRect/>
          </a:stretch>
        </p:blipFill>
        <p:spPr>
          <a:xfrm>
            <a:off x="0" y="2137924"/>
            <a:ext cx="9143996" cy="4159244"/>
          </a:xfrm>
          <a:custGeom>
            <a:avLst/>
            <a:gdLst>
              <a:gd name="connsiteX0" fmla="*/ 3009998 w 12191994"/>
              <a:gd name="connsiteY0" fmla="*/ 4228754 h 4242819"/>
              <a:gd name="connsiteX1" fmla="*/ 2899539 w 12191994"/>
              <a:gd name="connsiteY1" fmla="*/ 4233139 h 4242819"/>
              <a:gd name="connsiteX2" fmla="*/ 2823072 w 12191994"/>
              <a:gd name="connsiteY2" fmla="*/ 4234148 h 4242819"/>
              <a:gd name="connsiteX3" fmla="*/ 3675237 w 12191994"/>
              <a:gd name="connsiteY3" fmla="*/ 4200953 h 4242819"/>
              <a:gd name="connsiteX4" fmla="*/ 3622991 w 12191994"/>
              <a:gd name="connsiteY4" fmla="*/ 4204420 h 4242819"/>
              <a:gd name="connsiteX5" fmla="*/ 3510832 w 12191994"/>
              <a:gd name="connsiteY5" fmla="*/ 4208872 h 4242819"/>
              <a:gd name="connsiteX6" fmla="*/ 0 w 12191994"/>
              <a:gd name="connsiteY6" fmla="*/ 4156678 h 4242819"/>
              <a:gd name="connsiteX7" fmla="*/ 61025 w 12191994"/>
              <a:gd name="connsiteY7" fmla="*/ 4162195 h 4242819"/>
              <a:gd name="connsiteX8" fmla="*/ 2166125 w 12191994"/>
              <a:gd name="connsiteY8" fmla="*/ 4242818 h 4242819"/>
              <a:gd name="connsiteX9" fmla="*/ 2166418 w 12191994"/>
              <a:gd name="connsiteY9" fmla="*/ 4242815 h 4242819"/>
              <a:gd name="connsiteX10" fmla="*/ 2166128 w 12191994"/>
              <a:gd name="connsiteY10" fmla="*/ 4242819 h 4242819"/>
              <a:gd name="connsiteX11" fmla="*/ 61028 w 12191994"/>
              <a:gd name="connsiteY11" fmla="*/ 4162196 h 4242819"/>
              <a:gd name="connsiteX12" fmla="*/ 0 w 12191994"/>
              <a:gd name="connsiteY12" fmla="*/ 4156679 h 4242819"/>
              <a:gd name="connsiteX13" fmla="*/ 0 w 12191994"/>
              <a:gd name="connsiteY13" fmla="*/ 0 h 4242819"/>
              <a:gd name="connsiteX14" fmla="*/ 12191994 w 12191994"/>
              <a:gd name="connsiteY14" fmla="*/ 0 h 4242819"/>
              <a:gd name="connsiteX15" fmla="*/ 12191994 w 12191994"/>
              <a:gd name="connsiteY15" fmla="*/ 2062010 h 4242819"/>
              <a:gd name="connsiteX16" fmla="*/ 12172138 w 12191994"/>
              <a:gd name="connsiteY16" fmla="*/ 2073270 h 4242819"/>
              <a:gd name="connsiteX17" fmla="*/ 4335530 w 12191994"/>
              <a:gd name="connsiteY17" fmla="*/ 4157144 h 4242819"/>
              <a:gd name="connsiteX18" fmla="*/ 4303869 w 12191994"/>
              <a:gd name="connsiteY18" fmla="*/ 4159244 h 4242819"/>
              <a:gd name="connsiteX19" fmla="*/ 4393550 w 12191994"/>
              <a:gd name="connsiteY19" fmla="*/ 4151137 h 4242819"/>
              <a:gd name="connsiteX20" fmla="*/ 4199670 w 12191994"/>
              <a:gd name="connsiteY20" fmla="*/ 4117929 h 4242819"/>
              <a:gd name="connsiteX21" fmla="*/ 500184 w 12191994"/>
              <a:gd name="connsiteY21" fmla="*/ 3043554 h 4242819"/>
              <a:gd name="connsiteX22" fmla="*/ 0 w 12191994"/>
              <a:gd name="connsiteY22" fmla="*/ 2813437 h 4242819"/>
              <a:gd name="connsiteX0" fmla="*/ 3009998 w 12191994"/>
              <a:gd name="connsiteY0" fmla="*/ 4228754 h 4242819"/>
              <a:gd name="connsiteX1" fmla="*/ 2899539 w 12191994"/>
              <a:gd name="connsiteY1" fmla="*/ 4233139 h 4242819"/>
              <a:gd name="connsiteX2" fmla="*/ 2823072 w 12191994"/>
              <a:gd name="connsiteY2" fmla="*/ 4234148 h 4242819"/>
              <a:gd name="connsiteX3" fmla="*/ 3009998 w 12191994"/>
              <a:gd name="connsiteY3" fmla="*/ 4228754 h 4242819"/>
              <a:gd name="connsiteX4" fmla="*/ 3675237 w 12191994"/>
              <a:gd name="connsiteY4" fmla="*/ 4200953 h 4242819"/>
              <a:gd name="connsiteX5" fmla="*/ 3622991 w 12191994"/>
              <a:gd name="connsiteY5" fmla="*/ 4204420 h 4242819"/>
              <a:gd name="connsiteX6" fmla="*/ 3510832 w 12191994"/>
              <a:gd name="connsiteY6" fmla="*/ 4208872 h 4242819"/>
              <a:gd name="connsiteX7" fmla="*/ 3675237 w 12191994"/>
              <a:gd name="connsiteY7" fmla="*/ 4200953 h 4242819"/>
              <a:gd name="connsiteX8" fmla="*/ 0 w 12191994"/>
              <a:gd name="connsiteY8" fmla="*/ 4156679 h 4242819"/>
              <a:gd name="connsiteX9" fmla="*/ 61025 w 12191994"/>
              <a:gd name="connsiteY9" fmla="*/ 4162195 h 4242819"/>
              <a:gd name="connsiteX10" fmla="*/ 2166125 w 12191994"/>
              <a:gd name="connsiteY10" fmla="*/ 4242818 h 4242819"/>
              <a:gd name="connsiteX11" fmla="*/ 2166418 w 12191994"/>
              <a:gd name="connsiteY11" fmla="*/ 4242815 h 4242819"/>
              <a:gd name="connsiteX12" fmla="*/ 2166128 w 12191994"/>
              <a:gd name="connsiteY12" fmla="*/ 4242819 h 4242819"/>
              <a:gd name="connsiteX13" fmla="*/ 61028 w 12191994"/>
              <a:gd name="connsiteY13" fmla="*/ 4162196 h 4242819"/>
              <a:gd name="connsiteX14" fmla="*/ 0 w 12191994"/>
              <a:gd name="connsiteY14" fmla="*/ 4156679 h 4242819"/>
              <a:gd name="connsiteX15" fmla="*/ 0 w 12191994"/>
              <a:gd name="connsiteY15" fmla="*/ 0 h 4242819"/>
              <a:gd name="connsiteX16" fmla="*/ 12191994 w 12191994"/>
              <a:gd name="connsiteY16" fmla="*/ 0 h 4242819"/>
              <a:gd name="connsiteX17" fmla="*/ 12191994 w 12191994"/>
              <a:gd name="connsiteY17" fmla="*/ 2062010 h 4242819"/>
              <a:gd name="connsiteX18" fmla="*/ 12172138 w 12191994"/>
              <a:gd name="connsiteY18" fmla="*/ 2073270 h 4242819"/>
              <a:gd name="connsiteX19" fmla="*/ 4335530 w 12191994"/>
              <a:gd name="connsiteY19" fmla="*/ 4157144 h 4242819"/>
              <a:gd name="connsiteX20" fmla="*/ 4303869 w 12191994"/>
              <a:gd name="connsiteY20" fmla="*/ 4159244 h 4242819"/>
              <a:gd name="connsiteX21" fmla="*/ 4393550 w 12191994"/>
              <a:gd name="connsiteY21" fmla="*/ 4151137 h 4242819"/>
              <a:gd name="connsiteX22" fmla="*/ 4199670 w 12191994"/>
              <a:gd name="connsiteY22" fmla="*/ 4117929 h 4242819"/>
              <a:gd name="connsiteX23" fmla="*/ 500184 w 12191994"/>
              <a:gd name="connsiteY23" fmla="*/ 3043554 h 4242819"/>
              <a:gd name="connsiteX24" fmla="*/ 0 w 12191994"/>
              <a:gd name="connsiteY24" fmla="*/ 2813437 h 4242819"/>
              <a:gd name="connsiteX25" fmla="*/ 0 w 12191994"/>
              <a:gd name="connsiteY25" fmla="*/ 0 h 4242819"/>
              <a:gd name="connsiteX0" fmla="*/ 3009998 w 12191994"/>
              <a:gd name="connsiteY0" fmla="*/ 4228754 h 4242819"/>
              <a:gd name="connsiteX1" fmla="*/ 2899539 w 12191994"/>
              <a:gd name="connsiteY1" fmla="*/ 4233139 h 4242819"/>
              <a:gd name="connsiteX2" fmla="*/ 2823072 w 12191994"/>
              <a:gd name="connsiteY2" fmla="*/ 4234148 h 4242819"/>
              <a:gd name="connsiteX3" fmla="*/ 3009998 w 12191994"/>
              <a:gd name="connsiteY3" fmla="*/ 4228754 h 4242819"/>
              <a:gd name="connsiteX4" fmla="*/ 3675237 w 12191994"/>
              <a:gd name="connsiteY4" fmla="*/ 4200953 h 4242819"/>
              <a:gd name="connsiteX5" fmla="*/ 3622991 w 12191994"/>
              <a:gd name="connsiteY5" fmla="*/ 4204420 h 4242819"/>
              <a:gd name="connsiteX6" fmla="*/ 3510832 w 12191994"/>
              <a:gd name="connsiteY6" fmla="*/ 4208872 h 4242819"/>
              <a:gd name="connsiteX7" fmla="*/ 3675237 w 12191994"/>
              <a:gd name="connsiteY7" fmla="*/ 4200953 h 4242819"/>
              <a:gd name="connsiteX8" fmla="*/ 0 w 12191994"/>
              <a:gd name="connsiteY8" fmla="*/ 4156679 h 4242819"/>
              <a:gd name="connsiteX9" fmla="*/ 61025 w 12191994"/>
              <a:gd name="connsiteY9" fmla="*/ 4162195 h 4242819"/>
              <a:gd name="connsiteX10" fmla="*/ 2166125 w 12191994"/>
              <a:gd name="connsiteY10" fmla="*/ 4242818 h 4242819"/>
              <a:gd name="connsiteX11" fmla="*/ 2166418 w 12191994"/>
              <a:gd name="connsiteY11" fmla="*/ 4242815 h 4242819"/>
              <a:gd name="connsiteX12" fmla="*/ 2166128 w 12191994"/>
              <a:gd name="connsiteY12" fmla="*/ 4242819 h 4242819"/>
              <a:gd name="connsiteX13" fmla="*/ 0 w 12191994"/>
              <a:gd name="connsiteY13" fmla="*/ 4156679 h 4242819"/>
              <a:gd name="connsiteX14" fmla="*/ 0 w 12191994"/>
              <a:gd name="connsiteY14" fmla="*/ 0 h 4242819"/>
              <a:gd name="connsiteX15" fmla="*/ 12191994 w 12191994"/>
              <a:gd name="connsiteY15" fmla="*/ 0 h 4242819"/>
              <a:gd name="connsiteX16" fmla="*/ 12191994 w 12191994"/>
              <a:gd name="connsiteY16" fmla="*/ 2062010 h 4242819"/>
              <a:gd name="connsiteX17" fmla="*/ 12172138 w 12191994"/>
              <a:gd name="connsiteY17" fmla="*/ 2073270 h 4242819"/>
              <a:gd name="connsiteX18" fmla="*/ 4335530 w 12191994"/>
              <a:gd name="connsiteY18" fmla="*/ 4157144 h 4242819"/>
              <a:gd name="connsiteX19" fmla="*/ 4303869 w 12191994"/>
              <a:gd name="connsiteY19" fmla="*/ 4159244 h 4242819"/>
              <a:gd name="connsiteX20" fmla="*/ 4393550 w 12191994"/>
              <a:gd name="connsiteY20" fmla="*/ 4151137 h 4242819"/>
              <a:gd name="connsiteX21" fmla="*/ 4199670 w 12191994"/>
              <a:gd name="connsiteY21" fmla="*/ 4117929 h 4242819"/>
              <a:gd name="connsiteX22" fmla="*/ 500184 w 12191994"/>
              <a:gd name="connsiteY22" fmla="*/ 3043554 h 4242819"/>
              <a:gd name="connsiteX23" fmla="*/ 0 w 12191994"/>
              <a:gd name="connsiteY23" fmla="*/ 2813437 h 4242819"/>
              <a:gd name="connsiteX24" fmla="*/ 0 w 12191994"/>
              <a:gd name="connsiteY24" fmla="*/ 0 h 4242819"/>
              <a:gd name="connsiteX0" fmla="*/ 3009998 w 12191994"/>
              <a:gd name="connsiteY0" fmla="*/ 4228754 h 4242819"/>
              <a:gd name="connsiteX1" fmla="*/ 2899539 w 12191994"/>
              <a:gd name="connsiteY1" fmla="*/ 4233139 h 4242819"/>
              <a:gd name="connsiteX2" fmla="*/ 2823072 w 12191994"/>
              <a:gd name="connsiteY2" fmla="*/ 4234148 h 4242819"/>
              <a:gd name="connsiteX3" fmla="*/ 3009998 w 12191994"/>
              <a:gd name="connsiteY3" fmla="*/ 4228754 h 4242819"/>
              <a:gd name="connsiteX4" fmla="*/ 3675237 w 12191994"/>
              <a:gd name="connsiteY4" fmla="*/ 4200953 h 4242819"/>
              <a:gd name="connsiteX5" fmla="*/ 3622991 w 12191994"/>
              <a:gd name="connsiteY5" fmla="*/ 4204420 h 4242819"/>
              <a:gd name="connsiteX6" fmla="*/ 3510832 w 12191994"/>
              <a:gd name="connsiteY6" fmla="*/ 4208872 h 4242819"/>
              <a:gd name="connsiteX7" fmla="*/ 3675237 w 12191994"/>
              <a:gd name="connsiteY7" fmla="*/ 4200953 h 4242819"/>
              <a:gd name="connsiteX8" fmla="*/ 0 w 12191994"/>
              <a:gd name="connsiteY8" fmla="*/ 4156679 h 4242819"/>
              <a:gd name="connsiteX9" fmla="*/ 2166125 w 12191994"/>
              <a:gd name="connsiteY9" fmla="*/ 4242818 h 4242819"/>
              <a:gd name="connsiteX10" fmla="*/ 2166418 w 12191994"/>
              <a:gd name="connsiteY10" fmla="*/ 4242815 h 4242819"/>
              <a:gd name="connsiteX11" fmla="*/ 2166128 w 12191994"/>
              <a:gd name="connsiteY11" fmla="*/ 4242819 h 4242819"/>
              <a:gd name="connsiteX12" fmla="*/ 0 w 12191994"/>
              <a:gd name="connsiteY12" fmla="*/ 4156679 h 4242819"/>
              <a:gd name="connsiteX13" fmla="*/ 0 w 12191994"/>
              <a:gd name="connsiteY13" fmla="*/ 0 h 4242819"/>
              <a:gd name="connsiteX14" fmla="*/ 12191994 w 12191994"/>
              <a:gd name="connsiteY14" fmla="*/ 0 h 4242819"/>
              <a:gd name="connsiteX15" fmla="*/ 12191994 w 12191994"/>
              <a:gd name="connsiteY15" fmla="*/ 2062010 h 4242819"/>
              <a:gd name="connsiteX16" fmla="*/ 12172138 w 12191994"/>
              <a:gd name="connsiteY16" fmla="*/ 2073270 h 4242819"/>
              <a:gd name="connsiteX17" fmla="*/ 4335530 w 12191994"/>
              <a:gd name="connsiteY17" fmla="*/ 4157144 h 4242819"/>
              <a:gd name="connsiteX18" fmla="*/ 4303869 w 12191994"/>
              <a:gd name="connsiteY18" fmla="*/ 4159244 h 4242819"/>
              <a:gd name="connsiteX19" fmla="*/ 4393550 w 12191994"/>
              <a:gd name="connsiteY19" fmla="*/ 4151137 h 4242819"/>
              <a:gd name="connsiteX20" fmla="*/ 4199670 w 12191994"/>
              <a:gd name="connsiteY20" fmla="*/ 4117929 h 4242819"/>
              <a:gd name="connsiteX21" fmla="*/ 500184 w 12191994"/>
              <a:gd name="connsiteY21" fmla="*/ 3043554 h 4242819"/>
              <a:gd name="connsiteX22" fmla="*/ 0 w 12191994"/>
              <a:gd name="connsiteY22" fmla="*/ 2813437 h 4242819"/>
              <a:gd name="connsiteX23" fmla="*/ 0 w 12191994"/>
              <a:gd name="connsiteY23" fmla="*/ 0 h 4242819"/>
              <a:gd name="connsiteX0" fmla="*/ 3009998 w 12191994"/>
              <a:gd name="connsiteY0" fmla="*/ 4228754 h 4242819"/>
              <a:gd name="connsiteX1" fmla="*/ 2899539 w 12191994"/>
              <a:gd name="connsiteY1" fmla="*/ 4233139 h 4242819"/>
              <a:gd name="connsiteX2" fmla="*/ 2823072 w 12191994"/>
              <a:gd name="connsiteY2" fmla="*/ 4234148 h 4242819"/>
              <a:gd name="connsiteX3" fmla="*/ 3009998 w 12191994"/>
              <a:gd name="connsiteY3" fmla="*/ 4228754 h 4242819"/>
              <a:gd name="connsiteX4" fmla="*/ 3675237 w 12191994"/>
              <a:gd name="connsiteY4" fmla="*/ 4200953 h 4242819"/>
              <a:gd name="connsiteX5" fmla="*/ 3622991 w 12191994"/>
              <a:gd name="connsiteY5" fmla="*/ 4204420 h 4242819"/>
              <a:gd name="connsiteX6" fmla="*/ 3510832 w 12191994"/>
              <a:gd name="connsiteY6" fmla="*/ 4208872 h 4242819"/>
              <a:gd name="connsiteX7" fmla="*/ 3675237 w 12191994"/>
              <a:gd name="connsiteY7" fmla="*/ 4200953 h 4242819"/>
              <a:gd name="connsiteX8" fmla="*/ 2166128 w 12191994"/>
              <a:gd name="connsiteY8" fmla="*/ 4242819 h 4242819"/>
              <a:gd name="connsiteX9" fmla="*/ 2166125 w 12191994"/>
              <a:gd name="connsiteY9" fmla="*/ 4242818 h 4242819"/>
              <a:gd name="connsiteX10" fmla="*/ 2166418 w 12191994"/>
              <a:gd name="connsiteY10" fmla="*/ 4242815 h 4242819"/>
              <a:gd name="connsiteX11" fmla="*/ 2166128 w 12191994"/>
              <a:gd name="connsiteY11" fmla="*/ 4242819 h 4242819"/>
              <a:gd name="connsiteX12" fmla="*/ 0 w 12191994"/>
              <a:gd name="connsiteY12" fmla="*/ 0 h 4242819"/>
              <a:gd name="connsiteX13" fmla="*/ 12191994 w 12191994"/>
              <a:gd name="connsiteY13" fmla="*/ 0 h 4242819"/>
              <a:gd name="connsiteX14" fmla="*/ 12191994 w 12191994"/>
              <a:gd name="connsiteY14" fmla="*/ 2062010 h 4242819"/>
              <a:gd name="connsiteX15" fmla="*/ 12172138 w 12191994"/>
              <a:gd name="connsiteY15" fmla="*/ 2073270 h 4242819"/>
              <a:gd name="connsiteX16" fmla="*/ 4335530 w 12191994"/>
              <a:gd name="connsiteY16" fmla="*/ 4157144 h 4242819"/>
              <a:gd name="connsiteX17" fmla="*/ 4303869 w 12191994"/>
              <a:gd name="connsiteY17" fmla="*/ 4159244 h 4242819"/>
              <a:gd name="connsiteX18" fmla="*/ 4393550 w 12191994"/>
              <a:gd name="connsiteY18" fmla="*/ 4151137 h 4242819"/>
              <a:gd name="connsiteX19" fmla="*/ 4199670 w 12191994"/>
              <a:gd name="connsiteY19" fmla="*/ 4117929 h 4242819"/>
              <a:gd name="connsiteX20" fmla="*/ 500184 w 12191994"/>
              <a:gd name="connsiteY20" fmla="*/ 3043554 h 4242819"/>
              <a:gd name="connsiteX21" fmla="*/ 0 w 12191994"/>
              <a:gd name="connsiteY21" fmla="*/ 2813437 h 4242819"/>
              <a:gd name="connsiteX22" fmla="*/ 0 w 12191994"/>
              <a:gd name="connsiteY22" fmla="*/ 0 h 4242819"/>
              <a:gd name="connsiteX0" fmla="*/ 3009998 w 12191994"/>
              <a:gd name="connsiteY0" fmla="*/ 4228754 h 4242818"/>
              <a:gd name="connsiteX1" fmla="*/ 2899539 w 12191994"/>
              <a:gd name="connsiteY1" fmla="*/ 4233139 h 4242818"/>
              <a:gd name="connsiteX2" fmla="*/ 2823072 w 12191994"/>
              <a:gd name="connsiteY2" fmla="*/ 4234148 h 4242818"/>
              <a:gd name="connsiteX3" fmla="*/ 3009998 w 12191994"/>
              <a:gd name="connsiteY3" fmla="*/ 4228754 h 4242818"/>
              <a:gd name="connsiteX4" fmla="*/ 3675237 w 12191994"/>
              <a:gd name="connsiteY4" fmla="*/ 4200953 h 4242818"/>
              <a:gd name="connsiteX5" fmla="*/ 3622991 w 12191994"/>
              <a:gd name="connsiteY5" fmla="*/ 4204420 h 4242818"/>
              <a:gd name="connsiteX6" fmla="*/ 3510832 w 12191994"/>
              <a:gd name="connsiteY6" fmla="*/ 4208872 h 4242818"/>
              <a:gd name="connsiteX7" fmla="*/ 3675237 w 12191994"/>
              <a:gd name="connsiteY7" fmla="*/ 4200953 h 4242818"/>
              <a:gd name="connsiteX8" fmla="*/ 2166418 w 12191994"/>
              <a:gd name="connsiteY8" fmla="*/ 4242815 h 4242818"/>
              <a:gd name="connsiteX9" fmla="*/ 2166125 w 12191994"/>
              <a:gd name="connsiteY9" fmla="*/ 4242818 h 4242818"/>
              <a:gd name="connsiteX10" fmla="*/ 2166418 w 12191994"/>
              <a:gd name="connsiteY10" fmla="*/ 4242815 h 4242818"/>
              <a:gd name="connsiteX11" fmla="*/ 0 w 12191994"/>
              <a:gd name="connsiteY11" fmla="*/ 0 h 4242818"/>
              <a:gd name="connsiteX12" fmla="*/ 12191994 w 12191994"/>
              <a:gd name="connsiteY12" fmla="*/ 0 h 4242818"/>
              <a:gd name="connsiteX13" fmla="*/ 12191994 w 12191994"/>
              <a:gd name="connsiteY13" fmla="*/ 2062010 h 4242818"/>
              <a:gd name="connsiteX14" fmla="*/ 12172138 w 12191994"/>
              <a:gd name="connsiteY14" fmla="*/ 2073270 h 4242818"/>
              <a:gd name="connsiteX15" fmla="*/ 4335530 w 12191994"/>
              <a:gd name="connsiteY15" fmla="*/ 4157144 h 4242818"/>
              <a:gd name="connsiteX16" fmla="*/ 4303869 w 12191994"/>
              <a:gd name="connsiteY16" fmla="*/ 4159244 h 4242818"/>
              <a:gd name="connsiteX17" fmla="*/ 4393550 w 12191994"/>
              <a:gd name="connsiteY17" fmla="*/ 4151137 h 4242818"/>
              <a:gd name="connsiteX18" fmla="*/ 4199670 w 12191994"/>
              <a:gd name="connsiteY18" fmla="*/ 4117929 h 4242818"/>
              <a:gd name="connsiteX19" fmla="*/ 500184 w 12191994"/>
              <a:gd name="connsiteY19" fmla="*/ 3043554 h 4242818"/>
              <a:gd name="connsiteX20" fmla="*/ 0 w 12191994"/>
              <a:gd name="connsiteY20" fmla="*/ 2813437 h 4242818"/>
              <a:gd name="connsiteX21" fmla="*/ 0 w 12191994"/>
              <a:gd name="connsiteY21" fmla="*/ 0 h 4242818"/>
              <a:gd name="connsiteX0" fmla="*/ 3009998 w 12191994"/>
              <a:gd name="connsiteY0" fmla="*/ 4228754 h 4234148"/>
              <a:gd name="connsiteX1" fmla="*/ 2899539 w 12191994"/>
              <a:gd name="connsiteY1" fmla="*/ 4233139 h 4234148"/>
              <a:gd name="connsiteX2" fmla="*/ 2823072 w 12191994"/>
              <a:gd name="connsiteY2" fmla="*/ 4234148 h 4234148"/>
              <a:gd name="connsiteX3" fmla="*/ 3009998 w 12191994"/>
              <a:gd name="connsiteY3" fmla="*/ 4228754 h 4234148"/>
              <a:gd name="connsiteX4" fmla="*/ 3675237 w 12191994"/>
              <a:gd name="connsiteY4" fmla="*/ 4200953 h 4234148"/>
              <a:gd name="connsiteX5" fmla="*/ 3622991 w 12191994"/>
              <a:gd name="connsiteY5" fmla="*/ 4204420 h 4234148"/>
              <a:gd name="connsiteX6" fmla="*/ 3510832 w 12191994"/>
              <a:gd name="connsiteY6" fmla="*/ 4208872 h 4234148"/>
              <a:gd name="connsiteX7" fmla="*/ 3675237 w 12191994"/>
              <a:gd name="connsiteY7" fmla="*/ 4200953 h 4234148"/>
              <a:gd name="connsiteX8" fmla="*/ 0 w 12191994"/>
              <a:gd name="connsiteY8" fmla="*/ 0 h 4234148"/>
              <a:gd name="connsiteX9" fmla="*/ 12191994 w 12191994"/>
              <a:gd name="connsiteY9" fmla="*/ 0 h 4234148"/>
              <a:gd name="connsiteX10" fmla="*/ 12191994 w 12191994"/>
              <a:gd name="connsiteY10" fmla="*/ 2062010 h 4234148"/>
              <a:gd name="connsiteX11" fmla="*/ 12172138 w 12191994"/>
              <a:gd name="connsiteY11" fmla="*/ 2073270 h 4234148"/>
              <a:gd name="connsiteX12" fmla="*/ 4335530 w 12191994"/>
              <a:gd name="connsiteY12" fmla="*/ 4157144 h 4234148"/>
              <a:gd name="connsiteX13" fmla="*/ 4303869 w 12191994"/>
              <a:gd name="connsiteY13" fmla="*/ 4159244 h 4234148"/>
              <a:gd name="connsiteX14" fmla="*/ 4393550 w 12191994"/>
              <a:gd name="connsiteY14" fmla="*/ 4151137 h 4234148"/>
              <a:gd name="connsiteX15" fmla="*/ 4199670 w 12191994"/>
              <a:gd name="connsiteY15" fmla="*/ 4117929 h 4234148"/>
              <a:gd name="connsiteX16" fmla="*/ 500184 w 12191994"/>
              <a:gd name="connsiteY16" fmla="*/ 3043554 h 4234148"/>
              <a:gd name="connsiteX17" fmla="*/ 0 w 12191994"/>
              <a:gd name="connsiteY17" fmla="*/ 2813437 h 4234148"/>
              <a:gd name="connsiteX18" fmla="*/ 0 w 12191994"/>
              <a:gd name="connsiteY18" fmla="*/ 0 h 4234148"/>
              <a:gd name="connsiteX0" fmla="*/ 3009998 w 12191994"/>
              <a:gd name="connsiteY0" fmla="*/ 4228754 h 4233139"/>
              <a:gd name="connsiteX1" fmla="*/ 2899539 w 12191994"/>
              <a:gd name="connsiteY1" fmla="*/ 4233139 h 4233139"/>
              <a:gd name="connsiteX2" fmla="*/ 3009998 w 12191994"/>
              <a:gd name="connsiteY2" fmla="*/ 4228754 h 4233139"/>
              <a:gd name="connsiteX3" fmla="*/ 3675237 w 12191994"/>
              <a:gd name="connsiteY3" fmla="*/ 4200953 h 4233139"/>
              <a:gd name="connsiteX4" fmla="*/ 3622991 w 12191994"/>
              <a:gd name="connsiteY4" fmla="*/ 4204420 h 4233139"/>
              <a:gd name="connsiteX5" fmla="*/ 3510832 w 12191994"/>
              <a:gd name="connsiteY5" fmla="*/ 4208872 h 4233139"/>
              <a:gd name="connsiteX6" fmla="*/ 3675237 w 12191994"/>
              <a:gd name="connsiteY6" fmla="*/ 4200953 h 4233139"/>
              <a:gd name="connsiteX7" fmla="*/ 0 w 12191994"/>
              <a:gd name="connsiteY7" fmla="*/ 0 h 4233139"/>
              <a:gd name="connsiteX8" fmla="*/ 12191994 w 12191994"/>
              <a:gd name="connsiteY8" fmla="*/ 0 h 4233139"/>
              <a:gd name="connsiteX9" fmla="*/ 12191994 w 12191994"/>
              <a:gd name="connsiteY9" fmla="*/ 2062010 h 4233139"/>
              <a:gd name="connsiteX10" fmla="*/ 12172138 w 12191994"/>
              <a:gd name="connsiteY10" fmla="*/ 2073270 h 4233139"/>
              <a:gd name="connsiteX11" fmla="*/ 4335530 w 12191994"/>
              <a:gd name="connsiteY11" fmla="*/ 4157144 h 4233139"/>
              <a:gd name="connsiteX12" fmla="*/ 4303869 w 12191994"/>
              <a:gd name="connsiteY12" fmla="*/ 4159244 h 4233139"/>
              <a:gd name="connsiteX13" fmla="*/ 4393550 w 12191994"/>
              <a:gd name="connsiteY13" fmla="*/ 4151137 h 4233139"/>
              <a:gd name="connsiteX14" fmla="*/ 4199670 w 12191994"/>
              <a:gd name="connsiteY14" fmla="*/ 4117929 h 4233139"/>
              <a:gd name="connsiteX15" fmla="*/ 500184 w 12191994"/>
              <a:gd name="connsiteY15" fmla="*/ 3043554 h 4233139"/>
              <a:gd name="connsiteX16" fmla="*/ 0 w 12191994"/>
              <a:gd name="connsiteY16" fmla="*/ 2813437 h 4233139"/>
              <a:gd name="connsiteX17" fmla="*/ 0 w 12191994"/>
              <a:gd name="connsiteY17" fmla="*/ 0 h 4233139"/>
              <a:gd name="connsiteX0" fmla="*/ 3675237 w 12191994"/>
              <a:gd name="connsiteY0" fmla="*/ 4200953 h 4208872"/>
              <a:gd name="connsiteX1" fmla="*/ 3622991 w 12191994"/>
              <a:gd name="connsiteY1" fmla="*/ 4204420 h 4208872"/>
              <a:gd name="connsiteX2" fmla="*/ 3510832 w 12191994"/>
              <a:gd name="connsiteY2" fmla="*/ 4208872 h 4208872"/>
              <a:gd name="connsiteX3" fmla="*/ 3675237 w 12191994"/>
              <a:gd name="connsiteY3" fmla="*/ 4200953 h 4208872"/>
              <a:gd name="connsiteX4" fmla="*/ 0 w 12191994"/>
              <a:gd name="connsiteY4" fmla="*/ 0 h 4208872"/>
              <a:gd name="connsiteX5" fmla="*/ 12191994 w 12191994"/>
              <a:gd name="connsiteY5" fmla="*/ 0 h 4208872"/>
              <a:gd name="connsiteX6" fmla="*/ 12191994 w 12191994"/>
              <a:gd name="connsiteY6" fmla="*/ 2062010 h 4208872"/>
              <a:gd name="connsiteX7" fmla="*/ 12172138 w 12191994"/>
              <a:gd name="connsiteY7" fmla="*/ 2073270 h 4208872"/>
              <a:gd name="connsiteX8" fmla="*/ 4335530 w 12191994"/>
              <a:gd name="connsiteY8" fmla="*/ 4157144 h 4208872"/>
              <a:gd name="connsiteX9" fmla="*/ 4303869 w 12191994"/>
              <a:gd name="connsiteY9" fmla="*/ 4159244 h 4208872"/>
              <a:gd name="connsiteX10" fmla="*/ 4393550 w 12191994"/>
              <a:gd name="connsiteY10" fmla="*/ 4151137 h 4208872"/>
              <a:gd name="connsiteX11" fmla="*/ 4199670 w 12191994"/>
              <a:gd name="connsiteY11" fmla="*/ 4117929 h 4208872"/>
              <a:gd name="connsiteX12" fmla="*/ 500184 w 12191994"/>
              <a:gd name="connsiteY12" fmla="*/ 3043554 h 4208872"/>
              <a:gd name="connsiteX13" fmla="*/ 0 w 12191994"/>
              <a:gd name="connsiteY13" fmla="*/ 2813437 h 4208872"/>
              <a:gd name="connsiteX14" fmla="*/ 0 w 12191994"/>
              <a:gd name="connsiteY14" fmla="*/ 0 h 4208872"/>
              <a:gd name="connsiteX0" fmla="*/ 3675237 w 12191994"/>
              <a:gd name="connsiteY0" fmla="*/ 4200953 h 4204420"/>
              <a:gd name="connsiteX1" fmla="*/ 3622991 w 12191994"/>
              <a:gd name="connsiteY1" fmla="*/ 4204420 h 4204420"/>
              <a:gd name="connsiteX2" fmla="*/ 3675237 w 12191994"/>
              <a:gd name="connsiteY2" fmla="*/ 4200953 h 4204420"/>
              <a:gd name="connsiteX3" fmla="*/ 0 w 12191994"/>
              <a:gd name="connsiteY3" fmla="*/ 0 h 4204420"/>
              <a:gd name="connsiteX4" fmla="*/ 12191994 w 12191994"/>
              <a:gd name="connsiteY4" fmla="*/ 0 h 4204420"/>
              <a:gd name="connsiteX5" fmla="*/ 12191994 w 12191994"/>
              <a:gd name="connsiteY5" fmla="*/ 2062010 h 4204420"/>
              <a:gd name="connsiteX6" fmla="*/ 12172138 w 12191994"/>
              <a:gd name="connsiteY6" fmla="*/ 2073270 h 4204420"/>
              <a:gd name="connsiteX7" fmla="*/ 4335530 w 12191994"/>
              <a:gd name="connsiteY7" fmla="*/ 4157144 h 4204420"/>
              <a:gd name="connsiteX8" fmla="*/ 4303869 w 12191994"/>
              <a:gd name="connsiteY8" fmla="*/ 4159244 h 4204420"/>
              <a:gd name="connsiteX9" fmla="*/ 4393550 w 12191994"/>
              <a:gd name="connsiteY9" fmla="*/ 4151137 h 4204420"/>
              <a:gd name="connsiteX10" fmla="*/ 4199670 w 12191994"/>
              <a:gd name="connsiteY10" fmla="*/ 4117929 h 4204420"/>
              <a:gd name="connsiteX11" fmla="*/ 500184 w 12191994"/>
              <a:gd name="connsiteY11" fmla="*/ 3043554 h 4204420"/>
              <a:gd name="connsiteX12" fmla="*/ 0 w 12191994"/>
              <a:gd name="connsiteY12" fmla="*/ 2813437 h 4204420"/>
              <a:gd name="connsiteX13" fmla="*/ 0 w 12191994"/>
              <a:gd name="connsiteY13" fmla="*/ 0 h 4204420"/>
              <a:gd name="connsiteX0" fmla="*/ 0 w 12191994"/>
              <a:gd name="connsiteY0" fmla="*/ 0 h 4159244"/>
              <a:gd name="connsiteX1" fmla="*/ 12191994 w 12191994"/>
              <a:gd name="connsiteY1" fmla="*/ 0 h 4159244"/>
              <a:gd name="connsiteX2" fmla="*/ 12191994 w 12191994"/>
              <a:gd name="connsiteY2" fmla="*/ 2062010 h 4159244"/>
              <a:gd name="connsiteX3" fmla="*/ 12172138 w 12191994"/>
              <a:gd name="connsiteY3" fmla="*/ 2073270 h 4159244"/>
              <a:gd name="connsiteX4" fmla="*/ 4335530 w 12191994"/>
              <a:gd name="connsiteY4" fmla="*/ 4157144 h 4159244"/>
              <a:gd name="connsiteX5" fmla="*/ 4303869 w 12191994"/>
              <a:gd name="connsiteY5" fmla="*/ 4159244 h 4159244"/>
              <a:gd name="connsiteX6" fmla="*/ 4393550 w 12191994"/>
              <a:gd name="connsiteY6" fmla="*/ 4151137 h 4159244"/>
              <a:gd name="connsiteX7" fmla="*/ 4199670 w 12191994"/>
              <a:gd name="connsiteY7" fmla="*/ 4117929 h 4159244"/>
              <a:gd name="connsiteX8" fmla="*/ 500184 w 12191994"/>
              <a:gd name="connsiteY8" fmla="*/ 3043554 h 4159244"/>
              <a:gd name="connsiteX9" fmla="*/ 0 w 12191994"/>
              <a:gd name="connsiteY9" fmla="*/ 2813437 h 4159244"/>
              <a:gd name="connsiteX10" fmla="*/ 0 w 12191994"/>
              <a:gd name="connsiteY10" fmla="*/ 0 h 41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1994" h="4159244">
                <a:moveTo>
                  <a:pt x="0" y="0"/>
                </a:moveTo>
                <a:lnTo>
                  <a:pt x="12191994" y="0"/>
                </a:lnTo>
                <a:lnTo>
                  <a:pt x="12191994" y="2062010"/>
                </a:lnTo>
                <a:lnTo>
                  <a:pt x="12172138" y="2073270"/>
                </a:lnTo>
                <a:cubicBezTo>
                  <a:pt x="10126645" y="3159296"/>
                  <a:pt x="7398182" y="3912771"/>
                  <a:pt x="4335530" y="4157144"/>
                </a:cubicBezTo>
                <a:lnTo>
                  <a:pt x="4303869" y="4159244"/>
                </a:lnTo>
                <a:lnTo>
                  <a:pt x="4393550" y="4151137"/>
                </a:lnTo>
                <a:lnTo>
                  <a:pt x="4199670" y="4117929"/>
                </a:lnTo>
                <a:cubicBezTo>
                  <a:pt x="2842546" y="3866392"/>
                  <a:pt x="1594227" y="3500596"/>
                  <a:pt x="500184" y="3043554"/>
                </a:cubicBezTo>
                <a:lnTo>
                  <a:pt x="0" y="2813437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101" name="AutoShape 5"/>
          <p:cNvSpPr>
            <a:spLocks/>
          </p:cNvSpPr>
          <p:nvPr/>
        </p:nvSpPr>
        <p:spPr bwMode="auto">
          <a:xfrm>
            <a:off x="6631067" y="2250728"/>
            <a:ext cx="5722620" cy="15110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19051" tIns="19051" rIns="19051" bIns="19051" anchor="ctr"/>
          <a:lstStyle>
            <a:lvl1pPr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s-ES" altLang="es-CR" sz="5000" b="1" dirty="0" smtClean="0">
                <a:solidFill>
                  <a:srgbClr val="202D3A"/>
                </a:solidFill>
                <a:latin typeface="Lato Regular"/>
                <a:ea typeface="Lato Regular"/>
                <a:cs typeface="Lato Regular"/>
              </a:rPr>
              <a:t>ESTRATEGIA DE EDUCACIÓN</a:t>
            </a:r>
          </a:p>
          <a:p>
            <a:pPr algn="ctr" eaLnBrk="1" hangingPunct="1"/>
            <a:r>
              <a:rPr lang="es-ES" altLang="es-CR" sz="5000" b="1" dirty="0" smtClean="0">
                <a:solidFill>
                  <a:srgbClr val="202D3A"/>
                </a:solidFill>
                <a:latin typeface="Lato Regular"/>
                <a:ea typeface="Lato Regular"/>
                <a:cs typeface="Lato Regular"/>
              </a:rPr>
              <a:t>FINANCIERA</a:t>
            </a:r>
          </a:p>
          <a:p>
            <a:pPr algn="ctr" eaLnBrk="1" hangingPunct="1"/>
            <a:endParaRPr lang="es-ES" altLang="es-CR" sz="6600" b="1" dirty="0">
              <a:solidFill>
                <a:srgbClr val="202D3A"/>
              </a:solidFill>
              <a:latin typeface="Lato Regular"/>
              <a:ea typeface="Lato Regular"/>
              <a:cs typeface="Lato Regular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57269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2784" y="252597"/>
            <a:ext cx="7328682" cy="1173867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latin typeface="Lato Regular" charset="0"/>
                <a:ea typeface="ＭＳ Ｐゴシック" charset="0"/>
                <a:cs typeface="Lato Regular" charset="0"/>
              </a:rPr>
              <a:t>Decreto</a:t>
            </a:r>
            <a:r>
              <a:rPr lang="en-US" sz="3200" b="1" dirty="0" smtClean="0">
                <a:latin typeface="Lato Regular" charset="0"/>
                <a:ea typeface="ＭＳ Ｐゴシック" charset="0"/>
                <a:cs typeface="Lato Regular" charset="0"/>
              </a:rPr>
              <a:t> para </a:t>
            </a:r>
            <a:r>
              <a:rPr lang="en-US" sz="3200" b="1" dirty="0" err="1" smtClean="0">
                <a:latin typeface="Lato Regular" charset="0"/>
                <a:ea typeface="ＭＳ Ｐゴシック" charset="0"/>
                <a:cs typeface="Lato Regular" charset="0"/>
              </a:rPr>
              <a:t>integración</a:t>
            </a:r>
            <a:r>
              <a:rPr lang="en-US" sz="3200" b="1" dirty="0" smtClean="0">
                <a:latin typeface="Lato Regular" charset="0"/>
                <a:ea typeface="ＭＳ Ｐゴシック" charset="0"/>
                <a:cs typeface="Lato Regular" charset="0"/>
              </a:rPr>
              <a:t> de la mesa</a:t>
            </a:r>
            <a:endParaRPr lang="en-US" sz="3200" b="1" dirty="0">
              <a:latin typeface="Lato Regular" charset="0"/>
              <a:ea typeface="ＭＳ Ｐゴシック" charset="0"/>
              <a:cs typeface="Lato Regular" charset="0"/>
            </a:endParaRPr>
          </a:p>
        </p:txBody>
      </p:sp>
      <p:grpSp>
        <p:nvGrpSpPr>
          <p:cNvPr id="5" name="Group 32">
            <a:extLst>
              <a:ext uri="{FF2B5EF4-FFF2-40B4-BE49-F238E27FC236}">
                <a16:creationId xmlns="" xmlns:a16="http://schemas.microsoft.com/office/drawing/2014/main" id="{A27949A6-E4B0-47BE-A9D7-7914A369081C}"/>
              </a:ext>
            </a:extLst>
          </p:cNvPr>
          <p:cNvGrpSpPr/>
          <p:nvPr/>
        </p:nvGrpSpPr>
        <p:grpSpPr>
          <a:xfrm>
            <a:off x="4439343" y="1556836"/>
            <a:ext cx="3313314" cy="3370463"/>
            <a:chOff x="2385243" y="-698567"/>
            <a:chExt cx="7421518" cy="7549522"/>
          </a:xfrm>
        </p:grpSpPr>
        <p:sp>
          <p:nvSpPr>
            <p:cNvPr id="79" name="Freeform: Shape 78">
              <a:extLst>
                <a:ext uri="{FF2B5EF4-FFF2-40B4-BE49-F238E27FC236}">
                  <a16:creationId xmlns="" xmlns:a16="http://schemas.microsoft.com/office/drawing/2014/main" id="{BFDC349E-14AD-4ACD-9C02-5A7DCCE3FAB4}"/>
                </a:ext>
              </a:extLst>
            </p:cNvPr>
            <p:cNvSpPr/>
            <p:nvPr/>
          </p:nvSpPr>
          <p:spPr>
            <a:xfrm>
              <a:off x="3959997" y="4076700"/>
              <a:ext cx="4236975" cy="2774255"/>
            </a:xfrm>
            <a:custGeom>
              <a:avLst/>
              <a:gdLst>
                <a:gd name="connsiteX0" fmla="*/ 739704 w 4236975"/>
                <a:gd name="connsiteY0" fmla="*/ 101600 h 2774255"/>
                <a:gd name="connsiteX1" fmla="*/ 790009 w 4236975"/>
                <a:gd name="connsiteY1" fmla="*/ 361693 h 2774255"/>
                <a:gd name="connsiteX2" fmla="*/ 828880 w 4236975"/>
                <a:gd name="connsiteY2" fmla="*/ 576681 h 2774255"/>
                <a:gd name="connsiteX3" fmla="*/ 831358 w 4236975"/>
                <a:gd name="connsiteY3" fmla="*/ 679404 h 2774255"/>
                <a:gd name="connsiteX4" fmla="*/ 823355 w 4236975"/>
                <a:gd name="connsiteY4" fmla="*/ 684609 h 2774255"/>
                <a:gd name="connsiteX5" fmla="*/ 812303 w 4236975"/>
                <a:gd name="connsiteY5" fmla="*/ 692291 h 2774255"/>
                <a:gd name="connsiteX6" fmla="*/ 785436 w 4236975"/>
                <a:gd name="connsiteY6" fmla="*/ 711374 h 2774255"/>
                <a:gd name="connsiteX7" fmla="*/ 775527 w 4236975"/>
                <a:gd name="connsiteY7" fmla="*/ 718809 h 2774255"/>
                <a:gd name="connsiteX8" fmla="*/ 745040 w 4236975"/>
                <a:gd name="connsiteY8" fmla="*/ 743343 h 2774255"/>
                <a:gd name="connsiteX9" fmla="*/ 741991 w 4236975"/>
                <a:gd name="connsiteY9" fmla="*/ 745698 h 2774255"/>
                <a:gd name="connsiteX10" fmla="*/ 486277 w 4236975"/>
                <a:gd name="connsiteY10" fmla="*/ 1148661 h 2774255"/>
                <a:gd name="connsiteX11" fmla="*/ 463220 w 4236975"/>
                <a:gd name="connsiteY11" fmla="*/ 1274185 h 2774255"/>
                <a:gd name="connsiteX12" fmla="*/ 457885 w 4236975"/>
                <a:gd name="connsiteY12" fmla="*/ 1332052 h 2774255"/>
                <a:gd name="connsiteX13" fmla="*/ 478464 w 4236975"/>
                <a:gd name="connsiteY13" fmla="*/ 1626964 h 2774255"/>
                <a:gd name="connsiteX14" fmla="*/ 619469 w 4236975"/>
                <a:gd name="connsiteY14" fmla="*/ 1914317 h 2774255"/>
                <a:gd name="connsiteX15" fmla="*/ 620993 w 4236975"/>
                <a:gd name="connsiteY15" fmla="*/ 1916424 h 2774255"/>
                <a:gd name="connsiteX16" fmla="*/ 622899 w 4236975"/>
                <a:gd name="connsiteY16" fmla="*/ 1918654 h 2774255"/>
                <a:gd name="connsiteX17" fmla="*/ 629187 w 4236975"/>
                <a:gd name="connsiteY17" fmla="*/ 1926460 h 2774255"/>
                <a:gd name="connsiteX18" fmla="*/ 631283 w 4236975"/>
                <a:gd name="connsiteY18" fmla="*/ 1929558 h 2774255"/>
                <a:gd name="connsiteX19" fmla="*/ 1206545 w 4236975"/>
                <a:gd name="connsiteY19" fmla="*/ 2216911 h 2774255"/>
                <a:gd name="connsiteX20" fmla="*/ 1215501 w 4236975"/>
                <a:gd name="connsiteY20" fmla="*/ 2217531 h 2774255"/>
                <a:gd name="connsiteX21" fmla="*/ 1238938 w 4236975"/>
                <a:gd name="connsiteY21" fmla="*/ 2218770 h 2774255"/>
                <a:gd name="connsiteX22" fmla="*/ 1278762 w 4236975"/>
                <a:gd name="connsiteY22" fmla="*/ 2219638 h 2774255"/>
                <a:gd name="connsiteX23" fmla="*/ 1535810 w 4236975"/>
                <a:gd name="connsiteY23" fmla="*/ 2218522 h 2774255"/>
                <a:gd name="connsiteX24" fmla="*/ 2775701 w 4236975"/>
                <a:gd name="connsiteY24" fmla="*/ 2212451 h 2774255"/>
                <a:gd name="connsiteX25" fmla="*/ 2777416 w 4236975"/>
                <a:gd name="connsiteY25" fmla="*/ 2212451 h 2774255"/>
                <a:gd name="connsiteX26" fmla="*/ 2976156 w 4236975"/>
                <a:gd name="connsiteY26" fmla="*/ 2211459 h 2774255"/>
                <a:gd name="connsiteX27" fmla="*/ 3483584 w 4236975"/>
                <a:gd name="connsiteY27" fmla="*/ 2023484 h 2774255"/>
                <a:gd name="connsiteX28" fmla="*/ 3486442 w 4236975"/>
                <a:gd name="connsiteY28" fmla="*/ 2021254 h 2774255"/>
                <a:gd name="connsiteX29" fmla="*/ 3514833 w 4236975"/>
                <a:gd name="connsiteY29" fmla="*/ 1995975 h 2774255"/>
                <a:gd name="connsiteX30" fmla="*/ 3524170 w 4236975"/>
                <a:gd name="connsiteY30" fmla="*/ 1987178 h 2774255"/>
                <a:gd name="connsiteX31" fmla="*/ 3547607 w 4236975"/>
                <a:gd name="connsiteY31" fmla="*/ 1963510 h 2774255"/>
                <a:gd name="connsiteX32" fmla="*/ 3558088 w 4236975"/>
                <a:gd name="connsiteY32" fmla="*/ 1952730 h 2774255"/>
                <a:gd name="connsiteX33" fmla="*/ 3564947 w 4236975"/>
                <a:gd name="connsiteY33" fmla="*/ 1945047 h 2774255"/>
                <a:gd name="connsiteX34" fmla="*/ 3617919 w 4236975"/>
                <a:gd name="connsiteY34" fmla="*/ 1959297 h 2774255"/>
                <a:gd name="connsiteX35" fmla="*/ 3700998 w 4236975"/>
                <a:gd name="connsiteY35" fmla="*/ 1979123 h 2774255"/>
                <a:gd name="connsiteX36" fmla="*/ 4115819 w 4236975"/>
                <a:gd name="connsiteY36" fmla="*/ 2057684 h 2774255"/>
                <a:gd name="connsiteX37" fmla="*/ 2967582 w 4236975"/>
                <a:gd name="connsiteY37" fmla="*/ 2765472 h 2774255"/>
                <a:gd name="connsiteX38" fmla="*/ 1914618 w 4236975"/>
                <a:gd name="connsiteY38" fmla="*/ 2770553 h 2774255"/>
                <a:gd name="connsiteX39" fmla="*/ 1385659 w 4236975"/>
                <a:gd name="connsiteY39" fmla="*/ 2773031 h 2774255"/>
                <a:gd name="connsiteX40" fmla="*/ 1063063 w 4236975"/>
                <a:gd name="connsiteY40" fmla="*/ 2765596 h 2774255"/>
                <a:gd name="connsiteX41" fmla="*/ 274388 w 4236975"/>
                <a:gd name="connsiteY41" fmla="*/ 2333141 h 2774255"/>
                <a:gd name="connsiteX42" fmla="*/ 9337 w 4236975"/>
                <a:gd name="connsiteY42" fmla="*/ 1663394 h 2774255"/>
                <a:gd name="connsiteX43" fmla="*/ 191 w 4236975"/>
                <a:gd name="connsiteY43" fmla="*/ 1379015 h 2774255"/>
                <a:gd name="connsiteX44" fmla="*/ 0 w 4236975"/>
                <a:gd name="connsiteY44" fmla="*/ 1352993 h 2774255"/>
                <a:gd name="connsiteX45" fmla="*/ 30869 w 4236975"/>
                <a:gd name="connsiteY45" fmla="*/ 953747 h 2774255"/>
                <a:gd name="connsiteX46" fmla="*/ 549729 w 4236975"/>
                <a:gd name="connsiteY46" fmla="*/ 204076 h 2774255"/>
                <a:gd name="connsiteX47" fmla="*/ 555064 w 4236975"/>
                <a:gd name="connsiteY47" fmla="*/ 200482 h 2774255"/>
                <a:gd name="connsiteX48" fmla="*/ 586695 w 4236975"/>
                <a:gd name="connsiteY48" fmla="*/ 180533 h 2774255"/>
                <a:gd name="connsiteX49" fmla="*/ 610704 w 4236975"/>
                <a:gd name="connsiteY49" fmla="*/ 166530 h 2774255"/>
                <a:gd name="connsiteX50" fmla="*/ 632426 w 4236975"/>
                <a:gd name="connsiteY50" fmla="*/ 153891 h 2774255"/>
                <a:gd name="connsiteX51" fmla="*/ 680635 w 4236975"/>
                <a:gd name="connsiteY51" fmla="*/ 128737 h 2774255"/>
                <a:gd name="connsiteX52" fmla="*/ 696260 w 4236975"/>
                <a:gd name="connsiteY52" fmla="*/ 121302 h 2774255"/>
                <a:gd name="connsiteX53" fmla="*/ 735703 w 4236975"/>
                <a:gd name="connsiteY53" fmla="*/ 103211 h 2774255"/>
                <a:gd name="connsiteX54" fmla="*/ 739704 w 4236975"/>
                <a:gd name="connsiteY54" fmla="*/ 101600 h 2774255"/>
                <a:gd name="connsiteX55" fmla="*/ 3007771 w 4236975"/>
                <a:gd name="connsiteY55" fmla="*/ 0 h 2774255"/>
                <a:gd name="connsiteX56" fmla="*/ 3008514 w 4236975"/>
                <a:gd name="connsiteY56" fmla="*/ 0 h 2774255"/>
                <a:gd name="connsiteX57" fmla="*/ 3768500 w 4236975"/>
                <a:gd name="connsiteY57" fmla="*/ 253600 h 2774255"/>
                <a:gd name="connsiteX58" fmla="*/ 3789181 w 4236975"/>
                <a:gd name="connsiteY58" fmla="*/ 270366 h 2774255"/>
                <a:gd name="connsiteX59" fmla="*/ 3811720 w 4236975"/>
                <a:gd name="connsiteY59" fmla="*/ 288808 h 2774255"/>
                <a:gd name="connsiteX60" fmla="*/ 4118463 w 4236975"/>
                <a:gd name="connsiteY60" fmla="*/ 684296 h 2774255"/>
                <a:gd name="connsiteX61" fmla="*/ 4154376 w 4236975"/>
                <a:gd name="connsiteY61" fmla="*/ 766946 h 2774255"/>
                <a:gd name="connsiteX62" fmla="*/ 4157720 w 4236975"/>
                <a:gd name="connsiteY62" fmla="*/ 775453 h 2774255"/>
                <a:gd name="connsiteX63" fmla="*/ 4160444 w 4236975"/>
                <a:gd name="connsiteY63" fmla="*/ 782718 h 2774255"/>
                <a:gd name="connsiteX64" fmla="*/ 4236975 w 4236975"/>
                <a:gd name="connsiteY64" fmla="*/ 1332018 h 2774255"/>
                <a:gd name="connsiteX65" fmla="*/ 3805156 w 4236975"/>
                <a:gd name="connsiteY65" fmla="*/ 1242103 h 2774255"/>
                <a:gd name="connsiteX66" fmla="*/ 3771968 w 4236975"/>
                <a:gd name="connsiteY66" fmla="*/ 1224530 h 2774255"/>
                <a:gd name="connsiteX67" fmla="*/ 3771720 w 4236975"/>
                <a:gd name="connsiteY67" fmla="*/ 1222667 h 2774255"/>
                <a:gd name="connsiteX68" fmla="*/ 3771225 w 4236975"/>
                <a:gd name="connsiteY68" fmla="*/ 1217327 h 2774255"/>
                <a:gd name="connsiteX69" fmla="*/ 3765281 w 4236975"/>
                <a:gd name="connsiteY69" fmla="*/ 1178207 h 2774255"/>
                <a:gd name="connsiteX70" fmla="*/ 3764042 w 4236975"/>
                <a:gd name="connsiteY70" fmla="*/ 1171190 h 2774255"/>
                <a:gd name="connsiteX71" fmla="*/ 3755250 w 4236975"/>
                <a:gd name="connsiteY71" fmla="*/ 1132628 h 2774255"/>
                <a:gd name="connsiteX72" fmla="*/ 3754012 w 4236975"/>
                <a:gd name="connsiteY72" fmla="*/ 1127661 h 2774255"/>
                <a:gd name="connsiteX73" fmla="*/ 3415318 w 4236975"/>
                <a:gd name="connsiteY73" fmla="*/ 675044 h 2774255"/>
                <a:gd name="connsiteX74" fmla="*/ 3410365 w 4236975"/>
                <a:gd name="connsiteY74" fmla="*/ 671567 h 2774255"/>
                <a:gd name="connsiteX75" fmla="*/ 3407640 w 4236975"/>
                <a:gd name="connsiteY75" fmla="*/ 670201 h 2774255"/>
                <a:gd name="connsiteX76" fmla="*/ 3376186 w 4236975"/>
                <a:gd name="connsiteY76" fmla="*/ 651758 h 2774255"/>
                <a:gd name="connsiteX77" fmla="*/ 3361201 w 4236975"/>
                <a:gd name="connsiteY77" fmla="*/ 643499 h 2774255"/>
                <a:gd name="connsiteX78" fmla="*/ 3156994 w 4236975"/>
                <a:gd name="connsiteY78" fmla="*/ 570351 h 2774255"/>
                <a:gd name="connsiteX79" fmla="*/ 2686291 w 4236975"/>
                <a:gd name="connsiteY79" fmla="*/ 555261 h 2774255"/>
                <a:gd name="connsiteX80" fmla="*/ 1963951 w 4236975"/>
                <a:gd name="connsiteY80" fmla="*/ 558801 h 2774255"/>
                <a:gd name="connsiteX81" fmla="*/ 1657826 w 4236975"/>
                <a:gd name="connsiteY81" fmla="*/ 560353 h 2774255"/>
                <a:gd name="connsiteX82" fmla="*/ 1562100 w 4236975"/>
                <a:gd name="connsiteY82" fmla="*/ 6955 h 2774255"/>
                <a:gd name="connsiteX83" fmla="*/ 2802326 w 4236975"/>
                <a:gd name="connsiteY83" fmla="*/ 993 h 2774255"/>
                <a:gd name="connsiteX84" fmla="*/ 2860653 w 4236975"/>
                <a:gd name="connsiteY84" fmla="*/ 497 h 2774255"/>
                <a:gd name="connsiteX85" fmla="*/ 3007771 w 4236975"/>
                <a:gd name="connsiteY85" fmla="*/ 0 h 2774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4236975" h="2774255">
                  <a:moveTo>
                    <a:pt x="739704" y="101600"/>
                  </a:moveTo>
                  <a:cubicBezTo>
                    <a:pt x="756473" y="188339"/>
                    <a:pt x="773241" y="274954"/>
                    <a:pt x="790009" y="361693"/>
                  </a:cubicBezTo>
                  <a:cubicBezTo>
                    <a:pt x="803538" y="432323"/>
                    <a:pt x="821449" y="504564"/>
                    <a:pt x="828880" y="576681"/>
                  </a:cubicBezTo>
                  <a:cubicBezTo>
                    <a:pt x="831358" y="611129"/>
                    <a:pt x="832310" y="645452"/>
                    <a:pt x="831358" y="679404"/>
                  </a:cubicBezTo>
                  <a:cubicBezTo>
                    <a:pt x="828690" y="681139"/>
                    <a:pt x="826022" y="682874"/>
                    <a:pt x="823355" y="684609"/>
                  </a:cubicBezTo>
                  <a:cubicBezTo>
                    <a:pt x="819544" y="687211"/>
                    <a:pt x="815923" y="689689"/>
                    <a:pt x="812303" y="692291"/>
                  </a:cubicBezTo>
                  <a:cubicBezTo>
                    <a:pt x="803347" y="698487"/>
                    <a:pt x="794201" y="704683"/>
                    <a:pt x="785436" y="711374"/>
                  </a:cubicBezTo>
                  <a:cubicBezTo>
                    <a:pt x="782006" y="713728"/>
                    <a:pt x="778767" y="716330"/>
                    <a:pt x="775527" y="718809"/>
                  </a:cubicBezTo>
                  <a:cubicBezTo>
                    <a:pt x="765047" y="726863"/>
                    <a:pt x="754948" y="734917"/>
                    <a:pt x="745040" y="743343"/>
                  </a:cubicBezTo>
                  <a:cubicBezTo>
                    <a:pt x="744087" y="744087"/>
                    <a:pt x="743134" y="744830"/>
                    <a:pt x="741991" y="745698"/>
                  </a:cubicBezTo>
                  <a:cubicBezTo>
                    <a:pt x="618707" y="850528"/>
                    <a:pt x="527244" y="989434"/>
                    <a:pt x="486277" y="1148661"/>
                  </a:cubicBezTo>
                  <a:cubicBezTo>
                    <a:pt x="476368" y="1187446"/>
                    <a:pt x="468556" y="1229948"/>
                    <a:pt x="463220" y="1274185"/>
                  </a:cubicBezTo>
                  <a:cubicBezTo>
                    <a:pt x="459028" y="1291409"/>
                    <a:pt x="457885" y="1311359"/>
                    <a:pt x="457885" y="1332052"/>
                  </a:cubicBezTo>
                  <a:cubicBezTo>
                    <a:pt x="450644" y="1433536"/>
                    <a:pt x="456551" y="1539234"/>
                    <a:pt x="478464" y="1626964"/>
                  </a:cubicBezTo>
                  <a:cubicBezTo>
                    <a:pt x="505903" y="1736255"/>
                    <a:pt x="554683" y="1832535"/>
                    <a:pt x="619469" y="1914317"/>
                  </a:cubicBezTo>
                  <a:cubicBezTo>
                    <a:pt x="619850" y="1915060"/>
                    <a:pt x="620422" y="1915680"/>
                    <a:pt x="620993" y="1916424"/>
                  </a:cubicBezTo>
                  <a:cubicBezTo>
                    <a:pt x="621565" y="1917167"/>
                    <a:pt x="622327" y="1917910"/>
                    <a:pt x="622899" y="1918654"/>
                  </a:cubicBezTo>
                  <a:cubicBezTo>
                    <a:pt x="625186" y="1921256"/>
                    <a:pt x="627091" y="1923858"/>
                    <a:pt x="629187" y="1926460"/>
                  </a:cubicBezTo>
                  <a:cubicBezTo>
                    <a:pt x="629949" y="1927452"/>
                    <a:pt x="630521" y="1928567"/>
                    <a:pt x="631283" y="1929558"/>
                  </a:cubicBezTo>
                  <a:cubicBezTo>
                    <a:pt x="778767" y="2107497"/>
                    <a:pt x="982271" y="2200927"/>
                    <a:pt x="1206545" y="2216911"/>
                  </a:cubicBezTo>
                  <a:cubicBezTo>
                    <a:pt x="1209403" y="2217159"/>
                    <a:pt x="1212452" y="2217283"/>
                    <a:pt x="1215501" y="2217531"/>
                  </a:cubicBezTo>
                  <a:cubicBezTo>
                    <a:pt x="1223313" y="2218027"/>
                    <a:pt x="1231125" y="2218522"/>
                    <a:pt x="1238938" y="2218770"/>
                  </a:cubicBezTo>
                  <a:cubicBezTo>
                    <a:pt x="1252276" y="2219390"/>
                    <a:pt x="1265424" y="2219638"/>
                    <a:pt x="1278762" y="2219638"/>
                  </a:cubicBezTo>
                  <a:cubicBezTo>
                    <a:pt x="1364509" y="2219390"/>
                    <a:pt x="1450064" y="2219018"/>
                    <a:pt x="1535810" y="2218522"/>
                  </a:cubicBezTo>
                  <a:cubicBezTo>
                    <a:pt x="1949107" y="2216911"/>
                    <a:pt x="2362404" y="2214433"/>
                    <a:pt x="2775701" y="2212451"/>
                  </a:cubicBezTo>
                  <a:cubicBezTo>
                    <a:pt x="2776272" y="2212451"/>
                    <a:pt x="2776844" y="2212451"/>
                    <a:pt x="2777416" y="2212451"/>
                  </a:cubicBezTo>
                  <a:cubicBezTo>
                    <a:pt x="2843726" y="2212079"/>
                    <a:pt x="2910037" y="2212698"/>
                    <a:pt x="2976156" y="2211459"/>
                  </a:cubicBezTo>
                  <a:cubicBezTo>
                    <a:pt x="3164989" y="2207866"/>
                    <a:pt x="3342388" y="2141944"/>
                    <a:pt x="3483584" y="2023484"/>
                  </a:cubicBezTo>
                  <a:cubicBezTo>
                    <a:pt x="3484536" y="2022741"/>
                    <a:pt x="3485489" y="2021997"/>
                    <a:pt x="3486442" y="2021254"/>
                  </a:cubicBezTo>
                  <a:cubicBezTo>
                    <a:pt x="3495969" y="2013075"/>
                    <a:pt x="3505497" y="2004525"/>
                    <a:pt x="3514833" y="1995975"/>
                  </a:cubicBezTo>
                  <a:cubicBezTo>
                    <a:pt x="3518073" y="1993001"/>
                    <a:pt x="3521121" y="1990028"/>
                    <a:pt x="3524170" y="1987178"/>
                  </a:cubicBezTo>
                  <a:cubicBezTo>
                    <a:pt x="3532173" y="1979371"/>
                    <a:pt x="3539986" y="1971565"/>
                    <a:pt x="3547607" y="1963510"/>
                  </a:cubicBezTo>
                  <a:cubicBezTo>
                    <a:pt x="3551037" y="1959917"/>
                    <a:pt x="3554658" y="1956447"/>
                    <a:pt x="3558088" y="1952730"/>
                  </a:cubicBezTo>
                  <a:cubicBezTo>
                    <a:pt x="3560374" y="1950252"/>
                    <a:pt x="3562661" y="1947526"/>
                    <a:pt x="3564947" y="1945047"/>
                  </a:cubicBezTo>
                  <a:cubicBezTo>
                    <a:pt x="3582668" y="1950128"/>
                    <a:pt x="3600389" y="1954960"/>
                    <a:pt x="3617919" y="1959297"/>
                  </a:cubicBezTo>
                  <a:cubicBezTo>
                    <a:pt x="3645358" y="1966608"/>
                    <a:pt x="3672797" y="1973299"/>
                    <a:pt x="3700998" y="1979123"/>
                  </a:cubicBezTo>
                  <a:cubicBezTo>
                    <a:pt x="3837620" y="2006508"/>
                    <a:pt x="3976339" y="2039840"/>
                    <a:pt x="4115819" y="2057684"/>
                  </a:cubicBezTo>
                  <a:cubicBezTo>
                    <a:pt x="3908123" y="2505999"/>
                    <a:pt x="3460146" y="2762994"/>
                    <a:pt x="2967582" y="2765472"/>
                  </a:cubicBezTo>
                  <a:cubicBezTo>
                    <a:pt x="2616594" y="2767083"/>
                    <a:pt x="2265606" y="2768818"/>
                    <a:pt x="1914618" y="2770553"/>
                  </a:cubicBezTo>
                  <a:cubicBezTo>
                    <a:pt x="1738172" y="2771420"/>
                    <a:pt x="1561915" y="2772164"/>
                    <a:pt x="1385659" y="2773031"/>
                  </a:cubicBezTo>
                  <a:cubicBezTo>
                    <a:pt x="1278381" y="2773527"/>
                    <a:pt x="1169579" y="2778111"/>
                    <a:pt x="1063063" y="2765596"/>
                  </a:cubicBezTo>
                  <a:cubicBezTo>
                    <a:pt x="756091" y="2729290"/>
                    <a:pt x="471033" y="2570434"/>
                    <a:pt x="274388" y="2333141"/>
                  </a:cubicBezTo>
                  <a:cubicBezTo>
                    <a:pt x="111470" y="2136492"/>
                    <a:pt x="33918" y="1907626"/>
                    <a:pt x="9337" y="1663394"/>
                  </a:cubicBezTo>
                  <a:cubicBezTo>
                    <a:pt x="1334" y="1570088"/>
                    <a:pt x="381" y="1475790"/>
                    <a:pt x="191" y="1379015"/>
                  </a:cubicBezTo>
                  <a:cubicBezTo>
                    <a:pt x="0" y="1370341"/>
                    <a:pt x="0" y="1361667"/>
                    <a:pt x="0" y="1352993"/>
                  </a:cubicBezTo>
                  <a:cubicBezTo>
                    <a:pt x="381" y="1218176"/>
                    <a:pt x="4573" y="1085094"/>
                    <a:pt x="30869" y="953747"/>
                  </a:cubicBezTo>
                  <a:cubicBezTo>
                    <a:pt x="101181" y="646815"/>
                    <a:pt x="287345" y="377554"/>
                    <a:pt x="549729" y="204076"/>
                  </a:cubicBezTo>
                  <a:cubicBezTo>
                    <a:pt x="551634" y="202961"/>
                    <a:pt x="553349" y="201722"/>
                    <a:pt x="555064" y="200482"/>
                  </a:cubicBezTo>
                  <a:cubicBezTo>
                    <a:pt x="565544" y="193667"/>
                    <a:pt x="576024" y="187100"/>
                    <a:pt x="586695" y="180533"/>
                  </a:cubicBezTo>
                  <a:cubicBezTo>
                    <a:pt x="594698" y="175824"/>
                    <a:pt x="602701" y="171115"/>
                    <a:pt x="610704" y="166530"/>
                  </a:cubicBezTo>
                  <a:cubicBezTo>
                    <a:pt x="617945" y="162317"/>
                    <a:pt x="625186" y="157980"/>
                    <a:pt x="632426" y="153891"/>
                  </a:cubicBezTo>
                  <a:cubicBezTo>
                    <a:pt x="648242" y="145217"/>
                    <a:pt x="664438" y="136791"/>
                    <a:pt x="680635" y="128737"/>
                  </a:cubicBezTo>
                  <a:cubicBezTo>
                    <a:pt x="685780" y="126259"/>
                    <a:pt x="691115" y="123781"/>
                    <a:pt x="696260" y="121302"/>
                  </a:cubicBezTo>
                  <a:cubicBezTo>
                    <a:pt x="709217" y="115107"/>
                    <a:pt x="722555" y="108911"/>
                    <a:pt x="735703" y="103211"/>
                  </a:cubicBezTo>
                  <a:cubicBezTo>
                    <a:pt x="737037" y="102715"/>
                    <a:pt x="738371" y="102096"/>
                    <a:pt x="739704" y="101600"/>
                  </a:cubicBezTo>
                  <a:close/>
                  <a:moveTo>
                    <a:pt x="3007771" y="0"/>
                  </a:moveTo>
                  <a:cubicBezTo>
                    <a:pt x="3008019" y="0"/>
                    <a:pt x="3008266" y="0"/>
                    <a:pt x="3008514" y="0"/>
                  </a:cubicBezTo>
                  <a:cubicBezTo>
                    <a:pt x="3286528" y="0"/>
                    <a:pt x="3552777" y="88362"/>
                    <a:pt x="3768500" y="253600"/>
                  </a:cubicBezTo>
                  <a:cubicBezTo>
                    <a:pt x="3775435" y="259064"/>
                    <a:pt x="3782370" y="264777"/>
                    <a:pt x="3789181" y="270366"/>
                  </a:cubicBezTo>
                  <a:cubicBezTo>
                    <a:pt x="3796735" y="276513"/>
                    <a:pt x="3804289" y="282598"/>
                    <a:pt x="3811720" y="288808"/>
                  </a:cubicBezTo>
                  <a:cubicBezTo>
                    <a:pt x="3939271" y="397289"/>
                    <a:pt x="4044161" y="531727"/>
                    <a:pt x="4118463" y="684296"/>
                  </a:cubicBezTo>
                  <a:cubicBezTo>
                    <a:pt x="4131466" y="711308"/>
                    <a:pt x="4143478" y="738879"/>
                    <a:pt x="4154376" y="766946"/>
                  </a:cubicBezTo>
                  <a:cubicBezTo>
                    <a:pt x="4155491" y="769740"/>
                    <a:pt x="4156729" y="772659"/>
                    <a:pt x="4157720" y="775453"/>
                  </a:cubicBezTo>
                  <a:cubicBezTo>
                    <a:pt x="4158586" y="777875"/>
                    <a:pt x="4159453" y="780297"/>
                    <a:pt x="4160444" y="782718"/>
                  </a:cubicBezTo>
                  <a:cubicBezTo>
                    <a:pt x="4224715" y="960250"/>
                    <a:pt x="4235241" y="1143247"/>
                    <a:pt x="4236975" y="1332018"/>
                  </a:cubicBezTo>
                  <a:cubicBezTo>
                    <a:pt x="4095925" y="1341270"/>
                    <a:pt x="3933575" y="1304075"/>
                    <a:pt x="3805156" y="1242103"/>
                  </a:cubicBezTo>
                  <a:cubicBezTo>
                    <a:pt x="3793887" y="1236515"/>
                    <a:pt x="3782866" y="1230678"/>
                    <a:pt x="3771968" y="1224530"/>
                  </a:cubicBezTo>
                  <a:cubicBezTo>
                    <a:pt x="3771844" y="1223909"/>
                    <a:pt x="3771844" y="1223288"/>
                    <a:pt x="3771720" y="1222667"/>
                  </a:cubicBezTo>
                  <a:cubicBezTo>
                    <a:pt x="3771596" y="1220867"/>
                    <a:pt x="3771473" y="1219066"/>
                    <a:pt x="3771225" y="1217327"/>
                  </a:cubicBezTo>
                  <a:cubicBezTo>
                    <a:pt x="3769739" y="1204225"/>
                    <a:pt x="3767757" y="1191185"/>
                    <a:pt x="3765281" y="1178207"/>
                  </a:cubicBezTo>
                  <a:cubicBezTo>
                    <a:pt x="3764909" y="1175909"/>
                    <a:pt x="3764538" y="1173487"/>
                    <a:pt x="3764042" y="1171190"/>
                  </a:cubicBezTo>
                  <a:cubicBezTo>
                    <a:pt x="3761442" y="1158274"/>
                    <a:pt x="3758594" y="1145420"/>
                    <a:pt x="3755250" y="1132628"/>
                  </a:cubicBezTo>
                  <a:cubicBezTo>
                    <a:pt x="3754878" y="1130952"/>
                    <a:pt x="3754383" y="1129275"/>
                    <a:pt x="3754012" y="1127661"/>
                  </a:cubicBezTo>
                  <a:cubicBezTo>
                    <a:pt x="3704972" y="942367"/>
                    <a:pt x="3577173" y="777378"/>
                    <a:pt x="3415318" y="675044"/>
                  </a:cubicBezTo>
                  <a:cubicBezTo>
                    <a:pt x="3413584" y="673864"/>
                    <a:pt x="3411974" y="672747"/>
                    <a:pt x="3410365" y="671567"/>
                  </a:cubicBezTo>
                  <a:cubicBezTo>
                    <a:pt x="3409498" y="670946"/>
                    <a:pt x="3408507" y="670697"/>
                    <a:pt x="3407640" y="670201"/>
                  </a:cubicBezTo>
                  <a:cubicBezTo>
                    <a:pt x="3397238" y="663743"/>
                    <a:pt x="3386836" y="657595"/>
                    <a:pt x="3376186" y="651758"/>
                  </a:cubicBezTo>
                  <a:cubicBezTo>
                    <a:pt x="3371480" y="649088"/>
                    <a:pt x="3366650" y="646294"/>
                    <a:pt x="3361201" y="643499"/>
                  </a:cubicBezTo>
                  <a:cubicBezTo>
                    <a:pt x="3297054" y="610092"/>
                    <a:pt x="3227829" y="584695"/>
                    <a:pt x="3156994" y="570351"/>
                  </a:cubicBezTo>
                  <a:cubicBezTo>
                    <a:pt x="3004551" y="539613"/>
                    <a:pt x="2840963" y="554516"/>
                    <a:pt x="2686291" y="555261"/>
                  </a:cubicBezTo>
                  <a:cubicBezTo>
                    <a:pt x="2445552" y="556503"/>
                    <a:pt x="2204689" y="557683"/>
                    <a:pt x="1963951" y="558801"/>
                  </a:cubicBezTo>
                  <a:cubicBezTo>
                    <a:pt x="1861909" y="559297"/>
                    <a:pt x="1759868" y="559856"/>
                    <a:pt x="1657826" y="560353"/>
                  </a:cubicBezTo>
                  <a:cubicBezTo>
                    <a:pt x="1643213" y="375059"/>
                    <a:pt x="1601109" y="190014"/>
                    <a:pt x="1562100" y="6955"/>
                  </a:cubicBezTo>
                  <a:cubicBezTo>
                    <a:pt x="1975467" y="5092"/>
                    <a:pt x="2388959" y="3043"/>
                    <a:pt x="2802326" y="993"/>
                  </a:cubicBezTo>
                  <a:cubicBezTo>
                    <a:pt x="2821768" y="869"/>
                    <a:pt x="2841211" y="621"/>
                    <a:pt x="2860653" y="497"/>
                  </a:cubicBezTo>
                  <a:cubicBezTo>
                    <a:pt x="2909692" y="248"/>
                    <a:pt x="2958732" y="0"/>
                    <a:pt x="3007771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="" xmlns:a16="http://schemas.microsoft.com/office/drawing/2014/main" id="{62551E6C-6AE8-4F9A-A090-03C4720664E9}"/>
                </a:ext>
              </a:extLst>
            </p:cNvPr>
            <p:cNvSpPr/>
            <p:nvPr/>
          </p:nvSpPr>
          <p:spPr>
            <a:xfrm>
              <a:off x="2385243" y="1765303"/>
              <a:ext cx="3101443" cy="4258616"/>
            </a:xfrm>
            <a:custGeom>
              <a:avLst/>
              <a:gdLst>
                <a:gd name="connsiteX0" fmla="*/ 2741402 w 3101443"/>
                <a:gd name="connsiteY0" fmla="*/ 990596 h 4258616"/>
                <a:gd name="connsiteX1" fmla="*/ 2856057 w 3101443"/>
                <a:gd name="connsiteY1" fmla="*/ 1588398 h 4258616"/>
                <a:gd name="connsiteX2" fmla="*/ 2875609 w 3101443"/>
                <a:gd name="connsiteY2" fmla="*/ 1689676 h 4258616"/>
                <a:gd name="connsiteX3" fmla="*/ 2940404 w 3101443"/>
                <a:gd name="connsiteY3" fmla="*/ 2024561 h 4258616"/>
                <a:gd name="connsiteX4" fmla="*/ 2988522 w 3101443"/>
                <a:gd name="connsiteY4" fmla="*/ 2273258 h 4258616"/>
                <a:gd name="connsiteX5" fmla="*/ 3006071 w 3101443"/>
                <a:gd name="connsiteY5" fmla="*/ 2363944 h 4258616"/>
                <a:gd name="connsiteX6" fmla="*/ 3099171 w 3101443"/>
                <a:gd name="connsiteY6" fmla="*/ 2901821 h 4258616"/>
                <a:gd name="connsiteX7" fmla="*/ 3101174 w 3101443"/>
                <a:gd name="connsiteY7" fmla="*/ 2938966 h 4258616"/>
                <a:gd name="connsiteX8" fmla="*/ 2283435 w 3101443"/>
                <a:gd name="connsiteY8" fmla="*/ 4124703 h 4258616"/>
                <a:gd name="connsiteX9" fmla="*/ 2171654 w 3101443"/>
                <a:gd name="connsiteY9" fmla="*/ 3748320 h 4258616"/>
                <a:gd name="connsiteX10" fmla="*/ 2176096 w 3101443"/>
                <a:gd name="connsiteY10" fmla="*/ 3632532 h 4258616"/>
                <a:gd name="connsiteX11" fmla="*/ 2187026 w 3101443"/>
                <a:gd name="connsiteY11" fmla="*/ 3625568 h 4258616"/>
                <a:gd name="connsiteX12" fmla="*/ 2194646 w 3101443"/>
                <a:gd name="connsiteY12" fmla="*/ 3620199 h 4258616"/>
                <a:gd name="connsiteX13" fmla="*/ 2229178 w 3101443"/>
                <a:gd name="connsiteY13" fmla="*/ 3595097 h 4258616"/>
                <a:gd name="connsiteX14" fmla="*/ 2236406 w 3101443"/>
                <a:gd name="connsiteY14" fmla="*/ 3589293 h 4258616"/>
                <a:gd name="connsiteX15" fmla="*/ 2268935 w 3101443"/>
                <a:gd name="connsiteY15" fmla="*/ 3562305 h 4258616"/>
                <a:gd name="connsiteX16" fmla="*/ 2276816 w 3101443"/>
                <a:gd name="connsiteY16" fmla="*/ 3555195 h 4258616"/>
                <a:gd name="connsiteX17" fmla="*/ 2305513 w 3101443"/>
                <a:gd name="connsiteY17" fmla="*/ 3528352 h 4258616"/>
                <a:gd name="connsiteX18" fmla="*/ 2316051 w 3101443"/>
                <a:gd name="connsiteY18" fmla="*/ 3517470 h 4258616"/>
                <a:gd name="connsiteX19" fmla="*/ 2338172 w 3101443"/>
                <a:gd name="connsiteY19" fmla="*/ 3493964 h 4258616"/>
                <a:gd name="connsiteX20" fmla="*/ 2353630 w 3101443"/>
                <a:gd name="connsiteY20" fmla="*/ 3476117 h 4258616"/>
                <a:gd name="connsiteX21" fmla="*/ 2366738 w 3101443"/>
                <a:gd name="connsiteY21" fmla="*/ 3460301 h 4258616"/>
                <a:gd name="connsiteX22" fmla="*/ 2388815 w 3101443"/>
                <a:gd name="connsiteY22" fmla="*/ 3431572 h 4258616"/>
                <a:gd name="connsiteX23" fmla="*/ 2390600 w 3101443"/>
                <a:gd name="connsiteY23" fmla="*/ 3428960 h 4258616"/>
                <a:gd name="connsiteX24" fmla="*/ 2539308 w 3101443"/>
                <a:gd name="connsiteY24" fmla="*/ 3042856 h 4258616"/>
                <a:gd name="connsiteX25" fmla="*/ 2540484 w 3101443"/>
                <a:gd name="connsiteY25" fmla="*/ 3034440 h 4258616"/>
                <a:gd name="connsiteX26" fmla="*/ 2540484 w 3101443"/>
                <a:gd name="connsiteY26" fmla="*/ 3030232 h 4258616"/>
                <a:gd name="connsiteX27" fmla="*/ 2542225 w 3101443"/>
                <a:gd name="connsiteY27" fmla="*/ 3006436 h 4258616"/>
                <a:gd name="connsiteX28" fmla="*/ 2543662 w 3101443"/>
                <a:gd name="connsiteY28" fmla="*/ 2976111 h 4258616"/>
                <a:gd name="connsiteX29" fmla="*/ 2543532 w 3101443"/>
                <a:gd name="connsiteY29" fmla="*/ 2963342 h 4258616"/>
                <a:gd name="connsiteX30" fmla="*/ 2543532 w 3101443"/>
                <a:gd name="connsiteY30" fmla="*/ 2961311 h 4258616"/>
                <a:gd name="connsiteX31" fmla="*/ 2543401 w 3101443"/>
                <a:gd name="connsiteY31" fmla="*/ 2955072 h 4258616"/>
                <a:gd name="connsiteX32" fmla="*/ 2543140 w 3101443"/>
                <a:gd name="connsiteY32" fmla="*/ 2942303 h 4258616"/>
                <a:gd name="connsiteX33" fmla="*/ 2457922 w 3101443"/>
                <a:gd name="connsiteY33" fmla="*/ 2447085 h 4258616"/>
                <a:gd name="connsiteX34" fmla="*/ 2457399 w 3101443"/>
                <a:gd name="connsiteY34" fmla="*/ 2444474 h 4258616"/>
                <a:gd name="connsiteX35" fmla="*/ 2432012 w 3101443"/>
                <a:gd name="connsiteY35" fmla="*/ 2313015 h 4258616"/>
                <a:gd name="connsiteX36" fmla="*/ 2240848 w 3101443"/>
                <a:gd name="connsiteY36" fmla="*/ 1325771 h 4258616"/>
                <a:gd name="connsiteX37" fmla="*/ 2367086 w 3101443"/>
                <a:gd name="connsiteY37" fmla="*/ 1257866 h 4258616"/>
                <a:gd name="connsiteX38" fmla="*/ 2395957 w 3101443"/>
                <a:gd name="connsiteY38" fmla="*/ 1240019 h 4258616"/>
                <a:gd name="connsiteX39" fmla="*/ 2410805 w 3101443"/>
                <a:gd name="connsiteY39" fmla="*/ 1230587 h 4258616"/>
                <a:gd name="connsiteX40" fmla="*/ 2434799 w 3101443"/>
                <a:gd name="connsiteY40" fmla="*/ 1215062 h 4258616"/>
                <a:gd name="connsiteX41" fmla="*/ 2741402 w 3101443"/>
                <a:gd name="connsiteY41" fmla="*/ 990596 h 4258616"/>
                <a:gd name="connsiteX42" fmla="*/ 1531414 w 3101443"/>
                <a:gd name="connsiteY42" fmla="*/ 136 h 4258616"/>
                <a:gd name="connsiteX43" fmla="*/ 2267052 w 3101443"/>
                <a:gd name="connsiteY43" fmla="*/ 234250 h 4258616"/>
                <a:gd name="connsiteX44" fmla="*/ 2291173 w 3101443"/>
                <a:gd name="connsiteY44" fmla="*/ 252300 h 4258616"/>
                <a:gd name="connsiteX45" fmla="*/ 2304488 w 3101443"/>
                <a:gd name="connsiteY45" fmla="*/ 262416 h 4258616"/>
                <a:gd name="connsiteX46" fmla="*/ 2332210 w 3101443"/>
                <a:gd name="connsiteY46" fmla="*/ 285028 h 4258616"/>
                <a:gd name="connsiteX47" fmla="*/ 2128005 w 3101443"/>
                <a:gd name="connsiteY47" fmla="*/ 436569 h 4258616"/>
                <a:gd name="connsiteX48" fmla="*/ 1956980 w 3101443"/>
                <a:gd name="connsiteY48" fmla="*/ 557167 h 4258616"/>
                <a:gd name="connsiteX49" fmla="*/ 1855587 w 3101443"/>
                <a:gd name="connsiteY49" fmla="*/ 604375 h 4258616"/>
                <a:gd name="connsiteX50" fmla="*/ 1453617 w 3101443"/>
                <a:gd name="connsiteY50" fmla="*/ 479017 h 4258616"/>
                <a:gd name="connsiteX51" fmla="*/ 1341419 w 3101443"/>
                <a:gd name="connsiteY51" fmla="*/ 487744 h 4258616"/>
                <a:gd name="connsiteX52" fmla="*/ 1101852 w 3101443"/>
                <a:gd name="connsiteY52" fmla="*/ 538721 h 4258616"/>
                <a:gd name="connsiteX53" fmla="*/ 1087773 w 3101443"/>
                <a:gd name="connsiteY53" fmla="*/ 543878 h 4258616"/>
                <a:gd name="connsiteX54" fmla="*/ 1001441 w 3101443"/>
                <a:gd name="connsiteY54" fmla="*/ 581168 h 4258616"/>
                <a:gd name="connsiteX55" fmla="*/ 1001223 w 3101443"/>
                <a:gd name="connsiteY55" fmla="*/ 581168 h 4258616"/>
                <a:gd name="connsiteX56" fmla="*/ 862722 w 3101443"/>
                <a:gd name="connsiteY56" fmla="*/ 668046 h 4258616"/>
                <a:gd name="connsiteX57" fmla="*/ 851153 w 3101443"/>
                <a:gd name="connsiteY57" fmla="*/ 677170 h 4258616"/>
                <a:gd name="connsiteX58" fmla="*/ 847333 w 3101443"/>
                <a:gd name="connsiteY58" fmla="*/ 680344 h 4258616"/>
                <a:gd name="connsiteX59" fmla="*/ 802912 w 3101443"/>
                <a:gd name="connsiteY59" fmla="*/ 719221 h 4258616"/>
                <a:gd name="connsiteX60" fmla="*/ 678054 w 3101443"/>
                <a:gd name="connsiteY60" fmla="*/ 873936 h 4258616"/>
                <a:gd name="connsiteX61" fmla="*/ 657098 w 3101443"/>
                <a:gd name="connsiteY61" fmla="*/ 908251 h 4258616"/>
                <a:gd name="connsiteX62" fmla="*/ 648585 w 3101443"/>
                <a:gd name="connsiteY62" fmla="*/ 925507 h 4258616"/>
                <a:gd name="connsiteX63" fmla="*/ 562036 w 3101443"/>
                <a:gd name="connsiteY63" fmla="*/ 1368229 h 4258616"/>
                <a:gd name="connsiteX64" fmla="*/ 594996 w 3101443"/>
                <a:gd name="connsiteY64" fmla="*/ 1557457 h 4258616"/>
                <a:gd name="connsiteX65" fmla="*/ 694643 w 3101443"/>
                <a:gd name="connsiteY65" fmla="*/ 2072379 h 4258616"/>
                <a:gd name="connsiteX66" fmla="*/ 900812 w 3101443"/>
                <a:gd name="connsiteY66" fmla="*/ 3137133 h 4258616"/>
                <a:gd name="connsiteX67" fmla="*/ 934210 w 3101443"/>
                <a:gd name="connsiteY67" fmla="*/ 3256343 h 4258616"/>
                <a:gd name="connsiteX68" fmla="*/ 967717 w 3101443"/>
                <a:gd name="connsiteY68" fmla="*/ 3339651 h 4258616"/>
                <a:gd name="connsiteX69" fmla="*/ 1351787 w 3101443"/>
                <a:gd name="connsiteY69" fmla="*/ 3709776 h 4258616"/>
                <a:gd name="connsiteX70" fmla="*/ 1367504 w 3101443"/>
                <a:gd name="connsiteY70" fmla="*/ 3716916 h 4258616"/>
                <a:gd name="connsiteX71" fmla="*/ 1382784 w 3101443"/>
                <a:gd name="connsiteY71" fmla="*/ 3723264 h 4258616"/>
                <a:gd name="connsiteX72" fmla="*/ 1412907 w 3101443"/>
                <a:gd name="connsiteY72" fmla="*/ 3734768 h 4258616"/>
                <a:gd name="connsiteX73" fmla="*/ 1418364 w 3101443"/>
                <a:gd name="connsiteY73" fmla="*/ 3736752 h 4258616"/>
                <a:gd name="connsiteX74" fmla="*/ 1453617 w 3101443"/>
                <a:gd name="connsiteY74" fmla="*/ 3748256 h 4258616"/>
                <a:gd name="connsiteX75" fmla="*/ 1506987 w 3101443"/>
                <a:gd name="connsiteY75" fmla="*/ 4258616 h 4258616"/>
                <a:gd name="connsiteX76" fmla="*/ 414257 w 3101443"/>
                <a:gd name="connsiteY76" fmla="*/ 3463621 h 4258616"/>
                <a:gd name="connsiteX77" fmla="*/ 267243 w 3101443"/>
                <a:gd name="connsiteY77" fmla="*/ 2781686 h 4258616"/>
                <a:gd name="connsiteX78" fmla="*/ 71442 w 3101443"/>
                <a:gd name="connsiteY78" fmla="*/ 1769495 h 4258616"/>
                <a:gd name="connsiteX79" fmla="*/ 22001 w 3101443"/>
                <a:gd name="connsiteY79" fmla="*/ 1514415 h 4258616"/>
                <a:gd name="connsiteX80" fmla="*/ 110515 w 3101443"/>
                <a:gd name="connsiteY80" fmla="*/ 772181 h 4258616"/>
                <a:gd name="connsiteX81" fmla="*/ 457478 w 3101443"/>
                <a:gd name="connsiteY81" fmla="*/ 330649 h 4258616"/>
                <a:gd name="connsiteX82" fmla="*/ 478324 w 3101443"/>
                <a:gd name="connsiteY82" fmla="*/ 314583 h 4258616"/>
                <a:gd name="connsiteX83" fmla="*/ 486182 w 3101443"/>
                <a:gd name="connsiteY83" fmla="*/ 308632 h 4258616"/>
                <a:gd name="connsiteX84" fmla="*/ 882040 w 3101443"/>
                <a:gd name="connsiteY84" fmla="*/ 112462 h 4258616"/>
                <a:gd name="connsiteX85" fmla="*/ 896883 w 3101443"/>
                <a:gd name="connsiteY85" fmla="*/ 108098 h 4258616"/>
                <a:gd name="connsiteX86" fmla="*/ 1053720 w 3101443"/>
                <a:gd name="connsiteY86" fmla="*/ 73981 h 4258616"/>
                <a:gd name="connsiteX87" fmla="*/ 1203572 w 3101443"/>
                <a:gd name="connsiteY87" fmla="*/ 43237 h 4258616"/>
                <a:gd name="connsiteX88" fmla="*/ 1328322 w 3101443"/>
                <a:gd name="connsiteY88" fmla="*/ 20228 h 4258616"/>
                <a:gd name="connsiteX89" fmla="*/ 1355498 w 3101443"/>
                <a:gd name="connsiteY89" fmla="*/ 15666 h 4258616"/>
                <a:gd name="connsiteX90" fmla="*/ 1417927 w 3101443"/>
                <a:gd name="connsiteY90" fmla="*/ 7137 h 4258616"/>
                <a:gd name="connsiteX91" fmla="*/ 1531414 w 3101443"/>
                <a:gd name="connsiteY91" fmla="*/ 136 h 4258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</a:cxnLst>
              <a:rect l="l" t="t" r="r" b="b"/>
              <a:pathLst>
                <a:path w="3101443" h="4258616">
                  <a:moveTo>
                    <a:pt x="2741402" y="990596"/>
                  </a:moveTo>
                  <a:cubicBezTo>
                    <a:pt x="2786471" y="1188074"/>
                    <a:pt x="2817694" y="1390050"/>
                    <a:pt x="2856057" y="1588398"/>
                  </a:cubicBezTo>
                  <a:cubicBezTo>
                    <a:pt x="2862545" y="1622206"/>
                    <a:pt x="2869164" y="1656014"/>
                    <a:pt x="2875609" y="1689676"/>
                  </a:cubicBezTo>
                  <a:cubicBezTo>
                    <a:pt x="2897207" y="1801401"/>
                    <a:pt x="2918806" y="1912836"/>
                    <a:pt x="2940404" y="2024561"/>
                  </a:cubicBezTo>
                  <a:cubicBezTo>
                    <a:pt x="2956386" y="2107412"/>
                    <a:pt x="2972541" y="2190408"/>
                    <a:pt x="2988522" y="2273258"/>
                  </a:cubicBezTo>
                  <a:cubicBezTo>
                    <a:pt x="2994357" y="2303584"/>
                    <a:pt x="3000236" y="2333764"/>
                    <a:pt x="3006071" y="2363944"/>
                  </a:cubicBezTo>
                  <a:cubicBezTo>
                    <a:pt x="3040341" y="2540963"/>
                    <a:pt x="3086848" y="2721175"/>
                    <a:pt x="3099171" y="2901821"/>
                  </a:cubicBezTo>
                  <a:cubicBezTo>
                    <a:pt x="3099911" y="2914154"/>
                    <a:pt x="3100695" y="2926633"/>
                    <a:pt x="3101174" y="2938966"/>
                  </a:cubicBezTo>
                  <a:cubicBezTo>
                    <a:pt x="3112234" y="3470023"/>
                    <a:pt x="2782160" y="3950006"/>
                    <a:pt x="2283435" y="4124703"/>
                  </a:cubicBezTo>
                  <a:cubicBezTo>
                    <a:pt x="2207231" y="4007755"/>
                    <a:pt x="2176749" y="3881955"/>
                    <a:pt x="2171654" y="3748320"/>
                  </a:cubicBezTo>
                  <a:cubicBezTo>
                    <a:pt x="2171654" y="3709289"/>
                    <a:pt x="2172917" y="3670693"/>
                    <a:pt x="2176096" y="3632532"/>
                  </a:cubicBezTo>
                  <a:cubicBezTo>
                    <a:pt x="2179797" y="3630356"/>
                    <a:pt x="2183455" y="3628034"/>
                    <a:pt x="2187026" y="3625568"/>
                  </a:cubicBezTo>
                  <a:cubicBezTo>
                    <a:pt x="2189551" y="3623826"/>
                    <a:pt x="2192121" y="3621940"/>
                    <a:pt x="2194646" y="3620199"/>
                  </a:cubicBezTo>
                  <a:cubicBezTo>
                    <a:pt x="2206447" y="3612073"/>
                    <a:pt x="2218030" y="3603803"/>
                    <a:pt x="2229178" y="3595097"/>
                  </a:cubicBezTo>
                  <a:cubicBezTo>
                    <a:pt x="2231616" y="3593211"/>
                    <a:pt x="2234011" y="3591179"/>
                    <a:pt x="2236406" y="3589293"/>
                  </a:cubicBezTo>
                  <a:cubicBezTo>
                    <a:pt x="2247467" y="3580442"/>
                    <a:pt x="2258397" y="3571591"/>
                    <a:pt x="2268935" y="3562305"/>
                  </a:cubicBezTo>
                  <a:cubicBezTo>
                    <a:pt x="2271591" y="3560129"/>
                    <a:pt x="2274160" y="3557662"/>
                    <a:pt x="2276816" y="3555195"/>
                  </a:cubicBezTo>
                  <a:cubicBezTo>
                    <a:pt x="2286571" y="3546489"/>
                    <a:pt x="2296238" y="3537638"/>
                    <a:pt x="2305513" y="3528352"/>
                  </a:cubicBezTo>
                  <a:cubicBezTo>
                    <a:pt x="2309083" y="3524725"/>
                    <a:pt x="2312480" y="3521097"/>
                    <a:pt x="2316051" y="3517470"/>
                  </a:cubicBezTo>
                  <a:cubicBezTo>
                    <a:pt x="2323541" y="3509780"/>
                    <a:pt x="2330900" y="3501944"/>
                    <a:pt x="2338172" y="3493964"/>
                  </a:cubicBezTo>
                  <a:cubicBezTo>
                    <a:pt x="2343354" y="3488015"/>
                    <a:pt x="2348579" y="3482066"/>
                    <a:pt x="2353630" y="3476117"/>
                  </a:cubicBezTo>
                  <a:cubicBezTo>
                    <a:pt x="2358072" y="3470748"/>
                    <a:pt x="2362427" y="3465525"/>
                    <a:pt x="2366738" y="3460301"/>
                  </a:cubicBezTo>
                  <a:cubicBezTo>
                    <a:pt x="2374358" y="3450870"/>
                    <a:pt x="2381717" y="3441294"/>
                    <a:pt x="2388815" y="3431572"/>
                  </a:cubicBezTo>
                  <a:cubicBezTo>
                    <a:pt x="2389338" y="3430702"/>
                    <a:pt x="2389991" y="3429831"/>
                    <a:pt x="2390600" y="3428960"/>
                  </a:cubicBezTo>
                  <a:cubicBezTo>
                    <a:pt x="2472640" y="3316655"/>
                    <a:pt x="2525112" y="3184036"/>
                    <a:pt x="2539308" y="3042856"/>
                  </a:cubicBezTo>
                  <a:cubicBezTo>
                    <a:pt x="2539569" y="3039954"/>
                    <a:pt x="2540092" y="3037197"/>
                    <a:pt x="2540484" y="3034440"/>
                  </a:cubicBezTo>
                  <a:cubicBezTo>
                    <a:pt x="2540614" y="3032844"/>
                    <a:pt x="2540353" y="3031683"/>
                    <a:pt x="2540484" y="3030232"/>
                  </a:cubicBezTo>
                  <a:cubicBezTo>
                    <a:pt x="2541093" y="3022397"/>
                    <a:pt x="2541877" y="3014417"/>
                    <a:pt x="2542225" y="3006436"/>
                  </a:cubicBezTo>
                  <a:cubicBezTo>
                    <a:pt x="2543009" y="2997440"/>
                    <a:pt x="2543532" y="2987429"/>
                    <a:pt x="2543662" y="2976111"/>
                  </a:cubicBezTo>
                  <a:cubicBezTo>
                    <a:pt x="2543750" y="2971758"/>
                    <a:pt x="2543532" y="2967550"/>
                    <a:pt x="2543532" y="2963342"/>
                  </a:cubicBezTo>
                  <a:cubicBezTo>
                    <a:pt x="2543532" y="2962762"/>
                    <a:pt x="2543532" y="2962037"/>
                    <a:pt x="2543532" y="2961311"/>
                  </a:cubicBezTo>
                  <a:cubicBezTo>
                    <a:pt x="2543532" y="2959280"/>
                    <a:pt x="2543401" y="2957248"/>
                    <a:pt x="2543401" y="2955072"/>
                  </a:cubicBezTo>
                  <a:cubicBezTo>
                    <a:pt x="2543401" y="2950719"/>
                    <a:pt x="2543271" y="2946511"/>
                    <a:pt x="2543140" y="2942303"/>
                  </a:cubicBezTo>
                  <a:cubicBezTo>
                    <a:pt x="2538698" y="2777472"/>
                    <a:pt x="2489013" y="2607418"/>
                    <a:pt x="2457922" y="2447085"/>
                  </a:cubicBezTo>
                  <a:cubicBezTo>
                    <a:pt x="2457791" y="2446215"/>
                    <a:pt x="2457530" y="2445344"/>
                    <a:pt x="2457399" y="2444474"/>
                  </a:cubicBezTo>
                  <a:cubicBezTo>
                    <a:pt x="2448908" y="2400654"/>
                    <a:pt x="2440503" y="2356835"/>
                    <a:pt x="2432012" y="2313015"/>
                  </a:cubicBezTo>
                  <a:cubicBezTo>
                    <a:pt x="2368262" y="1983934"/>
                    <a:pt x="2304642" y="1654853"/>
                    <a:pt x="2240848" y="1325771"/>
                  </a:cubicBezTo>
                  <a:cubicBezTo>
                    <a:pt x="2284045" y="1305313"/>
                    <a:pt x="2325979" y="1282387"/>
                    <a:pt x="2367086" y="1257866"/>
                  </a:cubicBezTo>
                  <a:cubicBezTo>
                    <a:pt x="2376753" y="1252062"/>
                    <a:pt x="2386289" y="1245968"/>
                    <a:pt x="2395957" y="1240019"/>
                  </a:cubicBezTo>
                  <a:cubicBezTo>
                    <a:pt x="2400877" y="1236827"/>
                    <a:pt x="2405841" y="1233780"/>
                    <a:pt x="2410805" y="1230587"/>
                  </a:cubicBezTo>
                  <a:cubicBezTo>
                    <a:pt x="2418818" y="1225364"/>
                    <a:pt x="2426917" y="1220431"/>
                    <a:pt x="2434799" y="1215062"/>
                  </a:cubicBezTo>
                  <a:cubicBezTo>
                    <a:pt x="2540484" y="1145851"/>
                    <a:pt x="2641073" y="1067063"/>
                    <a:pt x="2741402" y="990596"/>
                  </a:cubicBezTo>
                  <a:close/>
                  <a:moveTo>
                    <a:pt x="1531414" y="136"/>
                  </a:moveTo>
                  <a:cubicBezTo>
                    <a:pt x="1795477" y="-3807"/>
                    <a:pt x="2052657" y="78395"/>
                    <a:pt x="2267052" y="234250"/>
                  </a:cubicBezTo>
                  <a:cubicBezTo>
                    <a:pt x="2275238" y="240201"/>
                    <a:pt x="2283205" y="246151"/>
                    <a:pt x="2291173" y="252300"/>
                  </a:cubicBezTo>
                  <a:cubicBezTo>
                    <a:pt x="2295648" y="255672"/>
                    <a:pt x="2300122" y="259044"/>
                    <a:pt x="2304488" y="262416"/>
                  </a:cubicBezTo>
                  <a:cubicBezTo>
                    <a:pt x="2313874" y="269953"/>
                    <a:pt x="2323042" y="277491"/>
                    <a:pt x="2332210" y="285028"/>
                  </a:cubicBezTo>
                  <a:cubicBezTo>
                    <a:pt x="2264105" y="335608"/>
                    <a:pt x="2196110" y="385989"/>
                    <a:pt x="2128005" y="436569"/>
                  </a:cubicBezTo>
                  <a:cubicBezTo>
                    <a:pt x="2072125" y="478025"/>
                    <a:pt x="2017008" y="522059"/>
                    <a:pt x="1956980" y="557167"/>
                  </a:cubicBezTo>
                  <a:cubicBezTo>
                    <a:pt x="1923801" y="575217"/>
                    <a:pt x="1889967" y="591085"/>
                    <a:pt x="1855587" y="604375"/>
                  </a:cubicBezTo>
                  <a:cubicBezTo>
                    <a:pt x="1734658" y="528009"/>
                    <a:pt x="1597357" y="483380"/>
                    <a:pt x="1453617" y="479017"/>
                  </a:cubicBezTo>
                  <a:cubicBezTo>
                    <a:pt x="1416290" y="477826"/>
                    <a:pt x="1378745" y="481793"/>
                    <a:pt x="1341419" y="487744"/>
                  </a:cubicBezTo>
                  <a:cubicBezTo>
                    <a:pt x="1259671" y="494290"/>
                    <a:pt x="1178797" y="511348"/>
                    <a:pt x="1101852" y="538721"/>
                  </a:cubicBezTo>
                  <a:cubicBezTo>
                    <a:pt x="1097159" y="540307"/>
                    <a:pt x="1092466" y="542092"/>
                    <a:pt x="1087773" y="543878"/>
                  </a:cubicBezTo>
                  <a:cubicBezTo>
                    <a:pt x="1058304" y="554787"/>
                    <a:pt x="1029491" y="567283"/>
                    <a:pt x="1001441" y="581168"/>
                  </a:cubicBezTo>
                  <a:cubicBezTo>
                    <a:pt x="1001441" y="581168"/>
                    <a:pt x="1001223" y="581168"/>
                    <a:pt x="1001223" y="581168"/>
                  </a:cubicBezTo>
                  <a:cubicBezTo>
                    <a:pt x="951782" y="604970"/>
                    <a:pt x="905396" y="634326"/>
                    <a:pt x="862722" y="668046"/>
                  </a:cubicBezTo>
                  <a:cubicBezTo>
                    <a:pt x="858902" y="671021"/>
                    <a:pt x="854973" y="674195"/>
                    <a:pt x="851153" y="677170"/>
                  </a:cubicBezTo>
                  <a:cubicBezTo>
                    <a:pt x="849843" y="678360"/>
                    <a:pt x="848643" y="679352"/>
                    <a:pt x="847333" y="680344"/>
                  </a:cubicBezTo>
                  <a:cubicBezTo>
                    <a:pt x="832162" y="692840"/>
                    <a:pt x="817101" y="705535"/>
                    <a:pt x="802912" y="719221"/>
                  </a:cubicBezTo>
                  <a:cubicBezTo>
                    <a:pt x="754671" y="765239"/>
                    <a:pt x="712979" y="817405"/>
                    <a:pt x="678054" y="873936"/>
                  </a:cubicBezTo>
                  <a:cubicBezTo>
                    <a:pt x="670850" y="885242"/>
                    <a:pt x="663865" y="896548"/>
                    <a:pt x="657098" y="908251"/>
                  </a:cubicBezTo>
                  <a:cubicBezTo>
                    <a:pt x="654042" y="914003"/>
                    <a:pt x="651423" y="919755"/>
                    <a:pt x="648585" y="925507"/>
                  </a:cubicBezTo>
                  <a:cubicBezTo>
                    <a:pt x="578189" y="1060585"/>
                    <a:pt x="546101" y="1215696"/>
                    <a:pt x="562036" y="1368229"/>
                  </a:cubicBezTo>
                  <a:cubicBezTo>
                    <a:pt x="568584" y="1431900"/>
                    <a:pt x="582773" y="1494778"/>
                    <a:pt x="594996" y="1557457"/>
                  </a:cubicBezTo>
                  <a:cubicBezTo>
                    <a:pt x="628285" y="1729032"/>
                    <a:pt x="661464" y="1900805"/>
                    <a:pt x="694643" y="2072379"/>
                  </a:cubicBezTo>
                  <a:cubicBezTo>
                    <a:pt x="763403" y="2427231"/>
                    <a:pt x="829979" y="2782678"/>
                    <a:pt x="900812" y="3137133"/>
                  </a:cubicBezTo>
                  <a:cubicBezTo>
                    <a:pt x="908889" y="3178192"/>
                    <a:pt x="920240" y="3217863"/>
                    <a:pt x="934210" y="3256343"/>
                  </a:cubicBezTo>
                  <a:cubicBezTo>
                    <a:pt x="943705" y="3284509"/>
                    <a:pt x="954510" y="3312278"/>
                    <a:pt x="967717" y="3339651"/>
                  </a:cubicBezTo>
                  <a:cubicBezTo>
                    <a:pt x="1047499" y="3505870"/>
                    <a:pt x="1186437" y="3634600"/>
                    <a:pt x="1351787" y="3709776"/>
                  </a:cubicBezTo>
                  <a:cubicBezTo>
                    <a:pt x="1357026" y="3712156"/>
                    <a:pt x="1362156" y="3714536"/>
                    <a:pt x="1367504" y="3716916"/>
                  </a:cubicBezTo>
                  <a:cubicBezTo>
                    <a:pt x="1372633" y="3719098"/>
                    <a:pt x="1377654" y="3721082"/>
                    <a:pt x="1382784" y="3723264"/>
                  </a:cubicBezTo>
                  <a:cubicBezTo>
                    <a:pt x="1392716" y="3727231"/>
                    <a:pt x="1402757" y="3730999"/>
                    <a:pt x="1412907" y="3734768"/>
                  </a:cubicBezTo>
                  <a:cubicBezTo>
                    <a:pt x="1414762" y="3735562"/>
                    <a:pt x="1416509" y="3736157"/>
                    <a:pt x="1418364" y="3736752"/>
                  </a:cubicBezTo>
                  <a:cubicBezTo>
                    <a:pt x="1430042" y="3740917"/>
                    <a:pt x="1441830" y="3744686"/>
                    <a:pt x="1453617" y="3748256"/>
                  </a:cubicBezTo>
                  <a:cubicBezTo>
                    <a:pt x="1454927" y="3922013"/>
                    <a:pt x="1462021" y="4090612"/>
                    <a:pt x="1506987" y="4258616"/>
                  </a:cubicBezTo>
                  <a:cubicBezTo>
                    <a:pt x="1022724" y="4237194"/>
                    <a:pt x="579607" y="3927963"/>
                    <a:pt x="414257" y="3463621"/>
                  </a:cubicBezTo>
                  <a:cubicBezTo>
                    <a:pt x="337312" y="3247417"/>
                    <a:pt x="310681" y="3005824"/>
                    <a:pt x="267243" y="2781686"/>
                  </a:cubicBezTo>
                  <a:cubicBezTo>
                    <a:pt x="201976" y="2444289"/>
                    <a:pt x="136709" y="2106892"/>
                    <a:pt x="71442" y="1769495"/>
                  </a:cubicBezTo>
                  <a:cubicBezTo>
                    <a:pt x="54853" y="1684402"/>
                    <a:pt x="38154" y="1599508"/>
                    <a:pt x="22001" y="1514415"/>
                  </a:cubicBezTo>
                  <a:cubicBezTo>
                    <a:pt x="-25258" y="1264293"/>
                    <a:pt x="3338" y="1003658"/>
                    <a:pt x="110515" y="772181"/>
                  </a:cubicBezTo>
                  <a:cubicBezTo>
                    <a:pt x="190407" y="599218"/>
                    <a:pt x="310354" y="448074"/>
                    <a:pt x="457478" y="330649"/>
                  </a:cubicBezTo>
                  <a:cubicBezTo>
                    <a:pt x="464463" y="325294"/>
                    <a:pt x="471339" y="319938"/>
                    <a:pt x="478324" y="314583"/>
                  </a:cubicBezTo>
                  <a:cubicBezTo>
                    <a:pt x="480834" y="312599"/>
                    <a:pt x="483453" y="310814"/>
                    <a:pt x="486182" y="308632"/>
                  </a:cubicBezTo>
                  <a:cubicBezTo>
                    <a:pt x="604928" y="220365"/>
                    <a:pt x="737645" y="154711"/>
                    <a:pt x="882040" y="112462"/>
                  </a:cubicBezTo>
                  <a:cubicBezTo>
                    <a:pt x="886951" y="111073"/>
                    <a:pt x="891972" y="109685"/>
                    <a:pt x="896883" y="108098"/>
                  </a:cubicBezTo>
                  <a:cubicBezTo>
                    <a:pt x="948835" y="94808"/>
                    <a:pt x="1001114" y="84097"/>
                    <a:pt x="1053720" y="73981"/>
                  </a:cubicBezTo>
                  <a:cubicBezTo>
                    <a:pt x="1103489" y="64262"/>
                    <a:pt x="1153367" y="53551"/>
                    <a:pt x="1203572" y="43237"/>
                  </a:cubicBezTo>
                  <a:cubicBezTo>
                    <a:pt x="1245374" y="35898"/>
                    <a:pt x="1287066" y="28360"/>
                    <a:pt x="1328322" y="20228"/>
                  </a:cubicBezTo>
                  <a:cubicBezTo>
                    <a:pt x="1337271" y="18443"/>
                    <a:pt x="1346439" y="17054"/>
                    <a:pt x="1355498" y="15666"/>
                  </a:cubicBezTo>
                  <a:cubicBezTo>
                    <a:pt x="1376344" y="12492"/>
                    <a:pt x="1397081" y="9715"/>
                    <a:pt x="1417927" y="7137"/>
                  </a:cubicBezTo>
                  <a:cubicBezTo>
                    <a:pt x="1455827" y="3021"/>
                    <a:pt x="1493691" y="700"/>
                    <a:pt x="1531414" y="136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="" xmlns:a16="http://schemas.microsoft.com/office/drawing/2014/main" id="{C334A6F7-0B2F-4732-A242-B444C8618E19}"/>
                </a:ext>
              </a:extLst>
            </p:cNvPr>
            <p:cNvSpPr/>
            <p:nvPr/>
          </p:nvSpPr>
          <p:spPr>
            <a:xfrm>
              <a:off x="6703197" y="1765300"/>
              <a:ext cx="3103564" cy="4253243"/>
            </a:xfrm>
            <a:custGeom>
              <a:avLst/>
              <a:gdLst>
                <a:gd name="connsiteX0" fmla="*/ 2746620 w 3103564"/>
                <a:gd name="connsiteY0" fmla="*/ 419100 h 4253243"/>
                <a:gd name="connsiteX1" fmla="*/ 3103462 w 3103564"/>
                <a:gd name="connsiteY1" fmla="*/ 1257648 h 4253243"/>
                <a:gd name="connsiteX2" fmla="*/ 3051417 w 3103564"/>
                <a:gd name="connsiteY2" fmla="*/ 1664217 h 4253243"/>
                <a:gd name="connsiteX3" fmla="*/ 2832739 w 3103564"/>
                <a:gd name="connsiteY3" fmla="*/ 2794270 h 4253243"/>
                <a:gd name="connsiteX4" fmla="*/ 2555691 w 3103564"/>
                <a:gd name="connsiteY4" fmla="*/ 3723186 h 4253243"/>
                <a:gd name="connsiteX5" fmla="*/ 1853221 w 3103564"/>
                <a:gd name="connsiteY5" fmla="*/ 4219765 h 4253243"/>
                <a:gd name="connsiteX6" fmla="*/ 1119553 w 3103564"/>
                <a:gd name="connsiteY6" fmla="*/ 4195428 h 4253243"/>
                <a:gd name="connsiteX7" fmla="*/ 543890 w 3103564"/>
                <a:gd name="connsiteY7" fmla="*/ 3987849 h 4253243"/>
                <a:gd name="connsiteX8" fmla="*/ 6326 w 3103564"/>
                <a:gd name="connsiteY8" fmla="*/ 3093828 h 4253243"/>
                <a:gd name="connsiteX9" fmla="*/ 4600 w 3103564"/>
                <a:gd name="connsiteY9" fmla="*/ 3076470 h 4253243"/>
                <a:gd name="connsiteX10" fmla="*/ 2300 w 3103564"/>
                <a:gd name="connsiteY10" fmla="*/ 3046407 h 4253243"/>
                <a:gd name="connsiteX11" fmla="*/ 575 w 3103564"/>
                <a:gd name="connsiteY11" fmla="*/ 3013301 h 4253243"/>
                <a:gd name="connsiteX12" fmla="*/ 0 w 3103564"/>
                <a:gd name="connsiteY12" fmla="*/ 2997912 h 4253243"/>
                <a:gd name="connsiteX13" fmla="*/ 145929 w 3103564"/>
                <a:gd name="connsiteY13" fmla="*/ 2997196 h 4253243"/>
                <a:gd name="connsiteX14" fmla="*/ 209188 w 3103564"/>
                <a:gd name="connsiteY14" fmla="*/ 2997554 h 4253243"/>
                <a:gd name="connsiteX15" fmla="*/ 567181 w 3103564"/>
                <a:gd name="connsiteY15" fmla="*/ 3082554 h 4253243"/>
                <a:gd name="connsiteX16" fmla="*/ 567612 w 3103564"/>
                <a:gd name="connsiteY16" fmla="*/ 3084522 h 4253243"/>
                <a:gd name="connsiteX17" fmla="*/ 569625 w 3103564"/>
                <a:gd name="connsiteY17" fmla="*/ 3095259 h 4253243"/>
                <a:gd name="connsiteX18" fmla="*/ 576382 w 3103564"/>
                <a:gd name="connsiteY18" fmla="*/ 3128364 h 4253243"/>
                <a:gd name="connsiteX19" fmla="*/ 578539 w 3103564"/>
                <a:gd name="connsiteY19" fmla="*/ 3137491 h 4253243"/>
                <a:gd name="connsiteX20" fmla="*/ 587740 w 3103564"/>
                <a:gd name="connsiteY20" fmla="*/ 3173638 h 4253243"/>
                <a:gd name="connsiteX21" fmla="*/ 588747 w 3103564"/>
                <a:gd name="connsiteY21" fmla="*/ 3177217 h 4253243"/>
                <a:gd name="connsiteX22" fmla="*/ 864214 w 3103564"/>
                <a:gd name="connsiteY22" fmla="*/ 3589870 h 4253243"/>
                <a:gd name="connsiteX23" fmla="*/ 897425 w 3103564"/>
                <a:gd name="connsiteY23" fmla="*/ 3613849 h 4253243"/>
                <a:gd name="connsiteX24" fmla="*/ 926036 w 3103564"/>
                <a:gd name="connsiteY24" fmla="*/ 3633891 h 4253243"/>
                <a:gd name="connsiteX25" fmla="*/ 1189713 w 3103564"/>
                <a:gd name="connsiteY25" fmla="*/ 3739112 h 4253243"/>
                <a:gd name="connsiteX26" fmla="*/ 1208835 w 3103564"/>
                <a:gd name="connsiteY26" fmla="*/ 3743049 h 4253243"/>
                <a:gd name="connsiteX27" fmla="*/ 1359508 w 3103564"/>
                <a:gd name="connsiteY27" fmla="*/ 3771502 h 4253243"/>
                <a:gd name="connsiteX28" fmla="*/ 1919356 w 3103564"/>
                <a:gd name="connsiteY28" fmla="*/ 3603828 h 4253243"/>
                <a:gd name="connsiteX29" fmla="*/ 2200143 w 3103564"/>
                <a:gd name="connsiteY29" fmla="*/ 3145364 h 4253243"/>
                <a:gd name="connsiteX30" fmla="*/ 2217108 w 3103564"/>
                <a:gd name="connsiteY30" fmla="*/ 3061259 h 4253243"/>
                <a:gd name="connsiteX31" fmla="*/ 2477335 w 3103564"/>
                <a:gd name="connsiteY31" fmla="*/ 1713427 h 4253243"/>
                <a:gd name="connsiteX32" fmla="*/ 2512847 w 3103564"/>
                <a:gd name="connsiteY32" fmla="*/ 1530006 h 4253243"/>
                <a:gd name="connsiteX33" fmla="*/ 2529237 w 3103564"/>
                <a:gd name="connsiteY33" fmla="*/ 1444648 h 4253243"/>
                <a:gd name="connsiteX34" fmla="*/ 2469571 w 3103564"/>
                <a:gd name="connsiteY34" fmla="*/ 955585 h 4253243"/>
                <a:gd name="connsiteX35" fmla="*/ 2468134 w 3103564"/>
                <a:gd name="connsiteY35" fmla="*/ 952185 h 4253243"/>
                <a:gd name="connsiteX36" fmla="*/ 2453613 w 3103564"/>
                <a:gd name="connsiteY36" fmla="*/ 922837 h 4253243"/>
                <a:gd name="connsiteX37" fmla="*/ 2450306 w 3103564"/>
                <a:gd name="connsiteY37" fmla="*/ 916037 h 4253243"/>
                <a:gd name="connsiteX38" fmla="*/ 2435210 w 3103564"/>
                <a:gd name="connsiteY38" fmla="*/ 889016 h 4253243"/>
                <a:gd name="connsiteX39" fmla="*/ 2431616 w 3103564"/>
                <a:gd name="connsiteY39" fmla="*/ 882753 h 4253243"/>
                <a:gd name="connsiteX40" fmla="*/ 2574669 w 3103564"/>
                <a:gd name="connsiteY40" fmla="*/ 692711 h 4253243"/>
                <a:gd name="connsiteX41" fmla="*/ 2746333 w 3103564"/>
                <a:gd name="connsiteY41" fmla="*/ 419816 h 4253243"/>
                <a:gd name="connsiteX42" fmla="*/ 2746620 w 3103564"/>
                <a:gd name="connsiteY42" fmla="*/ 419100 h 4253243"/>
                <a:gd name="connsiteX43" fmla="*/ 1516747 w 3103564"/>
                <a:gd name="connsiteY43" fmla="*/ 104 h 4253243"/>
                <a:gd name="connsiteX44" fmla="*/ 2067560 w 3103564"/>
                <a:gd name="connsiteY44" fmla="*/ 77120 h 4253243"/>
                <a:gd name="connsiteX45" fmla="*/ 2066931 w 3103564"/>
                <a:gd name="connsiteY45" fmla="*/ 79413 h 4253243"/>
                <a:gd name="connsiteX46" fmla="*/ 2064865 w 3103564"/>
                <a:gd name="connsiteY46" fmla="*/ 86187 h 4253243"/>
                <a:gd name="connsiteX47" fmla="*/ 1802171 w 3103564"/>
                <a:gd name="connsiteY47" fmla="*/ 496902 h 4253243"/>
                <a:gd name="connsiteX48" fmla="*/ 1708017 w 3103564"/>
                <a:gd name="connsiteY48" fmla="*/ 481478 h 4253243"/>
                <a:gd name="connsiteX49" fmla="*/ 1691217 w 3103564"/>
                <a:gd name="connsiteY49" fmla="*/ 479185 h 4253243"/>
                <a:gd name="connsiteX50" fmla="*/ 1674327 w 3103564"/>
                <a:gd name="connsiteY50" fmla="*/ 479289 h 4253243"/>
                <a:gd name="connsiteX51" fmla="*/ 1361412 w 3103564"/>
                <a:gd name="connsiteY51" fmla="*/ 543590 h 4253243"/>
                <a:gd name="connsiteX52" fmla="*/ 1348475 w 3103564"/>
                <a:gd name="connsiteY52" fmla="*/ 549114 h 4253243"/>
                <a:gd name="connsiteX53" fmla="*/ 1333022 w 3103564"/>
                <a:gd name="connsiteY53" fmla="*/ 556200 h 4253243"/>
                <a:gd name="connsiteX54" fmla="*/ 1227100 w 3103564"/>
                <a:gd name="connsiteY54" fmla="*/ 616542 h 4253243"/>
                <a:gd name="connsiteX55" fmla="*/ 1216768 w 3103564"/>
                <a:gd name="connsiteY55" fmla="*/ 623732 h 4253243"/>
                <a:gd name="connsiteX56" fmla="*/ 1198531 w 3103564"/>
                <a:gd name="connsiteY56" fmla="*/ 636759 h 4253243"/>
                <a:gd name="connsiteX57" fmla="*/ 1197453 w 3103564"/>
                <a:gd name="connsiteY57" fmla="*/ 637489 h 4253243"/>
                <a:gd name="connsiteX58" fmla="*/ 1057391 w 3103564"/>
                <a:gd name="connsiteY58" fmla="*/ 773178 h 4253243"/>
                <a:gd name="connsiteX59" fmla="*/ 887502 w 3103564"/>
                <a:gd name="connsiteY59" fmla="*/ 1177119 h 4253243"/>
                <a:gd name="connsiteX60" fmla="*/ 876002 w 3103564"/>
                <a:gd name="connsiteY60" fmla="*/ 1232353 h 4253243"/>
                <a:gd name="connsiteX61" fmla="*/ 870073 w 3103564"/>
                <a:gd name="connsiteY61" fmla="*/ 1263514 h 4253243"/>
                <a:gd name="connsiteX62" fmla="*/ 862437 w 3103564"/>
                <a:gd name="connsiteY62" fmla="*/ 1303116 h 4253243"/>
                <a:gd name="connsiteX63" fmla="*/ 771248 w 3103564"/>
                <a:gd name="connsiteY63" fmla="*/ 1773963 h 4253243"/>
                <a:gd name="connsiteX64" fmla="*/ 731988 w 3103564"/>
                <a:gd name="connsiteY64" fmla="*/ 1976559 h 4253243"/>
                <a:gd name="connsiteX65" fmla="*/ 679341 w 3103564"/>
                <a:gd name="connsiteY65" fmla="*/ 2248771 h 4253243"/>
                <a:gd name="connsiteX66" fmla="*/ 507027 w 3103564"/>
                <a:gd name="connsiteY66" fmla="*/ 2206876 h 4253243"/>
                <a:gd name="connsiteX67" fmla="*/ 468485 w 3103564"/>
                <a:gd name="connsiteY67" fmla="*/ 2201353 h 4253243"/>
                <a:gd name="connsiteX68" fmla="*/ 265714 w 3103564"/>
                <a:gd name="connsiteY68" fmla="*/ 2186242 h 4253243"/>
                <a:gd name="connsiteX69" fmla="*/ 127000 w 3103564"/>
                <a:gd name="connsiteY69" fmla="*/ 2185825 h 4253243"/>
                <a:gd name="connsiteX70" fmla="*/ 317732 w 3103564"/>
                <a:gd name="connsiteY70" fmla="*/ 1200046 h 4253243"/>
                <a:gd name="connsiteX71" fmla="*/ 399577 w 3103564"/>
                <a:gd name="connsiteY71" fmla="*/ 834770 h 4253243"/>
                <a:gd name="connsiteX72" fmla="*/ 590668 w 3103564"/>
                <a:gd name="connsiteY72" fmla="*/ 471056 h 4253243"/>
                <a:gd name="connsiteX73" fmla="*/ 597766 w 3103564"/>
                <a:gd name="connsiteY73" fmla="*/ 461781 h 4253243"/>
                <a:gd name="connsiteX74" fmla="*/ 603336 w 3103564"/>
                <a:gd name="connsiteY74" fmla="*/ 454798 h 4253243"/>
                <a:gd name="connsiteX75" fmla="*/ 746362 w 3103564"/>
                <a:gd name="connsiteY75" fmla="*/ 304623 h 4253243"/>
                <a:gd name="connsiteX76" fmla="*/ 757682 w 3103564"/>
                <a:gd name="connsiteY76" fmla="*/ 294931 h 4253243"/>
                <a:gd name="connsiteX77" fmla="*/ 776459 w 3103564"/>
                <a:gd name="connsiteY77" fmla="*/ 278882 h 4253243"/>
                <a:gd name="connsiteX78" fmla="*/ 1484673 w 3103564"/>
                <a:gd name="connsiteY78" fmla="*/ 1042 h 4253243"/>
                <a:gd name="connsiteX79" fmla="*/ 1498509 w 3103564"/>
                <a:gd name="connsiteY79" fmla="*/ 521 h 4253243"/>
                <a:gd name="connsiteX80" fmla="*/ 1516747 w 3103564"/>
                <a:gd name="connsiteY80" fmla="*/ 104 h 4253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3103564" h="4253243">
                  <a:moveTo>
                    <a:pt x="2746620" y="419100"/>
                  </a:moveTo>
                  <a:cubicBezTo>
                    <a:pt x="2966160" y="643142"/>
                    <a:pt x="3098718" y="940374"/>
                    <a:pt x="3103462" y="1257648"/>
                  </a:cubicBezTo>
                  <a:cubicBezTo>
                    <a:pt x="3105475" y="1396690"/>
                    <a:pt x="3077583" y="1529111"/>
                    <a:pt x="3051417" y="1664217"/>
                  </a:cubicBezTo>
                  <a:cubicBezTo>
                    <a:pt x="2978524" y="2040901"/>
                    <a:pt x="2905632" y="2417585"/>
                    <a:pt x="2832739" y="2794270"/>
                  </a:cubicBezTo>
                  <a:cubicBezTo>
                    <a:pt x="2771637" y="3109933"/>
                    <a:pt x="2738137" y="3449754"/>
                    <a:pt x="2555691" y="3723186"/>
                  </a:cubicBezTo>
                  <a:cubicBezTo>
                    <a:pt x="2392222" y="3968165"/>
                    <a:pt x="2137889" y="4146218"/>
                    <a:pt x="1853221" y="4219765"/>
                  </a:cubicBezTo>
                  <a:cubicBezTo>
                    <a:pt x="1603921" y="4284365"/>
                    <a:pt x="1366265" y="4243923"/>
                    <a:pt x="1119553" y="4195428"/>
                  </a:cubicBezTo>
                  <a:cubicBezTo>
                    <a:pt x="911658" y="4154628"/>
                    <a:pt x="716847" y="4097723"/>
                    <a:pt x="543890" y="3987849"/>
                  </a:cubicBezTo>
                  <a:cubicBezTo>
                    <a:pt x="243119" y="3786712"/>
                    <a:pt x="44713" y="3458344"/>
                    <a:pt x="6326" y="3093828"/>
                  </a:cubicBezTo>
                  <a:cubicBezTo>
                    <a:pt x="5751" y="3088101"/>
                    <a:pt x="5032" y="3082375"/>
                    <a:pt x="4600" y="3076470"/>
                  </a:cubicBezTo>
                  <a:cubicBezTo>
                    <a:pt x="3738" y="3066628"/>
                    <a:pt x="2875" y="3056607"/>
                    <a:pt x="2300" y="3046407"/>
                  </a:cubicBezTo>
                  <a:cubicBezTo>
                    <a:pt x="1581" y="3035491"/>
                    <a:pt x="862" y="3024217"/>
                    <a:pt x="575" y="3013301"/>
                  </a:cubicBezTo>
                  <a:cubicBezTo>
                    <a:pt x="431" y="3008112"/>
                    <a:pt x="144" y="3003101"/>
                    <a:pt x="0" y="2997912"/>
                  </a:cubicBezTo>
                  <a:cubicBezTo>
                    <a:pt x="48595" y="2997733"/>
                    <a:pt x="97333" y="2997554"/>
                    <a:pt x="145929" y="2997196"/>
                  </a:cubicBezTo>
                  <a:cubicBezTo>
                    <a:pt x="167063" y="2997196"/>
                    <a:pt x="188198" y="2997196"/>
                    <a:pt x="209188" y="2997554"/>
                  </a:cubicBezTo>
                  <a:cubicBezTo>
                    <a:pt x="332545" y="3002564"/>
                    <a:pt x="452882" y="3021533"/>
                    <a:pt x="567181" y="3082554"/>
                  </a:cubicBezTo>
                  <a:cubicBezTo>
                    <a:pt x="567325" y="3083270"/>
                    <a:pt x="567468" y="3083807"/>
                    <a:pt x="567612" y="3084522"/>
                  </a:cubicBezTo>
                  <a:cubicBezTo>
                    <a:pt x="568187" y="3088101"/>
                    <a:pt x="568906" y="3091680"/>
                    <a:pt x="569625" y="3095259"/>
                  </a:cubicBezTo>
                  <a:cubicBezTo>
                    <a:pt x="571781" y="3106354"/>
                    <a:pt x="573938" y="3117449"/>
                    <a:pt x="576382" y="3128364"/>
                  </a:cubicBezTo>
                  <a:cubicBezTo>
                    <a:pt x="576957" y="3131407"/>
                    <a:pt x="577676" y="3134449"/>
                    <a:pt x="578539" y="3137491"/>
                  </a:cubicBezTo>
                  <a:cubicBezTo>
                    <a:pt x="581414" y="3149659"/>
                    <a:pt x="584433" y="3161649"/>
                    <a:pt x="587740" y="3173638"/>
                  </a:cubicBezTo>
                  <a:cubicBezTo>
                    <a:pt x="588028" y="3174712"/>
                    <a:pt x="588315" y="3175964"/>
                    <a:pt x="588747" y="3177217"/>
                  </a:cubicBezTo>
                  <a:cubicBezTo>
                    <a:pt x="634897" y="3339522"/>
                    <a:pt x="727055" y="3483933"/>
                    <a:pt x="864214" y="3589870"/>
                  </a:cubicBezTo>
                  <a:cubicBezTo>
                    <a:pt x="875140" y="3598280"/>
                    <a:pt x="886355" y="3606333"/>
                    <a:pt x="897425" y="3613849"/>
                  </a:cubicBezTo>
                  <a:cubicBezTo>
                    <a:pt x="906914" y="3620649"/>
                    <a:pt x="916259" y="3627449"/>
                    <a:pt x="926036" y="3633891"/>
                  </a:cubicBezTo>
                  <a:cubicBezTo>
                    <a:pt x="993608" y="3691333"/>
                    <a:pt x="1105319" y="3721038"/>
                    <a:pt x="1189713" y="3739112"/>
                  </a:cubicBezTo>
                  <a:cubicBezTo>
                    <a:pt x="1196039" y="3740365"/>
                    <a:pt x="1202365" y="3741617"/>
                    <a:pt x="1208835" y="3743049"/>
                  </a:cubicBezTo>
                  <a:cubicBezTo>
                    <a:pt x="1258436" y="3754681"/>
                    <a:pt x="1308757" y="3763807"/>
                    <a:pt x="1359508" y="3771502"/>
                  </a:cubicBezTo>
                  <a:cubicBezTo>
                    <a:pt x="1566540" y="3803354"/>
                    <a:pt x="1765376" y="3732133"/>
                    <a:pt x="1919356" y="3603828"/>
                  </a:cubicBezTo>
                  <a:cubicBezTo>
                    <a:pt x="2060253" y="3490554"/>
                    <a:pt x="2161612" y="3330038"/>
                    <a:pt x="2200143" y="3145364"/>
                  </a:cubicBezTo>
                  <a:cubicBezTo>
                    <a:pt x="2205894" y="3117270"/>
                    <a:pt x="2211645" y="3089354"/>
                    <a:pt x="2217108" y="3061259"/>
                  </a:cubicBezTo>
                  <a:cubicBezTo>
                    <a:pt x="2308115" y="2612996"/>
                    <a:pt x="2390353" y="2162585"/>
                    <a:pt x="2477335" y="1713427"/>
                  </a:cubicBezTo>
                  <a:cubicBezTo>
                    <a:pt x="2489125" y="1652227"/>
                    <a:pt x="2501057" y="1591206"/>
                    <a:pt x="2512847" y="1530006"/>
                  </a:cubicBezTo>
                  <a:cubicBezTo>
                    <a:pt x="2518454" y="1501553"/>
                    <a:pt x="2524205" y="1473101"/>
                    <a:pt x="2529237" y="1444648"/>
                  </a:cubicBezTo>
                  <a:cubicBezTo>
                    <a:pt x="2559573" y="1275364"/>
                    <a:pt x="2539589" y="1107869"/>
                    <a:pt x="2469571" y="955585"/>
                  </a:cubicBezTo>
                  <a:cubicBezTo>
                    <a:pt x="2469284" y="954332"/>
                    <a:pt x="2468709" y="953437"/>
                    <a:pt x="2468134" y="952185"/>
                  </a:cubicBezTo>
                  <a:cubicBezTo>
                    <a:pt x="2463533" y="942342"/>
                    <a:pt x="2458645" y="932500"/>
                    <a:pt x="2453613" y="922837"/>
                  </a:cubicBezTo>
                  <a:cubicBezTo>
                    <a:pt x="2452463" y="920511"/>
                    <a:pt x="2451456" y="918364"/>
                    <a:pt x="2450306" y="916037"/>
                  </a:cubicBezTo>
                  <a:cubicBezTo>
                    <a:pt x="2445418" y="907090"/>
                    <a:pt x="2440386" y="897964"/>
                    <a:pt x="2435210" y="889016"/>
                  </a:cubicBezTo>
                  <a:cubicBezTo>
                    <a:pt x="2433916" y="887048"/>
                    <a:pt x="2432910" y="884900"/>
                    <a:pt x="2431616" y="882753"/>
                  </a:cubicBezTo>
                  <a:cubicBezTo>
                    <a:pt x="2479923" y="820479"/>
                    <a:pt x="2528374" y="757490"/>
                    <a:pt x="2574669" y="692711"/>
                  </a:cubicBezTo>
                  <a:cubicBezTo>
                    <a:pt x="2638791" y="605384"/>
                    <a:pt x="2699319" y="515553"/>
                    <a:pt x="2746333" y="419816"/>
                  </a:cubicBezTo>
                  <a:cubicBezTo>
                    <a:pt x="2746476" y="419458"/>
                    <a:pt x="2746476" y="419279"/>
                    <a:pt x="2746620" y="419100"/>
                  </a:cubicBezTo>
                  <a:close/>
                  <a:moveTo>
                    <a:pt x="1516747" y="104"/>
                  </a:moveTo>
                  <a:cubicBezTo>
                    <a:pt x="1701279" y="-2293"/>
                    <a:pt x="1887519" y="37101"/>
                    <a:pt x="2067560" y="77120"/>
                  </a:cubicBezTo>
                  <a:cubicBezTo>
                    <a:pt x="2067291" y="77849"/>
                    <a:pt x="2067201" y="78579"/>
                    <a:pt x="2066931" y="79413"/>
                  </a:cubicBezTo>
                  <a:cubicBezTo>
                    <a:pt x="2066302" y="81705"/>
                    <a:pt x="2065494" y="83894"/>
                    <a:pt x="2064865" y="86187"/>
                  </a:cubicBezTo>
                  <a:cubicBezTo>
                    <a:pt x="2019765" y="240009"/>
                    <a:pt x="1922287" y="392269"/>
                    <a:pt x="1802171" y="496902"/>
                  </a:cubicBezTo>
                  <a:cubicBezTo>
                    <a:pt x="1770906" y="491066"/>
                    <a:pt x="1739641" y="485751"/>
                    <a:pt x="1708017" y="481478"/>
                  </a:cubicBezTo>
                  <a:cubicBezTo>
                    <a:pt x="1702807" y="480227"/>
                    <a:pt x="1697326" y="479289"/>
                    <a:pt x="1691217" y="479185"/>
                  </a:cubicBezTo>
                  <a:cubicBezTo>
                    <a:pt x="1685198" y="478351"/>
                    <a:pt x="1679538" y="478664"/>
                    <a:pt x="1674327" y="479289"/>
                  </a:cubicBezTo>
                  <a:cubicBezTo>
                    <a:pt x="1565171" y="480227"/>
                    <a:pt x="1459608" y="501800"/>
                    <a:pt x="1361412" y="543590"/>
                  </a:cubicBezTo>
                  <a:cubicBezTo>
                    <a:pt x="1357100" y="545362"/>
                    <a:pt x="1352787" y="547238"/>
                    <a:pt x="1348475" y="549114"/>
                  </a:cubicBezTo>
                  <a:cubicBezTo>
                    <a:pt x="1343264" y="551407"/>
                    <a:pt x="1338053" y="553804"/>
                    <a:pt x="1333022" y="556200"/>
                  </a:cubicBezTo>
                  <a:cubicBezTo>
                    <a:pt x="1296816" y="573188"/>
                    <a:pt x="1261329" y="593197"/>
                    <a:pt x="1227100" y="616542"/>
                  </a:cubicBezTo>
                  <a:cubicBezTo>
                    <a:pt x="1223686" y="618834"/>
                    <a:pt x="1220182" y="621231"/>
                    <a:pt x="1216768" y="623732"/>
                  </a:cubicBezTo>
                  <a:cubicBezTo>
                    <a:pt x="1210659" y="628005"/>
                    <a:pt x="1204640" y="632174"/>
                    <a:pt x="1198531" y="636759"/>
                  </a:cubicBezTo>
                  <a:cubicBezTo>
                    <a:pt x="1198261" y="637072"/>
                    <a:pt x="1197902" y="637280"/>
                    <a:pt x="1197453" y="637489"/>
                  </a:cubicBezTo>
                  <a:cubicBezTo>
                    <a:pt x="1144626" y="661771"/>
                    <a:pt x="1093058" y="728574"/>
                    <a:pt x="1057391" y="773178"/>
                  </a:cubicBezTo>
                  <a:cubicBezTo>
                    <a:pt x="959734" y="895111"/>
                    <a:pt x="918497" y="1032363"/>
                    <a:pt x="887502" y="1177119"/>
                  </a:cubicBezTo>
                  <a:cubicBezTo>
                    <a:pt x="883549" y="1195461"/>
                    <a:pt x="879596" y="1213907"/>
                    <a:pt x="876002" y="1232353"/>
                  </a:cubicBezTo>
                  <a:cubicBezTo>
                    <a:pt x="874116" y="1242775"/>
                    <a:pt x="872139" y="1253092"/>
                    <a:pt x="870073" y="1263514"/>
                  </a:cubicBezTo>
                  <a:cubicBezTo>
                    <a:pt x="867557" y="1276749"/>
                    <a:pt x="865042" y="1289881"/>
                    <a:pt x="862437" y="1303116"/>
                  </a:cubicBezTo>
                  <a:cubicBezTo>
                    <a:pt x="831981" y="1459961"/>
                    <a:pt x="801614" y="1616910"/>
                    <a:pt x="771248" y="1773963"/>
                  </a:cubicBezTo>
                  <a:cubicBezTo>
                    <a:pt x="758221" y="1841495"/>
                    <a:pt x="745105" y="1909027"/>
                    <a:pt x="731988" y="1976559"/>
                  </a:cubicBezTo>
                  <a:cubicBezTo>
                    <a:pt x="714469" y="2067331"/>
                    <a:pt x="696860" y="2158103"/>
                    <a:pt x="679341" y="2248771"/>
                  </a:cubicBezTo>
                  <a:cubicBezTo>
                    <a:pt x="623101" y="2230846"/>
                    <a:pt x="565513" y="2216777"/>
                    <a:pt x="507027" y="2206876"/>
                  </a:cubicBezTo>
                  <a:cubicBezTo>
                    <a:pt x="494179" y="2204688"/>
                    <a:pt x="481332" y="2203229"/>
                    <a:pt x="468485" y="2201353"/>
                  </a:cubicBezTo>
                  <a:cubicBezTo>
                    <a:pt x="401554" y="2191348"/>
                    <a:pt x="333724" y="2186033"/>
                    <a:pt x="265714" y="2186242"/>
                  </a:cubicBezTo>
                  <a:cubicBezTo>
                    <a:pt x="219446" y="2185304"/>
                    <a:pt x="173268" y="2185304"/>
                    <a:pt x="127000" y="2185825"/>
                  </a:cubicBezTo>
                  <a:cubicBezTo>
                    <a:pt x="190518" y="1857232"/>
                    <a:pt x="254125" y="1528535"/>
                    <a:pt x="317732" y="1200046"/>
                  </a:cubicBezTo>
                  <a:cubicBezTo>
                    <a:pt x="341540" y="1077072"/>
                    <a:pt x="362293" y="953680"/>
                    <a:pt x="399577" y="834770"/>
                  </a:cubicBezTo>
                  <a:cubicBezTo>
                    <a:pt x="443060" y="703145"/>
                    <a:pt x="506847" y="581108"/>
                    <a:pt x="590668" y="471056"/>
                  </a:cubicBezTo>
                  <a:cubicBezTo>
                    <a:pt x="593094" y="467825"/>
                    <a:pt x="595340" y="464803"/>
                    <a:pt x="597766" y="461781"/>
                  </a:cubicBezTo>
                  <a:cubicBezTo>
                    <a:pt x="599563" y="459488"/>
                    <a:pt x="601449" y="457091"/>
                    <a:pt x="603336" y="454798"/>
                  </a:cubicBezTo>
                  <a:cubicBezTo>
                    <a:pt x="646819" y="400710"/>
                    <a:pt x="694704" y="350478"/>
                    <a:pt x="746362" y="304623"/>
                  </a:cubicBezTo>
                  <a:cubicBezTo>
                    <a:pt x="750225" y="301393"/>
                    <a:pt x="753909" y="298058"/>
                    <a:pt x="757682" y="294931"/>
                  </a:cubicBezTo>
                  <a:cubicBezTo>
                    <a:pt x="763881" y="289512"/>
                    <a:pt x="770170" y="284093"/>
                    <a:pt x="776459" y="278882"/>
                  </a:cubicBezTo>
                  <a:cubicBezTo>
                    <a:pt x="977612" y="113908"/>
                    <a:pt x="1224674" y="15007"/>
                    <a:pt x="1484673" y="1042"/>
                  </a:cubicBezTo>
                  <a:cubicBezTo>
                    <a:pt x="1489165" y="834"/>
                    <a:pt x="1493747" y="625"/>
                    <a:pt x="1498509" y="521"/>
                  </a:cubicBezTo>
                  <a:cubicBezTo>
                    <a:pt x="1504528" y="209"/>
                    <a:pt x="1510637" y="209"/>
                    <a:pt x="1516747" y="10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="" xmlns:a16="http://schemas.microsoft.com/office/drawing/2014/main" id="{2757564D-E1A4-4CE4-BFEC-1F354FD9B7E8}"/>
                </a:ext>
              </a:extLst>
            </p:cNvPr>
            <p:cNvSpPr/>
            <p:nvPr/>
          </p:nvSpPr>
          <p:spPr>
            <a:xfrm>
              <a:off x="2651950" y="-698567"/>
              <a:ext cx="4068677" cy="3773261"/>
            </a:xfrm>
            <a:custGeom>
              <a:avLst/>
              <a:gdLst>
                <a:gd name="connsiteX0" fmla="*/ 2869113 w 4068677"/>
                <a:gd name="connsiteY0" fmla="*/ 2298766 h 3773261"/>
                <a:gd name="connsiteX1" fmla="*/ 3065522 w 4068677"/>
                <a:gd name="connsiteY1" fmla="*/ 2508344 h 3773261"/>
                <a:gd name="connsiteX2" fmla="*/ 3282646 w 4068677"/>
                <a:gd name="connsiteY2" fmla="*/ 2682468 h 3773261"/>
                <a:gd name="connsiteX3" fmla="*/ 2477191 w 4068677"/>
                <a:gd name="connsiteY3" fmla="*/ 3279957 h 3773261"/>
                <a:gd name="connsiteX4" fmla="*/ 2299196 w 4068677"/>
                <a:gd name="connsiteY4" fmla="*/ 3415134 h 3773261"/>
                <a:gd name="connsiteX5" fmla="*/ 1711504 w 4068677"/>
                <a:gd name="connsiteY5" fmla="*/ 3736062 h 3773261"/>
                <a:gd name="connsiteX6" fmla="*/ 554789 w 4068677"/>
                <a:gd name="connsiteY6" fmla="*/ 3422980 h 3773261"/>
                <a:gd name="connsiteX7" fmla="*/ 549290 w 4068677"/>
                <a:gd name="connsiteY7" fmla="*/ 3417559 h 3773261"/>
                <a:gd name="connsiteX8" fmla="*/ 523588 w 4068677"/>
                <a:gd name="connsiteY8" fmla="*/ 3391094 h 3773261"/>
                <a:gd name="connsiteX9" fmla="*/ 520647 w 4068677"/>
                <a:gd name="connsiteY9" fmla="*/ 3387956 h 3773261"/>
                <a:gd name="connsiteX10" fmla="*/ 928170 w 4068677"/>
                <a:gd name="connsiteY10" fmla="*/ 3102337 h 3773261"/>
                <a:gd name="connsiteX11" fmla="*/ 948373 w 4068677"/>
                <a:gd name="connsiteY11" fmla="*/ 3115034 h 3773261"/>
                <a:gd name="connsiteX12" fmla="*/ 958987 w 4068677"/>
                <a:gd name="connsiteY12" fmla="*/ 3120955 h 3773261"/>
                <a:gd name="connsiteX13" fmla="*/ 990698 w 4068677"/>
                <a:gd name="connsiteY13" fmla="*/ 3138360 h 3773261"/>
                <a:gd name="connsiteX14" fmla="*/ 1002846 w 4068677"/>
                <a:gd name="connsiteY14" fmla="*/ 3144352 h 3773261"/>
                <a:gd name="connsiteX15" fmla="*/ 1034046 w 4068677"/>
                <a:gd name="connsiteY15" fmla="*/ 3159118 h 3773261"/>
                <a:gd name="connsiteX16" fmla="*/ 1047473 w 4068677"/>
                <a:gd name="connsiteY16" fmla="*/ 3164682 h 3773261"/>
                <a:gd name="connsiteX17" fmla="*/ 1077906 w 4068677"/>
                <a:gd name="connsiteY17" fmla="*/ 3176880 h 3773261"/>
                <a:gd name="connsiteX18" fmla="*/ 1093378 w 4068677"/>
                <a:gd name="connsiteY18" fmla="*/ 3182444 h 3773261"/>
                <a:gd name="connsiteX19" fmla="*/ 1121510 w 4068677"/>
                <a:gd name="connsiteY19" fmla="*/ 3191717 h 3773261"/>
                <a:gd name="connsiteX20" fmla="*/ 1140818 w 4068677"/>
                <a:gd name="connsiteY20" fmla="*/ 3197424 h 3773261"/>
                <a:gd name="connsiteX21" fmla="*/ 1163963 w 4068677"/>
                <a:gd name="connsiteY21" fmla="*/ 3203559 h 3773261"/>
                <a:gd name="connsiteX22" fmla="*/ 1189025 w 4068677"/>
                <a:gd name="connsiteY22" fmla="*/ 3209479 h 3773261"/>
                <a:gd name="connsiteX23" fmla="*/ 1203603 w 4068677"/>
                <a:gd name="connsiteY23" fmla="*/ 3212404 h 3773261"/>
                <a:gd name="connsiteX24" fmla="*/ 1537344 w 4068677"/>
                <a:gd name="connsiteY24" fmla="*/ 3207054 h 3773261"/>
                <a:gd name="connsiteX25" fmla="*/ 1562023 w 4068677"/>
                <a:gd name="connsiteY25" fmla="*/ 3200991 h 3773261"/>
                <a:gd name="connsiteX26" fmla="*/ 1570463 w 4068677"/>
                <a:gd name="connsiteY26" fmla="*/ 3198708 h 3773261"/>
                <a:gd name="connsiteX27" fmla="*/ 1574810 w 4068677"/>
                <a:gd name="connsiteY27" fmla="*/ 3197567 h 3773261"/>
                <a:gd name="connsiteX28" fmla="*/ 1604476 w 4068677"/>
                <a:gd name="connsiteY28" fmla="*/ 3188579 h 3773261"/>
                <a:gd name="connsiteX29" fmla="*/ 1604988 w 4068677"/>
                <a:gd name="connsiteY29" fmla="*/ 3188579 h 3773261"/>
                <a:gd name="connsiteX30" fmla="*/ 1781960 w 4068677"/>
                <a:gd name="connsiteY30" fmla="*/ 3102979 h 3773261"/>
                <a:gd name="connsiteX31" fmla="*/ 2060462 w 4068677"/>
                <a:gd name="connsiteY31" fmla="*/ 2898609 h 3773261"/>
                <a:gd name="connsiteX32" fmla="*/ 2194214 w 4068677"/>
                <a:gd name="connsiteY32" fmla="*/ 2799384 h 3773261"/>
                <a:gd name="connsiteX33" fmla="*/ 2869113 w 4068677"/>
                <a:gd name="connsiteY33" fmla="*/ 2298766 h 3773261"/>
                <a:gd name="connsiteX34" fmla="*/ 2671003 w 4068677"/>
                <a:gd name="connsiteY34" fmla="*/ 67 h 3773261"/>
                <a:gd name="connsiteX35" fmla="*/ 3427255 w 4068677"/>
                <a:gd name="connsiteY35" fmla="*/ 277748 h 3773261"/>
                <a:gd name="connsiteX36" fmla="*/ 3779242 w 4068677"/>
                <a:gd name="connsiteY36" fmla="*/ 694144 h 3773261"/>
                <a:gd name="connsiteX37" fmla="*/ 3833092 w 4068677"/>
                <a:gd name="connsiteY37" fmla="*/ 766834 h 3773261"/>
                <a:gd name="connsiteX38" fmla="*/ 3898144 w 4068677"/>
                <a:gd name="connsiteY38" fmla="*/ 2115876 h 3773261"/>
                <a:gd name="connsiteX39" fmla="*/ 3672329 w 4068677"/>
                <a:gd name="connsiteY39" fmla="*/ 1948236 h 3773261"/>
                <a:gd name="connsiteX40" fmla="*/ 3474816 w 4068677"/>
                <a:gd name="connsiteY40" fmla="*/ 1723626 h 3773261"/>
                <a:gd name="connsiteX41" fmla="*/ 3477370 w 4068677"/>
                <a:gd name="connsiteY41" fmla="*/ 1717841 h 3773261"/>
                <a:gd name="connsiteX42" fmla="*/ 3489162 w 4068677"/>
                <a:gd name="connsiteY42" fmla="*/ 1686023 h 3773261"/>
                <a:gd name="connsiteX43" fmla="*/ 3493486 w 4068677"/>
                <a:gd name="connsiteY43" fmla="*/ 1674705 h 3773261"/>
                <a:gd name="connsiteX44" fmla="*/ 3500954 w 4068677"/>
                <a:gd name="connsiteY44" fmla="*/ 1651062 h 3773261"/>
                <a:gd name="connsiteX45" fmla="*/ 3507440 w 4068677"/>
                <a:gd name="connsiteY45" fmla="*/ 1630688 h 3773261"/>
                <a:gd name="connsiteX46" fmla="*/ 3509208 w 4068677"/>
                <a:gd name="connsiteY46" fmla="*/ 1623394 h 3773261"/>
                <a:gd name="connsiteX47" fmla="*/ 3464792 w 4068677"/>
                <a:gd name="connsiteY47" fmla="*/ 1070296 h 3773261"/>
                <a:gd name="connsiteX48" fmla="*/ 3382446 w 4068677"/>
                <a:gd name="connsiteY48" fmla="*/ 926551 h 3773261"/>
                <a:gd name="connsiteX49" fmla="*/ 3105927 w 4068677"/>
                <a:gd name="connsiteY49" fmla="*/ 654906 h 3773261"/>
                <a:gd name="connsiteX50" fmla="*/ 2432021 w 4068677"/>
                <a:gd name="connsiteY50" fmla="*/ 598439 h 3773261"/>
                <a:gd name="connsiteX51" fmla="*/ 2267328 w 4068677"/>
                <a:gd name="connsiteY51" fmla="*/ 685969 h 3773261"/>
                <a:gd name="connsiteX52" fmla="*/ 2216820 w 4068677"/>
                <a:gd name="connsiteY52" fmla="*/ 720679 h 3773261"/>
                <a:gd name="connsiteX53" fmla="*/ 2185375 w 4068677"/>
                <a:gd name="connsiteY53" fmla="*/ 743945 h 3773261"/>
                <a:gd name="connsiteX54" fmla="*/ 1826312 w 4068677"/>
                <a:gd name="connsiteY54" fmla="*/ 1010308 h 3773261"/>
                <a:gd name="connsiteX55" fmla="*/ 937205 w 4068677"/>
                <a:gd name="connsiteY55" fmla="*/ 1669926 h 3773261"/>
                <a:gd name="connsiteX56" fmla="*/ 742836 w 4068677"/>
                <a:gd name="connsiteY56" fmla="*/ 1829265 h 3773261"/>
                <a:gd name="connsiteX57" fmla="*/ 533334 w 4068677"/>
                <a:gd name="connsiteY57" fmla="*/ 2313698 h 3773261"/>
                <a:gd name="connsiteX58" fmla="*/ 533137 w 4068677"/>
                <a:gd name="connsiteY58" fmla="*/ 2316591 h 3773261"/>
                <a:gd name="connsiteX59" fmla="*/ 531565 w 4068677"/>
                <a:gd name="connsiteY59" fmla="*/ 2342120 h 3773261"/>
                <a:gd name="connsiteX60" fmla="*/ 530779 w 4068677"/>
                <a:gd name="connsiteY60" fmla="*/ 2375698 h 3773261"/>
                <a:gd name="connsiteX61" fmla="*/ 530975 w 4068677"/>
                <a:gd name="connsiteY61" fmla="*/ 2387520 h 3773261"/>
                <a:gd name="connsiteX62" fmla="*/ 532155 w 4068677"/>
                <a:gd name="connsiteY62" fmla="*/ 2422482 h 3773261"/>
                <a:gd name="connsiteX63" fmla="*/ 532351 w 4068677"/>
                <a:gd name="connsiteY63" fmla="*/ 2428518 h 3773261"/>
                <a:gd name="connsiteX64" fmla="*/ 534709 w 4068677"/>
                <a:gd name="connsiteY64" fmla="*/ 2457192 h 3773261"/>
                <a:gd name="connsiteX65" fmla="*/ 175844 w 4068677"/>
                <a:gd name="connsiteY65" fmla="*/ 2636024 h 3773261"/>
                <a:gd name="connsiteX66" fmla="*/ 159335 w 4068677"/>
                <a:gd name="connsiteY66" fmla="*/ 2647720 h 3773261"/>
                <a:gd name="connsiteX67" fmla="*/ 143023 w 4068677"/>
                <a:gd name="connsiteY67" fmla="*/ 2659668 h 3773261"/>
                <a:gd name="connsiteX68" fmla="*/ 74826 w 4068677"/>
                <a:gd name="connsiteY68" fmla="*/ 2713619 h 3773261"/>
                <a:gd name="connsiteX69" fmla="*/ 417380 w 4068677"/>
                <a:gd name="connsiteY69" fmla="*/ 1369608 h 3773261"/>
                <a:gd name="connsiteX70" fmla="*/ 965899 w 4068677"/>
                <a:gd name="connsiteY70" fmla="*/ 958117 h 3773261"/>
                <a:gd name="connsiteX71" fmla="*/ 1763619 w 4068677"/>
                <a:gd name="connsiteY71" fmla="*/ 366536 h 3773261"/>
                <a:gd name="connsiteX72" fmla="*/ 1924971 w 4068677"/>
                <a:gd name="connsiteY72" fmla="*/ 246685 h 3773261"/>
                <a:gd name="connsiteX73" fmla="*/ 2671003 w 4068677"/>
                <a:gd name="connsiteY73" fmla="*/ 67 h 3773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4068677" h="3773261">
                  <a:moveTo>
                    <a:pt x="2869113" y="2298766"/>
                  </a:moveTo>
                  <a:cubicBezTo>
                    <a:pt x="2926527" y="2375378"/>
                    <a:pt x="2992125" y="2445856"/>
                    <a:pt x="3065522" y="2508344"/>
                  </a:cubicBezTo>
                  <a:cubicBezTo>
                    <a:pt x="3135723" y="2568121"/>
                    <a:pt x="3208609" y="2625901"/>
                    <a:pt x="3282646" y="2682468"/>
                  </a:cubicBezTo>
                  <a:cubicBezTo>
                    <a:pt x="3014118" y="2881560"/>
                    <a:pt x="2745719" y="3080865"/>
                    <a:pt x="2477191" y="3279957"/>
                  </a:cubicBezTo>
                  <a:cubicBezTo>
                    <a:pt x="2417731" y="3323898"/>
                    <a:pt x="2358783" y="3369908"/>
                    <a:pt x="2299196" y="3415134"/>
                  </a:cubicBezTo>
                  <a:cubicBezTo>
                    <a:pt x="2116725" y="3550382"/>
                    <a:pt x="1928499" y="3674716"/>
                    <a:pt x="1711504" y="3736062"/>
                  </a:cubicBezTo>
                  <a:cubicBezTo>
                    <a:pt x="1298099" y="3839567"/>
                    <a:pt x="862061" y="3724506"/>
                    <a:pt x="554789" y="3422980"/>
                  </a:cubicBezTo>
                  <a:cubicBezTo>
                    <a:pt x="552998" y="3421197"/>
                    <a:pt x="551080" y="3419342"/>
                    <a:pt x="549290" y="3417559"/>
                  </a:cubicBezTo>
                  <a:cubicBezTo>
                    <a:pt x="540723" y="3408928"/>
                    <a:pt x="532028" y="3400154"/>
                    <a:pt x="523588" y="3391094"/>
                  </a:cubicBezTo>
                  <a:cubicBezTo>
                    <a:pt x="522693" y="3390096"/>
                    <a:pt x="521670" y="3388954"/>
                    <a:pt x="520647" y="3387956"/>
                  </a:cubicBezTo>
                  <a:cubicBezTo>
                    <a:pt x="616678" y="3243149"/>
                    <a:pt x="758102" y="3143068"/>
                    <a:pt x="928170" y="3102337"/>
                  </a:cubicBezTo>
                  <a:cubicBezTo>
                    <a:pt x="934947" y="3106617"/>
                    <a:pt x="941468" y="3110968"/>
                    <a:pt x="948373" y="3115034"/>
                  </a:cubicBezTo>
                  <a:cubicBezTo>
                    <a:pt x="951826" y="3117031"/>
                    <a:pt x="955406" y="3118957"/>
                    <a:pt x="958987" y="3120955"/>
                  </a:cubicBezTo>
                  <a:cubicBezTo>
                    <a:pt x="969472" y="3126947"/>
                    <a:pt x="979957" y="3132939"/>
                    <a:pt x="990698" y="3138360"/>
                  </a:cubicBezTo>
                  <a:cubicBezTo>
                    <a:pt x="994790" y="3140429"/>
                    <a:pt x="998754" y="3142283"/>
                    <a:pt x="1002846" y="3144352"/>
                  </a:cubicBezTo>
                  <a:cubicBezTo>
                    <a:pt x="1013331" y="3149417"/>
                    <a:pt x="1023561" y="3154410"/>
                    <a:pt x="1034046" y="3159118"/>
                  </a:cubicBezTo>
                  <a:cubicBezTo>
                    <a:pt x="1038522" y="3160973"/>
                    <a:pt x="1042997" y="3162756"/>
                    <a:pt x="1047473" y="3164682"/>
                  </a:cubicBezTo>
                  <a:cubicBezTo>
                    <a:pt x="1057575" y="3168962"/>
                    <a:pt x="1067676" y="3173028"/>
                    <a:pt x="1077906" y="3176880"/>
                  </a:cubicBezTo>
                  <a:cubicBezTo>
                    <a:pt x="1083021" y="3178735"/>
                    <a:pt x="1088264" y="3180661"/>
                    <a:pt x="1093378" y="3182444"/>
                  </a:cubicBezTo>
                  <a:cubicBezTo>
                    <a:pt x="1102713" y="3185725"/>
                    <a:pt x="1112047" y="3188793"/>
                    <a:pt x="1121510" y="3191717"/>
                  </a:cubicBezTo>
                  <a:cubicBezTo>
                    <a:pt x="1127903" y="3193786"/>
                    <a:pt x="1134297" y="3195641"/>
                    <a:pt x="1140818" y="3197424"/>
                  </a:cubicBezTo>
                  <a:cubicBezTo>
                    <a:pt x="1148490" y="3199564"/>
                    <a:pt x="1156163" y="3201633"/>
                    <a:pt x="1163963" y="3203559"/>
                  </a:cubicBezTo>
                  <a:cubicBezTo>
                    <a:pt x="1172274" y="3205699"/>
                    <a:pt x="1180714" y="3207696"/>
                    <a:pt x="1189025" y="3209479"/>
                  </a:cubicBezTo>
                  <a:cubicBezTo>
                    <a:pt x="1193884" y="3210549"/>
                    <a:pt x="1198871" y="3211405"/>
                    <a:pt x="1203603" y="3212404"/>
                  </a:cubicBezTo>
                  <a:cubicBezTo>
                    <a:pt x="1313443" y="3234232"/>
                    <a:pt x="1427120" y="3233019"/>
                    <a:pt x="1537344" y="3207054"/>
                  </a:cubicBezTo>
                  <a:cubicBezTo>
                    <a:pt x="1545528" y="3205199"/>
                    <a:pt x="1553839" y="3203131"/>
                    <a:pt x="1562023" y="3200991"/>
                  </a:cubicBezTo>
                  <a:cubicBezTo>
                    <a:pt x="1564836" y="3200206"/>
                    <a:pt x="1567649" y="3199493"/>
                    <a:pt x="1570463" y="3198708"/>
                  </a:cubicBezTo>
                  <a:cubicBezTo>
                    <a:pt x="1571869" y="3198351"/>
                    <a:pt x="1573404" y="3197923"/>
                    <a:pt x="1574810" y="3197567"/>
                  </a:cubicBezTo>
                  <a:cubicBezTo>
                    <a:pt x="1585679" y="3197567"/>
                    <a:pt x="1595653" y="3194357"/>
                    <a:pt x="1604476" y="3188579"/>
                  </a:cubicBezTo>
                  <a:cubicBezTo>
                    <a:pt x="1604732" y="3188436"/>
                    <a:pt x="1604988" y="3188436"/>
                    <a:pt x="1604988" y="3188579"/>
                  </a:cubicBezTo>
                  <a:cubicBezTo>
                    <a:pt x="1668539" y="3172386"/>
                    <a:pt x="1726976" y="3139929"/>
                    <a:pt x="1781960" y="3102979"/>
                  </a:cubicBezTo>
                  <a:cubicBezTo>
                    <a:pt x="1879525" y="3042131"/>
                    <a:pt x="1969929" y="2965805"/>
                    <a:pt x="2060462" y="2898609"/>
                  </a:cubicBezTo>
                  <a:cubicBezTo>
                    <a:pt x="2105088" y="2865581"/>
                    <a:pt x="2149715" y="2832411"/>
                    <a:pt x="2194214" y="2799384"/>
                  </a:cubicBezTo>
                  <a:cubicBezTo>
                    <a:pt x="2419138" y="2632535"/>
                    <a:pt x="2644190" y="2465615"/>
                    <a:pt x="2869113" y="2298766"/>
                  </a:cubicBezTo>
                  <a:close/>
                  <a:moveTo>
                    <a:pt x="2671003" y="67"/>
                  </a:moveTo>
                  <a:cubicBezTo>
                    <a:pt x="2947129" y="2960"/>
                    <a:pt x="3215787" y="102814"/>
                    <a:pt x="3427255" y="277748"/>
                  </a:cubicBezTo>
                  <a:cubicBezTo>
                    <a:pt x="3566792" y="397221"/>
                    <a:pt x="3670167" y="546248"/>
                    <a:pt x="3779242" y="694144"/>
                  </a:cubicBezTo>
                  <a:cubicBezTo>
                    <a:pt x="3797127" y="718290"/>
                    <a:pt x="3815207" y="742562"/>
                    <a:pt x="3833092" y="766834"/>
                  </a:cubicBezTo>
                  <a:cubicBezTo>
                    <a:pt x="4123172" y="1168893"/>
                    <a:pt x="4145969" y="1692437"/>
                    <a:pt x="3898144" y="2115876"/>
                  </a:cubicBezTo>
                  <a:cubicBezTo>
                    <a:pt x="3822872" y="2059912"/>
                    <a:pt x="3747601" y="2004074"/>
                    <a:pt x="3672329" y="1948236"/>
                  </a:cubicBezTo>
                  <a:cubicBezTo>
                    <a:pt x="3595093" y="1883720"/>
                    <a:pt x="3525717" y="1811785"/>
                    <a:pt x="3474816" y="1723626"/>
                  </a:cubicBezTo>
                  <a:cubicBezTo>
                    <a:pt x="3475602" y="1721740"/>
                    <a:pt x="3476584" y="1719727"/>
                    <a:pt x="3477370" y="1717841"/>
                  </a:cubicBezTo>
                  <a:cubicBezTo>
                    <a:pt x="3481694" y="1707277"/>
                    <a:pt x="3485428" y="1696587"/>
                    <a:pt x="3489162" y="1686023"/>
                  </a:cubicBezTo>
                  <a:cubicBezTo>
                    <a:pt x="3490538" y="1682376"/>
                    <a:pt x="3492110" y="1678603"/>
                    <a:pt x="3493486" y="1674705"/>
                  </a:cubicBezTo>
                  <a:cubicBezTo>
                    <a:pt x="3496237" y="1666908"/>
                    <a:pt x="3498596" y="1658985"/>
                    <a:pt x="3500954" y="1651062"/>
                  </a:cubicBezTo>
                  <a:cubicBezTo>
                    <a:pt x="3503116" y="1644271"/>
                    <a:pt x="3505474" y="1637479"/>
                    <a:pt x="3507440" y="1630688"/>
                  </a:cubicBezTo>
                  <a:cubicBezTo>
                    <a:pt x="3508226" y="1628299"/>
                    <a:pt x="3508619" y="1625909"/>
                    <a:pt x="3509208" y="1623394"/>
                  </a:cubicBezTo>
                  <a:cubicBezTo>
                    <a:pt x="3559913" y="1440286"/>
                    <a:pt x="3547925" y="1246865"/>
                    <a:pt x="3464792" y="1070296"/>
                  </a:cubicBezTo>
                  <a:cubicBezTo>
                    <a:pt x="3454769" y="1023890"/>
                    <a:pt x="3419394" y="973334"/>
                    <a:pt x="3382446" y="926551"/>
                  </a:cubicBezTo>
                  <a:cubicBezTo>
                    <a:pt x="3308354" y="817767"/>
                    <a:pt x="3212250" y="717032"/>
                    <a:pt x="3105927" y="654906"/>
                  </a:cubicBezTo>
                  <a:cubicBezTo>
                    <a:pt x="2904089" y="536942"/>
                    <a:pt x="2650564" y="514682"/>
                    <a:pt x="2432021" y="598439"/>
                  </a:cubicBezTo>
                  <a:cubicBezTo>
                    <a:pt x="2372276" y="621076"/>
                    <a:pt x="2318819" y="651636"/>
                    <a:pt x="2267328" y="685969"/>
                  </a:cubicBezTo>
                  <a:cubicBezTo>
                    <a:pt x="2250230" y="696911"/>
                    <a:pt x="2233328" y="708355"/>
                    <a:pt x="2216820" y="720679"/>
                  </a:cubicBezTo>
                  <a:cubicBezTo>
                    <a:pt x="2206403" y="728477"/>
                    <a:pt x="2195791" y="736148"/>
                    <a:pt x="2185375" y="743945"/>
                  </a:cubicBezTo>
                  <a:cubicBezTo>
                    <a:pt x="2065687" y="832733"/>
                    <a:pt x="1946000" y="921520"/>
                    <a:pt x="1826312" y="1010308"/>
                  </a:cubicBezTo>
                  <a:cubicBezTo>
                    <a:pt x="1529943" y="1230264"/>
                    <a:pt x="1232985" y="1449466"/>
                    <a:pt x="937205" y="1669926"/>
                  </a:cubicBezTo>
                  <a:cubicBezTo>
                    <a:pt x="869599" y="1719602"/>
                    <a:pt x="800026" y="1768146"/>
                    <a:pt x="742836" y="1829265"/>
                  </a:cubicBezTo>
                  <a:cubicBezTo>
                    <a:pt x="616270" y="1964585"/>
                    <a:pt x="546501" y="2134991"/>
                    <a:pt x="533334" y="2313698"/>
                  </a:cubicBezTo>
                  <a:cubicBezTo>
                    <a:pt x="533334" y="2314578"/>
                    <a:pt x="533334" y="2315585"/>
                    <a:pt x="533137" y="2316591"/>
                  </a:cubicBezTo>
                  <a:cubicBezTo>
                    <a:pt x="532548" y="2325142"/>
                    <a:pt x="531958" y="2333568"/>
                    <a:pt x="531565" y="2342120"/>
                  </a:cubicBezTo>
                  <a:cubicBezTo>
                    <a:pt x="531172" y="2353313"/>
                    <a:pt x="530779" y="2364506"/>
                    <a:pt x="530779" y="2375698"/>
                  </a:cubicBezTo>
                  <a:cubicBezTo>
                    <a:pt x="530779" y="2379597"/>
                    <a:pt x="530975" y="2383496"/>
                    <a:pt x="530975" y="2387520"/>
                  </a:cubicBezTo>
                  <a:cubicBezTo>
                    <a:pt x="531172" y="2399090"/>
                    <a:pt x="531368" y="2410660"/>
                    <a:pt x="532155" y="2422482"/>
                  </a:cubicBezTo>
                  <a:cubicBezTo>
                    <a:pt x="532155" y="2424620"/>
                    <a:pt x="532155" y="2426506"/>
                    <a:pt x="532351" y="2428518"/>
                  </a:cubicBezTo>
                  <a:cubicBezTo>
                    <a:pt x="532941" y="2438076"/>
                    <a:pt x="533727" y="2447508"/>
                    <a:pt x="534709" y="2457192"/>
                  </a:cubicBezTo>
                  <a:cubicBezTo>
                    <a:pt x="406178" y="2498567"/>
                    <a:pt x="285311" y="2559184"/>
                    <a:pt x="175844" y="2636024"/>
                  </a:cubicBezTo>
                  <a:cubicBezTo>
                    <a:pt x="170341" y="2639797"/>
                    <a:pt x="164838" y="2643822"/>
                    <a:pt x="159335" y="2647720"/>
                  </a:cubicBezTo>
                  <a:cubicBezTo>
                    <a:pt x="153832" y="2651745"/>
                    <a:pt x="148329" y="2655769"/>
                    <a:pt x="143023" y="2659668"/>
                  </a:cubicBezTo>
                  <a:cubicBezTo>
                    <a:pt x="119832" y="2676897"/>
                    <a:pt x="97035" y="2694881"/>
                    <a:pt x="74826" y="2713619"/>
                  </a:cubicBezTo>
                  <a:cubicBezTo>
                    <a:pt x="-99104" y="2243901"/>
                    <a:pt x="36306" y="1701492"/>
                    <a:pt x="417380" y="1369608"/>
                  </a:cubicBezTo>
                  <a:cubicBezTo>
                    <a:pt x="588756" y="1220203"/>
                    <a:pt x="783714" y="1093310"/>
                    <a:pt x="965899" y="958117"/>
                  </a:cubicBezTo>
                  <a:cubicBezTo>
                    <a:pt x="1231805" y="760923"/>
                    <a:pt x="1497712" y="563729"/>
                    <a:pt x="1763619" y="366536"/>
                  </a:cubicBezTo>
                  <a:cubicBezTo>
                    <a:pt x="1817272" y="326669"/>
                    <a:pt x="1870925" y="286300"/>
                    <a:pt x="1924971" y="246685"/>
                  </a:cubicBezTo>
                  <a:cubicBezTo>
                    <a:pt x="2142334" y="87094"/>
                    <a:pt x="2400183" y="-2825"/>
                    <a:pt x="2671003" y="6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="" xmlns:a16="http://schemas.microsoft.com/office/drawing/2014/main" id="{CBED86C1-1741-4A1C-A7E8-DFBAE3A47C89}"/>
                </a:ext>
              </a:extLst>
            </p:cNvPr>
            <p:cNvSpPr/>
            <p:nvPr/>
          </p:nvSpPr>
          <p:spPr>
            <a:xfrm>
              <a:off x="5382337" y="-698485"/>
              <a:ext cx="4080981" cy="3774481"/>
            </a:xfrm>
            <a:custGeom>
              <a:avLst/>
              <a:gdLst>
                <a:gd name="connsiteX0" fmla="*/ 258631 w 4080981"/>
                <a:gd name="connsiteY0" fmla="*/ 749285 h 3774481"/>
                <a:gd name="connsiteX1" fmla="*/ 597458 w 4080981"/>
                <a:gd name="connsiteY1" fmla="*/ 1100957 h 3774481"/>
                <a:gd name="connsiteX2" fmla="*/ 596767 w 4080981"/>
                <a:gd name="connsiteY2" fmla="*/ 1102839 h 3774481"/>
                <a:gd name="connsiteX3" fmla="*/ 590288 w 4080981"/>
                <a:gd name="connsiteY3" fmla="*/ 1119305 h 3774481"/>
                <a:gd name="connsiteX4" fmla="*/ 582858 w 4080981"/>
                <a:gd name="connsiteY4" fmla="*/ 1139183 h 3774481"/>
                <a:gd name="connsiteX5" fmla="*/ 574737 w 4080981"/>
                <a:gd name="connsiteY5" fmla="*/ 1162706 h 3774481"/>
                <a:gd name="connsiteX6" fmla="*/ 572491 w 4080981"/>
                <a:gd name="connsiteY6" fmla="*/ 1169880 h 3774481"/>
                <a:gd name="connsiteX7" fmla="*/ 608257 w 4080981"/>
                <a:gd name="connsiteY7" fmla="*/ 1755962 h 3774481"/>
                <a:gd name="connsiteX8" fmla="*/ 697067 w 4080981"/>
                <a:gd name="connsiteY8" fmla="*/ 1900277 h 3774481"/>
                <a:gd name="connsiteX9" fmla="*/ 834344 w 4080981"/>
                <a:gd name="connsiteY9" fmla="*/ 2038005 h 3774481"/>
                <a:gd name="connsiteX10" fmla="*/ 853523 w 4080981"/>
                <a:gd name="connsiteY10" fmla="*/ 2052707 h 3774481"/>
                <a:gd name="connsiteX11" fmla="*/ 856547 w 4080981"/>
                <a:gd name="connsiteY11" fmla="*/ 2055177 h 3774481"/>
                <a:gd name="connsiteX12" fmla="*/ 860607 w 4080981"/>
                <a:gd name="connsiteY12" fmla="*/ 2058235 h 3774481"/>
                <a:gd name="connsiteX13" fmla="*/ 1150451 w 4080981"/>
                <a:gd name="connsiteY13" fmla="*/ 2273120 h 3774481"/>
                <a:gd name="connsiteX14" fmla="*/ 1858256 w 4080981"/>
                <a:gd name="connsiteY14" fmla="*/ 2798159 h 3774481"/>
                <a:gd name="connsiteX15" fmla="*/ 1818516 w 4080981"/>
                <a:gd name="connsiteY15" fmla="*/ 2846264 h 3774481"/>
                <a:gd name="connsiteX16" fmla="*/ 1723485 w 4080981"/>
                <a:gd name="connsiteY16" fmla="*/ 2987521 h 3774481"/>
                <a:gd name="connsiteX17" fmla="*/ 1590443 w 4080981"/>
                <a:gd name="connsiteY17" fmla="*/ 3289794 h 3774481"/>
                <a:gd name="connsiteX18" fmla="*/ 702424 w 4080981"/>
                <a:gd name="connsiteY18" fmla="*/ 2631144 h 3774481"/>
                <a:gd name="connsiteX19" fmla="*/ 702165 w 4080981"/>
                <a:gd name="connsiteY19" fmla="*/ 2631026 h 3774481"/>
                <a:gd name="connsiteX20" fmla="*/ 590288 w 4080981"/>
                <a:gd name="connsiteY20" fmla="*/ 2548107 h 3774481"/>
                <a:gd name="connsiteX21" fmla="*/ 415518 w 4080981"/>
                <a:gd name="connsiteY21" fmla="*/ 2407908 h 3774481"/>
                <a:gd name="connsiteX22" fmla="*/ 113752 w 4080981"/>
                <a:gd name="connsiteY22" fmla="*/ 2007307 h 3774481"/>
                <a:gd name="connsiteX23" fmla="*/ 113147 w 4080981"/>
                <a:gd name="connsiteY23" fmla="*/ 2006131 h 3774481"/>
                <a:gd name="connsiteX24" fmla="*/ 101916 w 4080981"/>
                <a:gd name="connsiteY24" fmla="*/ 1980961 h 3774481"/>
                <a:gd name="connsiteX25" fmla="*/ 1443 w 4080981"/>
                <a:gd name="connsiteY25" fmla="*/ 1432282 h 3774481"/>
                <a:gd name="connsiteX26" fmla="*/ 31594 w 4080981"/>
                <a:gd name="connsiteY26" fmla="*/ 1220926 h 3774481"/>
                <a:gd name="connsiteX27" fmla="*/ 258631 w 4080981"/>
                <a:gd name="connsiteY27" fmla="*/ 749285 h 3774481"/>
                <a:gd name="connsiteX28" fmla="*/ 1395899 w 4080981"/>
                <a:gd name="connsiteY28" fmla="*/ 414 h 3774481"/>
                <a:gd name="connsiteX29" fmla="*/ 1778790 w 4080981"/>
                <a:gd name="connsiteY29" fmla="*/ 52596 h 3774481"/>
                <a:gd name="connsiteX30" fmla="*/ 2253755 w 4080981"/>
                <a:gd name="connsiteY30" fmla="*/ 319048 h 3774481"/>
                <a:gd name="connsiteX31" fmla="*/ 3282373 w 4080981"/>
                <a:gd name="connsiteY31" fmla="*/ 1082078 h 3774481"/>
                <a:gd name="connsiteX32" fmla="*/ 3596014 w 4080981"/>
                <a:gd name="connsiteY32" fmla="*/ 1314709 h 3774481"/>
                <a:gd name="connsiteX33" fmla="*/ 3993557 w 4080981"/>
                <a:gd name="connsiteY33" fmla="*/ 2743243 h 3774481"/>
                <a:gd name="connsiteX34" fmla="*/ 3991977 w 4080981"/>
                <a:gd name="connsiteY34" fmla="*/ 2747000 h 3774481"/>
                <a:gd name="connsiteX35" fmla="*/ 3983445 w 4080981"/>
                <a:gd name="connsiteY35" fmla="*/ 2766864 h 3774481"/>
                <a:gd name="connsiteX36" fmla="*/ 3962746 w 4080981"/>
                <a:gd name="connsiteY36" fmla="*/ 2810885 h 3774481"/>
                <a:gd name="connsiteX37" fmla="*/ 3956109 w 4080981"/>
                <a:gd name="connsiteY37" fmla="*/ 2824306 h 3774481"/>
                <a:gd name="connsiteX38" fmla="*/ 3906337 w 4080981"/>
                <a:gd name="connsiteY38" fmla="*/ 2913421 h 3774481"/>
                <a:gd name="connsiteX39" fmla="*/ 3681653 w 4080981"/>
                <a:gd name="connsiteY39" fmla="*/ 3228368 h 3774481"/>
                <a:gd name="connsiteX40" fmla="*/ 3335621 w 4080981"/>
                <a:gd name="connsiteY40" fmla="*/ 3573378 h 3774481"/>
                <a:gd name="connsiteX41" fmla="*/ 2414605 w 4080981"/>
                <a:gd name="connsiteY41" fmla="*/ 3749462 h 3774481"/>
                <a:gd name="connsiteX42" fmla="*/ 2410497 w 4080981"/>
                <a:gd name="connsiteY42" fmla="*/ 3748746 h 3774481"/>
                <a:gd name="connsiteX43" fmla="*/ 2371785 w 4080981"/>
                <a:gd name="connsiteY43" fmla="*/ 3739977 h 3774481"/>
                <a:gd name="connsiteX44" fmla="*/ 2349507 w 4080981"/>
                <a:gd name="connsiteY44" fmla="*/ 3734251 h 3774481"/>
                <a:gd name="connsiteX45" fmla="*/ 2331020 w 4080981"/>
                <a:gd name="connsiteY45" fmla="*/ 3729241 h 3774481"/>
                <a:gd name="connsiteX46" fmla="*/ 2344924 w 4080981"/>
                <a:gd name="connsiteY46" fmla="*/ 3655693 h 3774481"/>
                <a:gd name="connsiteX47" fmla="*/ 2353931 w 4080981"/>
                <a:gd name="connsiteY47" fmla="*/ 3610957 h 3774481"/>
                <a:gd name="connsiteX48" fmla="*/ 2356617 w 4080981"/>
                <a:gd name="connsiteY48" fmla="*/ 3597893 h 3774481"/>
                <a:gd name="connsiteX49" fmla="*/ 2583039 w 4080981"/>
                <a:gd name="connsiteY49" fmla="*/ 3217094 h 3774481"/>
                <a:gd name="connsiteX50" fmla="*/ 2588569 w 4080981"/>
                <a:gd name="connsiteY50" fmla="*/ 3217989 h 3774481"/>
                <a:gd name="connsiteX51" fmla="*/ 2599156 w 4080981"/>
                <a:gd name="connsiteY51" fmla="*/ 3219421 h 3774481"/>
                <a:gd name="connsiteX52" fmla="*/ 2632653 w 4080981"/>
                <a:gd name="connsiteY52" fmla="*/ 3223536 h 3774481"/>
                <a:gd name="connsiteX53" fmla="*/ 2644187 w 4080981"/>
                <a:gd name="connsiteY53" fmla="*/ 3224431 h 3774481"/>
                <a:gd name="connsiteX54" fmla="*/ 2676895 w 4080981"/>
                <a:gd name="connsiteY54" fmla="*/ 3226757 h 3774481"/>
                <a:gd name="connsiteX55" fmla="*/ 2689061 w 4080981"/>
                <a:gd name="connsiteY55" fmla="*/ 3227115 h 3774481"/>
                <a:gd name="connsiteX56" fmla="*/ 2720820 w 4080981"/>
                <a:gd name="connsiteY56" fmla="*/ 3227652 h 3774481"/>
                <a:gd name="connsiteX57" fmla="*/ 2734251 w 4080981"/>
                <a:gd name="connsiteY57" fmla="*/ 3227294 h 3774481"/>
                <a:gd name="connsiteX58" fmla="*/ 2764114 w 4080981"/>
                <a:gd name="connsiteY58" fmla="*/ 3226221 h 3774481"/>
                <a:gd name="connsiteX59" fmla="*/ 2779756 w 4080981"/>
                <a:gd name="connsiteY59" fmla="*/ 3224968 h 3774481"/>
                <a:gd name="connsiteX60" fmla="*/ 2806143 w 4080981"/>
                <a:gd name="connsiteY60" fmla="*/ 3222642 h 3774481"/>
                <a:gd name="connsiteX61" fmla="*/ 2825420 w 4080981"/>
                <a:gd name="connsiteY61" fmla="*/ 3220136 h 3774481"/>
                <a:gd name="connsiteX62" fmla="*/ 2846909 w 4080981"/>
                <a:gd name="connsiteY62" fmla="*/ 3217094 h 3774481"/>
                <a:gd name="connsiteX63" fmla="*/ 2870768 w 4080981"/>
                <a:gd name="connsiteY63" fmla="*/ 3212800 h 3774481"/>
                <a:gd name="connsiteX64" fmla="*/ 2886252 w 4080981"/>
                <a:gd name="connsiteY64" fmla="*/ 3209757 h 3774481"/>
                <a:gd name="connsiteX65" fmla="*/ 2915325 w 4080981"/>
                <a:gd name="connsiteY65" fmla="*/ 3202957 h 3774481"/>
                <a:gd name="connsiteX66" fmla="*/ 2923700 w 4080981"/>
                <a:gd name="connsiteY66" fmla="*/ 3200810 h 3774481"/>
                <a:gd name="connsiteX67" fmla="*/ 2958935 w 4080981"/>
                <a:gd name="connsiteY67" fmla="*/ 3190610 h 3774481"/>
                <a:gd name="connsiteX68" fmla="*/ 2959093 w 4080981"/>
                <a:gd name="connsiteY68" fmla="*/ 3190431 h 3774481"/>
                <a:gd name="connsiteX69" fmla="*/ 3179985 w 4080981"/>
                <a:gd name="connsiteY69" fmla="*/ 3079663 h 3774481"/>
                <a:gd name="connsiteX70" fmla="*/ 3184093 w 4080981"/>
                <a:gd name="connsiteY70" fmla="*/ 3076621 h 3774481"/>
                <a:gd name="connsiteX71" fmla="*/ 3184409 w 4080981"/>
                <a:gd name="connsiteY71" fmla="*/ 3076621 h 3774481"/>
                <a:gd name="connsiteX72" fmla="*/ 3221067 w 4080981"/>
                <a:gd name="connsiteY72" fmla="*/ 3047810 h 3774481"/>
                <a:gd name="connsiteX73" fmla="*/ 3228493 w 4080981"/>
                <a:gd name="connsiteY73" fmla="*/ 3041368 h 3774481"/>
                <a:gd name="connsiteX74" fmla="*/ 3232601 w 4080981"/>
                <a:gd name="connsiteY74" fmla="*/ 3037968 h 3774481"/>
                <a:gd name="connsiteX75" fmla="*/ 3237499 w 4080981"/>
                <a:gd name="connsiteY75" fmla="*/ 3033495 h 3774481"/>
                <a:gd name="connsiteX76" fmla="*/ 3249349 w 4080981"/>
                <a:gd name="connsiteY76" fmla="*/ 3022758 h 3774481"/>
                <a:gd name="connsiteX77" fmla="*/ 3508795 w 4080981"/>
                <a:gd name="connsiteY77" fmla="*/ 2622632 h 3774481"/>
                <a:gd name="connsiteX78" fmla="*/ 3508321 w 4080981"/>
                <a:gd name="connsiteY78" fmla="*/ 2125696 h 3774481"/>
                <a:gd name="connsiteX79" fmla="*/ 3217590 w 4080981"/>
                <a:gd name="connsiteY79" fmla="*/ 1724497 h 3774481"/>
                <a:gd name="connsiteX80" fmla="*/ 2880880 w 4080981"/>
                <a:gd name="connsiteY80" fmla="*/ 1474866 h 3774481"/>
                <a:gd name="connsiteX81" fmla="*/ 1980879 w 4080981"/>
                <a:gd name="connsiteY81" fmla="*/ 807215 h 3774481"/>
                <a:gd name="connsiteX82" fmla="*/ 1833460 w 4080981"/>
                <a:gd name="connsiteY82" fmla="*/ 697878 h 3774481"/>
                <a:gd name="connsiteX83" fmla="*/ 1306984 w 4080981"/>
                <a:gd name="connsiteY83" fmla="*/ 550963 h 3774481"/>
                <a:gd name="connsiteX84" fmla="*/ 1297346 w 4080981"/>
                <a:gd name="connsiteY84" fmla="*/ 551679 h 3774481"/>
                <a:gd name="connsiteX85" fmla="*/ 1277595 w 4080981"/>
                <a:gd name="connsiteY85" fmla="*/ 553647 h 3774481"/>
                <a:gd name="connsiteX86" fmla="*/ 1237462 w 4080981"/>
                <a:gd name="connsiteY86" fmla="*/ 559194 h 3774481"/>
                <a:gd name="connsiteX87" fmla="*/ 1232248 w 4080981"/>
                <a:gd name="connsiteY87" fmla="*/ 560089 h 3774481"/>
                <a:gd name="connsiteX88" fmla="*/ 1187532 w 4080981"/>
                <a:gd name="connsiteY88" fmla="*/ 569037 h 3774481"/>
                <a:gd name="connsiteX89" fmla="*/ 1185004 w 4080981"/>
                <a:gd name="connsiteY89" fmla="*/ 569752 h 3774481"/>
                <a:gd name="connsiteX90" fmla="*/ 1139972 w 4080981"/>
                <a:gd name="connsiteY90" fmla="*/ 581742 h 3774481"/>
                <a:gd name="connsiteX91" fmla="*/ 1136496 w 4080981"/>
                <a:gd name="connsiteY91" fmla="*/ 582637 h 3774481"/>
                <a:gd name="connsiteX92" fmla="*/ 1133652 w 4080981"/>
                <a:gd name="connsiteY92" fmla="*/ 583531 h 3774481"/>
                <a:gd name="connsiteX93" fmla="*/ 980228 w 4080981"/>
                <a:gd name="connsiteY93" fmla="*/ 378279 h 3774481"/>
                <a:gd name="connsiteX94" fmla="*/ 787461 w 4080981"/>
                <a:gd name="connsiteY94" fmla="*/ 180006 h 3774481"/>
                <a:gd name="connsiteX95" fmla="*/ 1395899 w 4080981"/>
                <a:gd name="connsiteY95" fmla="*/ 414 h 3774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4080981" h="3774481">
                  <a:moveTo>
                    <a:pt x="258631" y="749285"/>
                  </a:moveTo>
                  <a:cubicBezTo>
                    <a:pt x="407224" y="823501"/>
                    <a:pt x="517460" y="956054"/>
                    <a:pt x="597458" y="1100957"/>
                  </a:cubicBezTo>
                  <a:cubicBezTo>
                    <a:pt x="597199" y="1101545"/>
                    <a:pt x="597026" y="1102251"/>
                    <a:pt x="596767" y="1102839"/>
                  </a:cubicBezTo>
                  <a:cubicBezTo>
                    <a:pt x="594434" y="1108367"/>
                    <a:pt x="592447" y="1113895"/>
                    <a:pt x="590288" y="1119305"/>
                  </a:cubicBezTo>
                  <a:cubicBezTo>
                    <a:pt x="587696" y="1126010"/>
                    <a:pt x="585277" y="1132596"/>
                    <a:pt x="582858" y="1139183"/>
                  </a:cubicBezTo>
                  <a:cubicBezTo>
                    <a:pt x="580093" y="1146945"/>
                    <a:pt x="577329" y="1154826"/>
                    <a:pt x="574737" y="1162706"/>
                  </a:cubicBezTo>
                  <a:cubicBezTo>
                    <a:pt x="573960" y="1165058"/>
                    <a:pt x="573268" y="1167528"/>
                    <a:pt x="572491" y="1169880"/>
                  </a:cubicBezTo>
                  <a:cubicBezTo>
                    <a:pt x="510721" y="1363477"/>
                    <a:pt x="523075" y="1565659"/>
                    <a:pt x="608257" y="1755962"/>
                  </a:cubicBezTo>
                  <a:cubicBezTo>
                    <a:pt x="620352" y="1807830"/>
                    <a:pt x="668126" y="1862993"/>
                    <a:pt x="697067" y="1900277"/>
                  </a:cubicBezTo>
                  <a:cubicBezTo>
                    <a:pt x="737240" y="1952146"/>
                    <a:pt x="782768" y="1997545"/>
                    <a:pt x="834344" y="2038005"/>
                  </a:cubicBezTo>
                  <a:cubicBezTo>
                    <a:pt x="840737" y="2042945"/>
                    <a:pt x="847216" y="2047767"/>
                    <a:pt x="853523" y="2052707"/>
                  </a:cubicBezTo>
                  <a:cubicBezTo>
                    <a:pt x="854387" y="2053413"/>
                    <a:pt x="855337" y="2054236"/>
                    <a:pt x="856547" y="2055177"/>
                  </a:cubicBezTo>
                  <a:cubicBezTo>
                    <a:pt x="857843" y="2056236"/>
                    <a:pt x="859225" y="2057294"/>
                    <a:pt x="860607" y="2058235"/>
                  </a:cubicBezTo>
                  <a:cubicBezTo>
                    <a:pt x="955897" y="2131628"/>
                    <a:pt x="1053951" y="2201492"/>
                    <a:pt x="1150451" y="2273120"/>
                  </a:cubicBezTo>
                  <a:cubicBezTo>
                    <a:pt x="1386299" y="2448133"/>
                    <a:pt x="1622321" y="2623146"/>
                    <a:pt x="1858256" y="2798159"/>
                  </a:cubicBezTo>
                  <a:cubicBezTo>
                    <a:pt x="1844693" y="2813919"/>
                    <a:pt x="1831302" y="2829915"/>
                    <a:pt x="1818516" y="2846264"/>
                  </a:cubicBezTo>
                  <a:cubicBezTo>
                    <a:pt x="1782836" y="2891899"/>
                    <a:pt x="1751476" y="2939063"/>
                    <a:pt x="1723485" y="2987521"/>
                  </a:cubicBezTo>
                  <a:cubicBezTo>
                    <a:pt x="1667331" y="3082319"/>
                    <a:pt x="1622667" y="3183352"/>
                    <a:pt x="1590443" y="3289794"/>
                  </a:cubicBezTo>
                  <a:cubicBezTo>
                    <a:pt x="1294379" y="3070322"/>
                    <a:pt x="998488" y="2850733"/>
                    <a:pt x="702424" y="2631144"/>
                  </a:cubicBezTo>
                  <a:cubicBezTo>
                    <a:pt x="702251" y="2631144"/>
                    <a:pt x="702251" y="2631026"/>
                    <a:pt x="702165" y="2631026"/>
                  </a:cubicBezTo>
                  <a:cubicBezTo>
                    <a:pt x="664843" y="2603504"/>
                    <a:pt x="627609" y="2575746"/>
                    <a:pt x="590288" y="2548107"/>
                  </a:cubicBezTo>
                  <a:cubicBezTo>
                    <a:pt x="530073" y="2503060"/>
                    <a:pt x="471240" y="2457189"/>
                    <a:pt x="415518" y="2407908"/>
                  </a:cubicBezTo>
                  <a:cubicBezTo>
                    <a:pt x="289300" y="2292409"/>
                    <a:pt x="185889" y="2159268"/>
                    <a:pt x="113752" y="2007307"/>
                  </a:cubicBezTo>
                  <a:cubicBezTo>
                    <a:pt x="113493" y="2006837"/>
                    <a:pt x="113234" y="2006484"/>
                    <a:pt x="113147" y="2006131"/>
                  </a:cubicBezTo>
                  <a:cubicBezTo>
                    <a:pt x="109173" y="1997781"/>
                    <a:pt x="105631" y="1989312"/>
                    <a:pt x="101916" y="1980961"/>
                  </a:cubicBezTo>
                  <a:cubicBezTo>
                    <a:pt x="27533" y="1808536"/>
                    <a:pt x="-7801" y="1621879"/>
                    <a:pt x="1443" y="1432282"/>
                  </a:cubicBezTo>
                  <a:cubicBezTo>
                    <a:pt x="5244" y="1361124"/>
                    <a:pt x="15438" y="1290437"/>
                    <a:pt x="31594" y="1220926"/>
                  </a:cubicBezTo>
                  <a:cubicBezTo>
                    <a:pt x="73753" y="1049206"/>
                    <a:pt x="155911" y="895600"/>
                    <a:pt x="258631" y="749285"/>
                  </a:cubicBezTo>
                  <a:close/>
                  <a:moveTo>
                    <a:pt x="1395899" y="414"/>
                  </a:moveTo>
                  <a:cubicBezTo>
                    <a:pt x="1523768" y="-2934"/>
                    <a:pt x="1652879" y="14010"/>
                    <a:pt x="1778790" y="52596"/>
                  </a:cubicBezTo>
                  <a:cubicBezTo>
                    <a:pt x="1957810" y="107353"/>
                    <a:pt x="2106020" y="209353"/>
                    <a:pt x="2253755" y="319048"/>
                  </a:cubicBezTo>
                  <a:cubicBezTo>
                    <a:pt x="2596628" y="573331"/>
                    <a:pt x="2939500" y="827615"/>
                    <a:pt x="3282373" y="1082078"/>
                  </a:cubicBezTo>
                  <a:cubicBezTo>
                    <a:pt x="3386815" y="1159562"/>
                    <a:pt x="3491414" y="1237046"/>
                    <a:pt x="3596014" y="1314709"/>
                  </a:cubicBezTo>
                  <a:cubicBezTo>
                    <a:pt x="4029266" y="1642897"/>
                    <a:pt x="4200387" y="2239865"/>
                    <a:pt x="3993557" y="2743243"/>
                  </a:cubicBezTo>
                  <a:cubicBezTo>
                    <a:pt x="3992925" y="2744495"/>
                    <a:pt x="3992451" y="2745748"/>
                    <a:pt x="3991977" y="2747000"/>
                  </a:cubicBezTo>
                  <a:cubicBezTo>
                    <a:pt x="3989291" y="2753622"/>
                    <a:pt x="3986447" y="2760243"/>
                    <a:pt x="3983445" y="2766864"/>
                  </a:cubicBezTo>
                  <a:cubicBezTo>
                    <a:pt x="3976808" y="2781358"/>
                    <a:pt x="3970014" y="2796211"/>
                    <a:pt x="3962746" y="2810885"/>
                  </a:cubicBezTo>
                  <a:cubicBezTo>
                    <a:pt x="3960691" y="2815358"/>
                    <a:pt x="3958479" y="2819832"/>
                    <a:pt x="3956109" y="2824306"/>
                  </a:cubicBezTo>
                  <a:cubicBezTo>
                    <a:pt x="3940783" y="2854011"/>
                    <a:pt x="3924034" y="2883895"/>
                    <a:pt x="3906337" y="2913421"/>
                  </a:cubicBezTo>
                  <a:cubicBezTo>
                    <a:pt x="3839027" y="3023295"/>
                    <a:pt x="3757812" y="3125115"/>
                    <a:pt x="3681653" y="3228368"/>
                  </a:cubicBezTo>
                  <a:cubicBezTo>
                    <a:pt x="3586060" y="3357568"/>
                    <a:pt x="3473086" y="3478715"/>
                    <a:pt x="3335621" y="3573378"/>
                  </a:cubicBezTo>
                  <a:cubicBezTo>
                    <a:pt x="3067643" y="3750356"/>
                    <a:pt x="2735515" y="3814956"/>
                    <a:pt x="2414605" y="3749462"/>
                  </a:cubicBezTo>
                  <a:cubicBezTo>
                    <a:pt x="2413341" y="3749283"/>
                    <a:pt x="2411919" y="3748925"/>
                    <a:pt x="2410497" y="3748746"/>
                  </a:cubicBezTo>
                  <a:cubicBezTo>
                    <a:pt x="2397540" y="3746062"/>
                    <a:pt x="2384742" y="3743019"/>
                    <a:pt x="2371785" y="3739977"/>
                  </a:cubicBezTo>
                  <a:cubicBezTo>
                    <a:pt x="2364201" y="3738188"/>
                    <a:pt x="2356933" y="3736041"/>
                    <a:pt x="2349507" y="3734251"/>
                  </a:cubicBezTo>
                  <a:cubicBezTo>
                    <a:pt x="2343502" y="3732462"/>
                    <a:pt x="2337182" y="3731030"/>
                    <a:pt x="2331020" y="3729241"/>
                  </a:cubicBezTo>
                  <a:cubicBezTo>
                    <a:pt x="2335602" y="3704725"/>
                    <a:pt x="2340184" y="3680209"/>
                    <a:pt x="2344924" y="3655693"/>
                  </a:cubicBezTo>
                  <a:cubicBezTo>
                    <a:pt x="2347927" y="3640662"/>
                    <a:pt x="2350929" y="3625809"/>
                    <a:pt x="2353931" y="3610957"/>
                  </a:cubicBezTo>
                  <a:cubicBezTo>
                    <a:pt x="2354879" y="3606483"/>
                    <a:pt x="2355827" y="3602188"/>
                    <a:pt x="2356617" y="3597893"/>
                  </a:cubicBezTo>
                  <a:cubicBezTo>
                    <a:pt x="2388218" y="3450083"/>
                    <a:pt x="2470381" y="3314620"/>
                    <a:pt x="2583039" y="3217094"/>
                  </a:cubicBezTo>
                  <a:cubicBezTo>
                    <a:pt x="2584935" y="3217452"/>
                    <a:pt x="2586831" y="3217810"/>
                    <a:pt x="2588569" y="3217989"/>
                  </a:cubicBezTo>
                  <a:cubicBezTo>
                    <a:pt x="2592045" y="3218526"/>
                    <a:pt x="2595680" y="3218884"/>
                    <a:pt x="2599156" y="3219421"/>
                  </a:cubicBezTo>
                  <a:cubicBezTo>
                    <a:pt x="2610374" y="3221031"/>
                    <a:pt x="2621593" y="3222284"/>
                    <a:pt x="2632653" y="3223536"/>
                  </a:cubicBezTo>
                  <a:cubicBezTo>
                    <a:pt x="2636603" y="3223894"/>
                    <a:pt x="2640395" y="3224073"/>
                    <a:pt x="2644187" y="3224431"/>
                  </a:cubicBezTo>
                  <a:cubicBezTo>
                    <a:pt x="2655090" y="3225505"/>
                    <a:pt x="2665992" y="3226221"/>
                    <a:pt x="2676895" y="3226757"/>
                  </a:cubicBezTo>
                  <a:cubicBezTo>
                    <a:pt x="2681003" y="3226936"/>
                    <a:pt x="2684953" y="3226936"/>
                    <a:pt x="2689061" y="3227115"/>
                  </a:cubicBezTo>
                  <a:cubicBezTo>
                    <a:pt x="2699647" y="3227473"/>
                    <a:pt x="2710234" y="3227652"/>
                    <a:pt x="2720820" y="3227652"/>
                  </a:cubicBezTo>
                  <a:cubicBezTo>
                    <a:pt x="2725244" y="3227652"/>
                    <a:pt x="2729827" y="3227473"/>
                    <a:pt x="2734251" y="3227294"/>
                  </a:cubicBezTo>
                  <a:cubicBezTo>
                    <a:pt x="2744205" y="3227115"/>
                    <a:pt x="2754159" y="3226757"/>
                    <a:pt x="2764114" y="3226221"/>
                  </a:cubicBezTo>
                  <a:cubicBezTo>
                    <a:pt x="2769328" y="3225863"/>
                    <a:pt x="2774542" y="3225505"/>
                    <a:pt x="2779756" y="3224968"/>
                  </a:cubicBezTo>
                  <a:cubicBezTo>
                    <a:pt x="2788605" y="3224431"/>
                    <a:pt x="2797453" y="3223715"/>
                    <a:pt x="2806143" y="3222642"/>
                  </a:cubicBezTo>
                  <a:cubicBezTo>
                    <a:pt x="2812622" y="3221926"/>
                    <a:pt x="2819100" y="3221031"/>
                    <a:pt x="2825420" y="3220136"/>
                  </a:cubicBezTo>
                  <a:cubicBezTo>
                    <a:pt x="2832688" y="3219242"/>
                    <a:pt x="2839799" y="3218168"/>
                    <a:pt x="2846909" y="3217094"/>
                  </a:cubicBezTo>
                  <a:cubicBezTo>
                    <a:pt x="2854809" y="3215842"/>
                    <a:pt x="2862867" y="3214410"/>
                    <a:pt x="2870768" y="3212800"/>
                  </a:cubicBezTo>
                  <a:cubicBezTo>
                    <a:pt x="2875982" y="3211905"/>
                    <a:pt x="2881038" y="3210831"/>
                    <a:pt x="2886252" y="3209757"/>
                  </a:cubicBezTo>
                  <a:cubicBezTo>
                    <a:pt x="2896049" y="3207610"/>
                    <a:pt x="2905687" y="3205284"/>
                    <a:pt x="2915325" y="3202957"/>
                  </a:cubicBezTo>
                  <a:cubicBezTo>
                    <a:pt x="2918169" y="3202242"/>
                    <a:pt x="2920856" y="3201526"/>
                    <a:pt x="2923700" y="3200810"/>
                  </a:cubicBezTo>
                  <a:cubicBezTo>
                    <a:pt x="2935550" y="3197589"/>
                    <a:pt x="2947242" y="3194368"/>
                    <a:pt x="2958935" y="3190610"/>
                  </a:cubicBezTo>
                  <a:cubicBezTo>
                    <a:pt x="2958935" y="3190431"/>
                    <a:pt x="2958935" y="3190431"/>
                    <a:pt x="2959093" y="3190431"/>
                  </a:cubicBezTo>
                  <a:cubicBezTo>
                    <a:pt x="3037148" y="3165915"/>
                    <a:pt x="3111727" y="3129052"/>
                    <a:pt x="3179985" y="3079663"/>
                  </a:cubicBezTo>
                  <a:cubicBezTo>
                    <a:pt x="3181407" y="3078589"/>
                    <a:pt x="3182829" y="3077695"/>
                    <a:pt x="3184093" y="3076621"/>
                  </a:cubicBezTo>
                  <a:cubicBezTo>
                    <a:pt x="3184251" y="3076621"/>
                    <a:pt x="3184251" y="3076621"/>
                    <a:pt x="3184409" y="3076621"/>
                  </a:cubicBezTo>
                  <a:cubicBezTo>
                    <a:pt x="3196891" y="3067495"/>
                    <a:pt x="3209058" y="3057831"/>
                    <a:pt x="3221067" y="3047810"/>
                  </a:cubicBezTo>
                  <a:cubicBezTo>
                    <a:pt x="3223595" y="3045842"/>
                    <a:pt x="3226123" y="3043516"/>
                    <a:pt x="3228493" y="3041368"/>
                  </a:cubicBezTo>
                  <a:cubicBezTo>
                    <a:pt x="3229915" y="3040295"/>
                    <a:pt x="3231337" y="3039221"/>
                    <a:pt x="3232601" y="3037968"/>
                  </a:cubicBezTo>
                  <a:cubicBezTo>
                    <a:pt x="3234339" y="3036358"/>
                    <a:pt x="3235761" y="3034926"/>
                    <a:pt x="3237499" y="3033495"/>
                  </a:cubicBezTo>
                  <a:cubicBezTo>
                    <a:pt x="3241449" y="3029916"/>
                    <a:pt x="3245557" y="3026337"/>
                    <a:pt x="3249349" y="3022758"/>
                  </a:cubicBezTo>
                  <a:cubicBezTo>
                    <a:pt x="3360743" y="2918969"/>
                    <a:pt x="3461709" y="2758990"/>
                    <a:pt x="3508795" y="2622632"/>
                  </a:cubicBezTo>
                  <a:cubicBezTo>
                    <a:pt x="3567415" y="2452812"/>
                    <a:pt x="3562201" y="2281380"/>
                    <a:pt x="3508321" y="2125696"/>
                  </a:cubicBezTo>
                  <a:cubicBezTo>
                    <a:pt x="3457443" y="1969476"/>
                    <a:pt x="3358689" y="1830792"/>
                    <a:pt x="3217590" y="1724497"/>
                  </a:cubicBezTo>
                  <a:cubicBezTo>
                    <a:pt x="3105880" y="1640571"/>
                    <a:pt x="2993064" y="1558077"/>
                    <a:pt x="2880880" y="1474866"/>
                  </a:cubicBezTo>
                  <a:cubicBezTo>
                    <a:pt x="2580827" y="1252435"/>
                    <a:pt x="2280774" y="1029646"/>
                    <a:pt x="1980879" y="807215"/>
                  </a:cubicBezTo>
                  <a:cubicBezTo>
                    <a:pt x="1931897" y="770710"/>
                    <a:pt x="1883231" y="733489"/>
                    <a:pt x="1833460" y="697878"/>
                  </a:cubicBezTo>
                  <a:cubicBezTo>
                    <a:pt x="1678456" y="586394"/>
                    <a:pt x="1492167" y="536468"/>
                    <a:pt x="1306984" y="550963"/>
                  </a:cubicBezTo>
                  <a:cubicBezTo>
                    <a:pt x="1303824" y="551142"/>
                    <a:pt x="1300506" y="551500"/>
                    <a:pt x="1297346" y="551679"/>
                  </a:cubicBezTo>
                  <a:cubicBezTo>
                    <a:pt x="1290710" y="552394"/>
                    <a:pt x="1284073" y="552752"/>
                    <a:pt x="1277595" y="553647"/>
                  </a:cubicBezTo>
                  <a:cubicBezTo>
                    <a:pt x="1264165" y="555079"/>
                    <a:pt x="1250734" y="557047"/>
                    <a:pt x="1237462" y="559194"/>
                  </a:cubicBezTo>
                  <a:cubicBezTo>
                    <a:pt x="1235566" y="559552"/>
                    <a:pt x="1233986" y="559731"/>
                    <a:pt x="1232248" y="560089"/>
                  </a:cubicBezTo>
                  <a:cubicBezTo>
                    <a:pt x="1217395" y="562594"/>
                    <a:pt x="1202542" y="565637"/>
                    <a:pt x="1187532" y="569037"/>
                  </a:cubicBezTo>
                  <a:cubicBezTo>
                    <a:pt x="1186742" y="569394"/>
                    <a:pt x="1185794" y="569394"/>
                    <a:pt x="1185004" y="569752"/>
                  </a:cubicBezTo>
                  <a:cubicBezTo>
                    <a:pt x="1169993" y="573152"/>
                    <a:pt x="1154983" y="577268"/>
                    <a:pt x="1139972" y="581742"/>
                  </a:cubicBezTo>
                  <a:cubicBezTo>
                    <a:pt x="1138866" y="581921"/>
                    <a:pt x="1137760" y="582279"/>
                    <a:pt x="1136496" y="582637"/>
                  </a:cubicBezTo>
                  <a:cubicBezTo>
                    <a:pt x="1135548" y="582994"/>
                    <a:pt x="1134600" y="583352"/>
                    <a:pt x="1133652" y="583531"/>
                  </a:cubicBezTo>
                  <a:cubicBezTo>
                    <a:pt x="1083406" y="514458"/>
                    <a:pt x="1033002" y="445384"/>
                    <a:pt x="980228" y="378279"/>
                  </a:cubicBezTo>
                  <a:cubicBezTo>
                    <a:pt x="923030" y="305448"/>
                    <a:pt x="858090" y="238879"/>
                    <a:pt x="787461" y="180006"/>
                  </a:cubicBezTo>
                  <a:cubicBezTo>
                    <a:pt x="973118" y="67940"/>
                    <a:pt x="1182784" y="5994"/>
                    <a:pt x="1395899" y="414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78A7EE3-AB3F-422C-B611-E22CBE7E9CF2}"/>
              </a:ext>
            </a:extLst>
          </p:cNvPr>
          <p:cNvSpPr txBox="1"/>
          <p:nvPr/>
        </p:nvSpPr>
        <p:spPr>
          <a:xfrm>
            <a:off x="6485611" y="2048479"/>
            <a:ext cx="399468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/>
              <a:t>1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A1B68BC2-7171-408C-B829-BBD5833F4B6A}"/>
              </a:ext>
            </a:extLst>
          </p:cNvPr>
          <p:cNvSpPr txBox="1"/>
          <p:nvPr/>
        </p:nvSpPr>
        <p:spPr>
          <a:xfrm>
            <a:off x="6891204" y="3289047"/>
            <a:ext cx="399468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/>
              <a:t>2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="" xmlns:a16="http://schemas.microsoft.com/office/drawing/2014/main" id="{C38956C4-99DC-4998-89E4-CEC5FE5F7A4B}"/>
              </a:ext>
            </a:extLst>
          </p:cNvPr>
          <p:cNvSpPr txBox="1"/>
          <p:nvPr/>
        </p:nvSpPr>
        <p:spPr>
          <a:xfrm>
            <a:off x="5896267" y="4013214"/>
            <a:ext cx="399468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/>
              <a:t>3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3DB864DE-3DF5-44A6-ABAD-3A668170E0B6}"/>
              </a:ext>
            </a:extLst>
          </p:cNvPr>
          <p:cNvSpPr txBox="1"/>
          <p:nvPr/>
        </p:nvSpPr>
        <p:spPr>
          <a:xfrm>
            <a:off x="4891164" y="3306164"/>
            <a:ext cx="399468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/>
              <a:t>4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="" xmlns:a16="http://schemas.microsoft.com/office/drawing/2014/main" id="{791244CA-4A41-42B1-8D69-76A8A037DF11}"/>
              </a:ext>
            </a:extLst>
          </p:cNvPr>
          <p:cNvSpPr txBox="1"/>
          <p:nvPr/>
        </p:nvSpPr>
        <p:spPr>
          <a:xfrm>
            <a:off x="5226608" y="2044490"/>
            <a:ext cx="399468" cy="60016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300" b="1" dirty="0"/>
              <a:t>5</a:t>
            </a:r>
          </a:p>
        </p:txBody>
      </p:sp>
      <p:sp>
        <p:nvSpPr>
          <p:cNvPr id="73" name="TextBox 192">
            <a:extLst>
              <a:ext uri="{FF2B5EF4-FFF2-40B4-BE49-F238E27FC236}">
                <a16:creationId xmlns="" xmlns:a16="http://schemas.microsoft.com/office/drawing/2014/main" id="{8E149F9A-1D1B-447F-B05B-336767939673}"/>
              </a:ext>
            </a:extLst>
          </p:cNvPr>
          <p:cNvSpPr txBox="1"/>
          <p:nvPr/>
        </p:nvSpPr>
        <p:spPr>
          <a:xfrm>
            <a:off x="8215483" y="1798885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cap="all" dirty="0" smtClean="0"/>
              <a:t>CONASSIF Y BCCR</a:t>
            </a:r>
            <a:endParaRPr lang="en-US" b="1" cap="all" dirty="0"/>
          </a:p>
        </p:txBody>
      </p:sp>
      <p:sp>
        <p:nvSpPr>
          <p:cNvPr id="39" name="TextBox 198">
            <a:extLst>
              <a:ext uri="{FF2B5EF4-FFF2-40B4-BE49-F238E27FC236}">
                <a16:creationId xmlns="" xmlns:a16="http://schemas.microsoft.com/office/drawing/2014/main" id="{59450D7F-B4E1-45AD-AB87-EF56F79D3745}"/>
              </a:ext>
            </a:extLst>
          </p:cNvPr>
          <p:cNvSpPr txBox="1"/>
          <p:nvPr/>
        </p:nvSpPr>
        <p:spPr>
          <a:xfrm>
            <a:off x="8215483" y="3408319"/>
            <a:ext cx="2202816" cy="92333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cap="all" dirty="0" smtClean="0"/>
              <a:t>MINISTERIOS E INSTITUCIONES PUBLICAS</a:t>
            </a:r>
            <a:endParaRPr lang="en-US" b="1" cap="all" dirty="0"/>
          </a:p>
        </p:txBody>
      </p:sp>
      <p:pic>
        <p:nvPicPr>
          <p:cNvPr id="7" name="Graphic 6" descr="Bulls-eye">
            <a:extLst>
              <a:ext uri="{FF2B5EF4-FFF2-40B4-BE49-F238E27FC236}">
                <a16:creationId xmlns="" xmlns:a16="http://schemas.microsoft.com/office/drawing/2014/main" id="{A4CBB71E-6387-44D1-8B1B-E4ED17B5D9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9831164" y="3426078"/>
            <a:ext cx="675292" cy="675292"/>
          </a:xfrm>
          <a:prstGeom prst="rect">
            <a:avLst/>
          </a:prstGeom>
        </p:spPr>
      </p:pic>
      <p:sp>
        <p:nvSpPr>
          <p:cNvPr id="77" name="TextBox 186">
            <a:extLst>
              <a:ext uri="{FF2B5EF4-FFF2-40B4-BE49-F238E27FC236}">
                <a16:creationId xmlns="" xmlns:a16="http://schemas.microsoft.com/office/drawing/2014/main" id="{BCBD634D-C64B-4231-A4A2-5E512920B8D0}"/>
              </a:ext>
            </a:extLst>
          </p:cNvPr>
          <p:cNvSpPr txBox="1"/>
          <p:nvPr/>
        </p:nvSpPr>
        <p:spPr>
          <a:xfrm>
            <a:off x="4970926" y="4986710"/>
            <a:ext cx="2807871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cap="all" dirty="0" smtClean="0"/>
              <a:t>BANCOS E INSTITUCIONES FINANCIERAS</a:t>
            </a:r>
            <a:endParaRPr lang="en-US" b="1" cap="all" dirty="0"/>
          </a:p>
        </p:txBody>
      </p:sp>
      <p:sp>
        <p:nvSpPr>
          <p:cNvPr id="75" name="TextBox 189">
            <a:extLst>
              <a:ext uri="{FF2B5EF4-FFF2-40B4-BE49-F238E27FC236}">
                <a16:creationId xmlns="" xmlns:a16="http://schemas.microsoft.com/office/drawing/2014/main" id="{8A6AADEC-1EDF-42E8-ACF0-CA1752D91C5C}"/>
              </a:ext>
            </a:extLst>
          </p:cNvPr>
          <p:cNvSpPr txBox="1"/>
          <p:nvPr/>
        </p:nvSpPr>
        <p:spPr>
          <a:xfrm>
            <a:off x="1608651" y="3769178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cap="all" dirty="0" smtClean="0"/>
              <a:t>ACADEMIA</a:t>
            </a:r>
            <a:endParaRPr lang="en-US" b="1" cap="all" dirty="0"/>
          </a:p>
        </p:txBody>
      </p:sp>
      <p:sp>
        <p:nvSpPr>
          <p:cNvPr id="41" name="TextBox 195">
            <a:extLst>
              <a:ext uri="{FF2B5EF4-FFF2-40B4-BE49-F238E27FC236}">
                <a16:creationId xmlns="" xmlns:a16="http://schemas.microsoft.com/office/drawing/2014/main" id="{E780EB67-7629-4688-906B-A4E3EE28394F}"/>
              </a:ext>
            </a:extLst>
          </p:cNvPr>
          <p:cNvSpPr txBox="1"/>
          <p:nvPr/>
        </p:nvSpPr>
        <p:spPr>
          <a:xfrm>
            <a:off x="1779548" y="1798887"/>
            <a:ext cx="220281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b="1" cap="all" dirty="0" smtClean="0"/>
              <a:t>SOCIEDAD CIVIL</a:t>
            </a:r>
            <a:endParaRPr lang="en-US" b="1" cap="al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218" y="1625248"/>
            <a:ext cx="773869" cy="77386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="" xmlns:a14="http://schemas.microsoft.com/office/drawing/2010/main">
                  <a14:imgLayer r:embed="rId9">
                    <a14:imgEffect>
                      <a14:backgroundRemoval t="50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548" y="3906328"/>
            <a:ext cx="885501" cy="787112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186" y="1634069"/>
            <a:ext cx="756226" cy="756226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270" y="5281162"/>
            <a:ext cx="760668" cy="7037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537100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Box 72"/>
          <p:cNvSpPr txBox="1">
            <a:spLocks noChangeArrowheads="1"/>
          </p:cNvSpPr>
          <p:nvPr/>
        </p:nvSpPr>
        <p:spPr bwMode="auto">
          <a:xfrm>
            <a:off x="2536450" y="384168"/>
            <a:ext cx="717343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ctr" defTabSz="914217">
              <a:defRPr/>
            </a:pPr>
            <a:r>
              <a:rPr lang="en-US" sz="3200" b="1" dirty="0" err="1" smtClean="0">
                <a:latin typeface="Lato Regular" charset="0"/>
                <a:cs typeface="Lato Regular" charset="0"/>
              </a:rPr>
              <a:t>Primeras</a:t>
            </a:r>
            <a:r>
              <a:rPr lang="en-US" sz="3200" b="1" dirty="0" smtClean="0">
                <a:latin typeface="Lato Regular" charset="0"/>
                <a:cs typeface="Lato Regular" charset="0"/>
              </a:rPr>
              <a:t> </a:t>
            </a:r>
            <a:r>
              <a:rPr lang="en-US" sz="3200" b="1" dirty="0" err="1" smtClean="0">
                <a:latin typeface="Lato Regular" charset="0"/>
                <a:cs typeface="Lato Regular" charset="0"/>
              </a:rPr>
              <a:t>acciones</a:t>
            </a:r>
            <a:r>
              <a:rPr lang="en-US" sz="3200" b="1" dirty="0" smtClean="0">
                <a:latin typeface="Lato Regular" charset="0"/>
                <a:cs typeface="Lato Regular" charset="0"/>
              </a:rPr>
              <a:t> </a:t>
            </a:r>
            <a:r>
              <a:rPr lang="en-US" sz="3200" b="1" dirty="0" err="1" smtClean="0">
                <a:latin typeface="Lato Regular" charset="0"/>
                <a:cs typeface="Lato Regular" charset="0"/>
              </a:rPr>
              <a:t>sobre</a:t>
            </a:r>
            <a:r>
              <a:rPr lang="en-US" sz="3200" b="1" dirty="0" smtClean="0">
                <a:latin typeface="Lato Regular" charset="0"/>
                <a:cs typeface="Lato Regular" charset="0"/>
              </a:rPr>
              <a:t> la </a:t>
            </a:r>
            <a:r>
              <a:rPr lang="en-US" sz="3200" b="1" dirty="0" err="1">
                <a:latin typeface="Lato Regular" charset="0"/>
                <a:cs typeface="Lato Regular" charset="0"/>
              </a:rPr>
              <a:t>i</a:t>
            </a:r>
            <a:r>
              <a:rPr lang="en-US" sz="3200" b="1" dirty="0" err="1" smtClean="0">
                <a:latin typeface="Lato Regular" charset="0"/>
                <a:cs typeface="Lato Regular" charset="0"/>
              </a:rPr>
              <a:t>niciativa</a:t>
            </a:r>
            <a:endParaRPr lang="en-US" sz="3200" b="1" dirty="0">
              <a:latin typeface="Lato Regular" charset="0"/>
              <a:cs typeface="Lato Regular" charset="0"/>
            </a:endParaRPr>
          </a:p>
        </p:txBody>
      </p:sp>
      <p:grpSp>
        <p:nvGrpSpPr>
          <p:cNvPr id="135" name="134 Grupo"/>
          <p:cNvGrpSpPr/>
          <p:nvPr/>
        </p:nvGrpSpPr>
        <p:grpSpPr>
          <a:xfrm>
            <a:off x="258561" y="951610"/>
            <a:ext cx="11365792" cy="5482488"/>
            <a:chOff x="649617" y="834058"/>
            <a:chExt cx="11365792" cy="5482488"/>
          </a:xfrm>
        </p:grpSpPr>
        <p:grpSp>
          <p:nvGrpSpPr>
            <p:cNvPr id="229377" name="Group 1"/>
            <p:cNvGrpSpPr>
              <a:grpSpLocks/>
            </p:cNvGrpSpPr>
            <p:nvPr/>
          </p:nvGrpSpPr>
          <p:grpSpPr bwMode="auto">
            <a:xfrm>
              <a:off x="2296648" y="5078296"/>
              <a:ext cx="1620838" cy="847725"/>
              <a:chOff x="6725834" y="9135119"/>
              <a:chExt cx="4387851" cy="2294467"/>
            </a:xfrm>
          </p:grpSpPr>
          <p:sp>
            <p:nvSpPr>
              <p:cNvPr id="31" name="Freeform 19"/>
              <p:cNvSpPr>
                <a:spLocks/>
              </p:cNvSpPr>
              <p:nvPr/>
            </p:nvSpPr>
            <p:spPr bwMode="auto">
              <a:xfrm>
                <a:off x="6725834" y="9773188"/>
                <a:ext cx="2196074" cy="1656398"/>
              </a:xfrm>
              <a:custGeom>
                <a:avLst/>
                <a:gdLst>
                  <a:gd name="T0" fmla="*/ 1038 w 1038"/>
                  <a:gd name="T1" fmla="*/ 783 h 783"/>
                  <a:gd name="T2" fmla="*/ 0 w 1038"/>
                  <a:gd name="T3" fmla="*/ 488 h 783"/>
                  <a:gd name="T4" fmla="*/ 0 w 1038"/>
                  <a:gd name="T5" fmla="*/ 0 h 783"/>
                  <a:gd name="T6" fmla="*/ 1038 w 1038"/>
                  <a:gd name="T7" fmla="*/ 294 h 783"/>
                  <a:gd name="T8" fmla="*/ 1038 w 1038"/>
                  <a:gd name="T9" fmla="*/ 783 h 7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8" h="783">
                    <a:moveTo>
                      <a:pt x="1038" y="783"/>
                    </a:moveTo>
                    <a:lnTo>
                      <a:pt x="0" y="488"/>
                    </a:lnTo>
                    <a:lnTo>
                      <a:pt x="0" y="0"/>
                    </a:lnTo>
                    <a:lnTo>
                      <a:pt x="1038" y="294"/>
                    </a:lnTo>
                    <a:lnTo>
                      <a:pt x="1038" y="783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lIns="45732" tIns="22866" rIns="45732" bIns="22866"/>
              <a:lstStyle/>
              <a:p>
                <a:pPr defTabSz="914217">
                  <a:defRPr/>
                </a:pPr>
                <a:endParaRPr lang="en-US" sz="1201">
                  <a:latin typeface="Lato Regular" charset="0"/>
                </a:endParaRPr>
              </a:p>
            </p:txBody>
          </p:sp>
          <p:sp>
            <p:nvSpPr>
              <p:cNvPr id="32" name="Freeform 20"/>
              <p:cNvSpPr>
                <a:spLocks/>
              </p:cNvSpPr>
              <p:nvPr/>
            </p:nvSpPr>
            <p:spPr bwMode="auto">
              <a:xfrm>
                <a:off x="8919759" y="9773188"/>
                <a:ext cx="2193926" cy="1656398"/>
              </a:xfrm>
              <a:custGeom>
                <a:avLst/>
                <a:gdLst>
                  <a:gd name="T0" fmla="*/ 1037 w 1037"/>
                  <a:gd name="T1" fmla="*/ 488 h 783"/>
                  <a:gd name="T2" fmla="*/ 0 w 1037"/>
                  <a:gd name="T3" fmla="*/ 783 h 783"/>
                  <a:gd name="T4" fmla="*/ 0 w 1037"/>
                  <a:gd name="T5" fmla="*/ 294 h 783"/>
                  <a:gd name="T6" fmla="*/ 1037 w 1037"/>
                  <a:gd name="T7" fmla="*/ 0 h 783"/>
                  <a:gd name="T8" fmla="*/ 1037 w 1037"/>
                  <a:gd name="T9" fmla="*/ 488 h 7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7" h="783">
                    <a:moveTo>
                      <a:pt x="1037" y="488"/>
                    </a:moveTo>
                    <a:lnTo>
                      <a:pt x="0" y="783"/>
                    </a:lnTo>
                    <a:lnTo>
                      <a:pt x="0" y="294"/>
                    </a:lnTo>
                    <a:lnTo>
                      <a:pt x="1037" y="0"/>
                    </a:lnTo>
                    <a:lnTo>
                      <a:pt x="1037" y="488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lIns="45732" tIns="22866" rIns="45732" bIns="22866"/>
              <a:lstStyle/>
              <a:p>
                <a:pPr defTabSz="914217">
                  <a:defRPr/>
                </a:pPr>
                <a:endParaRPr lang="en-US" sz="1201">
                  <a:latin typeface="Lato Regular" charset="0"/>
                </a:endParaRPr>
              </a:p>
            </p:txBody>
          </p:sp>
          <p:sp>
            <p:nvSpPr>
              <p:cNvPr id="33" name="Freeform 21"/>
              <p:cNvSpPr>
                <a:spLocks/>
              </p:cNvSpPr>
              <p:nvPr/>
            </p:nvSpPr>
            <p:spPr bwMode="auto">
              <a:xfrm>
                <a:off x="6725834" y="9135119"/>
                <a:ext cx="4387851" cy="1258949"/>
              </a:xfrm>
              <a:custGeom>
                <a:avLst/>
                <a:gdLst>
                  <a:gd name="T0" fmla="*/ 2073 w 2073"/>
                  <a:gd name="T1" fmla="*/ 301 h 595"/>
                  <a:gd name="T2" fmla="*/ 1036 w 2073"/>
                  <a:gd name="T3" fmla="*/ 595 h 595"/>
                  <a:gd name="T4" fmla="*/ 0 w 2073"/>
                  <a:gd name="T5" fmla="*/ 301 h 595"/>
                  <a:gd name="T6" fmla="*/ 0 w 2073"/>
                  <a:gd name="T7" fmla="*/ 295 h 595"/>
                  <a:gd name="T8" fmla="*/ 1038 w 2073"/>
                  <a:gd name="T9" fmla="*/ 0 h 595"/>
                  <a:gd name="T10" fmla="*/ 2073 w 2073"/>
                  <a:gd name="T11" fmla="*/ 295 h 595"/>
                  <a:gd name="T12" fmla="*/ 2073 w 2073"/>
                  <a:gd name="T13" fmla="*/ 301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73" h="595">
                    <a:moveTo>
                      <a:pt x="2073" y="301"/>
                    </a:moveTo>
                    <a:lnTo>
                      <a:pt x="1036" y="595"/>
                    </a:lnTo>
                    <a:lnTo>
                      <a:pt x="0" y="301"/>
                    </a:lnTo>
                    <a:lnTo>
                      <a:pt x="0" y="295"/>
                    </a:lnTo>
                    <a:lnTo>
                      <a:pt x="1038" y="0"/>
                    </a:lnTo>
                    <a:lnTo>
                      <a:pt x="2073" y="295"/>
                    </a:lnTo>
                    <a:lnTo>
                      <a:pt x="2073" y="30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lIns="45732" tIns="22866" rIns="45732" bIns="22866"/>
              <a:lstStyle/>
              <a:p>
                <a:pPr defTabSz="914217">
                  <a:defRPr/>
                </a:pPr>
                <a:endParaRPr lang="en-US" sz="1201">
                  <a:latin typeface="Lato Regular" charset="0"/>
                </a:endParaRPr>
              </a:p>
            </p:txBody>
          </p:sp>
        </p:grpSp>
        <p:grpSp>
          <p:nvGrpSpPr>
            <p:cNvPr id="229378" name="Group 43"/>
            <p:cNvGrpSpPr>
              <a:grpSpLocks/>
            </p:cNvGrpSpPr>
            <p:nvPr/>
          </p:nvGrpSpPr>
          <p:grpSpPr bwMode="auto">
            <a:xfrm>
              <a:off x="3917486" y="4695708"/>
              <a:ext cx="1620838" cy="847725"/>
              <a:chOff x="6725834" y="9135119"/>
              <a:chExt cx="4387851" cy="2294467"/>
            </a:xfrm>
          </p:grpSpPr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6725834" y="9773188"/>
                <a:ext cx="2196074" cy="1656398"/>
              </a:xfrm>
              <a:custGeom>
                <a:avLst/>
                <a:gdLst>
                  <a:gd name="T0" fmla="*/ 1038 w 1038"/>
                  <a:gd name="T1" fmla="*/ 783 h 783"/>
                  <a:gd name="T2" fmla="*/ 0 w 1038"/>
                  <a:gd name="T3" fmla="*/ 488 h 783"/>
                  <a:gd name="T4" fmla="*/ 0 w 1038"/>
                  <a:gd name="T5" fmla="*/ 0 h 783"/>
                  <a:gd name="T6" fmla="*/ 1038 w 1038"/>
                  <a:gd name="T7" fmla="*/ 294 h 783"/>
                  <a:gd name="T8" fmla="*/ 1038 w 1038"/>
                  <a:gd name="T9" fmla="*/ 783 h 7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8" h="783">
                    <a:moveTo>
                      <a:pt x="1038" y="783"/>
                    </a:moveTo>
                    <a:lnTo>
                      <a:pt x="0" y="488"/>
                    </a:lnTo>
                    <a:lnTo>
                      <a:pt x="0" y="0"/>
                    </a:lnTo>
                    <a:lnTo>
                      <a:pt x="1038" y="294"/>
                    </a:lnTo>
                    <a:lnTo>
                      <a:pt x="1038" y="783"/>
                    </a:ln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lIns="45732" tIns="22866" rIns="45732" bIns="22866"/>
              <a:lstStyle/>
              <a:p>
                <a:pPr defTabSz="914217">
                  <a:defRPr/>
                </a:pPr>
                <a:endParaRPr lang="en-US" sz="1201">
                  <a:latin typeface="Lato Regular" charset="0"/>
                </a:endParaRPr>
              </a:p>
            </p:txBody>
          </p:sp>
          <p:sp>
            <p:nvSpPr>
              <p:cNvPr id="46" name="Freeform 20"/>
              <p:cNvSpPr>
                <a:spLocks/>
              </p:cNvSpPr>
              <p:nvPr/>
            </p:nvSpPr>
            <p:spPr bwMode="auto">
              <a:xfrm>
                <a:off x="8919759" y="9773188"/>
                <a:ext cx="2193926" cy="1656398"/>
              </a:xfrm>
              <a:custGeom>
                <a:avLst/>
                <a:gdLst>
                  <a:gd name="T0" fmla="*/ 1037 w 1037"/>
                  <a:gd name="T1" fmla="*/ 488 h 783"/>
                  <a:gd name="T2" fmla="*/ 0 w 1037"/>
                  <a:gd name="T3" fmla="*/ 783 h 783"/>
                  <a:gd name="T4" fmla="*/ 0 w 1037"/>
                  <a:gd name="T5" fmla="*/ 294 h 783"/>
                  <a:gd name="T6" fmla="*/ 1037 w 1037"/>
                  <a:gd name="T7" fmla="*/ 0 h 783"/>
                  <a:gd name="T8" fmla="*/ 1037 w 1037"/>
                  <a:gd name="T9" fmla="*/ 488 h 7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7" h="783">
                    <a:moveTo>
                      <a:pt x="1037" y="488"/>
                    </a:moveTo>
                    <a:lnTo>
                      <a:pt x="0" y="783"/>
                    </a:lnTo>
                    <a:lnTo>
                      <a:pt x="0" y="294"/>
                    </a:lnTo>
                    <a:lnTo>
                      <a:pt x="1037" y="0"/>
                    </a:lnTo>
                    <a:lnTo>
                      <a:pt x="1037" y="488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lIns="45732" tIns="22866" rIns="45732" bIns="22866"/>
              <a:lstStyle/>
              <a:p>
                <a:pPr defTabSz="914217">
                  <a:defRPr/>
                </a:pPr>
                <a:endParaRPr lang="en-US" sz="1201">
                  <a:latin typeface="Lato Regular" charset="0"/>
                </a:endParaRPr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6725834" y="9135119"/>
                <a:ext cx="4387851" cy="1258949"/>
              </a:xfrm>
              <a:custGeom>
                <a:avLst/>
                <a:gdLst>
                  <a:gd name="T0" fmla="*/ 2073 w 2073"/>
                  <a:gd name="T1" fmla="*/ 301 h 595"/>
                  <a:gd name="T2" fmla="*/ 1036 w 2073"/>
                  <a:gd name="T3" fmla="*/ 595 h 595"/>
                  <a:gd name="T4" fmla="*/ 0 w 2073"/>
                  <a:gd name="T5" fmla="*/ 301 h 595"/>
                  <a:gd name="T6" fmla="*/ 0 w 2073"/>
                  <a:gd name="T7" fmla="*/ 295 h 595"/>
                  <a:gd name="T8" fmla="*/ 1038 w 2073"/>
                  <a:gd name="T9" fmla="*/ 0 h 595"/>
                  <a:gd name="T10" fmla="*/ 2073 w 2073"/>
                  <a:gd name="T11" fmla="*/ 295 h 595"/>
                  <a:gd name="T12" fmla="*/ 2073 w 2073"/>
                  <a:gd name="T13" fmla="*/ 301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73" h="595">
                    <a:moveTo>
                      <a:pt x="2073" y="301"/>
                    </a:moveTo>
                    <a:lnTo>
                      <a:pt x="1036" y="595"/>
                    </a:lnTo>
                    <a:lnTo>
                      <a:pt x="0" y="301"/>
                    </a:lnTo>
                    <a:lnTo>
                      <a:pt x="0" y="295"/>
                    </a:lnTo>
                    <a:lnTo>
                      <a:pt x="1038" y="0"/>
                    </a:lnTo>
                    <a:lnTo>
                      <a:pt x="2073" y="295"/>
                    </a:lnTo>
                    <a:lnTo>
                      <a:pt x="2073" y="30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lIns="45732" tIns="22866" rIns="45732" bIns="22866"/>
              <a:lstStyle/>
              <a:p>
                <a:pPr defTabSz="914217">
                  <a:defRPr/>
                </a:pPr>
                <a:endParaRPr lang="en-US" sz="1201">
                  <a:latin typeface="Lato Regular" charset="0"/>
                </a:endParaRPr>
              </a:p>
            </p:txBody>
          </p:sp>
        </p:grpSp>
        <p:grpSp>
          <p:nvGrpSpPr>
            <p:cNvPr id="229379" name="Group 47"/>
            <p:cNvGrpSpPr>
              <a:grpSpLocks/>
            </p:cNvGrpSpPr>
            <p:nvPr/>
          </p:nvGrpSpPr>
          <p:grpSpPr bwMode="auto">
            <a:xfrm>
              <a:off x="5538323" y="4313121"/>
              <a:ext cx="1621631" cy="847725"/>
              <a:chOff x="6725834" y="9135119"/>
              <a:chExt cx="4387851" cy="2294467"/>
            </a:xfrm>
          </p:grpSpPr>
          <p:sp>
            <p:nvSpPr>
              <p:cNvPr id="49" name="Freeform 19"/>
              <p:cNvSpPr>
                <a:spLocks/>
              </p:cNvSpPr>
              <p:nvPr/>
            </p:nvSpPr>
            <p:spPr bwMode="auto">
              <a:xfrm>
                <a:off x="6725834" y="9773188"/>
                <a:ext cx="2197147" cy="1656398"/>
              </a:xfrm>
              <a:custGeom>
                <a:avLst/>
                <a:gdLst>
                  <a:gd name="T0" fmla="*/ 1038 w 1038"/>
                  <a:gd name="T1" fmla="*/ 783 h 783"/>
                  <a:gd name="T2" fmla="*/ 0 w 1038"/>
                  <a:gd name="T3" fmla="*/ 488 h 783"/>
                  <a:gd name="T4" fmla="*/ 0 w 1038"/>
                  <a:gd name="T5" fmla="*/ 0 h 783"/>
                  <a:gd name="T6" fmla="*/ 1038 w 1038"/>
                  <a:gd name="T7" fmla="*/ 294 h 783"/>
                  <a:gd name="T8" fmla="*/ 1038 w 1038"/>
                  <a:gd name="T9" fmla="*/ 783 h 7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8" h="783">
                    <a:moveTo>
                      <a:pt x="1038" y="783"/>
                    </a:moveTo>
                    <a:lnTo>
                      <a:pt x="0" y="488"/>
                    </a:lnTo>
                    <a:lnTo>
                      <a:pt x="0" y="0"/>
                    </a:lnTo>
                    <a:lnTo>
                      <a:pt x="1038" y="294"/>
                    </a:lnTo>
                    <a:lnTo>
                      <a:pt x="1038" y="783"/>
                    </a:ln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lIns="45732" tIns="22866" rIns="45732" bIns="22866"/>
              <a:lstStyle/>
              <a:p>
                <a:pPr defTabSz="914217">
                  <a:defRPr/>
                </a:pPr>
                <a:endParaRPr lang="en-US" sz="1201">
                  <a:latin typeface="Lato Regular" charset="0"/>
                </a:endParaRPr>
              </a:p>
            </p:txBody>
          </p:sp>
          <p:sp>
            <p:nvSpPr>
              <p:cNvPr id="50" name="Freeform 20"/>
              <p:cNvSpPr>
                <a:spLocks/>
              </p:cNvSpPr>
              <p:nvPr/>
            </p:nvSpPr>
            <p:spPr bwMode="auto">
              <a:xfrm>
                <a:off x="8918685" y="9773188"/>
                <a:ext cx="2195000" cy="1656398"/>
              </a:xfrm>
              <a:custGeom>
                <a:avLst/>
                <a:gdLst>
                  <a:gd name="T0" fmla="*/ 1037 w 1037"/>
                  <a:gd name="T1" fmla="*/ 488 h 783"/>
                  <a:gd name="T2" fmla="*/ 0 w 1037"/>
                  <a:gd name="T3" fmla="*/ 783 h 783"/>
                  <a:gd name="T4" fmla="*/ 0 w 1037"/>
                  <a:gd name="T5" fmla="*/ 294 h 783"/>
                  <a:gd name="T6" fmla="*/ 1037 w 1037"/>
                  <a:gd name="T7" fmla="*/ 0 h 783"/>
                  <a:gd name="T8" fmla="*/ 1037 w 1037"/>
                  <a:gd name="T9" fmla="*/ 488 h 7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7" h="783">
                    <a:moveTo>
                      <a:pt x="1037" y="488"/>
                    </a:moveTo>
                    <a:lnTo>
                      <a:pt x="0" y="783"/>
                    </a:lnTo>
                    <a:lnTo>
                      <a:pt x="0" y="294"/>
                    </a:lnTo>
                    <a:lnTo>
                      <a:pt x="1037" y="0"/>
                    </a:lnTo>
                    <a:lnTo>
                      <a:pt x="1037" y="488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lIns="45732" tIns="22866" rIns="45732" bIns="22866"/>
              <a:lstStyle/>
              <a:p>
                <a:pPr defTabSz="914217">
                  <a:defRPr/>
                </a:pPr>
                <a:endParaRPr lang="en-US" sz="1201">
                  <a:latin typeface="Lato Regular" charset="0"/>
                </a:endParaRPr>
              </a:p>
            </p:txBody>
          </p:sp>
          <p:sp>
            <p:nvSpPr>
              <p:cNvPr id="51" name="Freeform 21"/>
              <p:cNvSpPr>
                <a:spLocks/>
              </p:cNvSpPr>
              <p:nvPr/>
            </p:nvSpPr>
            <p:spPr bwMode="auto">
              <a:xfrm>
                <a:off x="6725834" y="9135119"/>
                <a:ext cx="4387851" cy="1258949"/>
              </a:xfrm>
              <a:custGeom>
                <a:avLst/>
                <a:gdLst>
                  <a:gd name="T0" fmla="*/ 2073 w 2073"/>
                  <a:gd name="T1" fmla="*/ 301 h 595"/>
                  <a:gd name="T2" fmla="*/ 1036 w 2073"/>
                  <a:gd name="T3" fmla="*/ 595 h 595"/>
                  <a:gd name="T4" fmla="*/ 0 w 2073"/>
                  <a:gd name="T5" fmla="*/ 301 h 595"/>
                  <a:gd name="T6" fmla="*/ 0 w 2073"/>
                  <a:gd name="T7" fmla="*/ 295 h 595"/>
                  <a:gd name="T8" fmla="*/ 1038 w 2073"/>
                  <a:gd name="T9" fmla="*/ 0 h 595"/>
                  <a:gd name="T10" fmla="*/ 2073 w 2073"/>
                  <a:gd name="T11" fmla="*/ 295 h 595"/>
                  <a:gd name="T12" fmla="*/ 2073 w 2073"/>
                  <a:gd name="T13" fmla="*/ 301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73" h="595">
                    <a:moveTo>
                      <a:pt x="2073" y="301"/>
                    </a:moveTo>
                    <a:lnTo>
                      <a:pt x="1036" y="595"/>
                    </a:lnTo>
                    <a:lnTo>
                      <a:pt x="0" y="301"/>
                    </a:lnTo>
                    <a:lnTo>
                      <a:pt x="0" y="295"/>
                    </a:lnTo>
                    <a:lnTo>
                      <a:pt x="1038" y="0"/>
                    </a:lnTo>
                    <a:lnTo>
                      <a:pt x="2073" y="295"/>
                    </a:lnTo>
                    <a:lnTo>
                      <a:pt x="2073" y="30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lIns="45732" tIns="22866" rIns="45732" bIns="22866"/>
              <a:lstStyle/>
              <a:p>
                <a:pPr defTabSz="914217">
                  <a:defRPr/>
                </a:pPr>
                <a:endParaRPr lang="en-US" sz="1201">
                  <a:latin typeface="Lato Regular" charset="0"/>
                </a:endParaRPr>
              </a:p>
            </p:txBody>
          </p:sp>
        </p:grpSp>
        <p:grpSp>
          <p:nvGrpSpPr>
            <p:cNvPr id="229380" name="Group 51"/>
            <p:cNvGrpSpPr>
              <a:grpSpLocks/>
            </p:cNvGrpSpPr>
            <p:nvPr/>
          </p:nvGrpSpPr>
          <p:grpSpPr bwMode="auto">
            <a:xfrm>
              <a:off x="7159954" y="3940852"/>
              <a:ext cx="1620838" cy="847725"/>
              <a:chOff x="6725834" y="9135119"/>
              <a:chExt cx="4387851" cy="2294467"/>
            </a:xfrm>
          </p:grpSpPr>
          <p:sp>
            <p:nvSpPr>
              <p:cNvPr id="53" name="Freeform 19"/>
              <p:cNvSpPr>
                <a:spLocks/>
              </p:cNvSpPr>
              <p:nvPr/>
            </p:nvSpPr>
            <p:spPr bwMode="auto">
              <a:xfrm>
                <a:off x="6725834" y="9773186"/>
                <a:ext cx="2196074" cy="1656400"/>
              </a:xfrm>
              <a:custGeom>
                <a:avLst/>
                <a:gdLst>
                  <a:gd name="T0" fmla="*/ 1038 w 1038"/>
                  <a:gd name="T1" fmla="*/ 783 h 783"/>
                  <a:gd name="T2" fmla="*/ 0 w 1038"/>
                  <a:gd name="T3" fmla="*/ 488 h 783"/>
                  <a:gd name="T4" fmla="*/ 0 w 1038"/>
                  <a:gd name="T5" fmla="*/ 0 h 783"/>
                  <a:gd name="T6" fmla="*/ 1038 w 1038"/>
                  <a:gd name="T7" fmla="*/ 294 h 783"/>
                  <a:gd name="T8" fmla="*/ 1038 w 1038"/>
                  <a:gd name="T9" fmla="*/ 783 h 7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8" h="783">
                    <a:moveTo>
                      <a:pt x="1038" y="783"/>
                    </a:moveTo>
                    <a:lnTo>
                      <a:pt x="0" y="488"/>
                    </a:lnTo>
                    <a:lnTo>
                      <a:pt x="0" y="0"/>
                    </a:lnTo>
                    <a:lnTo>
                      <a:pt x="1038" y="294"/>
                    </a:lnTo>
                    <a:lnTo>
                      <a:pt x="1038" y="783"/>
                    </a:ln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lIns="45732" tIns="22866" rIns="45732" bIns="22866"/>
              <a:lstStyle/>
              <a:p>
                <a:pPr defTabSz="914217">
                  <a:defRPr/>
                </a:pPr>
                <a:endParaRPr lang="en-US" sz="1201">
                  <a:latin typeface="Lato Regular" charset="0"/>
                </a:endParaRPr>
              </a:p>
            </p:txBody>
          </p:sp>
          <p:sp>
            <p:nvSpPr>
              <p:cNvPr id="54" name="Freeform 20"/>
              <p:cNvSpPr>
                <a:spLocks/>
              </p:cNvSpPr>
              <p:nvPr/>
            </p:nvSpPr>
            <p:spPr bwMode="auto">
              <a:xfrm>
                <a:off x="8919760" y="9773186"/>
                <a:ext cx="2193925" cy="1656400"/>
              </a:xfrm>
              <a:custGeom>
                <a:avLst/>
                <a:gdLst>
                  <a:gd name="T0" fmla="*/ 1037 w 1037"/>
                  <a:gd name="T1" fmla="*/ 488 h 783"/>
                  <a:gd name="T2" fmla="*/ 0 w 1037"/>
                  <a:gd name="T3" fmla="*/ 783 h 783"/>
                  <a:gd name="T4" fmla="*/ 0 w 1037"/>
                  <a:gd name="T5" fmla="*/ 294 h 783"/>
                  <a:gd name="T6" fmla="*/ 1037 w 1037"/>
                  <a:gd name="T7" fmla="*/ 0 h 783"/>
                  <a:gd name="T8" fmla="*/ 1037 w 1037"/>
                  <a:gd name="T9" fmla="*/ 488 h 7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7" h="783">
                    <a:moveTo>
                      <a:pt x="1037" y="488"/>
                    </a:moveTo>
                    <a:lnTo>
                      <a:pt x="0" y="783"/>
                    </a:lnTo>
                    <a:lnTo>
                      <a:pt x="0" y="294"/>
                    </a:lnTo>
                    <a:lnTo>
                      <a:pt x="1037" y="0"/>
                    </a:lnTo>
                    <a:lnTo>
                      <a:pt x="1037" y="488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lIns="45732" tIns="22866" rIns="45732" bIns="22866"/>
              <a:lstStyle/>
              <a:p>
                <a:pPr defTabSz="914217">
                  <a:defRPr/>
                </a:pPr>
                <a:endParaRPr lang="en-US" sz="1201">
                  <a:latin typeface="Lato Regular" charset="0"/>
                </a:endParaRPr>
              </a:p>
            </p:txBody>
          </p:sp>
          <p:sp>
            <p:nvSpPr>
              <p:cNvPr id="55" name="Freeform 21"/>
              <p:cNvSpPr>
                <a:spLocks/>
              </p:cNvSpPr>
              <p:nvPr/>
            </p:nvSpPr>
            <p:spPr bwMode="auto">
              <a:xfrm>
                <a:off x="6725834" y="9135119"/>
                <a:ext cx="4387851" cy="1258949"/>
              </a:xfrm>
              <a:custGeom>
                <a:avLst/>
                <a:gdLst>
                  <a:gd name="T0" fmla="*/ 2073 w 2073"/>
                  <a:gd name="T1" fmla="*/ 301 h 595"/>
                  <a:gd name="T2" fmla="*/ 1036 w 2073"/>
                  <a:gd name="T3" fmla="*/ 595 h 595"/>
                  <a:gd name="T4" fmla="*/ 0 w 2073"/>
                  <a:gd name="T5" fmla="*/ 301 h 595"/>
                  <a:gd name="T6" fmla="*/ 0 w 2073"/>
                  <a:gd name="T7" fmla="*/ 295 h 595"/>
                  <a:gd name="T8" fmla="*/ 1038 w 2073"/>
                  <a:gd name="T9" fmla="*/ 0 h 595"/>
                  <a:gd name="T10" fmla="*/ 2073 w 2073"/>
                  <a:gd name="T11" fmla="*/ 295 h 595"/>
                  <a:gd name="T12" fmla="*/ 2073 w 2073"/>
                  <a:gd name="T13" fmla="*/ 301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73" h="595">
                    <a:moveTo>
                      <a:pt x="2073" y="301"/>
                    </a:moveTo>
                    <a:lnTo>
                      <a:pt x="1036" y="595"/>
                    </a:lnTo>
                    <a:lnTo>
                      <a:pt x="0" y="301"/>
                    </a:lnTo>
                    <a:lnTo>
                      <a:pt x="0" y="295"/>
                    </a:lnTo>
                    <a:lnTo>
                      <a:pt x="1038" y="0"/>
                    </a:lnTo>
                    <a:lnTo>
                      <a:pt x="2073" y="295"/>
                    </a:lnTo>
                    <a:lnTo>
                      <a:pt x="2073" y="30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  <a:extLst>
                <a:ext uri="{91240B29-F687-4f45-9708-019B960494DF}"/>
              </a:extLst>
            </p:spPr>
            <p:txBody>
              <a:bodyPr lIns="45732" tIns="22866" rIns="45732" bIns="22866"/>
              <a:lstStyle/>
              <a:p>
                <a:pPr defTabSz="914217">
                  <a:defRPr/>
                </a:pPr>
                <a:endParaRPr lang="en-US" sz="1201">
                  <a:latin typeface="Lato Regular" charset="0"/>
                </a:endParaRPr>
              </a:p>
            </p:txBody>
          </p:sp>
        </p:grpSp>
        <p:grpSp>
          <p:nvGrpSpPr>
            <p:cNvPr id="229381" name="Group 7"/>
            <p:cNvGrpSpPr>
              <a:grpSpLocks/>
            </p:cNvGrpSpPr>
            <p:nvPr/>
          </p:nvGrpSpPr>
          <p:grpSpPr bwMode="auto">
            <a:xfrm>
              <a:off x="2278392" y="3097564"/>
              <a:ext cx="1639094" cy="1388679"/>
              <a:chOff x="3553816" y="4545829"/>
              <a:chExt cx="4369072" cy="3700786"/>
            </a:xfrm>
          </p:grpSpPr>
          <p:sp>
            <p:nvSpPr>
              <p:cNvPr id="58" name="Oval 57"/>
              <p:cNvSpPr/>
              <p:nvPr/>
            </p:nvSpPr>
            <p:spPr bwMode="auto">
              <a:xfrm>
                <a:off x="4973499" y="4545829"/>
                <a:ext cx="1529703" cy="1529378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41">
                  <a:defRPr/>
                </a:pPr>
                <a:endParaRPr lang="en-US" sz="1200" dirty="0">
                  <a:latin typeface="Lato Light"/>
                </a:endParaRPr>
              </a:p>
            </p:txBody>
          </p:sp>
          <p:sp>
            <p:nvSpPr>
              <p:cNvPr id="229410" name="TextBox 68"/>
              <p:cNvSpPr txBox="1">
                <a:spLocks noChangeArrowheads="1"/>
              </p:cNvSpPr>
              <p:nvPr/>
            </p:nvSpPr>
            <p:spPr bwMode="auto">
              <a:xfrm>
                <a:off x="3553816" y="6085339"/>
                <a:ext cx="4369072" cy="2161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4" tIns="34292" rIns="68584" bIns="34292">
                <a:spAutoFit/>
              </a:bodyPr>
              <a:lstStyle>
                <a:lvl1pPr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ts val="638"/>
                  </a:spcBef>
                </a:pPr>
                <a:r>
                  <a:rPr lang="en-US" altLang="es-CR" sz="1200" dirty="0">
                    <a:latin typeface="Lato Light"/>
                    <a:ea typeface="Lato Light"/>
                    <a:cs typeface="Lato Light"/>
                  </a:rPr>
                  <a:t>Firma del </a:t>
                </a:r>
                <a:r>
                  <a:rPr lang="en-US" altLang="es-CR" sz="1200" dirty="0" err="1">
                    <a:latin typeface="Lato Light"/>
                    <a:ea typeface="Lato Light"/>
                    <a:cs typeface="Lato Light"/>
                  </a:rPr>
                  <a:t>Decreto</a:t>
                </a:r>
                <a:r>
                  <a:rPr lang="en-US" altLang="es-CR" sz="1200" dirty="0">
                    <a:latin typeface="Lato Light"/>
                    <a:ea typeface="Lato Light"/>
                    <a:cs typeface="Lato Light"/>
                  </a:rPr>
                  <a:t> de </a:t>
                </a:r>
                <a:r>
                  <a:rPr lang="en-US" altLang="es-CR" sz="1200" dirty="0" err="1">
                    <a:latin typeface="Lato Light"/>
                    <a:ea typeface="Lato Light"/>
                    <a:cs typeface="Lato Light"/>
                  </a:rPr>
                  <a:t>Interés</a:t>
                </a:r>
                <a:r>
                  <a:rPr lang="en-US" altLang="es-CR" sz="1200" dirty="0">
                    <a:latin typeface="Lato Light"/>
                    <a:ea typeface="Lato Light"/>
                    <a:cs typeface="Lato Light"/>
                  </a:rPr>
                  <a:t> </a:t>
                </a:r>
                <a:r>
                  <a:rPr lang="en-US" altLang="es-CR" sz="1200" dirty="0" err="1" smtClean="0">
                    <a:latin typeface="Lato Light"/>
                    <a:ea typeface="Lato Light"/>
                    <a:cs typeface="Lato Light"/>
                  </a:rPr>
                  <a:t>Público</a:t>
                </a:r>
                <a:endParaRPr lang="es-ES" altLang="es-CR" sz="1200" dirty="0">
                  <a:latin typeface="Lato Light"/>
                  <a:ea typeface="Lato Light"/>
                  <a:cs typeface="Lato Light"/>
                </a:endParaRPr>
              </a:p>
              <a:p>
                <a:pPr algn="ctr">
                  <a:lnSpc>
                    <a:spcPct val="120000"/>
                  </a:lnSpc>
                  <a:spcBef>
                    <a:spcPts val="638"/>
                  </a:spcBef>
                </a:pPr>
                <a:endParaRPr lang="en-US" altLang="es-CR" sz="1200" dirty="0" smtClean="0">
                  <a:latin typeface="Lato Light"/>
                  <a:ea typeface="Lato Light"/>
                  <a:cs typeface="Lato Light"/>
                </a:endParaRPr>
              </a:p>
            </p:txBody>
          </p:sp>
        </p:grpSp>
        <p:grpSp>
          <p:nvGrpSpPr>
            <p:cNvPr id="229382" name="Group 10"/>
            <p:cNvGrpSpPr>
              <a:grpSpLocks/>
            </p:cNvGrpSpPr>
            <p:nvPr/>
          </p:nvGrpSpPr>
          <p:grpSpPr bwMode="auto">
            <a:xfrm>
              <a:off x="3753927" y="2708627"/>
              <a:ext cx="1832242" cy="1064731"/>
              <a:chOff x="7464315" y="4599784"/>
              <a:chExt cx="4883916" cy="2839192"/>
            </a:xfrm>
          </p:grpSpPr>
          <p:sp>
            <p:nvSpPr>
              <p:cNvPr id="59" name="Oval 58"/>
              <p:cNvSpPr/>
              <p:nvPr/>
            </p:nvSpPr>
            <p:spPr bwMode="auto">
              <a:xfrm>
                <a:off x="9296696" y="4599784"/>
                <a:ext cx="1529703" cy="1530303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41">
                  <a:defRPr/>
                </a:pPr>
                <a:endParaRPr lang="en-US" sz="1200" dirty="0">
                  <a:latin typeface="Lato Light"/>
                </a:endParaRPr>
              </a:p>
            </p:txBody>
          </p:sp>
          <p:sp>
            <p:nvSpPr>
              <p:cNvPr id="229406" name="TextBox 70"/>
              <p:cNvSpPr txBox="1">
                <a:spLocks noChangeArrowheads="1"/>
              </p:cNvSpPr>
              <p:nvPr/>
            </p:nvSpPr>
            <p:spPr bwMode="auto">
              <a:xfrm>
                <a:off x="7464315" y="6072481"/>
                <a:ext cx="4883916" cy="13664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4" tIns="34292" rIns="68584" bIns="34292">
                <a:spAutoFit/>
              </a:bodyPr>
              <a:lstStyle>
                <a:lvl1pPr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ts val="638"/>
                  </a:spcBef>
                </a:pPr>
                <a:r>
                  <a:rPr lang="en-US" altLang="es-CR" sz="1200" dirty="0">
                    <a:latin typeface="Lato Light"/>
                    <a:ea typeface="Lato Light"/>
                    <a:cs typeface="Lato Light"/>
                  </a:rPr>
                  <a:t>Firma de </a:t>
                </a:r>
                <a:r>
                  <a:rPr lang="en-US" altLang="es-CR" sz="1200" dirty="0" smtClean="0">
                    <a:latin typeface="Lato Light"/>
                    <a:ea typeface="Lato Light"/>
                    <a:cs typeface="Lato Light"/>
                  </a:rPr>
                  <a:t> la </a:t>
                </a:r>
                <a:r>
                  <a:rPr lang="en-US" altLang="es-CR" sz="1200" dirty="0" err="1" smtClean="0">
                    <a:latin typeface="Lato Light"/>
                    <a:ea typeface="Lato Light"/>
                    <a:cs typeface="Lato Light"/>
                  </a:rPr>
                  <a:t>primera</a:t>
                </a:r>
                <a:r>
                  <a:rPr lang="en-US" altLang="es-CR" sz="1200" dirty="0" smtClean="0">
                    <a:latin typeface="Lato Light"/>
                    <a:ea typeface="Lato Light"/>
                    <a:cs typeface="Lato Light"/>
                  </a:rPr>
                  <a:t> carta </a:t>
                </a:r>
                <a:r>
                  <a:rPr lang="en-US" altLang="es-CR" sz="1200" dirty="0" err="1" smtClean="0">
                    <a:latin typeface="Lato Light"/>
                    <a:ea typeface="Lato Light"/>
                    <a:cs typeface="Lato Light"/>
                  </a:rPr>
                  <a:t>compromiso</a:t>
                </a:r>
                <a:endParaRPr lang="es-ES" altLang="es-CR" sz="1200" dirty="0">
                  <a:latin typeface="Lato Light"/>
                  <a:ea typeface="Lato Light"/>
                  <a:cs typeface="Lato Light"/>
                </a:endParaRPr>
              </a:p>
            </p:txBody>
          </p:sp>
        </p:grpSp>
        <p:grpSp>
          <p:nvGrpSpPr>
            <p:cNvPr id="229383" name="Group 11"/>
            <p:cNvGrpSpPr>
              <a:grpSpLocks/>
            </p:cNvGrpSpPr>
            <p:nvPr/>
          </p:nvGrpSpPr>
          <p:grpSpPr bwMode="auto">
            <a:xfrm>
              <a:off x="5529944" y="2328421"/>
              <a:ext cx="1639094" cy="1419473"/>
              <a:chOff x="12200349" y="3474212"/>
              <a:chExt cx="4369073" cy="3785432"/>
            </a:xfrm>
          </p:grpSpPr>
          <p:sp>
            <p:nvSpPr>
              <p:cNvPr id="57" name="Oval 56"/>
              <p:cNvSpPr/>
              <p:nvPr/>
            </p:nvSpPr>
            <p:spPr bwMode="auto">
              <a:xfrm>
                <a:off x="13614861" y="3474212"/>
                <a:ext cx="1529704" cy="1530418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41">
                  <a:defRPr/>
                </a:pPr>
                <a:endParaRPr lang="en-US" sz="1200" dirty="0">
                  <a:latin typeface="Lato Light"/>
                </a:endParaRPr>
              </a:p>
            </p:txBody>
          </p:sp>
          <p:sp>
            <p:nvSpPr>
              <p:cNvPr id="229402" name="TextBox 71"/>
              <p:cNvSpPr txBox="1">
                <a:spLocks noChangeArrowheads="1"/>
              </p:cNvSpPr>
              <p:nvPr/>
            </p:nvSpPr>
            <p:spPr bwMode="auto">
              <a:xfrm>
                <a:off x="12200349" y="5356289"/>
                <a:ext cx="4369073" cy="19033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4" tIns="34292" rIns="68584" bIns="34292">
                <a:spAutoFit/>
              </a:bodyPr>
              <a:lstStyle>
                <a:lvl1pPr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ts val="638"/>
                  </a:spcBef>
                </a:pPr>
                <a:r>
                  <a:rPr lang="en-US" altLang="es-CR" sz="1200" dirty="0" err="1" smtClean="0">
                    <a:latin typeface="Lato Light"/>
                    <a:ea typeface="Lato Light"/>
                    <a:cs typeface="Lato Light"/>
                  </a:rPr>
                  <a:t>Establecimiento</a:t>
                </a:r>
                <a:r>
                  <a:rPr lang="en-US" altLang="es-CR" sz="1200" dirty="0" smtClean="0">
                    <a:latin typeface="Lato Light"/>
                    <a:ea typeface="Lato Light"/>
                    <a:cs typeface="Lato Light"/>
                  </a:rPr>
                  <a:t> formal de la mesa de </a:t>
                </a:r>
                <a:r>
                  <a:rPr lang="en-US" altLang="es-CR" sz="1200" dirty="0" err="1" smtClean="0">
                    <a:latin typeface="Lato Light"/>
                    <a:ea typeface="Lato Light"/>
                    <a:cs typeface="Lato Light"/>
                  </a:rPr>
                  <a:t>trabajo</a:t>
                </a:r>
                <a:endParaRPr lang="es-ES" altLang="es-CR" sz="1200" dirty="0">
                  <a:latin typeface="Lato Light"/>
                  <a:ea typeface="Lato Light"/>
                  <a:cs typeface="Lato Light"/>
                </a:endParaRPr>
              </a:p>
            </p:txBody>
          </p:sp>
        </p:grpSp>
        <p:grpSp>
          <p:nvGrpSpPr>
            <p:cNvPr id="229384" name="Group 12"/>
            <p:cNvGrpSpPr>
              <a:grpSpLocks/>
            </p:cNvGrpSpPr>
            <p:nvPr/>
          </p:nvGrpSpPr>
          <p:grpSpPr bwMode="auto">
            <a:xfrm>
              <a:off x="7150430" y="1941071"/>
              <a:ext cx="1470026" cy="1374849"/>
              <a:chOff x="16542251" y="2465444"/>
              <a:chExt cx="3864705" cy="3662836"/>
            </a:xfrm>
          </p:grpSpPr>
          <p:sp>
            <p:nvSpPr>
              <p:cNvPr id="60" name="Oval 59"/>
              <p:cNvSpPr/>
              <p:nvPr/>
            </p:nvSpPr>
            <p:spPr bwMode="auto">
              <a:xfrm>
                <a:off x="17940775" y="2465444"/>
                <a:ext cx="1529703" cy="1531034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41">
                  <a:defRPr/>
                </a:pPr>
                <a:endParaRPr lang="en-US" sz="1200" dirty="0">
                  <a:latin typeface="Lato Light"/>
                </a:endParaRPr>
              </a:p>
            </p:txBody>
          </p:sp>
          <p:sp>
            <p:nvSpPr>
              <p:cNvPr id="229398" name="TextBox 72"/>
              <p:cNvSpPr txBox="1">
                <a:spLocks noChangeArrowheads="1"/>
              </p:cNvSpPr>
              <p:nvPr/>
            </p:nvSpPr>
            <p:spPr bwMode="auto">
              <a:xfrm>
                <a:off x="16542251" y="4172641"/>
                <a:ext cx="3864705" cy="19556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4" tIns="34292" rIns="68584" bIns="34292">
                <a:spAutoFit/>
              </a:bodyPr>
              <a:lstStyle>
                <a:lvl1pPr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ts val="638"/>
                  </a:spcBef>
                </a:pPr>
                <a:r>
                  <a:rPr lang="en-US" altLang="es-CR" sz="1200" dirty="0">
                    <a:latin typeface="Lato Light"/>
                    <a:ea typeface="Lato Light"/>
                    <a:cs typeface="Lato Light"/>
                  </a:rPr>
                  <a:t>Firma de </a:t>
                </a:r>
                <a:r>
                  <a:rPr lang="en-US" altLang="es-CR" sz="1200" dirty="0" smtClean="0">
                    <a:latin typeface="Lato Light"/>
                    <a:ea typeface="Lato Light"/>
                    <a:cs typeface="Lato Light"/>
                  </a:rPr>
                  <a:t>cartas </a:t>
                </a:r>
                <a:r>
                  <a:rPr lang="en-US" altLang="es-CR" sz="1200" dirty="0" err="1" smtClean="0">
                    <a:latin typeface="Lato Light"/>
                    <a:ea typeface="Lato Light"/>
                    <a:cs typeface="Lato Light"/>
                  </a:rPr>
                  <a:t>compromiso</a:t>
                </a:r>
                <a:r>
                  <a:rPr lang="en-US" altLang="es-CR" sz="1200" dirty="0" smtClean="0">
                    <a:latin typeface="Lato Light"/>
                    <a:ea typeface="Lato Light"/>
                    <a:cs typeface="Lato Light"/>
                  </a:rPr>
                  <a:t> con el resto de </a:t>
                </a:r>
                <a:r>
                  <a:rPr lang="en-US" altLang="es-CR" sz="1200" dirty="0" err="1" smtClean="0">
                    <a:latin typeface="Lato Light"/>
                    <a:ea typeface="Lato Light"/>
                    <a:cs typeface="Lato Light"/>
                  </a:rPr>
                  <a:t>aliados</a:t>
                </a:r>
                <a:endParaRPr lang="es-ES" altLang="es-CR" sz="1200" dirty="0">
                  <a:latin typeface="Lato Light"/>
                  <a:ea typeface="Lato Light"/>
                  <a:cs typeface="Lato Light"/>
                </a:endParaRPr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 rot="16200000">
              <a:off x="7528911" y="3707293"/>
              <a:ext cx="885473" cy="91440"/>
              <a:chOff x="2057400" y="2800350"/>
              <a:chExt cx="885242" cy="91440"/>
            </a:xfrm>
            <a:solidFill>
              <a:schemeClr val="tx1">
                <a:lumMod val="50000"/>
              </a:schemeClr>
            </a:solidFill>
          </p:grpSpPr>
          <p:sp>
            <p:nvSpPr>
              <p:cNvPr id="95" name="Oval 94"/>
              <p:cNvSpPr/>
              <p:nvPr/>
            </p:nvSpPr>
            <p:spPr>
              <a:xfrm rot="5400000">
                <a:off x="2057400" y="2800350"/>
                <a:ext cx="91440" cy="91440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914217">
                  <a:defRPr/>
                </a:pPr>
                <a:endParaRPr lang="x-none" sz="1351">
                  <a:latin typeface="Lato Regular" charset="0"/>
                </a:endParaRPr>
              </a:p>
            </p:txBody>
          </p:sp>
          <p:cxnSp>
            <p:nvCxnSpPr>
              <p:cNvPr id="96" name="Straight Connector 95"/>
              <p:cNvCxnSpPr/>
              <p:nvPr/>
            </p:nvCxnSpPr>
            <p:spPr>
              <a:xfrm rot="5400000" flipV="1">
                <a:off x="2545741" y="2449169"/>
                <a:ext cx="0" cy="793803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1107" y="2411952"/>
              <a:ext cx="419747" cy="419747"/>
            </a:xfrm>
            <a:prstGeom prst="rect">
              <a:avLst/>
            </a:prstGeom>
          </p:spPr>
        </p:pic>
        <p:pic>
          <p:nvPicPr>
            <p:cNvPr id="98" name="Imagen 9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0573" y="2816585"/>
              <a:ext cx="348569" cy="348569"/>
            </a:xfrm>
            <a:prstGeom prst="rect">
              <a:avLst/>
            </a:prstGeom>
          </p:spPr>
        </p:pic>
        <p:sp>
          <p:nvSpPr>
            <p:cNvPr id="5" name="CuadroTexto 4"/>
            <p:cNvSpPr txBox="1"/>
            <p:nvPr/>
          </p:nvSpPr>
          <p:spPr>
            <a:xfrm>
              <a:off x="2934186" y="2527645"/>
              <a:ext cx="4171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dirty="0">
                  <a:solidFill>
                    <a:srgbClr val="0070C0"/>
                  </a:solidFill>
                  <a:latin typeface="AR CENA" panose="02000000000000000000" pitchFamily="2" charset="0"/>
                </a:rPr>
                <a:t>2</a:t>
              </a:r>
              <a:endParaRPr lang="es-CR" sz="3600" dirty="0">
                <a:solidFill>
                  <a:srgbClr val="0070C0"/>
                </a:solidFill>
                <a:latin typeface="AR CENA" panose="02000000000000000000" pitchFamily="2" charset="0"/>
              </a:endParaRPr>
            </a:p>
          </p:txBody>
        </p:sp>
        <p:sp>
          <p:nvSpPr>
            <p:cNvPr id="99" name="CuadroTexto 98"/>
            <p:cNvSpPr txBox="1"/>
            <p:nvPr/>
          </p:nvSpPr>
          <p:spPr>
            <a:xfrm>
              <a:off x="4514014" y="2129171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dirty="0">
                  <a:solidFill>
                    <a:schemeClr val="accent2"/>
                  </a:solidFill>
                  <a:latin typeface="AR CENA" panose="02000000000000000000" pitchFamily="2" charset="0"/>
                </a:rPr>
                <a:t>3</a:t>
              </a:r>
              <a:endParaRPr lang="es-CR" sz="3600" dirty="0">
                <a:solidFill>
                  <a:schemeClr val="accent2"/>
                </a:solidFill>
                <a:latin typeface="AR CENA" panose="02000000000000000000" pitchFamily="2" charset="0"/>
              </a:endParaRPr>
            </a:p>
          </p:txBody>
        </p:sp>
        <p:sp>
          <p:nvSpPr>
            <p:cNvPr id="100" name="CuadroTexto 99"/>
            <p:cNvSpPr txBox="1"/>
            <p:nvPr/>
          </p:nvSpPr>
          <p:spPr>
            <a:xfrm>
              <a:off x="6158969" y="1780351"/>
              <a:ext cx="45717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3600" dirty="0">
                  <a:solidFill>
                    <a:schemeClr val="bg2">
                      <a:lumMod val="75000"/>
                    </a:schemeClr>
                  </a:solidFill>
                  <a:latin typeface="AR CENA" panose="02000000000000000000" pitchFamily="2" charset="0"/>
                </a:rPr>
                <a:t>4</a:t>
              </a:r>
              <a:endParaRPr lang="es-CR" sz="3600" dirty="0">
                <a:solidFill>
                  <a:schemeClr val="bg2">
                    <a:lumMod val="75000"/>
                  </a:schemeClr>
                </a:solidFill>
                <a:latin typeface="AR CENA" panose="02000000000000000000" pitchFamily="2" charset="0"/>
              </a:endParaRPr>
            </a:p>
          </p:txBody>
        </p:sp>
        <p:sp>
          <p:nvSpPr>
            <p:cNvPr id="101" name="CuadroTexto 100"/>
            <p:cNvSpPr txBox="1"/>
            <p:nvPr/>
          </p:nvSpPr>
          <p:spPr>
            <a:xfrm>
              <a:off x="7672574" y="1373540"/>
              <a:ext cx="4745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chemeClr val="accent4"/>
                  </a:solidFill>
                  <a:latin typeface="AR CENA" panose="02000000000000000000" pitchFamily="2" charset="0"/>
                </a:rPr>
                <a:t>5</a:t>
              </a:r>
              <a:endParaRPr lang="es-CR" sz="3600" dirty="0">
                <a:solidFill>
                  <a:schemeClr val="accent4"/>
                </a:solidFill>
                <a:latin typeface="AR CENA" panose="02000000000000000000" pitchFamily="2" charset="0"/>
              </a:endParaRPr>
            </a:p>
          </p:txBody>
        </p:sp>
        <p:grpSp>
          <p:nvGrpSpPr>
            <p:cNvPr id="103" name="Group 1"/>
            <p:cNvGrpSpPr>
              <a:grpSpLocks/>
            </p:cNvGrpSpPr>
            <p:nvPr/>
          </p:nvGrpSpPr>
          <p:grpSpPr bwMode="auto">
            <a:xfrm>
              <a:off x="667873" y="5468821"/>
              <a:ext cx="1620838" cy="847725"/>
              <a:chOff x="6725834" y="9135119"/>
              <a:chExt cx="4387851" cy="2294467"/>
            </a:xfrm>
          </p:grpSpPr>
          <p:sp>
            <p:nvSpPr>
              <p:cNvPr id="104" name="Freeform 19"/>
              <p:cNvSpPr>
                <a:spLocks/>
              </p:cNvSpPr>
              <p:nvPr/>
            </p:nvSpPr>
            <p:spPr bwMode="auto">
              <a:xfrm>
                <a:off x="6725834" y="9773188"/>
                <a:ext cx="2196074" cy="1656398"/>
              </a:xfrm>
              <a:custGeom>
                <a:avLst/>
                <a:gdLst>
                  <a:gd name="T0" fmla="*/ 1038 w 1038"/>
                  <a:gd name="T1" fmla="*/ 783 h 783"/>
                  <a:gd name="T2" fmla="*/ 0 w 1038"/>
                  <a:gd name="T3" fmla="*/ 488 h 783"/>
                  <a:gd name="T4" fmla="*/ 0 w 1038"/>
                  <a:gd name="T5" fmla="*/ 0 h 783"/>
                  <a:gd name="T6" fmla="*/ 1038 w 1038"/>
                  <a:gd name="T7" fmla="*/ 294 h 783"/>
                  <a:gd name="T8" fmla="*/ 1038 w 1038"/>
                  <a:gd name="T9" fmla="*/ 783 h 7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8" h="783">
                    <a:moveTo>
                      <a:pt x="1038" y="783"/>
                    </a:moveTo>
                    <a:lnTo>
                      <a:pt x="0" y="488"/>
                    </a:lnTo>
                    <a:lnTo>
                      <a:pt x="0" y="0"/>
                    </a:lnTo>
                    <a:lnTo>
                      <a:pt x="1038" y="294"/>
                    </a:lnTo>
                    <a:lnTo>
                      <a:pt x="1038" y="783"/>
                    </a:lnTo>
                    <a:close/>
                  </a:path>
                </a:pathLst>
              </a:custGeom>
              <a:ln/>
              <a:extLst>
                <a:ext uri="{91240B29-F687-4f45-9708-019B960494DF}"/>
              </a:ex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45732" tIns="22866" rIns="45732" bIns="22866"/>
              <a:lstStyle/>
              <a:p>
                <a:pPr defTabSz="914217">
                  <a:defRPr/>
                </a:pPr>
                <a:endParaRPr lang="en-US" sz="1201">
                  <a:latin typeface="Lato Regular" charset="0"/>
                </a:endParaRPr>
              </a:p>
            </p:txBody>
          </p:sp>
          <p:sp>
            <p:nvSpPr>
              <p:cNvPr id="105" name="Freeform 20"/>
              <p:cNvSpPr>
                <a:spLocks/>
              </p:cNvSpPr>
              <p:nvPr/>
            </p:nvSpPr>
            <p:spPr bwMode="auto">
              <a:xfrm>
                <a:off x="8919759" y="9773188"/>
                <a:ext cx="2193926" cy="1656398"/>
              </a:xfrm>
              <a:custGeom>
                <a:avLst/>
                <a:gdLst>
                  <a:gd name="T0" fmla="*/ 1037 w 1037"/>
                  <a:gd name="T1" fmla="*/ 488 h 783"/>
                  <a:gd name="T2" fmla="*/ 0 w 1037"/>
                  <a:gd name="T3" fmla="*/ 783 h 783"/>
                  <a:gd name="T4" fmla="*/ 0 w 1037"/>
                  <a:gd name="T5" fmla="*/ 294 h 783"/>
                  <a:gd name="T6" fmla="*/ 1037 w 1037"/>
                  <a:gd name="T7" fmla="*/ 0 h 783"/>
                  <a:gd name="T8" fmla="*/ 1037 w 1037"/>
                  <a:gd name="T9" fmla="*/ 488 h 7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7" h="783">
                    <a:moveTo>
                      <a:pt x="1037" y="488"/>
                    </a:moveTo>
                    <a:lnTo>
                      <a:pt x="0" y="783"/>
                    </a:lnTo>
                    <a:lnTo>
                      <a:pt x="0" y="294"/>
                    </a:lnTo>
                    <a:lnTo>
                      <a:pt x="1037" y="0"/>
                    </a:lnTo>
                    <a:lnTo>
                      <a:pt x="1037" y="488"/>
                    </a:lnTo>
                    <a:close/>
                  </a:path>
                </a:pathLst>
              </a:custGeom>
              <a:ln/>
              <a:extLst>
                <a:ext uri="{91240B29-F687-4f45-9708-019B960494DF}"/>
              </a:ex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45732" tIns="22866" rIns="45732" bIns="22866"/>
              <a:lstStyle/>
              <a:p>
                <a:pPr defTabSz="914217">
                  <a:defRPr/>
                </a:pPr>
                <a:endParaRPr lang="en-US" sz="1201">
                  <a:latin typeface="Lato Regular" charset="0"/>
                </a:endParaRPr>
              </a:p>
            </p:txBody>
          </p:sp>
          <p:sp>
            <p:nvSpPr>
              <p:cNvPr id="106" name="Freeform 21"/>
              <p:cNvSpPr>
                <a:spLocks/>
              </p:cNvSpPr>
              <p:nvPr/>
            </p:nvSpPr>
            <p:spPr bwMode="auto">
              <a:xfrm>
                <a:off x="6725834" y="9135119"/>
                <a:ext cx="4387851" cy="1258949"/>
              </a:xfrm>
              <a:custGeom>
                <a:avLst/>
                <a:gdLst>
                  <a:gd name="T0" fmla="*/ 2073 w 2073"/>
                  <a:gd name="T1" fmla="*/ 301 h 595"/>
                  <a:gd name="T2" fmla="*/ 1036 w 2073"/>
                  <a:gd name="T3" fmla="*/ 595 h 595"/>
                  <a:gd name="T4" fmla="*/ 0 w 2073"/>
                  <a:gd name="T5" fmla="*/ 301 h 595"/>
                  <a:gd name="T6" fmla="*/ 0 w 2073"/>
                  <a:gd name="T7" fmla="*/ 295 h 595"/>
                  <a:gd name="T8" fmla="*/ 1038 w 2073"/>
                  <a:gd name="T9" fmla="*/ 0 h 595"/>
                  <a:gd name="T10" fmla="*/ 2073 w 2073"/>
                  <a:gd name="T11" fmla="*/ 295 h 595"/>
                  <a:gd name="T12" fmla="*/ 2073 w 2073"/>
                  <a:gd name="T13" fmla="*/ 301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73" h="595">
                    <a:moveTo>
                      <a:pt x="2073" y="301"/>
                    </a:moveTo>
                    <a:lnTo>
                      <a:pt x="1036" y="595"/>
                    </a:lnTo>
                    <a:lnTo>
                      <a:pt x="0" y="301"/>
                    </a:lnTo>
                    <a:lnTo>
                      <a:pt x="0" y="295"/>
                    </a:lnTo>
                    <a:lnTo>
                      <a:pt x="1038" y="0"/>
                    </a:lnTo>
                    <a:lnTo>
                      <a:pt x="2073" y="295"/>
                    </a:lnTo>
                    <a:lnTo>
                      <a:pt x="2073" y="301"/>
                    </a:lnTo>
                    <a:close/>
                  </a:path>
                </a:pathLst>
              </a:custGeom>
              <a:ln/>
              <a:extLst>
                <a:ext uri="{91240B29-F687-4f45-9708-019B960494DF}"/>
              </a:extLst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45732" tIns="22866" rIns="45732" bIns="22866"/>
              <a:lstStyle/>
              <a:p>
                <a:pPr defTabSz="914217">
                  <a:defRPr/>
                </a:pPr>
                <a:endParaRPr lang="en-US" sz="1201">
                  <a:latin typeface="Lato Regular" charset="0"/>
                </a:endParaRPr>
              </a:p>
            </p:txBody>
          </p:sp>
        </p:grpSp>
        <p:grpSp>
          <p:nvGrpSpPr>
            <p:cNvPr id="107" name="Group 7"/>
            <p:cNvGrpSpPr>
              <a:grpSpLocks/>
            </p:cNvGrpSpPr>
            <p:nvPr/>
          </p:nvGrpSpPr>
          <p:grpSpPr bwMode="auto">
            <a:xfrm>
              <a:off x="649617" y="3364264"/>
              <a:ext cx="1639094" cy="1311735"/>
              <a:chOff x="3553816" y="4545829"/>
              <a:chExt cx="4369072" cy="3495733"/>
            </a:xfrm>
          </p:grpSpPr>
          <p:sp>
            <p:nvSpPr>
              <p:cNvPr id="108" name="Oval 57"/>
              <p:cNvSpPr/>
              <p:nvPr/>
            </p:nvSpPr>
            <p:spPr bwMode="auto">
              <a:xfrm>
                <a:off x="4973499" y="4545829"/>
                <a:ext cx="1529703" cy="1529378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41">
                  <a:defRPr/>
                </a:pPr>
                <a:endParaRPr lang="en-US" sz="1200" dirty="0">
                  <a:latin typeface="Lato Light"/>
                </a:endParaRPr>
              </a:p>
            </p:txBody>
          </p:sp>
          <p:sp>
            <p:nvSpPr>
              <p:cNvPr id="109" name="TextBox 68"/>
              <p:cNvSpPr txBox="1">
                <a:spLocks noChangeArrowheads="1"/>
              </p:cNvSpPr>
              <p:nvPr/>
            </p:nvSpPr>
            <p:spPr bwMode="auto">
              <a:xfrm>
                <a:off x="3553816" y="6085339"/>
                <a:ext cx="4369072" cy="1956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68584" tIns="34292" rIns="68584" bIns="34292">
                <a:spAutoFit/>
              </a:bodyPr>
              <a:lstStyle>
                <a:lvl1pPr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ts val="638"/>
                  </a:spcBef>
                </a:pPr>
                <a:r>
                  <a:rPr lang="en-US" altLang="es-CR" sz="1200" dirty="0" err="1" smtClean="0">
                    <a:latin typeface="Lato Light"/>
                    <a:ea typeface="Lato Light"/>
                    <a:cs typeface="Lato Light"/>
                  </a:rPr>
                  <a:t>Convocar</a:t>
                </a:r>
                <a:r>
                  <a:rPr lang="en-US" altLang="es-CR" sz="1200" dirty="0" smtClean="0">
                    <a:latin typeface="Lato Light"/>
                    <a:ea typeface="Lato Light"/>
                    <a:cs typeface="Lato Light"/>
                  </a:rPr>
                  <a:t> </a:t>
                </a:r>
                <a:r>
                  <a:rPr lang="en-US" altLang="es-CR" sz="1200" dirty="0" err="1" smtClean="0">
                    <a:latin typeface="Lato Light"/>
                    <a:ea typeface="Lato Light"/>
                    <a:cs typeface="Lato Light"/>
                  </a:rPr>
                  <a:t>aliados</a:t>
                </a:r>
                <a:r>
                  <a:rPr lang="en-US" altLang="es-CR" sz="1200" dirty="0" smtClean="0">
                    <a:latin typeface="Lato Light"/>
                    <a:ea typeface="Lato Light"/>
                    <a:cs typeface="Lato Light"/>
                  </a:rPr>
                  <a:t> y </a:t>
                </a:r>
                <a:r>
                  <a:rPr lang="en-US" altLang="es-CR" sz="1200" dirty="0" err="1" smtClean="0">
                    <a:latin typeface="Lato Light"/>
                    <a:ea typeface="Lato Light"/>
                    <a:cs typeface="Lato Light"/>
                  </a:rPr>
                  <a:t>levantamiento</a:t>
                </a:r>
                <a:r>
                  <a:rPr lang="en-US" altLang="es-CR" sz="1200" dirty="0" smtClean="0">
                    <a:latin typeface="Lato Light"/>
                    <a:ea typeface="Lato Light"/>
                    <a:cs typeface="Lato Light"/>
                  </a:rPr>
                  <a:t> de </a:t>
                </a:r>
                <a:r>
                  <a:rPr lang="en-US" altLang="es-CR" sz="1200" dirty="0" err="1" smtClean="0">
                    <a:latin typeface="Lato Light"/>
                    <a:ea typeface="Lato Light"/>
                    <a:cs typeface="Lato Light"/>
                  </a:rPr>
                  <a:t>inventario</a:t>
                </a:r>
                <a:endParaRPr lang="es-ES" altLang="es-CR" sz="1200" dirty="0">
                  <a:latin typeface="Lato Light"/>
                  <a:ea typeface="Lato Light"/>
                  <a:cs typeface="Lato Light"/>
                </a:endParaRPr>
              </a:p>
            </p:txBody>
          </p:sp>
        </p:grpSp>
        <p:grpSp>
          <p:nvGrpSpPr>
            <p:cNvPr id="110" name="Group 73"/>
            <p:cNvGrpSpPr/>
            <p:nvPr/>
          </p:nvGrpSpPr>
          <p:grpSpPr>
            <a:xfrm rot="16200000">
              <a:off x="1028206" y="5244830"/>
              <a:ext cx="885473" cy="91440"/>
              <a:chOff x="2057400" y="2800350"/>
              <a:chExt cx="885242" cy="91440"/>
            </a:xfrm>
            <a:solidFill>
              <a:schemeClr val="tx1">
                <a:lumMod val="50000"/>
              </a:schemeClr>
            </a:solidFill>
          </p:grpSpPr>
          <p:sp>
            <p:nvSpPr>
              <p:cNvPr id="111" name="Oval 74"/>
              <p:cNvSpPr/>
              <p:nvPr/>
            </p:nvSpPr>
            <p:spPr>
              <a:xfrm rot="5400000">
                <a:off x="2057400" y="2800350"/>
                <a:ext cx="91440" cy="91440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914217">
                  <a:defRPr/>
                </a:pPr>
                <a:endParaRPr lang="x-none" sz="1351">
                  <a:latin typeface="Lato Regular" charset="0"/>
                </a:endParaRPr>
              </a:p>
            </p:txBody>
          </p:sp>
          <p:cxnSp>
            <p:nvCxnSpPr>
              <p:cNvPr id="112" name="Straight Connector 75"/>
              <p:cNvCxnSpPr/>
              <p:nvPr/>
            </p:nvCxnSpPr>
            <p:spPr>
              <a:xfrm rot="5400000" flipV="1">
                <a:off x="2545741" y="2449169"/>
                <a:ext cx="0" cy="793803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3" name="CuadroTexto 112"/>
            <p:cNvSpPr txBox="1"/>
            <p:nvPr/>
          </p:nvSpPr>
          <p:spPr>
            <a:xfrm>
              <a:off x="1323464" y="2738162"/>
              <a:ext cx="295274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s-CR" sz="3600" dirty="0" smtClean="0">
                  <a:solidFill>
                    <a:schemeClr val="accent6"/>
                  </a:solidFill>
                  <a:latin typeface="AR CENA" panose="02000000000000000000" pitchFamily="2" charset="0"/>
                </a:rPr>
                <a:t>1</a:t>
              </a:r>
              <a:endParaRPr lang="es-CR" sz="3600" dirty="0">
                <a:solidFill>
                  <a:schemeClr val="accent6"/>
                </a:solidFill>
                <a:latin typeface="AR CENA" panose="02000000000000000000" pitchFamily="2" charset="0"/>
              </a:endParaRPr>
            </a:p>
          </p:txBody>
        </p:sp>
        <p:sp>
          <p:nvSpPr>
            <p:cNvPr id="114" name="AutoShape 82"/>
            <p:cNvSpPr>
              <a:spLocks/>
            </p:cNvSpPr>
            <p:nvPr/>
          </p:nvSpPr>
          <p:spPr bwMode="auto">
            <a:xfrm>
              <a:off x="1278741" y="3495464"/>
              <a:ext cx="395288" cy="32226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3767" y="5419"/>
                  </a:moveTo>
                  <a:cubicBezTo>
                    <a:pt x="4051" y="5419"/>
                    <a:pt x="4271" y="5505"/>
                    <a:pt x="4428" y="5687"/>
                  </a:cubicBezTo>
                  <a:cubicBezTo>
                    <a:pt x="4586" y="5865"/>
                    <a:pt x="4701" y="6078"/>
                    <a:pt x="4766" y="6326"/>
                  </a:cubicBezTo>
                  <a:cubicBezTo>
                    <a:pt x="4835" y="6574"/>
                    <a:pt x="4879" y="6836"/>
                    <a:pt x="4893" y="7106"/>
                  </a:cubicBezTo>
                  <a:cubicBezTo>
                    <a:pt x="4910" y="7377"/>
                    <a:pt x="4917" y="7596"/>
                    <a:pt x="4917" y="7760"/>
                  </a:cubicBezTo>
                  <a:lnTo>
                    <a:pt x="4917" y="9856"/>
                  </a:lnTo>
                  <a:cubicBezTo>
                    <a:pt x="4809" y="9928"/>
                    <a:pt x="4720" y="10015"/>
                    <a:pt x="4646" y="10110"/>
                  </a:cubicBezTo>
                  <a:cubicBezTo>
                    <a:pt x="4574" y="10208"/>
                    <a:pt x="4468" y="10257"/>
                    <a:pt x="4329" y="10257"/>
                  </a:cubicBezTo>
                  <a:lnTo>
                    <a:pt x="561" y="10257"/>
                  </a:lnTo>
                  <a:cubicBezTo>
                    <a:pt x="439" y="10257"/>
                    <a:pt x="338" y="10208"/>
                    <a:pt x="256" y="10110"/>
                  </a:cubicBezTo>
                  <a:cubicBezTo>
                    <a:pt x="177" y="10015"/>
                    <a:pt x="93" y="9928"/>
                    <a:pt x="0" y="9856"/>
                  </a:cubicBezTo>
                  <a:lnTo>
                    <a:pt x="0" y="7760"/>
                  </a:lnTo>
                  <a:cubicBezTo>
                    <a:pt x="0" y="7596"/>
                    <a:pt x="4" y="7377"/>
                    <a:pt x="12" y="7106"/>
                  </a:cubicBezTo>
                  <a:cubicBezTo>
                    <a:pt x="19" y="6836"/>
                    <a:pt x="57" y="6574"/>
                    <a:pt x="124" y="6326"/>
                  </a:cubicBezTo>
                  <a:cubicBezTo>
                    <a:pt x="196" y="6078"/>
                    <a:pt x="309" y="5865"/>
                    <a:pt x="465" y="5687"/>
                  </a:cubicBezTo>
                  <a:cubicBezTo>
                    <a:pt x="624" y="5508"/>
                    <a:pt x="842" y="5419"/>
                    <a:pt x="1123" y="5419"/>
                  </a:cubicBezTo>
                  <a:cubicBezTo>
                    <a:pt x="782" y="5151"/>
                    <a:pt x="508" y="4803"/>
                    <a:pt x="304" y="4377"/>
                  </a:cubicBezTo>
                  <a:cubicBezTo>
                    <a:pt x="103" y="3950"/>
                    <a:pt x="0" y="3469"/>
                    <a:pt x="0" y="2937"/>
                  </a:cubicBezTo>
                  <a:cubicBezTo>
                    <a:pt x="0" y="2539"/>
                    <a:pt x="64" y="2162"/>
                    <a:pt x="189" y="1805"/>
                  </a:cubicBezTo>
                  <a:cubicBezTo>
                    <a:pt x="316" y="1448"/>
                    <a:pt x="491" y="1134"/>
                    <a:pt x="717" y="861"/>
                  </a:cubicBezTo>
                  <a:cubicBezTo>
                    <a:pt x="943" y="590"/>
                    <a:pt x="1207" y="380"/>
                    <a:pt x="1504" y="227"/>
                  </a:cubicBezTo>
                  <a:cubicBezTo>
                    <a:pt x="1804" y="77"/>
                    <a:pt x="2119" y="0"/>
                    <a:pt x="2445" y="0"/>
                  </a:cubicBezTo>
                  <a:cubicBezTo>
                    <a:pt x="2793" y="0"/>
                    <a:pt x="3115" y="77"/>
                    <a:pt x="3412" y="227"/>
                  </a:cubicBezTo>
                  <a:cubicBezTo>
                    <a:pt x="3712" y="380"/>
                    <a:pt x="3969" y="590"/>
                    <a:pt x="4188" y="861"/>
                  </a:cubicBezTo>
                  <a:cubicBezTo>
                    <a:pt x="4406" y="1134"/>
                    <a:pt x="4584" y="1448"/>
                    <a:pt x="4716" y="1805"/>
                  </a:cubicBezTo>
                  <a:cubicBezTo>
                    <a:pt x="4850" y="2162"/>
                    <a:pt x="4917" y="2539"/>
                    <a:pt x="4917" y="2937"/>
                  </a:cubicBezTo>
                  <a:cubicBezTo>
                    <a:pt x="4917" y="3458"/>
                    <a:pt x="4814" y="3939"/>
                    <a:pt x="4603" y="4371"/>
                  </a:cubicBezTo>
                  <a:cubicBezTo>
                    <a:pt x="4392" y="4800"/>
                    <a:pt x="4115" y="5151"/>
                    <a:pt x="3767" y="5419"/>
                  </a:cubicBezTo>
                  <a:moveTo>
                    <a:pt x="18165" y="12062"/>
                  </a:moveTo>
                  <a:cubicBezTo>
                    <a:pt x="18672" y="12604"/>
                    <a:pt x="19070" y="13142"/>
                    <a:pt x="19356" y="13669"/>
                  </a:cubicBezTo>
                  <a:cubicBezTo>
                    <a:pt x="19641" y="14196"/>
                    <a:pt x="19788" y="14801"/>
                    <a:pt x="19788" y="15480"/>
                  </a:cubicBezTo>
                  <a:lnTo>
                    <a:pt x="19788" y="20816"/>
                  </a:lnTo>
                  <a:cubicBezTo>
                    <a:pt x="19694" y="20868"/>
                    <a:pt x="19620" y="20931"/>
                    <a:pt x="19557" y="20995"/>
                  </a:cubicBezTo>
                  <a:cubicBezTo>
                    <a:pt x="19497" y="21061"/>
                    <a:pt x="19425" y="21122"/>
                    <a:pt x="19344" y="21191"/>
                  </a:cubicBezTo>
                  <a:cubicBezTo>
                    <a:pt x="19262" y="21251"/>
                    <a:pt x="19173" y="21317"/>
                    <a:pt x="19075" y="21386"/>
                  </a:cubicBezTo>
                  <a:cubicBezTo>
                    <a:pt x="18976" y="21455"/>
                    <a:pt x="18835" y="21528"/>
                    <a:pt x="18662" y="21599"/>
                  </a:cubicBezTo>
                  <a:lnTo>
                    <a:pt x="2942" y="21599"/>
                  </a:lnTo>
                  <a:cubicBezTo>
                    <a:pt x="2675" y="21599"/>
                    <a:pt x="2467" y="21499"/>
                    <a:pt x="2318" y="21291"/>
                  </a:cubicBezTo>
                  <a:cubicBezTo>
                    <a:pt x="2167" y="21081"/>
                    <a:pt x="2003" y="20926"/>
                    <a:pt x="1819" y="20816"/>
                  </a:cubicBezTo>
                  <a:lnTo>
                    <a:pt x="1819" y="15480"/>
                  </a:lnTo>
                  <a:cubicBezTo>
                    <a:pt x="1819" y="14763"/>
                    <a:pt x="1989" y="14127"/>
                    <a:pt x="2335" y="13571"/>
                  </a:cubicBezTo>
                  <a:cubicBezTo>
                    <a:pt x="2678" y="13018"/>
                    <a:pt x="3052" y="12511"/>
                    <a:pt x="3460" y="12062"/>
                  </a:cubicBezTo>
                  <a:cubicBezTo>
                    <a:pt x="3535" y="11970"/>
                    <a:pt x="3633" y="11869"/>
                    <a:pt x="3753" y="11766"/>
                  </a:cubicBezTo>
                  <a:cubicBezTo>
                    <a:pt x="3873" y="11659"/>
                    <a:pt x="4000" y="11590"/>
                    <a:pt x="4137" y="11553"/>
                  </a:cubicBezTo>
                  <a:cubicBezTo>
                    <a:pt x="4276" y="11495"/>
                    <a:pt x="4432" y="11466"/>
                    <a:pt x="4610" y="11455"/>
                  </a:cubicBezTo>
                  <a:cubicBezTo>
                    <a:pt x="4785" y="11446"/>
                    <a:pt x="4956" y="11423"/>
                    <a:pt x="5126" y="11388"/>
                  </a:cubicBezTo>
                  <a:cubicBezTo>
                    <a:pt x="5594" y="11299"/>
                    <a:pt x="6091" y="11210"/>
                    <a:pt x="6621" y="11121"/>
                  </a:cubicBezTo>
                  <a:cubicBezTo>
                    <a:pt x="7149" y="11034"/>
                    <a:pt x="7665" y="10945"/>
                    <a:pt x="8172" y="10853"/>
                  </a:cubicBezTo>
                  <a:cubicBezTo>
                    <a:pt x="7483" y="10326"/>
                    <a:pt x="6928" y="9632"/>
                    <a:pt x="6513" y="8762"/>
                  </a:cubicBezTo>
                  <a:cubicBezTo>
                    <a:pt x="6093" y="7896"/>
                    <a:pt x="5884" y="6940"/>
                    <a:pt x="5884" y="5903"/>
                  </a:cubicBezTo>
                  <a:cubicBezTo>
                    <a:pt x="5884" y="5097"/>
                    <a:pt x="6016" y="4331"/>
                    <a:pt x="6275" y="3608"/>
                  </a:cubicBezTo>
                  <a:cubicBezTo>
                    <a:pt x="6535" y="2885"/>
                    <a:pt x="6887" y="2260"/>
                    <a:pt x="7331" y="1733"/>
                  </a:cubicBezTo>
                  <a:cubicBezTo>
                    <a:pt x="7778" y="1203"/>
                    <a:pt x="8299" y="786"/>
                    <a:pt x="8894" y="472"/>
                  </a:cubicBezTo>
                  <a:cubicBezTo>
                    <a:pt x="9494" y="158"/>
                    <a:pt x="10125" y="3"/>
                    <a:pt x="10802" y="3"/>
                  </a:cubicBezTo>
                  <a:cubicBezTo>
                    <a:pt x="11476" y="3"/>
                    <a:pt x="12112" y="158"/>
                    <a:pt x="12710" y="472"/>
                  </a:cubicBezTo>
                  <a:cubicBezTo>
                    <a:pt x="13307" y="786"/>
                    <a:pt x="13826" y="1203"/>
                    <a:pt x="14272" y="1733"/>
                  </a:cubicBezTo>
                  <a:cubicBezTo>
                    <a:pt x="14716" y="2260"/>
                    <a:pt x="15067" y="2885"/>
                    <a:pt x="15328" y="3608"/>
                  </a:cubicBezTo>
                  <a:cubicBezTo>
                    <a:pt x="15590" y="4331"/>
                    <a:pt x="15719" y="5097"/>
                    <a:pt x="15719" y="5903"/>
                  </a:cubicBezTo>
                  <a:cubicBezTo>
                    <a:pt x="15719" y="6939"/>
                    <a:pt x="15513" y="7890"/>
                    <a:pt x="15100" y="8757"/>
                  </a:cubicBezTo>
                  <a:cubicBezTo>
                    <a:pt x="14685" y="9620"/>
                    <a:pt x="14128" y="10320"/>
                    <a:pt x="13432" y="10853"/>
                  </a:cubicBezTo>
                  <a:cubicBezTo>
                    <a:pt x="13936" y="10945"/>
                    <a:pt x="14452" y="11031"/>
                    <a:pt x="14978" y="11115"/>
                  </a:cubicBezTo>
                  <a:cubicBezTo>
                    <a:pt x="15504" y="11198"/>
                    <a:pt x="16005" y="11288"/>
                    <a:pt x="16478" y="11388"/>
                  </a:cubicBezTo>
                  <a:cubicBezTo>
                    <a:pt x="16653" y="11426"/>
                    <a:pt x="16826" y="11449"/>
                    <a:pt x="16994" y="11455"/>
                  </a:cubicBezTo>
                  <a:cubicBezTo>
                    <a:pt x="17162" y="11466"/>
                    <a:pt x="17323" y="11495"/>
                    <a:pt x="17467" y="11553"/>
                  </a:cubicBezTo>
                  <a:cubicBezTo>
                    <a:pt x="17603" y="11590"/>
                    <a:pt x="17731" y="11659"/>
                    <a:pt x="17851" y="11766"/>
                  </a:cubicBezTo>
                  <a:cubicBezTo>
                    <a:pt x="17966" y="11869"/>
                    <a:pt x="18074" y="11970"/>
                    <a:pt x="18165" y="12062"/>
                  </a:cubicBezTo>
                  <a:moveTo>
                    <a:pt x="20474" y="5419"/>
                  </a:moveTo>
                  <a:cubicBezTo>
                    <a:pt x="20757" y="5419"/>
                    <a:pt x="20973" y="5505"/>
                    <a:pt x="21124" y="5687"/>
                  </a:cubicBezTo>
                  <a:cubicBezTo>
                    <a:pt x="21271" y="5865"/>
                    <a:pt x="21381" y="6078"/>
                    <a:pt x="21448" y="6326"/>
                  </a:cubicBezTo>
                  <a:cubicBezTo>
                    <a:pt x="21520" y="6574"/>
                    <a:pt x="21561" y="6836"/>
                    <a:pt x="21576" y="7106"/>
                  </a:cubicBezTo>
                  <a:cubicBezTo>
                    <a:pt x="21592" y="7377"/>
                    <a:pt x="21599" y="7596"/>
                    <a:pt x="21599" y="7760"/>
                  </a:cubicBezTo>
                  <a:lnTo>
                    <a:pt x="21599" y="9856"/>
                  </a:lnTo>
                  <a:cubicBezTo>
                    <a:pt x="21508" y="9928"/>
                    <a:pt x="21422" y="10015"/>
                    <a:pt x="21340" y="10110"/>
                  </a:cubicBezTo>
                  <a:cubicBezTo>
                    <a:pt x="21261" y="10208"/>
                    <a:pt x="21158" y="10257"/>
                    <a:pt x="21036" y="10257"/>
                  </a:cubicBezTo>
                  <a:lnTo>
                    <a:pt x="17268" y="10257"/>
                  </a:lnTo>
                  <a:cubicBezTo>
                    <a:pt x="17131" y="10257"/>
                    <a:pt x="17023" y="10208"/>
                    <a:pt x="16953" y="10110"/>
                  </a:cubicBezTo>
                  <a:cubicBezTo>
                    <a:pt x="16879" y="10015"/>
                    <a:pt x="16790" y="9928"/>
                    <a:pt x="16682" y="9856"/>
                  </a:cubicBezTo>
                  <a:lnTo>
                    <a:pt x="16682" y="7760"/>
                  </a:lnTo>
                  <a:cubicBezTo>
                    <a:pt x="16682" y="7596"/>
                    <a:pt x="16692" y="7377"/>
                    <a:pt x="16706" y="7106"/>
                  </a:cubicBezTo>
                  <a:cubicBezTo>
                    <a:pt x="16720" y="6836"/>
                    <a:pt x="16766" y="6574"/>
                    <a:pt x="16836" y="6326"/>
                  </a:cubicBezTo>
                  <a:cubicBezTo>
                    <a:pt x="16912" y="6078"/>
                    <a:pt x="17023" y="5865"/>
                    <a:pt x="17183" y="5687"/>
                  </a:cubicBezTo>
                  <a:cubicBezTo>
                    <a:pt x="17337" y="5508"/>
                    <a:pt x="17556" y="5419"/>
                    <a:pt x="17829" y="5419"/>
                  </a:cubicBezTo>
                  <a:cubicBezTo>
                    <a:pt x="17488" y="5151"/>
                    <a:pt x="17210" y="4803"/>
                    <a:pt x="16999" y="4377"/>
                  </a:cubicBezTo>
                  <a:cubicBezTo>
                    <a:pt x="16788" y="3950"/>
                    <a:pt x="16682" y="3469"/>
                    <a:pt x="16682" y="2937"/>
                  </a:cubicBezTo>
                  <a:cubicBezTo>
                    <a:pt x="16682" y="2539"/>
                    <a:pt x="16744" y="2162"/>
                    <a:pt x="16872" y="1805"/>
                  </a:cubicBezTo>
                  <a:cubicBezTo>
                    <a:pt x="16999" y="1448"/>
                    <a:pt x="17174" y="1134"/>
                    <a:pt x="17400" y="861"/>
                  </a:cubicBezTo>
                  <a:cubicBezTo>
                    <a:pt x="17625" y="590"/>
                    <a:pt x="17889" y="380"/>
                    <a:pt x="18187" y="227"/>
                  </a:cubicBezTo>
                  <a:cubicBezTo>
                    <a:pt x="18487" y="77"/>
                    <a:pt x="18808" y="0"/>
                    <a:pt x="19152" y="0"/>
                  </a:cubicBezTo>
                  <a:cubicBezTo>
                    <a:pt x="19480" y="0"/>
                    <a:pt x="19795" y="77"/>
                    <a:pt x="20095" y="227"/>
                  </a:cubicBezTo>
                  <a:cubicBezTo>
                    <a:pt x="20395" y="380"/>
                    <a:pt x="20656" y="590"/>
                    <a:pt x="20882" y="861"/>
                  </a:cubicBezTo>
                  <a:cubicBezTo>
                    <a:pt x="21108" y="1134"/>
                    <a:pt x="21285" y="1448"/>
                    <a:pt x="21412" y="1805"/>
                  </a:cubicBezTo>
                  <a:cubicBezTo>
                    <a:pt x="21537" y="2162"/>
                    <a:pt x="21599" y="2539"/>
                    <a:pt x="21599" y="2937"/>
                  </a:cubicBezTo>
                  <a:cubicBezTo>
                    <a:pt x="21599" y="3458"/>
                    <a:pt x="21499" y="3939"/>
                    <a:pt x="21295" y="4371"/>
                  </a:cubicBezTo>
                  <a:cubicBezTo>
                    <a:pt x="21093" y="4800"/>
                    <a:pt x="20820" y="5151"/>
                    <a:pt x="20474" y="5419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/>
          </p:spPr>
          <p:txBody>
            <a:bodyPr lIns="76203" tIns="76203" rIns="76203" bIns="76203" anchor="ctr"/>
            <a:lstStyle/>
            <a:p>
              <a:pPr defTabSz="685829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 sz="4351" dirty="0">
                <a:solidFill>
                  <a:srgbClr val="44C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  <p:grpSp>
          <p:nvGrpSpPr>
            <p:cNvPr id="115" name="Group 73"/>
            <p:cNvGrpSpPr/>
            <p:nvPr/>
          </p:nvGrpSpPr>
          <p:grpSpPr>
            <a:xfrm rot="16200000">
              <a:off x="2491903" y="4694894"/>
              <a:ext cx="1181192" cy="91440"/>
              <a:chOff x="2057400" y="2800350"/>
              <a:chExt cx="1180884" cy="91440"/>
            </a:xfrm>
            <a:solidFill>
              <a:schemeClr val="tx1">
                <a:lumMod val="50000"/>
              </a:schemeClr>
            </a:solidFill>
          </p:grpSpPr>
          <p:sp>
            <p:nvSpPr>
              <p:cNvPr id="116" name="Oval 74"/>
              <p:cNvSpPr/>
              <p:nvPr/>
            </p:nvSpPr>
            <p:spPr>
              <a:xfrm rot="5400000">
                <a:off x="2057400" y="2800350"/>
                <a:ext cx="91440" cy="91440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914217">
                  <a:defRPr/>
                </a:pPr>
                <a:endParaRPr lang="x-none" sz="1351">
                  <a:latin typeface="Lato Regular" charset="0"/>
                </a:endParaRPr>
              </a:p>
            </p:txBody>
          </p:sp>
          <p:cxnSp>
            <p:nvCxnSpPr>
              <p:cNvPr id="117" name="Straight Connector 75"/>
              <p:cNvCxnSpPr/>
              <p:nvPr/>
            </p:nvCxnSpPr>
            <p:spPr>
              <a:xfrm rot="5400000" flipV="1">
                <a:off x="2685842" y="2309068"/>
                <a:ext cx="15439" cy="1089444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Group 73"/>
            <p:cNvGrpSpPr/>
            <p:nvPr/>
          </p:nvGrpSpPr>
          <p:grpSpPr>
            <a:xfrm rot="16200000">
              <a:off x="4202446" y="4352416"/>
              <a:ext cx="1089332" cy="91440"/>
              <a:chOff x="2057400" y="2800350"/>
              <a:chExt cx="1089048" cy="91440"/>
            </a:xfrm>
            <a:solidFill>
              <a:schemeClr val="tx1">
                <a:lumMod val="50000"/>
              </a:schemeClr>
            </a:solidFill>
          </p:grpSpPr>
          <p:sp>
            <p:nvSpPr>
              <p:cNvPr id="119" name="Oval 74"/>
              <p:cNvSpPr/>
              <p:nvPr/>
            </p:nvSpPr>
            <p:spPr>
              <a:xfrm rot="5400000">
                <a:off x="2057400" y="2800350"/>
                <a:ext cx="91440" cy="91440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914217">
                  <a:defRPr/>
                </a:pPr>
                <a:endParaRPr lang="x-none" sz="1351">
                  <a:latin typeface="Lato Regular" charset="0"/>
                </a:endParaRPr>
              </a:p>
            </p:txBody>
          </p:sp>
          <p:cxnSp>
            <p:nvCxnSpPr>
              <p:cNvPr id="120" name="Straight Connector 75"/>
              <p:cNvCxnSpPr/>
              <p:nvPr/>
            </p:nvCxnSpPr>
            <p:spPr>
              <a:xfrm rot="5400000" flipV="1">
                <a:off x="2638265" y="2335632"/>
                <a:ext cx="8253" cy="1008113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1" name="Group 73"/>
            <p:cNvGrpSpPr/>
            <p:nvPr/>
          </p:nvGrpSpPr>
          <p:grpSpPr>
            <a:xfrm rot="16200000">
              <a:off x="5966434" y="4106687"/>
              <a:ext cx="809024" cy="91440"/>
              <a:chOff x="2057400" y="2800350"/>
              <a:chExt cx="808813" cy="91440"/>
            </a:xfrm>
            <a:solidFill>
              <a:schemeClr val="tx1">
                <a:lumMod val="50000"/>
              </a:schemeClr>
            </a:solidFill>
          </p:grpSpPr>
          <p:sp>
            <p:nvSpPr>
              <p:cNvPr id="122" name="Oval 74"/>
              <p:cNvSpPr/>
              <p:nvPr/>
            </p:nvSpPr>
            <p:spPr>
              <a:xfrm rot="5400000">
                <a:off x="2057400" y="2800350"/>
                <a:ext cx="91440" cy="91440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914217">
                  <a:defRPr/>
                </a:pPr>
                <a:endParaRPr lang="x-none" sz="1351">
                  <a:latin typeface="Lato Regular" charset="0"/>
                </a:endParaRPr>
              </a:p>
            </p:txBody>
          </p:sp>
          <p:cxnSp>
            <p:nvCxnSpPr>
              <p:cNvPr id="123" name="Straight Connector 75"/>
              <p:cNvCxnSpPr>
                <a:endCxn id="229402" idx="2"/>
              </p:cNvCxnSpPr>
              <p:nvPr/>
            </p:nvCxnSpPr>
            <p:spPr>
              <a:xfrm rot="5400000" flipH="1" flipV="1">
                <a:off x="2496798" y="2476656"/>
                <a:ext cx="21456" cy="717375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4" name="Group 51"/>
            <p:cNvGrpSpPr>
              <a:grpSpLocks/>
            </p:cNvGrpSpPr>
            <p:nvPr/>
          </p:nvGrpSpPr>
          <p:grpSpPr bwMode="auto">
            <a:xfrm>
              <a:off x="8781230" y="3548504"/>
              <a:ext cx="1620838" cy="847725"/>
              <a:chOff x="6725834" y="9135119"/>
              <a:chExt cx="4387851" cy="2294467"/>
            </a:xfrm>
            <a:solidFill>
              <a:srgbClr val="7030A0"/>
            </a:solidFill>
          </p:grpSpPr>
          <p:sp>
            <p:nvSpPr>
              <p:cNvPr id="125" name="Freeform 19"/>
              <p:cNvSpPr>
                <a:spLocks/>
              </p:cNvSpPr>
              <p:nvPr/>
            </p:nvSpPr>
            <p:spPr bwMode="auto">
              <a:xfrm>
                <a:off x="6725834" y="9773186"/>
                <a:ext cx="2196074" cy="1656400"/>
              </a:xfrm>
              <a:custGeom>
                <a:avLst/>
                <a:gdLst>
                  <a:gd name="T0" fmla="*/ 1038 w 1038"/>
                  <a:gd name="T1" fmla="*/ 783 h 783"/>
                  <a:gd name="T2" fmla="*/ 0 w 1038"/>
                  <a:gd name="T3" fmla="*/ 488 h 783"/>
                  <a:gd name="T4" fmla="*/ 0 w 1038"/>
                  <a:gd name="T5" fmla="*/ 0 h 783"/>
                  <a:gd name="T6" fmla="*/ 1038 w 1038"/>
                  <a:gd name="T7" fmla="*/ 294 h 783"/>
                  <a:gd name="T8" fmla="*/ 1038 w 1038"/>
                  <a:gd name="T9" fmla="*/ 783 h 7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8" h="783">
                    <a:moveTo>
                      <a:pt x="1038" y="783"/>
                    </a:moveTo>
                    <a:lnTo>
                      <a:pt x="0" y="488"/>
                    </a:lnTo>
                    <a:lnTo>
                      <a:pt x="0" y="0"/>
                    </a:lnTo>
                    <a:lnTo>
                      <a:pt x="1038" y="294"/>
                    </a:lnTo>
                    <a:lnTo>
                      <a:pt x="1038" y="78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45732" tIns="22866" rIns="45732" bIns="22866"/>
              <a:lstStyle/>
              <a:p>
                <a:pPr defTabSz="914217">
                  <a:defRPr/>
                </a:pPr>
                <a:endParaRPr lang="en-US" sz="1201">
                  <a:latin typeface="Lato Regular" charset="0"/>
                </a:endParaRPr>
              </a:p>
            </p:txBody>
          </p:sp>
          <p:sp>
            <p:nvSpPr>
              <p:cNvPr id="126" name="Freeform 20"/>
              <p:cNvSpPr>
                <a:spLocks/>
              </p:cNvSpPr>
              <p:nvPr/>
            </p:nvSpPr>
            <p:spPr bwMode="auto">
              <a:xfrm>
                <a:off x="8919760" y="9773186"/>
                <a:ext cx="2193925" cy="1656400"/>
              </a:xfrm>
              <a:custGeom>
                <a:avLst/>
                <a:gdLst>
                  <a:gd name="T0" fmla="*/ 1037 w 1037"/>
                  <a:gd name="T1" fmla="*/ 488 h 783"/>
                  <a:gd name="T2" fmla="*/ 0 w 1037"/>
                  <a:gd name="T3" fmla="*/ 783 h 783"/>
                  <a:gd name="T4" fmla="*/ 0 w 1037"/>
                  <a:gd name="T5" fmla="*/ 294 h 783"/>
                  <a:gd name="T6" fmla="*/ 1037 w 1037"/>
                  <a:gd name="T7" fmla="*/ 0 h 783"/>
                  <a:gd name="T8" fmla="*/ 1037 w 1037"/>
                  <a:gd name="T9" fmla="*/ 488 h 7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7" h="783">
                    <a:moveTo>
                      <a:pt x="1037" y="488"/>
                    </a:moveTo>
                    <a:lnTo>
                      <a:pt x="0" y="783"/>
                    </a:lnTo>
                    <a:lnTo>
                      <a:pt x="0" y="294"/>
                    </a:lnTo>
                    <a:lnTo>
                      <a:pt x="1037" y="0"/>
                    </a:lnTo>
                    <a:lnTo>
                      <a:pt x="1037" y="48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45732" tIns="22866" rIns="45732" bIns="22866"/>
              <a:lstStyle/>
              <a:p>
                <a:pPr defTabSz="914217">
                  <a:defRPr/>
                </a:pPr>
                <a:endParaRPr lang="en-US" sz="1201">
                  <a:latin typeface="Lato Regular" charset="0"/>
                </a:endParaRPr>
              </a:p>
            </p:txBody>
          </p:sp>
          <p:sp>
            <p:nvSpPr>
              <p:cNvPr id="127" name="Freeform 21"/>
              <p:cNvSpPr>
                <a:spLocks/>
              </p:cNvSpPr>
              <p:nvPr/>
            </p:nvSpPr>
            <p:spPr bwMode="auto">
              <a:xfrm>
                <a:off x="6725834" y="9135119"/>
                <a:ext cx="4387851" cy="1258949"/>
              </a:xfrm>
              <a:custGeom>
                <a:avLst/>
                <a:gdLst>
                  <a:gd name="T0" fmla="*/ 2073 w 2073"/>
                  <a:gd name="T1" fmla="*/ 301 h 595"/>
                  <a:gd name="T2" fmla="*/ 1036 w 2073"/>
                  <a:gd name="T3" fmla="*/ 595 h 595"/>
                  <a:gd name="T4" fmla="*/ 0 w 2073"/>
                  <a:gd name="T5" fmla="*/ 301 h 595"/>
                  <a:gd name="T6" fmla="*/ 0 w 2073"/>
                  <a:gd name="T7" fmla="*/ 295 h 595"/>
                  <a:gd name="T8" fmla="*/ 1038 w 2073"/>
                  <a:gd name="T9" fmla="*/ 0 h 595"/>
                  <a:gd name="T10" fmla="*/ 2073 w 2073"/>
                  <a:gd name="T11" fmla="*/ 295 h 595"/>
                  <a:gd name="T12" fmla="*/ 2073 w 2073"/>
                  <a:gd name="T13" fmla="*/ 301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73" h="595">
                    <a:moveTo>
                      <a:pt x="2073" y="301"/>
                    </a:moveTo>
                    <a:lnTo>
                      <a:pt x="1036" y="595"/>
                    </a:lnTo>
                    <a:lnTo>
                      <a:pt x="0" y="301"/>
                    </a:lnTo>
                    <a:lnTo>
                      <a:pt x="0" y="295"/>
                    </a:lnTo>
                    <a:lnTo>
                      <a:pt x="1038" y="0"/>
                    </a:lnTo>
                    <a:lnTo>
                      <a:pt x="2073" y="295"/>
                    </a:lnTo>
                    <a:lnTo>
                      <a:pt x="2073" y="3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45732" tIns="22866" rIns="45732" bIns="22866"/>
              <a:lstStyle/>
              <a:p>
                <a:pPr defTabSz="914217">
                  <a:defRPr/>
                </a:pPr>
                <a:endParaRPr lang="en-US" sz="1201">
                  <a:latin typeface="Lato Regular" charset="0"/>
                </a:endParaRPr>
              </a:p>
            </p:txBody>
          </p:sp>
        </p:grpSp>
        <p:grpSp>
          <p:nvGrpSpPr>
            <p:cNvPr id="128" name="Group 12"/>
            <p:cNvGrpSpPr>
              <a:grpSpLocks/>
            </p:cNvGrpSpPr>
            <p:nvPr/>
          </p:nvGrpSpPr>
          <p:grpSpPr bwMode="auto">
            <a:xfrm>
              <a:off x="8696581" y="1582686"/>
              <a:ext cx="1824278" cy="1374849"/>
              <a:chOff x="16238310" y="2465444"/>
              <a:chExt cx="4796035" cy="3662836"/>
            </a:xfrm>
          </p:grpSpPr>
          <p:sp>
            <p:nvSpPr>
              <p:cNvPr id="129" name="Oval 59"/>
              <p:cNvSpPr/>
              <p:nvPr/>
            </p:nvSpPr>
            <p:spPr bwMode="auto">
              <a:xfrm>
                <a:off x="17940775" y="2465444"/>
                <a:ext cx="1529703" cy="1531034"/>
              </a:xfrm>
              <a:prstGeom prst="ellipse">
                <a:avLst/>
              </a:prstGeom>
              <a:solidFill>
                <a:srgbClr val="7030A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41">
                  <a:defRPr/>
                </a:pPr>
                <a:endParaRPr lang="en-US" sz="1200" dirty="0">
                  <a:latin typeface="Lato Light"/>
                </a:endParaRPr>
              </a:p>
            </p:txBody>
          </p:sp>
          <p:sp>
            <p:nvSpPr>
              <p:cNvPr id="130" name="TextBox 72"/>
              <p:cNvSpPr txBox="1">
                <a:spLocks noChangeArrowheads="1"/>
              </p:cNvSpPr>
              <p:nvPr/>
            </p:nvSpPr>
            <p:spPr bwMode="auto">
              <a:xfrm>
                <a:off x="16238310" y="4172641"/>
                <a:ext cx="4796035" cy="19556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4" tIns="34292" rIns="68584" bIns="34292">
                <a:spAutoFit/>
              </a:bodyPr>
              <a:lstStyle>
                <a:lvl1pPr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ts val="638"/>
                  </a:spcBef>
                </a:pPr>
                <a:r>
                  <a:rPr lang="en-US" altLang="es-CR" sz="1200" dirty="0" smtClean="0">
                    <a:latin typeface="Lato Light"/>
                    <a:ea typeface="Lato Light"/>
                    <a:cs typeface="Lato Light"/>
                  </a:rPr>
                  <a:t>Plan </a:t>
                </a:r>
                <a:r>
                  <a:rPr lang="en-US" altLang="es-CR" sz="1200" dirty="0">
                    <a:latin typeface="Lato Light"/>
                    <a:ea typeface="Lato Light"/>
                    <a:cs typeface="Lato Light"/>
                  </a:rPr>
                  <a:t>de </a:t>
                </a:r>
                <a:r>
                  <a:rPr lang="en-US" altLang="es-CR" sz="1200" dirty="0" err="1" smtClean="0">
                    <a:latin typeface="Lato Light"/>
                    <a:ea typeface="Lato Light"/>
                    <a:cs typeface="Lato Light"/>
                  </a:rPr>
                  <a:t>acción</a:t>
                </a:r>
                <a:r>
                  <a:rPr lang="en-US" altLang="es-CR" sz="1200" dirty="0" smtClean="0">
                    <a:latin typeface="Lato Light"/>
                    <a:ea typeface="Lato Light"/>
                    <a:cs typeface="Lato Light"/>
                  </a:rPr>
                  <a:t> y planes </a:t>
                </a:r>
                <a:r>
                  <a:rPr lang="en-US" altLang="es-CR" sz="1200" dirty="0" err="1" smtClean="0">
                    <a:latin typeface="Lato Light"/>
                    <a:ea typeface="Lato Light"/>
                    <a:cs typeface="Lato Light"/>
                  </a:rPr>
                  <a:t>piloto</a:t>
                </a:r>
                <a:r>
                  <a:rPr lang="en-US" altLang="es-CR" sz="1200" dirty="0" smtClean="0">
                    <a:latin typeface="Lato Light"/>
                    <a:ea typeface="Lato Light"/>
                    <a:cs typeface="Lato Light"/>
                  </a:rPr>
                  <a:t> con </a:t>
                </a:r>
                <a:r>
                  <a:rPr lang="en-US" altLang="es-CR" sz="1200" dirty="0" err="1" smtClean="0">
                    <a:latin typeface="Lato Light"/>
                    <a:ea typeface="Lato Light"/>
                    <a:cs typeface="Lato Light"/>
                  </a:rPr>
                  <a:t>públicos</a:t>
                </a:r>
                <a:r>
                  <a:rPr lang="en-US" altLang="es-CR" sz="1200" dirty="0" smtClean="0">
                    <a:latin typeface="Lato Light"/>
                    <a:ea typeface="Lato Light"/>
                    <a:cs typeface="Lato Light"/>
                  </a:rPr>
                  <a:t> meta </a:t>
                </a:r>
                <a:r>
                  <a:rPr lang="en-US" altLang="es-CR" sz="1200" dirty="0" err="1" smtClean="0">
                    <a:latin typeface="Lato Light"/>
                    <a:ea typeface="Lato Light"/>
                    <a:cs typeface="Lato Light"/>
                  </a:rPr>
                  <a:t>específicos</a:t>
                </a:r>
                <a:r>
                  <a:rPr lang="en-US" altLang="es-CR" sz="1200" dirty="0" smtClean="0">
                    <a:latin typeface="Lato Light"/>
                    <a:ea typeface="Lato Light"/>
                    <a:cs typeface="Lato Light"/>
                  </a:rPr>
                  <a:t> </a:t>
                </a:r>
                <a:endParaRPr lang="es-ES" altLang="es-CR" sz="1200" dirty="0">
                  <a:latin typeface="Lato Light"/>
                  <a:ea typeface="Lato Light"/>
                  <a:cs typeface="Lato Light"/>
                </a:endParaRPr>
              </a:p>
            </p:txBody>
          </p:sp>
        </p:grpSp>
        <p:grpSp>
          <p:nvGrpSpPr>
            <p:cNvPr id="131" name="Group 93"/>
            <p:cNvGrpSpPr/>
            <p:nvPr/>
          </p:nvGrpSpPr>
          <p:grpSpPr>
            <a:xfrm rot="16200000">
              <a:off x="9150187" y="3314945"/>
              <a:ext cx="885473" cy="91440"/>
              <a:chOff x="2057400" y="2800350"/>
              <a:chExt cx="885242" cy="91440"/>
            </a:xfrm>
            <a:solidFill>
              <a:schemeClr val="tx1">
                <a:lumMod val="50000"/>
              </a:schemeClr>
            </a:solidFill>
          </p:grpSpPr>
          <p:sp>
            <p:nvSpPr>
              <p:cNvPr id="132" name="Oval 94"/>
              <p:cNvSpPr/>
              <p:nvPr/>
            </p:nvSpPr>
            <p:spPr>
              <a:xfrm rot="5400000">
                <a:off x="2057400" y="2800350"/>
                <a:ext cx="91440" cy="91440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914217">
                  <a:defRPr/>
                </a:pPr>
                <a:endParaRPr lang="x-none" sz="1351">
                  <a:latin typeface="Lato Regular" charset="0"/>
                </a:endParaRPr>
              </a:p>
            </p:txBody>
          </p:sp>
          <p:cxnSp>
            <p:nvCxnSpPr>
              <p:cNvPr id="133" name="Straight Connector 95"/>
              <p:cNvCxnSpPr/>
              <p:nvPr/>
            </p:nvCxnSpPr>
            <p:spPr>
              <a:xfrm rot="5400000" flipV="1">
                <a:off x="2545741" y="2449169"/>
                <a:ext cx="0" cy="793803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4" name="CuadroTexto 133"/>
            <p:cNvSpPr txBox="1"/>
            <p:nvPr/>
          </p:nvSpPr>
          <p:spPr>
            <a:xfrm>
              <a:off x="9401359" y="975962"/>
              <a:ext cx="4745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rgbClr val="7030A0"/>
                  </a:solidFill>
                  <a:latin typeface="AR CENA" panose="02000000000000000000" pitchFamily="2" charset="0"/>
                </a:rPr>
                <a:t>6</a:t>
              </a:r>
              <a:endParaRPr lang="es-CR" sz="3600" dirty="0">
                <a:solidFill>
                  <a:srgbClr val="7030A0"/>
                </a:solidFill>
                <a:latin typeface="AR CENA" panose="02000000000000000000" pitchFamily="2" charset="0"/>
              </a:endParaRPr>
            </a:p>
          </p:txBody>
        </p:sp>
        <p:sp>
          <p:nvSpPr>
            <p:cNvPr id="137" name="Freeform 144"/>
            <p:cNvSpPr>
              <a:spLocks noEditPoints="1"/>
            </p:cNvSpPr>
            <p:nvPr/>
          </p:nvSpPr>
          <p:spPr bwMode="auto">
            <a:xfrm>
              <a:off x="2926360" y="3173976"/>
              <a:ext cx="409575" cy="401637"/>
            </a:xfrm>
            <a:custGeom>
              <a:avLst/>
              <a:gdLst>
                <a:gd name="T0" fmla="*/ 292554 w 126"/>
                <a:gd name="T1" fmla="*/ 0 h 123"/>
                <a:gd name="T2" fmla="*/ 172282 w 126"/>
                <a:gd name="T3" fmla="*/ 84899 h 123"/>
                <a:gd name="T4" fmla="*/ 172282 w 126"/>
                <a:gd name="T5" fmla="*/ 84899 h 123"/>
                <a:gd name="T6" fmla="*/ 42258 w 126"/>
                <a:gd name="T7" fmla="*/ 215513 h 123"/>
                <a:gd name="T8" fmla="*/ 0 w 126"/>
                <a:gd name="T9" fmla="*/ 346126 h 123"/>
                <a:gd name="T10" fmla="*/ 42258 w 126"/>
                <a:gd name="T11" fmla="*/ 401637 h 123"/>
                <a:gd name="T12" fmla="*/ 162530 w 126"/>
                <a:gd name="T13" fmla="*/ 372249 h 123"/>
                <a:gd name="T14" fmla="*/ 373818 w 126"/>
                <a:gd name="T15" fmla="*/ 166532 h 123"/>
                <a:gd name="T16" fmla="*/ 198286 w 126"/>
                <a:gd name="T17" fmla="*/ 297146 h 123"/>
                <a:gd name="T18" fmla="*/ 308807 w 126"/>
                <a:gd name="T19" fmla="*/ 146940 h 123"/>
                <a:gd name="T20" fmla="*/ 295804 w 126"/>
                <a:gd name="T21" fmla="*/ 208982 h 123"/>
                <a:gd name="T22" fmla="*/ 198286 w 126"/>
                <a:gd name="T23" fmla="*/ 306942 h 123"/>
                <a:gd name="T24" fmla="*/ 182033 w 126"/>
                <a:gd name="T25" fmla="*/ 254697 h 123"/>
                <a:gd name="T26" fmla="*/ 139776 w 126"/>
                <a:gd name="T27" fmla="*/ 215513 h 123"/>
                <a:gd name="T28" fmla="*/ 286052 w 126"/>
                <a:gd name="T29" fmla="*/ 111022 h 123"/>
                <a:gd name="T30" fmla="*/ 182033 w 126"/>
                <a:gd name="T31" fmla="*/ 254697 h 123"/>
                <a:gd name="T32" fmla="*/ 94267 w 126"/>
                <a:gd name="T33" fmla="*/ 199186 h 123"/>
                <a:gd name="T34" fmla="*/ 247045 w 126"/>
                <a:gd name="T35" fmla="*/ 91430 h 123"/>
                <a:gd name="T36" fmla="*/ 52010 w 126"/>
                <a:gd name="T37" fmla="*/ 375514 h 123"/>
                <a:gd name="T38" fmla="*/ 22754 w 126"/>
                <a:gd name="T39" fmla="*/ 359188 h 123"/>
                <a:gd name="T40" fmla="*/ 39007 w 126"/>
                <a:gd name="T41" fmla="*/ 303677 h 123"/>
                <a:gd name="T42" fmla="*/ 97518 w 126"/>
                <a:gd name="T43" fmla="*/ 362453 h 123"/>
                <a:gd name="T44" fmla="*/ 110520 w 126"/>
                <a:gd name="T45" fmla="*/ 359188 h 123"/>
                <a:gd name="T46" fmla="*/ 42258 w 126"/>
                <a:gd name="T47" fmla="*/ 290615 h 123"/>
                <a:gd name="T48" fmla="*/ 58511 w 126"/>
                <a:gd name="T49" fmla="*/ 235105 h 123"/>
                <a:gd name="T50" fmla="*/ 159279 w 126"/>
                <a:gd name="T51" fmla="*/ 346126 h 123"/>
                <a:gd name="T52" fmla="*/ 110520 w 126"/>
                <a:gd name="T53" fmla="*/ 359188 h 123"/>
                <a:gd name="T54" fmla="*/ 334811 w 126"/>
                <a:gd name="T55" fmla="*/ 169798 h 123"/>
                <a:gd name="T56" fmla="*/ 302305 w 126"/>
                <a:gd name="T57" fmla="*/ 94695 h 123"/>
                <a:gd name="T58" fmla="*/ 250296 w 126"/>
                <a:gd name="T59" fmla="*/ 42449 h 123"/>
                <a:gd name="T60" fmla="*/ 347814 w 126"/>
                <a:gd name="T61" fmla="*/ 52245 h 123"/>
                <a:gd name="T62" fmla="*/ 357565 w 126"/>
                <a:gd name="T63" fmla="*/ 146940 h 123"/>
                <a:gd name="T64" fmla="*/ 357565 w 126"/>
                <a:gd name="T65" fmla="*/ 146940 h 1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26" h="123">
                  <a:moveTo>
                    <a:pt x="112" y="10"/>
                  </a:moveTo>
                  <a:cubicBezTo>
                    <a:pt x="106" y="4"/>
                    <a:pt x="98" y="0"/>
                    <a:pt x="90" y="0"/>
                  </a:cubicBezTo>
                  <a:cubicBezTo>
                    <a:pt x="83" y="0"/>
                    <a:pt x="76" y="3"/>
                    <a:pt x="72" y="7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53" y="26"/>
                    <a:pt x="53" y="26"/>
                    <a:pt x="53" y="26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1" y="68"/>
                    <a:pt x="10" y="70"/>
                    <a:pt x="9" y="73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8"/>
                    <a:pt x="0" y="110"/>
                  </a:cubicBezTo>
                  <a:cubicBezTo>
                    <a:pt x="0" y="117"/>
                    <a:pt x="6" y="123"/>
                    <a:pt x="13" y="123"/>
                  </a:cubicBezTo>
                  <a:cubicBezTo>
                    <a:pt x="15" y="123"/>
                    <a:pt x="17" y="122"/>
                    <a:pt x="18" y="122"/>
                  </a:cubicBezTo>
                  <a:cubicBezTo>
                    <a:pt x="50" y="114"/>
                    <a:pt x="50" y="114"/>
                    <a:pt x="50" y="114"/>
                  </a:cubicBezTo>
                  <a:cubicBezTo>
                    <a:pt x="52" y="113"/>
                    <a:pt x="55" y="112"/>
                    <a:pt x="57" y="110"/>
                  </a:cubicBezTo>
                  <a:cubicBezTo>
                    <a:pt x="115" y="51"/>
                    <a:pt x="115" y="51"/>
                    <a:pt x="115" y="51"/>
                  </a:cubicBezTo>
                  <a:cubicBezTo>
                    <a:pt x="126" y="40"/>
                    <a:pt x="125" y="22"/>
                    <a:pt x="112" y="10"/>
                  </a:cubicBezTo>
                  <a:close/>
                  <a:moveTo>
                    <a:pt x="61" y="91"/>
                  </a:moveTo>
                  <a:cubicBezTo>
                    <a:pt x="61" y="88"/>
                    <a:pt x="60" y="85"/>
                    <a:pt x="58" y="81"/>
                  </a:cubicBezTo>
                  <a:cubicBezTo>
                    <a:pt x="95" y="45"/>
                    <a:pt x="95" y="45"/>
                    <a:pt x="95" y="45"/>
                  </a:cubicBezTo>
                  <a:cubicBezTo>
                    <a:pt x="97" y="52"/>
                    <a:pt x="96" y="59"/>
                    <a:pt x="91" y="64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91" y="64"/>
                    <a:pt x="91" y="64"/>
                    <a:pt x="91" y="64"/>
                  </a:cubicBezTo>
                  <a:cubicBezTo>
                    <a:pt x="61" y="94"/>
                    <a:pt x="61" y="94"/>
                    <a:pt x="61" y="94"/>
                  </a:cubicBezTo>
                  <a:cubicBezTo>
                    <a:pt x="61" y="93"/>
                    <a:pt x="61" y="92"/>
                    <a:pt x="61" y="91"/>
                  </a:cubicBezTo>
                  <a:close/>
                  <a:moveTo>
                    <a:pt x="56" y="78"/>
                  </a:moveTo>
                  <a:cubicBezTo>
                    <a:pt x="55" y="76"/>
                    <a:pt x="53" y="73"/>
                    <a:pt x="51" y="71"/>
                  </a:cubicBezTo>
                  <a:cubicBezTo>
                    <a:pt x="49" y="69"/>
                    <a:pt x="46" y="67"/>
                    <a:pt x="43" y="66"/>
                  </a:cubicBezTo>
                  <a:cubicBezTo>
                    <a:pt x="80" y="29"/>
                    <a:pt x="80" y="29"/>
                    <a:pt x="80" y="29"/>
                  </a:cubicBezTo>
                  <a:cubicBezTo>
                    <a:pt x="83" y="30"/>
                    <a:pt x="86" y="32"/>
                    <a:pt x="88" y="34"/>
                  </a:cubicBezTo>
                  <a:cubicBezTo>
                    <a:pt x="90" y="37"/>
                    <a:pt x="92" y="39"/>
                    <a:pt x="93" y="41"/>
                  </a:cubicBezTo>
                  <a:lnTo>
                    <a:pt x="56" y="78"/>
                  </a:lnTo>
                  <a:close/>
                  <a:moveTo>
                    <a:pt x="40" y="64"/>
                  </a:moveTo>
                  <a:cubicBezTo>
                    <a:pt x="36" y="62"/>
                    <a:pt x="33" y="61"/>
                    <a:pt x="29" y="61"/>
                  </a:cubicBezTo>
                  <a:cubicBezTo>
                    <a:pt x="58" y="32"/>
                    <a:pt x="58" y="32"/>
                    <a:pt x="58" y="32"/>
                  </a:cubicBezTo>
                  <a:cubicBezTo>
                    <a:pt x="63" y="27"/>
                    <a:pt x="69" y="26"/>
                    <a:pt x="76" y="28"/>
                  </a:cubicBezTo>
                  <a:lnTo>
                    <a:pt x="40" y="64"/>
                  </a:lnTo>
                  <a:close/>
                  <a:moveTo>
                    <a:pt x="16" y="115"/>
                  </a:moveTo>
                  <a:cubicBezTo>
                    <a:pt x="15" y="115"/>
                    <a:pt x="14" y="115"/>
                    <a:pt x="13" y="115"/>
                  </a:cubicBezTo>
                  <a:cubicBezTo>
                    <a:pt x="10" y="115"/>
                    <a:pt x="7" y="113"/>
                    <a:pt x="7" y="110"/>
                  </a:cubicBezTo>
                  <a:cubicBezTo>
                    <a:pt x="7" y="109"/>
                    <a:pt x="8" y="108"/>
                    <a:pt x="8" y="107"/>
                  </a:cubicBezTo>
                  <a:cubicBezTo>
                    <a:pt x="12" y="93"/>
                    <a:pt x="12" y="93"/>
                    <a:pt x="12" y="93"/>
                  </a:cubicBezTo>
                  <a:cubicBezTo>
                    <a:pt x="16" y="93"/>
                    <a:pt x="21" y="94"/>
                    <a:pt x="25" y="98"/>
                  </a:cubicBezTo>
                  <a:cubicBezTo>
                    <a:pt x="28" y="102"/>
                    <a:pt x="30" y="107"/>
                    <a:pt x="30" y="111"/>
                  </a:cubicBezTo>
                  <a:lnTo>
                    <a:pt x="16" y="115"/>
                  </a:lnTo>
                  <a:close/>
                  <a:moveTo>
                    <a:pt x="34" y="110"/>
                  </a:moveTo>
                  <a:cubicBezTo>
                    <a:pt x="34" y="105"/>
                    <a:pt x="31" y="100"/>
                    <a:pt x="27" y="95"/>
                  </a:cubicBezTo>
                  <a:cubicBezTo>
                    <a:pt x="23" y="91"/>
                    <a:pt x="18" y="89"/>
                    <a:pt x="13" y="89"/>
                  </a:cubicBezTo>
                  <a:cubicBezTo>
                    <a:pt x="17" y="75"/>
                    <a:pt x="17" y="75"/>
                    <a:pt x="17" y="75"/>
                  </a:cubicBezTo>
                  <a:cubicBezTo>
                    <a:pt x="17" y="74"/>
                    <a:pt x="17" y="73"/>
                    <a:pt x="18" y="72"/>
                  </a:cubicBezTo>
                  <a:cubicBezTo>
                    <a:pt x="26" y="67"/>
                    <a:pt x="38" y="68"/>
                    <a:pt x="46" y="77"/>
                  </a:cubicBezTo>
                  <a:cubicBezTo>
                    <a:pt x="55" y="85"/>
                    <a:pt x="56" y="98"/>
                    <a:pt x="49" y="106"/>
                  </a:cubicBezTo>
                  <a:cubicBezTo>
                    <a:pt x="49" y="106"/>
                    <a:pt x="48" y="106"/>
                    <a:pt x="48" y="106"/>
                  </a:cubicBezTo>
                  <a:lnTo>
                    <a:pt x="34" y="110"/>
                  </a:lnTo>
                  <a:close/>
                  <a:moveTo>
                    <a:pt x="110" y="45"/>
                  </a:moveTo>
                  <a:cubicBezTo>
                    <a:pt x="103" y="52"/>
                    <a:pt x="103" y="52"/>
                    <a:pt x="103" y="52"/>
                  </a:cubicBezTo>
                  <a:cubicBezTo>
                    <a:pt x="103" y="51"/>
                    <a:pt x="103" y="50"/>
                    <a:pt x="103" y="49"/>
                  </a:cubicBezTo>
                  <a:cubicBezTo>
                    <a:pt x="103" y="42"/>
                    <a:pt x="99" y="35"/>
                    <a:pt x="93" y="29"/>
                  </a:cubicBezTo>
                  <a:cubicBezTo>
                    <a:pt x="87" y="23"/>
                    <a:pt x="79" y="19"/>
                    <a:pt x="71" y="19"/>
                  </a:cubicBezTo>
                  <a:cubicBezTo>
                    <a:pt x="77" y="13"/>
                    <a:pt x="77" y="13"/>
                    <a:pt x="77" y="13"/>
                  </a:cubicBezTo>
                  <a:cubicBezTo>
                    <a:pt x="80" y="10"/>
                    <a:pt x="85" y="8"/>
                    <a:pt x="90" y="8"/>
                  </a:cubicBezTo>
                  <a:cubicBezTo>
                    <a:pt x="96" y="8"/>
                    <a:pt x="102" y="11"/>
                    <a:pt x="107" y="16"/>
                  </a:cubicBezTo>
                  <a:cubicBezTo>
                    <a:pt x="112" y="20"/>
                    <a:pt x="114" y="26"/>
                    <a:pt x="115" y="32"/>
                  </a:cubicBezTo>
                  <a:cubicBezTo>
                    <a:pt x="115" y="37"/>
                    <a:pt x="113" y="42"/>
                    <a:pt x="110" y="45"/>
                  </a:cubicBezTo>
                  <a:close/>
                  <a:moveTo>
                    <a:pt x="110" y="45"/>
                  </a:moveTo>
                  <a:cubicBezTo>
                    <a:pt x="110" y="45"/>
                    <a:pt x="110" y="45"/>
                    <a:pt x="110" y="4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 dirty="0"/>
            </a:p>
          </p:txBody>
        </p:sp>
        <p:grpSp>
          <p:nvGrpSpPr>
            <p:cNvPr id="138" name="Group 51"/>
            <p:cNvGrpSpPr>
              <a:grpSpLocks/>
            </p:cNvGrpSpPr>
            <p:nvPr/>
          </p:nvGrpSpPr>
          <p:grpSpPr bwMode="auto">
            <a:xfrm>
              <a:off x="10394571" y="3154360"/>
              <a:ext cx="1620838" cy="847725"/>
              <a:chOff x="6725834" y="9135119"/>
              <a:chExt cx="4387851" cy="2294467"/>
            </a:xfrm>
            <a:solidFill>
              <a:srgbClr val="C00000"/>
            </a:solidFill>
          </p:grpSpPr>
          <p:sp>
            <p:nvSpPr>
              <p:cNvPr id="139" name="Freeform 19"/>
              <p:cNvSpPr>
                <a:spLocks/>
              </p:cNvSpPr>
              <p:nvPr/>
            </p:nvSpPr>
            <p:spPr bwMode="auto">
              <a:xfrm>
                <a:off x="6725834" y="9773186"/>
                <a:ext cx="2196074" cy="1656400"/>
              </a:xfrm>
              <a:custGeom>
                <a:avLst/>
                <a:gdLst>
                  <a:gd name="T0" fmla="*/ 1038 w 1038"/>
                  <a:gd name="T1" fmla="*/ 783 h 783"/>
                  <a:gd name="T2" fmla="*/ 0 w 1038"/>
                  <a:gd name="T3" fmla="*/ 488 h 783"/>
                  <a:gd name="T4" fmla="*/ 0 w 1038"/>
                  <a:gd name="T5" fmla="*/ 0 h 783"/>
                  <a:gd name="T6" fmla="*/ 1038 w 1038"/>
                  <a:gd name="T7" fmla="*/ 294 h 783"/>
                  <a:gd name="T8" fmla="*/ 1038 w 1038"/>
                  <a:gd name="T9" fmla="*/ 783 h 7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8" h="783">
                    <a:moveTo>
                      <a:pt x="1038" y="783"/>
                    </a:moveTo>
                    <a:lnTo>
                      <a:pt x="0" y="488"/>
                    </a:lnTo>
                    <a:lnTo>
                      <a:pt x="0" y="0"/>
                    </a:lnTo>
                    <a:lnTo>
                      <a:pt x="1038" y="294"/>
                    </a:lnTo>
                    <a:lnTo>
                      <a:pt x="1038" y="78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45732" tIns="22866" rIns="45732" bIns="22866"/>
              <a:lstStyle/>
              <a:p>
                <a:pPr defTabSz="914217">
                  <a:defRPr/>
                </a:pPr>
                <a:endParaRPr lang="en-US" sz="1201">
                  <a:latin typeface="Lato Regular" charset="0"/>
                </a:endParaRPr>
              </a:p>
            </p:txBody>
          </p:sp>
          <p:sp>
            <p:nvSpPr>
              <p:cNvPr id="140" name="Freeform 20"/>
              <p:cNvSpPr>
                <a:spLocks/>
              </p:cNvSpPr>
              <p:nvPr/>
            </p:nvSpPr>
            <p:spPr bwMode="auto">
              <a:xfrm>
                <a:off x="8919760" y="9773186"/>
                <a:ext cx="2193925" cy="1656400"/>
              </a:xfrm>
              <a:custGeom>
                <a:avLst/>
                <a:gdLst>
                  <a:gd name="T0" fmla="*/ 1037 w 1037"/>
                  <a:gd name="T1" fmla="*/ 488 h 783"/>
                  <a:gd name="T2" fmla="*/ 0 w 1037"/>
                  <a:gd name="T3" fmla="*/ 783 h 783"/>
                  <a:gd name="T4" fmla="*/ 0 w 1037"/>
                  <a:gd name="T5" fmla="*/ 294 h 783"/>
                  <a:gd name="T6" fmla="*/ 1037 w 1037"/>
                  <a:gd name="T7" fmla="*/ 0 h 783"/>
                  <a:gd name="T8" fmla="*/ 1037 w 1037"/>
                  <a:gd name="T9" fmla="*/ 488 h 7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37" h="783">
                    <a:moveTo>
                      <a:pt x="1037" y="488"/>
                    </a:moveTo>
                    <a:lnTo>
                      <a:pt x="0" y="783"/>
                    </a:lnTo>
                    <a:lnTo>
                      <a:pt x="0" y="294"/>
                    </a:lnTo>
                    <a:lnTo>
                      <a:pt x="1037" y="0"/>
                    </a:lnTo>
                    <a:lnTo>
                      <a:pt x="1037" y="48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45732" tIns="22866" rIns="45732" bIns="22866"/>
              <a:lstStyle/>
              <a:p>
                <a:pPr defTabSz="914217">
                  <a:defRPr/>
                </a:pPr>
                <a:endParaRPr lang="en-US" sz="1201">
                  <a:latin typeface="Lato Regular" charset="0"/>
                </a:endParaRPr>
              </a:p>
            </p:txBody>
          </p:sp>
          <p:sp>
            <p:nvSpPr>
              <p:cNvPr id="141" name="Freeform 21"/>
              <p:cNvSpPr>
                <a:spLocks/>
              </p:cNvSpPr>
              <p:nvPr/>
            </p:nvSpPr>
            <p:spPr bwMode="auto">
              <a:xfrm>
                <a:off x="6725834" y="9135119"/>
                <a:ext cx="4387851" cy="1258949"/>
              </a:xfrm>
              <a:custGeom>
                <a:avLst/>
                <a:gdLst>
                  <a:gd name="T0" fmla="*/ 2073 w 2073"/>
                  <a:gd name="T1" fmla="*/ 301 h 595"/>
                  <a:gd name="T2" fmla="*/ 1036 w 2073"/>
                  <a:gd name="T3" fmla="*/ 595 h 595"/>
                  <a:gd name="T4" fmla="*/ 0 w 2073"/>
                  <a:gd name="T5" fmla="*/ 301 h 595"/>
                  <a:gd name="T6" fmla="*/ 0 w 2073"/>
                  <a:gd name="T7" fmla="*/ 295 h 595"/>
                  <a:gd name="T8" fmla="*/ 1038 w 2073"/>
                  <a:gd name="T9" fmla="*/ 0 h 595"/>
                  <a:gd name="T10" fmla="*/ 2073 w 2073"/>
                  <a:gd name="T11" fmla="*/ 295 h 595"/>
                  <a:gd name="T12" fmla="*/ 2073 w 2073"/>
                  <a:gd name="T13" fmla="*/ 301 h 5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073" h="595">
                    <a:moveTo>
                      <a:pt x="2073" y="301"/>
                    </a:moveTo>
                    <a:lnTo>
                      <a:pt x="1036" y="595"/>
                    </a:lnTo>
                    <a:lnTo>
                      <a:pt x="0" y="301"/>
                    </a:lnTo>
                    <a:lnTo>
                      <a:pt x="0" y="295"/>
                    </a:lnTo>
                    <a:lnTo>
                      <a:pt x="1038" y="0"/>
                    </a:lnTo>
                    <a:lnTo>
                      <a:pt x="2073" y="295"/>
                    </a:lnTo>
                    <a:lnTo>
                      <a:pt x="2073" y="3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/>
              </a:extLst>
            </p:spPr>
            <p:txBody>
              <a:bodyPr lIns="45732" tIns="22866" rIns="45732" bIns="22866"/>
              <a:lstStyle/>
              <a:p>
                <a:pPr defTabSz="914217">
                  <a:defRPr/>
                </a:pPr>
                <a:endParaRPr lang="en-US" sz="1201">
                  <a:latin typeface="Lato Regular" charset="0"/>
                </a:endParaRPr>
              </a:p>
            </p:txBody>
          </p:sp>
        </p:grpSp>
        <p:grpSp>
          <p:nvGrpSpPr>
            <p:cNvPr id="142" name="Group 12"/>
            <p:cNvGrpSpPr>
              <a:grpSpLocks/>
            </p:cNvGrpSpPr>
            <p:nvPr/>
          </p:nvGrpSpPr>
          <p:grpSpPr bwMode="auto">
            <a:xfrm>
              <a:off x="10467572" y="1440782"/>
              <a:ext cx="1470026" cy="1153250"/>
              <a:chOff x="16542251" y="2465444"/>
              <a:chExt cx="3864705" cy="3072458"/>
            </a:xfrm>
            <a:solidFill>
              <a:srgbClr val="C00000"/>
            </a:solidFill>
          </p:grpSpPr>
          <p:sp>
            <p:nvSpPr>
              <p:cNvPr id="143" name="Oval 59"/>
              <p:cNvSpPr/>
              <p:nvPr/>
            </p:nvSpPr>
            <p:spPr bwMode="auto">
              <a:xfrm>
                <a:off x="17940775" y="2465444"/>
                <a:ext cx="1529703" cy="1531034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41">
                  <a:defRPr/>
                </a:pPr>
                <a:endParaRPr lang="en-US" sz="1200" dirty="0">
                  <a:latin typeface="Lato Light"/>
                </a:endParaRPr>
              </a:p>
            </p:txBody>
          </p:sp>
          <p:sp>
            <p:nvSpPr>
              <p:cNvPr id="144" name="TextBox 72"/>
              <p:cNvSpPr txBox="1">
                <a:spLocks noChangeArrowheads="1"/>
              </p:cNvSpPr>
              <p:nvPr/>
            </p:nvSpPr>
            <p:spPr bwMode="auto">
              <a:xfrm>
                <a:off x="16542251" y="4172641"/>
                <a:ext cx="3864705" cy="13652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4" tIns="34292" rIns="68584" bIns="34292">
                <a:spAutoFit/>
              </a:bodyPr>
              <a:lstStyle>
                <a:lvl1pPr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defTabSz="485775"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485775" fontAlgn="base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>
                  <a:lnSpc>
                    <a:spcPct val="120000"/>
                  </a:lnSpc>
                  <a:spcBef>
                    <a:spcPts val="638"/>
                  </a:spcBef>
                </a:pPr>
                <a:r>
                  <a:rPr lang="en-US" altLang="es-CR" sz="1200" dirty="0" err="1" smtClean="0">
                    <a:latin typeface="Lato Light"/>
                    <a:ea typeface="Lato Light"/>
                    <a:cs typeface="Lato Light"/>
                  </a:rPr>
                  <a:t>Evaluación</a:t>
                </a:r>
                <a:r>
                  <a:rPr lang="en-US" altLang="es-CR" sz="1200" dirty="0" smtClean="0">
                    <a:latin typeface="Lato Light"/>
                    <a:ea typeface="Lato Light"/>
                    <a:cs typeface="Lato Light"/>
                  </a:rPr>
                  <a:t> y </a:t>
                </a:r>
                <a:r>
                  <a:rPr lang="en-US" altLang="es-CR" sz="1200" dirty="0" err="1" smtClean="0">
                    <a:latin typeface="Lato Light"/>
                    <a:ea typeface="Lato Light"/>
                    <a:cs typeface="Lato Light"/>
                  </a:rPr>
                  <a:t>seguimiento</a:t>
                </a:r>
                <a:endParaRPr lang="es-ES" altLang="es-CR" sz="1200" dirty="0">
                  <a:latin typeface="Lato Light"/>
                  <a:ea typeface="Lato Light"/>
                  <a:cs typeface="Lato Light"/>
                </a:endParaRPr>
              </a:p>
            </p:txBody>
          </p:sp>
        </p:grpSp>
        <p:sp>
          <p:nvSpPr>
            <p:cNvPr id="148" name="CuadroTexto 147"/>
            <p:cNvSpPr txBox="1"/>
            <p:nvPr/>
          </p:nvSpPr>
          <p:spPr>
            <a:xfrm>
              <a:off x="11056740" y="834058"/>
              <a:ext cx="47457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3600" dirty="0">
                  <a:solidFill>
                    <a:srgbClr val="C00000"/>
                  </a:solidFill>
                  <a:latin typeface="AR CENA" panose="02000000000000000000" pitchFamily="2" charset="0"/>
                </a:rPr>
                <a:t>7</a:t>
              </a:r>
              <a:endParaRPr lang="es-CR" sz="3600" dirty="0">
                <a:solidFill>
                  <a:srgbClr val="C00000"/>
                </a:solidFill>
                <a:latin typeface="AR CENA" panose="02000000000000000000" pitchFamily="2" charset="0"/>
              </a:endParaRPr>
            </a:p>
          </p:txBody>
        </p:sp>
        <p:grpSp>
          <p:nvGrpSpPr>
            <p:cNvPr id="149" name="Group 93"/>
            <p:cNvGrpSpPr/>
            <p:nvPr/>
          </p:nvGrpSpPr>
          <p:grpSpPr>
            <a:xfrm rot="16200000">
              <a:off x="10763513" y="2931318"/>
              <a:ext cx="885473" cy="91440"/>
              <a:chOff x="2057400" y="2800350"/>
              <a:chExt cx="885242" cy="91440"/>
            </a:xfrm>
            <a:solidFill>
              <a:schemeClr val="tx1">
                <a:lumMod val="50000"/>
              </a:schemeClr>
            </a:solidFill>
          </p:grpSpPr>
          <p:sp>
            <p:nvSpPr>
              <p:cNvPr id="150" name="Oval 94"/>
              <p:cNvSpPr/>
              <p:nvPr/>
            </p:nvSpPr>
            <p:spPr>
              <a:xfrm rot="5400000">
                <a:off x="2057400" y="2800350"/>
                <a:ext cx="91440" cy="91440"/>
              </a:xfrm>
              <a:prstGeom prst="ellipse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defTabSz="914217">
                  <a:defRPr/>
                </a:pPr>
                <a:endParaRPr lang="x-none" sz="1351">
                  <a:latin typeface="Lato Regular" charset="0"/>
                </a:endParaRPr>
              </a:p>
            </p:txBody>
          </p:sp>
          <p:cxnSp>
            <p:nvCxnSpPr>
              <p:cNvPr id="151" name="Straight Connector 95"/>
              <p:cNvCxnSpPr/>
              <p:nvPr/>
            </p:nvCxnSpPr>
            <p:spPr>
              <a:xfrm rot="5400000" flipV="1">
                <a:off x="2545741" y="2449169"/>
                <a:ext cx="0" cy="793803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2" name="Freeform 127"/>
            <p:cNvSpPr>
              <a:spLocks noChangeArrowheads="1"/>
            </p:cNvSpPr>
            <p:nvPr/>
          </p:nvSpPr>
          <p:spPr bwMode="auto">
            <a:xfrm>
              <a:off x="11092159" y="1576691"/>
              <a:ext cx="396601" cy="302856"/>
            </a:xfrm>
            <a:custGeom>
              <a:avLst/>
              <a:gdLst>
                <a:gd name="T0" fmla="*/ 169 w 497"/>
                <a:gd name="T1" fmla="*/ 196 h 400"/>
                <a:gd name="T2" fmla="*/ 169 w 497"/>
                <a:gd name="T3" fmla="*/ 196 h 400"/>
                <a:gd name="T4" fmla="*/ 248 w 497"/>
                <a:gd name="T5" fmla="*/ 275 h 400"/>
                <a:gd name="T6" fmla="*/ 328 w 497"/>
                <a:gd name="T7" fmla="*/ 196 h 400"/>
                <a:gd name="T8" fmla="*/ 248 w 497"/>
                <a:gd name="T9" fmla="*/ 116 h 400"/>
                <a:gd name="T10" fmla="*/ 169 w 497"/>
                <a:gd name="T11" fmla="*/ 196 h 400"/>
                <a:gd name="T12" fmla="*/ 116 w 497"/>
                <a:gd name="T13" fmla="*/ 169 h 400"/>
                <a:gd name="T14" fmla="*/ 116 w 497"/>
                <a:gd name="T15" fmla="*/ 169 h 400"/>
                <a:gd name="T16" fmla="*/ 248 w 497"/>
                <a:gd name="T17" fmla="*/ 63 h 400"/>
                <a:gd name="T18" fmla="*/ 345 w 497"/>
                <a:gd name="T19" fmla="*/ 98 h 400"/>
                <a:gd name="T20" fmla="*/ 390 w 497"/>
                <a:gd name="T21" fmla="*/ 98 h 400"/>
                <a:gd name="T22" fmla="*/ 390 w 497"/>
                <a:gd name="T23" fmla="*/ 54 h 400"/>
                <a:gd name="T24" fmla="*/ 248 w 497"/>
                <a:gd name="T25" fmla="*/ 0 h 400"/>
                <a:gd name="T26" fmla="*/ 62 w 497"/>
                <a:gd name="T27" fmla="*/ 143 h 400"/>
                <a:gd name="T28" fmla="*/ 0 w 497"/>
                <a:gd name="T29" fmla="*/ 143 h 400"/>
                <a:gd name="T30" fmla="*/ 0 w 497"/>
                <a:gd name="T31" fmla="*/ 196 h 400"/>
                <a:gd name="T32" fmla="*/ 80 w 497"/>
                <a:gd name="T33" fmla="*/ 196 h 400"/>
                <a:gd name="T34" fmla="*/ 116 w 497"/>
                <a:gd name="T35" fmla="*/ 169 h 400"/>
                <a:gd name="T36" fmla="*/ 416 w 497"/>
                <a:gd name="T37" fmla="*/ 196 h 400"/>
                <a:gd name="T38" fmla="*/ 416 w 497"/>
                <a:gd name="T39" fmla="*/ 196 h 400"/>
                <a:gd name="T40" fmla="*/ 381 w 497"/>
                <a:gd name="T41" fmla="*/ 231 h 400"/>
                <a:gd name="T42" fmla="*/ 248 w 497"/>
                <a:gd name="T43" fmla="*/ 337 h 400"/>
                <a:gd name="T44" fmla="*/ 151 w 497"/>
                <a:gd name="T45" fmla="*/ 293 h 400"/>
                <a:gd name="T46" fmla="*/ 107 w 497"/>
                <a:gd name="T47" fmla="*/ 293 h 400"/>
                <a:gd name="T48" fmla="*/ 107 w 497"/>
                <a:gd name="T49" fmla="*/ 337 h 400"/>
                <a:gd name="T50" fmla="*/ 248 w 497"/>
                <a:gd name="T51" fmla="*/ 399 h 400"/>
                <a:gd name="T52" fmla="*/ 435 w 497"/>
                <a:gd name="T53" fmla="*/ 257 h 400"/>
                <a:gd name="T54" fmla="*/ 496 w 497"/>
                <a:gd name="T55" fmla="*/ 257 h 400"/>
                <a:gd name="T56" fmla="*/ 496 w 497"/>
                <a:gd name="T57" fmla="*/ 196 h 400"/>
                <a:gd name="T58" fmla="*/ 416 w 497"/>
                <a:gd name="T59" fmla="*/ 196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97" h="400">
                  <a:moveTo>
                    <a:pt x="169" y="196"/>
                  </a:moveTo>
                  <a:lnTo>
                    <a:pt x="169" y="196"/>
                  </a:lnTo>
                  <a:cubicBezTo>
                    <a:pt x="169" y="240"/>
                    <a:pt x="204" y="275"/>
                    <a:pt x="248" y="275"/>
                  </a:cubicBezTo>
                  <a:cubicBezTo>
                    <a:pt x="292" y="275"/>
                    <a:pt x="328" y="240"/>
                    <a:pt x="328" y="196"/>
                  </a:cubicBezTo>
                  <a:cubicBezTo>
                    <a:pt x="328" y="151"/>
                    <a:pt x="292" y="116"/>
                    <a:pt x="248" y="116"/>
                  </a:cubicBezTo>
                  <a:cubicBezTo>
                    <a:pt x="204" y="116"/>
                    <a:pt x="169" y="151"/>
                    <a:pt x="169" y="196"/>
                  </a:cubicBezTo>
                  <a:close/>
                  <a:moveTo>
                    <a:pt x="116" y="169"/>
                  </a:moveTo>
                  <a:lnTo>
                    <a:pt x="116" y="169"/>
                  </a:lnTo>
                  <a:cubicBezTo>
                    <a:pt x="124" y="107"/>
                    <a:pt x="186" y="63"/>
                    <a:pt x="248" y="63"/>
                  </a:cubicBezTo>
                  <a:cubicBezTo>
                    <a:pt x="284" y="63"/>
                    <a:pt x="319" y="71"/>
                    <a:pt x="345" y="98"/>
                  </a:cubicBezTo>
                  <a:cubicBezTo>
                    <a:pt x="354" y="107"/>
                    <a:pt x="381" y="107"/>
                    <a:pt x="390" y="98"/>
                  </a:cubicBezTo>
                  <a:cubicBezTo>
                    <a:pt x="399" y="89"/>
                    <a:pt x="399" y="71"/>
                    <a:pt x="390" y="54"/>
                  </a:cubicBezTo>
                  <a:cubicBezTo>
                    <a:pt x="354" y="18"/>
                    <a:pt x="301" y="0"/>
                    <a:pt x="248" y="0"/>
                  </a:cubicBezTo>
                  <a:cubicBezTo>
                    <a:pt x="160" y="0"/>
                    <a:pt x="80" y="54"/>
                    <a:pt x="62" y="143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80" y="196"/>
                    <a:pt x="80" y="196"/>
                    <a:pt x="80" y="196"/>
                  </a:cubicBezTo>
                  <a:cubicBezTo>
                    <a:pt x="107" y="196"/>
                    <a:pt x="107" y="178"/>
                    <a:pt x="116" y="169"/>
                  </a:cubicBezTo>
                  <a:close/>
                  <a:moveTo>
                    <a:pt x="416" y="196"/>
                  </a:moveTo>
                  <a:lnTo>
                    <a:pt x="416" y="196"/>
                  </a:lnTo>
                  <a:cubicBezTo>
                    <a:pt x="390" y="196"/>
                    <a:pt x="390" y="222"/>
                    <a:pt x="381" y="231"/>
                  </a:cubicBezTo>
                  <a:cubicBezTo>
                    <a:pt x="372" y="293"/>
                    <a:pt x="319" y="337"/>
                    <a:pt x="248" y="337"/>
                  </a:cubicBezTo>
                  <a:cubicBezTo>
                    <a:pt x="213" y="337"/>
                    <a:pt x="177" y="319"/>
                    <a:pt x="151" y="293"/>
                  </a:cubicBezTo>
                  <a:cubicBezTo>
                    <a:pt x="142" y="284"/>
                    <a:pt x="116" y="284"/>
                    <a:pt x="107" y="293"/>
                  </a:cubicBezTo>
                  <a:cubicBezTo>
                    <a:pt x="97" y="310"/>
                    <a:pt x="97" y="328"/>
                    <a:pt x="107" y="337"/>
                  </a:cubicBezTo>
                  <a:cubicBezTo>
                    <a:pt x="142" y="373"/>
                    <a:pt x="195" y="399"/>
                    <a:pt x="248" y="399"/>
                  </a:cubicBezTo>
                  <a:cubicBezTo>
                    <a:pt x="337" y="399"/>
                    <a:pt x="416" y="337"/>
                    <a:pt x="435" y="257"/>
                  </a:cubicBezTo>
                  <a:cubicBezTo>
                    <a:pt x="496" y="257"/>
                    <a:pt x="496" y="257"/>
                    <a:pt x="496" y="257"/>
                  </a:cubicBezTo>
                  <a:cubicBezTo>
                    <a:pt x="496" y="196"/>
                    <a:pt x="496" y="196"/>
                    <a:pt x="496" y="196"/>
                  </a:cubicBezTo>
                  <a:lnTo>
                    <a:pt x="416" y="1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defTabSz="914217">
                <a:defRPr/>
              </a:pPr>
              <a:endParaRPr lang="en-US" sz="1200" dirty="0">
                <a:latin typeface="Lato Regular" charset="0"/>
              </a:endParaRPr>
            </a:p>
          </p:txBody>
        </p:sp>
        <p:grpSp>
          <p:nvGrpSpPr>
            <p:cNvPr id="153" name="Group 166"/>
            <p:cNvGrpSpPr/>
            <p:nvPr/>
          </p:nvGrpSpPr>
          <p:grpSpPr>
            <a:xfrm>
              <a:off x="7813152" y="2039015"/>
              <a:ext cx="353923" cy="357302"/>
              <a:chOff x="3036888" y="1211263"/>
              <a:chExt cx="355600" cy="360363"/>
            </a:xfrm>
            <a:solidFill>
              <a:srgbClr val="FFFFFF"/>
            </a:solidFill>
          </p:grpSpPr>
          <p:sp>
            <p:nvSpPr>
              <p:cNvPr id="154" name="Freeform 23"/>
              <p:cNvSpPr>
                <a:spLocks noEditPoints="1"/>
              </p:cNvSpPr>
              <p:nvPr/>
            </p:nvSpPr>
            <p:spPr bwMode="auto">
              <a:xfrm>
                <a:off x="3036888" y="1211263"/>
                <a:ext cx="355600" cy="360363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27" y="0"/>
                  </a:cxn>
                  <a:cxn ang="0">
                    <a:pos x="15" y="12"/>
                  </a:cxn>
                  <a:cxn ang="0">
                    <a:pos x="15" y="19"/>
                  </a:cxn>
                  <a:cxn ang="0">
                    <a:pos x="11" y="19"/>
                  </a:cxn>
                  <a:cxn ang="0">
                    <a:pos x="0" y="31"/>
                  </a:cxn>
                  <a:cxn ang="0">
                    <a:pos x="0" y="107"/>
                  </a:cxn>
                  <a:cxn ang="0">
                    <a:pos x="15" y="123"/>
                  </a:cxn>
                  <a:cxn ang="0">
                    <a:pos x="107" y="123"/>
                  </a:cxn>
                  <a:cxn ang="0">
                    <a:pos x="122" y="107"/>
                  </a:cxn>
                  <a:cxn ang="0">
                    <a:pos x="122" y="12"/>
                  </a:cxn>
                  <a:cxn ang="0">
                    <a:pos x="111" y="0"/>
                  </a:cxn>
                  <a:cxn ang="0">
                    <a:pos x="115" y="107"/>
                  </a:cxn>
                  <a:cxn ang="0">
                    <a:pos x="107" y="115"/>
                  </a:cxn>
                  <a:cxn ang="0">
                    <a:pos x="15" y="115"/>
                  </a:cxn>
                  <a:cxn ang="0">
                    <a:pos x="7" y="107"/>
                  </a:cxn>
                  <a:cxn ang="0">
                    <a:pos x="7" y="31"/>
                  </a:cxn>
                  <a:cxn ang="0">
                    <a:pos x="11" y="27"/>
                  </a:cxn>
                  <a:cxn ang="0">
                    <a:pos x="15" y="27"/>
                  </a:cxn>
                  <a:cxn ang="0">
                    <a:pos x="15" y="104"/>
                  </a:cxn>
                  <a:cxn ang="0">
                    <a:pos x="19" y="107"/>
                  </a:cxn>
                  <a:cxn ang="0">
                    <a:pos x="23" y="104"/>
                  </a:cxn>
                  <a:cxn ang="0">
                    <a:pos x="23" y="12"/>
                  </a:cxn>
                  <a:cxn ang="0">
                    <a:pos x="27" y="8"/>
                  </a:cxn>
                  <a:cxn ang="0">
                    <a:pos x="111" y="8"/>
                  </a:cxn>
                  <a:cxn ang="0">
                    <a:pos x="115" y="12"/>
                  </a:cxn>
                  <a:cxn ang="0">
                    <a:pos x="115" y="107"/>
                  </a:cxn>
                  <a:cxn ang="0">
                    <a:pos x="115" y="107"/>
                  </a:cxn>
                  <a:cxn ang="0">
                    <a:pos x="115" y="107"/>
                  </a:cxn>
                </a:cxnLst>
                <a:rect l="0" t="0" r="r" b="b"/>
                <a:pathLst>
                  <a:path w="122" h="123">
                    <a:moveTo>
                      <a:pt x="111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20" y="0"/>
                      <a:pt x="15" y="5"/>
                      <a:pt x="15" y="12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5" y="19"/>
                      <a:pt x="0" y="24"/>
                      <a:pt x="0" y="31"/>
                    </a:cubicBezTo>
                    <a:cubicBezTo>
                      <a:pt x="0" y="107"/>
                      <a:pt x="0" y="107"/>
                      <a:pt x="0" y="107"/>
                    </a:cubicBezTo>
                    <a:cubicBezTo>
                      <a:pt x="0" y="116"/>
                      <a:pt x="7" y="123"/>
                      <a:pt x="15" y="123"/>
                    </a:cubicBezTo>
                    <a:cubicBezTo>
                      <a:pt x="107" y="123"/>
                      <a:pt x="107" y="123"/>
                      <a:pt x="107" y="123"/>
                    </a:cubicBezTo>
                    <a:cubicBezTo>
                      <a:pt x="116" y="123"/>
                      <a:pt x="122" y="116"/>
                      <a:pt x="122" y="107"/>
                    </a:cubicBezTo>
                    <a:cubicBezTo>
                      <a:pt x="122" y="12"/>
                      <a:pt x="122" y="12"/>
                      <a:pt x="122" y="12"/>
                    </a:cubicBezTo>
                    <a:cubicBezTo>
                      <a:pt x="122" y="5"/>
                      <a:pt x="117" y="0"/>
                      <a:pt x="111" y="0"/>
                    </a:cubicBezTo>
                    <a:close/>
                    <a:moveTo>
                      <a:pt x="115" y="107"/>
                    </a:moveTo>
                    <a:cubicBezTo>
                      <a:pt x="115" y="112"/>
                      <a:pt x="111" y="115"/>
                      <a:pt x="107" y="115"/>
                    </a:cubicBezTo>
                    <a:cubicBezTo>
                      <a:pt x="15" y="115"/>
                      <a:pt x="15" y="115"/>
                      <a:pt x="15" y="115"/>
                    </a:cubicBezTo>
                    <a:cubicBezTo>
                      <a:pt x="11" y="115"/>
                      <a:pt x="7" y="112"/>
                      <a:pt x="7" y="107"/>
                    </a:cubicBezTo>
                    <a:cubicBezTo>
                      <a:pt x="7" y="31"/>
                      <a:pt x="7" y="31"/>
                      <a:pt x="7" y="31"/>
                    </a:cubicBezTo>
                    <a:cubicBezTo>
                      <a:pt x="7" y="29"/>
                      <a:pt x="9" y="27"/>
                      <a:pt x="11" y="27"/>
                    </a:cubicBezTo>
                    <a:cubicBezTo>
                      <a:pt x="15" y="27"/>
                      <a:pt x="15" y="27"/>
                      <a:pt x="15" y="27"/>
                    </a:cubicBezTo>
                    <a:cubicBezTo>
                      <a:pt x="15" y="104"/>
                      <a:pt x="15" y="104"/>
                      <a:pt x="15" y="104"/>
                    </a:cubicBezTo>
                    <a:cubicBezTo>
                      <a:pt x="15" y="106"/>
                      <a:pt x="17" y="107"/>
                      <a:pt x="19" y="107"/>
                    </a:cubicBezTo>
                    <a:cubicBezTo>
                      <a:pt x="21" y="107"/>
                      <a:pt x="23" y="106"/>
                      <a:pt x="23" y="104"/>
                    </a:cubicBezTo>
                    <a:cubicBezTo>
                      <a:pt x="23" y="12"/>
                      <a:pt x="23" y="12"/>
                      <a:pt x="23" y="12"/>
                    </a:cubicBezTo>
                    <a:cubicBezTo>
                      <a:pt x="23" y="9"/>
                      <a:pt x="24" y="8"/>
                      <a:pt x="27" y="8"/>
                    </a:cubicBezTo>
                    <a:cubicBezTo>
                      <a:pt x="111" y="8"/>
                      <a:pt x="111" y="8"/>
                      <a:pt x="111" y="8"/>
                    </a:cubicBezTo>
                    <a:cubicBezTo>
                      <a:pt x="113" y="8"/>
                      <a:pt x="115" y="9"/>
                      <a:pt x="115" y="12"/>
                    </a:cubicBezTo>
                    <a:lnTo>
                      <a:pt x="115" y="107"/>
                    </a:lnTo>
                    <a:close/>
                    <a:moveTo>
                      <a:pt x="115" y="107"/>
                    </a:moveTo>
                    <a:cubicBezTo>
                      <a:pt x="115" y="107"/>
                      <a:pt x="115" y="107"/>
                      <a:pt x="115" y="107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55" name="Freeform 24"/>
              <p:cNvSpPr>
                <a:spLocks noEditPoints="1"/>
              </p:cNvSpPr>
              <p:nvPr/>
            </p:nvSpPr>
            <p:spPr bwMode="auto">
              <a:xfrm>
                <a:off x="3249613" y="1346201"/>
                <a:ext cx="100013" cy="11113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32" y="4"/>
                  </a:cxn>
                  <a:cxn ang="0">
                    <a:pos x="34" y="2"/>
                  </a:cxn>
                  <a:cxn ang="0">
                    <a:pos x="3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</a:cxnLst>
                <a:rect l="0" t="0" r="r" b="b"/>
                <a:pathLst>
                  <a:path w="34" h="4">
                    <a:moveTo>
                      <a:pt x="1" y="4"/>
                    </a:moveTo>
                    <a:cubicBezTo>
                      <a:pt x="32" y="4"/>
                      <a:pt x="32" y="4"/>
                      <a:pt x="32" y="4"/>
                    </a:cubicBezTo>
                    <a:cubicBezTo>
                      <a:pt x="33" y="4"/>
                      <a:pt x="34" y="3"/>
                      <a:pt x="34" y="2"/>
                    </a:cubicBezTo>
                    <a:cubicBezTo>
                      <a:pt x="34" y="1"/>
                      <a:pt x="33" y="0"/>
                      <a:pt x="3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4"/>
                      <a:pt x="1" y="4"/>
                    </a:cubicBezTo>
                    <a:close/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56" name="Freeform 25"/>
              <p:cNvSpPr>
                <a:spLocks noEditPoints="1"/>
              </p:cNvSpPr>
              <p:nvPr/>
            </p:nvSpPr>
            <p:spPr bwMode="auto">
              <a:xfrm>
                <a:off x="3249613" y="1314451"/>
                <a:ext cx="100013" cy="7938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32" y="3"/>
                  </a:cxn>
                  <a:cxn ang="0">
                    <a:pos x="34" y="2"/>
                  </a:cxn>
                  <a:cxn ang="0">
                    <a:pos x="3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3"/>
                  </a:cxn>
                </a:cxnLst>
                <a:rect l="0" t="0" r="r" b="b"/>
                <a:pathLst>
                  <a:path w="34" h="3">
                    <a:moveTo>
                      <a:pt x="1" y="3"/>
                    </a:moveTo>
                    <a:cubicBezTo>
                      <a:pt x="32" y="3"/>
                      <a:pt x="32" y="3"/>
                      <a:pt x="32" y="3"/>
                    </a:cubicBezTo>
                    <a:cubicBezTo>
                      <a:pt x="33" y="3"/>
                      <a:pt x="34" y="3"/>
                      <a:pt x="34" y="2"/>
                    </a:cubicBezTo>
                    <a:cubicBezTo>
                      <a:pt x="34" y="1"/>
                      <a:pt x="33" y="0"/>
                      <a:pt x="3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1" y="3"/>
                    </a:cubicBezTo>
                    <a:close/>
                    <a:moveTo>
                      <a:pt x="1" y="3"/>
                    </a:moveTo>
                    <a:cubicBezTo>
                      <a:pt x="1" y="3"/>
                      <a:pt x="1" y="3"/>
                      <a:pt x="1" y="3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57" name="Freeform 26"/>
              <p:cNvSpPr>
                <a:spLocks noEditPoints="1"/>
              </p:cNvSpPr>
              <p:nvPr/>
            </p:nvSpPr>
            <p:spPr bwMode="auto">
              <a:xfrm>
                <a:off x="3249613" y="1277938"/>
                <a:ext cx="100013" cy="12700"/>
              </a:xfrm>
              <a:custGeom>
                <a:avLst/>
                <a:gdLst/>
                <a:ahLst/>
                <a:cxnLst>
                  <a:cxn ang="0">
                    <a:pos x="1" y="4"/>
                  </a:cxn>
                  <a:cxn ang="0">
                    <a:pos x="32" y="4"/>
                  </a:cxn>
                  <a:cxn ang="0">
                    <a:pos x="34" y="2"/>
                  </a:cxn>
                  <a:cxn ang="0">
                    <a:pos x="3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1" y="4"/>
                  </a:cxn>
                </a:cxnLst>
                <a:rect l="0" t="0" r="r" b="b"/>
                <a:pathLst>
                  <a:path w="34" h="4">
                    <a:moveTo>
                      <a:pt x="1" y="4"/>
                    </a:moveTo>
                    <a:cubicBezTo>
                      <a:pt x="32" y="4"/>
                      <a:pt x="32" y="4"/>
                      <a:pt x="32" y="4"/>
                    </a:cubicBezTo>
                    <a:cubicBezTo>
                      <a:pt x="33" y="4"/>
                      <a:pt x="34" y="3"/>
                      <a:pt x="34" y="2"/>
                    </a:cubicBezTo>
                    <a:cubicBezTo>
                      <a:pt x="34" y="1"/>
                      <a:pt x="33" y="0"/>
                      <a:pt x="3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4"/>
                      <a:pt x="1" y="4"/>
                    </a:cubicBezTo>
                    <a:close/>
                    <a:moveTo>
                      <a:pt x="1" y="4"/>
                    </a:moveTo>
                    <a:cubicBezTo>
                      <a:pt x="1" y="4"/>
                      <a:pt x="1" y="4"/>
                      <a:pt x="1" y="4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58" name="Freeform 27"/>
              <p:cNvSpPr>
                <a:spLocks noEditPoints="1"/>
              </p:cNvSpPr>
              <p:nvPr/>
            </p:nvSpPr>
            <p:spPr bwMode="auto">
              <a:xfrm>
                <a:off x="3124200" y="1516063"/>
                <a:ext cx="101600" cy="11113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33" y="4"/>
                  </a:cxn>
                  <a:cxn ang="0">
                    <a:pos x="35" y="2"/>
                  </a:cxn>
                  <a:cxn ang="0">
                    <a:pos x="33" y="0"/>
                  </a:cxn>
                  <a:cxn ang="0">
                    <a:pos x="33" y="0"/>
                  </a:cxn>
                  <a:cxn ang="0">
                    <a:pos x="33" y="0"/>
                  </a:cxn>
                </a:cxnLst>
                <a:rect l="0" t="0" r="r" b="b"/>
                <a:pathLst>
                  <a:path w="35" h="4">
                    <a:moveTo>
                      <a:pt x="3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4" y="4"/>
                      <a:pt x="35" y="3"/>
                      <a:pt x="35" y="2"/>
                    </a:cubicBezTo>
                    <a:cubicBezTo>
                      <a:pt x="35" y="1"/>
                      <a:pt x="34" y="0"/>
                      <a:pt x="33" y="0"/>
                    </a:cubicBezTo>
                    <a:close/>
                    <a:moveTo>
                      <a:pt x="33" y="0"/>
                    </a:moveTo>
                    <a:cubicBezTo>
                      <a:pt x="33" y="0"/>
                      <a:pt x="33" y="0"/>
                      <a:pt x="33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59" name="Freeform 28"/>
              <p:cNvSpPr>
                <a:spLocks noEditPoints="1"/>
              </p:cNvSpPr>
              <p:nvPr/>
            </p:nvSpPr>
            <p:spPr bwMode="auto">
              <a:xfrm>
                <a:off x="3124200" y="1481138"/>
                <a:ext cx="101600" cy="11113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33" y="4"/>
                  </a:cxn>
                  <a:cxn ang="0">
                    <a:pos x="35" y="2"/>
                  </a:cxn>
                  <a:cxn ang="0">
                    <a:pos x="33" y="0"/>
                  </a:cxn>
                  <a:cxn ang="0">
                    <a:pos x="33" y="0"/>
                  </a:cxn>
                  <a:cxn ang="0">
                    <a:pos x="33" y="0"/>
                  </a:cxn>
                </a:cxnLst>
                <a:rect l="0" t="0" r="r" b="b"/>
                <a:pathLst>
                  <a:path w="35" h="4">
                    <a:moveTo>
                      <a:pt x="3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4" y="4"/>
                      <a:pt x="35" y="3"/>
                      <a:pt x="35" y="2"/>
                    </a:cubicBezTo>
                    <a:cubicBezTo>
                      <a:pt x="35" y="1"/>
                      <a:pt x="34" y="0"/>
                      <a:pt x="33" y="0"/>
                    </a:cubicBezTo>
                    <a:close/>
                    <a:moveTo>
                      <a:pt x="33" y="0"/>
                    </a:moveTo>
                    <a:cubicBezTo>
                      <a:pt x="33" y="0"/>
                      <a:pt x="33" y="0"/>
                      <a:pt x="33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60" name="Freeform 29"/>
              <p:cNvSpPr>
                <a:spLocks noEditPoints="1"/>
              </p:cNvSpPr>
              <p:nvPr/>
            </p:nvSpPr>
            <p:spPr bwMode="auto">
              <a:xfrm>
                <a:off x="3124200" y="1449388"/>
                <a:ext cx="101600" cy="11113"/>
              </a:xfrm>
              <a:custGeom>
                <a:avLst/>
                <a:gdLst/>
                <a:ahLst/>
                <a:cxnLst>
                  <a:cxn ang="0">
                    <a:pos x="3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33" y="4"/>
                  </a:cxn>
                  <a:cxn ang="0">
                    <a:pos x="35" y="2"/>
                  </a:cxn>
                  <a:cxn ang="0">
                    <a:pos x="33" y="0"/>
                  </a:cxn>
                  <a:cxn ang="0">
                    <a:pos x="33" y="0"/>
                  </a:cxn>
                  <a:cxn ang="0">
                    <a:pos x="33" y="0"/>
                  </a:cxn>
                </a:cxnLst>
                <a:rect l="0" t="0" r="r" b="b"/>
                <a:pathLst>
                  <a:path w="35" h="4">
                    <a:moveTo>
                      <a:pt x="3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33" y="4"/>
                      <a:pt x="33" y="4"/>
                      <a:pt x="33" y="4"/>
                    </a:cubicBezTo>
                    <a:cubicBezTo>
                      <a:pt x="34" y="4"/>
                      <a:pt x="35" y="3"/>
                      <a:pt x="35" y="2"/>
                    </a:cubicBezTo>
                    <a:cubicBezTo>
                      <a:pt x="35" y="1"/>
                      <a:pt x="34" y="0"/>
                      <a:pt x="33" y="0"/>
                    </a:cubicBezTo>
                    <a:close/>
                    <a:moveTo>
                      <a:pt x="33" y="0"/>
                    </a:moveTo>
                    <a:cubicBezTo>
                      <a:pt x="33" y="0"/>
                      <a:pt x="33" y="0"/>
                      <a:pt x="33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61" name="Freeform 30"/>
              <p:cNvSpPr>
                <a:spLocks noEditPoints="1"/>
              </p:cNvSpPr>
              <p:nvPr/>
            </p:nvSpPr>
            <p:spPr bwMode="auto">
              <a:xfrm>
                <a:off x="3249613" y="1516063"/>
                <a:ext cx="100013" cy="11113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32" y="4"/>
                  </a:cxn>
                  <a:cxn ang="0">
                    <a:pos x="34" y="2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32" y="0"/>
                  </a:cxn>
                </a:cxnLst>
                <a:rect l="0" t="0" r="r" b="b"/>
                <a:pathLst>
                  <a:path w="34" h="4">
                    <a:moveTo>
                      <a:pt x="3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3" y="4"/>
                      <a:pt x="34" y="3"/>
                      <a:pt x="34" y="2"/>
                    </a:cubicBezTo>
                    <a:cubicBezTo>
                      <a:pt x="34" y="1"/>
                      <a:pt x="33" y="0"/>
                      <a:pt x="32" y="0"/>
                    </a:cubicBezTo>
                    <a:close/>
                    <a:moveTo>
                      <a:pt x="32" y="0"/>
                    </a:moveTo>
                    <a:cubicBezTo>
                      <a:pt x="32" y="0"/>
                      <a:pt x="32" y="0"/>
                      <a:pt x="32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62" name="Freeform 31"/>
              <p:cNvSpPr>
                <a:spLocks noEditPoints="1"/>
              </p:cNvSpPr>
              <p:nvPr/>
            </p:nvSpPr>
            <p:spPr bwMode="auto">
              <a:xfrm>
                <a:off x="3249613" y="1481138"/>
                <a:ext cx="100013" cy="11113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32" y="4"/>
                  </a:cxn>
                  <a:cxn ang="0">
                    <a:pos x="34" y="2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32" y="0"/>
                  </a:cxn>
                </a:cxnLst>
                <a:rect l="0" t="0" r="r" b="b"/>
                <a:pathLst>
                  <a:path w="34" h="4">
                    <a:moveTo>
                      <a:pt x="3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3" y="4"/>
                      <a:pt x="34" y="3"/>
                      <a:pt x="34" y="2"/>
                    </a:cubicBezTo>
                    <a:cubicBezTo>
                      <a:pt x="34" y="1"/>
                      <a:pt x="33" y="0"/>
                      <a:pt x="32" y="0"/>
                    </a:cubicBezTo>
                    <a:close/>
                    <a:moveTo>
                      <a:pt x="32" y="0"/>
                    </a:moveTo>
                    <a:cubicBezTo>
                      <a:pt x="32" y="0"/>
                      <a:pt x="32" y="0"/>
                      <a:pt x="32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63" name="Freeform 32"/>
              <p:cNvSpPr>
                <a:spLocks noEditPoints="1"/>
              </p:cNvSpPr>
              <p:nvPr/>
            </p:nvSpPr>
            <p:spPr bwMode="auto">
              <a:xfrm>
                <a:off x="3249613" y="1449388"/>
                <a:ext cx="100013" cy="11113"/>
              </a:xfrm>
              <a:custGeom>
                <a:avLst/>
                <a:gdLst/>
                <a:ahLst/>
                <a:cxnLst>
                  <a:cxn ang="0">
                    <a:pos x="32" y="0"/>
                  </a:cxn>
                  <a:cxn ang="0">
                    <a:pos x="1" y="0"/>
                  </a:cxn>
                  <a:cxn ang="0">
                    <a:pos x="0" y="2"/>
                  </a:cxn>
                  <a:cxn ang="0">
                    <a:pos x="1" y="4"/>
                  </a:cxn>
                  <a:cxn ang="0">
                    <a:pos x="32" y="4"/>
                  </a:cxn>
                  <a:cxn ang="0">
                    <a:pos x="34" y="2"/>
                  </a:cxn>
                  <a:cxn ang="0">
                    <a:pos x="32" y="0"/>
                  </a:cxn>
                  <a:cxn ang="0">
                    <a:pos x="32" y="0"/>
                  </a:cxn>
                  <a:cxn ang="0">
                    <a:pos x="32" y="0"/>
                  </a:cxn>
                </a:cxnLst>
                <a:rect l="0" t="0" r="r" b="b"/>
                <a:pathLst>
                  <a:path w="34" h="4">
                    <a:moveTo>
                      <a:pt x="32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1"/>
                      <a:pt x="0" y="2"/>
                    </a:cubicBezTo>
                    <a:cubicBezTo>
                      <a:pt x="0" y="3"/>
                      <a:pt x="0" y="4"/>
                      <a:pt x="1" y="4"/>
                    </a:cubicBezTo>
                    <a:cubicBezTo>
                      <a:pt x="32" y="4"/>
                      <a:pt x="32" y="4"/>
                      <a:pt x="32" y="4"/>
                    </a:cubicBezTo>
                    <a:cubicBezTo>
                      <a:pt x="33" y="4"/>
                      <a:pt x="34" y="3"/>
                      <a:pt x="34" y="2"/>
                    </a:cubicBezTo>
                    <a:cubicBezTo>
                      <a:pt x="34" y="1"/>
                      <a:pt x="33" y="0"/>
                      <a:pt x="32" y="0"/>
                    </a:cubicBezTo>
                    <a:close/>
                    <a:moveTo>
                      <a:pt x="32" y="0"/>
                    </a:moveTo>
                    <a:cubicBezTo>
                      <a:pt x="32" y="0"/>
                      <a:pt x="32" y="0"/>
                      <a:pt x="32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64" name="Freeform 33"/>
              <p:cNvSpPr>
                <a:spLocks noEditPoints="1"/>
              </p:cNvSpPr>
              <p:nvPr/>
            </p:nvSpPr>
            <p:spPr bwMode="auto">
              <a:xfrm>
                <a:off x="3124200" y="1264556"/>
                <a:ext cx="225425" cy="12700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75" y="4"/>
                  </a:cxn>
                  <a:cxn ang="0">
                    <a:pos x="77" y="2"/>
                  </a:cxn>
                  <a:cxn ang="0">
                    <a:pos x="75" y="0"/>
                  </a:cxn>
                  <a:cxn ang="0">
                    <a:pos x="75" y="0"/>
                  </a:cxn>
                  <a:cxn ang="0">
                    <a:pos x="75" y="0"/>
                  </a:cxn>
                </a:cxnLst>
                <a:rect l="0" t="0" r="r" b="b"/>
                <a:pathLst>
                  <a:path w="77" h="4">
                    <a:moveTo>
                      <a:pt x="75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75" y="4"/>
                      <a:pt x="75" y="4"/>
                      <a:pt x="75" y="4"/>
                    </a:cubicBezTo>
                    <a:cubicBezTo>
                      <a:pt x="76" y="4"/>
                      <a:pt x="77" y="3"/>
                      <a:pt x="77" y="2"/>
                    </a:cubicBezTo>
                    <a:cubicBezTo>
                      <a:pt x="77" y="1"/>
                      <a:pt x="76" y="0"/>
                      <a:pt x="75" y="0"/>
                    </a:cubicBezTo>
                    <a:close/>
                    <a:moveTo>
                      <a:pt x="75" y="0"/>
                    </a:moveTo>
                    <a:cubicBezTo>
                      <a:pt x="75" y="0"/>
                      <a:pt x="75" y="0"/>
                      <a:pt x="75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65" name="Freeform 34"/>
              <p:cNvSpPr>
                <a:spLocks noEditPoints="1"/>
              </p:cNvSpPr>
              <p:nvPr/>
            </p:nvSpPr>
            <p:spPr bwMode="auto">
              <a:xfrm>
                <a:off x="3124200" y="1412876"/>
                <a:ext cx="225425" cy="12700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2" y="4"/>
                  </a:cxn>
                  <a:cxn ang="0">
                    <a:pos x="75" y="4"/>
                  </a:cxn>
                  <a:cxn ang="0">
                    <a:pos x="77" y="2"/>
                  </a:cxn>
                  <a:cxn ang="0">
                    <a:pos x="75" y="0"/>
                  </a:cxn>
                  <a:cxn ang="0">
                    <a:pos x="75" y="0"/>
                  </a:cxn>
                  <a:cxn ang="0">
                    <a:pos x="75" y="0"/>
                  </a:cxn>
                </a:cxnLst>
                <a:rect l="0" t="0" r="r" b="b"/>
                <a:pathLst>
                  <a:path w="77" h="4">
                    <a:moveTo>
                      <a:pt x="75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75" y="4"/>
                      <a:pt x="75" y="4"/>
                      <a:pt x="75" y="4"/>
                    </a:cubicBezTo>
                    <a:cubicBezTo>
                      <a:pt x="76" y="4"/>
                      <a:pt x="77" y="3"/>
                      <a:pt x="77" y="2"/>
                    </a:cubicBezTo>
                    <a:cubicBezTo>
                      <a:pt x="77" y="1"/>
                      <a:pt x="76" y="0"/>
                      <a:pt x="75" y="0"/>
                    </a:cubicBezTo>
                    <a:close/>
                    <a:moveTo>
                      <a:pt x="75" y="0"/>
                    </a:moveTo>
                    <a:cubicBezTo>
                      <a:pt x="75" y="0"/>
                      <a:pt x="75" y="0"/>
                      <a:pt x="75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  <p:sp>
            <p:nvSpPr>
              <p:cNvPr id="166" name="Freeform 35"/>
              <p:cNvSpPr>
                <a:spLocks noEditPoints="1"/>
              </p:cNvSpPr>
              <p:nvPr/>
            </p:nvSpPr>
            <p:spPr bwMode="auto">
              <a:xfrm>
                <a:off x="3124200" y="1255713"/>
                <a:ext cx="101600" cy="101600"/>
              </a:xfrm>
              <a:custGeom>
                <a:avLst/>
                <a:gdLst/>
                <a:ahLst/>
                <a:cxnLst>
                  <a:cxn ang="0">
                    <a:pos x="4" y="35"/>
                  </a:cxn>
                  <a:cxn ang="0">
                    <a:pos x="31" y="35"/>
                  </a:cxn>
                  <a:cxn ang="0">
                    <a:pos x="35" y="31"/>
                  </a:cxn>
                  <a:cxn ang="0">
                    <a:pos x="35" y="4"/>
                  </a:cxn>
                  <a:cxn ang="0">
                    <a:pos x="31" y="0"/>
                  </a:cxn>
                  <a:cxn ang="0">
                    <a:pos x="4" y="0"/>
                  </a:cxn>
                  <a:cxn ang="0">
                    <a:pos x="0" y="4"/>
                  </a:cxn>
                  <a:cxn ang="0">
                    <a:pos x="0" y="31"/>
                  </a:cxn>
                  <a:cxn ang="0">
                    <a:pos x="4" y="35"/>
                  </a:cxn>
                  <a:cxn ang="0">
                    <a:pos x="8" y="8"/>
                  </a:cxn>
                  <a:cxn ang="0">
                    <a:pos x="27" y="8"/>
                  </a:cxn>
                  <a:cxn ang="0">
                    <a:pos x="27" y="27"/>
                  </a:cxn>
                  <a:cxn ang="0">
                    <a:pos x="8" y="27"/>
                  </a:cxn>
                  <a:cxn ang="0">
                    <a:pos x="8" y="8"/>
                  </a:cxn>
                  <a:cxn ang="0">
                    <a:pos x="8" y="8"/>
                  </a:cxn>
                  <a:cxn ang="0">
                    <a:pos x="8" y="8"/>
                  </a:cxn>
                </a:cxnLst>
                <a:rect l="0" t="0" r="r" b="b"/>
                <a:pathLst>
                  <a:path w="35" h="35">
                    <a:moveTo>
                      <a:pt x="4" y="35"/>
                    </a:moveTo>
                    <a:cubicBezTo>
                      <a:pt x="31" y="35"/>
                      <a:pt x="31" y="35"/>
                      <a:pt x="31" y="35"/>
                    </a:cubicBezTo>
                    <a:cubicBezTo>
                      <a:pt x="33" y="35"/>
                      <a:pt x="35" y="33"/>
                      <a:pt x="35" y="31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3"/>
                      <a:pt x="2" y="35"/>
                      <a:pt x="4" y="35"/>
                    </a:cubicBezTo>
                    <a:close/>
                    <a:moveTo>
                      <a:pt x="8" y="8"/>
                    </a:moveTo>
                    <a:cubicBezTo>
                      <a:pt x="27" y="8"/>
                      <a:pt x="27" y="8"/>
                      <a:pt x="27" y="8"/>
                    </a:cubicBezTo>
                    <a:cubicBezTo>
                      <a:pt x="27" y="27"/>
                      <a:pt x="27" y="27"/>
                      <a:pt x="27" y="27"/>
                    </a:cubicBezTo>
                    <a:cubicBezTo>
                      <a:pt x="8" y="27"/>
                      <a:pt x="8" y="27"/>
                      <a:pt x="8" y="27"/>
                    </a:cubicBezTo>
                    <a:lnTo>
                      <a:pt x="8" y="8"/>
                    </a:lnTo>
                    <a:close/>
                    <a:moveTo>
                      <a:pt x="8" y="8"/>
                    </a:moveTo>
                    <a:cubicBezTo>
                      <a:pt x="8" y="8"/>
                      <a:pt x="8" y="8"/>
                      <a:pt x="8" y="8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167" name="Freeform 72"/>
            <p:cNvSpPr>
              <a:spLocks noEditPoints="1"/>
            </p:cNvSpPr>
            <p:nvPr/>
          </p:nvSpPr>
          <p:spPr bwMode="auto">
            <a:xfrm>
              <a:off x="9380690" y="1657217"/>
              <a:ext cx="401638" cy="401637"/>
            </a:xfrm>
            <a:custGeom>
              <a:avLst/>
              <a:gdLst>
                <a:gd name="T0" fmla="*/ 395107 w 123"/>
                <a:gd name="T1" fmla="*/ 3265 h 123"/>
                <a:gd name="T2" fmla="*/ 388577 w 123"/>
                <a:gd name="T3" fmla="*/ 0 h 123"/>
                <a:gd name="T4" fmla="*/ 382046 w 123"/>
                <a:gd name="T5" fmla="*/ 3265 h 123"/>
                <a:gd name="T6" fmla="*/ 6531 w 123"/>
                <a:gd name="T7" fmla="*/ 251431 h 123"/>
                <a:gd name="T8" fmla="*/ 0 w 123"/>
                <a:gd name="T9" fmla="*/ 264493 h 123"/>
                <a:gd name="T10" fmla="*/ 6531 w 123"/>
                <a:gd name="T11" fmla="*/ 274289 h 123"/>
                <a:gd name="T12" fmla="*/ 104491 w 123"/>
                <a:gd name="T13" fmla="*/ 313473 h 123"/>
                <a:gd name="T14" fmla="*/ 150206 w 123"/>
                <a:gd name="T15" fmla="*/ 395106 h 123"/>
                <a:gd name="T16" fmla="*/ 163267 w 123"/>
                <a:gd name="T17" fmla="*/ 401637 h 123"/>
                <a:gd name="T18" fmla="*/ 163267 w 123"/>
                <a:gd name="T19" fmla="*/ 401637 h 123"/>
                <a:gd name="T20" fmla="*/ 173064 w 123"/>
                <a:gd name="T21" fmla="*/ 395106 h 123"/>
                <a:gd name="T22" fmla="*/ 199186 w 123"/>
                <a:gd name="T23" fmla="*/ 349392 h 123"/>
                <a:gd name="T24" fmla="*/ 320004 w 123"/>
                <a:gd name="T25" fmla="*/ 398372 h 123"/>
                <a:gd name="T26" fmla="*/ 326535 w 123"/>
                <a:gd name="T27" fmla="*/ 401637 h 123"/>
                <a:gd name="T28" fmla="*/ 329800 w 123"/>
                <a:gd name="T29" fmla="*/ 398372 h 123"/>
                <a:gd name="T30" fmla="*/ 336331 w 123"/>
                <a:gd name="T31" fmla="*/ 388576 h 123"/>
                <a:gd name="T32" fmla="*/ 401638 w 123"/>
                <a:gd name="T33" fmla="*/ 13061 h 123"/>
                <a:gd name="T34" fmla="*/ 395107 w 123"/>
                <a:gd name="T35" fmla="*/ 3265 h 123"/>
                <a:gd name="T36" fmla="*/ 39184 w 123"/>
                <a:gd name="T37" fmla="*/ 261227 h 123"/>
                <a:gd name="T38" fmla="*/ 329800 w 123"/>
                <a:gd name="T39" fmla="*/ 65307 h 123"/>
                <a:gd name="T40" fmla="*/ 117553 w 123"/>
                <a:gd name="T41" fmla="*/ 290615 h 123"/>
                <a:gd name="T42" fmla="*/ 114287 w 123"/>
                <a:gd name="T43" fmla="*/ 290615 h 123"/>
                <a:gd name="T44" fmla="*/ 39184 w 123"/>
                <a:gd name="T45" fmla="*/ 261227 h 123"/>
                <a:gd name="T46" fmla="*/ 127349 w 123"/>
                <a:gd name="T47" fmla="*/ 300411 h 123"/>
                <a:gd name="T48" fmla="*/ 127349 w 123"/>
                <a:gd name="T49" fmla="*/ 300411 h 123"/>
                <a:gd name="T50" fmla="*/ 365719 w 123"/>
                <a:gd name="T51" fmla="*/ 45715 h 123"/>
                <a:gd name="T52" fmla="*/ 163267 w 123"/>
                <a:gd name="T53" fmla="*/ 362453 h 123"/>
                <a:gd name="T54" fmla="*/ 127349 w 123"/>
                <a:gd name="T55" fmla="*/ 300411 h 123"/>
                <a:gd name="T56" fmla="*/ 316739 w 123"/>
                <a:gd name="T57" fmla="*/ 368984 h 123"/>
                <a:gd name="T58" fmla="*/ 208982 w 123"/>
                <a:gd name="T59" fmla="*/ 326534 h 123"/>
                <a:gd name="T60" fmla="*/ 199186 w 123"/>
                <a:gd name="T61" fmla="*/ 326534 h 123"/>
                <a:gd name="T62" fmla="*/ 365719 w 123"/>
                <a:gd name="T63" fmla="*/ 71838 h 123"/>
                <a:gd name="T64" fmla="*/ 316739 w 123"/>
                <a:gd name="T65" fmla="*/ 368984 h 123"/>
                <a:gd name="T66" fmla="*/ 316739 w 123"/>
                <a:gd name="T67" fmla="*/ 368984 h 123"/>
                <a:gd name="T68" fmla="*/ 316739 w 123"/>
                <a:gd name="T69" fmla="*/ 368984 h 1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3" h="123">
                  <a:moveTo>
                    <a:pt x="121" y="1"/>
                  </a:moveTo>
                  <a:cubicBezTo>
                    <a:pt x="120" y="0"/>
                    <a:pt x="119" y="0"/>
                    <a:pt x="119" y="0"/>
                  </a:cubicBezTo>
                  <a:cubicBezTo>
                    <a:pt x="118" y="0"/>
                    <a:pt x="117" y="0"/>
                    <a:pt x="117" y="1"/>
                  </a:cubicBezTo>
                  <a:cubicBezTo>
                    <a:pt x="2" y="77"/>
                    <a:pt x="2" y="77"/>
                    <a:pt x="2" y="77"/>
                  </a:cubicBezTo>
                  <a:cubicBezTo>
                    <a:pt x="0" y="78"/>
                    <a:pt x="0" y="79"/>
                    <a:pt x="0" y="81"/>
                  </a:cubicBezTo>
                  <a:cubicBezTo>
                    <a:pt x="0" y="82"/>
                    <a:pt x="1" y="83"/>
                    <a:pt x="2" y="84"/>
                  </a:cubicBezTo>
                  <a:cubicBezTo>
                    <a:pt x="32" y="96"/>
                    <a:pt x="32" y="96"/>
                    <a:pt x="32" y="96"/>
                  </a:cubicBezTo>
                  <a:cubicBezTo>
                    <a:pt x="46" y="121"/>
                    <a:pt x="46" y="121"/>
                    <a:pt x="46" y="121"/>
                  </a:cubicBezTo>
                  <a:cubicBezTo>
                    <a:pt x="47" y="122"/>
                    <a:pt x="48" y="123"/>
                    <a:pt x="50" y="123"/>
                  </a:cubicBezTo>
                  <a:cubicBezTo>
                    <a:pt x="50" y="123"/>
                    <a:pt x="50" y="123"/>
                    <a:pt x="50" y="123"/>
                  </a:cubicBezTo>
                  <a:cubicBezTo>
                    <a:pt x="51" y="123"/>
                    <a:pt x="52" y="122"/>
                    <a:pt x="53" y="121"/>
                  </a:cubicBezTo>
                  <a:cubicBezTo>
                    <a:pt x="61" y="107"/>
                    <a:pt x="61" y="107"/>
                    <a:pt x="61" y="107"/>
                  </a:cubicBezTo>
                  <a:cubicBezTo>
                    <a:pt x="98" y="122"/>
                    <a:pt x="98" y="122"/>
                    <a:pt x="98" y="122"/>
                  </a:cubicBezTo>
                  <a:cubicBezTo>
                    <a:pt x="99" y="123"/>
                    <a:pt x="99" y="123"/>
                    <a:pt x="100" y="123"/>
                  </a:cubicBezTo>
                  <a:cubicBezTo>
                    <a:pt x="100" y="123"/>
                    <a:pt x="101" y="122"/>
                    <a:pt x="101" y="122"/>
                  </a:cubicBezTo>
                  <a:cubicBezTo>
                    <a:pt x="102" y="122"/>
                    <a:pt x="103" y="121"/>
                    <a:pt x="103" y="119"/>
                  </a:cubicBezTo>
                  <a:cubicBezTo>
                    <a:pt x="123" y="4"/>
                    <a:pt x="123" y="4"/>
                    <a:pt x="123" y="4"/>
                  </a:cubicBezTo>
                  <a:cubicBezTo>
                    <a:pt x="123" y="3"/>
                    <a:pt x="122" y="1"/>
                    <a:pt x="121" y="1"/>
                  </a:cubicBezTo>
                  <a:close/>
                  <a:moveTo>
                    <a:pt x="12" y="80"/>
                  </a:moveTo>
                  <a:cubicBezTo>
                    <a:pt x="101" y="20"/>
                    <a:pt x="101" y="20"/>
                    <a:pt x="101" y="20"/>
                  </a:cubicBezTo>
                  <a:cubicBezTo>
                    <a:pt x="36" y="89"/>
                    <a:pt x="36" y="89"/>
                    <a:pt x="36" y="89"/>
                  </a:cubicBezTo>
                  <a:cubicBezTo>
                    <a:pt x="36" y="89"/>
                    <a:pt x="35" y="89"/>
                    <a:pt x="35" y="89"/>
                  </a:cubicBezTo>
                  <a:lnTo>
                    <a:pt x="12" y="80"/>
                  </a:lnTo>
                  <a:close/>
                  <a:moveTo>
                    <a:pt x="39" y="92"/>
                  </a:moveTo>
                  <a:cubicBezTo>
                    <a:pt x="39" y="92"/>
                    <a:pt x="39" y="92"/>
                    <a:pt x="39" y="92"/>
                  </a:cubicBezTo>
                  <a:cubicBezTo>
                    <a:pt x="112" y="14"/>
                    <a:pt x="112" y="14"/>
                    <a:pt x="112" y="14"/>
                  </a:cubicBezTo>
                  <a:cubicBezTo>
                    <a:pt x="50" y="111"/>
                    <a:pt x="50" y="111"/>
                    <a:pt x="50" y="111"/>
                  </a:cubicBezTo>
                  <a:lnTo>
                    <a:pt x="39" y="92"/>
                  </a:lnTo>
                  <a:close/>
                  <a:moveTo>
                    <a:pt x="97" y="113"/>
                  </a:moveTo>
                  <a:cubicBezTo>
                    <a:pt x="64" y="100"/>
                    <a:pt x="64" y="100"/>
                    <a:pt x="64" y="100"/>
                  </a:cubicBezTo>
                  <a:cubicBezTo>
                    <a:pt x="63" y="100"/>
                    <a:pt x="62" y="100"/>
                    <a:pt x="61" y="100"/>
                  </a:cubicBezTo>
                  <a:cubicBezTo>
                    <a:pt x="112" y="22"/>
                    <a:pt x="112" y="22"/>
                    <a:pt x="112" y="22"/>
                  </a:cubicBezTo>
                  <a:lnTo>
                    <a:pt x="97" y="113"/>
                  </a:lnTo>
                  <a:close/>
                  <a:moveTo>
                    <a:pt x="97" y="113"/>
                  </a:moveTo>
                  <a:cubicBezTo>
                    <a:pt x="97" y="113"/>
                    <a:pt x="97" y="113"/>
                    <a:pt x="97" y="11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CR"/>
            </a:p>
          </p:txBody>
        </p:sp>
      </p:grpSp>
    </p:spTree>
    <p:extLst>
      <p:ext uri="{BB962C8B-B14F-4D97-AF65-F5344CB8AC3E}">
        <p14:creationId xmlns="" xmlns:p14="http://schemas.microsoft.com/office/powerpoint/2010/main" val="2376048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290331" y="154743"/>
            <a:ext cx="794084" cy="6298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75179" y="2002313"/>
            <a:ext cx="1030752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altLang="es-CR" sz="3600" b="1" i="0" u="none" strike="noStrike" cap="none" normalizeH="0" baseline="0" dirty="0" smtClean="0">
                <a:ln>
                  <a:noFill/>
                </a:ln>
                <a:effectLst/>
                <a:latin typeface="Angelina" panose="00000400000000000000" pitchFamily="2" charset="0"/>
              </a:rPr>
              <a:t>“Cuida de los pequeños gastos; un pequeño agujero hunde un barco.”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altLang="es-CR" sz="3600" b="0" i="0" u="none" strike="noStrike" cap="none" normalizeH="0" baseline="0" dirty="0" err="1" smtClean="0">
                <a:ln>
                  <a:noFill/>
                </a:ln>
                <a:effectLst/>
                <a:latin typeface="Angelina" panose="00000400000000000000" pitchFamily="2" charset="0"/>
              </a:rPr>
              <a:t>Benjamin</a:t>
            </a:r>
            <a:r>
              <a:rPr kumimoji="0" lang="es-CR" altLang="es-CR" sz="3600" b="0" i="0" u="none" strike="noStrike" cap="none" normalizeH="0" baseline="0" dirty="0" smtClean="0">
                <a:ln>
                  <a:noFill/>
                </a:ln>
                <a:effectLst/>
                <a:latin typeface="Angelina" panose="00000400000000000000" pitchFamily="2" charset="0"/>
              </a:rPr>
              <a:t> Franklin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9038897" y="4582510"/>
            <a:ext cx="25651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8000" dirty="0" smtClean="0">
                <a:latin typeface="A little sunshine" panose="02000603000000000000" pitchFamily="2" charset="0"/>
                <a:ea typeface="A little sunshine" panose="02000603000000000000" pitchFamily="2" charset="0"/>
              </a:rPr>
              <a:t>Gracias!</a:t>
            </a:r>
            <a:endParaRPr lang="es-CR" sz="8000" dirty="0">
              <a:latin typeface="A little sunshine" panose="02000603000000000000" pitchFamily="2" charset="0"/>
              <a:ea typeface="A little sunshine" panose="02000603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63495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49 Grupo"/>
          <p:cNvGrpSpPr/>
          <p:nvPr/>
        </p:nvGrpSpPr>
        <p:grpSpPr>
          <a:xfrm>
            <a:off x="365760" y="1598278"/>
            <a:ext cx="11204448" cy="4327034"/>
            <a:chOff x="1823258" y="1708006"/>
            <a:chExt cx="8423564" cy="3756963"/>
          </a:xfrm>
        </p:grpSpPr>
        <p:cxnSp>
          <p:nvCxnSpPr>
            <p:cNvPr id="4" name="Straight Connector 3">
              <a:extLst>
                <a:ext uri="{FF2B5EF4-FFF2-40B4-BE49-F238E27FC236}">
                  <a16:creationId xmlns="" xmlns:a16="http://schemas.microsoft.com/office/drawing/2014/main" id="{F959E69E-6297-48EA-9959-D961B32B03F6}"/>
                </a:ext>
              </a:extLst>
            </p:cNvPr>
            <p:cNvCxnSpPr/>
            <p:nvPr/>
          </p:nvCxnSpPr>
          <p:spPr>
            <a:xfrm>
              <a:off x="1823258" y="2037916"/>
              <a:ext cx="8423564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14">
              <a:extLst>
                <a:ext uri="{FF2B5EF4-FFF2-40B4-BE49-F238E27FC236}">
                  <a16:creationId xmlns="" xmlns:a16="http://schemas.microsoft.com/office/drawing/2014/main" id="{8BA9348E-760D-405B-B6D7-97BBF6312B30}"/>
                </a:ext>
              </a:extLst>
            </p:cNvPr>
            <p:cNvGrpSpPr/>
            <p:nvPr/>
          </p:nvGrpSpPr>
          <p:grpSpPr>
            <a:xfrm>
              <a:off x="1823258" y="2408960"/>
              <a:ext cx="1454728" cy="3056009"/>
              <a:chOff x="480290" y="2068947"/>
              <a:chExt cx="1939637" cy="4074678"/>
            </a:xfrm>
          </p:grpSpPr>
          <p:grpSp>
            <p:nvGrpSpPr>
              <p:cNvPr id="6" name="Group 6">
                <a:extLst>
                  <a:ext uri="{FF2B5EF4-FFF2-40B4-BE49-F238E27FC236}">
                    <a16:creationId xmlns="" xmlns:a16="http://schemas.microsoft.com/office/drawing/2014/main" id="{28BC21E8-DB10-46B9-A46B-F460CAACFABB}"/>
                  </a:ext>
                </a:extLst>
              </p:cNvPr>
              <p:cNvGrpSpPr/>
              <p:nvPr/>
            </p:nvGrpSpPr>
            <p:grpSpPr>
              <a:xfrm>
                <a:off x="480291" y="2068947"/>
                <a:ext cx="1939636" cy="1293088"/>
                <a:chOff x="480291" y="2068947"/>
                <a:chExt cx="1939636" cy="1293088"/>
              </a:xfrm>
            </p:grpSpPr>
            <p:sp>
              <p:nvSpPr>
                <p:cNvPr id="9" name="Rectangle 4">
                  <a:extLst>
                    <a:ext uri="{FF2B5EF4-FFF2-40B4-BE49-F238E27FC236}">
                      <a16:creationId xmlns="" xmlns:a16="http://schemas.microsoft.com/office/drawing/2014/main" id="{1F6D9FB4-A954-4093-8D9D-4E0A478B23AE}"/>
                    </a:ext>
                  </a:extLst>
                </p:cNvPr>
                <p:cNvSpPr/>
                <p:nvPr/>
              </p:nvSpPr>
              <p:spPr>
                <a:xfrm>
                  <a:off x="480291" y="2355273"/>
                  <a:ext cx="1939636" cy="1006762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0" name="Isosceles Triangle 5">
                  <a:extLst>
                    <a:ext uri="{FF2B5EF4-FFF2-40B4-BE49-F238E27FC236}">
                      <a16:creationId xmlns="" xmlns:a16="http://schemas.microsoft.com/office/drawing/2014/main" id="{AB247DC4-851A-47F0-98E2-60F65F77017F}"/>
                    </a:ext>
                  </a:extLst>
                </p:cNvPr>
                <p:cNvSpPr/>
                <p:nvPr/>
              </p:nvSpPr>
              <p:spPr>
                <a:xfrm>
                  <a:off x="1182254" y="2068947"/>
                  <a:ext cx="535709" cy="286326"/>
                </a:xfrm>
                <a:prstGeom prst="triangle">
                  <a:avLst/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7" name="Rectangle 74">
                <a:extLst>
                  <a:ext uri="{FF2B5EF4-FFF2-40B4-BE49-F238E27FC236}">
                    <a16:creationId xmlns="" xmlns:a16="http://schemas.microsoft.com/office/drawing/2014/main" id="{0B82A277-C7F2-47DE-B975-5CF4E1885E23}"/>
                  </a:ext>
                </a:extLst>
              </p:cNvPr>
              <p:cNvSpPr/>
              <p:nvPr/>
            </p:nvSpPr>
            <p:spPr>
              <a:xfrm>
                <a:off x="480290" y="3362034"/>
                <a:ext cx="1939636" cy="264159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900"/>
                  </a:spcAft>
                </a:pPr>
                <a:r>
                  <a:rPr lang="en-US" sz="1600" b="1" cap="all" noProof="1" smtClean="0">
                    <a:solidFill>
                      <a:prstClr val="black"/>
                    </a:solidFill>
                  </a:rPr>
                  <a:t>JUSTIFICACIÓN:</a:t>
                </a:r>
              </a:p>
              <a:p>
                <a:pPr>
                  <a:spcAft>
                    <a:spcPts val="900"/>
                  </a:spcAft>
                  <a:buFont typeface="Arial" pitchFamily="34" charset="0"/>
                  <a:buChar char="•"/>
                </a:pPr>
                <a:r>
                  <a:rPr lang="es-CR" sz="1000" noProof="1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 Preocupación por el alto endeudamiento del ciudadano costarricense.</a:t>
                </a:r>
              </a:p>
            </p:txBody>
          </p:sp>
          <p:sp>
            <p:nvSpPr>
              <p:cNvPr id="8" name="Rectangle 79">
                <a:extLst>
                  <a:ext uri="{FF2B5EF4-FFF2-40B4-BE49-F238E27FC236}">
                    <a16:creationId xmlns="" xmlns:a16="http://schemas.microsoft.com/office/drawing/2014/main" id="{5D025EA4-67D4-4D07-BE6E-8A4D74A2469F}"/>
                  </a:ext>
                </a:extLst>
              </p:cNvPr>
              <p:cNvSpPr/>
              <p:nvPr/>
            </p:nvSpPr>
            <p:spPr>
              <a:xfrm>
                <a:off x="480290" y="6003629"/>
                <a:ext cx="1939636" cy="13999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1" name="Group 15">
              <a:extLst>
                <a:ext uri="{FF2B5EF4-FFF2-40B4-BE49-F238E27FC236}">
                  <a16:creationId xmlns="" xmlns:a16="http://schemas.microsoft.com/office/drawing/2014/main" id="{F2015FE8-924B-4FCB-88F5-3DAE5C272B05}"/>
                </a:ext>
              </a:extLst>
            </p:cNvPr>
            <p:cNvGrpSpPr/>
            <p:nvPr/>
          </p:nvGrpSpPr>
          <p:grpSpPr>
            <a:xfrm>
              <a:off x="3565466" y="2408960"/>
              <a:ext cx="1454729" cy="3056009"/>
              <a:chOff x="2803235" y="2068947"/>
              <a:chExt cx="1939638" cy="4074678"/>
            </a:xfrm>
          </p:grpSpPr>
          <p:grpSp>
            <p:nvGrpSpPr>
              <p:cNvPr id="12" name="Group 7">
                <a:extLst>
                  <a:ext uri="{FF2B5EF4-FFF2-40B4-BE49-F238E27FC236}">
                    <a16:creationId xmlns="" xmlns:a16="http://schemas.microsoft.com/office/drawing/2014/main" id="{1CA48AD2-6F6B-4124-BB4B-E9902D3D09B7}"/>
                  </a:ext>
                </a:extLst>
              </p:cNvPr>
              <p:cNvGrpSpPr/>
              <p:nvPr/>
            </p:nvGrpSpPr>
            <p:grpSpPr>
              <a:xfrm>
                <a:off x="2803237" y="2068947"/>
                <a:ext cx="1939636" cy="1293088"/>
                <a:chOff x="2803237" y="2068947"/>
                <a:chExt cx="1939636" cy="1293088"/>
              </a:xfrm>
              <a:solidFill>
                <a:schemeClr val="accent2"/>
              </a:solidFill>
            </p:grpSpPr>
            <p:sp>
              <p:nvSpPr>
                <p:cNvPr id="15" name="Rectangle 35">
                  <a:extLst>
                    <a:ext uri="{FF2B5EF4-FFF2-40B4-BE49-F238E27FC236}">
                      <a16:creationId xmlns="" xmlns:a16="http://schemas.microsoft.com/office/drawing/2014/main" id="{696FFF01-307E-402D-9FFB-5EB1A062C2EF}"/>
                    </a:ext>
                  </a:extLst>
                </p:cNvPr>
                <p:cNvSpPr/>
                <p:nvPr/>
              </p:nvSpPr>
              <p:spPr>
                <a:xfrm>
                  <a:off x="2803237" y="2355273"/>
                  <a:ext cx="1939636" cy="100676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16" name="Isosceles Triangle 40">
                  <a:extLst>
                    <a:ext uri="{FF2B5EF4-FFF2-40B4-BE49-F238E27FC236}">
                      <a16:creationId xmlns="" xmlns:a16="http://schemas.microsoft.com/office/drawing/2014/main" id="{69F9D96B-E833-4E2F-B080-2FA7FE00FEC7}"/>
                    </a:ext>
                  </a:extLst>
                </p:cNvPr>
                <p:cNvSpPr/>
                <p:nvPr/>
              </p:nvSpPr>
              <p:spPr>
                <a:xfrm>
                  <a:off x="3505200" y="2068947"/>
                  <a:ext cx="535709" cy="286326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13" name="Rectangle 75">
                <a:extLst>
                  <a:ext uri="{FF2B5EF4-FFF2-40B4-BE49-F238E27FC236}">
                    <a16:creationId xmlns="" xmlns:a16="http://schemas.microsoft.com/office/drawing/2014/main" id="{510C7DD9-1823-440A-AEEA-3BC1BD9E2512}"/>
                  </a:ext>
                </a:extLst>
              </p:cNvPr>
              <p:cNvSpPr/>
              <p:nvPr/>
            </p:nvSpPr>
            <p:spPr>
              <a:xfrm>
                <a:off x="2803236" y="3362034"/>
                <a:ext cx="1939636" cy="264159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900"/>
                  </a:spcAft>
                </a:pPr>
                <a:r>
                  <a:rPr lang="en-US" sz="1600" b="1" cap="all" noProof="1" smtClean="0">
                    <a:solidFill>
                      <a:prstClr val="black"/>
                    </a:solidFill>
                  </a:rPr>
                  <a:t>ANTECEDENTES:</a:t>
                </a:r>
              </a:p>
              <a:p>
                <a:pPr>
                  <a:spcAft>
                    <a:spcPts val="900"/>
                  </a:spcAft>
                  <a:buFont typeface="Arial" pitchFamily="34" charset="0"/>
                  <a:buChar char="•"/>
                </a:pPr>
                <a:r>
                  <a:rPr lang="en-US" sz="1000" noProof="1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 Iniciativas  anteriores. </a:t>
                </a:r>
              </a:p>
              <a:p>
                <a:pPr>
                  <a:spcAft>
                    <a:spcPts val="900"/>
                  </a:spcAft>
                  <a:buFont typeface="Arial" pitchFamily="34" charset="0"/>
                  <a:buChar char="•"/>
                </a:pPr>
                <a:r>
                  <a:rPr lang="en-US" sz="1000" noProof="1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 Levantamiento de programas de los  oferentes.</a:t>
                </a:r>
              </a:p>
              <a:p>
                <a:pPr>
                  <a:spcAft>
                    <a:spcPts val="900"/>
                  </a:spcAft>
                  <a:buFont typeface="Arial" pitchFamily="34" charset="0"/>
                  <a:buChar char="•"/>
                </a:pPr>
                <a:r>
                  <a:rPr lang="en-US" sz="1000" noProof="1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 Convocatoria de los socios.</a:t>
                </a:r>
              </a:p>
            </p:txBody>
          </p:sp>
          <p:sp>
            <p:nvSpPr>
              <p:cNvPr id="14" name="Rectangle 80">
                <a:extLst>
                  <a:ext uri="{FF2B5EF4-FFF2-40B4-BE49-F238E27FC236}">
                    <a16:creationId xmlns="" xmlns:a16="http://schemas.microsoft.com/office/drawing/2014/main" id="{2EC9A83F-0606-4F06-A9BE-F7B5B9AA02F9}"/>
                  </a:ext>
                </a:extLst>
              </p:cNvPr>
              <p:cNvSpPr/>
              <p:nvPr/>
            </p:nvSpPr>
            <p:spPr>
              <a:xfrm>
                <a:off x="2803235" y="6003629"/>
                <a:ext cx="1939636" cy="139996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="" xmlns:a16="http://schemas.microsoft.com/office/drawing/2014/main" id="{17E61AEB-683F-40C5-AA7D-09CA681F265F}"/>
                </a:ext>
              </a:extLst>
            </p:cNvPr>
            <p:cNvGrpSpPr/>
            <p:nvPr/>
          </p:nvGrpSpPr>
          <p:grpSpPr>
            <a:xfrm>
              <a:off x="5307676" y="2408960"/>
              <a:ext cx="1454729" cy="3056009"/>
              <a:chOff x="5126180" y="2068947"/>
              <a:chExt cx="1939639" cy="4074678"/>
            </a:xfrm>
          </p:grpSpPr>
          <p:grpSp>
            <p:nvGrpSpPr>
              <p:cNvPr id="18" name="Group 8">
                <a:extLst>
                  <a:ext uri="{FF2B5EF4-FFF2-40B4-BE49-F238E27FC236}">
                    <a16:creationId xmlns="" xmlns:a16="http://schemas.microsoft.com/office/drawing/2014/main" id="{5CA16343-DB99-49B6-8134-376410060C76}"/>
                  </a:ext>
                </a:extLst>
              </p:cNvPr>
              <p:cNvGrpSpPr/>
              <p:nvPr/>
            </p:nvGrpSpPr>
            <p:grpSpPr>
              <a:xfrm>
                <a:off x="5126183" y="2068947"/>
                <a:ext cx="1939636" cy="1293088"/>
                <a:chOff x="5126183" y="2068947"/>
                <a:chExt cx="1939636" cy="1293088"/>
              </a:xfrm>
              <a:solidFill>
                <a:schemeClr val="accent3"/>
              </a:solidFill>
            </p:grpSpPr>
            <p:sp>
              <p:nvSpPr>
                <p:cNvPr id="21" name="Rectangle 36">
                  <a:extLst>
                    <a:ext uri="{FF2B5EF4-FFF2-40B4-BE49-F238E27FC236}">
                      <a16:creationId xmlns="" xmlns:a16="http://schemas.microsoft.com/office/drawing/2014/main" id="{21F117B5-6982-49C2-9960-36D9364089AA}"/>
                    </a:ext>
                  </a:extLst>
                </p:cNvPr>
                <p:cNvSpPr/>
                <p:nvPr/>
              </p:nvSpPr>
              <p:spPr>
                <a:xfrm>
                  <a:off x="5126183" y="2355273"/>
                  <a:ext cx="1939636" cy="100676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2" name="Isosceles Triangle 41">
                  <a:extLst>
                    <a:ext uri="{FF2B5EF4-FFF2-40B4-BE49-F238E27FC236}">
                      <a16:creationId xmlns="" xmlns:a16="http://schemas.microsoft.com/office/drawing/2014/main" id="{85B6863F-0A26-4BF5-8102-3ABBD975FF62}"/>
                    </a:ext>
                  </a:extLst>
                </p:cNvPr>
                <p:cNvSpPr/>
                <p:nvPr/>
              </p:nvSpPr>
              <p:spPr>
                <a:xfrm>
                  <a:off x="5828146" y="2068947"/>
                  <a:ext cx="535709" cy="286326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19" name="Rectangle 76">
                <a:extLst>
                  <a:ext uri="{FF2B5EF4-FFF2-40B4-BE49-F238E27FC236}">
                    <a16:creationId xmlns="" xmlns:a16="http://schemas.microsoft.com/office/drawing/2014/main" id="{E22173C7-C324-45C3-8238-A6EBCBD8BEE2}"/>
                  </a:ext>
                </a:extLst>
              </p:cNvPr>
              <p:cNvSpPr/>
              <p:nvPr/>
            </p:nvSpPr>
            <p:spPr>
              <a:xfrm>
                <a:off x="5126182" y="3362034"/>
                <a:ext cx="1939636" cy="264159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900"/>
                  </a:spcAft>
                </a:pPr>
                <a:r>
                  <a:rPr lang="en-US" sz="1600" b="1" cap="all" noProof="1" smtClean="0">
                    <a:solidFill>
                      <a:prstClr val="black"/>
                    </a:solidFill>
                  </a:rPr>
                  <a:t>Articulación y trabajo</a:t>
                </a:r>
                <a:endParaRPr lang="en-US" sz="1600" b="1" cap="all" noProof="1">
                  <a:solidFill>
                    <a:prstClr val="black"/>
                  </a:solidFill>
                </a:endParaRPr>
              </a:p>
              <a:p>
                <a:pPr algn="just">
                  <a:spcAft>
                    <a:spcPts val="900"/>
                  </a:spcAft>
                  <a:buFont typeface="Arial" pitchFamily="34" charset="0"/>
                  <a:buChar char="•"/>
                </a:pPr>
                <a:r>
                  <a:rPr lang="en-US" sz="1000" noProof="1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 Talleres.</a:t>
                </a:r>
              </a:p>
              <a:p>
                <a:pPr algn="just">
                  <a:spcAft>
                    <a:spcPts val="900"/>
                  </a:spcAft>
                  <a:buFont typeface="Arial" pitchFamily="34" charset="0"/>
                  <a:buChar char="•"/>
                </a:pPr>
                <a:r>
                  <a:rPr lang="es-CR" sz="1000" noProof="1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 Sintesis de información y elaboración de la estrategia.</a:t>
                </a:r>
              </a:p>
              <a:p>
                <a:pPr algn="just">
                  <a:spcAft>
                    <a:spcPts val="900"/>
                  </a:spcAft>
                  <a:buFont typeface="Arial" pitchFamily="34" charset="0"/>
                  <a:buChar char="•"/>
                </a:pPr>
                <a:r>
                  <a:rPr lang="es-CR" sz="1000" noProof="1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Validación de la Estrategia.</a:t>
                </a:r>
              </a:p>
              <a:p>
                <a:pPr algn="just">
                  <a:spcAft>
                    <a:spcPts val="900"/>
                  </a:spcAft>
                  <a:buFont typeface="Arial" pitchFamily="34" charset="0"/>
                  <a:buChar char="•"/>
                </a:pPr>
                <a:endParaRPr lang="en-US" sz="1000" noProof="1" smtClean="0">
                  <a:solidFill>
                    <a:prstClr val="black">
                      <a:lumMod val="65000"/>
                      <a:lumOff val="35000"/>
                    </a:prstClr>
                  </a:solidFill>
                </a:endParaRPr>
              </a:p>
              <a:p>
                <a:pPr algn="just">
                  <a:spcAft>
                    <a:spcPts val="900"/>
                  </a:spcAft>
                  <a:buFont typeface="Arial" pitchFamily="34" charset="0"/>
                  <a:buChar char="•"/>
                </a:pPr>
                <a:endParaRPr lang="en-US" sz="1000" noProof="1" smtClean="0">
                  <a:solidFill>
                    <a:prstClr val="black">
                      <a:lumMod val="65000"/>
                      <a:lumOff val="35000"/>
                    </a:prstClr>
                  </a:solidFill>
                </a:endParaRPr>
              </a:p>
            </p:txBody>
          </p:sp>
          <p:sp>
            <p:nvSpPr>
              <p:cNvPr id="20" name="Rectangle 81">
                <a:extLst>
                  <a:ext uri="{FF2B5EF4-FFF2-40B4-BE49-F238E27FC236}">
                    <a16:creationId xmlns="" xmlns:a16="http://schemas.microsoft.com/office/drawing/2014/main" id="{2219176C-E7F0-4376-B617-0B84BD5342CE}"/>
                  </a:ext>
                </a:extLst>
              </p:cNvPr>
              <p:cNvSpPr/>
              <p:nvPr/>
            </p:nvSpPr>
            <p:spPr>
              <a:xfrm>
                <a:off x="5126180" y="6003629"/>
                <a:ext cx="1939636" cy="139996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23" name="Group 17">
              <a:extLst>
                <a:ext uri="{FF2B5EF4-FFF2-40B4-BE49-F238E27FC236}">
                  <a16:creationId xmlns="" xmlns:a16="http://schemas.microsoft.com/office/drawing/2014/main" id="{0E783F9E-5245-48F1-B32B-D93E8B706354}"/>
                </a:ext>
              </a:extLst>
            </p:cNvPr>
            <p:cNvGrpSpPr/>
            <p:nvPr/>
          </p:nvGrpSpPr>
          <p:grpSpPr>
            <a:xfrm>
              <a:off x="7049884" y="2408960"/>
              <a:ext cx="1454730" cy="3056009"/>
              <a:chOff x="7449125" y="2068947"/>
              <a:chExt cx="1939640" cy="4074678"/>
            </a:xfrm>
          </p:grpSpPr>
          <p:grpSp>
            <p:nvGrpSpPr>
              <p:cNvPr id="24" name="Group 9">
                <a:extLst>
                  <a:ext uri="{FF2B5EF4-FFF2-40B4-BE49-F238E27FC236}">
                    <a16:creationId xmlns="" xmlns:a16="http://schemas.microsoft.com/office/drawing/2014/main" id="{36E90A1C-D037-46D5-8F0E-BE628AEFEE88}"/>
                  </a:ext>
                </a:extLst>
              </p:cNvPr>
              <p:cNvGrpSpPr/>
              <p:nvPr/>
            </p:nvGrpSpPr>
            <p:grpSpPr>
              <a:xfrm>
                <a:off x="7449129" y="2068947"/>
                <a:ext cx="1939636" cy="1293088"/>
                <a:chOff x="7449129" y="2068947"/>
                <a:chExt cx="1939636" cy="1293088"/>
              </a:xfrm>
              <a:solidFill>
                <a:schemeClr val="accent5"/>
              </a:solidFill>
            </p:grpSpPr>
            <p:sp>
              <p:nvSpPr>
                <p:cNvPr id="27" name="Rectangle 37">
                  <a:extLst>
                    <a:ext uri="{FF2B5EF4-FFF2-40B4-BE49-F238E27FC236}">
                      <a16:creationId xmlns="" xmlns:a16="http://schemas.microsoft.com/office/drawing/2014/main" id="{11F911B2-494E-46F2-8A19-D7ADA41ED42C}"/>
                    </a:ext>
                  </a:extLst>
                </p:cNvPr>
                <p:cNvSpPr/>
                <p:nvPr/>
              </p:nvSpPr>
              <p:spPr>
                <a:xfrm>
                  <a:off x="7449129" y="2355273"/>
                  <a:ext cx="1939636" cy="100676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28" name="Isosceles Triangle 72">
                  <a:extLst>
                    <a:ext uri="{FF2B5EF4-FFF2-40B4-BE49-F238E27FC236}">
                      <a16:creationId xmlns="" xmlns:a16="http://schemas.microsoft.com/office/drawing/2014/main" id="{3917AC18-E973-4E1B-82B4-6072B050911F}"/>
                    </a:ext>
                  </a:extLst>
                </p:cNvPr>
                <p:cNvSpPr/>
                <p:nvPr/>
              </p:nvSpPr>
              <p:spPr>
                <a:xfrm>
                  <a:off x="8151092" y="2068947"/>
                  <a:ext cx="535709" cy="286326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25" name="Rectangle 77">
                <a:extLst>
                  <a:ext uri="{FF2B5EF4-FFF2-40B4-BE49-F238E27FC236}">
                    <a16:creationId xmlns="" xmlns:a16="http://schemas.microsoft.com/office/drawing/2014/main" id="{1C91649E-300D-4A0A-93DB-EAD304143D25}"/>
                  </a:ext>
                </a:extLst>
              </p:cNvPr>
              <p:cNvSpPr/>
              <p:nvPr/>
            </p:nvSpPr>
            <p:spPr>
              <a:xfrm>
                <a:off x="7449128" y="3362034"/>
                <a:ext cx="1939636" cy="264159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900"/>
                  </a:spcAft>
                </a:pPr>
                <a:r>
                  <a:rPr lang="en-US" sz="1600" b="1" cap="all" noProof="1" smtClean="0">
                    <a:solidFill>
                      <a:prstClr val="black"/>
                    </a:solidFill>
                  </a:rPr>
                  <a:t>Estrategia de educación financiera</a:t>
                </a:r>
                <a:endParaRPr lang="en-US" sz="1600" b="1" cap="all" noProof="1">
                  <a:solidFill>
                    <a:prstClr val="black"/>
                  </a:solidFill>
                </a:endParaRPr>
              </a:p>
              <a:p>
                <a:pPr>
                  <a:spcAft>
                    <a:spcPts val="900"/>
                  </a:spcAft>
                  <a:buFont typeface="Arial" pitchFamily="34" charset="0"/>
                  <a:buChar char="•"/>
                </a:pPr>
                <a:r>
                  <a:rPr lang="es-CR" sz="1000" noProof="1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 Firma del decreto y cartas compromiso (primer grupo).</a:t>
                </a:r>
              </a:p>
              <a:p>
                <a:pPr>
                  <a:spcAft>
                    <a:spcPts val="900"/>
                  </a:spcAft>
                  <a:buFont typeface="Arial" pitchFamily="34" charset="0"/>
                  <a:buChar char="•"/>
                </a:pPr>
                <a:r>
                  <a:rPr lang="es-CR" sz="1000" noProof="1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Estrategia de comunicación.</a:t>
                </a:r>
              </a:p>
              <a:p>
                <a:pPr>
                  <a:spcAft>
                    <a:spcPts val="900"/>
                  </a:spcAft>
                  <a:buFont typeface="Arial" pitchFamily="34" charset="0"/>
                  <a:buChar char="•"/>
                </a:pPr>
                <a:r>
                  <a:rPr lang="es-CR" sz="1000" noProof="1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 Firmas de demás cartas compromiso.</a:t>
                </a:r>
              </a:p>
              <a:p>
                <a:pPr>
                  <a:spcAft>
                    <a:spcPts val="900"/>
                  </a:spcAft>
                  <a:buFont typeface="Arial" pitchFamily="34" charset="0"/>
                  <a:buChar char="•"/>
                </a:pPr>
                <a:r>
                  <a:rPr lang="es-CR" sz="1000" noProof="1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 Productos.</a:t>
                </a:r>
              </a:p>
              <a:p>
                <a:pPr algn="just">
                  <a:spcAft>
                    <a:spcPts val="900"/>
                  </a:spcAft>
                  <a:buFont typeface="Arial" pitchFamily="34" charset="0"/>
                  <a:buChar char="•"/>
                </a:pPr>
                <a:endParaRPr lang="es-CR" sz="1000" noProof="1" smtClean="0">
                  <a:solidFill>
                    <a:prstClr val="black">
                      <a:lumMod val="65000"/>
                      <a:lumOff val="35000"/>
                    </a:prstClr>
                  </a:solidFill>
                </a:endParaRPr>
              </a:p>
            </p:txBody>
          </p:sp>
          <p:sp>
            <p:nvSpPr>
              <p:cNvPr id="26" name="Rectangle 82">
                <a:extLst>
                  <a:ext uri="{FF2B5EF4-FFF2-40B4-BE49-F238E27FC236}">
                    <a16:creationId xmlns="" xmlns:a16="http://schemas.microsoft.com/office/drawing/2014/main" id="{44CDADE6-0691-4FD3-99D7-55183D3D920B}"/>
                  </a:ext>
                </a:extLst>
              </p:cNvPr>
              <p:cNvSpPr/>
              <p:nvPr/>
            </p:nvSpPr>
            <p:spPr>
              <a:xfrm>
                <a:off x="7449125" y="6003629"/>
                <a:ext cx="1939636" cy="139996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29" name="Group 18">
              <a:extLst>
                <a:ext uri="{FF2B5EF4-FFF2-40B4-BE49-F238E27FC236}">
                  <a16:creationId xmlns="" xmlns:a16="http://schemas.microsoft.com/office/drawing/2014/main" id="{9F2F48F1-72A2-4D45-BBE3-348C47CD96FC}"/>
                </a:ext>
              </a:extLst>
            </p:cNvPr>
            <p:cNvGrpSpPr/>
            <p:nvPr/>
          </p:nvGrpSpPr>
          <p:grpSpPr>
            <a:xfrm>
              <a:off x="8790646" y="2408960"/>
              <a:ext cx="1454728" cy="3056009"/>
              <a:chOff x="9772072" y="2068947"/>
              <a:chExt cx="1939637" cy="4074678"/>
            </a:xfrm>
          </p:grpSpPr>
          <p:grpSp>
            <p:nvGrpSpPr>
              <p:cNvPr id="30" name="Group 10">
                <a:extLst>
                  <a:ext uri="{FF2B5EF4-FFF2-40B4-BE49-F238E27FC236}">
                    <a16:creationId xmlns="" xmlns:a16="http://schemas.microsoft.com/office/drawing/2014/main" id="{B84F5D04-8E3D-4D83-A37F-5B97B3DC24B4}"/>
                  </a:ext>
                </a:extLst>
              </p:cNvPr>
              <p:cNvGrpSpPr/>
              <p:nvPr/>
            </p:nvGrpSpPr>
            <p:grpSpPr>
              <a:xfrm>
                <a:off x="9772073" y="2068947"/>
                <a:ext cx="1939636" cy="1293088"/>
                <a:chOff x="9772073" y="2068947"/>
                <a:chExt cx="1939636" cy="1293088"/>
              </a:xfrm>
              <a:solidFill>
                <a:schemeClr val="accent6"/>
              </a:solidFill>
            </p:grpSpPr>
            <p:sp>
              <p:nvSpPr>
                <p:cNvPr id="33" name="Rectangle 38">
                  <a:extLst>
                    <a:ext uri="{FF2B5EF4-FFF2-40B4-BE49-F238E27FC236}">
                      <a16:creationId xmlns="" xmlns:a16="http://schemas.microsoft.com/office/drawing/2014/main" id="{923CB9D4-C530-4EBF-A846-B7FFC7285E95}"/>
                    </a:ext>
                  </a:extLst>
                </p:cNvPr>
                <p:cNvSpPr/>
                <p:nvPr/>
              </p:nvSpPr>
              <p:spPr>
                <a:xfrm>
                  <a:off x="9772073" y="2355273"/>
                  <a:ext cx="1939636" cy="1006762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34" name="Isosceles Triangle 73">
                  <a:extLst>
                    <a:ext uri="{FF2B5EF4-FFF2-40B4-BE49-F238E27FC236}">
                      <a16:creationId xmlns="" xmlns:a16="http://schemas.microsoft.com/office/drawing/2014/main" id="{78371020-ECB8-413B-95DB-3A83E26F0B51}"/>
                    </a:ext>
                  </a:extLst>
                </p:cNvPr>
                <p:cNvSpPr/>
                <p:nvPr/>
              </p:nvSpPr>
              <p:spPr>
                <a:xfrm>
                  <a:off x="10474036" y="2068947"/>
                  <a:ext cx="535709" cy="286326"/>
                </a:xfrm>
                <a:prstGeom prst="triangl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</p:grpSp>
          <p:sp>
            <p:nvSpPr>
              <p:cNvPr id="31" name="Rectangle 78">
                <a:extLst>
                  <a:ext uri="{FF2B5EF4-FFF2-40B4-BE49-F238E27FC236}">
                    <a16:creationId xmlns="" xmlns:a16="http://schemas.microsoft.com/office/drawing/2014/main" id="{5E872451-72C1-457E-930B-5C223115D216}"/>
                  </a:ext>
                </a:extLst>
              </p:cNvPr>
              <p:cNvSpPr/>
              <p:nvPr/>
            </p:nvSpPr>
            <p:spPr>
              <a:xfrm>
                <a:off x="9772072" y="3362034"/>
                <a:ext cx="1939636" cy="264159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900"/>
                  </a:spcAft>
                </a:pPr>
                <a:r>
                  <a:rPr lang="en-US" b="1" cap="all" noProof="1" smtClean="0">
                    <a:solidFill>
                      <a:prstClr val="black"/>
                    </a:solidFill>
                  </a:rPr>
                  <a:t>Evaluación y seguimiento</a:t>
                </a:r>
              </a:p>
              <a:p>
                <a:pPr algn="just">
                  <a:spcAft>
                    <a:spcPts val="900"/>
                  </a:spcAft>
                  <a:buFont typeface="Arial" pitchFamily="34" charset="0"/>
                  <a:buChar char="•"/>
                </a:pPr>
                <a:r>
                  <a:rPr lang="en-US" sz="1050" noProof="1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 Monitoreo.</a:t>
                </a:r>
              </a:p>
              <a:p>
                <a:pPr algn="just">
                  <a:spcAft>
                    <a:spcPts val="900"/>
                  </a:spcAft>
                  <a:buFont typeface="Arial" pitchFamily="34" charset="0"/>
                  <a:buChar char="•"/>
                </a:pPr>
                <a:r>
                  <a:rPr lang="en-US" sz="1050" noProof="1" smtClean="0">
                    <a:solidFill>
                      <a:prstClr val="black">
                        <a:lumMod val="65000"/>
                        <a:lumOff val="35000"/>
                      </a:prstClr>
                    </a:solidFill>
                  </a:rPr>
                  <a:t>Evaluación.</a:t>
                </a:r>
              </a:p>
            </p:txBody>
          </p:sp>
          <p:sp>
            <p:nvSpPr>
              <p:cNvPr id="32" name="Rectangle 83">
                <a:extLst>
                  <a:ext uri="{FF2B5EF4-FFF2-40B4-BE49-F238E27FC236}">
                    <a16:creationId xmlns="" xmlns:a16="http://schemas.microsoft.com/office/drawing/2014/main" id="{6216F461-5F3C-4BD6-88EF-DB572014F042}"/>
                  </a:ext>
                </a:extLst>
              </p:cNvPr>
              <p:cNvSpPr/>
              <p:nvPr/>
            </p:nvSpPr>
            <p:spPr>
              <a:xfrm>
                <a:off x="9772072" y="6003629"/>
                <a:ext cx="1939636" cy="139996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35" name="Oval 11">
              <a:extLst>
                <a:ext uri="{FF2B5EF4-FFF2-40B4-BE49-F238E27FC236}">
                  <a16:creationId xmlns="" xmlns:a16="http://schemas.microsoft.com/office/drawing/2014/main" id="{AA9167C2-FEB5-4555-81C2-0D5D156510BF}"/>
                </a:ext>
              </a:extLst>
            </p:cNvPr>
            <p:cNvSpPr/>
            <p:nvPr/>
          </p:nvSpPr>
          <p:spPr>
            <a:xfrm>
              <a:off x="2220711" y="1708006"/>
              <a:ext cx="659822" cy="65982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/>
            </a:p>
          </p:txBody>
        </p:sp>
        <p:sp>
          <p:nvSpPr>
            <p:cNvPr id="36" name="Oval 84">
              <a:extLst>
                <a:ext uri="{FF2B5EF4-FFF2-40B4-BE49-F238E27FC236}">
                  <a16:creationId xmlns="" xmlns:a16="http://schemas.microsoft.com/office/drawing/2014/main" id="{A113D375-E95A-4E0C-804E-5928F0A87793}"/>
                </a:ext>
              </a:extLst>
            </p:cNvPr>
            <p:cNvSpPr/>
            <p:nvPr/>
          </p:nvSpPr>
          <p:spPr>
            <a:xfrm>
              <a:off x="3962919" y="1708006"/>
              <a:ext cx="659822" cy="65982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/>
            </a:p>
          </p:txBody>
        </p:sp>
        <p:sp>
          <p:nvSpPr>
            <p:cNvPr id="37" name="Oval 85">
              <a:extLst>
                <a:ext uri="{FF2B5EF4-FFF2-40B4-BE49-F238E27FC236}">
                  <a16:creationId xmlns="" xmlns:a16="http://schemas.microsoft.com/office/drawing/2014/main" id="{6A4EA969-0F64-48A5-AE1B-8075F570D19C}"/>
                </a:ext>
              </a:extLst>
            </p:cNvPr>
            <p:cNvSpPr/>
            <p:nvPr/>
          </p:nvSpPr>
          <p:spPr>
            <a:xfrm>
              <a:off x="5705129" y="1708006"/>
              <a:ext cx="659822" cy="65982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/>
            </a:p>
          </p:txBody>
        </p:sp>
        <p:sp>
          <p:nvSpPr>
            <p:cNvPr id="38" name="Oval 86">
              <a:extLst>
                <a:ext uri="{FF2B5EF4-FFF2-40B4-BE49-F238E27FC236}">
                  <a16:creationId xmlns="" xmlns:a16="http://schemas.microsoft.com/office/drawing/2014/main" id="{1CFB43E4-7D2F-4123-A07F-6960E13729F3}"/>
                </a:ext>
              </a:extLst>
            </p:cNvPr>
            <p:cNvSpPr/>
            <p:nvPr/>
          </p:nvSpPr>
          <p:spPr>
            <a:xfrm>
              <a:off x="7447338" y="1708006"/>
              <a:ext cx="659822" cy="65982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/>
            </a:p>
          </p:txBody>
        </p:sp>
        <p:sp>
          <p:nvSpPr>
            <p:cNvPr id="39" name="Oval 87">
              <a:extLst>
                <a:ext uri="{FF2B5EF4-FFF2-40B4-BE49-F238E27FC236}">
                  <a16:creationId xmlns="" xmlns:a16="http://schemas.microsoft.com/office/drawing/2014/main" id="{33B13C7A-4DF4-4C47-866C-8424289D7F44}"/>
                </a:ext>
              </a:extLst>
            </p:cNvPr>
            <p:cNvSpPr/>
            <p:nvPr/>
          </p:nvSpPr>
          <p:spPr>
            <a:xfrm>
              <a:off x="9188099" y="1708006"/>
              <a:ext cx="659822" cy="659822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0" rIns="6858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200" b="1" dirty="0"/>
            </a:p>
          </p:txBody>
        </p:sp>
        <p:sp>
          <p:nvSpPr>
            <p:cNvPr id="40" name="Rectangle 13">
              <a:extLst>
                <a:ext uri="{FF2B5EF4-FFF2-40B4-BE49-F238E27FC236}">
                  <a16:creationId xmlns="" xmlns:a16="http://schemas.microsoft.com/office/drawing/2014/main" id="{41EE5BE4-1913-4671-8E09-06E0951954D0}"/>
                </a:ext>
              </a:extLst>
            </p:cNvPr>
            <p:cNvSpPr/>
            <p:nvPr/>
          </p:nvSpPr>
          <p:spPr>
            <a:xfrm>
              <a:off x="2224250" y="1864792"/>
              <a:ext cx="652744" cy="36933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solidFill>
                    <a:prstClr val="white"/>
                  </a:solidFill>
                </a:rPr>
                <a:t>2018</a:t>
              </a:r>
              <a:endParaRPr lang="en-US" sz="2100" dirty="0"/>
            </a:p>
          </p:txBody>
        </p:sp>
        <p:sp>
          <p:nvSpPr>
            <p:cNvPr id="41" name="Rectangle 88">
              <a:extLst>
                <a:ext uri="{FF2B5EF4-FFF2-40B4-BE49-F238E27FC236}">
                  <a16:creationId xmlns="" xmlns:a16="http://schemas.microsoft.com/office/drawing/2014/main" id="{75F2E9E7-8742-4963-8EBF-D31DB827FBF8}"/>
                </a:ext>
              </a:extLst>
            </p:cNvPr>
            <p:cNvSpPr/>
            <p:nvPr/>
          </p:nvSpPr>
          <p:spPr>
            <a:xfrm>
              <a:off x="3966459" y="1864792"/>
              <a:ext cx="652744" cy="36933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2018</a:t>
              </a:r>
              <a:endPara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" name="Rectangle 89">
              <a:extLst>
                <a:ext uri="{FF2B5EF4-FFF2-40B4-BE49-F238E27FC236}">
                  <a16:creationId xmlns="" xmlns:a16="http://schemas.microsoft.com/office/drawing/2014/main" id="{B24DAA64-BAA2-45A3-B414-4B3A95B78DF3}"/>
                </a:ext>
              </a:extLst>
            </p:cNvPr>
            <p:cNvSpPr/>
            <p:nvPr/>
          </p:nvSpPr>
          <p:spPr>
            <a:xfrm>
              <a:off x="5708669" y="1864792"/>
              <a:ext cx="652744" cy="36933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2018</a:t>
              </a:r>
              <a:endPara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" name="Rectangle 90">
              <a:extLst>
                <a:ext uri="{FF2B5EF4-FFF2-40B4-BE49-F238E27FC236}">
                  <a16:creationId xmlns="" xmlns:a16="http://schemas.microsoft.com/office/drawing/2014/main" id="{05AA8CA2-5913-43D7-805E-FCE1347E8471}"/>
                </a:ext>
              </a:extLst>
            </p:cNvPr>
            <p:cNvSpPr/>
            <p:nvPr/>
          </p:nvSpPr>
          <p:spPr>
            <a:xfrm>
              <a:off x="7450878" y="1864792"/>
              <a:ext cx="652744" cy="36933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solidFill>
                    <a:prstClr val="white"/>
                  </a:solidFill>
                </a:rPr>
                <a:t>2019</a:t>
              </a:r>
              <a:endParaRPr lang="en-US" sz="2100" dirty="0"/>
            </a:p>
          </p:txBody>
        </p:sp>
        <p:sp>
          <p:nvSpPr>
            <p:cNvPr id="44" name="Rectangle 91">
              <a:extLst>
                <a:ext uri="{FF2B5EF4-FFF2-40B4-BE49-F238E27FC236}">
                  <a16:creationId xmlns="" xmlns:a16="http://schemas.microsoft.com/office/drawing/2014/main" id="{51FC25E9-B686-461E-B9C2-7E4BFC96C143}"/>
                </a:ext>
              </a:extLst>
            </p:cNvPr>
            <p:cNvSpPr/>
            <p:nvPr/>
          </p:nvSpPr>
          <p:spPr>
            <a:xfrm>
              <a:off x="9191639" y="1864792"/>
              <a:ext cx="652744" cy="36933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2019</a:t>
              </a:r>
              <a:endParaRPr lang="en-US" sz="21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45" name="Graphic 92" descr="Users">
              <a:extLst>
                <a:ext uri="{FF2B5EF4-FFF2-40B4-BE49-F238E27FC236}">
                  <a16:creationId xmlns="" xmlns:a16="http://schemas.microsoft.com/office/drawing/2014/main" id="{C7C05D83-1CAE-4E46-AC21-6836082165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7434349" y="2658341"/>
              <a:ext cx="685800" cy="685800"/>
            </a:xfrm>
            <a:prstGeom prst="rect">
              <a:avLst/>
            </a:prstGeom>
          </p:spPr>
        </p:pic>
        <p:pic>
          <p:nvPicPr>
            <p:cNvPr id="46" name="Graphic 93" descr="Puzzle">
              <a:extLst>
                <a:ext uri="{FF2B5EF4-FFF2-40B4-BE49-F238E27FC236}">
                  <a16:creationId xmlns="" xmlns:a16="http://schemas.microsoft.com/office/drawing/2014/main" id="{BBD6B3D1-4940-46A5-8F80-F5357145839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692140" y="2658341"/>
              <a:ext cx="685800" cy="685800"/>
            </a:xfrm>
            <a:prstGeom prst="rect">
              <a:avLst/>
            </a:prstGeom>
          </p:spPr>
        </p:pic>
        <p:pic>
          <p:nvPicPr>
            <p:cNvPr id="47" name="Graphic 94" descr="Lightbulb">
              <a:extLst>
                <a:ext uri="{FF2B5EF4-FFF2-40B4-BE49-F238E27FC236}">
                  <a16:creationId xmlns="" xmlns:a16="http://schemas.microsoft.com/office/drawing/2014/main" id="{D7591A1F-9617-4BD8-B0FE-92C68AB9492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3949930" y="2658341"/>
              <a:ext cx="685800" cy="685800"/>
            </a:xfrm>
            <a:prstGeom prst="rect">
              <a:avLst/>
            </a:prstGeom>
          </p:spPr>
        </p:pic>
        <p:pic>
          <p:nvPicPr>
            <p:cNvPr id="48" name="Graphic 95" descr="Rocket">
              <a:extLst>
                <a:ext uri="{FF2B5EF4-FFF2-40B4-BE49-F238E27FC236}">
                  <a16:creationId xmlns="" xmlns:a16="http://schemas.microsoft.com/office/drawing/2014/main" id="{B65749A7-6A89-4436-9654-1DC0C9EE671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>
            <a:xfrm>
              <a:off x="2207722" y="2658341"/>
              <a:ext cx="685800" cy="685800"/>
            </a:xfrm>
            <a:prstGeom prst="rect">
              <a:avLst/>
            </a:prstGeom>
          </p:spPr>
        </p:pic>
        <p:pic>
          <p:nvPicPr>
            <p:cNvPr id="49" name="Graphic 23" descr="Cloud">
              <a:extLst>
                <a:ext uri="{FF2B5EF4-FFF2-40B4-BE49-F238E27FC236}">
                  <a16:creationId xmlns="" xmlns:a16="http://schemas.microsoft.com/office/drawing/2014/main" id="{4062940B-D2E7-4018-8CA2-F38E11F11445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>
            <a:xfrm>
              <a:off x="9175110" y="2658341"/>
              <a:ext cx="685800" cy="685800"/>
            </a:xfrm>
            <a:prstGeom prst="rect">
              <a:avLst/>
            </a:prstGeom>
          </p:spPr>
        </p:pic>
      </p:grpSp>
      <p:sp>
        <p:nvSpPr>
          <p:cNvPr id="51" name="Title 1">
            <a:extLst>
              <a:ext uri="{FF2B5EF4-FFF2-40B4-BE49-F238E27FC236}">
                <a16:creationId xmlns="" xmlns:a16="http://schemas.microsoft.com/office/drawing/2014/main" id="{2C2BFAE1-45D3-4B3B-81D2-0BF25FA84FB8}"/>
              </a:ext>
            </a:extLst>
          </p:cNvPr>
          <p:cNvSpPr txBox="1">
            <a:spLocks/>
          </p:cNvSpPr>
          <p:nvPr/>
        </p:nvSpPr>
        <p:spPr>
          <a:xfrm>
            <a:off x="2718623" y="479179"/>
            <a:ext cx="6214110" cy="4431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ato Regular" charset="0"/>
                <a:ea typeface="ＭＳ Ｐゴシック" charset="0"/>
                <a:cs typeface="Lato Regular" charset="0"/>
              </a:rPr>
              <a:t>Resumen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ato Regular" charset="0"/>
              <a:ea typeface="ＭＳ Ｐゴシック" charset="0"/>
              <a:cs typeface="Lato Regular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94">
            <a:extLst>
              <a:ext uri="{FF2B5EF4-FFF2-40B4-BE49-F238E27FC236}">
                <a16:creationId xmlns="" xmlns:a16="http://schemas.microsoft.com/office/drawing/2014/main" id="{E6400084-1058-43B7-815F-EC4650348E23}"/>
              </a:ext>
            </a:extLst>
          </p:cNvPr>
          <p:cNvSpPr txBox="1"/>
          <p:nvPr/>
        </p:nvSpPr>
        <p:spPr>
          <a:xfrm>
            <a:off x="214692" y="1100735"/>
            <a:ext cx="4752220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dirty="0" err="1" smtClean="0">
                <a:latin typeface="Lato Regular" charset="0"/>
                <a:ea typeface="ＭＳ Ｐゴシック" charset="0"/>
                <a:cs typeface="Lato Regular" charset="0"/>
              </a:rPr>
              <a:t>Factores</a:t>
            </a:r>
            <a:r>
              <a:rPr lang="en-US" sz="2000" b="1" dirty="0" smtClean="0">
                <a:latin typeface="Lato Regular" charset="0"/>
                <a:ea typeface="ＭＳ Ｐゴシック" charset="0"/>
                <a:cs typeface="Lato Regular" charset="0"/>
              </a:rPr>
              <a:t> que </a:t>
            </a:r>
            <a:r>
              <a:rPr lang="en-US" sz="2000" b="1" dirty="0" err="1" smtClean="0">
                <a:latin typeface="Lato Regular" charset="0"/>
                <a:ea typeface="ＭＳ Ｐゴシック" charset="0"/>
                <a:cs typeface="Lato Regular" charset="0"/>
              </a:rPr>
              <a:t>impulsan</a:t>
            </a:r>
            <a:r>
              <a:rPr lang="en-US" sz="2000" b="1" dirty="0" smtClean="0">
                <a:latin typeface="Lato Regular" charset="0"/>
                <a:ea typeface="ＭＳ Ｐゴシック" charset="0"/>
                <a:cs typeface="Lato Regular" charset="0"/>
              </a:rPr>
              <a:t> la </a:t>
            </a:r>
            <a:r>
              <a:rPr lang="en-US" sz="2000" b="1" dirty="0" err="1" smtClean="0">
                <a:latin typeface="Lato Regular" charset="0"/>
                <a:ea typeface="ＭＳ Ｐゴシック" charset="0"/>
                <a:cs typeface="Lato Regular" charset="0"/>
              </a:rPr>
              <a:t>propuesta</a:t>
            </a:r>
            <a:endParaRPr lang="en-US" sz="2000" b="1" dirty="0"/>
          </a:p>
        </p:txBody>
      </p:sp>
      <p:sp>
        <p:nvSpPr>
          <p:cNvPr id="3" name="TextBox 95">
            <a:extLst>
              <a:ext uri="{FF2B5EF4-FFF2-40B4-BE49-F238E27FC236}">
                <a16:creationId xmlns="" xmlns:a16="http://schemas.microsoft.com/office/drawing/2014/main" id="{A5EB07FB-1D1D-4D73-9223-667B28518641}"/>
              </a:ext>
            </a:extLst>
          </p:cNvPr>
          <p:cNvSpPr txBox="1"/>
          <p:nvPr/>
        </p:nvSpPr>
        <p:spPr>
          <a:xfrm>
            <a:off x="161441" y="1666053"/>
            <a:ext cx="4434943" cy="480131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 err="1" smtClean="0"/>
              <a:t>Visión</a:t>
            </a:r>
            <a:r>
              <a:rPr lang="en-US" dirty="0" smtClean="0"/>
              <a:t> de </a:t>
            </a:r>
            <a:r>
              <a:rPr lang="en-US" dirty="0" err="1" smtClean="0"/>
              <a:t>Gobierno</a:t>
            </a:r>
            <a:r>
              <a:rPr lang="en-US" dirty="0" smtClean="0"/>
              <a:t> para la </a:t>
            </a:r>
            <a:r>
              <a:rPr lang="en-US" dirty="0" err="1" smtClean="0"/>
              <a:t>ciudadanía</a:t>
            </a:r>
            <a:r>
              <a:rPr lang="en-US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 smtClean="0"/>
              <a:t>Aumentar el </a:t>
            </a:r>
            <a:r>
              <a:rPr lang="en-US" dirty="0" err="1" smtClean="0"/>
              <a:t>empoderamiento</a:t>
            </a:r>
            <a:r>
              <a:rPr lang="en-US" dirty="0" smtClean="0"/>
              <a:t> </a:t>
            </a:r>
            <a:r>
              <a:rPr lang="en-US" dirty="0" err="1" smtClean="0"/>
              <a:t>económico</a:t>
            </a:r>
            <a:r>
              <a:rPr lang="en-US" dirty="0" smtClean="0"/>
              <a:t> de </a:t>
            </a:r>
            <a:r>
              <a:rPr lang="en-US" dirty="0" err="1" smtClean="0"/>
              <a:t>manera</a:t>
            </a:r>
            <a:r>
              <a:rPr lang="en-US" dirty="0" smtClean="0"/>
              <a:t> </a:t>
            </a:r>
            <a:r>
              <a:rPr lang="en-US" dirty="0" err="1" smtClean="0"/>
              <a:t>inclusiva</a:t>
            </a:r>
            <a:r>
              <a:rPr lang="en-US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 err="1" smtClean="0"/>
              <a:t>Educación</a:t>
            </a:r>
            <a:r>
              <a:rPr lang="en-US" dirty="0" smtClean="0"/>
              <a:t> </a:t>
            </a:r>
            <a:r>
              <a:rPr lang="en-US" dirty="0" err="1" smtClean="0"/>
              <a:t>financiera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puente</a:t>
            </a:r>
            <a:r>
              <a:rPr lang="en-US" dirty="0" smtClean="0"/>
              <a:t> para la </a:t>
            </a:r>
            <a:r>
              <a:rPr lang="en-US" dirty="0" err="1" smtClean="0"/>
              <a:t>reactivación</a:t>
            </a:r>
            <a:r>
              <a:rPr lang="en-US" dirty="0" smtClean="0"/>
              <a:t> </a:t>
            </a:r>
            <a:r>
              <a:rPr lang="en-US" dirty="0" err="1" smtClean="0"/>
              <a:t>económica</a:t>
            </a:r>
            <a:r>
              <a:rPr lang="en-US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 err="1" smtClean="0"/>
              <a:t>Mejora</a:t>
            </a:r>
            <a:r>
              <a:rPr lang="en-US" dirty="0" smtClean="0"/>
              <a:t> la </a:t>
            </a:r>
            <a:r>
              <a:rPr lang="en-US" dirty="0" err="1" smtClean="0"/>
              <a:t>confianza</a:t>
            </a:r>
            <a:r>
              <a:rPr lang="en-US" dirty="0" smtClean="0"/>
              <a:t> del </a:t>
            </a:r>
            <a:r>
              <a:rPr lang="en-US" dirty="0" err="1" smtClean="0"/>
              <a:t>consumidor</a:t>
            </a:r>
            <a:r>
              <a:rPr lang="en-US" dirty="0" smtClean="0"/>
              <a:t> en los </a:t>
            </a:r>
            <a:r>
              <a:rPr lang="en-US" dirty="0" err="1" smtClean="0"/>
              <a:t>mercados</a:t>
            </a:r>
            <a:r>
              <a:rPr lang="en-US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 smtClean="0"/>
              <a:t>Es un primer </a:t>
            </a:r>
            <a:r>
              <a:rPr lang="en-US" dirty="0" err="1" smtClean="0"/>
              <a:t>paso</a:t>
            </a:r>
            <a:r>
              <a:rPr lang="en-US" dirty="0" smtClean="0"/>
              <a:t> para la </a:t>
            </a:r>
            <a:r>
              <a:rPr lang="en-US" dirty="0" err="1" smtClean="0"/>
              <a:t>transformación</a:t>
            </a:r>
            <a:r>
              <a:rPr lang="en-US" dirty="0" smtClean="0"/>
              <a:t> de </a:t>
            </a:r>
            <a:r>
              <a:rPr lang="en-US" dirty="0" err="1" smtClean="0"/>
              <a:t>conductas</a:t>
            </a:r>
            <a:r>
              <a:rPr lang="en-US" dirty="0" smtClean="0"/>
              <a:t> de Mercado </a:t>
            </a:r>
            <a:r>
              <a:rPr lang="en-US" dirty="0" err="1" smtClean="0"/>
              <a:t>hacia</a:t>
            </a:r>
            <a:r>
              <a:rPr lang="en-US" dirty="0" smtClean="0"/>
              <a:t> </a:t>
            </a:r>
            <a:r>
              <a:rPr lang="en-US" dirty="0" err="1" smtClean="0"/>
              <a:t>mejores</a:t>
            </a:r>
            <a:r>
              <a:rPr lang="en-US" dirty="0" smtClean="0"/>
              <a:t> </a:t>
            </a:r>
            <a:r>
              <a:rPr lang="en-US" dirty="0" err="1" smtClean="0"/>
              <a:t>prácticas</a:t>
            </a:r>
            <a:r>
              <a:rPr lang="en-US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 err="1" smtClean="0"/>
              <a:t>Administración</a:t>
            </a:r>
            <a:r>
              <a:rPr lang="en-US" dirty="0" smtClean="0"/>
              <a:t> </a:t>
            </a:r>
            <a:r>
              <a:rPr lang="en-US" dirty="0" err="1" smtClean="0"/>
              <a:t>adecuada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deudas</a:t>
            </a:r>
            <a:r>
              <a:rPr lang="en-US" dirty="0" smtClean="0"/>
              <a:t> y de los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financieros</a:t>
            </a:r>
            <a:r>
              <a:rPr lang="en-US" dirty="0" smtClean="0"/>
              <a:t>.</a:t>
            </a:r>
          </a:p>
        </p:txBody>
      </p:sp>
      <p:sp>
        <p:nvSpPr>
          <p:cNvPr id="4" name="TextBox 97">
            <a:extLst>
              <a:ext uri="{FF2B5EF4-FFF2-40B4-BE49-F238E27FC236}">
                <a16:creationId xmlns="" xmlns:a16="http://schemas.microsoft.com/office/drawing/2014/main" id="{1707953C-66A0-4E02-9A07-E1A4317072B6}"/>
              </a:ext>
            </a:extLst>
          </p:cNvPr>
          <p:cNvSpPr txBox="1"/>
          <p:nvPr/>
        </p:nvSpPr>
        <p:spPr>
          <a:xfrm>
            <a:off x="9082541" y="1435221"/>
            <a:ext cx="2202816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dirty="0" err="1" smtClean="0"/>
              <a:t>Objetivo</a:t>
            </a:r>
            <a:endParaRPr lang="en-US" sz="2400" b="1" dirty="0"/>
          </a:p>
        </p:txBody>
      </p:sp>
      <p:sp>
        <p:nvSpPr>
          <p:cNvPr id="5" name="TextBox 98">
            <a:extLst>
              <a:ext uri="{FF2B5EF4-FFF2-40B4-BE49-F238E27FC236}">
                <a16:creationId xmlns="" xmlns:a16="http://schemas.microsoft.com/office/drawing/2014/main" id="{AAD8DB03-CB2D-4861-9BB0-3499F8DB2D33}"/>
              </a:ext>
            </a:extLst>
          </p:cNvPr>
          <p:cNvSpPr txBox="1"/>
          <p:nvPr/>
        </p:nvSpPr>
        <p:spPr>
          <a:xfrm>
            <a:off x="8454846" y="2286921"/>
            <a:ext cx="3286050" cy="2554545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>
              <a:spcAft>
                <a:spcPts val="1350"/>
              </a:spcAft>
            </a:pP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Dotar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la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población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costarricense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herramientas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adecuadas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para la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toma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decisiones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financieras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medio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la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articulación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esfuerzos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entre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entidades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financieras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sector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público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la academia y la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sociedad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civil.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6" name="Group 2">
            <a:extLst>
              <a:ext uri="{FF2B5EF4-FFF2-40B4-BE49-F238E27FC236}">
                <a16:creationId xmlns="" xmlns:a16="http://schemas.microsoft.com/office/drawing/2014/main" id="{66AD0038-3FB8-4EC7-AF39-6A669E29A98D}"/>
              </a:ext>
            </a:extLst>
          </p:cNvPr>
          <p:cNvGrpSpPr/>
          <p:nvPr/>
        </p:nvGrpSpPr>
        <p:grpSpPr>
          <a:xfrm>
            <a:off x="4320282" y="777243"/>
            <a:ext cx="4241074" cy="4393990"/>
            <a:chOff x="2786743" y="1867066"/>
            <a:chExt cx="3570515" cy="3699253"/>
          </a:xfrm>
        </p:grpSpPr>
        <p:sp>
          <p:nvSpPr>
            <p:cNvPr id="7" name="Figure">
              <a:extLst>
                <a:ext uri="{FF2B5EF4-FFF2-40B4-BE49-F238E27FC236}">
                  <a16:creationId xmlns="" xmlns:a16="http://schemas.microsoft.com/office/drawing/2014/main" id="{B5AD642D-8E4C-4E9C-8B0A-643C00F74FC6}"/>
                </a:ext>
              </a:extLst>
            </p:cNvPr>
            <p:cNvSpPr/>
            <p:nvPr/>
          </p:nvSpPr>
          <p:spPr>
            <a:xfrm>
              <a:off x="3145847" y="3503552"/>
              <a:ext cx="2408559" cy="1762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42" y="21600"/>
                  </a:moveTo>
                  <a:lnTo>
                    <a:pt x="345" y="21600"/>
                  </a:lnTo>
                  <a:cubicBezTo>
                    <a:pt x="156" y="21600"/>
                    <a:pt x="0" y="21386"/>
                    <a:pt x="0" y="21129"/>
                  </a:cubicBezTo>
                  <a:lnTo>
                    <a:pt x="0" y="15012"/>
                  </a:lnTo>
                  <a:cubicBezTo>
                    <a:pt x="0" y="14754"/>
                    <a:pt x="156" y="14540"/>
                    <a:pt x="345" y="14540"/>
                  </a:cubicBezTo>
                  <a:lnTo>
                    <a:pt x="4610" y="14540"/>
                  </a:lnTo>
                  <a:lnTo>
                    <a:pt x="4610" y="8323"/>
                  </a:lnTo>
                  <a:cubicBezTo>
                    <a:pt x="4610" y="8065"/>
                    <a:pt x="4766" y="7852"/>
                    <a:pt x="4955" y="7852"/>
                  </a:cubicBezTo>
                  <a:cubicBezTo>
                    <a:pt x="5144" y="7852"/>
                    <a:pt x="5300" y="8065"/>
                    <a:pt x="5300" y="8323"/>
                  </a:cubicBezTo>
                  <a:lnTo>
                    <a:pt x="5300" y="15012"/>
                  </a:lnTo>
                  <a:cubicBezTo>
                    <a:pt x="5300" y="15270"/>
                    <a:pt x="5144" y="15483"/>
                    <a:pt x="4955" y="15483"/>
                  </a:cubicBezTo>
                  <a:lnTo>
                    <a:pt x="690" y="15483"/>
                  </a:lnTo>
                  <a:lnTo>
                    <a:pt x="690" y="20657"/>
                  </a:lnTo>
                  <a:lnTo>
                    <a:pt x="13402" y="20657"/>
                  </a:lnTo>
                  <a:lnTo>
                    <a:pt x="13402" y="13509"/>
                  </a:lnTo>
                  <a:cubicBezTo>
                    <a:pt x="13402" y="13252"/>
                    <a:pt x="13558" y="13038"/>
                    <a:pt x="13747" y="13038"/>
                  </a:cubicBezTo>
                  <a:lnTo>
                    <a:pt x="17708" y="13038"/>
                  </a:lnTo>
                  <a:cubicBezTo>
                    <a:pt x="17896" y="13038"/>
                    <a:pt x="18053" y="13252"/>
                    <a:pt x="18053" y="13509"/>
                  </a:cubicBezTo>
                  <a:lnTo>
                    <a:pt x="18053" y="20123"/>
                  </a:lnTo>
                  <a:lnTo>
                    <a:pt x="20910" y="20123"/>
                  </a:lnTo>
                  <a:lnTo>
                    <a:pt x="20878" y="471"/>
                  </a:lnTo>
                  <a:cubicBezTo>
                    <a:pt x="20878" y="214"/>
                    <a:pt x="21030" y="0"/>
                    <a:pt x="21223" y="0"/>
                  </a:cubicBezTo>
                  <a:cubicBezTo>
                    <a:pt x="21223" y="0"/>
                    <a:pt x="21223" y="0"/>
                    <a:pt x="21223" y="0"/>
                  </a:cubicBezTo>
                  <a:cubicBezTo>
                    <a:pt x="21411" y="0"/>
                    <a:pt x="21568" y="207"/>
                    <a:pt x="21568" y="471"/>
                  </a:cubicBezTo>
                  <a:lnTo>
                    <a:pt x="21600" y="20594"/>
                  </a:lnTo>
                  <a:cubicBezTo>
                    <a:pt x="21600" y="20720"/>
                    <a:pt x="21563" y="20839"/>
                    <a:pt x="21499" y="20927"/>
                  </a:cubicBezTo>
                  <a:cubicBezTo>
                    <a:pt x="21434" y="21015"/>
                    <a:pt x="21347" y="21066"/>
                    <a:pt x="21255" y="21066"/>
                  </a:cubicBezTo>
                  <a:lnTo>
                    <a:pt x="17708" y="21066"/>
                  </a:lnTo>
                  <a:cubicBezTo>
                    <a:pt x="17519" y="21066"/>
                    <a:pt x="17363" y="20852"/>
                    <a:pt x="17363" y="20594"/>
                  </a:cubicBezTo>
                  <a:lnTo>
                    <a:pt x="17363" y="13981"/>
                  </a:lnTo>
                  <a:lnTo>
                    <a:pt x="14092" y="13981"/>
                  </a:lnTo>
                  <a:lnTo>
                    <a:pt x="14092" y="21135"/>
                  </a:lnTo>
                  <a:cubicBezTo>
                    <a:pt x="14087" y="21393"/>
                    <a:pt x="13935" y="21600"/>
                    <a:pt x="13742" y="2160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8" name="Figure">
              <a:extLst>
                <a:ext uri="{FF2B5EF4-FFF2-40B4-BE49-F238E27FC236}">
                  <a16:creationId xmlns="" xmlns:a16="http://schemas.microsoft.com/office/drawing/2014/main" id="{7E56286E-94BC-4003-8B61-3D89ADC2E798}"/>
                </a:ext>
              </a:extLst>
            </p:cNvPr>
            <p:cNvSpPr/>
            <p:nvPr/>
          </p:nvSpPr>
          <p:spPr>
            <a:xfrm>
              <a:off x="5264558" y="2631443"/>
              <a:ext cx="491551" cy="453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9" h="21577" extrusionOk="0">
                  <a:moveTo>
                    <a:pt x="20139" y="806"/>
                  </a:moveTo>
                  <a:cubicBezTo>
                    <a:pt x="19230" y="244"/>
                    <a:pt x="17655" y="195"/>
                    <a:pt x="16213" y="1906"/>
                  </a:cubicBezTo>
                  <a:cubicBezTo>
                    <a:pt x="15637" y="2590"/>
                    <a:pt x="15149" y="3690"/>
                    <a:pt x="14750" y="5009"/>
                  </a:cubicBezTo>
                  <a:cubicBezTo>
                    <a:pt x="14040" y="4960"/>
                    <a:pt x="13331" y="4862"/>
                    <a:pt x="12687" y="4691"/>
                  </a:cubicBezTo>
                  <a:cubicBezTo>
                    <a:pt x="13685" y="3910"/>
                    <a:pt x="13796" y="3005"/>
                    <a:pt x="13752" y="2566"/>
                  </a:cubicBezTo>
                  <a:cubicBezTo>
                    <a:pt x="13685" y="1295"/>
                    <a:pt x="12222" y="0"/>
                    <a:pt x="10625" y="0"/>
                  </a:cubicBezTo>
                  <a:cubicBezTo>
                    <a:pt x="9028" y="0"/>
                    <a:pt x="7565" y="1295"/>
                    <a:pt x="7498" y="2566"/>
                  </a:cubicBezTo>
                  <a:cubicBezTo>
                    <a:pt x="7476" y="3005"/>
                    <a:pt x="7565" y="3910"/>
                    <a:pt x="8563" y="4691"/>
                  </a:cubicBezTo>
                  <a:cubicBezTo>
                    <a:pt x="7919" y="4838"/>
                    <a:pt x="7210" y="4960"/>
                    <a:pt x="6500" y="5009"/>
                  </a:cubicBezTo>
                  <a:cubicBezTo>
                    <a:pt x="6101" y="3690"/>
                    <a:pt x="5613" y="2590"/>
                    <a:pt x="5037" y="1906"/>
                  </a:cubicBezTo>
                  <a:cubicBezTo>
                    <a:pt x="3595" y="195"/>
                    <a:pt x="2020" y="244"/>
                    <a:pt x="1111" y="806"/>
                  </a:cubicBezTo>
                  <a:cubicBezTo>
                    <a:pt x="246" y="1344"/>
                    <a:pt x="-175" y="2321"/>
                    <a:pt x="69" y="3274"/>
                  </a:cubicBezTo>
                  <a:cubicBezTo>
                    <a:pt x="335" y="4374"/>
                    <a:pt x="1023" y="5278"/>
                    <a:pt x="2020" y="5889"/>
                  </a:cubicBezTo>
                  <a:cubicBezTo>
                    <a:pt x="2952" y="6451"/>
                    <a:pt x="4105" y="6719"/>
                    <a:pt x="5325" y="6793"/>
                  </a:cubicBezTo>
                  <a:cubicBezTo>
                    <a:pt x="6367" y="11167"/>
                    <a:pt x="6766" y="17788"/>
                    <a:pt x="6833" y="20720"/>
                  </a:cubicBezTo>
                  <a:cubicBezTo>
                    <a:pt x="6855" y="21209"/>
                    <a:pt x="7210" y="21600"/>
                    <a:pt x="7653" y="21576"/>
                  </a:cubicBezTo>
                  <a:cubicBezTo>
                    <a:pt x="8097" y="21551"/>
                    <a:pt x="8452" y="21160"/>
                    <a:pt x="8430" y="20671"/>
                  </a:cubicBezTo>
                  <a:cubicBezTo>
                    <a:pt x="8407" y="19548"/>
                    <a:pt x="8163" y="12119"/>
                    <a:pt x="6944" y="6768"/>
                  </a:cubicBezTo>
                  <a:cubicBezTo>
                    <a:pt x="8008" y="6671"/>
                    <a:pt x="9028" y="6451"/>
                    <a:pt x="9938" y="6157"/>
                  </a:cubicBezTo>
                  <a:cubicBezTo>
                    <a:pt x="10181" y="6084"/>
                    <a:pt x="10403" y="5986"/>
                    <a:pt x="10625" y="5864"/>
                  </a:cubicBezTo>
                  <a:cubicBezTo>
                    <a:pt x="10847" y="5962"/>
                    <a:pt x="11069" y="6060"/>
                    <a:pt x="11312" y="6157"/>
                  </a:cubicBezTo>
                  <a:cubicBezTo>
                    <a:pt x="12200" y="6475"/>
                    <a:pt x="13242" y="6695"/>
                    <a:pt x="14306" y="6768"/>
                  </a:cubicBezTo>
                  <a:cubicBezTo>
                    <a:pt x="13087" y="12144"/>
                    <a:pt x="12865" y="19572"/>
                    <a:pt x="12820" y="20671"/>
                  </a:cubicBezTo>
                  <a:cubicBezTo>
                    <a:pt x="12798" y="21160"/>
                    <a:pt x="13153" y="21576"/>
                    <a:pt x="13597" y="21576"/>
                  </a:cubicBezTo>
                  <a:cubicBezTo>
                    <a:pt x="14040" y="21600"/>
                    <a:pt x="14417" y="21209"/>
                    <a:pt x="14417" y="20720"/>
                  </a:cubicBezTo>
                  <a:cubicBezTo>
                    <a:pt x="14484" y="17788"/>
                    <a:pt x="14905" y="11167"/>
                    <a:pt x="15925" y="6793"/>
                  </a:cubicBezTo>
                  <a:cubicBezTo>
                    <a:pt x="17123" y="6719"/>
                    <a:pt x="18298" y="6451"/>
                    <a:pt x="19230" y="5889"/>
                  </a:cubicBezTo>
                  <a:cubicBezTo>
                    <a:pt x="20227" y="5278"/>
                    <a:pt x="20893" y="4374"/>
                    <a:pt x="21181" y="3274"/>
                  </a:cubicBezTo>
                  <a:cubicBezTo>
                    <a:pt x="21425" y="2321"/>
                    <a:pt x="21004" y="1344"/>
                    <a:pt x="20139" y="806"/>
                  </a:cubicBezTo>
                  <a:close/>
                  <a:moveTo>
                    <a:pt x="2797" y="4325"/>
                  </a:moveTo>
                  <a:cubicBezTo>
                    <a:pt x="2176" y="3958"/>
                    <a:pt x="1799" y="3445"/>
                    <a:pt x="1621" y="2810"/>
                  </a:cubicBezTo>
                  <a:cubicBezTo>
                    <a:pt x="1599" y="2663"/>
                    <a:pt x="1710" y="2492"/>
                    <a:pt x="1887" y="2370"/>
                  </a:cubicBezTo>
                  <a:cubicBezTo>
                    <a:pt x="2287" y="2126"/>
                    <a:pt x="3041" y="2175"/>
                    <a:pt x="3861" y="3128"/>
                  </a:cubicBezTo>
                  <a:cubicBezTo>
                    <a:pt x="4216" y="3543"/>
                    <a:pt x="4526" y="4178"/>
                    <a:pt x="4793" y="4985"/>
                  </a:cubicBezTo>
                  <a:cubicBezTo>
                    <a:pt x="4061" y="4862"/>
                    <a:pt x="3351" y="4667"/>
                    <a:pt x="2797" y="4325"/>
                  </a:cubicBezTo>
                  <a:close/>
                  <a:moveTo>
                    <a:pt x="10625" y="3836"/>
                  </a:moveTo>
                  <a:cubicBezTo>
                    <a:pt x="9494" y="3421"/>
                    <a:pt x="9073" y="2932"/>
                    <a:pt x="9095" y="2688"/>
                  </a:cubicBezTo>
                  <a:cubicBezTo>
                    <a:pt x="9117" y="2419"/>
                    <a:pt x="9960" y="1808"/>
                    <a:pt x="10625" y="1808"/>
                  </a:cubicBezTo>
                  <a:cubicBezTo>
                    <a:pt x="11290" y="1808"/>
                    <a:pt x="12133" y="2419"/>
                    <a:pt x="12155" y="2688"/>
                  </a:cubicBezTo>
                  <a:cubicBezTo>
                    <a:pt x="12177" y="2932"/>
                    <a:pt x="11756" y="3445"/>
                    <a:pt x="10625" y="3836"/>
                  </a:cubicBezTo>
                  <a:close/>
                  <a:moveTo>
                    <a:pt x="18476" y="4325"/>
                  </a:moveTo>
                  <a:cubicBezTo>
                    <a:pt x="17899" y="4667"/>
                    <a:pt x="17211" y="4862"/>
                    <a:pt x="16480" y="4960"/>
                  </a:cubicBezTo>
                  <a:cubicBezTo>
                    <a:pt x="16746" y="4154"/>
                    <a:pt x="17056" y="3519"/>
                    <a:pt x="17411" y="3103"/>
                  </a:cubicBezTo>
                  <a:cubicBezTo>
                    <a:pt x="18209" y="2150"/>
                    <a:pt x="18963" y="2101"/>
                    <a:pt x="19385" y="2346"/>
                  </a:cubicBezTo>
                  <a:cubicBezTo>
                    <a:pt x="19584" y="2468"/>
                    <a:pt x="19695" y="2639"/>
                    <a:pt x="19651" y="2786"/>
                  </a:cubicBezTo>
                  <a:cubicBezTo>
                    <a:pt x="19473" y="3445"/>
                    <a:pt x="19096" y="3934"/>
                    <a:pt x="18476" y="43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9" name="Figure">
              <a:extLst>
                <a:ext uri="{FF2B5EF4-FFF2-40B4-BE49-F238E27FC236}">
                  <a16:creationId xmlns="" xmlns:a16="http://schemas.microsoft.com/office/drawing/2014/main" id="{B2340358-01BA-46EC-A42B-CF35559AA833}"/>
                </a:ext>
              </a:extLst>
            </p:cNvPr>
            <p:cNvSpPr/>
            <p:nvPr/>
          </p:nvSpPr>
          <p:spPr>
            <a:xfrm>
              <a:off x="4992665" y="2185129"/>
              <a:ext cx="1036270" cy="909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6" extrusionOk="0">
                  <a:moveTo>
                    <a:pt x="4074" y="21576"/>
                  </a:moveTo>
                  <a:cubicBezTo>
                    <a:pt x="3850" y="21576"/>
                    <a:pt x="3625" y="21478"/>
                    <a:pt x="3454" y="21296"/>
                  </a:cubicBezTo>
                  <a:cubicBezTo>
                    <a:pt x="1262" y="18984"/>
                    <a:pt x="0" y="15698"/>
                    <a:pt x="0" y="12291"/>
                  </a:cubicBezTo>
                  <a:cubicBezTo>
                    <a:pt x="0" y="5513"/>
                    <a:pt x="4844" y="0"/>
                    <a:pt x="10800" y="0"/>
                  </a:cubicBezTo>
                  <a:cubicBezTo>
                    <a:pt x="16756" y="0"/>
                    <a:pt x="21600" y="5513"/>
                    <a:pt x="21600" y="12291"/>
                  </a:cubicBezTo>
                  <a:cubicBezTo>
                    <a:pt x="21600" y="15698"/>
                    <a:pt x="20402" y="18862"/>
                    <a:pt x="18232" y="21198"/>
                  </a:cubicBezTo>
                  <a:cubicBezTo>
                    <a:pt x="17868" y="21600"/>
                    <a:pt x="17280" y="21576"/>
                    <a:pt x="16938" y="21162"/>
                  </a:cubicBezTo>
                  <a:cubicBezTo>
                    <a:pt x="16585" y="20748"/>
                    <a:pt x="16606" y="20079"/>
                    <a:pt x="16970" y="19689"/>
                  </a:cubicBezTo>
                  <a:cubicBezTo>
                    <a:pt x="18766" y="17742"/>
                    <a:pt x="19761" y="15114"/>
                    <a:pt x="19761" y="12291"/>
                  </a:cubicBezTo>
                  <a:cubicBezTo>
                    <a:pt x="19761" y="6669"/>
                    <a:pt x="15740" y="2093"/>
                    <a:pt x="10800" y="2093"/>
                  </a:cubicBezTo>
                  <a:cubicBezTo>
                    <a:pt x="5860" y="2093"/>
                    <a:pt x="1839" y="6669"/>
                    <a:pt x="1839" y="12291"/>
                  </a:cubicBezTo>
                  <a:cubicBezTo>
                    <a:pt x="1839" y="15114"/>
                    <a:pt x="2887" y="17840"/>
                    <a:pt x="4705" y="19762"/>
                  </a:cubicBezTo>
                  <a:cubicBezTo>
                    <a:pt x="5079" y="20152"/>
                    <a:pt x="5101" y="20821"/>
                    <a:pt x="4748" y="21235"/>
                  </a:cubicBezTo>
                  <a:cubicBezTo>
                    <a:pt x="4566" y="21466"/>
                    <a:pt x="4320" y="21576"/>
                    <a:pt x="4074" y="2157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0" name="Figure">
              <a:extLst>
                <a:ext uri="{FF2B5EF4-FFF2-40B4-BE49-F238E27FC236}">
                  <a16:creationId xmlns="" xmlns:a16="http://schemas.microsoft.com/office/drawing/2014/main" id="{4C20F025-875C-4D01-8BDA-9B34FA353DD7}"/>
                </a:ext>
              </a:extLst>
            </p:cNvPr>
            <p:cNvSpPr/>
            <p:nvPr/>
          </p:nvSpPr>
          <p:spPr>
            <a:xfrm>
              <a:off x="5259427" y="3108538"/>
              <a:ext cx="504284" cy="86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cubicBezTo>
                    <a:pt x="21600" y="16843"/>
                    <a:pt x="20765" y="21600"/>
                    <a:pt x="19732" y="21600"/>
                  </a:cubicBezTo>
                  <a:lnTo>
                    <a:pt x="1868" y="21600"/>
                  </a:lnTo>
                  <a:cubicBezTo>
                    <a:pt x="835" y="21600"/>
                    <a:pt x="0" y="16714"/>
                    <a:pt x="0" y="10800"/>
                  </a:cubicBezTo>
                  <a:lnTo>
                    <a:pt x="0" y="10800"/>
                  </a:lnTo>
                  <a:cubicBezTo>
                    <a:pt x="0" y="4757"/>
                    <a:pt x="835" y="0"/>
                    <a:pt x="1868" y="0"/>
                  </a:cubicBezTo>
                  <a:lnTo>
                    <a:pt x="19732" y="0"/>
                  </a:lnTo>
                  <a:cubicBezTo>
                    <a:pt x="20787" y="0"/>
                    <a:pt x="21600" y="4757"/>
                    <a:pt x="21600" y="10800"/>
                  </a:cubicBezTo>
                  <a:lnTo>
                    <a:pt x="21600" y="108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1" name="Figure">
              <a:extLst>
                <a:ext uri="{FF2B5EF4-FFF2-40B4-BE49-F238E27FC236}">
                  <a16:creationId xmlns="" xmlns:a16="http://schemas.microsoft.com/office/drawing/2014/main" id="{CBE1CED8-3918-4A0F-AE8C-5E69C2D2DA63}"/>
                </a:ext>
              </a:extLst>
            </p:cNvPr>
            <p:cNvSpPr/>
            <p:nvPr/>
          </p:nvSpPr>
          <p:spPr>
            <a:xfrm>
              <a:off x="5259427" y="3221399"/>
              <a:ext cx="504284" cy="867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extrusionOk="0">
                  <a:moveTo>
                    <a:pt x="21600" y="10675"/>
                  </a:moveTo>
                  <a:cubicBezTo>
                    <a:pt x="21600" y="16647"/>
                    <a:pt x="20765" y="21475"/>
                    <a:pt x="19732" y="21475"/>
                  </a:cubicBezTo>
                  <a:lnTo>
                    <a:pt x="1868" y="21475"/>
                  </a:lnTo>
                  <a:cubicBezTo>
                    <a:pt x="835" y="21475"/>
                    <a:pt x="0" y="16647"/>
                    <a:pt x="0" y="10675"/>
                  </a:cubicBezTo>
                  <a:lnTo>
                    <a:pt x="0" y="10675"/>
                  </a:lnTo>
                  <a:cubicBezTo>
                    <a:pt x="0" y="4703"/>
                    <a:pt x="835" y="2"/>
                    <a:pt x="1868" y="2"/>
                  </a:cubicBezTo>
                  <a:lnTo>
                    <a:pt x="19732" y="2"/>
                  </a:lnTo>
                  <a:cubicBezTo>
                    <a:pt x="20787" y="-125"/>
                    <a:pt x="21600" y="4703"/>
                    <a:pt x="21600" y="10675"/>
                  </a:cubicBezTo>
                  <a:lnTo>
                    <a:pt x="21600" y="10675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2" name="Figure">
              <a:extLst>
                <a:ext uri="{FF2B5EF4-FFF2-40B4-BE49-F238E27FC236}">
                  <a16:creationId xmlns="" xmlns:a16="http://schemas.microsoft.com/office/drawing/2014/main" id="{F0CF26EC-168D-4F56-ADD0-229966413E65}"/>
                </a:ext>
              </a:extLst>
            </p:cNvPr>
            <p:cNvSpPr/>
            <p:nvPr/>
          </p:nvSpPr>
          <p:spPr>
            <a:xfrm>
              <a:off x="5259427" y="3329131"/>
              <a:ext cx="504284" cy="861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extrusionOk="0">
                  <a:moveTo>
                    <a:pt x="21600" y="10739"/>
                  </a:moveTo>
                  <a:cubicBezTo>
                    <a:pt x="21600" y="16746"/>
                    <a:pt x="20765" y="21475"/>
                    <a:pt x="19732" y="21475"/>
                  </a:cubicBezTo>
                  <a:lnTo>
                    <a:pt x="1868" y="21475"/>
                  </a:lnTo>
                  <a:cubicBezTo>
                    <a:pt x="835" y="21475"/>
                    <a:pt x="0" y="16618"/>
                    <a:pt x="0" y="10739"/>
                  </a:cubicBezTo>
                  <a:lnTo>
                    <a:pt x="0" y="10739"/>
                  </a:lnTo>
                  <a:cubicBezTo>
                    <a:pt x="0" y="4732"/>
                    <a:pt x="835" y="3"/>
                    <a:pt x="1868" y="3"/>
                  </a:cubicBezTo>
                  <a:lnTo>
                    <a:pt x="19732" y="3"/>
                  </a:lnTo>
                  <a:cubicBezTo>
                    <a:pt x="20787" y="-125"/>
                    <a:pt x="21600" y="4732"/>
                    <a:pt x="21600" y="10739"/>
                  </a:cubicBezTo>
                  <a:lnTo>
                    <a:pt x="21600" y="10739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" name="Figure">
              <a:extLst>
                <a:ext uri="{FF2B5EF4-FFF2-40B4-BE49-F238E27FC236}">
                  <a16:creationId xmlns="" xmlns:a16="http://schemas.microsoft.com/office/drawing/2014/main" id="{82CBAC4F-4E93-4165-9C06-EB30F65F682B}"/>
                </a:ext>
              </a:extLst>
            </p:cNvPr>
            <p:cNvSpPr/>
            <p:nvPr/>
          </p:nvSpPr>
          <p:spPr>
            <a:xfrm>
              <a:off x="5351768" y="3441991"/>
              <a:ext cx="316012" cy="1374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3949"/>
                  </a:lnTo>
                  <a:cubicBezTo>
                    <a:pt x="0" y="13701"/>
                    <a:pt x="3436" y="21600"/>
                    <a:pt x="7679" y="21600"/>
                  </a:cubicBezTo>
                  <a:lnTo>
                    <a:pt x="13921" y="21600"/>
                  </a:lnTo>
                  <a:cubicBezTo>
                    <a:pt x="18164" y="21600"/>
                    <a:pt x="21600" y="13701"/>
                    <a:pt x="21600" y="3949"/>
                  </a:cubicBez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" name="Figure">
              <a:extLst>
                <a:ext uri="{FF2B5EF4-FFF2-40B4-BE49-F238E27FC236}">
                  <a16:creationId xmlns="" xmlns:a16="http://schemas.microsoft.com/office/drawing/2014/main" id="{5D553764-D6E2-4B50-94E2-7BEDBE53EFC6}"/>
                </a:ext>
              </a:extLst>
            </p:cNvPr>
            <p:cNvSpPr/>
            <p:nvPr/>
          </p:nvSpPr>
          <p:spPr>
            <a:xfrm>
              <a:off x="6105885" y="2718654"/>
              <a:ext cx="251373" cy="77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294" y="21600"/>
                  </a:moveTo>
                  <a:cubicBezTo>
                    <a:pt x="18294" y="21600"/>
                    <a:pt x="18294" y="21600"/>
                    <a:pt x="18294" y="21600"/>
                  </a:cubicBezTo>
                  <a:lnTo>
                    <a:pt x="3306" y="21457"/>
                  </a:lnTo>
                  <a:cubicBezTo>
                    <a:pt x="1499" y="21457"/>
                    <a:pt x="0" y="16593"/>
                    <a:pt x="0" y="10728"/>
                  </a:cubicBezTo>
                  <a:cubicBezTo>
                    <a:pt x="0" y="4864"/>
                    <a:pt x="1499" y="0"/>
                    <a:pt x="3306" y="0"/>
                  </a:cubicBezTo>
                  <a:cubicBezTo>
                    <a:pt x="3306" y="0"/>
                    <a:pt x="3306" y="0"/>
                    <a:pt x="3306" y="0"/>
                  </a:cubicBezTo>
                  <a:lnTo>
                    <a:pt x="18294" y="143"/>
                  </a:lnTo>
                  <a:cubicBezTo>
                    <a:pt x="20101" y="143"/>
                    <a:pt x="21600" y="5007"/>
                    <a:pt x="21600" y="10872"/>
                  </a:cubicBezTo>
                  <a:cubicBezTo>
                    <a:pt x="21600" y="16736"/>
                    <a:pt x="20101" y="21600"/>
                    <a:pt x="18294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5" name="Figure">
              <a:extLst>
                <a:ext uri="{FF2B5EF4-FFF2-40B4-BE49-F238E27FC236}">
                  <a16:creationId xmlns="" xmlns:a16="http://schemas.microsoft.com/office/drawing/2014/main" id="{59C37409-9915-4E93-95AC-8EFAD4218187}"/>
                </a:ext>
              </a:extLst>
            </p:cNvPr>
            <p:cNvSpPr/>
            <p:nvPr/>
          </p:nvSpPr>
          <p:spPr>
            <a:xfrm>
              <a:off x="4654082" y="2718654"/>
              <a:ext cx="255990" cy="77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354" y="21600"/>
                  </a:moveTo>
                  <a:cubicBezTo>
                    <a:pt x="18354" y="21600"/>
                    <a:pt x="18354" y="21600"/>
                    <a:pt x="18354" y="21600"/>
                  </a:cubicBezTo>
                  <a:lnTo>
                    <a:pt x="3246" y="21457"/>
                  </a:lnTo>
                  <a:cubicBezTo>
                    <a:pt x="1472" y="21457"/>
                    <a:pt x="0" y="16593"/>
                    <a:pt x="0" y="10728"/>
                  </a:cubicBezTo>
                  <a:cubicBezTo>
                    <a:pt x="0" y="4864"/>
                    <a:pt x="1472" y="0"/>
                    <a:pt x="3246" y="0"/>
                  </a:cubicBezTo>
                  <a:cubicBezTo>
                    <a:pt x="3246" y="0"/>
                    <a:pt x="3246" y="0"/>
                    <a:pt x="3246" y="0"/>
                  </a:cubicBezTo>
                  <a:lnTo>
                    <a:pt x="18354" y="143"/>
                  </a:lnTo>
                  <a:cubicBezTo>
                    <a:pt x="20128" y="143"/>
                    <a:pt x="21600" y="5007"/>
                    <a:pt x="21600" y="10872"/>
                  </a:cubicBezTo>
                  <a:cubicBezTo>
                    <a:pt x="21600" y="16736"/>
                    <a:pt x="20128" y="21600"/>
                    <a:pt x="18354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6" name="Figure">
              <a:extLst>
                <a:ext uri="{FF2B5EF4-FFF2-40B4-BE49-F238E27FC236}">
                  <a16:creationId xmlns="" xmlns:a16="http://schemas.microsoft.com/office/drawing/2014/main" id="{D211C137-1646-4A80-8706-D8F3E00A4530}"/>
                </a:ext>
              </a:extLst>
            </p:cNvPr>
            <p:cNvSpPr/>
            <p:nvPr/>
          </p:nvSpPr>
          <p:spPr>
            <a:xfrm>
              <a:off x="5469759" y="1867066"/>
              <a:ext cx="76952" cy="241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cubicBezTo>
                    <a:pt x="10800" y="21600"/>
                    <a:pt x="10800" y="21600"/>
                    <a:pt x="10800" y="21600"/>
                  </a:cubicBezTo>
                  <a:cubicBezTo>
                    <a:pt x="4752" y="21600"/>
                    <a:pt x="0" y="20037"/>
                    <a:pt x="0" y="18153"/>
                  </a:cubicBezTo>
                  <a:lnTo>
                    <a:pt x="0" y="3447"/>
                  </a:lnTo>
                  <a:cubicBezTo>
                    <a:pt x="0" y="1563"/>
                    <a:pt x="4896" y="0"/>
                    <a:pt x="10800" y="0"/>
                  </a:cubicBezTo>
                  <a:cubicBezTo>
                    <a:pt x="10800" y="0"/>
                    <a:pt x="10800" y="0"/>
                    <a:pt x="10800" y="0"/>
                  </a:cubicBezTo>
                  <a:cubicBezTo>
                    <a:pt x="16704" y="0"/>
                    <a:pt x="21600" y="1563"/>
                    <a:pt x="21600" y="3447"/>
                  </a:cubicBezTo>
                  <a:lnTo>
                    <a:pt x="21600" y="18153"/>
                  </a:lnTo>
                  <a:cubicBezTo>
                    <a:pt x="21600" y="20037"/>
                    <a:pt x="16704" y="21600"/>
                    <a:pt x="10800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7" name="Figure">
              <a:extLst>
                <a:ext uri="{FF2B5EF4-FFF2-40B4-BE49-F238E27FC236}">
                  <a16:creationId xmlns="" xmlns:a16="http://schemas.microsoft.com/office/drawing/2014/main" id="{D096A456-4574-44CF-BA8E-1CD9D8106243}"/>
                </a:ext>
              </a:extLst>
            </p:cNvPr>
            <p:cNvSpPr/>
            <p:nvPr/>
          </p:nvSpPr>
          <p:spPr>
            <a:xfrm>
              <a:off x="5946854" y="2123568"/>
              <a:ext cx="185965" cy="185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9" h="21176" extrusionOk="0">
                  <a:moveTo>
                    <a:pt x="4283" y="21176"/>
                  </a:moveTo>
                  <a:cubicBezTo>
                    <a:pt x="3195" y="21176"/>
                    <a:pt x="2106" y="20766"/>
                    <a:pt x="1247" y="19888"/>
                  </a:cubicBezTo>
                  <a:cubicBezTo>
                    <a:pt x="-415" y="18191"/>
                    <a:pt x="-415" y="15381"/>
                    <a:pt x="1247" y="13683"/>
                  </a:cubicBezTo>
                  <a:lnTo>
                    <a:pt x="13450" y="1274"/>
                  </a:lnTo>
                  <a:cubicBezTo>
                    <a:pt x="15112" y="-424"/>
                    <a:pt x="17862" y="-424"/>
                    <a:pt x="19523" y="1274"/>
                  </a:cubicBezTo>
                  <a:cubicBezTo>
                    <a:pt x="21185" y="2971"/>
                    <a:pt x="21185" y="5781"/>
                    <a:pt x="19523" y="7478"/>
                  </a:cubicBezTo>
                  <a:lnTo>
                    <a:pt x="7320" y="19888"/>
                  </a:lnTo>
                  <a:cubicBezTo>
                    <a:pt x="6518" y="20766"/>
                    <a:pt x="5372" y="21176"/>
                    <a:pt x="4283" y="2117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Figure">
              <a:extLst>
                <a:ext uri="{FF2B5EF4-FFF2-40B4-BE49-F238E27FC236}">
                  <a16:creationId xmlns="" xmlns:a16="http://schemas.microsoft.com/office/drawing/2014/main" id="{2735CCD3-CF18-41FE-B114-D8B469FA8A1D}"/>
                </a:ext>
              </a:extLst>
            </p:cNvPr>
            <p:cNvSpPr/>
            <p:nvPr/>
          </p:nvSpPr>
          <p:spPr>
            <a:xfrm>
              <a:off x="4879803" y="2174869"/>
              <a:ext cx="185452" cy="185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7" h="21174" extrusionOk="0">
                  <a:moveTo>
                    <a:pt x="16473" y="21174"/>
                  </a:moveTo>
                  <a:cubicBezTo>
                    <a:pt x="15382" y="21174"/>
                    <a:pt x="14290" y="20763"/>
                    <a:pt x="13429" y="19883"/>
                  </a:cubicBezTo>
                  <a:lnTo>
                    <a:pt x="1250" y="7498"/>
                  </a:lnTo>
                  <a:cubicBezTo>
                    <a:pt x="-416" y="5796"/>
                    <a:pt x="-416" y="2978"/>
                    <a:pt x="1250" y="1276"/>
                  </a:cubicBezTo>
                  <a:cubicBezTo>
                    <a:pt x="2916" y="-426"/>
                    <a:pt x="5673" y="-426"/>
                    <a:pt x="7339" y="1276"/>
                  </a:cubicBezTo>
                  <a:lnTo>
                    <a:pt x="19518" y="13661"/>
                  </a:lnTo>
                  <a:cubicBezTo>
                    <a:pt x="21184" y="15363"/>
                    <a:pt x="21184" y="18181"/>
                    <a:pt x="19518" y="19883"/>
                  </a:cubicBezTo>
                  <a:cubicBezTo>
                    <a:pt x="18714" y="20763"/>
                    <a:pt x="17565" y="21174"/>
                    <a:pt x="16473" y="21174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Figure">
              <a:extLst>
                <a:ext uri="{FF2B5EF4-FFF2-40B4-BE49-F238E27FC236}">
                  <a16:creationId xmlns="" xmlns:a16="http://schemas.microsoft.com/office/drawing/2014/main" id="{E213CAFC-FF33-467B-9952-F167B2FBFE40}"/>
                </a:ext>
              </a:extLst>
            </p:cNvPr>
            <p:cNvSpPr/>
            <p:nvPr/>
          </p:nvSpPr>
          <p:spPr>
            <a:xfrm>
              <a:off x="3022726" y="3159838"/>
              <a:ext cx="1598388" cy="1346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600" extrusionOk="0">
                  <a:moveTo>
                    <a:pt x="12917" y="21600"/>
                  </a:moveTo>
                  <a:cubicBezTo>
                    <a:pt x="12632" y="21600"/>
                    <a:pt x="12347" y="21559"/>
                    <a:pt x="12063" y="21485"/>
                  </a:cubicBezTo>
                  <a:cubicBezTo>
                    <a:pt x="11032" y="21213"/>
                    <a:pt x="10157" y="20464"/>
                    <a:pt x="9587" y="19387"/>
                  </a:cubicBezTo>
                  <a:cubicBezTo>
                    <a:pt x="9126" y="18514"/>
                    <a:pt x="8916" y="17510"/>
                    <a:pt x="8977" y="16498"/>
                  </a:cubicBezTo>
                  <a:cubicBezTo>
                    <a:pt x="8346" y="16729"/>
                    <a:pt x="7661" y="16762"/>
                    <a:pt x="7003" y="16581"/>
                  </a:cubicBezTo>
                  <a:cubicBezTo>
                    <a:pt x="5945" y="16301"/>
                    <a:pt x="5044" y="15511"/>
                    <a:pt x="4487" y="14400"/>
                  </a:cubicBezTo>
                  <a:cubicBezTo>
                    <a:pt x="4026" y="14474"/>
                    <a:pt x="3558" y="14458"/>
                    <a:pt x="3097" y="14334"/>
                  </a:cubicBezTo>
                  <a:cubicBezTo>
                    <a:pt x="2066" y="14063"/>
                    <a:pt x="1185" y="13322"/>
                    <a:pt x="622" y="12244"/>
                  </a:cubicBezTo>
                  <a:cubicBezTo>
                    <a:pt x="52" y="11166"/>
                    <a:pt x="-131" y="9883"/>
                    <a:pt x="93" y="8640"/>
                  </a:cubicBezTo>
                  <a:cubicBezTo>
                    <a:pt x="405" y="6912"/>
                    <a:pt x="1463" y="5563"/>
                    <a:pt x="2839" y="5077"/>
                  </a:cubicBezTo>
                  <a:cubicBezTo>
                    <a:pt x="2853" y="4880"/>
                    <a:pt x="2880" y="4690"/>
                    <a:pt x="2914" y="4501"/>
                  </a:cubicBezTo>
                  <a:cubicBezTo>
                    <a:pt x="3307" y="2320"/>
                    <a:pt x="4928" y="741"/>
                    <a:pt x="6766" y="741"/>
                  </a:cubicBezTo>
                  <a:cubicBezTo>
                    <a:pt x="7051" y="741"/>
                    <a:pt x="7336" y="782"/>
                    <a:pt x="7621" y="856"/>
                  </a:cubicBezTo>
                  <a:cubicBezTo>
                    <a:pt x="7716" y="880"/>
                    <a:pt x="7810" y="913"/>
                    <a:pt x="7905" y="946"/>
                  </a:cubicBezTo>
                  <a:cubicBezTo>
                    <a:pt x="8584" y="329"/>
                    <a:pt x="9411" y="0"/>
                    <a:pt x="10259" y="0"/>
                  </a:cubicBezTo>
                  <a:cubicBezTo>
                    <a:pt x="10544" y="0"/>
                    <a:pt x="10828" y="41"/>
                    <a:pt x="11113" y="115"/>
                  </a:cubicBezTo>
                  <a:cubicBezTo>
                    <a:pt x="11886" y="321"/>
                    <a:pt x="12592" y="806"/>
                    <a:pt x="13134" y="1506"/>
                  </a:cubicBezTo>
                  <a:cubicBezTo>
                    <a:pt x="13867" y="1152"/>
                    <a:pt x="14674" y="1070"/>
                    <a:pt x="15447" y="1275"/>
                  </a:cubicBezTo>
                  <a:cubicBezTo>
                    <a:pt x="17183" y="1736"/>
                    <a:pt x="18431" y="3538"/>
                    <a:pt x="18539" y="5653"/>
                  </a:cubicBezTo>
                  <a:cubicBezTo>
                    <a:pt x="20384" y="6468"/>
                    <a:pt x="21469" y="8805"/>
                    <a:pt x="21035" y="11183"/>
                  </a:cubicBezTo>
                  <a:cubicBezTo>
                    <a:pt x="20893" y="11956"/>
                    <a:pt x="20608" y="12664"/>
                    <a:pt x="20187" y="13256"/>
                  </a:cubicBezTo>
                  <a:cubicBezTo>
                    <a:pt x="20682" y="14293"/>
                    <a:pt x="20845" y="15519"/>
                    <a:pt x="20635" y="16696"/>
                  </a:cubicBezTo>
                  <a:cubicBezTo>
                    <a:pt x="20241" y="18876"/>
                    <a:pt x="18621" y="20456"/>
                    <a:pt x="16783" y="20456"/>
                  </a:cubicBezTo>
                  <a:cubicBezTo>
                    <a:pt x="16783" y="20456"/>
                    <a:pt x="16783" y="20456"/>
                    <a:pt x="16783" y="20456"/>
                  </a:cubicBezTo>
                  <a:cubicBezTo>
                    <a:pt x="16498" y="20456"/>
                    <a:pt x="16213" y="20415"/>
                    <a:pt x="15928" y="20341"/>
                  </a:cubicBezTo>
                  <a:cubicBezTo>
                    <a:pt x="15847" y="20316"/>
                    <a:pt x="15759" y="20292"/>
                    <a:pt x="15677" y="20259"/>
                  </a:cubicBezTo>
                  <a:cubicBezTo>
                    <a:pt x="14931" y="21115"/>
                    <a:pt x="13948" y="21600"/>
                    <a:pt x="12917" y="21600"/>
                  </a:cubicBezTo>
                  <a:close/>
                  <a:moveTo>
                    <a:pt x="9662" y="14836"/>
                  </a:moveTo>
                  <a:cubicBezTo>
                    <a:pt x="9777" y="14836"/>
                    <a:pt x="9886" y="14885"/>
                    <a:pt x="9981" y="14968"/>
                  </a:cubicBezTo>
                  <a:cubicBezTo>
                    <a:pt x="10150" y="15132"/>
                    <a:pt x="10211" y="15404"/>
                    <a:pt x="10143" y="15651"/>
                  </a:cubicBezTo>
                  <a:cubicBezTo>
                    <a:pt x="10103" y="15791"/>
                    <a:pt x="10076" y="15914"/>
                    <a:pt x="10048" y="16046"/>
                  </a:cubicBezTo>
                  <a:cubicBezTo>
                    <a:pt x="9879" y="16976"/>
                    <a:pt x="10021" y="17922"/>
                    <a:pt x="10442" y="18720"/>
                  </a:cubicBezTo>
                  <a:cubicBezTo>
                    <a:pt x="10862" y="19518"/>
                    <a:pt x="11513" y="20069"/>
                    <a:pt x="12280" y="20275"/>
                  </a:cubicBezTo>
                  <a:cubicBezTo>
                    <a:pt x="12490" y="20333"/>
                    <a:pt x="12700" y="20357"/>
                    <a:pt x="12910" y="20357"/>
                  </a:cubicBezTo>
                  <a:cubicBezTo>
                    <a:pt x="13765" y="20357"/>
                    <a:pt x="14572" y="19905"/>
                    <a:pt x="15128" y="19115"/>
                  </a:cubicBezTo>
                  <a:cubicBezTo>
                    <a:pt x="15270" y="18917"/>
                    <a:pt x="15494" y="18843"/>
                    <a:pt x="15698" y="18942"/>
                  </a:cubicBezTo>
                  <a:cubicBezTo>
                    <a:pt x="15840" y="19008"/>
                    <a:pt x="15983" y="19066"/>
                    <a:pt x="16132" y="19099"/>
                  </a:cubicBezTo>
                  <a:cubicBezTo>
                    <a:pt x="16342" y="19156"/>
                    <a:pt x="16552" y="19181"/>
                    <a:pt x="16762" y="19181"/>
                  </a:cubicBezTo>
                  <a:cubicBezTo>
                    <a:pt x="18126" y="19181"/>
                    <a:pt x="19326" y="18004"/>
                    <a:pt x="19618" y="16391"/>
                  </a:cubicBezTo>
                  <a:cubicBezTo>
                    <a:pt x="19801" y="15387"/>
                    <a:pt x="19618" y="14342"/>
                    <a:pt x="19109" y="13511"/>
                  </a:cubicBezTo>
                  <a:cubicBezTo>
                    <a:pt x="18953" y="13256"/>
                    <a:pt x="18980" y="12911"/>
                    <a:pt x="19170" y="12697"/>
                  </a:cubicBezTo>
                  <a:cubicBezTo>
                    <a:pt x="19597" y="12203"/>
                    <a:pt x="19889" y="11578"/>
                    <a:pt x="20018" y="10878"/>
                  </a:cubicBezTo>
                  <a:cubicBezTo>
                    <a:pt x="20357" y="8994"/>
                    <a:pt x="19421" y="7151"/>
                    <a:pt x="17881" y="6673"/>
                  </a:cubicBezTo>
                  <a:cubicBezTo>
                    <a:pt x="17651" y="6599"/>
                    <a:pt x="17488" y="6344"/>
                    <a:pt x="17502" y="6048"/>
                  </a:cubicBezTo>
                  <a:cubicBezTo>
                    <a:pt x="17556" y="4328"/>
                    <a:pt x="16593" y="2814"/>
                    <a:pt x="15203" y="2444"/>
                  </a:cubicBezTo>
                  <a:cubicBezTo>
                    <a:pt x="14531" y="2263"/>
                    <a:pt x="13819" y="2378"/>
                    <a:pt x="13209" y="2773"/>
                  </a:cubicBezTo>
                  <a:cubicBezTo>
                    <a:pt x="12992" y="2913"/>
                    <a:pt x="12720" y="2839"/>
                    <a:pt x="12565" y="2600"/>
                  </a:cubicBezTo>
                  <a:cubicBezTo>
                    <a:pt x="12144" y="1934"/>
                    <a:pt x="11540" y="1473"/>
                    <a:pt x="10869" y="1292"/>
                  </a:cubicBezTo>
                  <a:cubicBezTo>
                    <a:pt x="10659" y="1234"/>
                    <a:pt x="10449" y="1210"/>
                    <a:pt x="10238" y="1210"/>
                  </a:cubicBezTo>
                  <a:cubicBezTo>
                    <a:pt x="9533" y="1210"/>
                    <a:pt x="8855" y="1522"/>
                    <a:pt x="8319" y="2082"/>
                  </a:cubicBezTo>
                  <a:cubicBezTo>
                    <a:pt x="8177" y="2230"/>
                    <a:pt x="7980" y="2271"/>
                    <a:pt x="7804" y="2189"/>
                  </a:cubicBezTo>
                  <a:cubicBezTo>
                    <a:pt x="7668" y="2123"/>
                    <a:pt x="7526" y="2074"/>
                    <a:pt x="7376" y="2032"/>
                  </a:cubicBezTo>
                  <a:cubicBezTo>
                    <a:pt x="7166" y="1975"/>
                    <a:pt x="6956" y="1950"/>
                    <a:pt x="6746" y="1950"/>
                  </a:cubicBezTo>
                  <a:cubicBezTo>
                    <a:pt x="5383" y="1950"/>
                    <a:pt x="4182" y="3127"/>
                    <a:pt x="3891" y="4740"/>
                  </a:cubicBezTo>
                  <a:cubicBezTo>
                    <a:pt x="3843" y="5003"/>
                    <a:pt x="3823" y="5266"/>
                    <a:pt x="3823" y="5538"/>
                  </a:cubicBezTo>
                  <a:cubicBezTo>
                    <a:pt x="3823" y="5834"/>
                    <a:pt x="3646" y="6097"/>
                    <a:pt x="3402" y="6147"/>
                  </a:cubicBezTo>
                  <a:cubicBezTo>
                    <a:pt x="2236" y="6402"/>
                    <a:pt x="1320" y="7480"/>
                    <a:pt x="1063" y="8879"/>
                  </a:cubicBezTo>
                  <a:cubicBezTo>
                    <a:pt x="893" y="9808"/>
                    <a:pt x="1035" y="10755"/>
                    <a:pt x="1456" y="11553"/>
                  </a:cubicBezTo>
                  <a:cubicBezTo>
                    <a:pt x="1876" y="12351"/>
                    <a:pt x="2527" y="12902"/>
                    <a:pt x="3294" y="13108"/>
                  </a:cubicBezTo>
                  <a:cubicBezTo>
                    <a:pt x="3728" y="13223"/>
                    <a:pt x="4182" y="13215"/>
                    <a:pt x="4609" y="13092"/>
                  </a:cubicBezTo>
                  <a:cubicBezTo>
                    <a:pt x="4840" y="13026"/>
                    <a:pt x="5084" y="13157"/>
                    <a:pt x="5186" y="13421"/>
                  </a:cubicBezTo>
                  <a:cubicBezTo>
                    <a:pt x="5579" y="14408"/>
                    <a:pt x="6312" y="15116"/>
                    <a:pt x="7193" y="15346"/>
                  </a:cubicBezTo>
                  <a:cubicBezTo>
                    <a:pt x="7404" y="15404"/>
                    <a:pt x="7614" y="15429"/>
                    <a:pt x="7824" y="15429"/>
                  </a:cubicBezTo>
                  <a:cubicBezTo>
                    <a:pt x="8367" y="15429"/>
                    <a:pt x="8902" y="15239"/>
                    <a:pt x="9370" y="14894"/>
                  </a:cubicBezTo>
                  <a:cubicBezTo>
                    <a:pt x="9479" y="14861"/>
                    <a:pt x="9574" y="14836"/>
                    <a:pt x="9662" y="1483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" name="Figure">
              <a:extLst>
                <a:ext uri="{FF2B5EF4-FFF2-40B4-BE49-F238E27FC236}">
                  <a16:creationId xmlns="" xmlns:a16="http://schemas.microsoft.com/office/drawing/2014/main" id="{A9030C5C-212F-4582-9AD3-87EBF19C8815}"/>
                </a:ext>
              </a:extLst>
            </p:cNvPr>
            <p:cNvSpPr/>
            <p:nvPr/>
          </p:nvSpPr>
          <p:spPr>
            <a:xfrm>
              <a:off x="3284359" y="2872556"/>
              <a:ext cx="192974" cy="266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15" h="21156" extrusionOk="0">
                  <a:moveTo>
                    <a:pt x="16340" y="21156"/>
                  </a:moveTo>
                  <a:cubicBezTo>
                    <a:pt x="14983" y="21156"/>
                    <a:pt x="13626" y="20627"/>
                    <a:pt x="12866" y="19692"/>
                  </a:cubicBezTo>
                  <a:lnTo>
                    <a:pt x="601" y="4641"/>
                  </a:lnTo>
                  <a:cubicBezTo>
                    <a:pt x="-593" y="3217"/>
                    <a:pt x="58" y="1305"/>
                    <a:pt x="1958" y="451"/>
                  </a:cubicBezTo>
                  <a:cubicBezTo>
                    <a:pt x="3857" y="-444"/>
                    <a:pt x="6408" y="44"/>
                    <a:pt x="7548" y="1468"/>
                  </a:cubicBezTo>
                  <a:lnTo>
                    <a:pt x="19813" y="16519"/>
                  </a:lnTo>
                  <a:cubicBezTo>
                    <a:pt x="21007" y="17942"/>
                    <a:pt x="20356" y="19854"/>
                    <a:pt x="18456" y="20709"/>
                  </a:cubicBezTo>
                  <a:cubicBezTo>
                    <a:pt x="17805" y="21034"/>
                    <a:pt x="17099" y="21156"/>
                    <a:pt x="16340" y="21156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Figure">
              <a:extLst>
                <a:ext uri="{FF2B5EF4-FFF2-40B4-BE49-F238E27FC236}">
                  <a16:creationId xmlns="" xmlns:a16="http://schemas.microsoft.com/office/drawing/2014/main" id="{6FC4CC24-2166-421A-A6AE-FC361205C875}"/>
                </a:ext>
              </a:extLst>
            </p:cNvPr>
            <p:cNvSpPr/>
            <p:nvPr/>
          </p:nvSpPr>
          <p:spPr>
            <a:xfrm>
              <a:off x="3961525" y="2810995"/>
              <a:ext cx="116046" cy="297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0" h="21383" extrusionOk="0">
                  <a:moveTo>
                    <a:pt x="6816" y="21383"/>
                  </a:moveTo>
                  <a:cubicBezTo>
                    <a:pt x="6453" y="21383"/>
                    <a:pt x="5999" y="21383"/>
                    <a:pt x="5636" y="21346"/>
                  </a:cubicBezTo>
                  <a:cubicBezTo>
                    <a:pt x="1915" y="21088"/>
                    <a:pt x="-535" y="19651"/>
                    <a:pt x="100" y="18139"/>
                  </a:cubicBezTo>
                  <a:lnTo>
                    <a:pt x="6998" y="2289"/>
                  </a:lnTo>
                  <a:cubicBezTo>
                    <a:pt x="7633" y="778"/>
                    <a:pt x="11173" y="-217"/>
                    <a:pt x="14894" y="41"/>
                  </a:cubicBezTo>
                  <a:cubicBezTo>
                    <a:pt x="18615" y="299"/>
                    <a:pt x="21065" y="1737"/>
                    <a:pt x="20430" y="3248"/>
                  </a:cubicBezTo>
                  <a:lnTo>
                    <a:pt x="13532" y="19098"/>
                  </a:lnTo>
                  <a:cubicBezTo>
                    <a:pt x="12988" y="20425"/>
                    <a:pt x="10083" y="21383"/>
                    <a:pt x="6816" y="21383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Figure">
              <a:extLst>
                <a:ext uri="{FF2B5EF4-FFF2-40B4-BE49-F238E27FC236}">
                  <a16:creationId xmlns="" xmlns:a16="http://schemas.microsoft.com/office/drawing/2014/main" id="{78A4DBE4-AE3A-4B94-A0E0-D0954BD096BA}"/>
                </a:ext>
              </a:extLst>
            </p:cNvPr>
            <p:cNvSpPr/>
            <p:nvPr/>
          </p:nvSpPr>
          <p:spPr>
            <a:xfrm>
              <a:off x="4371929" y="3036717"/>
              <a:ext cx="231535" cy="241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1" h="21224" extrusionOk="0">
                  <a:moveTo>
                    <a:pt x="10784" y="15136"/>
                  </a:moveTo>
                  <a:lnTo>
                    <a:pt x="5984" y="20142"/>
                  </a:lnTo>
                  <a:cubicBezTo>
                    <a:pt x="5292" y="20863"/>
                    <a:pt x="4369" y="21224"/>
                    <a:pt x="3446" y="21224"/>
                  </a:cubicBezTo>
                  <a:cubicBezTo>
                    <a:pt x="2615" y="21224"/>
                    <a:pt x="1738" y="20908"/>
                    <a:pt x="1092" y="20322"/>
                  </a:cubicBezTo>
                  <a:cubicBezTo>
                    <a:pt x="-293" y="19059"/>
                    <a:pt x="-385" y="16895"/>
                    <a:pt x="953" y="15542"/>
                  </a:cubicBezTo>
                  <a:lnTo>
                    <a:pt x="14846" y="1067"/>
                  </a:lnTo>
                  <a:cubicBezTo>
                    <a:pt x="16138" y="-286"/>
                    <a:pt x="18353" y="-376"/>
                    <a:pt x="19738" y="932"/>
                  </a:cubicBezTo>
                  <a:cubicBezTo>
                    <a:pt x="21123" y="2194"/>
                    <a:pt x="21215" y="4359"/>
                    <a:pt x="19877" y="5712"/>
                  </a:cubicBezTo>
                  <a:lnTo>
                    <a:pt x="10784" y="15136"/>
                  </a:ln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Figure">
              <a:extLst>
                <a:ext uri="{FF2B5EF4-FFF2-40B4-BE49-F238E27FC236}">
                  <a16:creationId xmlns="" xmlns:a16="http://schemas.microsoft.com/office/drawing/2014/main" id="{19E5625A-30FE-4CCF-9ED4-A3BCBF12FAA5}"/>
                </a:ext>
              </a:extLst>
            </p:cNvPr>
            <p:cNvSpPr/>
            <p:nvPr/>
          </p:nvSpPr>
          <p:spPr>
            <a:xfrm>
              <a:off x="4633561" y="3570242"/>
              <a:ext cx="295859" cy="986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199" extrusionOk="0">
                  <a:moveTo>
                    <a:pt x="2787" y="21199"/>
                  </a:moveTo>
                  <a:cubicBezTo>
                    <a:pt x="1381" y="21199"/>
                    <a:pt x="161" y="18003"/>
                    <a:pt x="13" y="13705"/>
                  </a:cubicBezTo>
                  <a:cubicBezTo>
                    <a:pt x="-135" y="9187"/>
                    <a:pt x="975" y="5109"/>
                    <a:pt x="2491" y="4668"/>
                  </a:cubicBezTo>
                  <a:lnTo>
                    <a:pt x="18284" y="40"/>
                  </a:lnTo>
                  <a:cubicBezTo>
                    <a:pt x="19801" y="-401"/>
                    <a:pt x="21169" y="2905"/>
                    <a:pt x="21317" y="7423"/>
                  </a:cubicBezTo>
                  <a:cubicBezTo>
                    <a:pt x="21465" y="11942"/>
                    <a:pt x="20355" y="16019"/>
                    <a:pt x="18839" y="16460"/>
                  </a:cubicBezTo>
                  <a:lnTo>
                    <a:pt x="3046" y="21089"/>
                  </a:lnTo>
                  <a:cubicBezTo>
                    <a:pt x="2972" y="21199"/>
                    <a:pt x="2861" y="21199"/>
                    <a:pt x="2787" y="2119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Figure">
              <a:extLst>
                <a:ext uri="{FF2B5EF4-FFF2-40B4-BE49-F238E27FC236}">
                  <a16:creationId xmlns="" xmlns:a16="http://schemas.microsoft.com/office/drawing/2014/main" id="{F3606748-6EBE-4A7A-9581-E101DABA0D9A}"/>
                </a:ext>
              </a:extLst>
            </p:cNvPr>
            <p:cNvSpPr/>
            <p:nvPr/>
          </p:nvSpPr>
          <p:spPr>
            <a:xfrm>
              <a:off x="2786743" y="3339390"/>
              <a:ext cx="250966" cy="162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9" h="20915" extrusionOk="0">
                  <a:moveTo>
                    <a:pt x="17560" y="20915"/>
                  </a:moveTo>
                  <a:cubicBezTo>
                    <a:pt x="17094" y="20915"/>
                    <a:pt x="16628" y="20783"/>
                    <a:pt x="16162" y="20388"/>
                  </a:cubicBezTo>
                  <a:lnTo>
                    <a:pt x="1762" y="9325"/>
                  </a:lnTo>
                  <a:cubicBezTo>
                    <a:pt x="195" y="8139"/>
                    <a:pt x="-440" y="5176"/>
                    <a:pt x="322" y="2739"/>
                  </a:cubicBezTo>
                  <a:cubicBezTo>
                    <a:pt x="1085" y="303"/>
                    <a:pt x="2991" y="-685"/>
                    <a:pt x="4558" y="500"/>
                  </a:cubicBezTo>
                  <a:lnTo>
                    <a:pt x="18958" y="11564"/>
                  </a:lnTo>
                  <a:cubicBezTo>
                    <a:pt x="20525" y="12749"/>
                    <a:pt x="21160" y="15713"/>
                    <a:pt x="20398" y="18149"/>
                  </a:cubicBezTo>
                  <a:cubicBezTo>
                    <a:pt x="19889" y="19927"/>
                    <a:pt x="18746" y="20915"/>
                    <a:pt x="17560" y="2091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Figure">
              <a:extLst>
                <a:ext uri="{FF2B5EF4-FFF2-40B4-BE49-F238E27FC236}">
                  <a16:creationId xmlns="" xmlns:a16="http://schemas.microsoft.com/office/drawing/2014/main" id="{4FC74C9D-F966-4933-8E1C-D10D965724B9}"/>
                </a:ext>
              </a:extLst>
            </p:cNvPr>
            <p:cNvSpPr/>
            <p:nvPr/>
          </p:nvSpPr>
          <p:spPr>
            <a:xfrm>
              <a:off x="2807263" y="4052467"/>
              <a:ext cx="255479" cy="152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6" h="20899" extrusionOk="0">
                  <a:moveTo>
                    <a:pt x="3127" y="20899"/>
                  </a:moveTo>
                  <a:cubicBezTo>
                    <a:pt x="1918" y="20899"/>
                    <a:pt x="751" y="19707"/>
                    <a:pt x="250" y="17743"/>
                  </a:cubicBezTo>
                  <a:cubicBezTo>
                    <a:pt x="-417" y="15078"/>
                    <a:pt x="292" y="11992"/>
                    <a:pt x="1876" y="10870"/>
                  </a:cubicBezTo>
                  <a:lnTo>
                    <a:pt x="16429" y="421"/>
                  </a:lnTo>
                  <a:cubicBezTo>
                    <a:pt x="18014" y="-701"/>
                    <a:pt x="19849" y="491"/>
                    <a:pt x="20516" y="3156"/>
                  </a:cubicBezTo>
                  <a:cubicBezTo>
                    <a:pt x="21183" y="5821"/>
                    <a:pt x="20474" y="8907"/>
                    <a:pt x="18890" y="10029"/>
                  </a:cubicBezTo>
                  <a:lnTo>
                    <a:pt x="4337" y="20478"/>
                  </a:lnTo>
                  <a:cubicBezTo>
                    <a:pt x="3961" y="20759"/>
                    <a:pt x="3544" y="20899"/>
                    <a:pt x="3127" y="20899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" name="Figure">
              <a:extLst>
                <a:ext uri="{FF2B5EF4-FFF2-40B4-BE49-F238E27FC236}">
                  <a16:creationId xmlns="" xmlns:a16="http://schemas.microsoft.com/office/drawing/2014/main" id="{3492BC39-025D-4E65-8111-7B920D999411}"/>
                </a:ext>
              </a:extLst>
            </p:cNvPr>
            <p:cNvSpPr/>
            <p:nvPr/>
          </p:nvSpPr>
          <p:spPr>
            <a:xfrm>
              <a:off x="3966655" y="3565113"/>
              <a:ext cx="498641" cy="498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56" y="9098"/>
                  </a:moveTo>
                  <a:cubicBezTo>
                    <a:pt x="19711" y="7786"/>
                    <a:pt x="19200" y="6585"/>
                    <a:pt x="18467" y="5517"/>
                  </a:cubicBezTo>
                  <a:lnTo>
                    <a:pt x="19600" y="4382"/>
                  </a:lnTo>
                  <a:lnTo>
                    <a:pt x="17200" y="1980"/>
                  </a:lnTo>
                  <a:lnTo>
                    <a:pt x="16067" y="3114"/>
                  </a:lnTo>
                  <a:cubicBezTo>
                    <a:pt x="15000" y="2380"/>
                    <a:pt x="13800" y="1869"/>
                    <a:pt x="12489" y="1624"/>
                  </a:cubicBezTo>
                  <a:lnTo>
                    <a:pt x="12489" y="0"/>
                  </a:lnTo>
                  <a:lnTo>
                    <a:pt x="10778" y="0"/>
                  </a:lnTo>
                  <a:lnTo>
                    <a:pt x="9089" y="0"/>
                  </a:lnTo>
                  <a:lnTo>
                    <a:pt x="9089" y="1624"/>
                  </a:lnTo>
                  <a:cubicBezTo>
                    <a:pt x="7778" y="1869"/>
                    <a:pt x="6578" y="2380"/>
                    <a:pt x="5511" y="3114"/>
                  </a:cubicBezTo>
                  <a:lnTo>
                    <a:pt x="4378" y="1980"/>
                  </a:lnTo>
                  <a:lnTo>
                    <a:pt x="1978" y="4382"/>
                  </a:lnTo>
                  <a:lnTo>
                    <a:pt x="3111" y="5517"/>
                  </a:lnTo>
                  <a:cubicBezTo>
                    <a:pt x="2378" y="6562"/>
                    <a:pt x="1867" y="7786"/>
                    <a:pt x="1622" y="9098"/>
                  </a:cubicBezTo>
                  <a:lnTo>
                    <a:pt x="0" y="9098"/>
                  </a:lnTo>
                  <a:lnTo>
                    <a:pt x="0" y="12502"/>
                  </a:lnTo>
                  <a:lnTo>
                    <a:pt x="1622" y="12502"/>
                  </a:lnTo>
                  <a:cubicBezTo>
                    <a:pt x="1867" y="13814"/>
                    <a:pt x="2378" y="15015"/>
                    <a:pt x="3111" y="16083"/>
                  </a:cubicBezTo>
                  <a:lnTo>
                    <a:pt x="1978" y="17218"/>
                  </a:lnTo>
                  <a:lnTo>
                    <a:pt x="4378" y="19620"/>
                  </a:lnTo>
                  <a:lnTo>
                    <a:pt x="5511" y="18486"/>
                  </a:lnTo>
                  <a:cubicBezTo>
                    <a:pt x="6556" y="19220"/>
                    <a:pt x="7778" y="19731"/>
                    <a:pt x="9089" y="19976"/>
                  </a:cubicBezTo>
                  <a:lnTo>
                    <a:pt x="9089" y="21600"/>
                  </a:lnTo>
                  <a:lnTo>
                    <a:pt x="10800" y="21600"/>
                  </a:lnTo>
                  <a:lnTo>
                    <a:pt x="12511" y="21600"/>
                  </a:lnTo>
                  <a:lnTo>
                    <a:pt x="12511" y="19976"/>
                  </a:lnTo>
                  <a:cubicBezTo>
                    <a:pt x="13822" y="19731"/>
                    <a:pt x="15022" y="19220"/>
                    <a:pt x="16089" y="18486"/>
                  </a:cubicBezTo>
                  <a:lnTo>
                    <a:pt x="17222" y="19620"/>
                  </a:lnTo>
                  <a:lnTo>
                    <a:pt x="19622" y="17218"/>
                  </a:lnTo>
                  <a:lnTo>
                    <a:pt x="18489" y="16083"/>
                  </a:lnTo>
                  <a:cubicBezTo>
                    <a:pt x="19222" y="15015"/>
                    <a:pt x="19733" y="13814"/>
                    <a:pt x="19978" y="12502"/>
                  </a:cubicBezTo>
                  <a:lnTo>
                    <a:pt x="21600" y="12502"/>
                  </a:lnTo>
                  <a:lnTo>
                    <a:pt x="21600" y="9098"/>
                  </a:lnTo>
                  <a:lnTo>
                    <a:pt x="19956" y="9098"/>
                  </a:lnTo>
                  <a:close/>
                  <a:moveTo>
                    <a:pt x="10800" y="16862"/>
                  </a:moveTo>
                  <a:lnTo>
                    <a:pt x="10800" y="16862"/>
                  </a:lnTo>
                  <a:cubicBezTo>
                    <a:pt x="7444" y="16862"/>
                    <a:pt x="4733" y="14148"/>
                    <a:pt x="4733" y="10789"/>
                  </a:cubicBezTo>
                  <a:cubicBezTo>
                    <a:pt x="4733" y="7430"/>
                    <a:pt x="7444" y="4716"/>
                    <a:pt x="10800" y="4716"/>
                  </a:cubicBezTo>
                  <a:lnTo>
                    <a:pt x="10800" y="4716"/>
                  </a:lnTo>
                  <a:cubicBezTo>
                    <a:pt x="14156" y="4716"/>
                    <a:pt x="16867" y="7430"/>
                    <a:pt x="16867" y="10789"/>
                  </a:cubicBezTo>
                  <a:cubicBezTo>
                    <a:pt x="16867" y="14148"/>
                    <a:pt x="14133" y="16862"/>
                    <a:pt x="10800" y="1686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7" name="Figure">
              <a:extLst>
                <a:ext uri="{FF2B5EF4-FFF2-40B4-BE49-F238E27FC236}">
                  <a16:creationId xmlns="" xmlns:a16="http://schemas.microsoft.com/office/drawing/2014/main" id="{BE62C349-29CA-44D3-A071-CBB54607CE09}"/>
                </a:ext>
              </a:extLst>
            </p:cNvPr>
            <p:cNvSpPr/>
            <p:nvPr/>
          </p:nvSpPr>
          <p:spPr>
            <a:xfrm>
              <a:off x="4089775" y="3359911"/>
              <a:ext cx="179552" cy="179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95" y="9072"/>
                  </a:moveTo>
                  <a:cubicBezTo>
                    <a:pt x="19749" y="7776"/>
                    <a:pt x="19255" y="6542"/>
                    <a:pt x="18514" y="5493"/>
                  </a:cubicBezTo>
                  <a:lnTo>
                    <a:pt x="19687" y="4320"/>
                  </a:lnTo>
                  <a:lnTo>
                    <a:pt x="17280" y="1913"/>
                  </a:lnTo>
                  <a:lnTo>
                    <a:pt x="16107" y="3086"/>
                  </a:lnTo>
                  <a:cubicBezTo>
                    <a:pt x="15058" y="2345"/>
                    <a:pt x="13824" y="1851"/>
                    <a:pt x="12528" y="1605"/>
                  </a:cubicBezTo>
                  <a:lnTo>
                    <a:pt x="12528" y="0"/>
                  </a:lnTo>
                  <a:lnTo>
                    <a:pt x="10800" y="0"/>
                  </a:lnTo>
                  <a:lnTo>
                    <a:pt x="9072" y="0"/>
                  </a:lnTo>
                  <a:lnTo>
                    <a:pt x="9072" y="1605"/>
                  </a:lnTo>
                  <a:cubicBezTo>
                    <a:pt x="7776" y="1851"/>
                    <a:pt x="6542" y="2345"/>
                    <a:pt x="5493" y="3086"/>
                  </a:cubicBezTo>
                  <a:lnTo>
                    <a:pt x="4320" y="1913"/>
                  </a:lnTo>
                  <a:lnTo>
                    <a:pt x="1913" y="4320"/>
                  </a:lnTo>
                  <a:lnTo>
                    <a:pt x="3086" y="5493"/>
                  </a:lnTo>
                  <a:cubicBezTo>
                    <a:pt x="2345" y="6542"/>
                    <a:pt x="1851" y="7776"/>
                    <a:pt x="1605" y="9072"/>
                  </a:cubicBezTo>
                  <a:lnTo>
                    <a:pt x="0" y="9072"/>
                  </a:lnTo>
                  <a:lnTo>
                    <a:pt x="0" y="12528"/>
                  </a:lnTo>
                  <a:lnTo>
                    <a:pt x="1605" y="12528"/>
                  </a:lnTo>
                  <a:cubicBezTo>
                    <a:pt x="1851" y="13824"/>
                    <a:pt x="2345" y="15058"/>
                    <a:pt x="3086" y="16107"/>
                  </a:cubicBezTo>
                  <a:lnTo>
                    <a:pt x="1913" y="17280"/>
                  </a:lnTo>
                  <a:lnTo>
                    <a:pt x="4320" y="19687"/>
                  </a:lnTo>
                  <a:lnTo>
                    <a:pt x="5493" y="18514"/>
                  </a:lnTo>
                  <a:cubicBezTo>
                    <a:pt x="6542" y="19255"/>
                    <a:pt x="7776" y="19749"/>
                    <a:pt x="9072" y="19995"/>
                  </a:cubicBezTo>
                  <a:lnTo>
                    <a:pt x="9072" y="21600"/>
                  </a:lnTo>
                  <a:lnTo>
                    <a:pt x="10800" y="21600"/>
                  </a:lnTo>
                  <a:lnTo>
                    <a:pt x="12528" y="21600"/>
                  </a:lnTo>
                  <a:lnTo>
                    <a:pt x="12528" y="19995"/>
                  </a:lnTo>
                  <a:cubicBezTo>
                    <a:pt x="13824" y="19749"/>
                    <a:pt x="15058" y="19255"/>
                    <a:pt x="16107" y="18514"/>
                  </a:cubicBezTo>
                  <a:lnTo>
                    <a:pt x="17280" y="19687"/>
                  </a:lnTo>
                  <a:lnTo>
                    <a:pt x="19687" y="17280"/>
                  </a:lnTo>
                  <a:lnTo>
                    <a:pt x="18514" y="16107"/>
                  </a:lnTo>
                  <a:cubicBezTo>
                    <a:pt x="19255" y="15058"/>
                    <a:pt x="19749" y="13824"/>
                    <a:pt x="19995" y="12528"/>
                  </a:cubicBezTo>
                  <a:lnTo>
                    <a:pt x="21600" y="12528"/>
                  </a:lnTo>
                  <a:lnTo>
                    <a:pt x="21600" y="9072"/>
                  </a:lnTo>
                  <a:lnTo>
                    <a:pt x="19995" y="9072"/>
                  </a:lnTo>
                  <a:close/>
                  <a:moveTo>
                    <a:pt x="10800" y="17712"/>
                  </a:moveTo>
                  <a:lnTo>
                    <a:pt x="10800" y="17712"/>
                  </a:lnTo>
                  <a:cubicBezTo>
                    <a:pt x="6974" y="17712"/>
                    <a:pt x="3888" y="14626"/>
                    <a:pt x="3888" y="10800"/>
                  </a:cubicBezTo>
                  <a:cubicBezTo>
                    <a:pt x="3888" y="6974"/>
                    <a:pt x="6974" y="3888"/>
                    <a:pt x="10800" y="3888"/>
                  </a:cubicBezTo>
                  <a:lnTo>
                    <a:pt x="10800" y="3888"/>
                  </a:lnTo>
                  <a:cubicBezTo>
                    <a:pt x="14626" y="3888"/>
                    <a:pt x="17712" y="6974"/>
                    <a:pt x="17712" y="10800"/>
                  </a:cubicBezTo>
                  <a:cubicBezTo>
                    <a:pt x="17712" y="14626"/>
                    <a:pt x="14626" y="17712"/>
                    <a:pt x="10800" y="1771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8" name="Figure">
              <a:extLst>
                <a:ext uri="{FF2B5EF4-FFF2-40B4-BE49-F238E27FC236}">
                  <a16:creationId xmlns="" xmlns:a16="http://schemas.microsoft.com/office/drawing/2014/main" id="{8DC1F43E-5289-4D06-BB64-DB9EE6A36052}"/>
                </a:ext>
              </a:extLst>
            </p:cNvPr>
            <p:cNvSpPr/>
            <p:nvPr/>
          </p:nvSpPr>
          <p:spPr>
            <a:xfrm>
              <a:off x="3397219" y="3795965"/>
              <a:ext cx="178526" cy="178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048" y="12325"/>
                  </a:moveTo>
                  <a:cubicBezTo>
                    <a:pt x="20297" y="11018"/>
                    <a:pt x="20172" y="9648"/>
                    <a:pt x="19862" y="8403"/>
                  </a:cubicBezTo>
                  <a:lnTo>
                    <a:pt x="21352" y="7719"/>
                  </a:lnTo>
                  <a:lnTo>
                    <a:pt x="19924" y="4606"/>
                  </a:lnTo>
                  <a:lnTo>
                    <a:pt x="18434" y="5291"/>
                  </a:lnTo>
                  <a:cubicBezTo>
                    <a:pt x="17690" y="4233"/>
                    <a:pt x="16697" y="3361"/>
                    <a:pt x="15579" y="2677"/>
                  </a:cubicBezTo>
                  <a:lnTo>
                    <a:pt x="16138" y="1120"/>
                  </a:lnTo>
                  <a:lnTo>
                    <a:pt x="14524" y="560"/>
                  </a:lnTo>
                  <a:lnTo>
                    <a:pt x="12910" y="0"/>
                  </a:lnTo>
                  <a:lnTo>
                    <a:pt x="12352" y="1556"/>
                  </a:lnTo>
                  <a:cubicBezTo>
                    <a:pt x="11048" y="1307"/>
                    <a:pt x="9683" y="1432"/>
                    <a:pt x="8441" y="1743"/>
                  </a:cubicBezTo>
                  <a:lnTo>
                    <a:pt x="7759" y="249"/>
                  </a:lnTo>
                  <a:lnTo>
                    <a:pt x="4655" y="1681"/>
                  </a:lnTo>
                  <a:lnTo>
                    <a:pt x="5338" y="3175"/>
                  </a:lnTo>
                  <a:cubicBezTo>
                    <a:pt x="4283" y="3922"/>
                    <a:pt x="3414" y="4918"/>
                    <a:pt x="2731" y="6038"/>
                  </a:cubicBezTo>
                  <a:lnTo>
                    <a:pt x="1179" y="5478"/>
                  </a:lnTo>
                  <a:lnTo>
                    <a:pt x="0" y="8715"/>
                  </a:lnTo>
                  <a:lnTo>
                    <a:pt x="1552" y="9275"/>
                  </a:lnTo>
                  <a:cubicBezTo>
                    <a:pt x="1303" y="10582"/>
                    <a:pt x="1428" y="11952"/>
                    <a:pt x="1738" y="13197"/>
                  </a:cubicBezTo>
                  <a:lnTo>
                    <a:pt x="248" y="13881"/>
                  </a:lnTo>
                  <a:lnTo>
                    <a:pt x="1676" y="16994"/>
                  </a:lnTo>
                  <a:lnTo>
                    <a:pt x="3166" y="16309"/>
                  </a:lnTo>
                  <a:cubicBezTo>
                    <a:pt x="3910" y="17367"/>
                    <a:pt x="4903" y="18239"/>
                    <a:pt x="6021" y="18923"/>
                  </a:cubicBezTo>
                  <a:lnTo>
                    <a:pt x="5462" y="20480"/>
                  </a:lnTo>
                  <a:lnTo>
                    <a:pt x="7076" y="21040"/>
                  </a:lnTo>
                  <a:lnTo>
                    <a:pt x="8690" y="21600"/>
                  </a:lnTo>
                  <a:lnTo>
                    <a:pt x="9248" y="20044"/>
                  </a:lnTo>
                  <a:cubicBezTo>
                    <a:pt x="10552" y="20293"/>
                    <a:pt x="11917" y="20168"/>
                    <a:pt x="13159" y="19857"/>
                  </a:cubicBezTo>
                  <a:lnTo>
                    <a:pt x="13841" y="21351"/>
                  </a:lnTo>
                  <a:lnTo>
                    <a:pt x="16945" y="19919"/>
                  </a:lnTo>
                  <a:lnTo>
                    <a:pt x="16262" y="18425"/>
                  </a:lnTo>
                  <a:cubicBezTo>
                    <a:pt x="17317" y="17678"/>
                    <a:pt x="18186" y="16682"/>
                    <a:pt x="18869" y="15562"/>
                  </a:cubicBezTo>
                  <a:lnTo>
                    <a:pt x="20421" y="16122"/>
                  </a:lnTo>
                  <a:lnTo>
                    <a:pt x="21600" y="12885"/>
                  </a:lnTo>
                  <a:lnTo>
                    <a:pt x="20048" y="12325"/>
                  </a:lnTo>
                  <a:close/>
                  <a:moveTo>
                    <a:pt x="8441" y="17305"/>
                  </a:moveTo>
                  <a:lnTo>
                    <a:pt x="8441" y="17305"/>
                  </a:lnTo>
                  <a:cubicBezTo>
                    <a:pt x="4841" y="15998"/>
                    <a:pt x="2979" y="12014"/>
                    <a:pt x="4283" y="8403"/>
                  </a:cubicBezTo>
                  <a:cubicBezTo>
                    <a:pt x="5586" y="4793"/>
                    <a:pt x="9559" y="2926"/>
                    <a:pt x="13159" y="4233"/>
                  </a:cubicBezTo>
                  <a:lnTo>
                    <a:pt x="13159" y="4233"/>
                  </a:lnTo>
                  <a:cubicBezTo>
                    <a:pt x="16759" y="5540"/>
                    <a:pt x="18621" y="9524"/>
                    <a:pt x="17317" y="13134"/>
                  </a:cubicBezTo>
                  <a:cubicBezTo>
                    <a:pt x="16014" y="16745"/>
                    <a:pt x="12041" y="18612"/>
                    <a:pt x="8441" y="17305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9" name="Figure">
              <a:extLst>
                <a:ext uri="{FF2B5EF4-FFF2-40B4-BE49-F238E27FC236}">
                  <a16:creationId xmlns="" xmlns:a16="http://schemas.microsoft.com/office/drawing/2014/main" id="{C9DC3FE8-6C02-4209-AA76-A0F1B8C2C3CA}"/>
                </a:ext>
              </a:extLst>
            </p:cNvPr>
            <p:cNvSpPr/>
            <p:nvPr/>
          </p:nvSpPr>
          <p:spPr>
            <a:xfrm>
              <a:off x="3602422" y="3708754"/>
              <a:ext cx="355598" cy="3555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20" extrusionOk="0">
                  <a:moveTo>
                    <a:pt x="18451" y="6059"/>
                  </a:moveTo>
                  <a:lnTo>
                    <a:pt x="19903" y="5194"/>
                  </a:lnTo>
                  <a:cubicBezTo>
                    <a:pt x="19162" y="3989"/>
                    <a:pt x="18204" y="2938"/>
                    <a:pt x="17091" y="2104"/>
                  </a:cubicBezTo>
                  <a:lnTo>
                    <a:pt x="16071" y="3464"/>
                  </a:lnTo>
                  <a:cubicBezTo>
                    <a:pt x="15144" y="2753"/>
                    <a:pt x="14063" y="2258"/>
                    <a:pt x="12889" y="1949"/>
                  </a:cubicBezTo>
                  <a:lnTo>
                    <a:pt x="13290" y="312"/>
                  </a:lnTo>
                  <a:cubicBezTo>
                    <a:pt x="11962" y="-28"/>
                    <a:pt x="10540" y="-90"/>
                    <a:pt x="9119" y="126"/>
                  </a:cubicBezTo>
                  <a:lnTo>
                    <a:pt x="9366" y="1795"/>
                  </a:lnTo>
                  <a:cubicBezTo>
                    <a:pt x="8377" y="1949"/>
                    <a:pt x="7450" y="2258"/>
                    <a:pt x="6616" y="2660"/>
                  </a:cubicBezTo>
                  <a:cubicBezTo>
                    <a:pt x="6430" y="2753"/>
                    <a:pt x="6245" y="2846"/>
                    <a:pt x="6059" y="2969"/>
                  </a:cubicBezTo>
                  <a:lnTo>
                    <a:pt x="5194" y="1517"/>
                  </a:lnTo>
                  <a:cubicBezTo>
                    <a:pt x="3989" y="2258"/>
                    <a:pt x="2938" y="3216"/>
                    <a:pt x="2104" y="4329"/>
                  </a:cubicBezTo>
                  <a:lnTo>
                    <a:pt x="3464" y="5349"/>
                  </a:lnTo>
                  <a:cubicBezTo>
                    <a:pt x="2753" y="6307"/>
                    <a:pt x="2259" y="7357"/>
                    <a:pt x="1949" y="8531"/>
                  </a:cubicBezTo>
                  <a:lnTo>
                    <a:pt x="312" y="8130"/>
                  </a:lnTo>
                  <a:cubicBezTo>
                    <a:pt x="-28" y="9458"/>
                    <a:pt x="-90" y="10880"/>
                    <a:pt x="126" y="12301"/>
                  </a:cubicBezTo>
                  <a:lnTo>
                    <a:pt x="1795" y="12054"/>
                  </a:lnTo>
                  <a:cubicBezTo>
                    <a:pt x="1980" y="13259"/>
                    <a:pt x="2382" y="14372"/>
                    <a:pt x="2969" y="15361"/>
                  </a:cubicBezTo>
                  <a:lnTo>
                    <a:pt x="1517" y="16226"/>
                  </a:lnTo>
                  <a:cubicBezTo>
                    <a:pt x="2258" y="17431"/>
                    <a:pt x="3216" y="18482"/>
                    <a:pt x="4329" y="19316"/>
                  </a:cubicBezTo>
                  <a:lnTo>
                    <a:pt x="5349" y="17956"/>
                  </a:lnTo>
                  <a:cubicBezTo>
                    <a:pt x="6276" y="18667"/>
                    <a:pt x="7357" y="19162"/>
                    <a:pt x="8531" y="19471"/>
                  </a:cubicBezTo>
                  <a:lnTo>
                    <a:pt x="8130" y="21108"/>
                  </a:lnTo>
                  <a:cubicBezTo>
                    <a:pt x="9459" y="21448"/>
                    <a:pt x="10880" y="21510"/>
                    <a:pt x="12301" y="21294"/>
                  </a:cubicBezTo>
                  <a:lnTo>
                    <a:pt x="12054" y="19625"/>
                  </a:lnTo>
                  <a:cubicBezTo>
                    <a:pt x="13043" y="19471"/>
                    <a:pt x="13970" y="19162"/>
                    <a:pt x="14804" y="18760"/>
                  </a:cubicBezTo>
                  <a:cubicBezTo>
                    <a:pt x="14990" y="18667"/>
                    <a:pt x="15175" y="18574"/>
                    <a:pt x="15361" y="18451"/>
                  </a:cubicBezTo>
                  <a:lnTo>
                    <a:pt x="16226" y="19903"/>
                  </a:lnTo>
                  <a:cubicBezTo>
                    <a:pt x="17431" y="19162"/>
                    <a:pt x="18482" y="18204"/>
                    <a:pt x="19316" y="17091"/>
                  </a:cubicBezTo>
                  <a:lnTo>
                    <a:pt x="17956" y="16071"/>
                  </a:lnTo>
                  <a:cubicBezTo>
                    <a:pt x="18667" y="15144"/>
                    <a:pt x="19162" y="14063"/>
                    <a:pt x="19471" y="12889"/>
                  </a:cubicBezTo>
                  <a:lnTo>
                    <a:pt x="21108" y="13290"/>
                  </a:lnTo>
                  <a:cubicBezTo>
                    <a:pt x="21448" y="11962"/>
                    <a:pt x="21510" y="10540"/>
                    <a:pt x="21294" y="9119"/>
                  </a:cubicBezTo>
                  <a:lnTo>
                    <a:pt x="19625" y="9366"/>
                  </a:lnTo>
                  <a:cubicBezTo>
                    <a:pt x="19471" y="8161"/>
                    <a:pt x="19038" y="7048"/>
                    <a:pt x="18451" y="6059"/>
                  </a:cubicBezTo>
                  <a:close/>
                  <a:moveTo>
                    <a:pt x="15052" y="10046"/>
                  </a:moveTo>
                  <a:cubicBezTo>
                    <a:pt x="15330" y="11962"/>
                    <a:pt x="14341" y="13754"/>
                    <a:pt x="12703" y="14588"/>
                  </a:cubicBezTo>
                  <a:cubicBezTo>
                    <a:pt x="12301" y="14804"/>
                    <a:pt x="11838" y="14928"/>
                    <a:pt x="11374" y="15021"/>
                  </a:cubicBezTo>
                  <a:cubicBezTo>
                    <a:pt x="8995" y="15361"/>
                    <a:pt x="6770" y="13723"/>
                    <a:pt x="6430" y="11343"/>
                  </a:cubicBezTo>
                  <a:cubicBezTo>
                    <a:pt x="6152" y="9428"/>
                    <a:pt x="7141" y="7635"/>
                    <a:pt x="8779" y="6801"/>
                  </a:cubicBezTo>
                  <a:cubicBezTo>
                    <a:pt x="9180" y="6585"/>
                    <a:pt x="9644" y="6461"/>
                    <a:pt x="10107" y="6368"/>
                  </a:cubicBezTo>
                  <a:cubicBezTo>
                    <a:pt x="12456" y="6028"/>
                    <a:pt x="14681" y="7666"/>
                    <a:pt x="15052" y="10046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0" name="Figure">
              <a:extLst>
                <a:ext uri="{FF2B5EF4-FFF2-40B4-BE49-F238E27FC236}">
                  <a16:creationId xmlns="" xmlns:a16="http://schemas.microsoft.com/office/drawing/2014/main" id="{54392628-DA62-4B2D-9EDF-42B3E621BB5D}"/>
                </a:ext>
              </a:extLst>
            </p:cNvPr>
            <p:cNvSpPr/>
            <p:nvPr/>
          </p:nvSpPr>
          <p:spPr>
            <a:xfrm>
              <a:off x="3823013" y="4006297"/>
              <a:ext cx="371929" cy="371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2" y="10173"/>
                  </a:moveTo>
                  <a:lnTo>
                    <a:pt x="21600" y="10054"/>
                  </a:lnTo>
                  <a:cubicBezTo>
                    <a:pt x="21511" y="8622"/>
                    <a:pt x="21123" y="7250"/>
                    <a:pt x="20498" y="5967"/>
                  </a:cubicBezTo>
                  <a:lnTo>
                    <a:pt x="18948" y="6743"/>
                  </a:lnTo>
                  <a:cubicBezTo>
                    <a:pt x="18412" y="5668"/>
                    <a:pt x="17697" y="4714"/>
                    <a:pt x="16774" y="3938"/>
                  </a:cubicBezTo>
                  <a:lnTo>
                    <a:pt x="17906" y="2625"/>
                  </a:lnTo>
                  <a:cubicBezTo>
                    <a:pt x="16863" y="1730"/>
                    <a:pt x="15641" y="985"/>
                    <a:pt x="14241" y="537"/>
                  </a:cubicBezTo>
                  <a:lnTo>
                    <a:pt x="13705" y="2178"/>
                  </a:lnTo>
                  <a:cubicBezTo>
                    <a:pt x="12751" y="1850"/>
                    <a:pt x="11768" y="1701"/>
                    <a:pt x="10815" y="1701"/>
                  </a:cubicBezTo>
                  <a:cubicBezTo>
                    <a:pt x="10606" y="1701"/>
                    <a:pt x="10398" y="1701"/>
                    <a:pt x="10159" y="1730"/>
                  </a:cubicBezTo>
                  <a:lnTo>
                    <a:pt x="10040" y="0"/>
                  </a:lnTo>
                  <a:cubicBezTo>
                    <a:pt x="8610" y="89"/>
                    <a:pt x="7240" y="477"/>
                    <a:pt x="5959" y="1104"/>
                  </a:cubicBezTo>
                  <a:lnTo>
                    <a:pt x="6733" y="2655"/>
                  </a:lnTo>
                  <a:cubicBezTo>
                    <a:pt x="5661" y="3192"/>
                    <a:pt x="4707" y="3908"/>
                    <a:pt x="3933" y="4833"/>
                  </a:cubicBezTo>
                  <a:lnTo>
                    <a:pt x="2622" y="3699"/>
                  </a:lnTo>
                  <a:cubicBezTo>
                    <a:pt x="1728" y="4744"/>
                    <a:pt x="983" y="5967"/>
                    <a:pt x="536" y="7369"/>
                  </a:cubicBezTo>
                  <a:lnTo>
                    <a:pt x="2175" y="7906"/>
                  </a:lnTo>
                  <a:cubicBezTo>
                    <a:pt x="1788" y="9070"/>
                    <a:pt x="1639" y="10263"/>
                    <a:pt x="1728" y="11427"/>
                  </a:cubicBezTo>
                  <a:lnTo>
                    <a:pt x="0" y="11546"/>
                  </a:lnTo>
                  <a:cubicBezTo>
                    <a:pt x="89" y="12978"/>
                    <a:pt x="477" y="14350"/>
                    <a:pt x="1102" y="15633"/>
                  </a:cubicBezTo>
                  <a:lnTo>
                    <a:pt x="2652" y="14857"/>
                  </a:lnTo>
                  <a:cubicBezTo>
                    <a:pt x="3188" y="15931"/>
                    <a:pt x="3903" y="16886"/>
                    <a:pt x="4826" y="17662"/>
                  </a:cubicBezTo>
                  <a:lnTo>
                    <a:pt x="3694" y="18975"/>
                  </a:lnTo>
                  <a:cubicBezTo>
                    <a:pt x="4737" y="19870"/>
                    <a:pt x="5959" y="20615"/>
                    <a:pt x="7359" y="21063"/>
                  </a:cubicBezTo>
                  <a:lnTo>
                    <a:pt x="7895" y="19422"/>
                  </a:lnTo>
                  <a:cubicBezTo>
                    <a:pt x="8849" y="19750"/>
                    <a:pt x="9832" y="19899"/>
                    <a:pt x="10785" y="19899"/>
                  </a:cubicBezTo>
                  <a:cubicBezTo>
                    <a:pt x="10994" y="19899"/>
                    <a:pt x="11202" y="19899"/>
                    <a:pt x="11441" y="19870"/>
                  </a:cubicBezTo>
                  <a:lnTo>
                    <a:pt x="11560" y="21600"/>
                  </a:lnTo>
                  <a:cubicBezTo>
                    <a:pt x="12990" y="21511"/>
                    <a:pt x="14360" y="21123"/>
                    <a:pt x="15641" y="20496"/>
                  </a:cubicBezTo>
                  <a:lnTo>
                    <a:pt x="14867" y="18945"/>
                  </a:lnTo>
                  <a:cubicBezTo>
                    <a:pt x="15939" y="18408"/>
                    <a:pt x="16893" y="17692"/>
                    <a:pt x="17667" y="16767"/>
                  </a:cubicBezTo>
                  <a:lnTo>
                    <a:pt x="18978" y="17901"/>
                  </a:lnTo>
                  <a:cubicBezTo>
                    <a:pt x="19872" y="16856"/>
                    <a:pt x="20617" y="15633"/>
                    <a:pt x="21064" y="14231"/>
                  </a:cubicBezTo>
                  <a:lnTo>
                    <a:pt x="19425" y="13694"/>
                  </a:lnTo>
                  <a:cubicBezTo>
                    <a:pt x="19812" y="12530"/>
                    <a:pt x="19961" y="11337"/>
                    <a:pt x="19872" y="10173"/>
                  </a:cubicBezTo>
                  <a:close/>
                  <a:moveTo>
                    <a:pt x="14986" y="12202"/>
                  </a:moveTo>
                  <a:cubicBezTo>
                    <a:pt x="14360" y="14052"/>
                    <a:pt x="12662" y="15215"/>
                    <a:pt x="10815" y="15215"/>
                  </a:cubicBezTo>
                  <a:cubicBezTo>
                    <a:pt x="10368" y="15215"/>
                    <a:pt x="9891" y="15156"/>
                    <a:pt x="9415" y="14977"/>
                  </a:cubicBezTo>
                  <a:cubicBezTo>
                    <a:pt x="7121" y="14201"/>
                    <a:pt x="5869" y="11695"/>
                    <a:pt x="6644" y="9398"/>
                  </a:cubicBezTo>
                  <a:cubicBezTo>
                    <a:pt x="7270" y="7548"/>
                    <a:pt x="8968" y="6385"/>
                    <a:pt x="10815" y="6385"/>
                  </a:cubicBezTo>
                  <a:cubicBezTo>
                    <a:pt x="11292" y="6385"/>
                    <a:pt x="11738" y="6444"/>
                    <a:pt x="12215" y="6623"/>
                  </a:cubicBezTo>
                  <a:cubicBezTo>
                    <a:pt x="14509" y="7399"/>
                    <a:pt x="15731" y="9905"/>
                    <a:pt x="14986" y="1220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1" name="Figure">
              <a:extLst>
                <a:ext uri="{FF2B5EF4-FFF2-40B4-BE49-F238E27FC236}">
                  <a16:creationId xmlns="" xmlns:a16="http://schemas.microsoft.com/office/drawing/2014/main" id="{203F9EFD-569A-44BA-ABF5-B35223B5A4F7}"/>
                </a:ext>
              </a:extLst>
            </p:cNvPr>
            <p:cNvSpPr/>
            <p:nvPr/>
          </p:nvSpPr>
          <p:spPr>
            <a:xfrm>
              <a:off x="4212898" y="4037077"/>
              <a:ext cx="259580" cy="2600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92" y="8947"/>
                  </a:moveTo>
                  <a:lnTo>
                    <a:pt x="21600" y="8606"/>
                  </a:lnTo>
                  <a:cubicBezTo>
                    <a:pt x="21301" y="7200"/>
                    <a:pt x="20746" y="5837"/>
                    <a:pt x="19935" y="4644"/>
                  </a:cubicBezTo>
                  <a:lnTo>
                    <a:pt x="18484" y="5624"/>
                  </a:lnTo>
                  <a:cubicBezTo>
                    <a:pt x="17801" y="4644"/>
                    <a:pt x="16947" y="3749"/>
                    <a:pt x="15923" y="3067"/>
                  </a:cubicBezTo>
                  <a:lnTo>
                    <a:pt x="16904" y="1619"/>
                  </a:lnTo>
                  <a:cubicBezTo>
                    <a:pt x="15709" y="852"/>
                    <a:pt x="14386" y="298"/>
                    <a:pt x="12934" y="0"/>
                  </a:cubicBezTo>
                  <a:lnTo>
                    <a:pt x="12593" y="1704"/>
                  </a:lnTo>
                  <a:cubicBezTo>
                    <a:pt x="11568" y="1491"/>
                    <a:pt x="10587" y="1491"/>
                    <a:pt x="9605" y="1619"/>
                  </a:cubicBezTo>
                  <a:cubicBezTo>
                    <a:pt x="9391" y="1662"/>
                    <a:pt x="9178" y="1704"/>
                    <a:pt x="8964" y="1747"/>
                  </a:cubicBezTo>
                  <a:lnTo>
                    <a:pt x="8623" y="43"/>
                  </a:lnTo>
                  <a:cubicBezTo>
                    <a:pt x="7214" y="341"/>
                    <a:pt x="5848" y="895"/>
                    <a:pt x="4653" y="1704"/>
                  </a:cubicBezTo>
                  <a:lnTo>
                    <a:pt x="5635" y="3153"/>
                  </a:lnTo>
                  <a:cubicBezTo>
                    <a:pt x="4653" y="3834"/>
                    <a:pt x="3757" y="4686"/>
                    <a:pt x="3074" y="5709"/>
                  </a:cubicBezTo>
                  <a:lnTo>
                    <a:pt x="1622" y="4729"/>
                  </a:lnTo>
                  <a:cubicBezTo>
                    <a:pt x="854" y="5922"/>
                    <a:pt x="299" y="7243"/>
                    <a:pt x="0" y="8691"/>
                  </a:cubicBezTo>
                  <a:lnTo>
                    <a:pt x="1708" y="9032"/>
                  </a:lnTo>
                  <a:cubicBezTo>
                    <a:pt x="1451" y="10267"/>
                    <a:pt x="1494" y="11503"/>
                    <a:pt x="1708" y="12653"/>
                  </a:cubicBezTo>
                  <a:lnTo>
                    <a:pt x="0" y="12994"/>
                  </a:lnTo>
                  <a:cubicBezTo>
                    <a:pt x="299" y="14400"/>
                    <a:pt x="854" y="15763"/>
                    <a:pt x="1665" y="16956"/>
                  </a:cubicBezTo>
                  <a:lnTo>
                    <a:pt x="3116" y="15976"/>
                  </a:lnTo>
                  <a:cubicBezTo>
                    <a:pt x="3799" y="16956"/>
                    <a:pt x="4653" y="17851"/>
                    <a:pt x="5677" y="18533"/>
                  </a:cubicBezTo>
                  <a:lnTo>
                    <a:pt x="4696" y="19981"/>
                  </a:lnTo>
                  <a:cubicBezTo>
                    <a:pt x="5848" y="20748"/>
                    <a:pt x="7214" y="21302"/>
                    <a:pt x="8666" y="21600"/>
                  </a:cubicBezTo>
                  <a:lnTo>
                    <a:pt x="9007" y="19896"/>
                  </a:lnTo>
                  <a:cubicBezTo>
                    <a:pt x="10032" y="20109"/>
                    <a:pt x="11013" y="20109"/>
                    <a:pt x="11995" y="19981"/>
                  </a:cubicBezTo>
                  <a:cubicBezTo>
                    <a:pt x="12209" y="19938"/>
                    <a:pt x="12422" y="19896"/>
                    <a:pt x="12636" y="19853"/>
                  </a:cubicBezTo>
                  <a:lnTo>
                    <a:pt x="12977" y="21557"/>
                  </a:lnTo>
                  <a:cubicBezTo>
                    <a:pt x="14386" y="21259"/>
                    <a:pt x="15752" y="20705"/>
                    <a:pt x="16947" y="19896"/>
                  </a:cubicBezTo>
                  <a:lnTo>
                    <a:pt x="15965" y="18447"/>
                  </a:lnTo>
                  <a:cubicBezTo>
                    <a:pt x="16947" y="17766"/>
                    <a:pt x="17843" y="16914"/>
                    <a:pt x="18526" y="15891"/>
                  </a:cubicBezTo>
                  <a:lnTo>
                    <a:pt x="19978" y="16871"/>
                  </a:lnTo>
                  <a:cubicBezTo>
                    <a:pt x="20746" y="15678"/>
                    <a:pt x="21301" y="14357"/>
                    <a:pt x="21600" y="12909"/>
                  </a:cubicBezTo>
                  <a:lnTo>
                    <a:pt x="19892" y="12568"/>
                  </a:lnTo>
                  <a:cubicBezTo>
                    <a:pt x="20149" y="11333"/>
                    <a:pt x="20106" y="10097"/>
                    <a:pt x="19892" y="8947"/>
                  </a:cubicBezTo>
                  <a:close/>
                  <a:moveTo>
                    <a:pt x="15197" y="11631"/>
                  </a:moveTo>
                  <a:cubicBezTo>
                    <a:pt x="14813" y="13591"/>
                    <a:pt x="13233" y="14996"/>
                    <a:pt x="11398" y="15209"/>
                  </a:cubicBezTo>
                  <a:cubicBezTo>
                    <a:pt x="10928" y="15252"/>
                    <a:pt x="10458" y="15252"/>
                    <a:pt x="9946" y="15167"/>
                  </a:cubicBezTo>
                  <a:cubicBezTo>
                    <a:pt x="7513" y="14698"/>
                    <a:pt x="5934" y="12355"/>
                    <a:pt x="6403" y="9927"/>
                  </a:cubicBezTo>
                  <a:cubicBezTo>
                    <a:pt x="6787" y="7967"/>
                    <a:pt x="8367" y="6561"/>
                    <a:pt x="10202" y="6348"/>
                  </a:cubicBezTo>
                  <a:cubicBezTo>
                    <a:pt x="10672" y="6305"/>
                    <a:pt x="11142" y="6305"/>
                    <a:pt x="11654" y="6391"/>
                  </a:cubicBezTo>
                  <a:cubicBezTo>
                    <a:pt x="14087" y="6859"/>
                    <a:pt x="15666" y="9202"/>
                    <a:pt x="15197" y="116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2" name="Figure">
              <a:extLst>
                <a:ext uri="{FF2B5EF4-FFF2-40B4-BE49-F238E27FC236}">
                  <a16:creationId xmlns="" xmlns:a16="http://schemas.microsoft.com/office/drawing/2014/main" id="{BF91C5A4-0D6B-417C-9D5C-14A42EDCD699}"/>
                </a:ext>
              </a:extLst>
            </p:cNvPr>
            <p:cNvSpPr/>
            <p:nvPr/>
          </p:nvSpPr>
          <p:spPr>
            <a:xfrm>
              <a:off x="3135587" y="3616412"/>
              <a:ext cx="269328" cy="268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2" y="10140"/>
                  </a:moveTo>
                  <a:lnTo>
                    <a:pt x="21600" y="10017"/>
                  </a:lnTo>
                  <a:cubicBezTo>
                    <a:pt x="21518" y="8574"/>
                    <a:pt x="21106" y="7214"/>
                    <a:pt x="20489" y="5936"/>
                  </a:cubicBezTo>
                  <a:lnTo>
                    <a:pt x="18967" y="6719"/>
                  </a:lnTo>
                  <a:cubicBezTo>
                    <a:pt x="18432" y="5647"/>
                    <a:pt x="17691" y="4699"/>
                    <a:pt x="16786" y="3916"/>
                  </a:cubicBezTo>
                  <a:lnTo>
                    <a:pt x="17897" y="2597"/>
                  </a:lnTo>
                  <a:cubicBezTo>
                    <a:pt x="16869" y="1690"/>
                    <a:pt x="15634" y="989"/>
                    <a:pt x="14235" y="495"/>
                  </a:cubicBezTo>
                  <a:lnTo>
                    <a:pt x="13701" y="2144"/>
                  </a:lnTo>
                  <a:cubicBezTo>
                    <a:pt x="12754" y="1814"/>
                    <a:pt x="11767" y="1690"/>
                    <a:pt x="10821" y="1690"/>
                  </a:cubicBezTo>
                  <a:cubicBezTo>
                    <a:pt x="10615" y="1690"/>
                    <a:pt x="10409" y="1690"/>
                    <a:pt x="10162" y="1731"/>
                  </a:cubicBezTo>
                  <a:lnTo>
                    <a:pt x="10039" y="0"/>
                  </a:lnTo>
                  <a:cubicBezTo>
                    <a:pt x="8599" y="82"/>
                    <a:pt x="7241" y="495"/>
                    <a:pt x="5966" y="1113"/>
                  </a:cubicBezTo>
                  <a:lnTo>
                    <a:pt x="6747" y="2638"/>
                  </a:lnTo>
                  <a:cubicBezTo>
                    <a:pt x="5678" y="3174"/>
                    <a:pt x="4731" y="3916"/>
                    <a:pt x="3950" y="4823"/>
                  </a:cubicBezTo>
                  <a:lnTo>
                    <a:pt x="2633" y="3710"/>
                  </a:lnTo>
                  <a:cubicBezTo>
                    <a:pt x="1728" y="4740"/>
                    <a:pt x="1029" y="5977"/>
                    <a:pt x="535" y="7379"/>
                  </a:cubicBezTo>
                  <a:lnTo>
                    <a:pt x="2181" y="7914"/>
                  </a:lnTo>
                  <a:cubicBezTo>
                    <a:pt x="1810" y="9069"/>
                    <a:pt x="1646" y="10264"/>
                    <a:pt x="1728" y="11460"/>
                  </a:cubicBezTo>
                  <a:lnTo>
                    <a:pt x="0" y="11583"/>
                  </a:lnTo>
                  <a:cubicBezTo>
                    <a:pt x="82" y="13026"/>
                    <a:pt x="494" y="14386"/>
                    <a:pt x="1111" y="15664"/>
                  </a:cubicBezTo>
                  <a:lnTo>
                    <a:pt x="2633" y="14881"/>
                  </a:lnTo>
                  <a:cubicBezTo>
                    <a:pt x="3168" y="15953"/>
                    <a:pt x="3909" y="16901"/>
                    <a:pt x="4814" y="17684"/>
                  </a:cubicBezTo>
                  <a:lnTo>
                    <a:pt x="3703" y="19003"/>
                  </a:lnTo>
                  <a:cubicBezTo>
                    <a:pt x="4731" y="19910"/>
                    <a:pt x="5966" y="20611"/>
                    <a:pt x="7365" y="21105"/>
                  </a:cubicBezTo>
                  <a:lnTo>
                    <a:pt x="7899" y="19456"/>
                  </a:lnTo>
                  <a:cubicBezTo>
                    <a:pt x="8846" y="19786"/>
                    <a:pt x="9833" y="19910"/>
                    <a:pt x="10779" y="19910"/>
                  </a:cubicBezTo>
                  <a:cubicBezTo>
                    <a:pt x="10985" y="19910"/>
                    <a:pt x="11191" y="19910"/>
                    <a:pt x="11438" y="19869"/>
                  </a:cubicBezTo>
                  <a:lnTo>
                    <a:pt x="11561" y="21600"/>
                  </a:lnTo>
                  <a:cubicBezTo>
                    <a:pt x="13001" y="21518"/>
                    <a:pt x="14359" y="21105"/>
                    <a:pt x="15634" y="20487"/>
                  </a:cubicBezTo>
                  <a:lnTo>
                    <a:pt x="14853" y="18962"/>
                  </a:lnTo>
                  <a:cubicBezTo>
                    <a:pt x="15922" y="18426"/>
                    <a:pt x="16869" y="17684"/>
                    <a:pt x="17650" y="16777"/>
                  </a:cubicBezTo>
                  <a:lnTo>
                    <a:pt x="18967" y="17890"/>
                  </a:lnTo>
                  <a:cubicBezTo>
                    <a:pt x="19872" y="16860"/>
                    <a:pt x="20571" y="15623"/>
                    <a:pt x="21065" y="14221"/>
                  </a:cubicBezTo>
                  <a:lnTo>
                    <a:pt x="19419" y="13686"/>
                  </a:lnTo>
                  <a:cubicBezTo>
                    <a:pt x="19831" y="12490"/>
                    <a:pt x="19954" y="11295"/>
                    <a:pt x="19872" y="10140"/>
                  </a:cubicBezTo>
                  <a:close/>
                  <a:moveTo>
                    <a:pt x="14565" y="12037"/>
                  </a:moveTo>
                  <a:cubicBezTo>
                    <a:pt x="14030" y="13686"/>
                    <a:pt x="12466" y="14757"/>
                    <a:pt x="10821" y="14757"/>
                  </a:cubicBezTo>
                  <a:cubicBezTo>
                    <a:pt x="10409" y="14757"/>
                    <a:pt x="9998" y="14675"/>
                    <a:pt x="9586" y="14551"/>
                  </a:cubicBezTo>
                  <a:cubicBezTo>
                    <a:pt x="7529" y="13850"/>
                    <a:pt x="6377" y="11624"/>
                    <a:pt x="7077" y="9522"/>
                  </a:cubicBezTo>
                  <a:cubicBezTo>
                    <a:pt x="7611" y="7873"/>
                    <a:pt x="9175" y="6802"/>
                    <a:pt x="10821" y="6802"/>
                  </a:cubicBezTo>
                  <a:cubicBezTo>
                    <a:pt x="11232" y="6802"/>
                    <a:pt x="11643" y="6884"/>
                    <a:pt x="12055" y="7008"/>
                  </a:cubicBezTo>
                  <a:cubicBezTo>
                    <a:pt x="14153" y="7750"/>
                    <a:pt x="15264" y="9976"/>
                    <a:pt x="14565" y="12037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3" name="Figure">
              <a:extLst>
                <a:ext uri="{FF2B5EF4-FFF2-40B4-BE49-F238E27FC236}">
                  <a16:creationId xmlns="" xmlns:a16="http://schemas.microsoft.com/office/drawing/2014/main" id="{CBA0C14D-0935-46EA-AF4D-AFF7333DCFE9}"/>
                </a:ext>
              </a:extLst>
            </p:cNvPr>
            <p:cNvSpPr/>
            <p:nvPr/>
          </p:nvSpPr>
          <p:spPr>
            <a:xfrm>
              <a:off x="3766583" y="3349650"/>
              <a:ext cx="308830" cy="3088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78" y="9401"/>
                  </a:moveTo>
                  <a:lnTo>
                    <a:pt x="21600" y="9149"/>
                  </a:lnTo>
                  <a:cubicBezTo>
                    <a:pt x="21385" y="7714"/>
                    <a:pt x="20882" y="6351"/>
                    <a:pt x="20129" y="5131"/>
                  </a:cubicBezTo>
                  <a:lnTo>
                    <a:pt x="18658" y="6028"/>
                  </a:lnTo>
                  <a:cubicBezTo>
                    <a:pt x="18048" y="4987"/>
                    <a:pt x="17223" y="4090"/>
                    <a:pt x="16218" y="3373"/>
                  </a:cubicBezTo>
                  <a:lnTo>
                    <a:pt x="17258" y="1973"/>
                  </a:lnTo>
                  <a:cubicBezTo>
                    <a:pt x="16146" y="1148"/>
                    <a:pt x="14819" y="538"/>
                    <a:pt x="13383" y="179"/>
                  </a:cubicBezTo>
                  <a:lnTo>
                    <a:pt x="12989" y="1866"/>
                  </a:lnTo>
                  <a:cubicBezTo>
                    <a:pt x="11984" y="1615"/>
                    <a:pt x="11015" y="1543"/>
                    <a:pt x="10047" y="1650"/>
                  </a:cubicBezTo>
                  <a:cubicBezTo>
                    <a:pt x="9831" y="1686"/>
                    <a:pt x="9616" y="1686"/>
                    <a:pt x="9401" y="1722"/>
                  </a:cubicBezTo>
                  <a:lnTo>
                    <a:pt x="9149" y="0"/>
                  </a:lnTo>
                  <a:cubicBezTo>
                    <a:pt x="7714" y="215"/>
                    <a:pt x="6351" y="718"/>
                    <a:pt x="5131" y="1471"/>
                  </a:cubicBezTo>
                  <a:lnTo>
                    <a:pt x="6028" y="2942"/>
                  </a:lnTo>
                  <a:cubicBezTo>
                    <a:pt x="4987" y="3552"/>
                    <a:pt x="4090" y="4377"/>
                    <a:pt x="3373" y="5382"/>
                  </a:cubicBezTo>
                  <a:lnTo>
                    <a:pt x="1973" y="4342"/>
                  </a:lnTo>
                  <a:cubicBezTo>
                    <a:pt x="1148" y="5454"/>
                    <a:pt x="538" y="6781"/>
                    <a:pt x="179" y="8217"/>
                  </a:cubicBezTo>
                  <a:lnTo>
                    <a:pt x="1866" y="8611"/>
                  </a:lnTo>
                  <a:cubicBezTo>
                    <a:pt x="1579" y="9831"/>
                    <a:pt x="1543" y="11051"/>
                    <a:pt x="1722" y="12199"/>
                  </a:cubicBezTo>
                  <a:lnTo>
                    <a:pt x="0" y="12451"/>
                  </a:lnTo>
                  <a:cubicBezTo>
                    <a:pt x="215" y="13886"/>
                    <a:pt x="718" y="15249"/>
                    <a:pt x="1471" y="16469"/>
                  </a:cubicBezTo>
                  <a:lnTo>
                    <a:pt x="2942" y="15572"/>
                  </a:lnTo>
                  <a:cubicBezTo>
                    <a:pt x="3552" y="16613"/>
                    <a:pt x="4377" y="17510"/>
                    <a:pt x="5382" y="18227"/>
                  </a:cubicBezTo>
                  <a:lnTo>
                    <a:pt x="4342" y="19627"/>
                  </a:lnTo>
                  <a:cubicBezTo>
                    <a:pt x="5454" y="20452"/>
                    <a:pt x="6781" y="21062"/>
                    <a:pt x="8217" y="21421"/>
                  </a:cubicBezTo>
                  <a:lnTo>
                    <a:pt x="8611" y="19734"/>
                  </a:lnTo>
                  <a:cubicBezTo>
                    <a:pt x="9616" y="19985"/>
                    <a:pt x="10585" y="20057"/>
                    <a:pt x="11553" y="19950"/>
                  </a:cubicBezTo>
                  <a:cubicBezTo>
                    <a:pt x="11769" y="19914"/>
                    <a:pt x="11984" y="19914"/>
                    <a:pt x="12199" y="19878"/>
                  </a:cubicBezTo>
                  <a:lnTo>
                    <a:pt x="12450" y="21600"/>
                  </a:lnTo>
                  <a:cubicBezTo>
                    <a:pt x="13886" y="21385"/>
                    <a:pt x="15249" y="20882"/>
                    <a:pt x="16469" y="20129"/>
                  </a:cubicBezTo>
                  <a:lnTo>
                    <a:pt x="15572" y="18658"/>
                  </a:lnTo>
                  <a:cubicBezTo>
                    <a:pt x="16613" y="18048"/>
                    <a:pt x="17510" y="17223"/>
                    <a:pt x="18227" y="16218"/>
                  </a:cubicBezTo>
                  <a:lnTo>
                    <a:pt x="19627" y="17258"/>
                  </a:lnTo>
                  <a:cubicBezTo>
                    <a:pt x="20452" y="16146"/>
                    <a:pt x="21062" y="14819"/>
                    <a:pt x="21421" y="13383"/>
                  </a:cubicBezTo>
                  <a:lnTo>
                    <a:pt x="19734" y="12989"/>
                  </a:lnTo>
                  <a:cubicBezTo>
                    <a:pt x="20021" y="11769"/>
                    <a:pt x="20057" y="10549"/>
                    <a:pt x="19878" y="9401"/>
                  </a:cubicBezTo>
                  <a:close/>
                  <a:moveTo>
                    <a:pt x="15106" y="11841"/>
                  </a:moveTo>
                  <a:cubicBezTo>
                    <a:pt x="14639" y="13742"/>
                    <a:pt x="13025" y="15070"/>
                    <a:pt x="11159" y="15213"/>
                  </a:cubicBezTo>
                  <a:cubicBezTo>
                    <a:pt x="10692" y="15249"/>
                    <a:pt x="10226" y="15213"/>
                    <a:pt x="9724" y="15106"/>
                  </a:cubicBezTo>
                  <a:cubicBezTo>
                    <a:pt x="7320" y="14532"/>
                    <a:pt x="5884" y="12128"/>
                    <a:pt x="6458" y="9724"/>
                  </a:cubicBezTo>
                  <a:cubicBezTo>
                    <a:pt x="6925" y="7822"/>
                    <a:pt x="8540" y="6494"/>
                    <a:pt x="10405" y="6351"/>
                  </a:cubicBezTo>
                  <a:cubicBezTo>
                    <a:pt x="10872" y="6315"/>
                    <a:pt x="11338" y="6351"/>
                    <a:pt x="11841" y="6458"/>
                  </a:cubicBezTo>
                  <a:cubicBezTo>
                    <a:pt x="14245" y="7068"/>
                    <a:pt x="15680" y="9472"/>
                    <a:pt x="15106" y="11841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4" name="Figure">
              <a:extLst>
                <a:ext uri="{FF2B5EF4-FFF2-40B4-BE49-F238E27FC236}">
                  <a16:creationId xmlns="" xmlns:a16="http://schemas.microsoft.com/office/drawing/2014/main" id="{DD858270-4B8E-40BB-951F-80112B01EB89}"/>
                </a:ext>
              </a:extLst>
            </p:cNvPr>
            <p:cNvSpPr/>
            <p:nvPr/>
          </p:nvSpPr>
          <p:spPr>
            <a:xfrm>
              <a:off x="3689632" y="3267569"/>
              <a:ext cx="129278" cy="1292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86" y="10200"/>
                  </a:moveTo>
                  <a:lnTo>
                    <a:pt x="21600" y="10114"/>
                  </a:lnTo>
                  <a:cubicBezTo>
                    <a:pt x="21514" y="8657"/>
                    <a:pt x="21086" y="7286"/>
                    <a:pt x="20486" y="6000"/>
                  </a:cubicBezTo>
                  <a:lnTo>
                    <a:pt x="18943" y="6771"/>
                  </a:lnTo>
                  <a:cubicBezTo>
                    <a:pt x="18429" y="5743"/>
                    <a:pt x="17657" y="4714"/>
                    <a:pt x="16800" y="3943"/>
                  </a:cubicBezTo>
                  <a:lnTo>
                    <a:pt x="17914" y="2657"/>
                  </a:lnTo>
                  <a:cubicBezTo>
                    <a:pt x="16886" y="1714"/>
                    <a:pt x="15600" y="1029"/>
                    <a:pt x="14229" y="600"/>
                  </a:cubicBezTo>
                  <a:lnTo>
                    <a:pt x="13714" y="2229"/>
                  </a:lnTo>
                  <a:cubicBezTo>
                    <a:pt x="12771" y="1886"/>
                    <a:pt x="11743" y="1714"/>
                    <a:pt x="10800" y="1714"/>
                  </a:cubicBezTo>
                  <a:cubicBezTo>
                    <a:pt x="10543" y="1714"/>
                    <a:pt x="10371" y="1714"/>
                    <a:pt x="10114" y="1714"/>
                  </a:cubicBezTo>
                  <a:lnTo>
                    <a:pt x="10029" y="0"/>
                  </a:lnTo>
                  <a:cubicBezTo>
                    <a:pt x="8571" y="86"/>
                    <a:pt x="7200" y="514"/>
                    <a:pt x="5914" y="1114"/>
                  </a:cubicBezTo>
                  <a:lnTo>
                    <a:pt x="6686" y="2657"/>
                  </a:lnTo>
                  <a:cubicBezTo>
                    <a:pt x="5657" y="3171"/>
                    <a:pt x="4629" y="3943"/>
                    <a:pt x="3857" y="4800"/>
                  </a:cubicBezTo>
                  <a:lnTo>
                    <a:pt x="2571" y="3686"/>
                  </a:lnTo>
                  <a:cubicBezTo>
                    <a:pt x="1629" y="4714"/>
                    <a:pt x="943" y="6000"/>
                    <a:pt x="514" y="7371"/>
                  </a:cubicBezTo>
                  <a:lnTo>
                    <a:pt x="2143" y="7886"/>
                  </a:lnTo>
                  <a:cubicBezTo>
                    <a:pt x="1714" y="9086"/>
                    <a:pt x="1629" y="10286"/>
                    <a:pt x="1714" y="11400"/>
                  </a:cubicBezTo>
                  <a:lnTo>
                    <a:pt x="0" y="11486"/>
                  </a:lnTo>
                  <a:cubicBezTo>
                    <a:pt x="86" y="12943"/>
                    <a:pt x="514" y="14314"/>
                    <a:pt x="1114" y="15600"/>
                  </a:cubicBezTo>
                  <a:lnTo>
                    <a:pt x="2657" y="14829"/>
                  </a:lnTo>
                  <a:cubicBezTo>
                    <a:pt x="3171" y="15857"/>
                    <a:pt x="3943" y="16886"/>
                    <a:pt x="4800" y="17657"/>
                  </a:cubicBezTo>
                  <a:lnTo>
                    <a:pt x="3686" y="18943"/>
                  </a:lnTo>
                  <a:cubicBezTo>
                    <a:pt x="4714" y="19886"/>
                    <a:pt x="6000" y="20571"/>
                    <a:pt x="7371" y="21000"/>
                  </a:cubicBezTo>
                  <a:lnTo>
                    <a:pt x="7886" y="19371"/>
                  </a:lnTo>
                  <a:cubicBezTo>
                    <a:pt x="8829" y="19714"/>
                    <a:pt x="9857" y="19886"/>
                    <a:pt x="10800" y="19886"/>
                  </a:cubicBezTo>
                  <a:cubicBezTo>
                    <a:pt x="11057" y="19886"/>
                    <a:pt x="11229" y="19886"/>
                    <a:pt x="11486" y="19886"/>
                  </a:cubicBezTo>
                  <a:lnTo>
                    <a:pt x="11571" y="21600"/>
                  </a:lnTo>
                  <a:cubicBezTo>
                    <a:pt x="13029" y="21514"/>
                    <a:pt x="14400" y="21086"/>
                    <a:pt x="15686" y="20486"/>
                  </a:cubicBezTo>
                  <a:lnTo>
                    <a:pt x="14914" y="18943"/>
                  </a:lnTo>
                  <a:cubicBezTo>
                    <a:pt x="15943" y="18429"/>
                    <a:pt x="16971" y="17657"/>
                    <a:pt x="17743" y="16800"/>
                  </a:cubicBezTo>
                  <a:lnTo>
                    <a:pt x="19029" y="17914"/>
                  </a:lnTo>
                  <a:cubicBezTo>
                    <a:pt x="19971" y="16886"/>
                    <a:pt x="20657" y="15600"/>
                    <a:pt x="21086" y="14229"/>
                  </a:cubicBezTo>
                  <a:lnTo>
                    <a:pt x="19457" y="13714"/>
                  </a:lnTo>
                  <a:cubicBezTo>
                    <a:pt x="19886" y="12600"/>
                    <a:pt x="19971" y="11400"/>
                    <a:pt x="19886" y="10200"/>
                  </a:cubicBezTo>
                  <a:close/>
                  <a:moveTo>
                    <a:pt x="15000" y="12257"/>
                  </a:moveTo>
                  <a:cubicBezTo>
                    <a:pt x="14400" y="14143"/>
                    <a:pt x="12686" y="15257"/>
                    <a:pt x="10800" y="15257"/>
                  </a:cubicBezTo>
                  <a:cubicBezTo>
                    <a:pt x="10371" y="15257"/>
                    <a:pt x="9857" y="15171"/>
                    <a:pt x="9429" y="15000"/>
                  </a:cubicBezTo>
                  <a:cubicBezTo>
                    <a:pt x="7114" y="14229"/>
                    <a:pt x="5829" y="11743"/>
                    <a:pt x="6600" y="9429"/>
                  </a:cubicBezTo>
                  <a:cubicBezTo>
                    <a:pt x="7200" y="7543"/>
                    <a:pt x="8914" y="6429"/>
                    <a:pt x="10800" y="6429"/>
                  </a:cubicBezTo>
                  <a:cubicBezTo>
                    <a:pt x="11229" y="6429"/>
                    <a:pt x="11743" y="6514"/>
                    <a:pt x="12171" y="6686"/>
                  </a:cubicBezTo>
                  <a:cubicBezTo>
                    <a:pt x="14486" y="7457"/>
                    <a:pt x="15771" y="9943"/>
                    <a:pt x="15000" y="12257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Figure">
              <a:extLst>
                <a:ext uri="{FF2B5EF4-FFF2-40B4-BE49-F238E27FC236}">
                  <a16:creationId xmlns="" xmlns:a16="http://schemas.microsoft.com/office/drawing/2014/main" id="{9F34A56C-BC6C-4A93-B3F5-A04233F2604F}"/>
                </a:ext>
              </a:extLst>
            </p:cNvPr>
            <p:cNvSpPr/>
            <p:nvPr/>
          </p:nvSpPr>
          <p:spPr>
            <a:xfrm>
              <a:off x="3345918" y="3349650"/>
              <a:ext cx="405275" cy="405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32" y="8957"/>
                  </a:moveTo>
                  <a:cubicBezTo>
                    <a:pt x="19686" y="7646"/>
                    <a:pt x="19139" y="6444"/>
                    <a:pt x="18401" y="5407"/>
                  </a:cubicBezTo>
                  <a:lnTo>
                    <a:pt x="19522" y="4260"/>
                  </a:lnTo>
                  <a:lnTo>
                    <a:pt x="17089" y="1884"/>
                  </a:lnTo>
                  <a:lnTo>
                    <a:pt x="15968" y="3031"/>
                  </a:lnTo>
                  <a:cubicBezTo>
                    <a:pt x="14901" y="2321"/>
                    <a:pt x="13671" y="1830"/>
                    <a:pt x="12358" y="1611"/>
                  </a:cubicBezTo>
                  <a:lnTo>
                    <a:pt x="12331" y="0"/>
                  </a:lnTo>
                  <a:lnTo>
                    <a:pt x="10636" y="27"/>
                  </a:lnTo>
                  <a:lnTo>
                    <a:pt x="8941" y="55"/>
                  </a:lnTo>
                  <a:lnTo>
                    <a:pt x="8968" y="1666"/>
                  </a:lnTo>
                  <a:cubicBezTo>
                    <a:pt x="7656" y="1912"/>
                    <a:pt x="6453" y="2458"/>
                    <a:pt x="5414" y="3195"/>
                  </a:cubicBezTo>
                  <a:lnTo>
                    <a:pt x="4265" y="2075"/>
                  </a:lnTo>
                  <a:lnTo>
                    <a:pt x="1887" y="4506"/>
                  </a:lnTo>
                  <a:lnTo>
                    <a:pt x="3035" y="5625"/>
                  </a:lnTo>
                  <a:cubicBezTo>
                    <a:pt x="2324" y="6690"/>
                    <a:pt x="1832" y="7919"/>
                    <a:pt x="1613" y="9230"/>
                  </a:cubicBezTo>
                  <a:lnTo>
                    <a:pt x="0" y="9257"/>
                  </a:lnTo>
                  <a:lnTo>
                    <a:pt x="55" y="12671"/>
                  </a:lnTo>
                  <a:lnTo>
                    <a:pt x="1668" y="12643"/>
                  </a:lnTo>
                  <a:cubicBezTo>
                    <a:pt x="1914" y="13954"/>
                    <a:pt x="2461" y="15156"/>
                    <a:pt x="3199" y="16193"/>
                  </a:cubicBezTo>
                  <a:lnTo>
                    <a:pt x="2078" y="17340"/>
                  </a:lnTo>
                  <a:lnTo>
                    <a:pt x="4511" y="19716"/>
                  </a:lnTo>
                  <a:lnTo>
                    <a:pt x="5632" y="18569"/>
                  </a:lnTo>
                  <a:cubicBezTo>
                    <a:pt x="6699" y="19279"/>
                    <a:pt x="7929" y="19770"/>
                    <a:pt x="9242" y="19989"/>
                  </a:cubicBezTo>
                  <a:lnTo>
                    <a:pt x="9269" y="21600"/>
                  </a:lnTo>
                  <a:lnTo>
                    <a:pt x="10964" y="21573"/>
                  </a:lnTo>
                  <a:lnTo>
                    <a:pt x="12659" y="21545"/>
                  </a:lnTo>
                  <a:lnTo>
                    <a:pt x="12632" y="19934"/>
                  </a:lnTo>
                  <a:cubicBezTo>
                    <a:pt x="13944" y="19688"/>
                    <a:pt x="15147" y="19142"/>
                    <a:pt x="16186" y="18405"/>
                  </a:cubicBezTo>
                  <a:lnTo>
                    <a:pt x="17335" y="19525"/>
                  </a:lnTo>
                  <a:lnTo>
                    <a:pt x="19713" y="17094"/>
                  </a:lnTo>
                  <a:lnTo>
                    <a:pt x="18565" y="15975"/>
                  </a:lnTo>
                  <a:cubicBezTo>
                    <a:pt x="19276" y="14910"/>
                    <a:pt x="19768" y="13681"/>
                    <a:pt x="19987" y="12370"/>
                  </a:cubicBezTo>
                  <a:lnTo>
                    <a:pt x="21600" y="12343"/>
                  </a:lnTo>
                  <a:lnTo>
                    <a:pt x="21545" y="8929"/>
                  </a:lnTo>
                  <a:lnTo>
                    <a:pt x="19932" y="8957"/>
                  </a:lnTo>
                  <a:close/>
                  <a:moveTo>
                    <a:pt x="10882" y="17640"/>
                  </a:moveTo>
                  <a:lnTo>
                    <a:pt x="10882" y="17640"/>
                  </a:lnTo>
                  <a:cubicBezTo>
                    <a:pt x="7082" y="17695"/>
                    <a:pt x="3965" y="14664"/>
                    <a:pt x="3910" y="10841"/>
                  </a:cubicBezTo>
                  <a:cubicBezTo>
                    <a:pt x="3855" y="7045"/>
                    <a:pt x="6890" y="3932"/>
                    <a:pt x="10718" y="3878"/>
                  </a:cubicBezTo>
                  <a:lnTo>
                    <a:pt x="10718" y="3878"/>
                  </a:lnTo>
                  <a:cubicBezTo>
                    <a:pt x="14518" y="3823"/>
                    <a:pt x="17635" y="6854"/>
                    <a:pt x="17690" y="10677"/>
                  </a:cubicBezTo>
                  <a:cubicBezTo>
                    <a:pt x="17745" y="14473"/>
                    <a:pt x="14683" y="17613"/>
                    <a:pt x="10882" y="1764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6" name="Figure">
              <a:extLst>
                <a:ext uri="{FF2B5EF4-FFF2-40B4-BE49-F238E27FC236}">
                  <a16:creationId xmlns="" xmlns:a16="http://schemas.microsoft.com/office/drawing/2014/main" id="{C9B8D16B-2474-40FC-A42B-1555B7A4A6BF}"/>
                </a:ext>
              </a:extLst>
            </p:cNvPr>
            <p:cNvSpPr/>
            <p:nvPr/>
          </p:nvSpPr>
          <p:spPr>
            <a:xfrm>
              <a:off x="3458780" y="3462511"/>
              <a:ext cx="173407" cy="173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74" extrusionOk="0">
                  <a:moveTo>
                    <a:pt x="10864" y="21473"/>
                  </a:moveTo>
                  <a:lnTo>
                    <a:pt x="10864" y="21473"/>
                  </a:lnTo>
                  <a:cubicBezTo>
                    <a:pt x="4956" y="21537"/>
                    <a:pt x="64" y="16772"/>
                    <a:pt x="1" y="10864"/>
                  </a:cubicBezTo>
                  <a:cubicBezTo>
                    <a:pt x="-63" y="4956"/>
                    <a:pt x="4702" y="64"/>
                    <a:pt x="10610" y="1"/>
                  </a:cubicBezTo>
                  <a:lnTo>
                    <a:pt x="10610" y="1"/>
                  </a:lnTo>
                  <a:cubicBezTo>
                    <a:pt x="16518" y="-63"/>
                    <a:pt x="21410" y="4702"/>
                    <a:pt x="21473" y="10610"/>
                  </a:cubicBezTo>
                  <a:cubicBezTo>
                    <a:pt x="21537" y="16518"/>
                    <a:pt x="16772" y="21346"/>
                    <a:pt x="10864" y="21473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7" name="Figure">
              <a:extLst>
                <a:ext uri="{FF2B5EF4-FFF2-40B4-BE49-F238E27FC236}">
                  <a16:creationId xmlns="" xmlns:a16="http://schemas.microsoft.com/office/drawing/2014/main" id="{CC6D4B93-E900-4527-9A0E-52DA3F8BF9E6}"/>
                </a:ext>
              </a:extLst>
            </p:cNvPr>
            <p:cNvSpPr/>
            <p:nvPr/>
          </p:nvSpPr>
          <p:spPr>
            <a:xfrm>
              <a:off x="3970579" y="4155068"/>
              <a:ext cx="76796" cy="76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47" h="21600" extrusionOk="0">
                  <a:moveTo>
                    <a:pt x="18752" y="14207"/>
                  </a:moveTo>
                  <a:cubicBezTo>
                    <a:pt x="17466" y="18701"/>
                    <a:pt x="13737" y="21600"/>
                    <a:pt x="9623" y="21600"/>
                  </a:cubicBezTo>
                  <a:cubicBezTo>
                    <a:pt x="8594" y="21600"/>
                    <a:pt x="7566" y="21455"/>
                    <a:pt x="6537" y="21020"/>
                  </a:cubicBezTo>
                  <a:cubicBezTo>
                    <a:pt x="1523" y="19136"/>
                    <a:pt x="-1177" y="13047"/>
                    <a:pt x="494" y="7393"/>
                  </a:cubicBezTo>
                  <a:cubicBezTo>
                    <a:pt x="1780" y="2899"/>
                    <a:pt x="5509" y="0"/>
                    <a:pt x="9623" y="0"/>
                  </a:cubicBezTo>
                  <a:cubicBezTo>
                    <a:pt x="10652" y="0"/>
                    <a:pt x="11680" y="145"/>
                    <a:pt x="12709" y="580"/>
                  </a:cubicBezTo>
                  <a:cubicBezTo>
                    <a:pt x="17723" y="2465"/>
                    <a:pt x="20423" y="8553"/>
                    <a:pt x="18752" y="14207"/>
                  </a:cubicBez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Rectangle 5">
              <a:extLst>
                <a:ext uri="{FF2B5EF4-FFF2-40B4-BE49-F238E27FC236}">
                  <a16:creationId xmlns="" xmlns:a16="http://schemas.microsoft.com/office/drawing/2014/main" id="{4AF95C82-A7CF-4072-98A9-1046A0F0E6F1}"/>
                </a:ext>
              </a:extLst>
            </p:cNvPr>
            <p:cNvSpPr/>
            <p:nvPr/>
          </p:nvSpPr>
          <p:spPr>
            <a:xfrm>
              <a:off x="3437466" y="5266237"/>
              <a:ext cx="963725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350">
                  <a:solidFill>
                    <a:schemeClr val="tx2"/>
                  </a:solidFill>
                </a:rPr>
                <a:t>&gt;&gt;&gt;&gt;&gt;&gt;&gt;&gt;&gt;</a:t>
              </a:r>
            </a:p>
          </p:txBody>
        </p:sp>
        <p:sp>
          <p:nvSpPr>
            <p:cNvPr id="39" name="Rectangle 108">
              <a:extLst>
                <a:ext uri="{FF2B5EF4-FFF2-40B4-BE49-F238E27FC236}">
                  <a16:creationId xmlns="" xmlns:a16="http://schemas.microsoft.com/office/drawing/2014/main" id="{7D20E134-D0D1-4457-BBD3-027B2E0AE26A}"/>
                </a:ext>
              </a:extLst>
            </p:cNvPr>
            <p:cNvSpPr/>
            <p:nvPr/>
          </p:nvSpPr>
          <p:spPr>
            <a:xfrm rot="16200000">
              <a:off x="5201970" y="4010623"/>
              <a:ext cx="963725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350">
                  <a:solidFill>
                    <a:schemeClr val="tx2"/>
                  </a:solidFill>
                </a:rPr>
                <a:t>&gt;&gt;&gt;&gt;&gt;&gt;&gt;&gt;&gt;</a:t>
              </a:r>
            </a:p>
          </p:txBody>
        </p:sp>
      </p:grpSp>
      <p:sp>
        <p:nvSpPr>
          <p:cNvPr id="68" name="Title 1">
            <a:extLst>
              <a:ext uri="{FF2B5EF4-FFF2-40B4-BE49-F238E27FC236}">
                <a16:creationId xmlns="" xmlns:a16="http://schemas.microsoft.com/office/drawing/2014/main" id="{2C2BFAE1-45D3-4B3B-81D2-0BF25FA84FB8}"/>
              </a:ext>
            </a:extLst>
          </p:cNvPr>
          <p:cNvSpPr txBox="1">
            <a:spLocks/>
          </p:cNvSpPr>
          <p:nvPr/>
        </p:nvSpPr>
        <p:spPr>
          <a:xfrm>
            <a:off x="3059817" y="424588"/>
            <a:ext cx="6214110" cy="44319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 anchor="ctr">
            <a:spAutoFit/>
          </a:bodyPr>
          <a:lstStyle/>
          <a:p>
            <a:pPr marL="0" marR="0" lvl="0" indent="0" algn="ctr" defTabSz="914217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ato Regular" charset="0"/>
                <a:ea typeface="ＭＳ Ｐゴシック" charset="0"/>
                <a:cs typeface="Lato Regular" charset="0"/>
              </a:rPr>
              <a:t>Justificación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ato Regular" charset="0"/>
              <a:ea typeface="ＭＳ Ｐゴシック" charset="0"/>
              <a:cs typeface="Lato Regular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4282" y="383645"/>
            <a:ext cx="6214110" cy="443198"/>
          </a:xfrm>
          <a:noFill/>
          <a:ln>
            <a:noFill/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 defTabSz="914217">
              <a:defRPr/>
            </a:pPr>
            <a:r>
              <a:rPr lang="en-US" sz="3200" b="1" dirty="0" smtClean="0">
                <a:latin typeface="Lato Regular" charset="0"/>
                <a:ea typeface="ＭＳ Ｐゴシック" charset="0"/>
                <a:cs typeface="Lato Regular" charset="0"/>
              </a:rPr>
              <a:t>Contexto Actual</a:t>
            </a:r>
            <a:endParaRPr lang="en-US" sz="3200" b="1" dirty="0">
              <a:latin typeface="Lato Regular" charset="0"/>
              <a:ea typeface="ＭＳ Ｐゴシック" charset="0"/>
              <a:cs typeface="Lato Regular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10356A89-C45B-47FA-925A-E9E96261945B}"/>
              </a:ext>
            </a:extLst>
          </p:cNvPr>
          <p:cNvSpPr txBox="1"/>
          <p:nvPr/>
        </p:nvSpPr>
        <p:spPr>
          <a:xfrm>
            <a:off x="8079508" y="4028568"/>
            <a:ext cx="2202816" cy="116955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lvl="0"/>
            <a:r>
              <a:rPr lang="es-CR" sz="1400" b="1" cap="all" dirty="0" smtClean="0">
                <a:solidFill>
                  <a:schemeClr val="accent2"/>
                </a:solidFill>
              </a:rPr>
              <a:t>Productos </a:t>
            </a:r>
            <a:r>
              <a:rPr lang="es-CR" sz="1400" b="1" cap="all" dirty="0">
                <a:solidFill>
                  <a:schemeClr val="accent2"/>
                </a:solidFill>
              </a:rPr>
              <a:t>financieros más complejos y poco conocimiento por parte de las personas consumidoras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356C6C5F-B7AB-41E0-B070-EE5B5309C504}"/>
              </a:ext>
            </a:extLst>
          </p:cNvPr>
          <p:cNvSpPr txBox="1"/>
          <p:nvPr/>
        </p:nvSpPr>
        <p:spPr>
          <a:xfrm>
            <a:off x="1773702" y="3959122"/>
            <a:ext cx="2202816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lvl="0"/>
            <a:r>
              <a:rPr lang="en-US" sz="1600" b="1" cap="all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</a:t>
            </a:r>
            <a:r>
              <a:rPr lang="es-CR" sz="1600" b="1" cap="all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obre endeudamiento </a:t>
            </a:r>
            <a:r>
              <a:rPr lang="es-CR" sz="1600" b="1" cap="all" dirty="0">
                <a:solidFill>
                  <a:schemeClr val="tx2">
                    <a:lumMod val="75000"/>
                    <a:lumOff val="25000"/>
                  </a:schemeClr>
                </a:solidFill>
              </a:rPr>
              <a:t>ha aumentado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15A6EBA2-6018-4C3A-A82C-7A65E96D1F6D}"/>
              </a:ext>
            </a:extLst>
          </p:cNvPr>
          <p:cNvSpPr txBox="1"/>
          <p:nvPr/>
        </p:nvSpPr>
        <p:spPr>
          <a:xfrm>
            <a:off x="8119327" y="1293757"/>
            <a:ext cx="2231681" cy="107721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s-CR" sz="1600" b="1" cap="all" dirty="0" smtClean="0">
                <a:solidFill>
                  <a:schemeClr val="accent1"/>
                </a:solidFill>
              </a:rPr>
              <a:t>Necesidad </a:t>
            </a:r>
            <a:r>
              <a:rPr lang="es-CR" sz="1600" b="1" cap="all" dirty="0">
                <a:solidFill>
                  <a:schemeClr val="accent1"/>
                </a:solidFill>
              </a:rPr>
              <a:t>de un rol del Estado más proactivo</a:t>
            </a:r>
          </a:p>
          <a:p>
            <a:endParaRPr lang="en-US" sz="1600" b="1" cap="all" dirty="0">
              <a:solidFill>
                <a:schemeClr val="accent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="" xmlns:a16="http://schemas.microsoft.com/office/drawing/2014/main" id="{AD747723-4187-4457-BA15-5D873D0A21A8}"/>
              </a:ext>
            </a:extLst>
          </p:cNvPr>
          <p:cNvSpPr txBox="1"/>
          <p:nvPr/>
        </p:nvSpPr>
        <p:spPr>
          <a:xfrm>
            <a:off x="1852586" y="1647820"/>
            <a:ext cx="2202816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lvl="0"/>
            <a:r>
              <a:rPr lang="es-CR" sz="1600" b="1" cap="all" dirty="0" smtClean="0">
                <a:solidFill>
                  <a:schemeClr val="accent4">
                    <a:lumMod val="75000"/>
                  </a:schemeClr>
                </a:solidFill>
              </a:rPr>
              <a:t>Múltiples </a:t>
            </a:r>
            <a:r>
              <a:rPr lang="es-CR" sz="1600" b="1" cap="all" dirty="0">
                <a:solidFill>
                  <a:schemeClr val="accent4">
                    <a:lumMod val="75000"/>
                  </a:schemeClr>
                </a:solidFill>
              </a:rPr>
              <a:t>acciones sobre EF pero no están articuladas</a:t>
            </a:r>
          </a:p>
        </p:txBody>
      </p:sp>
      <p:sp>
        <p:nvSpPr>
          <p:cNvPr id="17" name="Cercle">
            <a:extLst>
              <a:ext uri="{FF2B5EF4-FFF2-40B4-BE49-F238E27FC236}">
                <a16:creationId xmlns="" xmlns:a16="http://schemas.microsoft.com/office/drawing/2014/main" id="{3BA7969F-F528-48AD-8B7A-E4B4F2E7E3B0}"/>
              </a:ext>
            </a:extLst>
          </p:cNvPr>
          <p:cNvSpPr/>
          <p:nvPr/>
        </p:nvSpPr>
        <p:spPr>
          <a:xfrm>
            <a:off x="5241456" y="2577379"/>
            <a:ext cx="1703242" cy="1703242"/>
          </a:xfrm>
          <a:prstGeom prst="ellipse">
            <a:avLst/>
          </a:prstGeom>
          <a:solidFill>
            <a:schemeClr val="tx2">
              <a:alpha val="18000"/>
            </a:schemeClr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9" name="Freeform: Shape 28">
            <a:extLst>
              <a:ext uri="{FF2B5EF4-FFF2-40B4-BE49-F238E27FC236}">
                <a16:creationId xmlns="" xmlns:a16="http://schemas.microsoft.com/office/drawing/2014/main" id="{B1144A2C-D1CC-41CA-884A-7650B646B278}"/>
              </a:ext>
            </a:extLst>
          </p:cNvPr>
          <p:cNvSpPr/>
          <p:nvPr/>
        </p:nvSpPr>
        <p:spPr>
          <a:xfrm>
            <a:off x="5433484" y="1583353"/>
            <a:ext cx="2495558" cy="1493949"/>
          </a:xfrm>
          <a:custGeom>
            <a:avLst/>
            <a:gdLst>
              <a:gd name="connsiteX0" fmla="*/ 1099781 w 2976104"/>
              <a:gd name="connsiteY0" fmla="*/ 0 h 1781624"/>
              <a:gd name="connsiteX1" fmla="*/ 2748074 w 2976104"/>
              <a:gd name="connsiteY1" fmla="*/ 0 h 1781624"/>
              <a:gd name="connsiteX2" fmla="*/ 2976104 w 2976104"/>
              <a:gd name="connsiteY2" fmla="*/ 228042 h 1781624"/>
              <a:gd name="connsiteX3" fmla="*/ 2976104 w 2976104"/>
              <a:gd name="connsiteY3" fmla="*/ 1073822 h 1781624"/>
              <a:gd name="connsiteX4" fmla="*/ 2748074 w 2976104"/>
              <a:gd name="connsiteY4" fmla="*/ 1301864 h 1781624"/>
              <a:gd name="connsiteX5" fmla="*/ 1249964 w 2976104"/>
              <a:gd name="connsiteY5" fmla="*/ 1301864 h 1781624"/>
              <a:gd name="connsiteX6" fmla="*/ 893829 w 2976104"/>
              <a:gd name="connsiteY6" fmla="*/ 1308248 h 1781624"/>
              <a:gd name="connsiteX7" fmla="*/ 835569 w 2976104"/>
              <a:gd name="connsiteY7" fmla="*/ 1311979 h 1781624"/>
              <a:gd name="connsiteX8" fmla="*/ 786604 w 2976104"/>
              <a:gd name="connsiteY8" fmla="*/ 1309506 h 1781624"/>
              <a:gd name="connsiteX9" fmla="*/ 2668 w 2976104"/>
              <a:gd name="connsiteY9" fmla="*/ 1776085 h 1781624"/>
              <a:gd name="connsiteX10" fmla="*/ 0 w 2976104"/>
              <a:gd name="connsiteY10" fmla="*/ 1781624 h 1781624"/>
              <a:gd name="connsiteX11" fmla="*/ 0 w 2976104"/>
              <a:gd name="connsiteY11" fmla="*/ 1099772 h 1781624"/>
              <a:gd name="connsiteX12" fmla="*/ 1099781 w 2976104"/>
              <a:gd name="connsiteY12" fmla="*/ 0 h 1781624"/>
              <a:gd name="connsiteX0" fmla="*/ 1099781 w 2976104"/>
              <a:gd name="connsiteY0" fmla="*/ 0 h 1781624"/>
              <a:gd name="connsiteX1" fmla="*/ 2748074 w 2976104"/>
              <a:gd name="connsiteY1" fmla="*/ 0 h 1781624"/>
              <a:gd name="connsiteX2" fmla="*/ 2976104 w 2976104"/>
              <a:gd name="connsiteY2" fmla="*/ 228042 h 1781624"/>
              <a:gd name="connsiteX3" fmla="*/ 2976104 w 2976104"/>
              <a:gd name="connsiteY3" fmla="*/ 1073822 h 1781624"/>
              <a:gd name="connsiteX4" fmla="*/ 2748074 w 2976104"/>
              <a:gd name="connsiteY4" fmla="*/ 1301864 h 1781624"/>
              <a:gd name="connsiteX5" fmla="*/ 1249964 w 2976104"/>
              <a:gd name="connsiteY5" fmla="*/ 1301864 h 1781624"/>
              <a:gd name="connsiteX6" fmla="*/ 893829 w 2976104"/>
              <a:gd name="connsiteY6" fmla="*/ 1308248 h 1781624"/>
              <a:gd name="connsiteX7" fmla="*/ 786604 w 2976104"/>
              <a:gd name="connsiteY7" fmla="*/ 1309506 h 1781624"/>
              <a:gd name="connsiteX8" fmla="*/ 2668 w 2976104"/>
              <a:gd name="connsiteY8" fmla="*/ 1776085 h 1781624"/>
              <a:gd name="connsiteX9" fmla="*/ 0 w 2976104"/>
              <a:gd name="connsiteY9" fmla="*/ 1781624 h 1781624"/>
              <a:gd name="connsiteX10" fmla="*/ 0 w 2976104"/>
              <a:gd name="connsiteY10" fmla="*/ 1099772 h 1781624"/>
              <a:gd name="connsiteX11" fmla="*/ 1099781 w 2976104"/>
              <a:gd name="connsiteY11" fmla="*/ 0 h 1781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76104" h="1781624">
                <a:moveTo>
                  <a:pt x="1099781" y="0"/>
                </a:moveTo>
                <a:lnTo>
                  <a:pt x="2748074" y="0"/>
                </a:lnTo>
                <a:cubicBezTo>
                  <a:pt x="2875109" y="0"/>
                  <a:pt x="2976104" y="103890"/>
                  <a:pt x="2976104" y="228042"/>
                </a:cubicBezTo>
                <a:lnTo>
                  <a:pt x="2976104" y="1073822"/>
                </a:lnTo>
                <a:cubicBezTo>
                  <a:pt x="2976104" y="1200818"/>
                  <a:pt x="2875109" y="1301864"/>
                  <a:pt x="2748074" y="1301864"/>
                </a:cubicBezTo>
                <a:cubicBezTo>
                  <a:pt x="2748074" y="1301864"/>
                  <a:pt x="1625146" y="1287467"/>
                  <a:pt x="1249964" y="1301864"/>
                </a:cubicBezTo>
                <a:cubicBezTo>
                  <a:pt x="1142752" y="1305096"/>
                  <a:pt x="1019322" y="1303068"/>
                  <a:pt x="893829" y="1308248"/>
                </a:cubicBezTo>
                <a:lnTo>
                  <a:pt x="786604" y="1309506"/>
                </a:lnTo>
                <a:cubicBezTo>
                  <a:pt x="448090" y="1309506"/>
                  <a:pt x="153641" y="1498170"/>
                  <a:pt x="2668" y="1776085"/>
                </a:cubicBezTo>
                <a:lnTo>
                  <a:pt x="0" y="1781624"/>
                </a:lnTo>
                <a:lnTo>
                  <a:pt x="0" y="1099772"/>
                </a:lnTo>
                <a:cubicBezTo>
                  <a:pt x="0" y="490743"/>
                  <a:pt x="493675" y="0"/>
                  <a:pt x="1099781" y="0"/>
                </a:cubicBez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="" xmlns:a16="http://schemas.microsoft.com/office/drawing/2014/main" id="{9DF8E9F5-ECAD-483A-A045-D2350062FD9A}"/>
              </a:ext>
            </a:extLst>
          </p:cNvPr>
          <p:cNvSpPr/>
          <p:nvPr/>
        </p:nvSpPr>
        <p:spPr>
          <a:xfrm>
            <a:off x="4247430" y="3797600"/>
            <a:ext cx="2495558" cy="1477049"/>
          </a:xfrm>
          <a:custGeom>
            <a:avLst/>
            <a:gdLst>
              <a:gd name="connsiteX0" fmla="*/ 2976104 w 2976104"/>
              <a:gd name="connsiteY0" fmla="*/ 0 h 1761471"/>
              <a:gd name="connsiteX1" fmla="*/ 2976104 w 2976104"/>
              <a:gd name="connsiteY1" fmla="*/ 661699 h 1761471"/>
              <a:gd name="connsiteX2" fmla="*/ 1876324 w 2976104"/>
              <a:gd name="connsiteY2" fmla="*/ 1761471 h 1761471"/>
              <a:gd name="connsiteX3" fmla="*/ 228030 w 2976104"/>
              <a:gd name="connsiteY3" fmla="*/ 1761471 h 1761471"/>
              <a:gd name="connsiteX4" fmla="*/ 0 w 2976104"/>
              <a:gd name="connsiteY4" fmla="*/ 1533430 h 1761471"/>
              <a:gd name="connsiteX5" fmla="*/ 0 w 2976104"/>
              <a:gd name="connsiteY5" fmla="*/ 687649 h 1761471"/>
              <a:gd name="connsiteX6" fmla="*/ 228030 w 2976104"/>
              <a:gd name="connsiteY6" fmla="*/ 459608 h 1761471"/>
              <a:gd name="connsiteX7" fmla="*/ 1726141 w 2976104"/>
              <a:gd name="connsiteY7" fmla="*/ 459608 h 1761471"/>
              <a:gd name="connsiteX8" fmla="*/ 2082275 w 2976104"/>
              <a:gd name="connsiteY8" fmla="*/ 453223 h 1761471"/>
              <a:gd name="connsiteX9" fmla="*/ 2145626 w 2976104"/>
              <a:gd name="connsiteY9" fmla="*/ 449167 h 1761471"/>
              <a:gd name="connsiteX10" fmla="*/ 2201046 w 2976104"/>
              <a:gd name="connsiteY10" fmla="*/ 451965 h 1761471"/>
              <a:gd name="connsiteX11" fmla="*/ 2940325 w 2976104"/>
              <a:gd name="connsiteY11" fmla="*/ 58894 h 1761471"/>
              <a:gd name="connsiteX0" fmla="*/ 2976104 w 2976104"/>
              <a:gd name="connsiteY0" fmla="*/ 0 h 1761471"/>
              <a:gd name="connsiteX1" fmla="*/ 2976104 w 2976104"/>
              <a:gd name="connsiteY1" fmla="*/ 661699 h 1761471"/>
              <a:gd name="connsiteX2" fmla="*/ 1876324 w 2976104"/>
              <a:gd name="connsiteY2" fmla="*/ 1761471 h 1761471"/>
              <a:gd name="connsiteX3" fmla="*/ 228030 w 2976104"/>
              <a:gd name="connsiteY3" fmla="*/ 1761471 h 1761471"/>
              <a:gd name="connsiteX4" fmla="*/ 0 w 2976104"/>
              <a:gd name="connsiteY4" fmla="*/ 1533430 h 1761471"/>
              <a:gd name="connsiteX5" fmla="*/ 0 w 2976104"/>
              <a:gd name="connsiteY5" fmla="*/ 687649 h 1761471"/>
              <a:gd name="connsiteX6" fmla="*/ 228030 w 2976104"/>
              <a:gd name="connsiteY6" fmla="*/ 459608 h 1761471"/>
              <a:gd name="connsiteX7" fmla="*/ 1726141 w 2976104"/>
              <a:gd name="connsiteY7" fmla="*/ 459608 h 1761471"/>
              <a:gd name="connsiteX8" fmla="*/ 2082275 w 2976104"/>
              <a:gd name="connsiteY8" fmla="*/ 453223 h 1761471"/>
              <a:gd name="connsiteX9" fmla="*/ 2201046 w 2976104"/>
              <a:gd name="connsiteY9" fmla="*/ 451965 h 1761471"/>
              <a:gd name="connsiteX10" fmla="*/ 2940325 w 2976104"/>
              <a:gd name="connsiteY10" fmla="*/ 58894 h 1761471"/>
              <a:gd name="connsiteX11" fmla="*/ 2976104 w 2976104"/>
              <a:gd name="connsiteY11" fmla="*/ 0 h 1761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76104" h="1761471">
                <a:moveTo>
                  <a:pt x="2976104" y="0"/>
                </a:moveTo>
                <a:lnTo>
                  <a:pt x="2976104" y="661699"/>
                </a:lnTo>
                <a:cubicBezTo>
                  <a:pt x="2976104" y="1270728"/>
                  <a:pt x="2482429" y="1761471"/>
                  <a:pt x="1876324" y="1761471"/>
                </a:cubicBezTo>
                <a:lnTo>
                  <a:pt x="228030" y="1761471"/>
                </a:lnTo>
                <a:cubicBezTo>
                  <a:pt x="100995" y="1761471"/>
                  <a:pt x="0" y="1657582"/>
                  <a:pt x="0" y="1533430"/>
                </a:cubicBezTo>
                <a:lnTo>
                  <a:pt x="0" y="687649"/>
                </a:lnTo>
                <a:cubicBezTo>
                  <a:pt x="0" y="560654"/>
                  <a:pt x="100995" y="459608"/>
                  <a:pt x="228030" y="459608"/>
                </a:cubicBezTo>
                <a:cubicBezTo>
                  <a:pt x="228030" y="459608"/>
                  <a:pt x="1350959" y="474005"/>
                  <a:pt x="1726141" y="459608"/>
                </a:cubicBezTo>
                <a:cubicBezTo>
                  <a:pt x="1833353" y="456375"/>
                  <a:pt x="1956782" y="458404"/>
                  <a:pt x="2082275" y="453223"/>
                </a:cubicBezTo>
                <a:lnTo>
                  <a:pt x="2201046" y="451965"/>
                </a:lnTo>
                <a:cubicBezTo>
                  <a:pt x="2508786" y="451965"/>
                  <a:pt x="2780109" y="296045"/>
                  <a:pt x="2940325" y="58894"/>
                </a:cubicBezTo>
                <a:lnTo>
                  <a:pt x="2976104" y="0"/>
                </a:lnTo>
                <a:close/>
              </a:path>
            </a:pathLst>
          </a:custGeom>
          <a:solidFill>
            <a:schemeClr val="tx2">
              <a:lumMod val="50000"/>
              <a:lumOff val="50000"/>
            </a:schemeClr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="" xmlns:a16="http://schemas.microsoft.com/office/drawing/2014/main" id="{9AC77B32-C7C0-46BE-9F3E-F3CCC3FC3127}"/>
              </a:ext>
            </a:extLst>
          </p:cNvPr>
          <p:cNvSpPr/>
          <p:nvPr/>
        </p:nvSpPr>
        <p:spPr>
          <a:xfrm>
            <a:off x="6444778" y="2769407"/>
            <a:ext cx="1493948" cy="2495558"/>
          </a:xfrm>
          <a:custGeom>
            <a:avLst/>
            <a:gdLst>
              <a:gd name="connsiteX0" fmla="*/ 0 w 1781623"/>
              <a:gd name="connsiteY0" fmla="*/ 0 h 2976104"/>
              <a:gd name="connsiteX1" fmla="*/ 681851 w 1781623"/>
              <a:gd name="connsiteY1" fmla="*/ 0 h 2976104"/>
              <a:gd name="connsiteX2" fmla="*/ 1781623 w 1781623"/>
              <a:gd name="connsiteY2" fmla="*/ 1099781 h 2976104"/>
              <a:gd name="connsiteX3" fmla="*/ 1781623 w 1781623"/>
              <a:gd name="connsiteY3" fmla="*/ 2748074 h 2976104"/>
              <a:gd name="connsiteX4" fmla="*/ 1553582 w 1781623"/>
              <a:gd name="connsiteY4" fmla="*/ 2976104 h 2976104"/>
              <a:gd name="connsiteX5" fmla="*/ 707801 w 1781623"/>
              <a:gd name="connsiteY5" fmla="*/ 2976104 h 2976104"/>
              <a:gd name="connsiteX6" fmla="*/ 479760 w 1781623"/>
              <a:gd name="connsiteY6" fmla="*/ 2748074 h 2976104"/>
              <a:gd name="connsiteX7" fmla="*/ 479760 w 1781623"/>
              <a:gd name="connsiteY7" fmla="*/ 1249964 h 2976104"/>
              <a:gd name="connsiteX8" fmla="*/ 473375 w 1781623"/>
              <a:gd name="connsiteY8" fmla="*/ 893829 h 2976104"/>
              <a:gd name="connsiteX9" fmla="*/ 469645 w 1781623"/>
              <a:gd name="connsiteY9" fmla="*/ 835569 h 2976104"/>
              <a:gd name="connsiteX10" fmla="*/ 472117 w 1781623"/>
              <a:gd name="connsiteY10" fmla="*/ 786604 h 2976104"/>
              <a:gd name="connsiteX11" fmla="*/ 5538 w 1781623"/>
              <a:gd name="connsiteY11" fmla="*/ 2668 h 2976104"/>
              <a:gd name="connsiteX0" fmla="*/ 0 w 1781623"/>
              <a:gd name="connsiteY0" fmla="*/ 0 h 2976104"/>
              <a:gd name="connsiteX1" fmla="*/ 681851 w 1781623"/>
              <a:gd name="connsiteY1" fmla="*/ 0 h 2976104"/>
              <a:gd name="connsiteX2" fmla="*/ 1781623 w 1781623"/>
              <a:gd name="connsiteY2" fmla="*/ 1099781 h 2976104"/>
              <a:gd name="connsiteX3" fmla="*/ 1781623 w 1781623"/>
              <a:gd name="connsiteY3" fmla="*/ 2748074 h 2976104"/>
              <a:gd name="connsiteX4" fmla="*/ 1553582 w 1781623"/>
              <a:gd name="connsiteY4" fmla="*/ 2976104 h 2976104"/>
              <a:gd name="connsiteX5" fmla="*/ 707801 w 1781623"/>
              <a:gd name="connsiteY5" fmla="*/ 2976104 h 2976104"/>
              <a:gd name="connsiteX6" fmla="*/ 479760 w 1781623"/>
              <a:gd name="connsiteY6" fmla="*/ 2748074 h 2976104"/>
              <a:gd name="connsiteX7" fmla="*/ 479760 w 1781623"/>
              <a:gd name="connsiteY7" fmla="*/ 1249964 h 2976104"/>
              <a:gd name="connsiteX8" fmla="*/ 473375 w 1781623"/>
              <a:gd name="connsiteY8" fmla="*/ 893829 h 2976104"/>
              <a:gd name="connsiteX9" fmla="*/ 472117 w 1781623"/>
              <a:gd name="connsiteY9" fmla="*/ 786604 h 2976104"/>
              <a:gd name="connsiteX10" fmla="*/ 5538 w 1781623"/>
              <a:gd name="connsiteY10" fmla="*/ 2668 h 2976104"/>
              <a:gd name="connsiteX11" fmla="*/ 0 w 1781623"/>
              <a:gd name="connsiteY11" fmla="*/ 0 h 297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81623" h="2976104">
                <a:moveTo>
                  <a:pt x="0" y="0"/>
                </a:moveTo>
                <a:lnTo>
                  <a:pt x="681851" y="0"/>
                </a:lnTo>
                <a:cubicBezTo>
                  <a:pt x="1290880" y="0"/>
                  <a:pt x="1781623" y="493675"/>
                  <a:pt x="1781623" y="1099781"/>
                </a:cubicBezTo>
                <a:lnTo>
                  <a:pt x="1781623" y="2748074"/>
                </a:lnTo>
                <a:cubicBezTo>
                  <a:pt x="1781623" y="2875109"/>
                  <a:pt x="1680577" y="2976104"/>
                  <a:pt x="1553582" y="2976104"/>
                </a:cubicBezTo>
                <a:lnTo>
                  <a:pt x="707801" y="2976104"/>
                </a:lnTo>
                <a:cubicBezTo>
                  <a:pt x="580806" y="2976104"/>
                  <a:pt x="479760" y="2875109"/>
                  <a:pt x="479760" y="2748074"/>
                </a:cubicBezTo>
                <a:cubicBezTo>
                  <a:pt x="479760" y="2748074"/>
                  <a:pt x="494157" y="1625146"/>
                  <a:pt x="479760" y="1249964"/>
                </a:cubicBezTo>
                <a:cubicBezTo>
                  <a:pt x="476527" y="1142752"/>
                  <a:pt x="478556" y="1019322"/>
                  <a:pt x="473375" y="893829"/>
                </a:cubicBezTo>
                <a:cubicBezTo>
                  <a:pt x="472956" y="858087"/>
                  <a:pt x="472536" y="822346"/>
                  <a:pt x="472117" y="786604"/>
                </a:cubicBezTo>
                <a:cubicBezTo>
                  <a:pt x="472117" y="448090"/>
                  <a:pt x="283454" y="153641"/>
                  <a:pt x="5538" y="266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="" xmlns:a16="http://schemas.microsoft.com/office/drawing/2014/main" id="{3939F9EC-9A6E-4B11-BEDF-8A894E78BB28}"/>
              </a:ext>
            </a:extLst>
          </p:cNvPr>
          <p:cNvSpPr/>
          <p:nvPr/>
        </p:nvSpPr>
        <p:spPr>
          <a:xfrm>
            <a:off x="4247431" y="1583352"/>
            <a:ext cx="1477051" cy="2495558"/>
          </a:xfrm>
          <a:custGeom>
            <a:avLst/>
            <a:gdLst>
              <a:gd name="connsiteX0" fmla="*/ 228042 w 1761472"/>
              <a:gd name="connsiteY0" fmla="*/ 0 h 2976104"/>
              <a:gd name="connsiteX1" fmla="*/ 1073822 w 1761472"/>
              <a:gd name="connsiteY1" fmla="*/ 0 h 2976104"/>
              <a:gd name="connsiteX2" fmla="*/ 1301864 w 1761472"/>
              <a:gd name="connsiteY2" fmla="*/ 228030 h 2976104"/>
              <a:gd name="connsiteX3" fmla="*/ 1301864 w 1761472"/>
              <a:gd name="connsiteY3" fmla="*/ 1726141 h 2976104"/>
              <a:gd name="connsiteX4" fmla="*/ 1308248 w 1761472"/>
              <a:gd name="connsiteY4" fmla="*/ 2082275 h 2976104"/>
              <a:gd name="connsiteX5" fmla="*/ 1312305 w 1761472"/>
              <a:gd name="connsiteY5" fmla="*/ 2145626 h 2976104"/>
              <a:gd name="connsiteX6" fmla="*/ 1309506 w 1761472"/>
              <a:gd name="connsiteY6" fmla="*/ 2201046 h 2976104"/>
              <a:gd name="connsiteX7" fmla="*/ 1702578 w 1761472"/>
              <a:gd name="connsiteY7" fmla="*/ 2940325 h 2976104"/>
              <a:gd name="connsiteX8" fmla="*/ 1761472 w 1761472"/>
              <a:gd name="connsiteY8" fmla="*/ 2976104 h 2976104"/>
              <a:gd name="connsiteX9" fmla="*/ 1099772 w 1761472"/>
              <a:gd name="connsiteY9" fmla="*/ 2976104 h 2976104"/>
              <a:gd name="connsiteX10" fmla="*/ 0 w 1761472"/>
              <a:gd name="connsiteY10" fmla="*/ 1876324 h 2976104"/>
              <a:gd name="connsiteX11" fmla="*/ 0 w 1761472"/>
              <a:gd name="connsiteY11" fmla="*/ 228030 h 2976104"/>
              <a:gd name="connsiteX12" fmla="*/ 228042 w 1761472"/>
              <a:gd name="connsiteY12" fmla="*/ 0 h 2976104"/>
              <a:gd name="connsiteX0" fmla="*/ 228042 w 1761472"/>
              <a:gd name="connsiteY0" fmla="*/ 0 h 2976104"/>
              <a:gd name="connsiteX1" fmla="*/ 1073822 w 1761472"/>
              <a:gd name="connsiteY1" fmla="*/ 0 h 2976104"/>
              <a:gd name="connsiteX2" fmla="*/ 1301864 w 1761472"/>
              <a:gd name="connsiteY2" fmla="*/ 228030 h 2976104"/>
              <a:gd name="connsiteX3" fmla="*/ 1301864 w 1761472"/>
              <a:gd name="connsiteY3" fmla="*/ 1726141 h 2976104"/>
              <a:gd name="connsiteX4" fmla="*/ 1308248 w 1761472"/>
              <a:gd name="connsiteY4" fmla="*/ 2082275 h 2976104"/>
              <a:gd name="connsiteX5" fmla="*/ 1309506 w 1761472"/>
              <a:gd name="connsiteY5" fmla="*/ 2201046 h 2976104"/>
              <a:gd name="connsiteX6" fmla="*/ 1702578 w 1761472"/>
              <a:gd name="connsiteY6" fmla="*/ 2940325 h 2976104"/>
              <a:gd name="connsiteX7" fmla="*/ 1761472 w 1761472"/>
              <a:gd name="connsiteY7" fmla="*/ 2976104 h 2976104"/>
              <a:gd name="connsiteX8" fmla="*/ 1099772 w 1761472"/>
              <a:gd name="connsiteY8" fmla="*/ 2976104 h 2976104"/>
              <a:gd name="connsiteX9" fmla="*/ 0 w 1761472"/>
              <a:gd name="connsiteY9" fmla="*/ 1876324 h 2976104"/>
              <a:gd name="connsiteX10" fmla="*/ 0 w 1761472"/>
              <a:gd name="connsiteY10" fmla="*/ 228030 h 2976104"/>
              <a:gd name="connsiteX11" fmla="*/ 228042 w 1761472"/>
              <a:gd name="connsiteY11" fmla="*/ 0 h 297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61472" h="2976104">
                <a:moveTo>
                  <a:pt x="228042" y="0"/>
                </a:moveTo>
                <a:lnTo>
                  <a:pt x="1073822" y="0"/>
                </a:lnTo>
                <a:cubicBezTo>
                  <a:pt x="1200818" y="0"/>
                  <a:pt x="1301864" y="100995"/>
                  <a:pt x="1301864" y="228030"/>
                </a:cubicBezTo>
                <a:cubicBezTo>
                  <a:pt x="1301864" y="228030"/>
                  <a:pt x="1287467" y="1350959"/>
                  <a:pt x="1301864" y="1726141"/>
                </a:cubicBezTo>
                <a:cubicBezTo>
                  <a:pt x="1305096" y="1833353"/>
                  <a:pt x="1303068" y="1956782"/>
                  <a:pt x="1308248" y="2082275"/>
                </a:cubicBezTo>
                <a:cubicBezTo>
                  <a:pt x="1308667" y="2121865"/>
                  <a:pt x="1309087" y="2161456"/>
                  <a:pt x="1309506" y="2201046"/>
                </a:cubicBezTo>
                <a:cubicBezTo>
                  <a:pt x="1309506" y="2508786"/>
                  <a:pt x="1465427" y="2780109"/>
                  <a:pt x="1702578" y="2940325"/>
                </a:cubicBezTo>
                <a:lnTo>
                  <a:pt x="1761472" y="2976104"/>
                </a:lnTo>
                <a:lnTo>
                  <a:pt x="1099772" y="2976104"/>
                </a:lnTo>
                <a:cubicBezTo>
                  <a:pt x="490743" y="2976104"/>
                  <a:pt x="0" y="2482429"/>
                  <a:pt x="0" y="1876324"/>
                </a:cubicBezTo>
                <a:lnTo>
                  <a:pt x="0" y="228030"/>
                </a:lnTo>
                <a:cubicBezTo>
                  <a:pt x="0" y="103888"/>
                  <a:pt x="101046" y="0"/>
                  <a:pt x="228042" y="0"/>
                </a:cubicBezTo>
                <a:close/>
              </a:path>
            </a:pathLst>
          </a:custGeom>
          <a:solidFill>
            <a:schemeClr val="accent4"/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83777908-37EC-4FA2-9B8B-14BE31994436}"/>
              </a:ext>
            </a:extLst>
          </p:cNvPr>
          <p:cNvSpPr/>
          <p:nvPr/>
        </p:nvSpPr>
        <p:spPr>
          <a:xfrm>
            <a:off x="5433484" y="2363983"/>
            <a:ext cx="2495558" cy="713319"/>
          </a:xfrm>
          <a:custGeom>
            <a:avLst/>
            <a:gdLst>
              <a:gd name="connsiteX0" fmla="*/ 2976104 w 2976104"/>
              <a:gd name="connsiteY0" fmla="*/ 0 h 850676"/>
              <a:gd name="connsiteX1" fmla="*/ 2976104 w 2976104"/>
              <a:gd name="connsiteY1" fmla="*/ 142874 h 850676"/>
              <a:gd name="connsiteX2" fmla="*/ 2748074 w 2976104"/>
              <a:gd name="connsiteY2" fmla="*/ 370916 h 850676"/>
              <a:gd name="connsiteX3" fmla="*/ 1249964 w 2976104"/>
              <a:gd name="connsiteY3" fmla="*/ 370916 h 850676"/>
              <a:gd name="connsiteX4" fmla="*/ 1248732 w 2976104"/>
              <a:gd name="connsiteY4" fmla="*/ 370934 h 850676"/>
              <a:gd name="connsiteX5" fmla="*/ 1018111 w 2976104"/>
              <a:gd name="connsiteY5" fmla="*/ 374062 h 850676"/>
              <a:gd name="connsiteX6" fmla="*/ 894102 w 2976104"/>
              <a:gd name="connsiteY6" fmla="*/ 377294 h 850676"/>
              <a:gd name="connsiteX7" fmla="*/ 893829 w 2976104"/>
              <a:gd name="connsiteY7" fmla="*/ 377300 h 850676"/>
              <a:gd name="connsiteX8" fmla="*/ 835569 w 2976104"/>
              <a:gd name="connsiteY8" fmla="*/ 381031 h 850676"/>
              <a:gd name="connsiteX9" fmla="*/ 786604 w 2976104"/>
              <a:gd name="connsiteY9" fmla="*/ 378558 h 850676"/>
              <a:gd name="connsiteX10" fmla="*/ 2668 w 2976104"/>
              <a:gd name="connsiteY10" fmla="*/ 845137 h 850676"/>
              <a:gd name="connsiteX11" fmla="*/ 0 w 2976104"/>
              <a:gd name="connsiteY11" fmla="*/ 850676 h 850676"/>
              <a:gd name="connsiteX12" fmla="*/ 0 w 2976104"/>
              <a:gd name="connsiteY12" fmla="*/ 845780 h 850676"/>
              <a:gd name="connsiteX13" fmla="*/ 0 w 2976104"/>
              <a:gd name="connsiteY13" fmla="*/ 627968 h 850676"/>
              <a:gd name="connsiteX14" fmla="*/ 2910 w 2976104"/>
              <a:gd name="connsiteY14" fmla="*/ 624076 h 850676"/>
              <a:gd name="connsiteX15" fmla="*/ 346296 w 2976104"/>
              <a:gd name="connsiteY15" fmla="*/ 354638 h 850676"/>
              <a:gd name="connsiteX16" fmla="*/ 391043 w 2976104"/>
              <a:gd name="connsiteY16" fmla="*/ 336042 h 850676"/>
              <a:gd name="connsiteX17" fmla="*/ 414402 w 2976104"/>
              <a:gd name="connsiteY17" fmla="*/ 323160 h 850676"/>
              <a:gd name="connsiteX18" fmla="*/ 1249964 w 2976104"/>
              <a:gd name="connsiteY18" fmla="*/ 228042 h 850676"/>
              <a:gd name="connsiteX19" fmla="*/ 2748074 w 2976104"/>
              <a:gd name="connsiteY19" fmla="*/ 228042 h 850676"/>
              <a:gd name="connsiteX20" fmla="*/ 2976104 w 2976104"/>
              <a:gd name="connsiteY20" fmla="*/ 0 h 850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76104" h="850676">
                <a:moveTo>
                  <a:pt x="2976104" y="0"/>
                </a:moveTo>
                <a:lnTo>
                  <a:pt x="2976104" y="142874"/>
                </a:lnTo>
                <a:cubicBezTo>
                  <a:pt x="2976104" y="269870"/>
                  <a:pt x="2875109" y="370916"/>
                  <a:pt x="2748074" y="370916"/>
                </a:cubicBezTo>
                <a:cubicBezTo>
                  <a:pt x="2748074" y="370916"/>
                  <a:pt x="1625146" y="356519"/>
                  <a:pt x="1249964" y="370916"/>
                </a:cubicBezTo>
                <a:lnTo>
                  <a:pt x="1248732" y="370934"/>
                </a:lnTo>
                <a:lnTo>
                  <a:pt x="1018111" y="374062"/>
                </a:lnTo>
                <a:lnTo>
                  <a:pt x="894102" y="377294"/>
                </a:lnTo>
                <a:lnTo>
                  <a:pt x="893829" y="377300"/>
                </a:lnTo>
                <a:lnTo>
                  <a:pt x="835569" y="381031"/>
                </a:lnTo>
                <a:lnTo>
                  <a:pt x="786604" y="378558"/>
                </a:lnTo>
                <a:cubicBezTo>
                  <a:pt x="448090" y="378558"/>
                  <a:pt x="153641" y="567222"/>
                  <a:pt x="2668" y="845137"/>
                </a:cubicBezTo>
                <a:lnTo>
                  <a:pt x="0" y="850676"/>
                </a:lnTo>
                <a:lnTo>
                  <a:pt x="0" y="845780"/>
                </a:lnTo>
                <a:lnTo>
                  <a:pt x="0" y="627968"/>
                </a:lnTo>
                <a:lnTo>
                  <a:pt x="2910" y="624076"/>
                </a:lnTo>
                <a:cubicBezTo>
                  <a:pt x="96049" y="511218"/>
                  <a:pt x="213096" y="418821"/>
                  <a:pt x="346296" y="354638"/>
                </a:cubicBezTo>
                <a:lnTo>
                  <a:pt x="391043" y="336042"/>
                </a:lnTo>
                <a:lnTo>
                  <a:pt x="414402" y="323160"/>
                </a:lnTo>
                <a:cubicBezTo>
                  <a:pt x="661346" y="214482"/>
                  <a:pt x="999803" y="235584"/>
                  <a:pt x="1249964" y="228042"/>
                </a:cubicBezTo>
                <a:cubicBezTo>
                  <a:pt x="1625146" y="213645"/>
                  <a:pt x="2748074" y="228042"/>
                  <a:pt x="2748074" y="228042"/>
                </a:cubicBezTo>
                <a:cubicBezTo>
                  <a:pt x="2875109" y="228042"/>
                  <a:pt x="2976104" y="126996"/>
                  <a:pt x="2976104" y="0"/>
                </a:cubicBezTo>
                <a:close/>
              </a:path>
            </a:pathLst>
          </a:custGeom>
          <a:solidFill>
            <a:schemeClr val="tx2">
              <a:alpha val="18000"/>
            </a:schemeClr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="" xmlns:a16="http://schemas.microsoft.com/office/drawing/2014/main" id="{ACB0C082-EF45-486A-8BD5-21FFDCC45AC3}"/>
              </a:ext>
            </a:extLst>
          </p:cNvPr>
          <p:cNvSpPr/>
          <p:nvPr/>
        </p:nvSpPr>
        <p:spPr>
          <a:xfrm>
            <a:off x="6444778" y="2769407"/>
            <a:ext cx="713319" cy="2495558"/>
          </a:xfrm>
          <a:custGeom>
            <a:avLst/>
            <a:gdLst>
              <a:gd name="connsiteX0" fmla="*/ 0 w 850676"/>
              <a:gd name="connsiteY0" fmla="*/ 0 h 2976104"/>
              <a:gd name="connsiteX1" fmla="*/ 4896 w 850676"/>
              <a:gd name="connsiteY1" fmla="*/ 0 h 2976104"/>
              <a:gd name="connsiteX2" fmla="*/ 222707 w 850676"/>
              <a:gd name="connsiteY2" fmla="*/ 0 h 2976104"/>
              <a:gd name="connsiteX3" fmla="*/ 226598 w 850676"/>
              <a:gd name="connsiteY3" fmla="*/ 2910 h 2976104"/>
              <a:gd name="connsiteX4" fmla="*/ 496036 w 850676"/>
              <a:gd name="connsiteY4" fmla="*/ 346296 h 2976104"/>
              <a:gd name="connsiteX5" fmla="*/ 514624 w 850676"/>
              <a:gd name="connsiteY5" fmla="*/ 391022 h 2976104"/>
              <a:gd name="connsiteX6" fmla="*/ 527517 w 850676"/>
              <a:gd name="connsiteY6" fmla="*/ 414402 h 2976104"/>
              <a:gd name="connsiteX7" fmla="*/ 622635 w 850676"/>
              <a:gd name="connsiteY7" fmla="*/ 1249964 h 2976104"/>
              <a:gd name="connsiteX8" fmla="*/ 622635 w 850676"/>
              <a:gd name="connsiteY8" fmla="*/ 2748074 h 2976104"/>
              <a:gd name="connsiteX9" fmla="*/ 850676 w 850676"/>
              <a:gd name="connsiteY9" fmla="*/ 2976104 h 2976104"/>
              <a:gd name="connsiteX10" fmla="*/ 707801 w 850676"/>
              <a:gd name="connsiteY10" fmla="*/ 2976104 h 2976104"/>
              <a:gd name="connsiteX11" fmla="*/ 479760 w 850676"/>
              <a:gd name="connsiteY11" fmla="*/ 2748074 h 2976104"/>
              <a:gd name="connsiteX12" fmla="*/ 479882 w 850676"/>
              <a:gd name="connsiteY12" fmla="*/ 2738305 h 2976104"/>
              <a:gd name="connsiteX13" fmla="*/ 479896 w 850676"/>
              <a:gd name="connsiteY13" fmla="*/ 2737196 h 2976104"/>
              <a:gd name="connsiteX14" fmla="*/ 479918 w 850676"/>
              <a:gd name="connsiteY14" fmla="*/ 2735372 h 2976104"/>
              <a:gd name="connsiteX15" fmla="*/ 479992 w 850676"/>
              <a:gd name="connsiteY15" fmla="*/ 2729179 h 2976104"/>
              <a:gd name="connsiteX16" fmla="*/ 480220 w 850676"/>
              <a:gd name="connsiteY16" fmla="*/ 2710222 h 2976104"/>
              <a:gd name="connsiteX17" fmla="*/ 480282 w 850676"/>
              <a:gd name="connsiteY17" fmla="*/ 2704885 h 2976104"/>
              <a:gd name="connsiteX18" fmla="*/ 480351 w 850676"/>
              <a:gd name="connsiteY18" fmla="*/ 2699091 h 2976104"/>
              <a:gd name="connsiteX19" fmla="*/ 480479 w 850676"/>
              <a:gd name="connsiteY19" fmla="*/ 2687721 h 2976104"/>
              <a:gd name="connsiteX20" fmla="*/ 480732 w 850676"/>
              <a:gd name="connsiteY20" fmla="*/ 2665659 h 2976104"/>
              <a:gd name="connsiteX21" fmla="*/ 480864 w 850676"/>
              <a:gd name="connsiteY21" fmla="*/ 2653557 h 2976104"/>
              <a:gd name="connsiteX22" fmla="*/ 480994 w 850676"/>
              <a:gd name="connsiteY22" fmla="*/ 2641972 h 2976104"/>
              <a:gd name="connsiteX23" fmla="*/ 481137 w 850676"/>
              <a:gd name="connsiteY23" fmla="*/ 2628389 h 2976104"/>
              <a:gd name="connsiteX24" fmla="*/ 481375 w 850676"/>
              <a:gd name="connsiteY24" fmla="*/ 2606454 h 2976104"/>
              <a:gd name="connsiteX25" fmla="*/ 481591 w 850676"/>
              <a:gd name="connsiteY25" fmla="*/ 2585172 h 2976104"/>
              <a:gd name="connsiteX26" fmla="*/ 481785 w 850676"/>
              <a:gd name="connsiteY26" fmla="*/ 2566755 h 2976104"/>
              <a:gd name="connsiteX27" fmla="*/ 481912 w 850676"/>
              <a:gd name="connsiteY27" fmla="*/ 2553627 h 2976104"/>
              <a:gd name="connsiteX28" fmla="*/ 482107 w 850676"/>
              <a:gd name="connsiteY28" fmla="*/ 2534442 h 2976104"/>
              <a:gd name="connsiteX29" fmla="*/ 482419 w 850676"/>
              <a:gd name="connsiteY29" fmla="*/ 2501136 h 2976104"/>
              <a:gd name="connsiteX30" fmla="*/ 482660 w 850676"/>
              <a:gd name="connsiteY30" fmla="*/ 2476180 h 2976104"/>
              <a:gd name="connsiteX31" fmla="*/ 482750 w 850676"/>
              <a:gd name="connsiteY31" fmla="*/ 2465835 h 2976104"/>
              <a:gd name="connsiteX32" fmla="*/ 482885 w 850676"/>
              <a:gd name="connsiteY32" fmla="*/ 2451458 h 2976104"/>
              <a:gd name="connsiteX33" fmla="*/ 482995 w 850676"/>
              <a:gd name="connsiteY33" fmla="*/ 2437643 h 2976104"/>
              <a:gd name="connsiteX34" fmla="*/ 483556 w 850676"/>
              <a:gd name="connsiteY34" fmla="*/ 2372988 h 2976104"/>
              <a:gd name="connsiteX35" fmla="*/ 483848 w 850676"/>
              <a:gd name="connsiteY35" fmla="*/ 2330569 h 2976104"/>
              <a:gd name="connsiteX36" fmla="*/ 484411 w 850676"/>
              <a:gd name="connsiteY36" fmla="*/ 2259919 h 2976104"/>
              <a:gd name="connsiteX37" fmla="*/ 484765 w 850676"/>
              <a:gd name="connsiteY37" fmla="*/ 2197149 h 2976104"/>
              <a:gd name="connsiteX38" fmla="*/ 485159 w 850676"/>
              <a:gd name="connsiteY38" fmla="*/ 2139713 h 2976104"/>
              <a:gd name="connsiteX39" fmla="*/ 485294 w 850676"/>
              <a:gd name="connsiteY39" fmla="*/ 2103164 h 2976104"/>
              <a:gd name="connsiteX40" fmla="*/ 485614 w 850676"/>
              <a:gd name="connsiteY40" fmla="*/ 2046523 h 2976104"/>
              <a:gd name="connsiteX41" fmla="*/ 485830 w 850676"/>
              <a:gd name="connsiteY41" fmla="*/ 1958422 h 2976104"/>
              <a:gd name="connsiteX42" fmla="*/ 486087 w 850676"/>
              <a:gd name="connsiteY42" fmla="*/ 1888851 h 2976104"/>
              <a:gd name="connsiteX43" fmla="*/ 486061 w 850676"/>
              <a:gd name="connsiteY43" fmla="*/ 1863931 h 2976104"/>
              <a:gd name="connsiteX44" fmla="*/ 486155 w 850676"/>
              <a:gd name="connsiteY44" fmla="*/ 1825956 h 2976104"/>
              <a:gd name="connsiteX45" fmla="*/ 485903 w 850676"/>
              <a:gd name="connsiteY45" fmla="*/ 1709348 h 2976104"/>
              <a:gd name="connsiteX46" fmla="*/ 485834 w 850676"/>
              <a:gd name="connsiteY46" fmla="*/ 1642324 h 2976104"/>
              <a:gd name="connsiteX47" fmla="*/ 485719 w 850676"/>
              <a:gd name="connsiteY47" fmla="*/ 1624151 h 2976104"/>
              <a:gd name="connsiteX48" fmla="*/ 485695 w 850676"/>
              <a:gd name="connsiteY48" fmla="*/ 1612905 h 2976104"/>
              <a:gd name="connsiteX49" fmla="*/ 485551 w 850676"/>
              <a:gd name="connsiteY49" fmla="*/ 1597716 h 2976104"/>
              <a:gd name="connsiteX50" fmla="*/ 485106 w 850676"/>
              <a:gd name="connsiteY50" fmla="*/ 1527537 h 2976104"/>
              <a:gd name="connsiteX51" fmla="*/ 483896 w 850676"/>
              <a:gd name="connsiteY51" fmla="*/ 1422291 h 2976104"/>
              <a:gd name="connsiteX52" fmla="*/ 483894 w 850676"/>
              <a:gd name="connsiteY52" fmla="*/ 1422054 h 2976104"/>
              <a:gd name="connsiteX53" fmla="*/ 483892 w 850676"/>
              <a:gd name="connsiteY53" fmla="*/ 1421960 h 2976104"/>
              <a:gd name="connsiteX54" fmla="*/ 482133 w 850676"/>
              <a:gd name="connsiteY54" fmla="*/ 1328617 h 2976104"/>
              <a:gd name="connsiteX55" fmla="*/ 479760 w 850676"/>
              <a:gd name="connsiteY55" fmla="*/ 1249964 h 2976104"/>
              <a:gd name="connsiteX56" fmla="*/ 479743 w 850676"/>
              <a:gd name="connsiteY56" fmla="*/ 1248733 h 2976104"/>
              <a:gd name="connsiteX57" fmla="*/ 476614 w 850676"/>
              <a:gd name="connsiteY57" fmla="*/ 1018110 h 2976104"/>
              <a:gd name="connsiteX58" fmla="*/ 473380 w 850676"/>
              <a:gd name="connsiteY58" fmla="*/ 894037 h 2976104"/>
              <a:gd name="connsiteX59" fmla="*/ 473375 w 850676"/>
              <a:gd name="connsiteY59" fmla="*/ 893829 h 2976104"/>
              <a:gd name="connsiteX60" fmla="*/ 469645 w 850676"/>
              <a:gd name="connsiteY60" fmla="*/ 835569 h 2976104"/>
              <a:gd name="connsiteX61" fmla="*/ 472117 w 850676"/>
              <a:gd name="connsiteY61" fmla="*/ 786604 h 2976104"/>
              <a:gd name="connsiteX62" fmla="*/ 5538 w 850676"/>
              <a:gd name="connsiteY62" fmla="*/ 2668 h 297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850676" h="2976104">
                <a:moveTo>
                  <a:pt x="0" y="0"/>
                </a:moveTo>
                <a:lnTo>
                  <a:pt x="4896" y="0"/>
                </a:lnTo>
                <a:lnTo>
                  <a:pt x="222707" y="0"/>
                </a:lnTo>
                <a:lnTo>
                  <a:pt x="226598" y="2910"/>
                </a:lnTo>
                <a:cubicBezTo>
                  <a:pt x="339457" y="96049"/>
                  <a:pt x="431854" y="213095"/>
                  <a:pt x="496036" y="346296"/>
                </a:cubicBezTo>
                <a:lnTo>
                  <a:pt x="514624" y="391022"/>
                </a:lnTo>
                <a:lnTo>
                  <a:pt x="527517" y="414402"/>
                </a:lnTo>
                <a:cubicBezTo>
                  <a:pt x="636194" y="661346"/>
                  <a:pt x="615092" y="999803"/>
                  <a:pt x="622635" y="1249964"/>
                </a:cubicBezTo>
                <a:cubicBezTo>
                  <a:pt x="637032" y="1625146"/>
                  <a:pt x="622635" y="2748074"/>
                  <a:pt x="622635" y="2748074"/>
                </a:cubicBezTo>
                <a:cubicBezTo>
                  <a:pt x="622635" y="2875109"/>
                  <a:pt x="723681" y="2976104"/>
                  <a:pt x="850676" y="2976104"/>
                </a:cubicBezTo>
                <a:lnTo>
                  <a:pt x="707801" y="2976104"/>
                </a:lnTo>
                <a:cubicBezTo>
                  <a:pt x="580806" y="2976104"/>
                  <a:pt x="479760" y="2875109"/>
                  <a:pt x="479760" y="2748074"/>
                </a:cubicBezTo>
                <a:cubicBezTo>
                  <a:pt x="479760" y="2748074"/>
                  <a:pt x="479803" y="2744716"/>
                  <a:pt x="479882" y="2738305"/>
                </a:cubicBezTo>
                <a:lnTo>
                  <a:pt x="479896" y="2737196"/>
                </a:lnTo>
                <a:lnTo>
                  <a:pt x="479918" y="2735372"/>
                </a:lnTo>
                <a:lnTo>
                  <a:pt x="479992" y="2729179"/>
                </a:lnTo>
                <a:lnTo>
                  <a:pt x="480220" y="2710222"/>
                </a:lnTo>
                <a:lnTo>
                  <a:pt x="480282" y="2704885"/>
                </a:lnTo>
                <a:lnTo>
                  <a:pt x="480351" y="2699091"/>
                </a:lnTo>
                <a:lnTo>
                  <a:pt x="480479" y="2687721"/>
                </a:lnTo>
                <a:lnTo>
                  <a:pt x="480732" y="2665659"/>
                </a:lnTo>
                <a:lnTo>
                  <a:pt x="480864" y="2653557"/>
                </a:lnTo>
                <a:lnTo>
                  <a:pt x="480994" y="2641972"/>
                </a:lnTo>
                <a:lnTo>
                  <a:pt x="481137" y="2628389"/>
                </a:lnTo>
                <a:lnTo>
                  <a:pt x="481375" y="2606454"/>
                </a:lnTo>
                <a:lnTo>
                  <a:pt x="481591" y="2585172"/>
                </a:lnTo>
                <a:lnTo>
                  <a:pt x="481785" y="2566755"/>
                </a:lnTo>
                <a:lnTo>
                  <a:pt x="481912" y="2553627"/>
                </a:lnTo>
                <a:lnTo>
                  <a:pt x="482107" y="2534442"/>
                </a:lnTo>
                <a:lnTo>
                  <a:pt x="482419" y="2501136"/>
                </a:lnTo>
                <a:lnTo>
                  <a:pt x="482660" y="2476180"/>
                </a:lnTo>
                <a:lnTo>
                  <a:pt x="482750" y="2465835"/>
                </a:lnTo>
                <a:lnTo>
                  <a:pt x="482885" y="2451458"/>
                </a:lnTo>
                <a:lnTo>
                  <a:pt x="482995" y="2437643"/>
                </a:lnTo>
                <a:lnTo>
                  <a:pt x="483556" y="2372988"/>
                </a:lnTo>
                <a:lnTo>
                  <a:pt x="483848" y="2330569"/>
                </a:lnTo>
                <a:lnTo>
                  <a:pt x="484411" y="2259919"/>
                </a:lnTo>
                <a:lnTo>
                  <a:pt x="484765" y="2197149"/>
                </a:lnTo>
                <a:lnTo>
                  <a:pt x="485159" y="2139713"/>
                </a:lnTo>
                <a:lnTo>
                  <a:pt x="485294" y="2103164"/>
                </a:lnTo>
                <a:lnTo>
                  <a:pt x="485614" y="2046523"/>
                </a:lnTo>
                <a:lnTo>
                  <a:pt x="485830" y="1958422"/>
                </a:lnTo>
                <a:lnTo>
                  <a:pt x="486087" y="1888851"/>
                </a:lnTo>
                <a:lnTo>
                  <a:pt x="486061" y="1863931"/>
                </a:lnTo>
                <a:lnTo>
                  <a:pt x="486155" y="1825956"/>
                </a:lnTo>
                <a:lnTo>
                  <a:pt x="485903" y="1709348"/>
                </a:lnTo>
                <a:lnTo>
                  <a:pt x="485834" y="1642324"/>
                </a:lnTo>
                <a:lnTo>
                  <a:pt x="485719" y="1624151"/>
                </a:lnTo>
                <a:lnTo>
                  <a:pt x="485695" y="1612905"/>
                </a:lnTo>
                <a:lnTo>
                  <a:pt x="485551" y="1597716"/>
                </a:lnTo>
                <a:lnTo>
                  <a:pt x="485106" y="1527537"/>
                </a:lnTo>
                <a:lnTo>
                  <a:pt x="483896" y="1422291"/>
                </a:lnTo>
                <a:lnTo>
                  <a:pt x="483894" y="1422054"/>
                </a:lnTo>
                <a:lnTo>
                  <a:pt x="483892" y="1421960"/>
                </a:lnTo>
                <a:lnTo>
                  <a:pt x="482133" y="1328617"/>
                </a:lnTo>
                <a:cubicBezTo>
                  <a:pt x="481447" y="1299783"/>
                  <a:pt x="480660" y="1273413"/>
                  <a:pt x="479760" y="1249964"/>
                </a:cubicBezTo>
                <a:lnTo>
                  <a:pt x="479743" y="1248733"/>
                </a:lnTo>
                <a:lnTo>
                  <a:pt x="476614" y="1018110"/>
                </a:lnTo>
                <a:lnTo>
                  <a:pt x="473380" y="894037"/>
                </a:lnTo>
                <a:lnTo>
                  <a:pt x="473375" y="893829"/>
                </a:lnTo>
                <a:lnTo>
                  <a:pt x="469645" y="835569"/>
                </a:lnTo>
                <a:lnTo>
                  <a:pt x="472117" y="786604"/>
                </a:lnTo>
                <a:cubicBezTo>
                  <a:pt x="472117" y="448090"/>
                  <a:pt x="283454" y="153641"/>
                  <a:pt x="5538" y="2668"/>
                </a:cubicBezTo>
                <a:close/>
              </a:path>
            </a:pathLst>
          </a:custGeom>
          <a:solidFill>
            <a:schemeClr val="tx2">
              <a:alpha val="18000"/>
            </a:schemeClr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F7ADDA7D-0A32-466B-9786-88A68F30A068}"/>
              </a:ext>
            </a:extLst>
          </p:cNvPr>
          <p:cNvSpPr/>
          <p:nvPr/>
        </p:nvSpPr>
        <p:spPr>
          <a:xfrm>
            <a:off x="5028061" y="1583352"/>
            <a:ext cx="696421" cy="2495558"/>
          </a:xfrm>
          <a:custGeom>
            <a:avLst/>
            <a:gdLst>
              <a:gd name="connsiteX0" fmla="*/ 0 w 830524"/>
              <a:gd name="connsiteY0" fmla="*/ 0 h 2976104"/>
              <a:gd name="connsiteX1" fmla="*/ 142874 w 830524"/>
              <a:gd name="connsiteY1" fmla="*/ 0 h 2976104"/>
              <a:gd name="connsiteX2" fmla="*/ 370916 w 830524"/>
              <a:gd name="connsiteY2" fmla="*/ 228030 h 2976104"/>
              <a:gd name="connsiteX3" fmla="*/ 370916 w 830524"/>
              <a:gd name="connsiteY3" fmla="*/ 1726141 h 2976104"/>
              <a:gd name="connsiteX4" fmla="*/ 370933 w 830524"/>
              <a:gd name="connsiteY4" fmla="*/ 1727310 h 2976104"/>
              <a:gd name="connsiteX5" fmla="*/ 370964 w 830524"/>
              <a:gd name="connsiteY5" fmla="*/ 1729617 h 2976104"/>
              <a:gd name="connsiteX6" fmla="*/ 370966 w 830524"/>
              <a:gd name="connsiteY6" fmla="*/ 1729613 h 2976104"/>
              <a:gd name="connsiteX7" fmla="*/ 373378 w 830524"/>
              <a:gd name="connsiteY7" fmla="*/ 1897353 h 2976104"/>
              <a:gd name="connsiteX8" fmla="*/ 374836 w 830524"/>
              <a:gd name="connsiteY8" fmla="*/ 1966079 h 2976104"/>
              <a:gd name="connsiteX9" fmla="*/ 375657 w 830524"/>
              <a:gd name="connsiteY9" fmla="*/ 2019180 h 2976104"/>
              <a:gd name="connsiteX10" fmla="*/ 376674 w 830524"/>
              <a:gd name="connsiteY10" fmla="*/ 2058211 h 2976104"/>
              <a:gd name="connsiteX11" fmla="*/ 376838 w 830524"/>
              <a:gd name="connsiteY11" fmla="*/ 2060467 h 2976104"/>
              <a:gd name="connsiteX12" fmla="*/ 377300 w 830524"/>
              <a:gd name="connsiteY12" fmla="*/ 2082275 h 2976104"/>
              <a:gd name="connsiteX13" fmla="*/ 381357 w 830524"/>
              <a:gd name="connsiteY13" fmla="*/ 2145626 h 2976104"/>
              <a:gd name="connsiteX14" fmla="*/ 378558 w 830524"/>
              <a:gd name="connsiteY14" fmla="*/ 2201046 h 2976104"/>
              <a:gd name="connsiteX15" fmla="*/ 771630 w 830524"/>
              <a:gd name="connsiteY15" fmla="*/ 2940325 h 2976104"/>
              <a:gd name="connsiteX16" fmla="*/ 830524 w 830524"/>
              <a:gd name="connsiteY16" fmla="*/ 2976104 h 2976104"/>
              <a:gd name="connsiteX17" fmla="*/ 614573 w 830524"/>
              <a:gd name="connsiteY17" fmla="*/ 2976104 h 2976104"/>
              <a:gd name="connsiteX18" fmla="*/ 551953 w 830524"/>
              <a:gd name="connsiteY18" fmla="*/ 2919192 h 2976104"/>
              <a:gd name="connsiteX19" fmla="*/ 300148 w 830524"/>
              <a:gd name="connsiteY19" fmla="*/ 2503059 h 2976104"/>
              <a:gd name="connsiteX20" fmla="*/ 293831 w 830524"/>
              <a:gd name="connsiteY20" fmla="*/ 2478491 h 2976104"/>
              <a:gd name="connsiteX21" fmla="*/ 284068 w 830524"/>
              <a:gd name="connsiteY21" fmla="*/ 2450791 h 2976104"/>
              <a:gd name="connsiteX22" fmla="*/ 228042 w 830524"/>
              <a:gd name="connsiteY22" fmla="*/ 1726141 h 2976104"/>
              <a:gd name="connsiteX23" fmla="*/ 228042 w 830524"/>
              <a:gd name="connsiteY23" fmla="*/ 228030 h 2976104"/>
              <a:gd name="connsiteX24" fmla="*/ 0 w 830524"/>
              <a:gd name="connsiteY24" fmla="*/ 0 h 297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30524" h="2976104">
                <a:moveTo>
                  <a:pt x="0" y="0"/>
                </a:moveTo>
                <a:lnTo>
                  <a:pt x="142874" y="0"/>
                </a:lnTo>
                <a:cubicBezTo>
                  <a:pt x="269870" y="0"/>
                  <a:pt x="370916" y="100995"/>
                  <a:pt x="370916" y="228030"/>
                </a:cubicBezTo>
                <a:cubicBezTo>
                  <a:pt x="370916" y="228030"/>
                  <a:pt x="356519" y="1350959"/>
                  <a:pt x="370916" y="1726141"/>
                </a:cubicBezTo>
                <a:lnTo>
                  <a:pt x="370933" y="1727310"/>
                </a:lnTo>
                <a:lnTo>
                  <a:pt x="370964" y="1729617"/>
                </a:lnTo>
                <a:lnTo>
                  <a:pt x="370966" y="1729613"/>
                </a:lnTo>
                <a:lnTo>
                  <a:pt x="373378" y="1897353"/>
                </a:lnTo>
                <a:lnTo>
                  <a:pt x="374836" y="1966079"/>
                </a:lnTo>
                <a:lnTo>
                  <a:pt x="375657" y="2019180"/>
                </a:lnTo>
                <a:lnTo>
                  <a:pt x="376674" y="2058211"/>
                </a:lnTo>
                <a:lnTo>
                  <a:pt x="376838" y="2060467"/>
                </a:lnTo>
                <a:lnTo>
                  <a:pt x="377300" y="2082275"/>
                </a:lnTo>
                <a:lnTo>
                  <a:pt x="381357" y="2145626"/>
                </a:lnTo>
                <a:lnTo>
                  <a:pt x="378558" y="2201046"/>
                </a:lnTo>
                <a:cubicBezTo>
                  <a:pt x="378558" y="2508786"/>
                  <a:pt x="534479" y="2780109"/>
                  <a:pt x="771630" y="2940325"/>
                </a:cubicBezTo>
                <a:lnTo>
                  <a:pt x="830524" y="2976104"/>
                </a:lnTo>
                <a:lnTo>
                  <a:pt x="614573" y="2976104"/>
                </a:lnTo>
                <a:lnTo>
                  <a:pt x="551953" y="2919192"/>
                </a:lnTo>
                <a:cubicBezTo>
                  <a:pt x="437085" y="2804324"/>
                  <a:pt x="349605" y="2662068"/>
                  <a:pt x="300148" y="2503059"/>
                </a:cubicBezTo>
                <a:lnTo>
                  <a:pt x="293831" y="2478491"/>
                </a:lnTo>
                <a:lnTo>
                  <a:pt x="284068" y="2450791"/>
                </a:lnTo>
                <a:cubicBezTo>
                  <a:pt x="219926" y="2219858"/>
                  <a:pt x="234507" y="1940565"/>
                  <a:pt x="228042" y="1726141"/>
                </a:cubicBezTo>
                <a:cubicBezTo>
                  <a:pt x="213645" y="1350959"/>
                  <a:pt x="228042" y="228030"/>
                  <a:pt x="228042" y="228030"/>
                </a:cubicBezTo>
                <a:cubicBezTo>
                  <a:pt x="228042" y="100995"/>
                  <a:pt x="126996" y="0"/>
                  <a:pt x="0" y="0"/>
                </a:cubicBezTo>
                <a:close/>
              </a:path>
            </a:pathLst>
          </a:custGeom>
          <a:solidFill>
            <a:schemeClr val="tx2">
              <a:alpha val="18000"/>
            </a:schemeClr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="" xmlns:a16="http://schemas.microsoft.com/office/drawing/2014/main" id="{054BECFE-9CF5-4FD4-9D6D-38A9AC7BB58E}"/>
              </a:ext>
            </a:extLst>
          </p:cNvPr>
          <p:cNvSpPr/>
          <p:nvPr/>
        </p:nvSpPr>
        <p:spPr>
          <a:xfrm>
            <a:off x="4247430" y="3797600"/>
            <a:ext cx="2495558" cy="696421"/>
          </a:xfrm>
          <a:custGeom>
            <a:avLst/>
            <a:gdLst>
              <a:gd name="connsiteX0" fmla="*/ 2976104 w 2976104"/>
              <a:gd name="connsiteY0" fmla="*/ 0 h 830524"/>
              <a:gd name="connsiteX1" fmla="*/ 2976104 w 2976104"/>
              <a:gd name="connsiteY1" fmla="*/ 215949 h 830524"/>
              <a:gd name="connsiteX2" fmla="*/ 2919192 w 2976104"/>
              <a:gd name="connsiteY2" fmla="*/ 278569 h 830524"/>
              <a:gd name="connsiteX3" fmla="*/ 2503059 w 2976104"/>
              <a:gd name="connsiteY3" fmla="*/ 530374 h 830524"/>
              <a:gd name="connsiteX4" fmla="*/ 2478517 w 2976104"/>
              <a:gd name="connsiteY4" fmla="*/ 536685 h 830524"/>
              <a:gd name="connsiteX5" fmla="*/ 2450791 w 2976104"/>
              <a:gd name="connsiteY5" fmla="*/ 546457 h 830524"/>
              <a:gd name="connsiteX6" fmla="*/ 1726141 w 2976104"/>
              <a:gd name="connsiteY6" fmla="*/ 602483 h 830524"/>
              <a:gd name="connsiteX7" fmla="*/ 228030 w 2976104"/>
              <a:gd name="connsiteY7" fmla="*/ 602483 h 830524"/>
              <a:gd name="connsiteX8" fmla="*/ 0 w 2976104"/>
              <a:gd name="connsiteY8" fmla="*/ 830524 h 830524"/>
              <a:gd name="connsiteX9" fmla="*/ 0 w 2976104"/>
              <a:gd name="connsiteY9" fmla="*/ 687649 h 830524"/>
              <a:gd name="connsiteX10" fmla="*/ 228030 w 2976104"/>
              <a:gd name="connsiteY10" fmla="*/ 459608 h 830524"/>
              <a:gd name="connsiteX11" fmla="*/ 1726141 w 2976104"/>
              <a:gd name="connsiteY11" fmla="*/ 459608 h 830524"/>
              <a:gd name="connsiteX12" fmla="*/ 1729623 w 2976104"/>
              <a:gd name="connsiteY12" fmla="*/ 459561 h 830524"/>
              <a:gd name="connsiteX13" fmla="*/ 1729617 w 2976104"/>
              <a:gd name="connsiteY13" fmla="*/ 459558 h 830524"/>
              <a:gd name="connsiteX14" fmla="*/ 1897353 w 2976104"/>
              <a:gd name="connsiteY14" fmla="*/ 457146 h 830524"/>
              <a:gd name="connsiteX15" fmla="*/ 1966070 w 2976104"/>
              <a:gd name="connsiteY15" fmla="*/ 455689 h 830524"/>
              <a:gd name="connsiteX16" fmla="*/ 2019343 w 2976104"/>
              <a:gd name="connsiteY16" fmla="*/ 454864 h 830524"/>
              <a:gd name="connsiteX17" fmla="*/ 2058174 w 2976104"/>
              <a:gd name="connsiteY17" fmla="*/ 453851 h 830524"/>
              <a:gd name="connsiteX18" fmla="*/ 2060452 w 2976104"/>
              <a:gd name="connsiteY18" fmla="*/ 453686 h 830524"/>
              <a:gd name="connsiteX19" fmla="*/ 2082275 w 2976104"/>
              <a:gd name="connsiteY19" fmla="*/ 453223 h 830524"/>
              <a:gd name="connsiteX20" fmla="*/ 2145626 w 2976104"/>
              <a:gd name="connsiteY20" fmla="*/ 449167 h 830524"/>
              <a:gd name="connsiteX21" fmla="*/ 2201046 w 2976104"/>
              <a:gd name="connsiteY21" fmla="*/ 451965 h 830524"/>
              <a:gd name="connsiteX22" fmla="*/ 2940325 w 2976104"/>
              <a:gd name="connsiteY22" fmla="*/ 58894 h 830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76104" h="830524">
                <a:moveTo>
                  <a:pt x="2976104" y="0"/>
                </a:moveTo>
                <a:lnTo>
                  <a:pt x="2976104" y="215949"/>
                </a:lnTo>
                <a:lnTo>
                  <a:pt x="2919192" y="278569"/>
                </a:lnTo>
                <a:cubicBezTo>
                  <a:pt x="2804324" y="393437"/>
                  <a:pt x="2662068" y="480918"/>
                  <a:pt x="2503059" y="530374"/>
                </a:cubicBezTo>
                <a:lnTo>
                  <a:pt x="2478517" y="536685"/>
                </a:lnTo>
                <a:lnTo>
                  <a:pt x="2450791" y="546457"/>
                </a:lnTo>
                <a:cubicBezTo>
                  <a:pt x="2219859" y="610598"/>
                  <a:pt x="1940565" y="596017"/>
                  <a:pt x="1726141" y="602483"/>
                </a:cubicBezTo>
                <a:cubicBezTo>
                  <a:pt x="1350959" y="616880"/>
                  <a:pt x="228030" y="602483"/>
                  <a:pt x="228030" y="602483"/>
                </a:cubicBezTo>
                <a:cubicBezTo>
                  <a:pt x="100995" y="602483"/>
                  <a:pt x="0" y="703529"/>
                  <a:pt x="0" y="830524"/>
                </a:cubicBezTo>
                <a:lnTo>
                  <a:pt x="0" y="687649"/>
                </a:lnTo>
                <a:cubicBezTo>
                  <a:pt x="0" y="560654"/>
                  <a:pt x="100995" y="459608"/>
                  <a:pt x="228030" y="459608"/>
                </a:cubicBezTo>
                <a:cubicBezTo>
                  <a:pt x="228030" y="459608"/>
                  <a:pt x="1350959" y="474005"/>
                  <a:pt x="1726141" y="459608"/>
                </a:cubicBezTo>
                <a:lnTo>
                  <a:pt x="1729623" y="459561"/>
                </a:lnTo>
                <a:lnTo>
                  <a:pt x="1729617" y="459558"/>
                </a:lnTo>
                <a:lnTo>
                  <a:pt x="1897353" y="457146"/>
                </a:lnTo>
                <a:lnTo>
                  <a:pt x="1966070" y="455689"/>
                </a:lnTo>
                <a:lnTo>
                  <a:pt x="2019343" y="454864"/>
                </a:lnTo>
                <a:lnTo>
                  <a:pt x="2058174" y="453851"/>
                </a:lnTo>
                <a:lnTo>
                  <a:pt x="2060452" y="453686"/>
                </a:lnTo>
                <a:lnTo>
                  <a:pt x="2082275" y="453223"/>
                </a:lnTo>
                <a:lnTo>
                  <a:pt x="2145626" y="449167"/>
                </a:lnTo>
                <a:lnTo>
                  <a:pt x="2201046" y="451965"/>
                </a:lnTo>
                <a:cubicBezTo>
                  <a:pt x="2508786" y="451965"/>
                  <a:pt x="2780109" y="296045"/>
                  <a:pt x="2940325" y="58894"/>
                </a:cubicBezTo>
                <a:close/>
              </a:path>
            </a:pathLst>
          </a:custGeom>
          <a:solidFill>
            <a:schemeClr val="tx2">
              <a:alpha val="18000"/>
            </a:schemeClr>
          </a:solidFill>
          <a:ln w="25400" cap="flat">
            <a:noFill/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8" name="Cercle">
            <a:extLst>
              <a:ext uri="{FF2B5EF4-FFF2-40B4-BE49-F238E27FC236}">
                <a16:creationId xmlns="" xmlns:a16="http://schemas.microsoft.com/office/drawing/2014/main" id="{2D372B0B-4F46-44C1-A33D-2F74E6D308CE}"/>
              </a:ext>
            </a:extLst>
          </p:cNvPr>
          <p:cNvSpPr/>
          <p:nvPr/>
        </p:nvSpPr>
        <p:spPr>
          <a:xfrm>
            <a:off x="5441963" y="2777887"/>
            <a:ext cx="1302229" cy="1302229"/>
          </a:xfrm>
          <a:prstGeom prst="ellipse">
            <a:avLst/>
          </a:prstGeom>
          <a:solidFill>
            <a:schemeClr val="accent3"/>
          </a:solidFill>
          <a:ln w="25400" cap="flat">
            <a:noFill/>
            <a:prstDash val="solid"/>
            <a:miter lim="400000"/>
          </a:ln>
          <a:effectLst>
            <a:innerShdw dist="76200" dir="2700000">
              <a:prstClr val="black">
                <a:alpha val="20000"/>
              </a:prstClr>
            </a:inn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8575" tIns="28575" rIns="28575" bIns="28575" numCol="1" spcCol="3810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sz="2250">
              <a:solidFill>
                <a:srgbClr val="FFFFFF"/>
              </a:solidFill>
            </a:endParaRPr>
          </a:p>
        </p:txBody>
      </p:sp>
      <p:pic>
        <p:nvPicPr>
          <p:cNvPr id="6" name="Graphic 5" descr="Lightbulb">
            <a:extLst>
              <a:ext uri="{FF2B5EF4-FFF2-40B4-BE49-F238E27FC236}">
                <a16:creationId xmlns="" xmlns:a16="http://schemas.microsoft.com/office/drawing/2014/main" id="{64B625C4-270E-4BA1-8A7D-84C53E5D92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5709700" y="3044573"/>
            <a:ext cx="766754" cy="766754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2E43EDBB-2801-41E4-994F-600C461CADFB}"/>
              </a:ext>
            </a:extLst>
          </p:cNvPr>
          <p:cNvSpPr/>
          <p:nvPr/>
        </p:nvSpPr>
        <p:spPr>
          <a:xfrm>
            <a:off x="5979366" y="1738436"/>
            <a:ext cx="710451" cy="71558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lang="en-U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C6E2C757-9D4E-4EB0-9270-D39B691AADA3}"/>
              </a:ext>
            </a:extLst>
          </p:cNvPr>
          <p:cNvSpPr/>
          <p:nvPr/>
        </p:nvSpPr>
        <p:spPr>
          <a:xfrm>
            <a:off x="7051042" y="3670778"/>
            <a:ext cx="710451" cy="71558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lang="en-U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68F255DF-BE62-455E-9AC6-F6ECB5385661}"/>
              </a:ext>
            </a:extLst>
          </p:cNvPr>
          <p:cNvSpPr/>
          <p:nvPr/>
        </p:nvSpPr>
        <p:spPr>
          <a:xfrm>
            <a:off x="5078261" y="4441419"/>
            <a:ext cx="710451" cy="71558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lang="en-U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6E7DC803-D2A9-4748-A0CE-A470E9D22B50}"/>
              </a:ext>
            </a:extLst>
          </p:cNvPr>
          <p:cNvSpPr/>
          <p:nvPr/>
        </p:nvSpPr>
        <p:spPr>
          <a:xfrm>
            <a:off x="4377533" y="2558168"/>
            <a:ext cx="710451" cy="715581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40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lang="en-US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572" y="4313743"/>
            <a:ext cx="924575" cy="92457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400" y="4313743"/>
            <a:ext cx="1012780" cy="101278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="" xmlns:a14="http://schemas.microsoft.com/office/drawing/2010/main">
                  <a14:imgLayer r:embed="rId1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017" y="1732199"/>
            <a:ext cx="708320" cy="70832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41" y="2309932"/>
            <a:ext cx="694276" cy="694276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17" cstate="print">
            <a:extLst>
              <a:ext uri="{BEBA8EAE-BF5A-486C-A8C5-ECC9F3942E4B}">
                <a14:imgProps xmlns=""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922" y="1608112"/>
            <a:ext cx="1191523" cy="907586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574" y="1741801"/>
            <a:ext cx="1098434" cy="83668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20" cstate="print">
            <a:extLst>
              <a:ext uri="{BEBA8EAE-BF5A-486C-A8C5-ECC9F3942E4B}">
                <a14:imgProps xmlns="" xmlns:a14="http://schemas.microsoft.com/office/drawing/2010/main">
                  <a14:imgLayer r:embed="rId2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944" y="4433805"/>
            <a:ext cx="684449" cy="684449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2421" y="4776029"/>
            <a:ext cx="794762" cy="7947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784845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0">
            <a:extLst>
              <a:ext uri="{FF2B5EF4-FFF2-40B4-BE49-F238E27FC236}">
                <a16:creationId xmlns="" xmlns:a16="http://schemas.microsoft.com/office/drawing/2014/main" id="{C86101BD-A8F3-4F8E-ACF7-0A9EEE1C8A13}"/>
              </a:ext>
            </a:extLst>
          </p:cNvPr>
          <p:cNvSpPr txBox="1"/>
          <p:nvPr/>
        </p:nvSpPr>
        <p:spPr>
          <a:xfrm>
            <a:off x="2545827" y="1857841"/>
            <a:ext cx="922048" cy="60016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300" b="1" dirty="0" smtClean="0"/>
              <a:t>70%</a:t>
            </a:r>
            <a:endParaRPr lang="en-US" sz="3300" b="1" dirty="0"/>
          </a:p>
        </p:txBody>
      </p:sp>
      <p:sp>
        <p:nvSpPr>
          <p:cNvPr id="4" name="TextBox 186">
            <a:extLst>
              <a:ext uri="{FF2B5EF4-FFF2-40B4-BE49-F238E27FC236}">
                <a16:creationId xmlns="" xmlns:a16="http://schemas.microsoft.com/office/drawing/2014/main" id="{3860C86E-A857-469A-A371-8D5D9F12E653}"/>
              </a:ext>
            </a:extLst>
          </p:cNvPr>
          <p:cNvSpPr txBox="1"/>
          <p:nvPr/>
        </p:nvSpPr>
        <p:spPr>
          <a:xfrm>
            <a:off x="4645901" y="1857841"/>
            <a:ext cx="922048" cy="60016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300" b="1" dirty="0" smtClean="0"/>
              <a:t>66%</a:t>
            </a:r>
            <a:endParaRPr lang="en-US" sz="3300" b="1" dirty="0"/>
          </a:p>
        </p:txBody>
      </p:sp>
      <p:sp>
        <p:nvSpPr>
          <p:cNvPr id="5" name="TextBox 187">
            <a:extLst>
              <a:ext uri="{FF2B5EF4-FFF2-40B4-BE49-F238E27FC236}">
                <a16:creationId xmlns="" xmlns:a16="http://schemas.microsoft.com/office/drawing/2014/main" id="{F99CF74F-0FED-4E6B-815B-A27E708288B2}"/>
              </a:ext>
            </a:extLst>
          </p:cNvPr>
          <p:cNvSpPr txBox="1"/>
          <p:nvPr/>
        </p:nvSpPr>
        <p:spPr>
          <a:xfrm>
            <a:off x="6745974" y="1857841"/>
            <a:ext cx="922048" cy="60016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300" b="1" dirty="0" smtClean="0"/>
              <a:t>74%</a:t>
            </a:r>
            <a:endParaRPr lang="en-US" sz="3300" b="1" dirty="0"/>
          </a:p>
        </p:txBody>
      </p:sp>
      <p:grpSp>
        <p:nvGrpSpPr>
          <p:cNvPr id="6" name="Group 4">
            <a:extLst>
              <a:ext uri="{FF2B5EF4-FFF2-40B4-BE49-F238E27FC236}">
                <a16:creationId xmlns="" xmlns:a16="http://schemas.microsoft.com/office/drawing/2014/main" id="{27AEE304-53EA-4458-A895-14875F3C5D3A}"/>
              </a:ext>
            </a:extLst>
          </p:cNvPr>
          <p:cNvGrpSpPr/>
          <p:nvPr/>
        </p:nvGrpSpPr>
        <p:grpSpPr>
          <a:xfrm>
            <a:off x="2213610" y="2518313"/>
            <a:ext cx="1586483" cy="2202296"/>
            <a:chOff x="1126836" y="2001008"/>
            <a:chExt cx="2724728" cy="3402265"/>
          </a:xfrm>
        </p:grpSpPr>
        <p:sp>
          <p:nvSpPr>
            <p:cNvPr id="7" name="Rectangle: Rounded Corners 2">
              <a:extLst>
                <a:ext uri="{FF2B5EF4-FFF2-40B4-BE49-F238E27FC236}">
                  <a16:creationId xmlns="" xmlns:a16="http://schemas.microsoft.com/office/drawing/2014/main" id="{B21FC46B-CDB0-40DE-85E8-4832D4C18828}"/>
                </a:ext>
              </a:extLst>
            </p:cNvPr>
            <p:cNvSpPr/>
            <p:nvPr/>
          </p:nvSpPr>
          <p:spPr>
            <a:xfrm>
              <a:off x="1126836" y="51354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" name="Rectangle: Rounded Corners 33">
              <a:extLst>
                <a:ext uri="{FF2B5EF4-FFF2-40B4-BE49-F238E27FC236}">
                  <a16:creationId xmlns="" xmlns:a16="http://schemas.microsoft.com/office/drawing/2014/main" id="{BB54F6AE-36FE-4D69-AA19-52FB9CD5E727}"/>
                </a:ext>
              </a:extLst>
            </p:cNvPr>
            <p:cNvSpPr/>
            <p:nvPr/>
          </p:nvSpPr>
          <p:spPr>
            <a:xfrm>
              <a:off x="1126836" y="478715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" name="Rectangle: Rounded Corners 34">
              <a:extLst>
                <a:ext uri="{FF2B5EF4-FFF2-40B4-BE49-F238E27FC236}">
                  <a16:creationId xmlns="" xmlns:a16="http://schemas.microsoft.com/office/drawing/2014/main" id="{7C999AE8-006D-442D-91A8-20F021CFEF12}"/>
                </a:ext>
              </a:extLst>
            </p:cNvPr>
            <p:cNvSpPr/>
            <p:nvPr/>
          </p:nvSpPr>
          <p:spPr>
            <a:xfrm>
              <a:off x="1126836" y="443888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" name="Rectangle: Rounded Corners 35">
              <a:extLst>
                <a:ext uri="{FF2B5EF4-FFF2-40B4-BE49-F238E27FC236}">
                  <a16:creationId xmlns="" xmlns:a16="http://schemas.microsoft.com/office/drawing/2014/main" id="{8421B820-5A12-4506-9915-64D374C695A4}"/>
                </a:ext>
              </a:extLst>
            </p:cNvPr>
            <p:cNvSpPr/>
            <p:nvPr/>
          </p:nvSpPr>
          <p:spPr>
            <a:xfrm>
              <a:off x="1126836" y="40906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" name="Rectangle: Rounded Corners 36">
              <a:extLst>
                <a:ext uri="{FF2B5EF4-FFF2-40B4-BE49-F238E27FC236}">
                  <a16:creationId xmlns="" xmlns:a16="http://schemas.microsoft.com/office/drawing/2014/main" id="{7D03EE17-157D-4024-B09D-8D018A5D5CF3}"/>
                </a:ext>
              </a:extLst>
            </p:cNvPr>
            <p:cNvSpPr/>
            <p:nvPr/>
          </p:nvSpPr>
          <p:spPr>
            <a:xfrm>
              <a:off x="1126836" y="3394080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2" name="Rectangle: Rounded Corners 37">
              <a:extLst>
                <a:ext uri="{FF2B5EF4-FFF2-40B4-BE49-F238E27FC236}">
                  <a16:creationId xmlns="" xmlns:a16="http://schemas.microsoft.com/office/drawing/2014/main" id="{9DE17393-63C0-4206-A784-AABF3D5FF491}"/>
                </a:ext>
              </a:extLst>
            </p:cNvPr>
            <p:cNvSpPr/>
            <p:nvPr/>
          </p:nvSpPr>
          <p:spPr>
            <a:xfrm>
              <a:off x="1126836" y="374234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" name="Rectangle: Rounded Corners 38">
              <a:extLst>
                <a:ext uri="{FF2B5EF4-FFF2-40B4-BE49-F238E27FC236}">
                  <a16:creationId xmlns="" xmlns:a16="http://schemas.microsoft.com/office/drawing/2014/main" id="{41629D1C-E6CD-40C0-9354-F68A2949C8AE}"/>
                </a:ext>
              </a:extLst>
            </p:cNvPr>
            <p:cNvSpPr/>
            <p:nvPr/>
          </p:nvSpPr>
          <p:spPr>
            <a:xfrm>
              <a:off x="1126836" y="304581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4" name="Rectangle: Rounded Corners 39">
              <a:extLst>
                <a:ext uri="{FF2B5EF4-FFF2-40B4-BE49-F238E27FC236}">
                  <a16:creationId xmlns="" xmlns:a16="http://schemas.microsoft.com/office/drawing/2014/main" id="{65AC1C75-C801-41A0-BAA9-B01E747264E4}"/>
                </a:ext>
              </a:extLst>
            </p:cNvPr>
            <p:cNvSpPr/>
            <p:nvPr/>
          </p:nvSpPr>
          <p:spPr>
            <a:xfrm>
              <a:off x="1126836" y="269754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" name="Rectangle: Rounded Corners 40">
              <a:extLst>
                <a:ext uri="{FF2B5EF4-FFF2-40B4-BE49-F238E27FC236}">
                  <a16:creationId xmlns="" xmlns:a16="http://schemas.microsoft.com/office/drawing/2014/main" id="{60415989-13B9-4D71-A197-2417B26B82E1}"/>
                </a:ext>
              </a:extLst>
            </p:cNvPr>
            <p:cNvSpPr/>
            <p:nvPr/>
          </p:nvSpPr>
          <p:spPr>
            <a:xfrm>
              <a:off x="1126836" y="234927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6" name="Rectangle: Rounded Corners 41">
              <a:extLst>
                <a:ext uri="{FF2B5EF4-FFF2-40B4-BE49-F238E27FC236}">
                  <a16:creationId xmlns="" xmlns:a16="http://schemas.microsoft.com/office/drawing/2014/main" id="{89FF77EE-A729-485E-81D9-4951E7D086A5}"/>
                </a:ext>
              </a:extLst>
            </p:cNvPr>
            <p:cNvSpPr/>
            <p:nvPr/>
          </p:nvSpPr>
          <p:spPr>
            <a:xfrm>
              <a:off x="1126836" y="200100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17" name="Group 139">
            <a:extLst>
              <a:ext uri="{FF2B5EF4-FFF2-40B4-BE49-F238E27FC236}">
                <a16:creationId xmlns="" xmlns:a16="http://schemas.microsoft.com/office/drawing/2014/main" id="{00B0BEE0-6D33-465B-8C34-539DB98630F4}"/>
              </a:ext>
            </a:extLst>
          </p:cNvPr>
          <p:cNvGrpSpPr/>
          <p:nvPr/>
        </p:nvGrpSpPr>
        <p:grpSpPr>
          <a:xfrm>
            <a:off x="4313683" y="2518313"/>
            <a:ext cx="1586483" cy="2202296"/>
            <a:chOff x="1126836" y="2001008"/>
            <a:chExt cx="2724728" cy="3402265"/>
          </a:xfrm>
        </p:grpSpPr>
        <p:sp>
          <p:nvSpPr>
            <p:cNvPr id="18" name="Rectangle: Rounded Corners 151">
              <a:extLst>
                <a:ext uri="{FF2B5EF4-FFF2-40B4-BE49-F238E27FC236}">
                  <a16:creationId xmlns="" xmlns:a16="http://schemas.microsoft.com/office/drawing/2014/main" id="{7F5930BB-1CA0-4C85-9B37-C964158200CA}"/>
                </a:ext>
              </a:extLst>
            </p:cNvPr>
            <p:cNvSpPr/>
            <p:nvPr/>
          </p:nvSpPr>
          <p:spPr>
            <a:xfrm>
              <a:off x="1126836" y="51354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9" name="Rectangle: Rounded Corners 152">
              <a:extLst>
                <a:ext uri="{FF2B5EF4-FFF2-40B4-BE49-F238E27FC236}">
                  <a16:creationId xmlns="" xmlns:a16="http://schemas.microsoft.com/office/drawing/2014/main" id="{33525C6C-C8DB-4E33-801C-12ACD6E51C04}"/>
                </a:ext>
              </a:extLst>
            </p:cNvPr>
            <p:cNvSpPr/>
            <p:nvPr/>
          </p:nvSpPr>
          <p:spPr>
            <a:xfrm>
              <a:off x="1126836" y="478715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0" name="Rectangle: Rounded Corners 153">
              <a:extLst>
                <a:ext uri="{FF2B5EF4-FFF2-40B4-BE49-F238E27FC236}">
                  <a16:creationId xmlns="" xmlns:a16="http://schemas.microsoft.com/office/drawing/2014/main" id="{794F7670-6307-4CA4-916E-E23B05A977C5}"/>
                </a:ext>
              </a:extLst>
            </p:cNvPr>
            <p:cNvSpPr/>
            <p:nvPr/>
          </p:nvSpPr>
          <p:spPr>
            <a:xfrm>
              <a:off x="1126836" y="443888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1" name="Rectangle: Rounded Corners 154">
              <a:extLst>
                <a:ext uri="{FF2B5EF4-FFF2-40B4-BE49-F238E27FC236}">
                  <a16:creationId xmlns="" xmlns:a16="http://schemas.microsoft.com/office/drawing/2014/main" id="{5BBAD2B1-48E4-40BE-AF8C-369D868C4200}"/>
                </a:ext>
              </a:extLst>
            </p:cNvPr>
            <p:cNvSpPr/>
            <p:nvPr/>
          </p:nvSpPr>
          <p:spPr>
            <a:xfrm>
              <a:off x="1126836" y="40906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2" name="Rectangle: Rounded Corners 155">
              <a:extLst>
                <a:ext uri="{FF2B5EF4-FFF2-40B4-BE49-F238E27FC236}">
                  <a16:creationId xmlns="" xmlns:a16="http://schemas.microsoft.com/office/drawing/2014/main" id="{4201C545-E66A-4C0F-9912-35E243690D25}"/>
                </a:ext>
              </a:extLst>
            </p:cNvPr>
            <p:cNvSpPr/>
            <p:nvPr/>
          </p:nvSpPr>
          <p:spPr>
            <a:xfrm>
              <a:off x="1126836" y="3394080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3" name="Rectangle: Rounded Corners 156">
              <a:extLst>
                <a:ext uri="{FF2B5EF4-FFF2-40B4-BE49-F238E27FC236}">
                  <a16:creationId xmlns="" xmlns:a16="http://schemas.microsoft.com/office/drawing/2014/main" id="{FE8339A6-EF42-4990-A206-1E0E8826A605}"/>
                </a:ext>
              </a:extLst>
            </p:cNvPr>
            <p:cNvSpPr/>
            <p:nvPr/>
          </p:nvSpPr>
          <p:spPr>
            <a:xfrm>
              <a:off x="1126836" y="374234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4" name="Rectangle: Rounded Corners 157">
              <a:extLst>
                <a:ext uri="{FF2B5EF4-FFF2-40B4-BE49-F238E27FC236}">
                  <a16:creationId xmlns="" xmlns:a16="http://schemas.microsoft.com/office/drawing/2014/main" id="{CC2769A8-A21B-48B6-BC58-48D2F0D19A67}"/>
                </a:ext>
              </a:extLst>
            </p:cNvPr>
            <p:cNvSpPr/>
            <p:nvPr/>
          </p:nvSpPr>
          <p:spPr>
            <a:xfrm>
              <a:off x="1126836" y="304581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5" name="Rectangle: Rounded Corners 158">
              <a:extLst>
                <a:ext uri="{FF2B5EF4-FFF2-40B4-BE49-F238E27FC236}">
                  <a16:creationId xmlns="" xmlns:a16="http://schemas.microsoft.com/office/drawing/2014/main" id="{8927771C-7A22-4513-A959-BA7AA0D2EE55}"/>
                </a:ext>
              </a:extLst>
            </p:cNvPr>
            <p:cNvSpPr/>
            <p:nvPr/>
          </p:nvSpPr>
          <p:spPr>
            <a:xfrm>
              <a:off x="1126836" y="269754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6" name="Rectangle: Rounded Corners 159">
              <a:extLst>
                <a:ext uri="{FF2B5EF4-FFF2-40B4-BE49-F238E27FC236}">
                  <a16:creationId xmlns="" xmlns:a16="http://schemas.microsoft.com/office/drawing/2014/main" id="{1F3576CB-885A-4971-9FBF-0331A0F7DBDB}"/>
                </a:ext>
              </a:extLst>
            </p:cNvPr>
            <p:cNvSpPr/>
            <p:nvPr/>
          </p:nvSpPr>
          <p:spPr>
            <a:xfrm>
              <a:off x="1126836" y="234927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7" name="Rectangle: Rounded Corners 160">
              <a:extLst>
                <a:ext uri="{FF2B5EF4-FFF2-40B4-BE49-F238E27FC236}">
                  <a16:creationId xmlns="" xmlns:a16="http://schemas.microsoft.com/office/drawing/2014/main" id="{BDF2FC30-6C48-4244-89A3-354CD42DC2CD}"/>
                </a:ext>
              </a:extLst>
            </p:cNvPr>
            <p:cNvSpPr/>
            <p:nvPr/>
          </p:nvSpPr>
          <p:spPr>
            <a:xfrm>
              <a:off x="1126836" y="200100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28" name="Group 140">
            <a:extLst>
              <a:ext uri="{FF2B5EF4-FFF2-40B4-BE49-F238E27FC236}">
                <a16:creationId xmlns="" xmlns:a16="http://schemas.microsoft.com/office/drawing/2014/main" id="{D29D255A-CA2E-4FD0-9DDA-66026D846967}"/>
              </a:ext>
            </a:extLst>
          </p:cNvPr>
          <p:cNvGrpSpPr/>
          <p:nvPr/>
        </p:nvGrpSpPr>
        <p:grpSpPr>
          <a:xfrm>
            <a:off x="5106923" y="2518314"/>
            <a:ext cx="793242" cy="2202296"/>
            <a:chOff x="6096000" y="2444353"/>
            <a:chExt cx="1362365" cy="3402266"/>
          </a:xfr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</a:gradFill>
        </p:grpSpPr>
        <p:sp>
          <p:nvSpPr>
            <p:cNvPr id="29" name="Freeform: Shape 141">
              <a:extLst>
                <a:ext uri="{FF2B5EF4-FFF2-40B4-BE49-F238E27FC236}">
                  <a16:creationId xmlns="" xmlns:a16="http://schemas.microsoft.com/office/drawing/2014/main" id="{89E211B2-0D2E-4DFF-A70E-229E44967010}"/>
                </a:ext>
              </a:extLst>
            </p:cNvPr>
            <p:cNvSpPr/>
            <p:nvPr/>
          </p:nvSpPr>
          <p:spPr>
            <a:xfrm>
              <a:off x="6096000" y="244435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0" name="Freeform: Shape 142">
              <a:extLst>
                <a:ext uri="{FF2B5EF4-FFF2-40B4-BE49-F238E27FC236}">
                  <a16:creationId xmlns="" xmlns:a16="http://schemas.microsoft.com/office/drawing/2014/main" id="{9147B22F-9FBE-4AFC-9B3C-33C4D5C29DA7}"/>
                </a:ext>
              </a:extLst>
            </p:cNvPr>
            <p:cNvSpPr/>
            <p:nvPr/>
          </p:nvSpPr>
          <p:spPr>
            <a:xfrm>
              <a:off x="6096000" y="279262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1" name="Freeform: Shape 143">
              <a:extLst>
                <a:ext uri="{FF2B5EF4-FFF2-40B4-BE49-F238E27FC236}">
                  <a16:creationId xmlns="" xmlns:a16="http://schemas.microsoft.com/office/drawing/2014/main" id="{9563DE4E-251D-4BF7-8C39-13BB7229BD2F}"/>
                </a:ext>
              </a:extLst>
            </p:cNvPr>
            <p:cNvSpPr/>
            <p:nvPr/>
          </p:nvSpPr>
          <p:spPr>
            <a:xfrm>
              <a:off x="6096000" y="314088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2" name="Freeform: Shape 144">
              <a:extLst>
                <a:ext uri="{FF2B5EF4-FFF2-40B4-BE49-F238E27FC236}">
                  <a16:creationId xmlns="" xmlns:a16="http://schemas.microsoft.com/office/drawing/2014/main" id="{0C230C7D-35A6-4F4D-BA73-B3A36B898E09}"/>
                </a:ext>
              </a:extLst>
            </p:cNvPr>
            <p:cNvSpPr/>
            <p:nvPr/>
          </p:nvSpPr>
          <p:spPr>
            <a:xfrm>
              <a:off x="6096000" y="348915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3" name="Freeform: Shape 145">
              <a:extLst>
                <a:ext uri="{FF2B5EF4-FFF2-40B4-BE49-F238E27FC236}">
                  <a16:creationId xmlns="" xmlns:a16="http://schemas.microsoft.com/office/drawing/2014/main" id="{B92063B6-03E1-4F3B-9947-E7185BC05567}"/>
                </a:ext>
              </a:extLst>
            </p:cNvPr>
            <p:cNvSpPr/>
            <p:nvPr/>
          </p:nvSpPr>
          <p:spPr>
            <a:xfrm>
              <a:off x="6096000" y="3837425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" name="Freeform: Shape 146">
              <a:extLst>
                <a:ext uri="{FF2B5EF4-FFF2-40B4-BE49-F238E27FC236}">
                  <a16:creationId xmlns="" xmlns:a16="http://schemas.microsoft.com/office/drawing/2014/main" id="{235257E3-653E-4A78-BED3-EA211094932A}"/>
                </a:ext>
              </a:extLst>
            </p:cNvPr>
            <p:cNvSpPr/>
            <p:nvPr/>
          </p:nvSpPr>
          <p:spPr>
            <a:xfrm>
              <a:off x="6096000" y="418569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5" name="Freeform: Shape 147">
              <a:extLst>
                <a:ext uri="{FF2B5EF4-FFF2-40B4-BE49-F238E27FC236}">
                  <a16:creationId xmlns="" xmlns:a16="http://schemas.microsoft.com/office/drawing/2014/main" id="{F7271565-E684-4753-BCB0-F9EB95B5BE6A}"/>
                </a:ext>
              </a:extLst>
            </p:cNvPr>
            <p:cNvSpPr/>
            <p:nvPr/>
          </p:nvSpPr>
          <p:spPr>
            <a:xfrm>
              <a:off x="6096000" y="45339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6" name="Freeform: Shape 148">
              <a:extLst>
                <a:ext uri="{FF2B5EF4-FFF2-40B4-BE49-F238E27FC236}">
                  <a16:creationId xmlns="" xmlns:a16="http://schemas.microsoft.com/office/drawing/2014/main" id="{0CBA89C4-323F-43EE-9695-369F2C0502E4}"/>
                </a:ext>
              </a:extLst>
            </p:cNvPr>
            <p:cNvSpPr/>
            <p:nvPr/>
          </p:nvSpPr>
          <p:spPr>
            <a:xfrm>
              <a:off x="6096000" y="488222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Freeform: Shape 149">
              <a:extLst>
                <a:ext uri="{FF2B5EF4-FFF2-40B4-BE49-F238E27FC236}">
                  <a16:creationId xmlns="" xmlns:a16="http://schemas.microsoft.com/office/drawing/2014/main" id="{19517FF6-2AB8-44E3-8532-F48CF93A2C6C}"/>
                </a:ext>
              </a:extLst>
            </p:cNvPr>
            <p:cNvSpPr/>
            <p:nvPr/>
          </p:nvSpPr>
          <p:spPr>
            <a:xfrm>
              <a:off x="6096000" y="523049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Freeform: Shape 150">
              <a:extLst>
                <a:ext uri="{FF2B5EF4-FFF2-40B4-BE49-F238E27FC236}">
                  <a16:creationId xmlns="" xmlns:a16="http://schemas.microsoft.com/office/drawing/2014/main" id="{2CB3BDDF-8714-4805-B988-8E8A55A7F993}"/>
                </a:ext>
              </a:extLst>
            </p:cNvPr>
            <p:cNvSpPr/>
            <p:nvPr/>
          </p:nvSpPr>
          <p:spPr>
            <a:xfrm>
              <a:off x="6096000" y="55787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39" name="Group 162">
            <a:extLst>
              <a:ext uri="{FF2B5EF4-FFF2-40B4-BE49-F238E27FC236}">
                <a16:creationId xmlns="" xmlns:a16="http://schemas.microsoft.com/office/drawing/2014/main" id="{6A9F6312-E645-4EB4-81A8-D9AB0E340083}"/>
              </a:ext>
            </a:extLst>
          </p:cNvPr>
          <p:cNvGrpSpPr/>
          <p:nvPr/>
        </p:nvGrpSpPr>
        <p:grpSpPr>
          <a:xfrm>
            <a:off x="6413755" y="2518313"/>
            <a:ext cx="1586483" cy="2202296"/>
            <a:chOff x="1126836" y="2001008"/>
            <a:chExt cx="2724728" cy="3402265"/>
          </a:xfrm>
        </p:grpSpPr>
        <p:sp>
          <p:nvSpPr>
            <p:cNvPr id="40" name="Rectangle: Rounded Corners 174">
              <a:extLst>
                <a:ext uri="{FF2B5EF4-FFF2-40B4-BE49-F238E27FC236}">
                  <a16:creationId xmlns="" xmlns:a16="http://schemas.microsoft.com/office/drawing/2014/main" id="{FCC12C89-0083-4991-9B64-6967EF6C43DD}"/>
                </a:ext>
              </a:extLst>
            </p:cNvPr>
            <p:cNvSpPr/>
            <p:nvPr/>
          </p:nvSpPr>
          <p:spPr>
            <a:xfrm>
              <a:off x="1126836" y="51354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1" name="Rectangle: Rounded Corners 175">
              <a:extLst>
                <a:ext uri="{FF2B5EF4-FFF2-40B4-BE49-F238E27FC236}">
                  <a16:creationId xmlns="" xmlns:a16="http://schemas.microsoft.com/office/drawing/2014/main" id="{6025BAA9-ED78-47A6-B095-06492995F11F}"/>
                </a:ext>
              </a:extLst>
            </p:cNvPr>
            <p:cNvSpPr/>
            <p:nvPr/>
          </p:nvSpPr>
          <p:spPr>
            <a:xfrm>
              <a:off x="1126836" y="478715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2" name="Rectangle: Rounded Corners 176">
              <a:extLst>
                <a:ext uri="{FF2B5EF4-FFF2-40B4-BE49-F238E27FC236}">
                  <a16:creationId xmlns="" xmlns:a16="http://schemas.microsoft.com/office/drawing/2014/main" id="{E0888DCF-553F-437D-9076-218B8603AAD1}"/>
                </a:ext>
              </a:extLst>
            </p:cNvPr>
            <p:cNvSpPr/>
            <p:nvPr/>
          </p:nvSpPr>
          <p:spPr>
            <a:xfrm>
              <a:off x="1126836" y="443888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3" name="Rectangle: Rounded Corners 177">
              <a:extLst>
                <a:ext uri="{FF2B5EF4-FFF2-40B4-BE49-F238E27FC236}">
                  <a16:creationId xmlns="" xmlns:a16="http://schemas.microsoft.com/office/drawing/2014/main" id="{D020CA7F-3DC8-47BC-AE3B-64979A746276}"/>
                </a:ext>
              </a:extLst>
            </p:cNvPr>
            <p:cNvSpPr/>
            <p:nvPr/>
          </p:nvSpPr>
          <p:spPr>
            <a:xfrm>
              <a:off x="1126836" y="40906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4" name="Rectangle: Rounded Corners 178">
              <a:extLst>
                <a:ext uri="{FF2B5EF4-FFF2-40B4-BE49-F238E27FC236}">
                  <a16:creationId xmlns="" xmlns:a16="http://schemas.microsoft.com/office/drawing/2014/main" id="{DB13650E-CCE2-4C9C-8E7E-67295AC8D3B2}"/>
                </a:ext>
              </a:extLst>
            </p:cNvPr>
            <p:cNvSpPr/>
            <p:nvPr/>
          </p:nvSpPr>
          <p:spPr>
            <a:xfrm>
              <a:off x="1126836" y="3394080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5" name="Rectangle: Rounded Corners 179">
              <a:extLst>
                <a:ext uri="{FF2B5EF4-FFF2-40B4-BE49-F238E27FC236}">
                  <a16:creationId xmlns="" xmlns:a16="http://schemas.microsoft.com/office/drawing/2014/main" id="{785CDF96-F98D-46CB-8D26-C6E092F7BE00}"/>
                </a:ext>
              </a:extLst>
            </p:cNvPr>
            <p:cNvSpPr/>
            <p:nvPr/>
          </p:nvSpPr>
          <p:spPr>
            <a:xfrm>
              <a:off x="1126836" y="374234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6" name="Rectangle: Rounded Corners 180">
              <a:extLst>
                <a:ext uri="{FF2B5EF4-FFF2-40B4-BE49-F238E27FC236}">
                  <a16:creationId xmlns="" xmlns:a16="http://schemas.microsoft.com/office/drawing/2014/main" id="{1F564AC6-E5B5-47D8-9B82-9FB4A6DBC733}"/>
                </a:ext>
              </a:extLst>
            </p:cNvPr>
            <p:cNvSpPr/>
            <p:nvPr/>
          </p:nvSpPr>
          <p:spPr>
            <a:xfrm>
              <a:off x="1126836" y="304581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7" name="Rectangle: Rounded Corners 181">
              <a:extLst>
                <a:ext uri="{FF2B5EF4-FFF2-40B4-BE49-F238E27FC236}">
                  <a16:creationId xmlns="" xmlns:a16="http://schemas.microsoft.com/office/drawing/2014/main" id="{8349BF3A-4893-4AC3-A60C-3BA8C2BF3D69}"/>
                </a:ext>
              </a:extLst>
            </p:cNvPr>
            <p:cNvSpPr/>
            <p:nvPr/>
          </p:nvSpPr>
          <p:spPr>
            <a:xfrm>
              <a:off x="1126836" y="2697544"/>
              <a:ext cx="1234110" cy="272443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8" name="Rectangle: Rounded Corners 182">
              <a:extLst>
                <a:ext uri="{FF2B5EF4-FFF2-40B4-BE49-F238E27FC236}">
                  <a16:creationId xmlns="" xmlns:a16="http://schemas.microsoft.com/office/drawing/2014/main" id="{D9EE571C-CD17-4BB2-ACB8-860EF7BC6BCE}"/>
                </a:ext>
              </a:extLst>
            </p:cNvPr>
            <p:cNvSpPr/>
            <p:nvPr/>
          </p:nvSpPr>
          <p:spPr>
            <a:xfrm>
              <a:off x="1126836" y="234927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49" name="Rectangle: Rounded Corners 183">
              <a:extLst>
                <a:ext uri="{FF2B5EF4-FFF2-40B4-BE49-F238E27FC236}">
                  <a16:creationId xmlns="" xmlns:a16="http://schemas.microsoft.com/office/drawing/2014/main" id="{AB65383B-8AD7-4970-9DB5-75EDC70A1DE0}"/>
                </a:ext>
              </a:extLst>
            </p:cNvPr>
            <p:cNvSpPr/>
            <p:nvPr/>
          </p:nvSpPr>
          <p:spPr>
            <a:xfrm>
              <a:off x="1126836" y="200100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0" name="Group 163">
            <a:extLst>
              <a:ext uri="{FF2B5EF4-FFF2-40B4-BE49-F238E27FC236}">
                <a16:creationId xmlns="" xmlns:a16="http://schemas.microsoft.com/office/drawing/2014/main" id="{5521F027-0DA3-4E2E-A5D0-926B51B7D296}"/>
              </a:ext>
            </a:extLst>
          </p:cNvPr>
          <p:cNvGrpSpPr/>
          <p:nvPr/>
        </p:nvGrpSpPr>
        <p:grpSpPr>
          <a:xfrm>
            <a:off x="7206995" y="2518314"/>
            <a:ext cx="793242" cy="2202296"/>
            <a:chOff x="6096000" y="2444353"/>
            <a:chExt cx="1362365" cy="3402266"/>
          </a:xfr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</a:gradFill>
        </p:grpSpPr>
        <p:sp>
          <p:nvSpPr>
            <p:cNvPr id="51" name="Freeform: Shape 164">
              <a:extLst>
                <a:ext uri="{FF2B5EF4-FFF2-40B4-BE49-F238E27FC236}">
                  <a16:creationId xmlns="" xmlns:a16="http://schemas.microsoft.com/office/drawing/2014/main" id="{80DE4957-7061-4F45-AAE7-0EEEC63036B0}"/>
                </a:ext>
              </a:extLst>
            </p:cNvPr>
            <p:cNvSpPr/>
            <p:nvPr/>
          </p:nvSpPr>
          <p:spPr>
            <a:xfrm>
              <a:off x="6096000" y="244435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2" name="Freeform: Shape 165">
              <a:extLst>
                <a:ext uri="{FF2B5EF4-FFF2-40B4-BE49-F238E27FC236}">
                  <a16:creationId xmlns="" xmlns:a16="http://schemas.microsoft.com/office/drawing/2014/main" id="{C5F66320-06AF-4083-BC21-446515104732}"/>
                </a:ext>
              </a:extLst>
            </p:cNvPr>
            <p:cNvSpPr/>
            <p:nvPr/>
          </p:nvSpPr>
          <p:spPr>
            <a:xfrm>
              <a:off x="6096000" y="279262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3" name="Freeform: Shape 166">
              <a:extLst>
                <a:ext uri="{FF2B5EF4-FFF2-40B4-BE49-F238E27FC236}">
                  <a16:creationId xmlns="" xmlns:a16="http://schemas.microsoft.com/office/drawing/2014/main" id="{5CB9EFB4-2A28-4920-A7F5-23F34858DD38}"/>
                </a:ext>
              </a:extLst>
            </p:cNvPr>
            <p:cNvSpPr/>
            <p:nvPr/>
          </p:nvSpPr>
          <p:spPr>
            <a:xfrm>
              <a:off x="6096000" y="314088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4" name="Freeform: Shape 167">
              <a:extLst>
                <a:ext uri="{FF2B5EF4-FFF2-40B4-BE49-F238E27FC236}">
                  <a16:creationId xmlns="" xmlns:a16="http://schemas.microsoft.com/office/drawing/2014/main" id="{8123FFC3-82FD-4140-B1D3-7ED087BD4B62}"/>
                </a:ext>
              </a:extLst>
            </p:cNvPr>
            <p:cNvSpPr/>
            <p:nvPr/>
          </p:nvSpPr>
          <p:spPr>
            <a:xfrm>
              <a:off x="6096000" y="348915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5" name="Freeform: Shape 168">
              <a:extLst>
                <a:ext uri="{FF2B5EF4-FFF2-40B4-BE49-F238E27FC236}">
                  <a16:creationId xmlns="" xmlns:a16="http://schemas.microsoft.com/office/drawing/2014/main" id="{447557A4-8B60-4C72-9F84-9CB9FEFC5604}"/>
                </a:ext>
              </a:extLst>
            </p:cNvPr>
            <p:cNvSpPr/>
            <p:nvPr/>
          </p:nvSpPr>
          <p:spPr>
            <a:xfrm>
              <a:off x="6096000" y="3837425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6" name="Freeform: Shape 169">
              <a:extLst>
                <a:ext uri="{FF2B5EF4-FFF2-40B4-BE49-F238E27FC236}">
                  <a16:creationId xmlns="" xmlns:a16="http://schemas.microsoft.com/office/drawing/2014/main" id="{CE05BB7A-22B4-4E33-A009-BB12497327F6}"/>
                </a:ext>
              </a:extLst>
            </p:cNvPr>
            <p:cNvSpPr/>
            <p:nvPr/>
          </p:nvSpPr>
          <p:spPr>
            <a:xfrm>
              <a:off x="6096000" y="418569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7" name="Freeform: Shape 170">
              <a:extLst>
                <a:ext uri="{FF2B5EF4-FFF2-40B4-BE49-F238E27FC236}">
                  <a16:creationId xmlns="" xmlns:a16="http://schemas.microsoft.com/office/drawing/2014/main" id="{B187AF6F-C67B-4E72-849E-0A17C3252787}"/>
                </a:ext>
              </a:extLst>
            </p:cNvPr>
            <p:cNvSpPr/>
            <p:nvPr/>
          </p:nvSpPr>
          <p:spPr>
            <a:xfrm>
              <a:off x="6096000" y="45339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8" name="Freeform: Shape 171">
              <a:extLst>
                <a:ext uri="{FF2B5EF4-FFF2-40B4-BE49-F238E27FC236}">
                  <a16:creationId xmlns="" xmlns:a16="http://schemas.microsoft.com/office/drawing/2014/main" id="{6C4AA2DE-7E06-401C-B5EB-F3C945168557}"/>
                </a:ext>
              </a:extLst>
            </p:cNvPr>
            <p:cNvSpPr/>
            <p:nvPr/>
          </p:nvSpPr>
          <p:spPr>
            <a:xfrm>
              <a:off x="6096000" y="488222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9" name="Freeform: Shape 172">
              <a:extLst>
                <a:ext uri="{FF2B5EF4-FFF2-40B4-BE49-F238E27FC236}">
                  <a16:creationId xmlns="" xmlns:a16="http://schemas.microsoft.com/office/drawing/2014/main" id="{42DEB953-9419-4B94-B31A-15EE0F7A06B7}"/>
                </a:ext>
              </a:extLst>
            </p:cNvPr>
            <p:cNvSpPr/>
            <p:nvPr/>
          </p:nvSpPr>
          <p:spPr>
            <a:xfrm>
              <a:off x="6096000" y="523049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0" name="Freeform: Shape 173">
              <a:extLst>
                <a:ext uri="{FF2B5EF4-FFF2-40B4-BE49-F238E27FC236}">
                  <a16:creationId xmlns="" xmlns:a16="http://schemas.microsoft.com/office/drawing/2014/main" id="{243C3634-F743-44C3-AE1C-C91BE3868ABA}"/>
                </a:ext>
              </a:extLst>
            </p:cNvPr>
            <p:cNvSpPr/>
            <p:nvPr/>
          </p:nvSpPr>
          <p:spPr>
            <a:xfrm>
              <a:off x="6096000" y="55787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1" name="Group 188">
            <a:extLst>
              <a:ext uri="{FF2B5EF4-FFF2-40B4-BE49-F238E27FC236}">
                <a16:creationId xmlns="" xmlns:a16="http://schemas.microsoft.com/office/drawing/2014/main" id="{9273C5DF-AC5F-4D85-8E80-7DDB3CAED577}"/>
              </a:ext>
            </a:extLst>
          </p:cNvPr>
          <p:cNvGrpSpPr/>
          <p:nvPr/>
        </p:nvGrpSpPr>
        <p:grpSpPr>
          <a:xfrm>
            <a:off x="3006851" y="2518314"/>
            <a:ext cx="793242" cy="2202296"/>
            <a:chOff x="6096000" y="2444353"/>
            <a:chExt cx="1362365" cy="3402266"/>
          </a:xfr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</a:gradFill>
        </p:grpSpPr>
        <p:sp>
          <p:nvSpPr>
            <p:cNvPr id="62" name="Freeform: Shape 189">
              <a:extLst>
                <a:ext uri="{FF2B5EF4-FFF2-40B4-BE49-F238E27FC236}">
                  <a16:creationId xmlns="" xmlns:a16="http://schemas.microsoft.com/office/drawing/2014/main" id="{C5C43781-ACCA-4305-A317-D8A4A7D9F0AC}"/>
                </a:ext>
              </a:extLst>
            </p:cNvPr>
            <p:cNvSpPr/>
            <p:nvPr/>
          </p:nvSpPr>
          <p:spPr>
            <a:xfrm>
              <a:off x="6096000" y="244435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3" name="Freeform: Shape 190">
              <a:extLst>
                <a:ext uri="{FF2B5EF4-FFF2-40B4-BE49-F238E27FC236}">
                  <a16:creationId xmlns="" xmlns:a16="http://schemas.microsoft.com/office/drawing/2014/main" id="{E6B49CCD-A8A7-4C1C-906C-541554603EAD}"/>
                </a:ext>
              </a:extLst>
            </p:cNvPr>
            <p:cNvSpPr/>
            <p:nvPr/>
          </p:nvSpPr>
          <p:spPr>
            <a:xfrm>
              <a:off x="6096000" y="279262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4" name="Freeform: Shape 191">
              <a:extLst>
                <a:ext uri="{FF2B5EF4-FFF2-40B4-BE49-F238E27FC236}">
                  <a16:creationId xmlns="" xmlns:a16="http://schemas.microsoft.com/office/drawing/2014/main" id="{707134A9-1D18-4663-B460-6660E9E44333}"/>
                </a:ext>
              </a:extLst>
            </p:cNvPr>
            <p:cNvSpPr/>
            <p:nvPr/>
          </p:nvSpPr>
          <p:spPr>
            <a:xfrm>
              <a:off x="6096000" y="314088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5" name="Freeform: Shape 192">
              <a:extLst>
                <a:ext uri="{FF2B5EF4-FFF2-40B4-BE49-F238E27FC236}">
                  <a16:creationId xmlns="" xmlns:a16="http://schemas.microsoft.com/office/drawing/2014/main" id="{0CE31A9D-322E-4203-BA13-03AF78C59851}"/>
                </a:ext>
              </a:extLst>
            </p:cNvPr>
            <p:cNvSpPr/>
            <p:nvPr/>
          </p:nvSpPr>
          <p:spPr>
            <a:xfrm>
              <a:off x="6096000" y="348915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6" name="Freeform: Shape 193">
              <a:extLst>
                <a:ext uri="{FF2B5EF4-FFF2-40B4-BE49-F238E27FC236}">
                  <a16:creationId xmlns="" xmlns:a16="http://schemas.microsoft.com/office/drawing/2014/main" id="{55C7839D-0A06-4725-8090-0AE733115A7F}"/>
                </a:ext>
              </a:extLst>
            </p:cNvPr>
            <p:cNvSpPr/>
            <p:nvPr/>
          </p:nvSpPr>
          <p:spPr>
            <a:xfrm>
              <a:off x="6096000" y="3837425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7" name="Freeform: Shape 194">
              <a:extLst>
                <a:ext uri="{FF2B5EF4-FFF2-40B4-BE49-F238E27FC236}">
                  <a16:creationId xmlns="" xmlns:a16="http://schemas.microsoft.com/office/drawing/2014/main" id="{EEC42C77-3D65-4234-BF9C-A1E62FA8A465}"/>
                </a:ext>
              </a:extLst>
            </p:cNvPr>
            <p:cNvSpPr/>
            <p:nvPr/>
          </p:nvSpPr>
          <p:spPr>
            <a:xfrm>
              <a:off x="6096000" y="418569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8" name="Freeform: Shape 195">
              <a:extLst>
                <a:ext uri="{FF2B5EF4-FFF2-40B4-BE49-F238E27FC236}">
                  <a16:creationId xmlns="" xmlns:a16="http://schemas.microsoft.com/office/drawing/2014/main" id="{C24D487A-6B5B-4C88-B6E6-C5FDFA08BDAE}"/>
                </a:ext>
              </a:extLst>
            </p:cNvPr>
            <p:cNvSpPr/>
            <p:nvPr/>
          </p:nvSpPr>
          <p:spPr>
            <a:xfrm>
              <a:off x="6096000" y="45339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9" name="Freeform: Shape 196">
              <a:extLst>
                <a:ext uri="{FF2B5EF4-FFF2-40B4-BE49-F238E27FC236}">
                  <a16:creationId xmlns="" xmlns:a16="http://schemas.microsoft.com/office/drawing/2014/main" id="{DE0F0250-F9A1-408E-A654-B567390583AD}"/>
                </a:ext>
              </a:extLst>
            </p:cNvPr>
            <p:cNvSpPr/>
            <p:nvPr/>
          </p:nvSpPr>
          <p:spPr>
            <a:xfrm>
              <a:off x="6096000" y="488222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0" name="Freeform: Shape 197">
              <a:extLst>
                <a:ext uri="{FF2B5EF4-FFF2-40B4-BE49-F238E27FC236}">
                  <a16:creationId xmlns="" xmlns:a16="http://schemas.microsoft.com/office/drawing/2014/main" id="{AE7D9D89-8E4C-4376-9CF7-B1F98A51C09C}"/>
                </a:ext>
              </a:extLst>
            </p:cNvPr>
            <p:cNvSpPr/>
            <p:nvPr/>
          </p:nvSpPr>
          <p:spPr>
            <a:xfrm>
              <a:off x="6096000" y="523049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1" name="Freeform: Shape 198">
              <a:extLst>
                <a:ext uri="{FF2B5EF4-FFF2-40B4-BE49-F238E27FC236}">
                  <a16:creationId xmlns="" xmlns:a16="http://schemas.microsoft.com/office/drawing/2014/main" id="{550ED8D9-CEDF-4CCB-8873-D500785384C2}"/>
                </a:ext>
              </a:extLst>
            </p:cNvPr>
            <p:cNvSpPr/>
            <p:nvPr/>
          </p:nvSpPr>
          <p:spPr>
            <a:xfrm>
              <a:off x="6096000" y="55787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2" name="Group 77">
            <a:extLst>
              <a:ext uri="{FF2B5EF4-FFF2-40B4-BE49-F238E27FC236}">
                <a16:creationId xmlns="" xmlns:a16="http://schemas.microsoft.com/office/drawing/2014/main" id="{136F6B27-64F3-43D9-BF0E-083EA73FB972}"/>
              </a:ext>
            </a:extLst>
          </p:cNvPr>
          <p:cNvGrpSpPr/>
          <p:nvPr/>
        </p:nvGrpSpPr>
        <p:grpSpPr>
          <a:xfrm>
            <a:off x="9123427" y="2518313"/>
            <a:ext cx="1586483" cy="2202296"/>
            <a:chOff x="1126836" y="2001008"/>
            <a:chExt cx="2724728" cy="3402265"/>
          </a:xfrm>
        </p:grpSpPr>
        <p:sp>
          <p:nvSpPr>
            <p:cNvPr id="73" name="Rectangle: Rounded Corners 122">
              <a:extLst>
                <a:ext uri="{FF2B5EF4-FFF2-40B4-BE49-F238E27FC236}">
                  <a16:creationId xmlns="" xmlns:a16="http://schemas.microsoft.com/office/drawing/2014/main" id="{7C272F9E-6300-48C4-96C8-A6BAE7F6E384}"/>
                </a:ext>
              </a:extLst>
            </p:cNvPr>
            <p:cNvSpPr/>
            <p:nvPr/>
          </p:nvSpPr>
          <p:spPr>
            <a:xfrm>
              <a:off x="1126836" y="51354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Rectangle: Rounded Corners 123">
              <a:extLst>
                <a:ext uri="{FF2B5EF4-FFF2-40B4-BE49-F238E27FC236}">
                  <a16:creationId xmlns="" xmlns:a16="http://schemas.microsoft.com/office/drawing/2014/main" id="{67BCB41E-DE04-46E2-AEA4-7E46E732C743}"/>
                </a:ext>
              </a:extLst>
            </p:cNvPr>
            <p:cNvSpPr/>
            <p:nvPr/>
          </p:nvSpPr>
          <p:spPr>
            <a:xfrm>
              <a:off x="1126836" y="478715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5" name="Rectangle: Rounded Corners 124">
              <a:extLst>
                <a:ext uri="{FF2B5EF4-FFF2-40B4-BE49-F238E27FC236}">
                  <a16:creationId xmlns="" xmlns:a16="http://schemas.microsoft.com/office/drawing/2014/main" id="{2DDDED65-3400-4C7C-8B83-F86AE893CA85}"/>
                </a:ext>
              </a:extLst>
            </p:cNvPr>
            <p:cNvSpPr/>
            <p:nvPr/>
          </p:nvSpPr>
          <p:spPr>
            <a:xfrm>
              <a:off x="1126836" y="443888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6" name="Rectangle: Rounded Corners 125">
              <a:extLst>
                <a:ext uri="{FF2B5EF4-FFF2-40B4-BE49-F238E27FC236}">
                  <a16:creationId xmlns="" xmlns:a16="http://schemas.microsoft.com/office/drawing/2014/main" id="{A5F8A554-EF52-4270-A4CC-4F9931316DA4}"/>
                </a:ext>
              </a:extLst>
            </p:cNvPr>
            <p:cNvSpPr/>
            <p:nvPr/>
          </p:nvSpPr>
          <p:spPr>
            <a:xfrm>
              <a:off x="1126836" y="409061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7" name="Rectangle: Rounded Corners 126">
              <a:extLst>
                <a:ext uri="{FF2B5EF4-FFF2-40B4-BE49-F238E27FC236}">
                  <a16:creationId xmlns="" xmlns:a16="http://schemas.microsoft.com/office/drawing/2014/main" id="{B1CE938B-85BF-43A9-953B-4E1E4DF32B10}"/>
                </a:ext>
              </a:extLst>
            </p:cNvPr>
            <p:cNvSpPr/>
            <p:nvPr/>
          </p:nvSpPr>
          <p:spPr>
            <a:xfrm>
              <a:off x="1126836" y="3394080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8" name="Rectangle: Rounded Corners 127">
              <a:extLst>
                <a:ext uri="{FF2B5EF4-FFF2-40B4-BE49-F238E27FC236}">
                  <a16:creationId xmlns="" xmlns:a16="http://schemas.microsoft.com/office/drawing/2014/main" id="{CE0BD204-BE12-4700-AB2F-714006FE918C}"/>
                </a:ext>
              </a:extLst>
            </p:cNvPr>
            <p:cNvSpPr/>
            <p:nvPr/>
          </p:nvSpPr>
          <p:spPr>
            <a:xfrm>
              <a:off x="1126836" y="374234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9" name="Rectangle: Rounded Corners 128">
              <a:extLst>
                <a:ext uri="{FF2B5EF4-FFF2-40B4-BE49-F238E27FC236}">
                  <a16:creationId xmlns="" xmlns:a16="http://schemas.microsoft.com/office/drawing/2014/main" id="{548CACEC-C179-493E-BFD4-8EB6876031F8}"/>
                </a:ext>
              </a:extLst>
            </p:cNvPr>
            <p:cNvSpPr/>
            <p:nvPr/>
          </p:nvSpPr>
          <p:spPr>
            <a:xfrm>
              <a:off x="1126836" y="3045812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0" name="Rectangle: Rounded Corners 129">
              <a:extLst>
                <a:ext uri="{FF2B5EF4-FFF2-40B4-BE49-F238E27FC236}">
                  <a16:creationId xmlns="" xmlns:a16="http://schemas.microsoft.com/office/drawing/2014/main" id="{7C97B7CB-028F-4B1F-A1D7-0B244B77C352}"/>
                </a:ext>
              </a:extLst>
            </p:cNvPr>
            <p:cNvSpPr/>
            <p:nvPr/>
          </p:nvSpPr>
          <p:spPr>
            <a:xfrm>
              <a:off x="1126836" y="2697544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1" name="Rectangle: Rounded Corners 130">
              <a:extLst>
                <a:ext uri="{FF2B5EF4-FFF2-40B4-BE49-F238E27FC236}">
                  <a16:creationId xmlns="" xmlns:a16="http://schemas.microsoft.com/office/drawing/2014/main" id="{EAC8715D-B306-4BA9-BC96-E5DF93AD26EC}"/>
                </a:ext>
              </a:extLst>
            </p:cNvPr>
            <p:cNvSpPr/>
            <p:nvPr/>
          </p:nvSpPr>
          <p:spPr>
            <a:xfrm>
              <a:off x="1126836" y="2349276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2" name="Rectangle: Rounded Corners 131">
              <a:extLst>
                <a:ext uri="{FF2B5EF4-FFF2-40B4-BE49-F238E27FC236}">
                  <a16:creationId xmlns="" xmlns:a16="http://schemas.microsoft.com/office/drawing/2014/main" id="{27CB399F-4CFD-49D7-8BF0-92606D401799}"/>
                </a:ext>
              </a:extLst>
            </p:cNvPr>
            <p:cNvSpPr/>
            <p:nvPr/>
          </p:nvSpPr>
          <p:spPr>
            <a:xfrm>
              <a:off x="1126836" y="2001008"/>
              <a:ext cx="2724728" cy="2678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83" name="Group 78">
            <a:extLst>
              <a:ext uri="{FF2B5EF4-FFF2-40B4-BE49-F238E27FC236}">
                <a16:creationId xmlns="" xmlns:a16="http://schemas.microsoft.com/office/drawing/2014/main" id="{F5C8F7A5-972A-45FF-95EA-4AB3396E4184}"/>
              </a:ext>
            </a:extLst>
          </p:cNvPr>
          <p:cNvGrpSpPr/>
          <p:nvPr/>
        </p:nvGrpSpPr>
        <p:grpSpPr>
          <a:xfrm>
            <a:off x="9916668" y="2518314"/>
            <a:ext cx="793242" cy="2202296"/>
            <a:chOff x="6096000" y="2444353"/>
            <a:chExt cx="1362365" cy="3402266"/>
          </a:xfr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</a:gradFill>
        </p:grpSpPr>
        <p:sp>
          <p:nvSpPr>
            <p:cNvPr id="84" name="Freeform: Shape 112">
              <a:extLst>
                <a:ext uri="{FF2B5EF4-FFF2-40B4-BE49-F238E27FC236}">
                  <a16:creationId xmlns="" xmlns:a16="http://schemas.microsoft.com/office/drawing/2014/main" id="{1072DFBF-5296-46DC-92ED-1D8B877887CC}"/>
                </a:ext>
              </a:extLst>
            </p:cNvPr>
            <p:cNvSpPr/>
            <p:nvPr/>
          </p:nvSpPr>
          <p:spPr>
            <a:xfrm>
              <a:off x="6096000" y="244435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5" name="Freeform: Shape 113">
              <a:extLst>
                <a:ext uri="{FF2B5EF4-FFF2-40B4-BE49-F238E27FC236}">
                  <a16:creationId xmlns="" xmlns:a16="http://schemas.microsoft.com/office/drawing/2014/main" id="{8C4BE27A-C706-4603-8055-63451612BDDF}"/>
                </a:ext>
              </a:extLst>
            </p:cNvPr>
            <p:cNvSpPr/>
            <p:nvPr/>
          </p:nvSpPr>
          <p:spPr>
            <a:xfrm>
              <a:off x="6096000" y="279262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6" name="Freeform: Shape 114">
              <a:extLst>
                <a:ext uri="{FF2B5EF4-FFF2-40B4-BE49-F238E27FC236}">
                  <a16:creationId xmlns="" xmlns:a16="http://schemas.microsoft.com/office/drawing/2014/main" id="{613E2131-3E92-4066-AEB0-ED0C021E1E9E}"/>
                </a:ext>
              </a:extLst>
            </p:cNvPr>
            <p:cNvSpPr/>
            <p:nvPr/>
          </p:nvSpPr>
          <p:spPr>
            <a:xfrm>
              <a:off x="6096000" y="314088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7" name="Freeform: Shape 115">
              <a:extLst>
                <a:ext uri="{FF2B5EF4-FFF2-40B4-BE49-F238E27FC236}">
                  <a16:creationId xmlns="" xmlns:a16="http://schemas.microsoft.com/office/drawing/2014/main" id="{DAF5352D-56E8-42BE-8B7B-E3215CBF49A7}"/>
                </a:ext>
              </a:extLst>
            </p:cNvPr>
            <p:cNvSpPr/>
            <p:nvPr/>
          </p:nvSpPr>
          <p:spPr>
            <a:xfrm>
              <a:off x="6096000" y="348915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8" name="Freeform: Shape 116">
              <a:extLst>
                <a:ext uri="{FF2B5EF4-FFF2-40B4-BE49-F238E27FC236}">
                  <a16:creationId xmlns="" xmlns:a16="http://schemas.microsoft.com/office/drawing/2014/main" id="{518C0CA2-D3A7-42C9-A371-A78463B92675}"/>
                </a:ext>
              </a:extLst>
            </p:cNvPr>
            <p:cNvSpPr/>
            <p:nvPr/>
          </p:nvSpPr>
          <p:spPr>
            <a:xfrm>
              <a:off x="6096000" y="3837425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9" name="Freeform: Shape 117">
              <a:extLst>
                <a:ext uri="{FF2B5EF4-FFF2-40B4-BE49-F238E27FC236}">
                  <a16:creationId xmlns="" xmlns:a16="http://schemas.microsoft.com/office/drawing/2014/main" id="{6F9CFFD5-1448-47E0-B0A0-80D83AA5953A}"/>
                </a:ext>
              </a:extLst>
            </p:cNvPr>
            <p:cNvSpPr/>
            <p:nvPr/>
          </p:nvSpPr>
          <p:spPr>
            <a:xfrm>
              <a:off x="6096000" y="4185693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0" name="Freeform: Shape 118">
              <a:extLst>
                <a:ext uri="{FF2B5EF4-FFF2-40B4-BE49-F238E27FC236}">
                  <a16:creationId xmlns="" xmlns:a16="http://schemas.microsoft.com/office/drawing/2014/main" id="{1E6EC2AD-CD28-4F0A-93F4-D4557FFAF3B0}"/>
                </a:ext>
              </a:extLst>
            </p:cNvPr>
            <p:cNvSpPr/>
            <p:nvPr/>
          </p:nvSpPr>
          <p:spPr>
            <a:xfrm>
              <a:off x="6096000" y="45339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1" name="Freeform: Shape 119">
              <a:extLst>
                <a:ext uri="{FF2B5EF4-FFF2-40B4-BE49-F238E27FC236}">
                  <a16:creationId xmlns="" xmlns:a16="http://schemas.microsoft.com/office/drawing/2014/main" id="{3AEF6CF8-84F9-4189-A006-195282C16FA5}"/>
                </a:ext>
              </a:extLst>
            </p:cNvPr>
            <p:cNvSpPr/>
            <p:nvPr/>
          </p:nvSpPr>
          <p:spPr>
            <a:xfrm>
              <a:off x="6096000" y="4882229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2" name="Freeform: Shape 120">
              <a:extLst>
                <a:ext uri="{FF2B5EF4-FFF2-40B4-BE49-F238E27FC236}">
                  <a16:creationId xmlns="" xmlns:a16="http://schemas.microsoft.com/office/drawing/2014/main" id="{839AF2F3-5E8C-42F9-A889-CC8DA1DC5B79}"/>
                </a:ext>
              </a:extLst>
            </p:cNvPr>
            <p:cNvSpPr/>
            <p:nvPr/>
          </p:nvSpPr>
          <p:spPr>
            <a:xfrm>
              <a:off x="6096000" y="5230497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3" name="Freeform: Shape 121">
              <a:extLst>
                <a:ext uri="{FF2B5EF4-FFF2-40B4-BE49-F238E27FC236}">
                  <a16:creationId xmlns="" xmlns:a16="http://schemas.microsoft.com/office/drawing/2014/main" id="{C982F938-16A9-4FBF-B2D3-50760C90E236}"/>
                </a:ext>
              </a:extLst>
            </p:cNvPr>
            <p:cNvSpPr/>
            <p:nvPr/>
          </p:nvSpPr>
          <p:spPr>
            <a:xfrm>
              <a:off x="6096000" y="5578761"/>
              <a:ext cx="1362365" cy="267858"/>
            </a:xfrm>
            <a:custGeom>
              <a:avLst/>
              <a:gdLst>
                <a:gd name="connsiteX0" fmla="*/ 0 w 1362365"/>
                <a:gd name="connsiteY0" fmla="*/ 0 h 267858"/>
                <a:gd name="connsiteX1" fmla="*/ 1228436 w 1362365"/>
                <a:gd name="connsiteY1" fmla="*/ 0 h 267858"/>
                <a:gd name="connsiteX2" fmla="*/ 1362365 w 1362365"/>
                <a:gd name="connsiteY2" fmla="*/ 133929 h 267858"/>
                <a:gd name="connsiteX3" fmla="*/ 1362364 w 1362365"/>
                <a:gd name="connsiteY3" fmla="*/ 133929 h 267858"/>
                <a:gd name="connsiteX4" fmla="*/ 1228435 w 1362365"/>
                <a:gd name="connsiteY4" fmla="*/ 267858 h 267858"/>
                <a:gd name="connsiteX5" fmla="*/ 0 w 1362365"/>
                <a:gd name="connsiteY5" fmla="*/ 267858 h 267858"/>
                <a:gd name="connsiteX6" fmla="*/ 0 w 1362365"/>
                <a:gd name="connsiteY6" fmla="*/ 0 h 267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62365" h="267858">
                  <a:moveTo>
                    <a:pt x="0" y="0"/>
                  </a:moveTo>
                  <a:lnTo>
                    <a:pt x="1228436" y="0"/>
                  </a:lnTo>
                  <a:cubicBezTo>
                    <a:pt x="1302403" y="0"/>
                    <a:pt x="1362365" y="59962"/>
                    <a:pt x="1362365" y="133929"/>
                  </a:cubicBezTo>
                  <a:lnTo>
                    <a:pt x="1362364" y="133929"/>
                  </a:lnTo>
                  <a:cubicBezTo>
                    <a:pt x="1362364" y="207896"/>
                    <a:pt x="1302402" y="267858"/>
                    <a:pt x="1228435" y="267858"/>
                  </a:cubicBezTo>
                  <a:lnTo>
                    <a:pt x="0" y="267858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4" name="Group 201">
            <a:extLst>
              <a:ext uri="{FF2B5EF4-FFF2-40B4-BE49-F238E27FC236}">
                <a16:creationId xmlns="" xmlns:a16="http://schemas.microsoft.com/office/drawing/2014/main" id="{1C131C9D-F1AC-4F4E-B5BB-AB8504F02973}"/>
              </a:ext>
            </a:extLst>
          </p:cNvPr>
          <p:cNvGrpSpPr/>
          <p:nvPr/>
        </p:nvGrpSpPr>
        <p:grpSpPr>
          <a:xfrm>
            <a:off x="2213611" y="4901014"/>
            <a:ext cx="1586483" cy="812985"/>
            <a:chOff x="6697329" y="1296947"/>
            <a:chExt cx="2202817" cy="1083980"/>
          </a:xfrm>
        </p:grpSpPr>
        <p:sp>
          <p:nvSpPr>
            <p:cNvPr id="95" name="TextBox 202">
              <a:extLst>
                <a:ext uri="{FF2B5EF4-FFF2-40B4-BE49-F238E27FC236}">
                  <a16:creationId xmlns="" xmlns:a16="http://schemas.microsoft.com/office/drawing/2014/main" id="{85C08685-B9C8-47B7-B520-33E7D85BD45A}"/>
                </a:ext>
              </a:extLst>
            </p:cNvPr>
            <p:cNvSpPr txBox="1"/>
            <p:nvPr/>
          </p:nvSpPr>
          <p:spPr>
            <a:xfrm>
              <a:off x="6697329" y="1296947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cap="all" dirty="0" err="1" smtClean="0"/>
                <a:t>Condición</a:t>
              </a:r>
              <a:r>
                <a:rPr lang="en-US" sz="1200" b="1" cap="all" dirty="0" smtClean="0"/>
                <a:t> </a:t>
              </a:r>
              <a:r>
                <a:rPr lang="en-US" sz="1200" b="1" cap="all" dirty="0" err="1" smtClean="0"/>
                <a:t>laboral</a:t>
              </a:r>
              <a:endParaRPr lang="en-US" sz="1200" b="1" cap="all" dirty="0"/>
            </a:p>
          </p:txBody>
        </p:sp>
        <p:sp>
          <p:nvSpPr>
            <p:cNvPr id="96" name="TextBox 203">
              <a:extLst>
                <a:ext uri="{FF2B5EF4-FFF2-40B4-BE49-F238E27FC236}">
                  <a16:creationId xmlns="" xmlns:a16="http://schemas.microsoft.com/office/drawing/2014/main" id="{0CE8C2D3-131D-4D05-BA98-14985D1E0A05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Total de las personas que trabajan, porcentaje que tienen al menos una deuda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7" name="Group 204">
            <a:extLst>
              <a:ext uri="{FF2B5EF4-FFF2-40B4-BE49-F238E27FC236}">
                <a16:creationId xmlns="" xmlns:a16="http://schemas.microsoft.com/office/drawing/2014/main" id="{588E2806-4C26-4537-BFCF-0930E33C33F8}"/>
              </a:ext>
            </a:extLst>
          </p:cNvPr>
          <p:cNvGrpSpPr/>
          <p:nvPr/>
        </p:nvGrpSpPr>
        <p:grpSpPr>
          <a:xfrm>
            <a:off x="4313683" y="4901014"/>
            <a:ext cx="1586483" cy="966873"/>
            <a:chOff x="6697329" y="1296946"/>
            <a:chExt cx="2202817" cy="1289164"/>
          </a:xfrm>
        </p:grpSpPr>
        <p:sp>
          <p:nvSpPr>
            <p:cNvPr id="98" name="TextBox 205">
              <a:extLst>
                <a:ext uri="{FF2B5EF4-FFF2-40B4-BE49-F238E27FC236}">
                  <a16:creationId xmlns="" xmlns:a16="http://schemas.microsoft.com/office/drawing/2014/main" id="{FFC984B5-C060-443C-B20D-CF0D5DE88F08}"/>
                </a:ext>
              </a:extLst>
            </p:cNvPr>
            <p:cNvSpPr txBox="1"/>
            <p:nvPr/>
          </p:nvSpPr>
          <p:spPr>
            <a:xfrm>
              <a:off x="6697329" y="1296946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cap="all" dirty="0" err="1" smtClean="0"/>
                <a:t>Edad</a:t>
              </a:r>
              <a:endParaRPr lang="en-US" sz="1200" b="1" cap="all" dirty="0" smtClean="0"/>
            </a:p>
          </p:txBody>
        </p:sp>
        <p:sp>
          <p:nvSpPr>
            <p:cNvPr id="99" name="TextBox 206">
              <a:extLst>
                <a:ext uri="{FF2B5EF4-FFF2-40B4-BE49-F238E27FC236}">
                  <a16:creationId xmlns="" xmlns:a16="http://schemas.microsoft.com/office/drawing/2014/main" id="{FBCBB845-7612-4753-B3CE-59CB21975DC1}"/>
                </a:ext>
              </a:extLst>
            </p:cNvPr>
            <p:cNvSpPr txBox="1"/>
            <p:nvPr/>
          </p:nvSpPr>
          <p:spPr>
            <a:xfrm>
              <a:off x="6703176" y="1642262"/>
              <a:ext cx="219697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Por edad, total de las personas entre los 30 a 49 años  que declaran tener al menos una deuda.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0" name="Group 207">
            <a:extLst>
              <a:ext uri="{FF2B5EF4-FFF2-40B4-BE49-F238E27FC236}">
                <a16:creationId xmlns="" xmlns:a16="http://schemas.microsoft.com/office/drawing/2014/main" id="{9409C5A6-7EC2-48AD-B8CE-91776DC43EE1}"/>
              </a:ext>
            </a:extLst>
          </p:cNvPr>
          <p:cNvGrpSpPr/>
          <p:nvPr/>
        </p:nvGrpSpPr>
        <p:grpSpPr>
          <a:xfrm>
            <a:off x="6413755" y="4901014"/>
            <a:ext cx="1586483" cy="812985"/>
            <a:chOff x="6697329" y="1296946"/>
            <a:chExt cx="2202817" cy="1083980"/>
          </a:xfrm>
        </p:grpSpPr>
        <p:sp>
          <p:nvSpPr>
            <p:cNvPr id="101" name="TextBox 208">
              <a:extLst>
                <a:ext uri="{FF2B5EF4-FFF2-40B4-BE49-F238E27FC236}">
                  <a16:creationId xmlns="" xmlns:a16="http://schemas.microsoft.com/office/drawing/2014/main" id="{FCB39212-9221-40A5-85F8-1824DA4B6315}"/>
                </a:ext>
              </a:extLst>
            </p:cNvPr>
            <p:cNvSpPr txBox="1"/>
            <p:nvPr/>
          </p:nvSpPr>
          <p:spPr>
            <a:xfrm>
              <a:off x="6697329" y="1296946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cap="all" dirty="0" err="1" smtClean="0"/>
                <a:t>Nivel</a:t>
              </a:r>
              <a:r>
                <a:rPr lang="en-US" sz="1200" b="1" cap="all" dirty="0" smtClean="0"/>
                <a:t> </a:t>
              </a:r>
              <a:r>
                <a:rPr lang="en-US" sz="1200" b="1" cap="all" dirty="0" err="1" smtClean="0"/>
                <a:t>Educativo</a:t>
              </a:r>
              <a:endParaRPr lang="en-US" sz="1200" b="1" cap="all" dirty="0"/>
            </a:p>
          </p:txBody>
        </p:sp>
        <p:sp>
          <p:nvSpPr>
            <p:cNvPr id="102" name="TextBox 209">
              <a:extLst>
                <a:ext uri="{FF2B5EF4-FFF2-40B4-BE49-F238E27FC236}">
                  <a16:creationId xmlns="" xmlns:a16="http://schemas.microsoft.com/office/drawing/2014/main" id="{C13ED833-2521-49E4-BFEB-B3C732ED2FF6}"/>
                </a:ext>
              </a:extLst>
            </p:cNvPr>
            <p:cNvSpPr txBox="1"/>
            <p:nvPr/>
          </p:nvSpPr>
          <p:spPr>
            <a:xfrm>
              <a:off x="6703176" y="1642262"/>
              <a:ext cx="219697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Total de personas con grado de educación universitaria con una deuda al menos.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3" name="Group 210">
            <a:extLst>
              <a:ext uri="{FF2B5EF4-FFF2-40B4-BE49-F238E27FC236}">
                <a16:creationId xmlns="" xmlns:a16="http://schemas.microsoft.com/office/drawing/2014/main" id="{8516EAE2-B886-4630-8A76-39CB3A83088C}"/>
              </a:ext>
            </a:extLst>
          </p:cNvPr>
          <p:cNvGrpSpPr/>
          <p:nvPr/>
        </p:nvGrpSpPr>
        <p:grpSpPr>
          <a:xfrm>
            <a:off x="9123427" y="4901014"/>
            <a:ext cx="1586483" cy="812984"/>
            <a:chOff x="6697329" y="1296948"/>
            <a:chExt cx="2202817" cy="1083980"/>
          </a:xfrm>
        </p:grpSpPr>
        <p:sp>
          <p:nvSpPr>
            <p:cNvPr id="104" name="TextBox 211">
              <a:extLst>
                <a:ext uri="{FF2B5EF4-FFF2-40B4-BE49-F238E27FC236}">
                  <a16:creationId xmlns="" xmlns:a16="http://schemas.microsoft.com/office/drawing/2014/main" id="{7083535F-2645-46A6-BD57-AE37FCE665FA}"/>
                </a:ext>
              </a:extLst>
            </p:cNvPr>
            <p:cNvSpPr txBox="1"/>
            <p:nvPr/>
          </p:nvSpPr>
          <p:spPr>
            <a:xfrm>
              <a:off x="6697329" y="1296948"/>
              <a:ext cx="2202816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200" b="1" cap="all" dirty="0" smtClean="0"/>
                <a:t>A </a:t>
              </a:r>
              <a:r>
                <a:rPr lang="en-US" sz="1200" b="1" cap="all" dirty="0" err="1" smtClean="0"/>
                <a:t>totales</a:t>
              </a:r>
              <a:r>
                <a:rPr lang="en-US" sz="1200" b="1" cap="all" dirty="0" smtClean="0"/>
                <a:t>…</a:t>
              </a:r>
              <a:endParaRPr lang="en-US" sz="1050" b="1" cap="all" dirty="0"/>
            </a:p>
          </p:txBody>
        </p:sp>
        <p:sp>
          <p:nvSpPr>
            <p:cNvPr id="105" name="TextBox 212">
              <a:extLst>
                <a:ext uri="{FF2B5EF4-FFF2-40B4-BE49-F238E27FC236}">
                  <a16:creationId xmlns="" xmlns:a16="http://schemas.microsoft.com/office/drawing/2014/main" id="{700DF062-E817-46E9-AB0E-5E92C8994ED7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738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s-ES" sz="1000" dirty="0" smtClean="0"/>
                <a:t>Total de las personas encuestadas tiene al menos una deuda</a:t>
              </a:r>
              <a:endParaRPr lang="es-CR" sz="1000" dirty="0"/>
            </a:p>
          </p:txBody>
        </p:sp>
      </p:grpSp>
      <p:sp>
        <p:nvSpPr>
          <p:cNvPr id="106" name="TextBox 213">
            <a:extLst>
              <a:ext uri="{FF2B5EF4-FFF2-40B4-BE49-F238E27FC236}">
                <a16:creationId xmlns="" xmlns:a16="http://schemas.microsoft.com/office/drawing/2014/main" id="{093AD312-7FC2-4F02-89CB-1D56605AC86D}"/>
              </a:ext>
            </a:extLst>
          </p:cNvPr>
          <p:cNvSpPr txBox="1"/>
          <p:nvPr/>
        </p:nvSpPr>
        <p:spPr>
          <a:xfrm>
            <a:off x="9455647" y="1857841"/>
            <a:ext cx="922048" cy="60016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3300" b="1" dirty="0" smtClean="0"/>
              <a:t>60%</a:t>
            </a:r>
            <a:endParaRPr lang="en-US" sz="3300" b="1" dirty="0"/>
          </a:p>
        </p:txBody>
      </p:sp>
      <p:sp>
        <p:nvSpPr>
          <p:cNvPr id="108" name="Rectangle: Rounded Corners 156">
            <a:extLst>
              <a:ext uri="{FF2B5EF4-FFF2-40B4-BE49-F238E27FC236}">
                <a16:creationId xmlns="" xmlns:a16="http://schemas.microsoft.com/office/drawing/2014/main" id="{FE8339A6-EF42-4990-A206-1E0E8826A605}"/>
              </a:ext>
            </a:extLst>
          </p:cNvPr>
          <p:cNvSpPr/>
          <p:nvPr/>
        </p:nvSpPr>
        <p:spPr>
          <a:xfrm>
            <a:off x="4319779" y="3188287"/>
            <a:ext cx="1117853" cy="18889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9" name="Rectangle: Rounded Corners 124">
            <a:extLst>
              <a:ext uri="{FF2B5EF4-FFF2-40B4-BE49-F238E27FC236}">
                <a16:creationId xmlns="" xmlns:a16="http://schemas.microsoft.com/office/drawing/2014/main" id="{2DDDED65-3400-4C7C-8B83-F86AE893CA85}"/>
              </a:ext>
            </a:extLst>
          </p:cNvPr>
          <p:cNvSpPr/>
          <p:nvPr/>
        </p:nvSpPr>
        <p:spPr>
          <a:xfrm>
            <a:off x="9129523" y="3870805"/>
            <a:ext cx="1586483" cy="17338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0" name="Rectangle: Rounded Corners 124">
            <a:extLst>
              <a:ext uri="{FF2B5EF4-FFF2-40B4-BE49-F238E27FC236}">
                <a16:creationId xmlns="" xmlns:a16="http://schemas.microsoft.com/office/drawing/2014/main" id="{2DDDED65-3400-4C7C-8B83-F86AE893CA85}"/>
              </a:ext>
            </a:extLst>
          </p:cNvPr>
          <p:cNvSpPr/>
          <p:nvPr/>
        </p:nvSpPr>
        <p:spPr>
          <a:xfrm>
            <a:off x="9129523" y="3639157"/>
            <a:ext cx="1586483" cy="17338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1" name="Rectangle: Rounded Corners 124">
            <a:extLst>
              <a:ext uri="{FF2B5EF4-FFF2-40B4-BE49-F238E27FC236}">
                <a16:creationId xmlns="" xmlns:a16="http://schemas.microsoft.com/office/drawing/2014/main" id="{2DDDED65-3400-4C7C-8B83-F86AE893CA85}"/>
              </a:ext>
            </a:extLst>
          </p:cNvPr>
          <p:cNvSpPr/>
          <p:nvPr/>
        </p:nvSpPr>
        <p:spPr>
          <a:xfrm>
            <a:off x="9117331" y="3419701"/>
            <a:ext cx="1586483" cy="17338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2" name="Rectangle: Rounded Corners 154">
            <a:extLst>
              <a:ext uri="{FF2B5EF4-FFF2-40B4-BE49-F238E27FC236}">
                <a16:creationId xmlns="" xmlns:a16="http://schemas.microsoft.com/office/drawing/2014/main" id="{5BBAD2B1-48E4-40BE-AF8C-369D868C4200}"/>
              </a:ext>
            </a:extLst>
          </p:cNvPr>
          <p:cNvSpPr/>
          <p:nvPr/>
        </p:nvSpPr>
        <p:spPr>
          <a:xfrm>
            <a:off x="4331971" y="3645370"/>
            <a:ext cx="1586483" cy="173385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3" name="Rectangle: Rounded Corners 154">
            <a:extLst>
              <a:ext uri="{FF2B5EF4-FFF2-40B4-BE49-F238E27FC236}">
                <a16:creationId xmlns="" xmlns:a16="http://schemas.microsoft.com/office/drawing/2014/main" id="{5BBAD2B1-48E4-40BE-AF8C-369D868C4200}"/>
              </a:ext>
            </a:extLst>
          </p:cNvPr>
          <p:cNvSpPr/>
          <p:nvPr/>
        </p:nvSpPr>
        <p:spPr>
          <a:xfrm>
            <a:off x="4331971" y="3425914"/>
            <a:ext cx="1586483" cy="173385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5" name="Rectángulo 4"/>
          <p:cNvSpPr/>
          <p:nvPr/>
        </p:nvSpPr>
        <p:spPr>
          <a:xfrm>
            <a:off x="353113" y="6145748"/>
            <a:ext cx="1053084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50" dirty="0" smtClean="0"/>
              <a:t>Fuente: Escuela de Estadística, Universidad de Costa Rica. Encuesta Actualidades 2017. Octubre, 2017</a:t>
            </a:r>
            <a:endParaRPr lang="es-CR" sz="1050" dirty="0"/>
          </a:p>
        </p:txBody>
      </p:sp>
      <p:sp>
        <p:nvSpPr>
          <p:cNvPr id="117" name="TextBox 72"/>
          <p:cNvSpPr txBox="1">
            <a:spLocks noChangeArrowheads="1"/>
          </p:cNvSpPr>
          <p:nvPr/>
        </p:nvSpPr>
        <p:spPr bwMode="auto">
          <a:xfrm>
            <a:off x="2333764" y="533257"/>
            <a:ext cx="7547433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ctr" defTabSz="914217">
              <a:defRPr/>
            </a:pPr>
            <a:r>
              <a:rPr lang="en-US" sz="2000" b="1" dirty="0" smtClean="0">
                <a:latin typeface="Lato Regular" charset="0"/>
                <a:cs typeface="Lato Regular" charset="0"/>
              </a:rPr>
              <a:t>UCR: </a:t>
            </a:r>
            <a:r>
              <a:rPr lang="en-US" sz="2000" b="1" dirty="0" err="1" smtClean="0">
                <a:latin typeface="Lato Regular" charset="0"/>
                <a:cs typeface="Lato Regular" charset="0"/>
              </a:rPr>
              <a:t>Porcentaje</a:t>
            </a:r>
            <a:r>
              <a:rPr lang="en-US" sz="2000" b="1" dirty="0" smtClean="0">
                <a:latin typeface="Lato Regular" charset="0"/>
                <a:cs typeface="Lato Regular" charset="0"/>
              </a:rPr>
              <a:t> de personas que </a:t>
            </a:r>
            <a:r>
              <a:rPr lang="en-US" sz="2000" b="1" dirty="0" err="1" smtClean="0">
                <a:latin typeface="Lato Regular" charset="0"/>
                <a:cs typeface="Lato Regular" charset="0"/>
              </a:rPr>
              <a:t>poseen</a:t>
            </a:r>
            <a:r>
              <a:rPr lang="en-US" sz="2000" b="1" dirty="0" smtClean="0">
                <a:latin typeface="Lato Regular" charset="0"/>
                <a:cs typeface="Lato Regular" charset="0"/>
              </a:rPr>
              <a:t> al </a:t>
            </a:r>
            <a:r>
              <a:rPr lang="en-US" sz="2000" b="1" dirty="0" err="1" smtClean="0">
                <a:latin typeface="Lato Regular" charset="0"/>
                <a:cs typeface="Lato Regular" charset="0"/>
              </a:rPr>
              <a:t>menos</a:t>
            </a:r>
            <a:r>
              <a:rPr lang="en-US" sz="2000" b="1" dirty="0" smtClean="0">
                <a:latin typeface="Lato Regular" charset="0"/>
                <a:cs typeface="Lato Regular" charset="0"/>
              </a:rPr>
              <a:t> </a:t>
            </a:r>
            <a:r>
              <a:rPr lang="en-US" sz="2000" b="1" dirty="0" err="1" smtClean="0">
                <a:latin typeface="Lato Regular" charset="0"/>
                <a:cs typeface="Lato Regular" charset="0"/>
              </a:rPr>
              <a:t>una</a:t>
            </a:r>
            <a:r>
              <a:rPr lang="en-US" sz="2000" b="1" dirty="0" smtClean="0">
                <a:latin typeface="Lato Regular" charset="0"/>
                <a:cs typeface="Lato Regular" charset="0"/>
              </a:rPr>
              <a:t> </a:t>
            </a:r>
          </a:p>
          <a:p>
            <a:pPr algn="ctr" defTabSz="914217">
              <a:defRPr/>
            </a:pPr>
            <a:r>
              <a:rPr lang="en-US" sz="3200" b="1" dirty="0" err="1" smtClean="0">
                <a:latin typeface="Lato Regular" charset="0"/>
                <a:cs typeface="Lato Regular" charset="0"/>
              </a:rPr>
              <a:t>deuda</a:t>
            </a:r>
            <a:r>
              <a:rPr lang="en-US" sz="2000" b="1" dirty="0" smtClean="0">
                <a:latin typeface="Lato Regular" charset="0"/>
                <a:cs typeface="Lato Regular" charset="0"/>
              </a:rPr>
              <a:t> </a:t>
            </a:r>
            <a:r>
              <a:rPr lang="en-US" sz="2000" b="1" dirty="0" err="1" smtClean="0">
                <a:latin typeface="Lato Regular" charset="0"/>
                <a:cs typeface="Lato Regular" charset="0"/>
              </a:rPr>
              <a:t>según</a:t>
            </a:r>
            <a:r>
              <a:rPr lang="en-US" sz="2000" b="1" dirty="0" smtClean="0">
                <a:latin typeface="Lato Regular" charset="0"/>
                <a:cs typeface="Lato Regular" charset="0"/>
              </a:rPr>
              <a:t> </a:t>
            </a:r>
            <a:r>
              <a:rPr lang="en-US" sz="2000" b="1" dirty="0" err="1" smtClean="0">
                <a:latin typeface="Lato Regular" charset="0"/>
                <a:cs typeface="Lato Regular" charset="0"/>
              </a:rPr>
              <a:t>carácter</a:t>
            </a:r>
            <a:r>
              <a:rPr lang="es-ES" sz="2000" b="1" dirty="0" smtClean="0">
                <a:latin typeface="Lato Regular" charset="0"/>
                <a:cs typeface="Lato Regular" charset="0"/>
              </a:rPr>
              <a:t>í</a:t>
            </a:r>
            <a:r>
              <a:rPr lang="en-US" sz="2000" b="1" dirty="0" err="1" smtClean="0">
                <a:latin typeface="Lato Regular" charset="0"/>
                <a:cs typeface="Lato Regular" charset="0"/>
              </a:rPr>
              <a:t>sticas</a:t>
            </a:r>
            <a:r>
              <a:rPr lang="en-US" sz="2000" b="1" dirty="0" smtClean="0">
                <a:latin typeface="Lato Regular" charset="0"/>
                <a:cs typeface="Lato Regular" charset="0"/>
              </a:rPr>
              <a:t> socio-</a:t>
            </a:r>
            <a:r>
              <a:rPr lang="en-US" sz="2000" b="1" dirty="0" err="1" smtClean="0">
                <a:latin typeface="Lato Regular" charset="0"/>
                <a:cs typeface="Lato Regular" charset="0"/>
              </a:rPr>
              <a:t>demogr</a:t>
            </a:r>
            <a:r>
              <a:rPr lang="es-ES" sz="2000" b="1" dirty="0" smtClean="0">
                <a:latin typeface="Lato Regular" charset="0"/>
                <a:cs typeface="Lato Regular" charset="0"/>
              </a:rPr>
              <a:t>á</a:t>
            </a:r>
            <a:r>
              <a:rPr lang="en-US" sz="2000" b="1" dirty="0" err="1" smtClean="0">
                <a:latin typeface="Lato Regular" charset="0"/>
                <a:cs typeface="Lato Regular" charset="0"/>
              </a:rPr>
              <a:t>ficas</a:t>
            </a:r>
            <a:endParaRPr lang="en-US" sz="2000" b="1" dirty="0">
              <a:latin typeface="Lato Regular" charset="0"/>
              <a:cs typeface="Lato Regular" charset="0"/>
            </a:endParaRPr>
          </a:p>
        </p:txBody>
      </p:sp>
      <p:cxnSp>
        <p:nvCxnSpPr>
          <p:cNvPr id="119" name="118 Conector recto"/>
          <p:cNvCxnSpPr/>
          <p:nvPr/>
        </p:nvCxnSpPr>
        <p:spPr>
          <a:xfrm>
            <a:off x="8497824" y="1706880"/>
            <a:ext cx="60960" cy="408432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21">
            <a:extLst>
              <a:ext uri="{FF2B5EF4-FFF2-40B4-BE49-F238E27FC236}">
                <a16:creationId xmlns="" xmlns:a16="http://schemas.microsoft.com/office/drawing/2014/main" id="{380CFEB1-2E69-4B57-B383-51E3DD78D0CC}"/>
              </a:ext>
            </a:extLst>
          </p:cNvPr>
          <p:cNvSpPr/>
          <p:nvPr/>
        </p:nvSpPr>
        <p:spPr>
          <a:xfrm>
            <a:off x="6221058" y="1474625"/>
            <a:ext cx="2293893" cy="2293893"/>
          </a:xfrm>
          <a:prstGeom prst="ellipse">
            <a:avLst/>
          </a:prstGeom>
          <a:solidFill>
            <a:schemeClr val="bg1"/>
          </a:solidFill>
          <a:effectLst>
            <a:outerShdw blurRad="101600" dist="139700" dir="4200000" algn="ctr" rotWithShape="0">
              <a:srgbClr val="000000">
                <a:alpha val="3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graphicFrame>
        <p:nvGraphicFramePr>
          <p:cNvPr id="8" name="Chart 22">
            <a:extLst>
              <a:ext uri="{FF2B5EF4-FFF2-40B4-BE49-F238E27FC236}">
                <a16:creationId xmlns="" xmlns:a16="http://schemas.microsoft.com/office/drawing/2014/main" id="{B640DC42-7AC9-4876-AE99-8A648909C7C0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795606906"/>
              </p:ext>
            </p:extLst>
          </p:nvPr>
        </p:nvGraphicFramePr>
        <p:xfrm>
          <a:off x="5400798" y="1296287"/>
          <a:ext cx="3929830" cy="2640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Oval 23">
            <a:extLst>
              <a:ext uri="{FF2B5EF4-FFF2-40B4-BE49-F238E27FC236}">
                <a16:creationId xmlns="" xmlns:a16="http://schemas.microsoft.com/office/drawing/2014/main" id="{298B7552-9229-4400-B3EC-41298997A75E}"/>
              </a:ext>
            </a:extLst>
          </p:cNvPr>
          <p:cNvSpPr/>
          <p:nvPr/>
        </p:nvSpPr>
        <p:spPr>
          <a:xfrm>
            <a:off x="6603564" y="1854336"/>
            <a:ext cx="1524297" cy="1524297"/>
          </a:xfrm>
          <a:prstGeom prst="ellipse">
            <a:avLst/>
          </a:prstGeom>
          <a:solidFill>
            <a:schemeClr val="bg1"/>
          </a:solidFill>
          <a:effectLst>
            <a:outerShdw blurRad="57150" dist="101600" dir="4200000" algn="ctr" rotWithShape="0">
              <a:srgbClr val="000000">
                <a:alpha val="3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noProof="1" smtClean="0">
                <a:solidFill>
                  <a:schemeClr val="accent6">
                    <a:lumMod val="75000"/>
                  </a:schemeClr>
                </a:solidFill>
              </a:rPr>
              <a:t>↑</a:t>
            </a:r>
          </a:p>
          <a:p>
            <a:pPr algn="ctr"/>
            <a:r>
              <a:rPr lang="en-US" sz="2800" b="1" noProof="1" smtClean="0">
                <a:solidFill>
                  <a:schemeClr val="accent6">
                    <a:lumMod val="75000"/>
                  </a:schemeClr>
                </a:solidFill>
              </a:rPr>
              <a:t>75%</a:t>
            </a:r>
            <a:endParaRPr lang="en-US" sz="2800" b="1" noProof="1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3" name="Chart 31">
            <a:extLst>
              <a:ext uri="{FF2B5EF4-FFF2-40B4-BE49-F238E27FC236}">
                <a16:creationId xmlns="" xmlns:a16="http://schemas.microsoft.com/office/drawing/2014/main" id="{24E497C0-C33F-43FA-93D7-CF7688228E38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829902148"/>
              </p:ext>
            </p:extLst>
          </p:nvPr>
        </p:nvGraphicFramePr>
        <p:xfrm>
          <a:off x="504968" y="2333767"/>
          <a:ext cx="4653886" cy="3575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33">
            <a:extLst>
              <a:ext uri="{FF2B5EF4-FFF2-40B4-BE49-F238E27FC236}">
                <a16:creationId xmlns="" xmlns:a16="http://schemas.microsoft.com/office/drawing/2014/main" id="{A29EE612-0292-4689-BC07-4782ADADFE8A}"/>
              </a:ext>
            </a:extLst>
          </p:cNvPr>
          <p:cNvSpPr/>
          <p:nvPr/>
        </p:nvSpPr>
        <p:spPr>
          <a:xfrm>
            <a:off x="382138" y="1276036"/>
            <a:ext cx="48176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CR" dirty="0" smtClean="0"/>
              <a:t>Costa Rica: Cantidad de tarjeas de crédito </a:t>
            </a:r>
          </a:p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CR" dirty="0" smtClean="0"/>
              <a:t>en circulación y saldo de deuda en tarjetas de crédito </a:t>
            </a:r>
          </a:p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CR" dirty="0" smtClean="0"/>
              <a:t>en millones de colones </a:t>
            </a:r>
          </a:p>
          <a:p>
            <a:pPr algn="ctr"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CR" dirty="0" smtClean="0"/>
              <a:t>2012-2017</a:t>
            </a:r>
            <a:endParaRPr lang="es-CR" dirty="0"/>
          </a:p>
        </p:txBody>
      </p:sp>
      <p:sp>
        <p:nvSpPr>
          <p:cNvPr id="16" name="Rectángulo 8"/>
          <p:cNvSpPr/>
          <p:nvPr/>
        </p:nvSpPr>
        <p:spPr>
          <a:xfrm>
            <a:off x="317547" y="6152339"/>
            <a:ext cx="542420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000" dirty="0">
                <a:solidFill>
                  <a:srgbClr val="000000"/>
                </a:solidFill>
              </a:rPr>
              <a:t>Fuente: </a:t>
            </a:r>
            <a:r>
              <a:rPr lang="es-ES" sz="1000" dirty="0" smtClean="0">
                <a:solidFill>
                  <a:srgbClr val="000000"/>
                </a:solidFill>
              </a:rPr>
              <a:t>Elaboración propia con los datos del Estudio de Tarjetas de Crédito y Débito del MEIC</a:t>
            </a:r>
            <a:endParaRPr lang="es-CR" sz="1000" dirty="0"/>
          </a:p>
        </p:txBody>
      </p:sp>
      <p:graphicFrame>
        <p:nvGraphicFramePr>
          <p:cNvPr id="21" name="Chart 19">
            <a:extLst>
              <a:ext uri="{FF2B5EF4-FFF2-40B4-BE49-F238E27FC236}">
                <a16:creationId xmlns="" xmlns:a16="http://schemas.microsoft.com/office/drawing/2014/main" id="{6C365849-FC06-4717-8D34-16958912E2B3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188246337"/>
              </p:ext>
            </p:extLst>
          </p:nvPr>
        </p:nvGraphicFramePr>
        <p:xfrm>
          <a:off x="8499092" y="3438985"/>
          <a:ext cx="3929830" cy="2640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Oval 20">
            <a:extLst>
              <a:ext uri="{FF2B5EF4-FFF2-40B4-BE49-F238E27FC236}">
                <a16:creationId xmlns="" xmlns:a16="http://schemas.microsoft.com/office/drawing/2014/main" id="{42EF322B-65E0-49BA-AEDA-48473AFDF8B3}"/>
              </a:ext>
            </a:extLst>
          </p:cNvPr>
          <p:cNvSpPr/>
          <p:nvPr/>
        </p:nvSpPr>
        <p:spPr>
          <a:xfrm>
            <a:off x="9701858" y="3997034"/>
            <a:ext cx="1524297" cy="1524297"/>
          </a:xfrm>
          <a:prstGeom prst="ellipse">
            <a:avLst/>
          </a:prstGeom>
          <a:solidFill>
            <a:schemeClr val="bg1"/>
          </a:solidFill>
          <a:effectLst>
            <a:outerShdw blurRad="57150" dist="101600" dir="4200000" algn="ctr" rotWithShape="0">
              <a:srgbClr val="000000">
                <a:alpha val="3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noProof="1" smtClean="0">
                <a:solidFill>
                  <a:schemeClr val="accent1">
                    <a:lumMod val="75000"/>
                  </a:schemeClr>
                </a:solidFill>
              </a:rPr>
              <a:t>↑</a:t>
            </a:r>
          </a:p>
          <a:p>
            <a:pPr algn="ctr"/>
            <a:r>
              <a:rPr lang="en-US" sz="2800" b="1" noProof="1" smtClean="0">
                <a:solidFill>
                  <a:schemeClr val="tx2"/>
                </a:solidFill>
              </a:rPr>
              <a:t>101%</a:t>
            </a:r>
            <a:endParaRPr lang="en-US" sz="2800" b="1" noProof="1">
              <a:solidFill>
                <a:schemeClr val="tx2"/>
              </a:solidFill>
            </a:endParaRPr>
          </a:p>
        </p:txBody>
      </p:sp>
      <p:grpSp>
        <p:nvGrpSpPr>
          <p:cNvPr id="32" name="Group 27">
            <a:extLst>
              <a:ext uri="{FF2B5EF4-FFF2-40B4-BE49-F238E27FC236}">
                <a16:creationId xmlns="" xmlns:a16="http://schemas.microsoft.com/office/drawing/2014/main" id="{31A0F2E0-07F9-48CD-A980-027BA1FA1553}"/>
              </a:ext>
            </a:extLst>
          </p:cNvPr>
          <p:cNvGrpSpPr/>
          <p:nvPr/>
        </p:nvGrpSpPr>
        <p:grpSpPr>
          <a:xfrm>
            <a:off x="8855231" y="1759602"/>
            <a:ext cx="2937088" cy="1320930"/>
            <a:chOff x="332936" y="4744671"/>
            <a:chExt cx="2937088" cy="1320930"/>
          </a:xfrm>
        </p:grpSpPr>
        <p:sp>
          <p:nvSpPr>
            <p:cNvPr id="33" name="TextBox 28">
              <a:extLst>
                <a:ext uri="{FF2B5EF4-FFF2-40B4-BE49-F238E27FC236}">
                  <a16:creationId xmlns="" xmlns:a16="http://schemas.microsoft.com/office/drawing/2014/main" id="{3BC75BD3-6895-4B5C-9AFC-A6E7239E8755}"/>
                </a:ext>
              </a:extLst>
            </p:cNvPr>
            <p:cNvSpPr txBox="1"/>
            <p:nvPr/>
          </p:nvSpPr>
          <p:spPr>
            <a:xfrm>
              <a:off x="332936" y="4744671"/>
              <a:ext cx="2937088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 smtClean="0"/>
                <a:t>Tarjetas en circulación</a:t>
              </a:r>
            </a:p>
          </p:txBody>
        </p:sp>
        <p:sp>
          <p:nvSpPr>
            <p:cNvPr id="34" name="TextBox 29">
              <a:extLst>
                <a:ext uri="{FF2B5EF4-FFF2-40B4-BE49-F238E27FC236}">
                  <a16:creationId xmlns="" xmlns:a16="http://schemas.microsoft.com/office/drawing/2014/main" id="{AB018F21-9ADD-4C96-8EDD-B17AFE20171A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fontAlgn="b"/>
              <a:r>
                <a:rPr lang="es-CR" sz="1400" dirty="0" smtClean="0"/>
                <a:t>En enero del año  2012 habían 1.502.389 plásticos en el mercado, al 31 de octubre del 2017 habían un total de 2.628.751.</a:t>
              </a:r>
              <a:endParaRPr lang="es-CR" sz="1400" dirty="0"/>
            </a:p>
          </p:txBody>
        </p:sp>
      </p:grpSp>
      <p:sp>
        <p:nvSpPr>
          <p:cNvPr id="35" name="TextBox 72"/>
          <p:cNvSpPr txBox="1">
            <a:spLocks noChangeArrowheads="1"/>
          </p:cNvSpPr>
          <p:nvPr/>
        </p:nvSpPr>
        <p:spPr bwMode="auto">
          <a:xfrm>
            <a:off x="2817481" y="364531"/>
            <a:ext cx="63973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ctr" defTabSz="914217">
              <a:defRPr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MEIC: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Deuda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Tarjetas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crédito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6" name="Group 27">
            <a:extLst>
              <a:ext uri="{FF2B5EF4-FFF2-40B4-BE49-F238E27FC236}">
                <a16:creationId xmlns="" xmlns:a16="http://schemas.microsoft.com/office/drawing/2014/main" id="{31A0F2E0-07F9-48CD-A980-027BA1FA1553}"/>
              </a:ext>
            </a:extLst>
          </p:cNvPr>
          <p:cNvGrpSpPr/>
          <p:nvPr/>
        </p:nvGrpSpPr>
        <p:grpSpPr>
          <a:xfrm>
            <a:off x="6018773" y="4398821"/>
            <a:ext cx="2937088" cy="1536373"/>
            <a:chOff x="332936" y="4529228"/>
            <a:chExt cx="2937088" cy="1536373"/>
          </a:xfrm>
        </p:grpSpPr>
        <p:sp>
          <p:nvSpPr>
            <p:cNvPr id="37" name="TextBox 28">
              <a:extLst>
                <a:ext uri="{FF2B5EF4-FFF2-40B4-BE49-F238E27FC236}">
                  <a16:creationId xmlns="" xmlns:a16="http://schemas.microsoft.com/office/drawing/2014/main" id="{3BC75BD3-6895-4B5C-9AFC-A6E7239E8755}"/>
                </a:ext>
              </a:extLst>
            </p:cNvPr>
            <p:cNvSpPr txBox="1"/>
            <p:nvPr/>
          </p:nvSpPr>
          <p:spPr>
            <a:xfrm>
              <a:off x="332936" y="4529228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s-CR" sz="1600" b="1" noProof="1" smtClean="0"/>
                <a:t>Millones de colones de saldo de deuda</a:t>
              </a:r>
            </a:p>
          </p:txBody>
        </p:sp>
        <p:sp>
          <p:nvSpPr>
            <p:cNvPr id="38" name="TextBox 29">
              <a:extLst>
                <a:ext uri="{FF2B5EF4-FFF2-40B4-BE49-F238E27FC236}">
                  <a16:creationId xmlns="" xmlns:a16="http://schemas.microsoft.com/office/drawing/2014/main" id="{AB018F21-9ADD-4C96-8EDD-B17AFE20171A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fontAlgn="b"/>
              <a:r>
                <a:rPr lang="es-CR" sz="1400" dirty="0" smtClean="0"/>
                <a:t>En enero del año  2012 habían ₡594.179 millones de colones en saldo de deuda, al 31 de octubre del 2017 habían un total de ₡1.196.995.</a:t>
              </a:r>
              <a:endParaRPr lang="es-CR" sz="1400" dirty="0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32">
            <a:extLst>
              <a:ext uri="{FF2B5EF4-FFF2-40B4-BE49-F238E27FC236}">
                <a16:creationId xmlns="" xmlns:a16="http://schemas.microsoft.com/office/drawing/2014/main" id="{CF07324B-B234-4DB7-A8FB-9817DF1B3C8A}"/>
              </a:ext>
            </a:extLst>
          </p:cNvPr>
          <p:cNvGrpSpPr/>
          <p:nvPr/>
        </p:nvGrpSpPr>
        <p:grpSpPr>
          <a:xfrm>
            <a:off x="1479371" y="1875097"/>
            <a:ext cx="2537460" cy="2537460"/>
            <a:chOff x="7173557" y="1372901"/>
            <a:chExt cx="3383280" cy="3383280"/>
          </a:xfrm>
          <a:solidFill>
            <a:srgbClr val="F0EEEF"/>
          </a:solidFill>
        </p:grpSpPr>
        <p:graphicFrame>
          <p:nvGraphicFramePr>
            <p:cNvPr id="18" name="Chart 33">
              <a:extLst>
                <a:ext uri="{FF2B5EF4-FFF2-40B4-BE49-F238E27FC236}">
                  <a16:creationId xmlns="" xmlns:a16="http://schemas.microsoft.com/office/drawing/2014/main" id="{B34799E9-34B5-41B0-A353-BA5529CF775F}"/>
                </a:ext>
              </a:extLst>
            </p:cNvPr>
            <p:cNvGraphicFramePr/>
            <p:nvPr>
              <p:extLst/>
            </p:nvPr>
          </p:nvGraphicFramePr>
          <p:xfrm>
            <a:off x="7173557" y="1372901"/>
            <a:ext cx="3383280" cy="33832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9" name="Freeform: Shape 34">
              <a:extLst>
                <a:ext uri="{FF2B5EF4-FFF2-40B4-BE49-F238E27FC236}">
                  <a16:creationId xmlns="" xmlns:a16="http://schemas.microsoft.com/office/drawing/2014/main" id="{252D864C-C478-44FA-A184-3442A4A63C80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3557" y="1372901"/>
              <a:ext cx="3383280" cy="3383280"/>
            </a:xfrm>
            <a:custGeom>
              <a:avLst/>
              <a:gdLst>
                <a:gd name="connsiteX0" fmla="*/ 1691386 w 3383280"/>
                <a:gd name="connsiteY0" fmla="*/ 568025 h 3383280"/>
                <a:gd name="connsiteX1" fmla="*/ 1804116 w 3383280"/>
                <a:gd name="connsiteY1" fmla="*/ 598073 h 3383280"/>
                <a:gd name="connsiteX2" fmla="*/ 2577513 w 3383280"/>
                <a:gd name="connsiteY2" fmla="*/ 1044204 h 3383280"/>
                <a:gd name="connsiteX3" fmla="*/ 2690328 w 3383280"/>
                <a:gd name="connsiteY3" fmla="*/ 1239089 h 3383280"/>
                <a:gd name="connsiteX4" fmla="*/ 2690328 w 3383280"/>
                <a:gd name="connsiteY4" fmla="*/ 2132030 h 3383280"/>
                <a:gd name="connsiteX5" fmla="*/ 2577513 w 3383280"/>
                <a:gd name="connsiteY5" fmla="*/ 2326237 h 3383280"/>
                <a:gd name="connsiteX6" fmla="*/ 1804116 w 3383280"/>
                <a:gd name="connsiteY6" fmla="*/ 2773047 h 3383280"/>
                <a:gd name="connsiteX7" fmla="*/ 1579165 w 3383280"/>
                <a:gd name="connsiteY7" fmla="*/ 2773047 h 3383280"/>
                <a:gd name="connsiteX8" fmla="*/ 805089 w 3383280"/>
                <a:gd name="connsiteY8" fmla="*/ 2326237 h 3383280"/>
                <a:gd name="connsiteX9" fmla="*/ 692953 w 3383280"/>
                <a:gd name="connsiteY9" fmla="*/ 2132030 h 3383280"/>
                <a:gd name="connsiteX10" fmla="*/ 692953 w 3383280"/>
                <a:gd name="connsiteY10" fmla="*/ 1239089 h 3383280"/>
                <a:gd name="connsiteX11" fmla="*/ 805089 w 3383280"/>
                <a:gd name="connsiteY11" fmla="*/ 1044204 h 3383280"/>
                <a:gd name="connsiteX12" fmla="*/ 1579165 w 3383280"/>
                <a:gd name="connsiteY12" fmla="*/ 598073 h 3383280"/>
                <a:gd name="connsiteX13" fmla="*/ 1691386 w 3383280"/>
                <a:gd name="connsiteY13" fmla="*/ 568025 h 3383280"/>
                <a:gd name="connsiteX14" fmla="*/ 1691333 w 3383280"/>
                <a:gd name="connsiteY14" fmla="*/ 336370 h 3383280"/>
                <a:gd name="connsiteX15" fmla="*/ 1555850 w 3383280"/>
                <a:gd name="connsiteY15" fmla="*/ 372646 h 3383280"/>
                <a:gd name="connsiteX16" fmla="*/ 621315 w 3383280"/>
                <a:gd name="connsiteY16" fmla="*/ 911257 h 3383280"/>
                <a:gd name="connsiteX17" fmla="*/ 485934 w 3383280"/>
                <a:gd name="connsiteY17" fmla="*/ 1146540 h 3383280"/>
                <a:gd name="connsiteX18" fmla="*/ 485934 w 3383280"/>
                <a:gd name="connsiteY18" fmla="*/ 2224580 h 3383280"/>
                <a:gd name="connsiteX19" fmla="*/ 621315 w 3383280"/>
                <a:gd name="connsiteY19" fmla="*/ 2459043 h 3383280"/>
                <a:gd name="connsiteX20" fmla="*/ 1555850 w 3383280"/>
                <a:gd name="connsiteY20" fmla="*/ 2998473 h 3383280"/>
                <a:gd name="connsiteX21" fmla="*/ 1827431 w 3383280"/>
                <a:gd name="connsiteY21" fmla="*/ 2998473 h 3383280"/>
                <a:gd name="connsiteX22" fmla="*/ 2761146 w 3383280"/>
                <a:gd name="connsiteY22" fmla="*/ 2459043 h 3383280"/>
                <a:gd name="connsiteX23" fmla="*/ 2897347 w 3383280"/>
                <a:gd name="connsiteY23" fmla="*/ 2224580 h 3383280"/>
                <a:gd name="connsiteX24" fmla="*/ 2897347 w 3383280"/>
                <a:gd name="connsiteY24" fmla="*/ 1146540 h 3383280"/>
                <a:gd name="connsiteX25" fmla="*/ 2761146 w 3383280"/>
                <a:gd name="connsiteY25" fmla="*/ 911257 h 3383280"/>
                <a:gd name="connsiteX26" fmla="*/ 1827431 w 3383280"/>
                <a:gd name="connsiteY26" fmla="*/ 372646 h 3383280"/>
                <a:gd name="connsiteX27" fmla="*/ 1691333 w 3383280"/>
                <a:gd name="connsiteY27" fmla="*/ 336370 h 3383280"/>
                <a:gd name="connsiteX28" fmla="*/ 0 w 3383280"/>
                <a:gd name="connsiteY28" fmla="*/ 0 h 3383280"/>
                <a:gd name="connsiteX29" fmla="*/ 3383280 w 3383280"/>
                <a:gd name="connsiteY29" fmla="*/ 0 h 3383280"/>
                <a:gd name="connsiteX30" fmla="*/ 3383280 w 3383280"/>
                <a:gd name="connsiteY30" fmla="*/ 3383280 h 3383280"/>
                <a:gd name="connsiteX31" fmla="*/ 0 w 3383280"/>
                <a:gd name="connsiteY31" fmla="*/ 3383280 h 338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383280" h="3383280">
                  <a:moveTo>
                    <a:pt x="1691386" y="568025"/>
                  </a:moveTo>
                  <a:cubicBezTo>
                    <a:pt x="1730209" y="568025"/>
                    <a:pt x="1769116" y="578041"/>
                    <a:pt x="1804116" y="598073"/>
                  </a:cubicBezTo>
                  <a:lnTo>
                    <a:pt x="2577513" y="1044204"/>
                  </a:lnTo>
                  <a:cubicBezTo>
                    <a:pt x="2647513" y="1084946"/>
                    <a:pt x="2690328" y="1158962"/>
                    <a:pt x="2690328" y="1239089"/>
                  </a:cubicBezTo>
                  <a:lnTo>
                    <a:pt x="2690328" y="2132030"/>
                  </a:lnTo>
                  <a:cubicBezTo>
                    <a:pt x="2690328" y="2212157"/>
                    <a:pt x="2647513" y="2286173"/>
                    <a:pt x="2577513" y="2326237"/>
                  </a:cubicBezTo>
                  <a:lnTo>
                    <a:pt x="1804116" y="2773047"/>
                  </a:lnTo>
                  <a:cubicBezTo>
                    <a:pt x="1734116" y="2813110"/>
                    <a:pt x="1648485" y="2813110"/>
                    <a:pt x="1579165" y="2773047"/>
                  </a:cubicBezTo>
                  <a:lnTo>
                    <a:pt x="805089" y="2326237"/>
                  </a:lnTo>
                  <a:cubicBezTo>
                    <a:pt x="735769" y="2286173"/>
                    <a:pt x="692953" y="2212157"/>
                    <a:pt x="692953" y="2132030"/>
                  </a:cubicBezTo>
                  <a:lnTo>
                    <a:pt x="692953" y="1239089"/>
                  </a:lnTo>
                  <a:cubicBezTo>
                    <a:pt x="692953" y="1158962"/>
                    <a:pt x="735769" y="1084946"/>
                    <a:pt x="805089" y="1044204"/>
                  </a:cubicBezTo>
                  <a:lnTo>
                    <a:pt x="1579165" y="598073"/>
                  </a:lnTo>
                  <a:cubicBezTo>
                    <a:pt x="1613825" y="578041"/>
                    <a:pt x="1652563" y="568025"/>
                    <a:pt x="1691386" y="568025"/>
                  </a:cubicBezTo>
                  <a:close/>
                  <a:moveTo>
                    <a:pt x="1691333" y="336370"/>
                  </a:moveTo>
                  <a:cubicBezTo>
                    <a:pt x="1644463" y="336370"/>
                    <a:pt x="1597695" y="348462"/>
                    <a:pt x="1555850" y="372646"/>
                  </a:cubicBezTo>
                  <a:lnTo>
                    <a:pt x="621315" y="911257"/>
                  </a:lnTo>
                  <a:cubicBezTo>
                    <a:pt x="537625" y="960445"/>
                    <a:pt x="485934" y="1049803"/>
                    <a:pt x="485934" y="1146540"/>
                  </a:cubicBezTo>
                  <a:lnTo>
                    <a:pt x="485934" y="2224580"/>
                  </a:lnTo>
                  <a:cubicBezTo>
                    <a:pt x="485934" y="2321316"/>
                    <a:pt x="537625" y="2410675"/>
                    <a:pt x="621315" y="2459043"/>
                  </a:cubicBezTo>
                  <a:lnTo>
                    <a:pt x="1555850" y="2998473"/>
                  </a:lnTo>
                  <a:cubicBezTo>
                    <a:pt x="1639540" y="3046841"/>
                    <a:pt x="1742921" y="3046841"/>
                    <a:pt x="1827431" y="2998473"/>
                  </a:cubicBezTo>
                  <a:lnTo>
                    <a:pt x="2761146" y="2459043"/>
                  </a:lnTo>
                  <a:cubicBezTo>
                    <a:pt x="2845656" y="2410675"/>
                    <a:pt x="2897347" y="2321316"/>
                    <a:pt x="2897347" y="2224580"/>
                  </a:cubicBezTo>
                  <a:lnTo>
                    <a:pt x="2897347" y="1146540"/>
                  </a:lnTo>
                  <a:cubicBezTo>
                    <a:pt x="2897347" y="1049803"/>
                    <a:pt x="2845656" y="960445"/>
                    <a:pt x="2761146" y="911257"/>
                  </a:cubicBezTo>
                  <a:lnTo>
                    <a:pt x="1827431" y="372646"/>
                  </a:lnTo>
                  <a:cubicBezTo>
                    <a:pt x="1785176" y="348462"/>
                    <a:pt x="1738203" y="336370"/>
                    <a:pt x="1691333" y="336370"/>
                  </a:cubicBezTo>
                  <a:close/>
                  <a:moveTo>
                    <a:pt x="0" y="0"/>
                  </a:moveTo>
                  <a:lnTo>
                    <a:pt x="3383280" y="0"/>
                  </a:lnTo>
                  <a:lnTo>
                    <a:pt x="3383280" y="3383280"/>
                  </a:lnTo>
                  <a:lnTo>
                    <a:pt x="0" y="338328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b="1" dirty="0"/>
            </a:p>
          </p:txBody>
        </p:sp>
      </p:grpSp>
      <p:sp>
        <p:nvSpPr>
          <p:cNvPr id="20" name="Freeform: Shape 41">
            <a:extLst>
              <a:ext uri="{FF2B5EF4-FFF2-40B4-BE49-F238E27FC236}">
                <a16:creationId xmlns="" xmlns:a16="http://schemas.microsoft.com/office/drawing/2014/main" id="{C11FDD8B-E4E5-458C-B1FE-75EA26D0ED1B}"/>
              </a:ext>
            </a:extLst>
          </p:cNvPr>
          <p:cNvSpPr>
            <a:spLocks/>
          </p:cNvSpPr>
          <p:nvPr/>
        </p:nvSpPr>
        <p:spPr bwMode="auto">
          <a:xfrm>
            <a:off x="1999085" y="2305676"/>
            <a:ext cx="1498031" cy="1676302"/>
          </a:xfrm>
          <a:custGeom>
            <a:avLst/>
            <a:gdLst>
              <a:gd name="connsiteX0" fmla="*/ 998433 w 1997375"/>
              <a:gd name="connsiteY0" fmla="*/ 0 h 2235069"/>
              <a:gd name="connsiteX1" fmla="*/ 1111163 w 1997375"/>
              <a:gd name="connsiteY1" fmla="*/ 30048 h 2235069"/>
              <a:gd name="connsiteX2" fmla="*/ 1884560 w 1997375"/>
              <a:gd name="connsiteY2" fmla="*/ 476179 h 2235069"/>
              <a:gd name="connsiteX3" fmla="*/ 1997375 w 1997375"/>
              <a:gd name="connsiteY3" fmla="*/ 671064 h 2235069"/>
              <a:gd name="connsiteX4" fmla="*/ 1997375 w 1997375"/>
              <a:gd name="connsiteY4" fmla="*/ 1564005 h 2235069"/>
              <a:gd name="connsiteX5" fmla="*/ 1884560 w 1997375"/>
              <a:gd name="connsiteY5" fmla="*/ 1758212 h 2235069"/>
              <a:gd name="connsiteX6" fmla="*/ 1111163 w 1997375"/>
              <a:gd name="connsiteY6" fmla="*/ 2205022 h 2235069"/>
              <a:gd name="connsiteX7" fmla="*/ 886212 w 1997375"/>
              <a:gd name="connsiteY7" fmla="*/ 2205022 h 2235069"/>
              <a:gd name="connsiteX8" fmla="*/ 112136 w 1997375"/>
              <a:gd name="connsiteY8" fmla="*/ 1758212 h 2235069"/>
              <a:gd name="connsiteX9" fmla="*/ 0 w 1997375"/>
              <a:gd name="connsiteY9" fmla="*/ 1564005 h 2235069"/>
              <a:gd name="connsiteX10" fmla="*/ 0 w 1997375"/>
              <a:gd name="connsiteY10" fmla="*/ 671064 h 2235069"/>
              <a:gd name="connsiteX11" fmla="*/ 112136 w 1997375"/>
              <a:gd name="connsiteY11" fmla="*/ 476179 h 2235069"/>
              <a:gd name="connsiteX12" fmla="*/ 886212 w 1997375"/>
              <a:gd name="connsiteY12" fmla="*/ 30048 h 2235069"/>
              <a:gd name="connsiteX13" fmla="*/ 998433 w 1997375"/>
              <a:gd name="connsiteY13" fmla="*/ 0 h 2235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97375" h="2235069">
                <a:moveTo>
                  <a:pt x="998433" y="0"/>
                </a:moveTo>
                <a:cubicBezTo>
                  <a:pt x="1037256" y="0"/>
                  <a:pt x="1076163" y="10016"/>
                  <a:pt x="1111163" y="30048"/>
                </a:cubicBezTo>
                <a:lnTo>
                  <a:pt x="1884560" y="476179"/>
                </a:lnTo>
                <a:cubicBezTo>
                  <a:pt x="1954560" y="516921"/>
                  <a:pt x="1997375" y="590937"/>
                  <a:pt x="1997375" y="671064"/>
                </a:cubicBezTo>
                <a:lnTo>
                  <a:pt x="1997375" y="1564005"/>
                </a:lnTo>
                <a:cubicBezTo>
                  <a:pt x="1997375" y="1644132"/>
                  <a:pt x="1954560" y="1718148"/>
                  <a:pt x="1884560" y="1758212"/>
                </a:cubicBezTo>
                <a:lnTo>
                  <a:pt x="1111163" y="2205022"/>
                </a:lnTo>
                <a:cubicBezTo>
                  <a:pt x="1041163" y="2245085"/>
                  <a:pt x="955532" y="2245085"/>
                  <a:pt x="886212" y="2205022"/>
                </a:cubicBezTo>
                <a:lnTo>
                  <a:pt x="112136" y="1758212"/>
                </a:lnTo>
                <a:cubicBezTo>
                  <a:pt x="42816" y="1718148"/>
                  <a:pt x="0" y="1644132"/>
                  <a:pt x="0" y="1564005"/>
                </a:cubicBezTo>
                <a:lnTo>
                  <a:pt x="0" y="671064"/>
                </a:lnTo>
                <a:cubicBezTo>
                  <a:pt x="0" y="590937"/>
                  <a:pt x="42816" y="516921"/>
                  <a:pt x="112136" y="476179"/>
                </a:cubicBezTo>
                <a:lnTo>
                  <a:pt x="886212" y="30048"/>
                </a:lnTo>
                <a:cubicBezTo>
                  <a:pt x="920872" y="10016"/>
                  <a:pt x="959610" y="0"/>
                  <a:pt x="998433" y="0"/>
                </a:cubicBezTo>
                <a:close/>
              </a:path>
            </a:pathLst>
          </a:custGeom>
          <a:gradFill flip="none" rotWithShape="1">
            <a:gsLst>
              <a:gs pos="20000">
                <a:srgbClr val="FFFFFF"/>
              </a:gs>
              <a:gs pos="100000">
                <a:srgbClr val="DAD9D9"/>
              </a:gs>
            </a:gsLst>
            <a:lin ang="2700000" scaled="1"/>
            <a:tileRect/>
          </a:gradFill>
          <a:ln>
            <a:noFill/>
          </a:ln>
          <a:effectLst>
            <a:outerShdw blurRad="381000" dist="177800" dir="2700000" algn="tl" rotWithShape="0">
              <a:prstClr val="black">
                <a:alpha val="50000"/>
              </a:prstClr>
            </a:out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51435" tIns="25718" rIns="51435" bIns="2571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50" b="1" dirty="0" smtClean="0">
                <a:solidFill>
                  <a:schemeClr val="accent2"/>
                </a:solidFill>
              </a:rPr>
              <a:t>89.7%</a:t>
            </a:r>
            <a:endParaRPr lang="en-US" sz="4050" b="1" dirty="0">
              <a:solidFill>
                <a:schemeClr val="accent2"/>
              </a:solidFill>
            </a:endParaRPr>
          </a:p>
        </p:txBody>
      </p:sp>
      <p:sp>
        <p:nvSpPr>
          <p:cNvPr id="21" name="TextBox 91">
            <a:extLst>
              <a:ext uri="{FF2B5EF4-FFF2-40B4-BE49-F238E27FC236}">
                <a16:creationId xmlns="" xmlns:a16="http://schemas.microsoft.com/office/drawing/2014/main" id="{FBE4689F-0246-464F-A6F6-9BB0BBDDCB3C}"/>
              </a:ext>
            </a:extLst>
          </p:cNvPr>
          <p:cNvSpPr txBox="1"/>
          <p:nvPr/>
        </p:nvSpPr>
        <p:spPr>
          <a:xfrm>
            <a:off x="1072896" y="1328715"/>
            <a:ext cx="3340608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>
              <a:defRPr sz="2200" b="1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CR" sz="1400" b="1" dirty="0" smtClean="0"/>
              <a:t>Denuncias ingresadas por servicios a la DAC 2015-2018</a:t>
            </a:r>
            <a:endParaRPr lang="es-CR" sz="1400" b="1" dirty="0"/>
          </a:p>
        </p:txBody>
      </p:sp>
      <p:grpSp>
        <p:nvGrpSpPr>
          <p:cNvPr id="22" name="Group 96">
            <a:extLst>
              <a:ext uri="{FF2B5EF4-FFF2-40B4-BE49-F238E27FC236}">
                <a16:creationId xmlns="" xmlns:a16="http://schemas.microsoft.com/office/drawing/2014/main" id="{1ABDE348-487D-41E5-9591-596B3265FB09}"/>
              </a:ext>
            </a:extLst>
          </p:cNvPr>
          <p:cNvGrpSpPr/>
          <p:nvPr/>
        </p:nvGrpSpPr>
        <p:grpSpPr>
          <a:xfrm>
            <a:off x="1646692" y="4357362"/>
            <a:ext cx="2202816" cy="559811"/>
            <a:chOff x="8921977" y="1518022"/>
            <a:chExt cx="2937088" cy="746414"/>
          </a:xfrm>
        </p:grpSpPr>
        <p:sp>
          <p:nvSpPr>
            <p:cNvPr id="23" name="TextBox 97">
              <a:extLst>
                <a:ext uri="{FF2B5EF4-FFF2-40B4-BE49-F238E27FC236}">
                  <a16:creationId xmlns="" xmlns:a16="http://schemas.microsoft.com/office/drawing/2014/main" id="{8BB5CF84-BEE9-4F9A-BF6B-D752C078B574}"/>
                </a:ext>
              </a:extLst>
            </p:cNvPr>
            <p:cNvSpPr txBox="1"/>
            <p:nvPr/>
          </p:nvSpPr>
          <p:spPr>
            <a:xfrm>
              <a:off x="8921977" y="1518022"/>
              <a:ext cx="2937088" cy="41036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dirty="0" err="1" smtClean="0"/>
                <a:t>Otros</a:t>
              </a:r>
              <a:r>
                <a:rPr lang="en-US" sz="1400" b="1" dirty="0" smtClean="0"/>
                <a:t> </a:t>
              </a:r>
              <a:r>
                <a:rPr lang="en-US" sz="1400" b="1" dirty="0" err="1" smtClean="0"/>
                <a:t>servicios</a:t>
              </a:r>
              <a:endParaRPr lang="en-US" sz="1400" b="1" dirty="0"/>
            </a:p>
          </p:txBody>
        </p:sp>
        <p:sp>
          <p:nvSpPr>
            <p:cNvPr id="24" name="TextBox 98">
              <a:extLst>
                <a:ext uri="{FF2B5EF4-FFF2-40B4-BE49-F238E27FC236}">
                  <a16:creationId xmlns="" xmlns:a16="http://schemas.microsoft.com/office/drawing/2014/main" id="{BA0FB705-DA77-468A-ABFC-947EFB3B884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33855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3" name="Rectángulo 19"/>
          <p:cNvSpPr/>
          <p:nvPr/>
        </p:nvSpPr>
        <p:spPr>
          <a:xfrm>
            <a:off x="180922" y="5961899"/>
            <a:ext cx="90487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1200" dirty="0"/>
              <a:t>Fuente: Sistema de denuncias de la Dirección de Apoyo al Consumidor al 25 de octubre 2018</a:t>
            </a:r>
          </a:p>
        </p:txBody>
      </p:sp>
      <p:sp>
        <p:nvSpPr>
          <p:cNvPr id="165" name="TextBox 93">
            <a:extLst>
              <a:ext uri="{FF2B5EF4-FFF2-40B4-BE49-F238E27FC236}">
                <a16:creationId xmlns="" xmlns:a16="http://schemas.microsoft.com/office/drawing/2014/main" id="{16066DDE-696B-4147-A478-7C023311902B}"/>
              </a:ext>
            </a:extLst>
          </p:cNvPr>
          <p:cNvSpPr txBox="1"/>
          <p:nvPr/>
        </p:nvSpPr>
        <p:spPr>
          <a:xfrm>
            <a:off x="6362427" y="4784364"/>
            <a:ext cx="1028485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dirty="0" err="1" smtClean="0"/>
              <a:t>Bienes</a:t>
            </a:r>
            <a:r>
              <a:rPr lang="en-US" sz="1350" b="1" dirty="0" smtClean="0"/>
              <a:t> y </a:t>
            </a:r>
            <a:r>
              <a:rPr lang="en-US" sz="1350" b="1" dirty="0" err="1" smtClean="0"/>
              <a:t>servicios</a:t>
            </a:r>
            <a:endParaRPr lang="en-US" sz="1350" b="1" dirty="0"/>
          </a:p>
        </p:txBody>
      </p:sp>
      <p:sp>
        <p:nvSpPr>
          <p:cNvPr id="166" name="TextBox 94">
            <a:extLst>
              <a:ext uri="{FF2B5EF4-FFF2-40B4-BE49-F238E27FC236}">
                <a16:creationId xmlns="" xmlns:a16="http://schemas.microsoft.com/office/drawing/2014/main" id="{A4121622-36C2-4687-B70E-4FD8E2EB26E3}"/>
              </a:ext>
            </a:extLst>
          </p:cNvPr>
          <p:cNvSpPr txBox="1"/>
          <p:nvPr/>
        </p:nvSpPr>
        <p:spPr>
          <a:xfrm>
            <a:off x="6361298" y="5290313"/>
            <a:ext cx="1112398" cy="6001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Incluye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799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bienes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y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servicios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diferentes</a:t>
            </a:r>
            <a:r>
              <a:rPr 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7" name="TextBox 96">
            <a:extLst>
              <a:ext uri="{FF2B5EF4-FFF2-40B4-BE49-F238E27FC236}">
                <a16:creationId xmlns="" xmlns:a16="http://schemas.microsoft.com/office/drawing/2014/main" id="{C55341E9-8B82-47D6-9BE0-9B9548879110}"/>
              </a:ext>
            </a:extLst>
          </p:cNvPr>
          <p:cNvSpPr txBox="1"/>
          <p:nvPr/>
        </p:nvSpPr>
        <p:spPr>
          <a:xfrm>
            <a:off x="7649975" y="4832645"/>
            <a:ext cx="1028485" cy="71558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dirty="0" err="1" smtClean="0"/>
              <a:t>Teléfonos</a:t>
            </a:r>
            <a:r>
              <a:rPr lang="en-US" sz="1350" b="1" dirty="0" smtClean="0"/>
              <a:t> </a:t>
            </a:r>
            <a:r>
              <a:rPr lang="en-US" sz="1350" b="1" dirty="0" err="1" smtClean="0"/>
              <a:t>móviles</a:t>
            </a:r>
            <a:r>
              <a:rPr lang="en-US" sz="1350" b="1" dirty="0" smtClean="0"/>
              <a:t> (</a:t>
            </a:r>
            <a:r>
              <a:rPr lang="en-US" sz="1350" b="1" dirty="0" err="1" smtClean="0"/>
              <a:t>celulares</a:t>
            </a:r>
            <a:r>
              <a:rPr lang="en-US" sz="1350" b="1" dirty="0" smtClean="0"/>
              <a:t>)</a:t>
            </a:r>
            <a:endParaRPr lang="en-US" sz="1350" b="1" dirty="0"/>
          </a:p>
        </p:txBody>
      </p:sp>
      <p:sp>
        <p:nvSpPr>
          <p:cNvPr id="169" name="TextBox 99">
            <a:extLst>
              <a:ext uri="{FF2B5EF4-FFF2-40B4-BE49-F238E27FC236}">
                <a16:creationId xmlns="" xmlns:a16="http://schemas.microsoft.com/office/drawing/2014/main" id="{8E6D0514-3E88-4A78-9FF3-97DE8D815CE0}"/>
              </a:ext>
            </a:extLst>
          </p:cNvPr>
          <p:cNvSpPr txBox="1"/>
          <p:nvPr/>
        </p:nvSpPr>
        <p:spPr>
          <a:xfrm>
            <a:off x="8937522" y="4992112"/>
            <a:ext cx="1028485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dirty="0" err="1" smtClean="0"/>
              <a:t>Vehículo</a:t>
            </a:r>
            <a:endParaRPr lang="en-US" sz="1350" b="1" dirty="0"/>
          </a:p>
        </p:txBody>
      </p:sp>
      <p:sp>
        <p:nvSpPr>
          <p:cNvPr id="171" name="TextBox 102">
            <a:extLst>
              <a:ext uri="{FF2B5EF4-FFF2-40B4-BE49-F238E27FC236}">
                <a16:creationId xmlns="" xmlns:a16="http://schemas.microsoft.com/office/drawing/2014/main" id="{AB165F38-17AA-4C12-83FC-8C03F317A15E}"/>
              </a:ext>
            </a:extLst>
          </p:cNvPr>
          <p:cNvSpPr txBox="1"/>
          <p:nvPr/>
        </p:nvSpPr>
        <p:spPr>
          <a:xfrm>
            <a:off x="10225070" y="4992112"/>
            <a:ext cx="1028485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dirty="0" err="1" smtClean="0"/>
              <a:t>Varios</a:t>
            </a:r>
            <a:endParaRPr lang="en-US" sz="1350" b="1" dirty="0"/>
          </a:p>
        </p:txBody>
      </p:sp>
      <p:sp>
        <p:nvSpPr>
          <p:cNvPr id="172" name="TextBox 103">
            <a:extLst>
              <a:ext uri="{FF2B5EF4-FFF2-40B4-BE49-F238E27FC236}">
                <a16:creationId xmlns="" xmlns:a16="http://schemas.microsoft.com/office/drawing/2014/main" id="{5C5D3499-7962-4757-83D7-99B94E3FB0BB}"/>
              </a:ext>
            </a:extLst>
          </p:cNvPr>
          <p:cNvSpPr txBox="1"/>
          <p:nvPr/>
        </p:nvSpPr>
        <p:spPr>
          <a:xfrm>
            <a:off x="10223940" y="5290313"/>
            <a:ext cx="1455995" cy="93871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lvl="0"/>
            <a:r>
              <a:rPr lang="en-US" sz="11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Incluye</a:t>
            </a: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: </a:t>
            </a:r>
            <a:r>
              <a:rPr lang="en-US" sz="11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pantallas</a:t>
            </a: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, </a:t>
            </a:r>
            <a:r>
              <a:rPr lang="en-US" sz="11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motocicletas</a:t>
            </a: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,  </a:t>
            </a:r>
            <a:r>
              <a:rPr lang="en-US" sz="11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Servicios</a:t>
            </a: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</a:t>
            </a:r>
            <a:r>
              <a:rPr lang="en-US" sz="11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turísticos</a:t>
            </a: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(</a:t>
            </a:r>
            <a:r>
              <a:rPr lang="en-US" sz="11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ventas</a:t>
            </a: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a </a:t>
            </a:r>
            <a:r>
              <a:rPr lang="en-US" sz="11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plazo</a:t>
            </a: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),  </a:t>
            </a:r>
            <a:r>
              <a:rPr lang="en-US" sz="11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Compras</a:t>
            </a: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de </a:t>
            </a:r>
            <a:r>
              <a:rPr lang="en-US" sz="11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viviendas</a:t>
            </a: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(</a:t>
            </a:r>
            <a:r>
              <a:rPr lang="en-US" sz="11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ventas</a:t>
            </a: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a </a:t>
            </a:r>
            <a:r>
              <a:rPr lang="en-US" sz="1100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plazo</a:t>
            </a:r>
            <a:r>
              <a:rPr lang="en-US" sz="11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)</a:t>
            </a:r>
            <a:endParaRPr lang="en-US" sz="11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75" name="Rounded Rectangle 1">
            <a:extLst>
              <a:ext uri="{FF2B5EF4-FFF2-40B4-BE49-F238E27FC236}">
                <a16:creationId xmlns="" xmlns:a16="http://schemas.microsoft.com/office/drawing/2014/main" id="{A6260A52-EC0F-4D48-8EA6-BCDEB854DE91}"/>
              </a:ext>
            </a:extLst>
          </p:cNvPr>
          <p:cNvSpPr/>
          <p:nvPr/>
        </p:nvSpPr>
        <p:spPr>
          <a:xfrm>
            <a:off x="6606927" y="2062190"/>
            <a:ext cx="538361" cy="2797496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76" name="Rounded Rectangle 1">
            <a:extLst>
              <a:ext uri="{FF2B5EF4-FFF2-40B4-BE49-F238E27FC236}">
                <a16:creationId xmlns="" xmlns:a16="http://schemas.microsoft.com/office/drawing/2014/main" id="{37BF68E4-1A9C-463E-BAB2-8A48A14004E2}"/>
              </a:ext>
            </a:extLst>
          </p:cNvPr>
          <p:cNvSpPr/>
          <p:nvPr/>
        </p:nvSpPr>
        <p:spPr>
          <a:xfrm rot="10800000">
            <a:off x="6606924" y="3206496"/>
            <a:ext cx="538361" cy="165319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77" name="TextBox 35">
            <a:extLst>
              <a:ext uri="{FF2B5EF4-FFF2-40B4-BE49-F238E27FC236}">
                <a16:creationId xmlns="" xmlns:a16="http://schemas.microsoft.com/office/drawing/2014/main" id="{E27AE3D9-3B8B-46C0-9AFF-B5A72F7990A8}"/>
              </a:ext>
            </a:extLst>
          </p:cNvPr>
          <p:cNvSpPr txBox="1"/>
          <p:nvPr/>
        </p:nvSpPr>
        <p:spPr>
          <a:xfrm>
            <a:off x="6632290" y="4325597"/>
            <a:ext cx="48763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 smtClean="0">
                <a:solidFill>
                  <a:schemeClr val="bg1"/>
                </a:solidFill>
              </a:rPr>
              <a:t>52%</a:t>
            </a:r>
            <a:endParaRPr lang="en-US" sz="1350" b="1" dirty="0">
              <a:solidFill>
                <a:schemeClr val="bg1"/>
              </a:solidFill>
            </a:endParaRPr>
          </a:p>
        </p:txBody>
      </p:sp>
      <p:sp>
        <p:nvSpPr>
          <p:cNvPr id="178" name="Rounded Rectangle 2">
            <a:extLst>
              <a:ext uri="{FF2B5EF4-FFF2-40B4-BE49-F238E27FC236}">
                <a16:creationId xmlns="" xmlns:a16="http://schemas.microsoft.com/office/drawing/2014/main" id="{F511B5F9-4145-4D85-9386-ADD2735A2160}"/>
              </a:ext>
            </a:extLst>
          </p:cNvPr>
          <p:cNvSpPr/>
          <p:nvPr/>
        </p:nvSpPr>
        <p:spPr>
          <a:xfrm>
            <a:off x="7894477" y="2062190"/>
            <a:ext cx="538361" cy="2797496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79" name="Rounded Rectangle 1">
            <a:extLst>
              <a:ext uri="{FF2B5EF4-FFF2-40B4-BE49-F238E27FC236}">
                <a16:creationId xmlns="" xmlns:a16="http://schemas.microsoft.com/office/drawing/2014/main" id="{633CF7C8-E71C-4633-9291-C2993662FD57}"/>
              </a:ext>
            </a:extLst>
          </p:cNvPr>
          <p:cNvSpPr/>
          <p:nvPr/>
        </p:nvSpPr>
        <p:spPr>
          <a:xfrm rot="10800000">
            <a:off x="7894471" y="3950208"/>
            <a:ext cx="538361" cy="90947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80" name="TextBox 25">
            <a:extLst>
              <a:ext uri="{FF2B5EF4-FFF2-40B4-BE49-F238E27FC236}">
                <a16:creationId xmlns="" xmlns:a16="http://schemas.microsoft.com/office/drawing/2014/main" id="{44E31DFD-83A4-4516-BBE8-AE570FCB3F22}"/>
              </a:ext>
            </a:extLst>
          </p:cNvPr>
          <p:cNvSpPr txBox="1"/>
          <p:nvPr/>
        </p:nvSpPr>
        <p:spPr>
          <a:xfrm>
            <a:off x="7919840" y="4325597"/>
            <a:ext cx="48763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 smtClean="0">
                <a:solidFill>
                  <a:schemeClr val="bg1"/>
                </a:solidFill>
              </a:rPr>
              <a:t>19%</a:t>
            </a:r>
            <a:endParaRPr lang="en-US" sz="1350" b="1" dirty="0">
              <a:solidFill>
                <a:schemeClr val="bg1"/>
              </a:solidFill>
            </a:endParaRPr>
          </a:p>
        </p:txBody>
      </p:sp>
      <p:sp>
        <p:nvSpPr>
          <p:cNvPr id="181" name="Rounded Rectangle 3">
            <a:extLst>
              <a:ext uri="{FF2B5EF4-FFF2-40B4-BE49-F238E27FC236}">
                <a16:creationId xmlns="" xmlns:a16="http://schemas.microsoft.com/office/drawing/2014/main" id="{2D8FF93B-183D-4E18-8BF3-006517E1DB21}"/>
              </a:ext>
            </a:extLst>
          </p:cNvPr>
          <p:cNvSpPr/>
          <p:nvPr/>
        </p:nvSpPr>
        <p:spPr>
          <a:xfrm>
            <a:off x="9182022" y="2062190"/>
            <a:ext cx="538361" cy="2797496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82" name="Rounded Rectangle 1">
            <a:extLst>
              <a:ext uri="{FF2B5EF4-FFF2-40B4-BE49-F238E27FC236}">
                <a16:creationId xmlns="" xmlns:a16="http://schemas.microsoft.com/office/drawing/2014/main" id="{6927B76A-6AAD-4331-9242-495D837650A4}"/>
              </a:ext>
            </a:extLst>
          </p:cNvPr>
          <p:cNvSpPr/>
          <p:nvPr/>
        </p:nvSpPr>
        <p:spPr>
          <a:xfrm rot="10800000">
            <a:off x="9182018" y="4425695"/>
            <a:ext cx="538361" cy="43398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83" name="TextBox 26">
            <a:extLst>
              <a:ext uri="{FF2B5EF4-FFF2-40B4-BE49-F238E27FC236}">
                <a16:creationId xmlns="" xmlns:a16="http://schemas.microsoft.com/office/drawing/2014/main" id="{CEC0917C-C277-4579-B499-A61E915E464C}"/>
              </a:ext>
            </a:extLst>
          </p:cNvPr>
          <p:cNvSpPr txBox="1"/>
          <p:nvPr/>
        </p:nvSpPr>
        <p:spPr>
          <a:xfrm>
            <a:off x="9251468" y="4435325"/>
            <a:ext cx="39946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 smtClean="0">
                <a:solidFill>
                  <a:schemeClr val="bg1"/>
                </a:solidFill>
              </a:rPr>
              <a:t>6%</a:t>
            </a:r>
            <a:endParaRPr lang="en-US" sz="1350" b="1" dirty="0">
              <a:solidFill>
                <a:schemeClr val="bg1"/>
              </a:solidFill>
            </a:endParaRPr>
          </a:p>
        </p:txBody>
      </p:sp>
      <p:sp>
        <p:nvSpPr>
          <p:cNvPr id="184" name="Rounded Rectangle 4">
            <a:extLst>
              <a:ext uri="{FF2B5EF4-FFF2-40B4-BE49-F238E27FC236}">
                <a16:creationId xmlns="" xmlns:a16="http://schemas.microsoft.com/office/drawing/2014/main" id="{058C4D01-652E-4F00-87BE-E13530BF70A7}"/>
              </a:ext>
            </a:extLst>
          </p:cNvPr>
          <p:cNvSpPr/>
          <p:nvPr/>
        </p:nvSpPr>
        <p:spPr>
          <a:xfrm>
            <a:off x="10469569" y="2062190"/>
            <a:ext cx="538361" cy="2797496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85" name="Rounded Rectangle 1">
            <a:extLst>
              <a:ext uri="{FF2B5EF4-FFF2-40B4-BE49-F238E27FC236}">
                <a16:creationId xmlns="" xmlns:a16="http://schemas.microsoft.com/office/drawing/2014/main" id="{7BE9D14B-1A52-4F43-81F4-AEDA3FD9DB5B}"/>
              </a:ext>
            </a:extLst>
          </p:cNvPr>
          <p:cNvSpPr/>
          <p:nvPr/>
        </p:nvSpPr>
        <p:spPr>
          <a:xfrm rot="10800000">
            <a:off x="10469566" y="3780430"/>
            <a:ext cx="538361" cy="107925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186" name="TextBox 27">
            <a:extLst>
              <a:ext uri="{FF2B5EF4-FFF2-40B4-BE49-F238E27FC236}">
                <a16:creationId xmlns="" xmlns:a16="http://schemas.microsoft.com/office/drawing/2014/main" id="{927E7616-735A-461E-99EA-461452662212}"/>
              </a:ext>
            </a:extLst>
          </p:cNvPr>
          <p:cNvSpPr txBox="1"/>
          <p:nvPr/>
        </p:nvSpPr>
        <p:spPr>
          <a:xfrm>
            <a:off x="10494932" y="4325597"/>
            <a:ext cx="48763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dirty="0" smtClean="0">
                <a:solidFill>
                  <a:schemeClr val="bg1"/>
                </a:solidFill>
              </a:rPr>
              <a:t>23%</a:t>
            </a:r>
            <a:endParaRPr lang="en-US" sz="1350" b="1" dirty="0">
              <a:solidFill>
                <a:schemeClr val="bg1"/>
              </a:solidFill>
            </a:endParaRPr>
          </a:p>
        </p:txBody>
      </p:sp>
      <p:sp>
        <p:nvSpPr>
          <p:cNvPr id="196" name="195 Rectángulo"/>
          <p:cNvSpPr/>
          <p:nvPr/>
        </p:nvSpPr>
        <p:spPr>
          <a:xfrm>
            <a:off x="5981975" y="1519464"/>
            <a:ext cx="58851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CR" sz="1400" b="1" dirty="0" smtClean="0">
                <a:solidFill>
                  <a:prstClr val="black"/>
                </a:solidFill>
              </a:rPr>
              <a:t>Desagregación de las denuncias presentadas por otros servicios 2015 – 2018.</a:t>
            </a:r>
          </a:p>
        </p:txBody>
      </p:sp>
      <p:sp>
        <p:nvSpPr>
          <p:cNvPr id="197" name="TextBox 97">
            <a:extLst>
              <a:ext uri="{FF2B5EF4-FFF2-40B4-BE49-F238E27FC236}">
                <a16:creationId xmlns="" xmlns:a16="http://schemas.microsoft.com/office/drawing/2014/main" id="{8BB5CF84-BEE9-4F9A-BF6B-D752C078B574}"/>
              </a:ext>
            </a:extLst>
          </p:cNvPr>
          <p:cNvSpPr txBox="1"/>
          <p:nvPr/>
        </p:nvSpPr>
        <p:spPr>
          <a:xfrm>
            <a:off x="461613" y="2056648"/>
            <a:ext cx="2202816" cy="276999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200" b="1" dirty="0" err="1" smtClean="0"/>
              <a:t>Servicios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financieros</a:t>
            </a:r>
            <a:r>
              <a:rPr lang="en-US" sz="1200" b="1" dirty="0" smtClean="0"/>
              <a:t>: 10.3%</a:t>
            </a:r>
            <a:endParaRPr lang="en-US" sz="1200" b="1" dirty="0"/>
          </a:p>
        </p:txBody>
      </p:sp>
      <p:sp>
        <p:nvSpPr>
          <p:cNvPr id="198" name="TextBox 72"/>
          <p:cNvSpPr txBox="1">
            <a:spLocks noChangeArrowheads="1"/>
          </p:cNvSpPr>
          <p:nvPr/>
        </p:nvSpPr>
        <p:spPr bwMode="auto">
          <a:xfrm>
            <a:off x="2817481" y="364531"/>
            <a:ext cx="63973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ctr" defTabSz="914217">
              <a:defRPr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MEIC: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Deuda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Tarjetas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crédito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8">
            <a:extLst>
              <a:ext uri="{FF2B5EF4-FFF2-40B4-BE49-F238E27FC236}">
                <a16:creationId xmlns="" xmlns:a16="http://schemas.microsoft.com/office/drawing/2014/main" id="{90757BF4-1C34-4AA0-AA9E-02C62CC70307}"/>
              </a:ext>
            </a:extLst>
          </p:cNvPr>
          <p:cNvSpPr/>
          <p:nvPr/>
        </p:nvSpPr>
        <p:spPr>
          <a:xfrm>
            <a:off x="6637230" y="1544249"/>
            <a:ext cx="2293893" cy="2293893"/>
          </a:xfrm>
          <a:prstGeom prst="ellipse">
            <a:avLst/>
          </a:prstGeom>
          <a:solidFill>
            <a:schemeClr val="bg1"/>
          </a:solidFill>
          <a:effectLst>
            <a:outerShdw blurRad="101600" dist="139700" dir="4200000" algn="ctr" rotWithShape="0">
              <a:srgbClr val="000000">
                <a:alpha val="3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1"/>
          </a:p>
        </p:txBody>
      </p:sp>
      <p:graphicFrame>
        <p:nvGraphicFramePr>
          <p:cNvPr id="5" name="Chart 19">
            <a:extLst>
              <a:ext uri="{FF2B5EF4-FFF2-40B4-BE49-F238E27FC236}">
                <a16:creationId xmlns="" xmlns:a16="http://schemas.microsoft.com/office/drawing/2014/main" id="{6C365849-FC06-4717-8D34-16958912E2B3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188246337"/>
              </p:ext>
            </p:extLst>
          </p:nvPr>
        </p:nvGraphicFramePr>
        <p:xfrm>
          <a:off x="5722121" y="1375122"/>
          <a:ext cx="3929830" cy="2640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val 20">
            <a:extLst>
              <a:ext uri="{FF2B5EF4-FFF2-40B4-BE49-F238E27FC236}">
                <a16:creationId xmlns="" xmlns:a16="http://schemas.microsoft.com/office/drawing/2014/main" id="{42EF322B-65E0-49BA-AEDA-48473AFDF8B3}"/>
              </a:ext>
            </a:extLst>
          </p:cNvPr>
          <p:cNvSpPr/>
          <p:nvPr/>
        </p:nvSpPr>
        <p:spPr>
          <a:xfrm>
            <a:off x="7019483" y="1933171"/>
            <a:ext cx="1524297" cy="1524297"/>
          </a:xfrm>
          <a:prstGeom prst="ellipse">
            <a:avLst/>
          </a:prstGeom>
          <a:solidFill>
            <a:schemeClr val="bg1"/>
          </a:solidFill>
          <a:effectLst>
            <a:outerShdw blurRad="57150" dist="101600" dir="4200000" algn="ctr" rotWithShape="0">
              <a:srgbClr val="000000">
                <a:alpha val="3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noProof="1" smtClean="0">
                <a:solidFill>
                  <a:schemeClr val="tx2"/>
                </a:solidFill>
              </a:rPr>
              <a:t>42%</a:t>
            </a:r>
            <a:endParaRPr lang="en-US" sz="4000" b="1" noProof="1">
              <a:solidFill>
                <a:schemeClr val="tx2"/>
              </a:solidFill>
            </a:endParaRPr>
          </a:p>
        </p:txBody>
      </p:sp>
      <p:sp>
        <p:nvSpPr>
          <p:cNvPr id="8" name="TextBox 26">
            <a:extLst>
              <a:ext uri="{FF2B5EF4-FFF2-40B4-BE49-F238E27FC236}">
                <a16:creationId xmlns="" xmlns:a16="http://schemas.microsoft.com/office/drawing/2014/main" id="{54027A86-99D9-4C76-9CBE-F03CFE22D89D}"/>
              </a:ext>
            </a:extLst>
          </p:cNvPr>
          <p:cNvSpPr txBox="1"/>
          <p:nvPr/>
        </p:nvSpPr>
        <p:spPr>
          <a:xfrm>
            <a:off x="709452" y="4987129"/>
            <a:ext cx="8497614" cy="523220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s-CR" sz="1400" dirty="0" smtClean="0">
                <a:solidFill>
                  <a:srgbClr val="000000"/>
                </a:solidFill>
              </a:rPr>
              <a:t>Se identificaron </a:t>
            </a:r>
            <a:r>
              <a:rPr lang="es-CR" sz="1400" b="1" dirty="0" smtClean="0">
                <a:solidFill>
                  <a:srgbClr val="000000"/>
                </a:solidFill>
              </a:rPr>
              <a:t>35.385 casos extremos, que reciben menos de ¢200 000,00 </a:t>
            </a:r>
            <a:r>
              <a:rPr lang="es-CR" sz="1400" dirty="0" smtClean="0">
                <a:solidFill>
                  <a:srgbClr val="000000"/>
                </a:solidFill>
              </a:rPr>
              <a:t>y que representan el </a:t>
            </a:r>
            <a:r>
              <a:rPr lang="es-CR" sz="1400" b="1" dirty="0" smtClean="0">
                <a:solidFill>
                  <a:srgbClr val="000000"/>
                </a:solidFill>
              </a:rPr>
              <a:t>42%</a:t>
            </a:r>
            <a:r>
              <a:rPr lang="es-CR" sz="1400" dirty="0" smtClean="0">
                <a:solidFill>
                  <a:srgbClr val="000000"/>
                </a:solidFill>
              </a:rPr>
              <a:t> de los funcionarios. </a:t>
            </a:r>
            <a:r>
              <a:rPr lang="es-ES" sz="1400" dirty="0" smtClean="0">
                <a:solidFill>
                  <a:srgbClr val="000000"/>
                </a:solidFill>
              </a:rPr>
              <a:t>La remuneración promedio entre los educadores es de ¢1 millón mensual (sin deducciones de ley).</a:t>
            </a:r>
            <a:endParaRPr lang="es-CR" sz="1400" dirty="0"/>
          </a:p>
        </p:txBody>
      </p:sp>
      <p:sp>
        <p:nvSpPr>
          <p:cNvPr id="10" name="Rectangle 32">
            <a:extLst>
              <a:ext uri="{FF2B5EF4-FFF2-40B4-BE49-F238E27FC236}">
                <a16:creationId xmlns="" xmlns:a16="http://schemas.microsoft.com/office/drawing/2014/main" id="{3C29C094-8185-4AEA-980D-A73FC3126487}"/>
              </a:ext>
            </a:extLst>
          </p:cNvPr>
          <p:cNvSpPr/>
          <p:nvPr/>
        </p:nvSpPr>
        <p:spPr>
          <a:xfrm>
            <a:off x="4880560" y="1464055"/>
            <a:ext cx="19377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noProof="1" smtClean="0"/>
              <a:t>Endeudamiento extremo</a:t>
            </a:r>
            <a:endParaRPr lang="en-US" b="1" cap="all" noProof="1"/>
          </a:p>
        </p:txBody>
      </p:sp>
      <p:graphicFrame>
        <p:nvGraphicFramePr>
          <p:cNvPr id="12" name="Chart 30">
            <a:extLst>
              <a:ext uri="{FF2B5EF4-FFF2-40B4-BE49-F238E27FC236}">
                <a16:creationId xmlns="" xmlns:a16="http://schemas.microsoft.com/office/drawing/2014/main" id="{2592E867-1D9E-492E-AFB1-63C56D5A03E8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574321363"/>
              </p:ext>
            </p:extLst>
          </p:nvPr>
        </p:nvGraphicFramePr>
        <p:xfrm>
          <a:off x="551798" y="1308546"/>
          <a:ext cx="5517930" cy="3673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72"/>
          <p:cNvSpPr txBox="1">
            <a:spLocks noChangeArrowheads="1"/>
          </p:cNvSpPr>
          <p:nvPr/>
        </p:nvSpPr>
        <p:spPr bwMode="auto">
          <a:xfrm>
            <a:off x="2627270" y="461551"/>
            <a:ext cx="6875280" cy="44319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0" tIns="0" rIns="0" bIns="0" rtlCol="0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ctr" defTabSz="914217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3200" b="1" dirty="0">
                <a:latin typeface="Lato Regular" charset="0"/>
                <a:cs typeface="Lato Regular" charset="0"/>
              </a:rPr>
              <a:t>MEP: </a:t>
            </a:r>
            <a:r>
              <a:rPr lang="en-US" sz="3200" b="1" dirty="0" err="1" smtClean="0">
                <a:latin typeface="Lato Regular" charset="0"/>
                <a:cs typeface="Lato Regular" charset="0"/>
              </a:rPr>
              <a:t>Endeudamiendo</a:t>
            </a:r>
            <a:r>
              <a:rPr lang="en-US" sz="3200" b="1" dirty="0" smtClean="0">
                <a:latin typeface="Lato Regular" charset="0"/>
                <a:cs typeface="Lato Regular" charset="0"/>
              </a:rPr>
              <a:t> de </a:t>
            </a:r>
            <a:r>
              <a:rPr lang="en-US" sz="3200" b="1" dirty="0" err="1">
                <a:latin typeface="Lato Regular" charset="0"/>
                <a:cs typeface="Lato Regular" charset="0"/>
              </a:rPr>
              <a:t>Docentes</a:t>
            </a:r>
            <a:endParaRPr lang="en-US" sz="3200" b="1" dirty="0">
              <a:latin typeface="Lato Regular" charset="0"/>
              <a:cs typeface="Lato Regular" charset="0"/>
            </a:endParaRPr>
          </a:p>
        </p:txBody>
      </p:sp>
      <p:sp>
        <p:nvSpPr>
          <p:cNvPr id="14" name="Rectángulo 8"/>
          <p:cNvSpPr/>
          <p:nvPr/>
        </p:nvSpPr>
        <p:spPr>
          <a:xfrm>
            <a:off x="277214" y="5721311"/>
            <a:ext cx="120238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200" dirty="0">
                <a:solidFill>
                  <a:srgbClr val="000000"/>
                </a:solidFill>
              </a:rPr>
              <a:t>Fuente: La Nación, abril 2018: </a:t>
            </a:r>
            <a:r>
              <a:rPr lang="es-ES" sz="1200" b="1" dirty="0"/>
              <a:t>Maestros del MEP ahogados en deudas: la mayoría recibe la mitad de su salario o menos, planilla abril-18</a:t>
            </a:r>
            <a:endParaRPr lang="es-CR" sz="1200" dirty="0"/>
          </a:p>
        </p:txBody>
      </p:sp>
      <p:sp>
        <p:nvSpPr>
          <p:cNvPr id="15" name="14 Rectángulo"/>
          <p:cNvSpPr/>
          <p:nvPr/>
        </p:nvSpPr>
        <p:spPr>
          <a:xfrm>
            <a:off x="9217570" y="3011213"/>
            <a:ext cx="29113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1400" dirty="0" smtClean="0"/>
              <a:t>- Realizado a un total de 84,322 docentes.</a:t>
            </a:r>
          </a:p>
          <a:p>
            <a:pPr>
              <a:buFontTx/>
              <a:buChar char="-"/>
            </a:pPr>
            <a:r>
              <a:rPr lang="es-CR" sz="1400" dirty="0" smtClean="0"/>
              <a:t> 3 de cada 5 tienen comprometido el 50% o más de su salario.</a:t>
            </a:r>
          </a:p>
          <a:p>
            <a:pPr>
              <a:buFontTx/>
              <a:buChar char="-"/>
            </a:pPr>
            <a:r>
              <a:rPr lang="es-CR" sz="1400" dirty="0" smtClean="0"/>
              <a:t>18.701 docentes comprometieron el 80% de su salario en deuda.</a:t>
            </a:r>
            <a:endParaRPr lang="es-CR" sz="14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373" y="1378192"/>
            <a:ext cx="3708500" cy="37085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718148" y="2170613"/>
            <a:ext cx="536054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6600" dirty="0" smtClean="0">
                <a:latin typeface="Forte" panose="03060902040502070203" pitchFamily="66" charset="0"/>
              </a:rPr>
              <a:t>Iniciativa y Planes piloto</a:t>
            </a:r>
            <a:endParaRPr lang="es-CR" sz="6600" dirty="0">
              <a:latin typeface="Forte" panose="03060902040502070203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4303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7569</TotalTime>
  <Words>888</Words>
  <Application>Microsoft Office PowerPoint</Application>
  <PresentationFormat>Personalizado</PresentationFormat>
  <Paragraphs>159</Paragraphs>
  <Slides>12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Diapositiva 2</vt:lpstr>
      <vt:lpstr>Diapositiva 3</vt:lpstr>
      <vt:lpstr>Contexto Actual</vt:lpstr>
      <vt:lpstr>Diapositiva 5</vt:lpstr>
      <vt:lpstr>Diapositiva 6</vt:lpstr>
      <vt:lpstr>Diapositiva 7</vt:lpstr>
      <vt:lpstr>Diapositiva 8</vt:lpstr>
      <vt:lpstr>Diapositiva 9</vt:lpstr>
      <vt:lpstr>Decreto para integración de la mesa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Kattia Chaves Matarrita</dc:creator>
  <cp:lastModifiedBy>Rafael.Zumbado</cp:lastModifiedBy>
  <cp:revision>253</cp:revision>
  <dcterms:created xsi:type="dcterms:W3CDTF">2018-10-11T01:57:28Z</dcterms:created>
  <dcterms:modified xsi:type="dcterms:W3CDTF">2019-03-05T18:13:41Z</dcterms:modified>
</cp:coreProperties>
</file>