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94" r:id="rId3"/>
    <p:sldId id="300" r:id="rId4"/>
    <p:sldId id="295" r:id="rId5"/>
    <p:sldId id="260" r:id="rId6"/>
    <p:sldId id="261" r:id="rId7"/>
    <p:sldId id="287" r:id="rId8"/>
    <p:sldId id="297" r:id="rId9"/>
    <p:sldId id="301" r:id="rId10"/>
    <p:sldId id="288" r:id="rId11"/>
    <p:sldId id="289" r:id="rId12"/>
    <p:sldId id="290" r:id="rId13"/>
    <p:sldId id="291" r:id="rId14"/>
    <p:sldId id="292" r:id="rId15"/>
    <p:sldId id="293" r:id="rId16"/>
    <p:sldId id="298" r:id="rId17"/>
    <p:sldId id="267" r:id="rId18"/>
    <p:sldId id="269" r:id="rId19"/>
    <p:sldId id="299" r:id="rId20"/>
    <p:sldId id="262" r:id="rId21"/>
    <p:sldId id="286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Economica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0" roundtripDataSignature="AMtx7mgdtkrPkHXZZB9YiguQzdwQmXq3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14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0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6337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4128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4934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0332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0166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28740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1800" b="1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105.000 </a:t>
            </a:r>
            <a:r>
              <a:rPr lang="es-CR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personas que han sido </a:t>
            </a:r>
            <a:r>
              <a:rPr lang="es-CR" sz="1800" b="1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despedidas </a:t>
            </a:r>
            <a:endParaRPr sz="1800" b="1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1800" b="1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90.000 </a:t>
            </a:r>
            <a:r>
              <a:rPr lang="es-CR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personas con </a:t>
            </a:r>
            <a:r>
              <a:rPr lang="es-CR" sz="1800" b="1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jornada reducida</a:t>
            </a:r>
            <a:r>
              <a:rPr lang="es-CR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18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1800" b="1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47.000 </a:t>
            </a:r>
            <a:r>
              <a:rPr lang="es-CR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personas trabajadoras </a:t>
            </a:r>
            <a:r>
              <a:rPr lang="es-CR" sz="1800" b="1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independientes </a:t>
            </a:r>
            <a:endParaRPr sz="1800" b="1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1800" b="1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18.000 </a:t>
            </a:r>
            <a:r>
              <a:rPr lang="es-CR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personas con </a:t>
            </a:r>
            <a:r>
              <a:rPr lang="es-CR" sz="1800" b="1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suspensión del contrato laboral</a:t>
            </a:r>
            <a:endParaRPr sz="1800" b="1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1800" b="1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17.000 personas jóvenes </a:t>
            </a:r>
            <a:r>
              <a:rPr lang="es-CR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de baja calificación cubiertos por Empléate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487126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R"/>
              <a:t>109.000 millones de colones equivale a cerca del 39% del Presupuesto Ordinario del IMAS para el 2020.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18176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2837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proteger.go.c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3110493" y="4431149"/>
            <a:ext cx="7904510" cy="14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CR" sz="10000" b="1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Proteger</a:t>
            </a:r>
            <a:br>
              <a:rPr lang="es-CR" sz="10000" b="1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s-CR" sz="6600" b="1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Bono de Emergencia </a:t>
            </a:r>
            <a:endParaRPr sz="10000" b="1" dirty="0">
              <a:solidFill>
                <a:schemeClr val="tx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 l="31050" r="17650"/>
          <a:stretch/>
        </p:blipFill>
        <p:spPr>
          <a:xfrm>
            <a:off x="302125" y="3413950"/>
            <a:ext cx="2125050" cy="274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 l="49868" t="14890" r="-439" b="40932"/>
          <a:stretch/>
        </p:blipFill>
        <p:spPr>
          <a:xfrm>
            <a:off x="358175" y="265001"/>
            <a:ext cx="2069000" cy="28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 l="36795" t="18929" r="21788" b="-138"/>
          <a:stretch/>
        </p:blipFill>
        <p:spPr>
          <a:xfrm>
            <a:off x="6700900" y="265000"/>
            <a:ext cx="2069000" cy="28774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27"/>
              </a:srgbClr>
            </a:outerShdw>
          </a:effectLst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23625" y="321025"/>
            <a:ext cx="2325900" cy="248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7">
            <a:alphaModFix/>
          </a:blip>
          <a:srcRect l="10806" t="2758" r="8248" b="-2755"/>
          <a:stretch/>
        </p:blipFill>
        <p:spPr>
          <a:xfrm>
            <a:off x="2795675" y="245725"/>
            <a:ext cx="3536719" cy="2915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/>
          <p:cNvSpPr/>
          <p:nvPr/>
        </p:nvSpPr>
        <p:spPr>
          <a:xfrm>
            <a:off x="176052" y="6541112"/>
            <a:ext cx="2149184" cy="2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Google Shape;133;p6"/>
          <p:cNvSpPr txBox="1">
            <a:spLocks/>
          </p:cNvSpPr>
          <p:nvPr/>
        </p:nvSpPr>
        <p:spPr>
          <a:xfrm>
            <a:off x="318425" y="20159"/>
            <a:ext cx="8843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7619"/>
              </a:buClr>
              <a:buSzPts val="4400"/>
            </a:pPr>
            <a:r>
              <a:rPr lang="es-CR" sz="7200" b="1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Autogestión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614952" y="1637720"/>
            <a:ext cx="2019868" cy="120100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>
                <a:solidFill>
                  <a:schemeClr val="bg1"/>
                </a:solidFill>
              </a:rPr>
              <a:t>Ingreso al sitio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3360426" y="1637721"/>
            <a:ext cx="2019868" cy="120100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>
                <a:solidFill>
                  <a:schemeClr val="bg1"/>
                </a:solidFill>
              </a:rPr>
              <a:t>Consentimiento informado y declaración jurada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6324265" y="1637720"/>
            <a:ext cx="2019868" cy="120100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800" b="1" dirty="0">
                <a:solidFill>
                  <a:schemeClr val="bg1"/>
                </a:solidFill>
              </a:rPr>
              <a:t>Ingresa número de cédula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9028796" y="3755395"/>
            <a:ext cx="2019868" cy="120100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Formulario e ingresa cuenta IBAN o bancariza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6418192" y="5340109"/>
            <a:ext cx="2019868" cy="120100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>
                <a:solidFill>
                  <a:schemeClr val="bg1"/>
                </a:solidFill>
              </a:rPr>
              <a:t>IMAS verifica con SINIRUBE,  prioriza, aprueba e informa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3360426" y="3755394"/>
            <a:ext cx="2019868" cy="120100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>
                <a:solidFill>
                  <a:schemeClr val="bg1"/>
                </a:solidFill>
              </a:rPr>
              <a:t>MTSS analiza y aplica criterio de priorización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614952" y="3755392"/>
            <a:ext cx="2019868" cy="120100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800" b="1" dirty="0">
                <a:solidFill>
                  <a:schemeClr val="bg1"/>
                </a:solidFill>
              </a:rPr>
              <a:t>Aprobación, pago y se informa a beneficiarios</a:t>
            </a:r>
          </a:p>
        </p:txBody>
      </p:sp>
      <p:sp>
        <p:nvSpPr>
          <p:cNvPr id="17" name="Elipse 16"/>
          <p:cNvSpPr/>
          <p:nvPr/>
        </p:nvSpPr>
        <p:spPr>
          <a:xfrm>
            <a:off x="2374709" y="2658175"/>
            <a:ext cx="515670" cy="518617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8" name="Elipse 17"/>
          <p:cNvSpPr/>
          <p:nvPr/>
        </p:nvSpPr>
        <p:spPr>
          <a:xfrm>
            <a:off x="5130753" y="2660873"/>
            <a:ext cx="515670" cy="518617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9" name="Elipse 18"/>
          <p:cNvSpPr/>
          <p:nvPr/>
        </p:nvSpPr>
        <p:spPr>
          <a:xfrm>
            <a:off x="8112791" y="2658175"/>
            <a:ext cx="515670" cy="518617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0" name="Elipse 19"/>
          <p:cNvSpPr/>
          <p:nvPr/>
        </p:nvSpPr>
        <p:spPr>
          <a:xfrm>
            <a:off x="10817322" y="4770581"/>
            <a:ext cx="515670" cy="518617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1" name="Elipse 20"/>
          <p:cNvSpPr/>
          <p:nvPr/>
        </p:nvSpPr>
        <p:spPr>
          <a:xfrm>
            <a:off x="8172599" y="6355294"/>
            <a:ext cx="515670" cy="518617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2" name="Elipse 21"/>
          <p:cNvSpPr/>
          <p:nvPr/>
        </p:nvSpPr>
        <p:spPr>
          <a:xfrm>
            <a:off x="5106533" y="4770580"/>
            <a:ext cx="515670" cy="518617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3" name="Elipse 22"/>
          <p:cNvSpPr/>
          <p:nvPr/>
        </p:nvSpPr>
        <p:spPr>
          <a:xfrm>
            <a:off x="2376982" y="4770579"/>
            <a:ext cx="515670" cy="518617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8972733" y="1742882"/>
            <a:ext cx="2157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800" b="1" i="1" dirty="0"/>
              <a:t>¿Aprueba los filtros del sistema?*</a:t>
            </a:r>
          </a:p>
        </p:txBody>
      </p:sp>
      <p:sp>
        <p:nvSpPr>
          <p:cNvPr id="26" name="Flecha abajo 25"/>
          <p:cNvSpPr/>
          <p:nvPr/>
        </p:nvSpPr>
        <p:spPr>
          <a:xfrm>
            <a:off x="9884388" y="3092340"/>
            <a:ext cx="361668" cy="450377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7" name="Flecha abajo 26"/>
          <p:cNvSpPr/>
          <p:nvPr/>
        </p:nvSpPr>
        <p:spPr>
          <a:xfrm rot="16200000">
            <a:off x="8622774" y="2013032"/>
            <a:ext cx="361668" cy="45037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8" name="Flecha abajo 27"/>
          <p:cNvSpPr/>
          <p:nvPr/>
        </p:nvSpPr>
        <p:spPr>
          <a:xfrm rot="16200000">
            <a:off x="5718074" y="2013033"/>
            <a:ext cx="361668" cy="45037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9" name="Flecha abajo 28"/>
          <p:cNvSpPr/>
          <p:nvPr/>
        </p:nvSpPr>
        <p:spPr>
          <a:xfrm rot="16200000">
            <a:off x="2867569" y="2013033"/>
            <a:ext cx="361668" cy="45037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0" name="Flecha abajo 29"/>
          <p:cNvSpPr/>
          <p:nvPr/>
        </p:nvSpPr>
        <p:spPr>
          <a:xfrm rot="5400000">
            <a:off x="8541687" y="4127441"/>
            <a:ext cx="361668" cy="45037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1" name="Flecha abajo 30"/>
          <p:cNvSpPr/>
          <p:nvPr/>
        </p:nvSpPr>
        <p:spPr>
          <a:xfrm rot="16200000">
            <a:off x="8847964" y="5684090"/>
            <a:ext cx="361668" cy="45037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2" name="Flecha abajo 31"/>
          <p:cNvSpPr/>
          <p:nvPr/>
        </p:nvSpPr>
        <p:spPr>
          <a:xfrm rot="5400000">
            <a:off x="2862282" y="4127443"/>
            <a:ext cx="361668" cy="45037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3" name="Flecha abajo 32"/>
          <p:cNvSpPr/>
          <p:nvPr/>
        </p:nvSpPr>
        <p:spPr>
          <a:xfrm rot="10800000">
            <a:off x="9892813" y="817122"/>
            <a:ext cx="361668" cy="45037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4" name="Elipse 33"/>
          <p:cNvSpPr/>
          <p:nvPr/>
        </p:nvSpPr>
        <p:spPr>
          <a:xfrm>
            <a:off x="9674448" y="50815"/>
            <a:ext cx="801469" cy="55633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10305195" y="3185371"/>
            <a:ext cx="465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b="1" dirty="0"/>
              <a:t>Si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10305195" y="867390"/>
            <a:ext cx="597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b="1" dirty="0"/>
              <a:t>No</a:t>
            </a:r>
          </a:p>
        </p:txBody>
      </p:sp>
      <p:sp>
        <p:nvSpPr>
          <p:cNvPr id="37" name="Flecha abajo 36"/>
          <p:cNvSpPr/>
          <p:nvPr/>
        </p:nvSpPr>
        <p:spPr>
          <a:xfrm>
            <a:off x="1470545" y="5064007"/>
            <a:ext cx="361668" cy="45037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9" name="Elipse 38"/>
          <p:cNvSpPr/>
          <p:nvPr/>
        </p:nvSpPr>
        <p:spPr>
          <a:xfrm>
            <a:off x="1250644" y="5728445"/>
            <a:ext cx="801469" cy="55633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6325738" y="3890963"/>
            <a:ext cx="2157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800" b="1" i="1" dirty="0"/>
              <a:t>¿Condición de vulnerabilidad o informales?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5670432" y="3690908"/>
            <a:ext cx="597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b="1" dirty="0"/>
              <a:t>No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7788890" y="4780638"/>
            <a:ext cx="597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b="1" dirty="0"/>
              <a:t>Si</a:t>
            </a:r>
          </a:p>
        </p:txBody>
      </p:sp>
      <p:sp>
        <p:nvSpPr>
          <p:cNvPr id="46" name="Flecha abajo 45"/>
          <p:cNvSpPr/>
          <p:nvPr/>
        </p:nvSpPr>
        <p:spPr>
          <a:xfrm>
            <a:off x="7266524" y="4889822"/>
            <a:ext cx="361668" cy="364803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7" name="Flecha abajo 46"/>
          <p:cNvSpPr/>
          <p:nvPr/>
        </p:nvSpPr>
        <p:spPr>
          <a:xfrm rot="5400000">
            <a:off x="5902317" y="4279843"/>
            <a:ext cx="361668" cy="45037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8" name="Elipse 47"/>
          <p:cNvSpPr/>
          <p:nvPr/>
        </p:nvSpPr>
        <p:spPr>
          <a:xfrm>
            <a:off x="9802607" y="5630931"/>
            <a:ext cx="801469" cy="55633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7F9A377-54D9-4068-8C07-D3B6618ED9EB}"/>
              </a:ext>
            </a:extLst>
          </p:cNvPr>
          <p:cNvSpPr txBox="1"/>
          <p:nvPr/>
        </p:nvSpPr>
        <p:spPr>
          <a:xfrm>
            <a:off x="44426" y="6489663"/>
            <a:ext cx="66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Plataforma consulta/interopera con SICERE-SINIRUBE-TSE-DGME</a:t>
            </a:r>
            <a:endParaRPr lang="es-CR" sz="1200" i="1" dirty="0"/>
          </a:p>
        </p:txBody>
      </p:sp>
    </p:spTree>
    <p:extLst>
      <p:ext uri="{BB962C8B-B14F-4D97-AF65-F5344CB8AC3E}">
        <p14:creationId xmlns:p14="http://schemas.microsoft.com/office/powerpoint/2010/main" val="3966191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140" y="0"/>
            <a:ext cx="6895787" cy="68580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76052" y="6541112"/>
            <a:ext cx="2149184" cy="2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" name="Google Shape;133;p6">
            <a:extLst>
              <a:ext uri="{FF2B5EF4-FFF2-40B4-BE49-F238E27FC236}">
                <a16:creationId xmlns:a16="http://schemas.microsoft.com/office/drawing/2014/main" id="{23B340A2-FEDB-4F0F-9A55-8D81EA806AF8}"/>
              </a:ext>
            </a:extLst>
          </p:cNvPr>
          <p:cNvSpPr txBox="1">
            <a:spLocks/>
          </p:cNvSpPr>
          <p:nvPr/>
        </p:nvSpPr>
        <p:spPr>
          <a:xfrm>
            <a:off x="176052" y="2766150"/>
            <a:ext cx="8843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7619"/>
              </a:buClr>
              <a:buSzPts val="4400"/>
            </a:pPr>
            <a:r>
              <a:rPr lang="es-CR" sz="7200" b="1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Autogestión</a:t>
            </a:r>
          </a:p>
        </p:txBody>
      </p:sp>
      <p:sp>
        <p:nvSpPr>
          <p:cNvPr id="2" name="Abrir llave 1">
            <a:extLst>
              <a:ext uri="{FF2B5EF4-FFF2-40B4-BE49-F238E27FC236}">
                <a16:creationId xmlns:a16="http://schemas.microsoft.com/office/drawing/2014/main" id="{0C99600B-B737-460F-853C-EF2C7AB60A87}"/>
              </a:ext>
            </a:extLst>
          </p:cNvPr>
          <p:cNvSpPr/>
          <p:nvPr/>
        </p:nvSpPr>
        <p:spPr>
          <a:xfrm>
            <a:off x="4107766" y="323557"/>
            <a:ext cx="337625" cy="63585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72915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8446305" y="6189663"/>
            <a:ext cx="4000453" cy="471251"/>
          </a:xfrm>
        </p:spPr>
        <p:txBody>
          <a:bodyPr/>
          <a:lstStyle/>
          <a:p>
            <a:pPr marL="114300" indent="0">
              <a:buNone/>
            </a:pPr>
            <a:r>
              <a:rPr lang="es-CR" dirty="0">
                <a:hlinkClick r:id="rId2"/>
              </a:rPr>
              <a:t>https://proteger.go.cr/</a:t>
            </a:r>
            <a:endParaRPr lang="es-CR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-225" t="8736" r="1158" b="5849"/>
          <a:stretch/>
        </p:blipFill>
        <p:spPr>
          <a:xfrm>
            <a:off x="1" y="0"/>
            <a:ext cx="12192000" cy="596407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76052" y="6541112"/>
            <a:ext cx="2149184" cy="2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92870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9134" r="1268" b="5053"/>
          <a:stretch/>
        </p:blipFill>
        <p:spPr>
          <a:xfrm>
            <a:off x="0" y="627797"/>
            <a:ext cx="12037325" cy="588218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76052" y="6541112"/>
            <a:ext cx="2149184" cy="2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64926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texto 5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8736" r="1381" b="5451"/>
          <a:stretch/>
        </p:blipFill>
        <p:spPr>
          <a:xfrm>
            <a:off x="0" y="600500"/>
            <a:ext cx="12023678" cy="588218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76052" y="6541112"/>
            <a:ext cx="2149184" cy="2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56538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texto 5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8537" r="1604" b="5451"/>
          <a:stretch/>
        </p:blipFill>
        <p:spPr>
          <a:xfrm>
            <a:off x="0" y="122830"/>
            <a:ext cx="11996382" cy="562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01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3;p6"/>
          <p:cNvSpPr txBox="1">
            <a:spLocks/>
          </p:cNvSpPr>
          <p:nvPr/>
        </p:nvSpPr>
        <p:spPr>
          <a:xfrm>
            <a:off x="318425" y="20159"/>
            <a:ext cx="8843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7619"/>
              </a:buClr>
              <a:buSzPts val="4400"/>
            </a:pPr>
            <a:r>
              <a:rPr lang="es-CR" sz="7200" b="1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Participación</a:t>
            </a:r>
          </a:p>
        </p:txBody>
      </p:sp>
      <p:pic>
        <p:nvPicPr>
          <p:cNvPr id="40" name="Google Shape;90;p1">
            <a:extLst>
              <a:ext uri="{FF2B5EF4-FFF2-40B4-BE49-F238E27FC236}">
                <a16:creationId xmlns:a16="http://schemas.microsoft.com/office/drawing/2014/main" id="{970032B3-A78B-437C-947B-712491D07F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24917"/>
          <a:stretch/>
        </p:blipFill>
        <p:spPr>
          <a:xfrm>
            <a:off x="4933050" y="1221839"/>
            <a:ext cx="2325900" cy="1864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Institution Svg Png Icon Free Download (#449313) - OnlineWebFonts.COM">
            <a:extLst>
              <a:ext uri="{FF2B5EF4-FFF2-40B4-BE49-F238E27FC236}">
                <a16:creationId xmlns:a16="http://schemas.microsoft.com/office/drawing/2014/main" id="{ECF78A08-D9D9-4ECB-BF25-413AE8214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84" y="4314719"/>
            <a:ext cx="2649475" cy="21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ectores, imágenes y arte vectorial de stock sobre Society Icons ...">
            <a:extLst>
              <a:ext uri="{FF2B5EF4-FFF2-40B4-BE49-F238E27FC236}">
                <a16:creationId xmlns:a16="http://schemas.microsoft.com/office/drawing/2014/main" id="{83C58D8F-AFF0-4B92-849E-1414067AA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1" t="12245" r="12130" b="27622"/>
          <a:stretch/>
        </p:blipFill>
        <p:spPr bwMode="auto">
          <a:xfrm>
            <a:off x="5195645" y="4662143"/>
            <a:ext cx="2293034" cy="19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mpresa - Iconos gratis de redes">
            <a:extLst>
              <a:ext uri="{FF2B5EF4-FFF2-40B4-BE49-F238E27FC236}">
                <a16:creationId xmlns:a16="http://schemas.microsoft.com/office/drawing/2014/main" id="{FE4F6A97-305B-4379-BDEF-E79FABDD0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591" y="445553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0EB331-0CF1-40B4-831C-DF16BF8276C0}"/>
              </a:ext>
            </a:extLst>
          </p:cNvPr>
          <p:cNvSpPr txBox="1"/>
          <p:nvPr/>
        </p:nvSpPr>
        <p:spPr>
          <a:xfrm>
            <a:off x="318425" y="3467686"/>
            <a:ext cx="12576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>
                <a:solidFill>
                  <a:srgbClr val="C00000"/>
                </a:solidFill>
              </a:rPr>
              <a:t>Difusión                             Información                         Acompañamiento</a:t>
            </a:r>
          </a:p>
        </p:txBody>
      </p:sp>
    </p:spTree>
    <p:extLst>
      <p:ext uri="{BB962C8B-B14F-4D97-AF65-F5344CB8AC3E}">
        <p14:creationId xmlns:p14="http://schemas.microsoft.com/office/powerpoint/2010/main" val="2700232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"/>
          <p:cNvSpPr txBox="1">
            <a:spLocks noGrp="1"/>
          </p:cNvSpPr>
          <p:nvPr>
            <p:ph type="title"/>
          </p:nvPr>
        </p:nvSpPr>
        <p:spPr>
          <a:xfrm>
            <a:off x="262650" y="356250"/>
            <a:ext cx="11781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CR" sz="5500" b="1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612,460‬ personas </a:t>
            </a:r>
            <a:r>
              <a:rPr lang="es-CR" sz="5500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recibirían </a:t>
            </a:r>
            <a:br>
              <a:rPr lang="es-CR" sz="5500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s-CR" sz="5500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Subsidio por Vulnerabilidad Laboral por Emergencia </a:t>
            </a:r>
            <a:endParaRPr sz="5500" dirty="0">
              <a:solidFill>
                <a:srgbClr val="CC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06" name="Google Shape;206;p12"/>
          <p:cNvSpPr txBox="1">
            <a:spLocks noGrp="1"/>
          </p:cNvSpPr>
          <p:nvPr>
            <p:ph type="subTitle" idx="4294967295"/>
          </p:nvPr>
        </p:nvSpPr>
        <p:spPr>
          <a:xfrm>
            <a:off x="110250" y="2471400"/>
            <a:ext cx="8234400" cy="3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conomica"/>
              <a:buChar char="•"/>
            </a:pPr>
            <a:r>
              <a:rPr lang="es-CR" sz="3600" b="0" i="0" u="none" strike="noStrike" cap="none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Personas que han sido </a:t>
            </a:r>
            <a:r>
              <a:rPr lang="es-CR" sz="3600" b="1" i="0" u="none" strike="noStrike" cap="none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despedidas </a:t>
            </a:r>
            <a:endParaRPr sz="3600" b="1" i="0" u="none" strike="noStrike" cap="none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conomica"/>
              <a:buChar char="•"/>
            </a:pPr>
            <a:r>
              <a:rPr lang="es-CR" sz="3600" b="0" i="0" u="none" strike="noStrike" cap="none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Personas con </a:t>
            </a:r>
            <a:r>
              <a:rPr lang="es-CR" sz="3600" b="1" i="0" u="none" strike="noStrike" cap="none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jornada reducida</a:t>
            </a:r>
            <a:r>
              <a:rPr lang="es-CR" sz="3600" b="0" i="0" u="none" strike="noStrike" cap="none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3600" b="0" i="0" u="none" strike="noStrike" cap="none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conomica"/>
              <a:buChar char="•"/>
            </a:pPr>
            <a:r>
              <a:rPr lang="es-CR" sz="3600" b="0" i="0" u="none" strike="noStrike" cap="none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Personas trabajadoras </a:t>
            </a:r>
            <a:r>
              <a:rPr lang="es-CR" sz="3600" b="1" i="0" u="none" strike="noStrike" cap="none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independientes </a:t>
            </a:r>
            <a:endParaRPr sz="3600" b="1" i="0" u="none" strike="noStrike" cap="none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conomica"/>
              <a:buChar char="•"/>
            </a:pPr>
            <a:r>
              <a:rPr lang="es-CR" sz="3600" b="0" i="0" u="none" strike="noStrike" cap="none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Personas con </a:t>
            </a:r>
            <a:r>
              <a:rPr lang="es-CR" sz="3600" b="1" i="0" u="none" strike="noStrike" cap="none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suspensión del contrato laboral</a:t>
            </a:r>
            <a:endParaRPr sz="3600" b="1" i="0" u="none" strike="noStrike" cap="none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conomica"/>
              <a:buChar char="•"/>
            </a:pPr>
            <a:r>
              <a:rPr lang="es-CR" sz="3600" b="0" i="0" u="none" strike="noStrike" cap="none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Personas jóvenes</a:t>
            </a:r>
            <a:r>
              <a:rPr lang="es-CR" sz="3600" b="1" i="0" u="none" strike="noStrike" cap="none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s-CR" sz="3600" b="0" i="0" u="none" strike="noStrike" cap="none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de baja calificación </a:t>
            </a:r>
            <a:r>
              <a:rPr lang="es-CR" sz="3600" dirty="0">
                <a:latin typeface="Economica"/>
                <a:ea typeface="Economica"/>
                <a:cs typeface="Economica"/>
                <a:sym typeface="Economica"/>
              </a:rPr>
              <a:t>(</a:t>
            </a:r>
            <a:r>
              <a:rPr lang="es-CR" sz="3600" b="1" i="0" u="none" strike="noStrike" cap="none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Empléate)</a:t>
            </a:r>
            <a:endParaRPr sz="2800" b="1" i="0" u="none" strike="noStrike" cap="none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3000" b="1" i="0" u="none" strike="noStrike" cap="none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CR" sz="3600" b="0" i="0" u="none" strike="noStrike" cap="none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3600" b="0" i="0" u="none" strike="noStrike" cap="none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08" name="Google Shape;208;p12"/>
          <p:cNvSpPr txBox="1"/>
          <p:nvPr/>
        </p:nvSpPr>
        <p:spPr>
          <a:xfrm>
            <a:off x="8183578" y="2110150"/>
            <a:ext cx="3708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R" sz="4000" i="1" u="none" strike="noStrike" cap="none" dirty="0">
                <a:solidFill>
                  <a:srgbClr val="C00000"/>
                </a:solidFill>
                <a:latin typeface="Economica"/>
                <a:ea typeface="Economica"/>
                <a:cs typeface="Economica"/>
                <a:sym typeface="Economica"/>
              </a:rPr>
              <a:t>Inversión social </a:t>
            </a:r>
          </a:p>
          <a:p>
            <a:pPr lvl="0" algn="ctr">
              <a:buSzPts val="3600"/>
            </a:pPr>
            <a:r>
              <a:rPr lang="es-CR" sz="4000" b="1" i="1" dirty="0">
                <a:solidFill>
                  <a:srgbClr val="C00000"/>
                </a:solidFill>
                <a:latin typeface="Economica"/>
                <a:ea typeface="Economica"/>
                <a:cs typeface="Economica"/>
                <a:sym typeface="Economica"/>
              </a:rPr>
              <a:t>₡199.350 colones</a:t>
            </a:r>
          </a:p>
          <a:p>
            <a:pPr lvl="0" algn="ctr">
              <a:buSzPts val="3600"/>
            </a:pPr>
            <a:endParaRPr lang="es-CR" sz="4000" i="1" dirty="0">
              <a:solidFill>
                <a:srgbClr val="C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R" sz="4000" i="1" u="none" strike="noStrike" cap="none" dirty="0" err="1">
                <a:solidFill>
                  <a:srgbClr val="C00000"/>
                </a:solidFill>
                <a:latin typeface="Economica"/>
                <a:ea typeface="Economica"/>
                <a:cs typeface="Economica"/>
                <a:sym typeface="Economica"/>
              </a:rPr>
              <a:t>Subsudio</a:t>
            </a:r>
            <a:r>
              <a:rPr lang="es-CR" sz="4000" i="1" u="none" strike="noStrike" cap="none" dirty="0">
                <a:solidFill>
                  <a:srgbClr val="C00000"/>
                </a:solidFill>
                <a:latin typeface="Economica"/>
                <a:ea typeface="Economica"/>
                <a:cs typeface="Economica"/>
                <a:sym typeface="Economica"/>
              </a:rPr>
              <a:t> de </a:t>
            </a:r>
            <a:r>
              <a:rPr lang="es-CR" sz="4000" b="1" i="1" u="none" strike="noStrike" cap="none" dirty="0">
                <a:solidFill>
                  <a:srgbClr val="C00000"/>
                </a:solidFill>
                <a:latin typeface="Economica"/>
                <a:ea typeface="Economica"/>
                <a:cs typeface="Economica"/>
                <a:sym typeface="Economica"/>
              </a:rPr>
              <a:t>₡125.000 colones </a:t>
            </a:r>
            <a:r>
              <a:rPr lang="es-CR" sz="4000" i="1" dirty="0">
                <a:solidFill>
                  <a:srgbClr val="C00000"/>
                </a:solidFill>
                <a:latin typeface="Economica"/>
                <a:ea typeface="Economica"/>
                <a:cs typeface="Economica"/>
                <a:sym typeface="Economica"/>
              </a:rPr>
              <a:t>por mes</a:t>
            </a:r>
            <a:endParaRPr sz="4000" i="0" u="none" strike="noStrike" cap="none" dirty="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1" u="sng" strike="noStrike" cap="none" dirty="0">
              <a:solidFill>
                <a:srgbClr val="FF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209" name="Google Shape;209;p12"/>
          <p:cNvCxnSpPr/>
          <p:nvPr/>
        </p:nvCxnSpPr>
        <p:spPr>
          <a:xfrm flipH="1">
            <a:off x="8001375" y="2110150"/>
            <a:ext cx="3900" cy="359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"/>
          <p:cNvSpPr txBox="1">
            <a:spLocks noGrp="1"/>
          </p:cNvSpPr>
          <p:nvPr>
            <p:ph type="title"/>
          </p:nvPr>
        </p:nvSpPr>
        <p:spPr>
          <a:xfrm>
            <a:off x="197100" y="531382"/>
            <a:ext cx="11797800" cy="8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CR" sz="5500" b="1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68.400 hogares </a:t>
            </a:r>
            <a:r>
              <a:rPr lang="es-CR" sz="5500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recibirían un Subsidio de Emergencia</a:t>
            </a:r>
            <a:endParaRPr sz="5500" dirty="0">
              <a:solidFill>
                <a:srgbClr val="CC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24" name="Google Shape;224;p16"/>
          <p:cNvSpPr txBox="1">
            <a:spLocks noGrp="1"/>
          </p:cNvSpPr>
          <p:nvPr>
            <p:ph type="subTitle" idx="4294967295"/>
          </p:nvPr>
        </p:nvSpPr>
        <p:spPr>
          <a:xfrm>
            <a:off x="181075" y="1745925"/>
            <a:ext cx="7492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Economica"/>
              <a:buChar char="•"/>
            </a:pPr>
            <a:r>
              <a:rPr lang="es-CR" sz="4000" b="1" dirty="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68.400 </a:t>
            </a:r>
            <a:r>
              <a:rPr lang="es-CR" sz="3600" dirty="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familias en condición de vulnerabilidad, informalidad y pobreza con subsidio general.</a:t>
            </a:r>
            <a:endParaRPr sz="3600" dirty="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 dirty="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Economica"/>
              <a:buChar char="•"/>
            </a:pPr>
            <a:r>
              <a:rPr lang="es-CR" sz="4000" b="1" dirty="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Prioridad </a:t>
            </a:r>
            <a:r>
              <a:rPr lang="es-CR" sz="3600" dirty="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jefatura femenina, personas adultas mayores, personas discapacidad permanente</a:t>
            </a:r>
            <a:endParaRPr sz="2400" b="1" i="1" dirty="0">
              <a:latin typeface="Economica"/>
              <a:ea typeface="Economica"/>
              <a:cs typeface="Economica"/>
              <a:sym typeface="Economi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500" b="0" i="1" u="none" strike="noStrike" cap="none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25" name="Google Shape;225;p16"/>
          <p:cNvSpPr txBox="1">
            <a:spLocks noGrp="1"/>
          </p:cNvSpPr>
          <p:nvPr>
            <p:ph type="subTitle" idx="4294967295"/>
          </p:nvPr>
        </p:nvSpPr>
        <p:spPr>
          <a:xfrm>
            <a:off x="8069110" y="2097618"/>
            <a:ext cx="3802500" cy="22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CR" sz="3200" b="0" i="1" u="none" strike="noStrike" cap="none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Inversión social ascendería </a:t>
            </a:r>
            <a:r>
              <a:rPr lang="es-CR" sz="3200" b="1" i="1" u="none" strike="noStrike" cap="none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₡</a:t>
            </a:r>
            <a:r>
              <a:rPr lang="es-CR" sz="3200" b="1" i="1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25.650</a:t>
            </a:r>
            <a:r>
              <a:rPr lang="es-CR" sz="3200" b="1" i="1" u="none" strike="noStrike" cap="none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 millones</a:t>
            </a:r>
            <a:r>
              <a:rPr lang="es-CR" sz="3200" b="0" i="1" u="none" strike="noStrike" cap="none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s-CR" sz="3200" i="1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por trimestre.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s-CR" sz="3200" b="0" i="1" u="none" strike="noStrike" cap="none" dirty="0">
              <a:solidFill>
                <a:srgbClr val="CC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CR" sz="3200" i="1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Inversión social ascendería </a:t>
            </a:r>
            <a:r>
              <a:rPr lang="es-CR" sz="3200" b="1" i="1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₡125.000 colones </a:t>
            </a:r>
            <a:r>
              <a:rPr lang="es-CR" sz="3200" i="1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por trimestre</a:t>
            </a:r>
            <a:endParaRPr sz="3200" b="0" i="1" u="none" strike="noStrike" cap="none" dirty="0">
              <a:solidFill>
                <a:srgbClr val="CC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b="0" i="1" u="none" strike="noStrike" cap="none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226" name="Google Shape;226;p16"/>
          <p:cNvCxnSpPr/>
          <p:nvPr/>
        </p:nvCxnSpPr>
        <p:spPr>
          <a:xfrm>
            <a:off x="7925325" y="1882625"/>
            <a:ext cx="0" cy="382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5;p12">
            <a:extLst>
              <a:ext uri="{FF2B5EF4-FFF2-40B4-BE49-F238E27FC236}">
                <a16:creationId xmlns:a16="http://schemas.microsoft.com/office/drawing/2014/main" id="{7482A590-83F8-46C1-AAC2-99EF3CCB5F6A}"/>
              </a:ext>
            </a:extLst>
          </p:cNvPr>
          <p:cNvSpPr txBox="1">
            <a:spLocks/>
          </p:cNvSpPr>
          <p:nvPr/>
        </p:nvSpPr>
        <p:spPr>
          <a:xfrm>
            <a:off x="262650" y="356250"/>
            <a:ext cx="11781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90000"/>
              </a:lnSpc>
              <a:buSzPts val="1800"/>
            </a:pPr>
            <a:r>
              <a:rPr lang="es-MX" sz="5500" b="1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Cronograma pendiente</a:t>
            </a:r>
            <a:endParaRPr lang="es-MX" sz="5500" dirty="0">
              <a:solidFill>
                <a:srgbClr val="CC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D8FE5DA3-601A-49A4-8A0C-5B4EA6941CC1}"/>
              </a:ext>
            </a:extLst>
          </p:cNvPr>
          <p:cNvCxnSpPr/>
          <p:nvPr/>
        </p:nvCxnSpPr>
        <p:spPr>
          <a:xfrm>
            <a:off x="647114" y="5092505"/>
            <a:ext cx="1087432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F923DA7-6733-4700-AA5D-3D73018E4852}"/>
              </a:ext>
            </a:extLst>
          </p:cNvPr>
          <p:cNvCxnSpPr/>
          <p:nvPr/>
        </p:nvCxnSpPr>
        <p:spPr>
          <a:xfrm flipV="1">
            <a:off x="1575582" y="4248443"/>
            <a:ext cx="0" cy="844062"/>
          </a:xfrm>
          <a:prstGeom prst="line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633074F6-FCA6-4D41-A532-6FAC37B1DF7B}"/>
              </a:ext>
            </a:extLst>
          </p:cNvPr>
          <p:cNvSpPr txBox="1"/>
          <p:nvPr/>
        </p:nvSpPr>
        <p:spPr>
          <a:xfrm>
            <a:off x="1154924" y="2494360"/>
            <a:ext cx="1420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8/4</a:t>
            </a:r>
          </a:p>
          <a:p>
            <a:r>
              <a:rPr lang="es-CR" dirty="0"/>
              <a:t>Lanzamiento y campaña </a:t>
            </a:r>
            <a:r>
              <a:rPr lang="es-CR" dirty="0" err="1"/>
              <a:t>info</a:t>
            </a:r>
            <a:endParaRPr lang="es-CR" dirty="0"/>
          </a:p>
          <a:p>
            <a:endParaRPr lang="es-CR" dirty="0"/>
          </a:p>
          <a:p>
            <a:r>
              <a:rPr lang="es-CR" dirty="0"/>
              <a:t>Presentación </a:t>
            </a:r>
            <a:r>
              <a:rPr lang="es-CR" dirty="0" err="1"/>
              <a:t>Pto</a:t>
            </a:r>
            <a:r>
              <a:rPr lang="es-CR" dirty="0"/>
              <a:t> </a:t>
            </a:r>
            <a:r>
              <a:rPr lang="es-CR" dirty="0" err="1"/>
              <a:t>Extraord</a:t>
            </a:r>
            <a:endParaRPr lang="es-CR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3498EF5-F257-46A8-BDA1-E27105B3DE39}"/>
              </a:ext>
            </a:extLst>
          </p:cNvPr>
          <p:cNvSpPr txBox="1"/>
          <p:nvPr/>
        </p:nvSpPr>
        <p:spPr>
          <a:xfrm>
            <a:off x="2915043" y="3130423"/>
            <a:ext cx="1420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15/4</a:t>
            </a:r>
          </a:p>
          <a:p>
            <a:r>
              <a:rPr lang="es-CR" dirty="0"/>
              <a:t>1° Pago  Precisión (IMAS)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F571532-C8E6-4A1E-84FB-145F03B52F39}"/>
              </a:ext>
            </a:extLst>
          </p:cNvPr>
          <p:cNvSpPr txBox="1"/>
          <p:nvPr/>
        </p:nvSpPr>
        <p:spPr>
          <a:xfrm>
            <a:off x="4675163" y="3197166"/>
            <a:ext cx="1420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17/4</a:t>
            </a:r>
          </a:p>
          <a:p>
            <a:r>
              <a:rPr lang="es-CR" dirty="0"/>
              <a:t>1° Pago  Autogestión (MTSS)”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D0D995-6D91-40B9-B81E-D625C3D8279F}"/>
              </a:ext>
            </a:extLst>
          </p:cNvPr>
          <p:cNvSpPr txBox="1"/>
          <p:nvPr/>
        </p:nvSpPr>
        <p:spPr>
          <a:xfrm>
            <a:off x="7987088" y="2736502"/>
            <a:ext cx="1420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30/4 – 2/5</a:t>
            </a:r>
          </a:p>
          <a:p>
            <a:r>
              <a:rPr lang="es-CR" dirty="0"/>
              <a:t>2° Pago  Autogestión (MTSS) y Precisión (IMAS)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957BAE7-9234-4773-8A0A-538F94816C73}"/>
              </a:ext>
            </a:extLst>
          </p:cNvPr>
          <p:cNvCxnSpPr/>
          <p:nvPr/>
        </p:nvCxnSpPr>
        <p:spPr>
          <a:xfrm flipV="1">
            <a:off x="3275428" y="4248443"/>
            <a:ext cx="0" cy="844062"/>
          </a:xfrm>
          <a:prstGeom prst="line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37D805A-BA58-48EE-8DA1-A2A8C6EFCB5A}"/>
              </a:ext>
            </a:extLst>
          </p:cNvPr>
          <p:cNvCxnSpPr/>
          <p:nvPr/>
        </p:nvCxnSpPr>
        <p:spPr>
          <a:xfrm flipV="1">
            <a:off x="4961207" y="4248443"/>
            <a:ext cx="0" cy="844062"/>
          </a:xfrm>
          <a:prstGeom prst="line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377D483-BAD7-4CAF-9EDB-9F24E864396B}"/>
              </a:ext>
            </a:extLst>
          </p:cNvPr>
          <p:cNvCxnSpPr/>
          <p:nvPr/>
        </p:nvCxnSpPr>
        <p:spPr>
          <a:xfrm flipV="1">
            <a:off x="6858001" y="4248443"/>
            <a:ext cx="0" cy="844062"/>
          </a:xfrm>
          <a:prstGeom prst="line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C1C1D83-49BF-4C20-A5D1-E222A676DF8D}"/>
              </a:ext>
            </a:extLst>
          </p:cNvPr>
          <p:cNvSpPr txBox="1"/>
          <p:nvPr/>
        </p:nvSpPr>
        <p:spPr>
          <a:xfrm>
            <a:off x="6453710" y="3272536"/>
            <a:ext cx="14208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18/4</a:t>
            </a:r>
          </a:p>
          <a:p>
            <a:r>
              <a:rPr lang="es-CR" dirty="0"/>
              <a:t>Aprobación </a:t>
            </a:r>
          </a:p>
          <a:p>
            <a:r>
              <a:rPr lang="es-CR" dirty="0" err="1"/>
              <a:t>Pto</a:t>
            </a:r>
            <a:r>
              <a:rPr lang="es-CR" dirty="0"/>
              <a:t> </a:t>
            </a:r>
            <a:r>
              <a:rPr lang="es-CR" dirty="0" err="1"/>
              <a:t>Extraord</a:t>
            </a:r>
            <a:endParaRPr lang="es-CR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AA98C1E5-64B9-4D91-9939-3E804BA0F21D}"/>
              </a:ext>
            </a:extLst>
          </p:cNvPr>
          <p:cNvCxnSpPr/>
          <p:nvPr/>
        </p:nvCxnSpPr>
        <p:spPr>
          <a:xfrm flipV="1">
            <a:off x="8332764" y="4248443"/>
            <a:ext cx="0" cy="844062"/>
          </a:xfrm>
          <a:prstGeom prst="line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09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bjetivo número uno: aplanar la curva del coronavirus | Ciencia ...">
            <a:extLst>
              <a:ext uri="{FF2B5EF4-FFF2-40B4-BE49-F238E27FC236}">
                <a16:creationId xmlns:a16="http://schemas.microsoft.com/office/drawing/2014/main" id="{43AD01D7-015C-446D-9EAC-1D40295A09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1" b="16308"/>
          <a:stretch/>
        </p:blipFill>
        <p:spPr bwMode="auto">
          <a:xfrm>
            <a:off x="1" y="2345144"/>
            <a:ext cx="6096000" cy="453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19;p4">
            <a:extLst>
              <a:ext uri="{FF2B5EF4-FFF2-40B4-BE49-F238E27FC236}">
                <a16:creationId xmlns:a16="http://schemas.microsoft.com/office/drawing/2014/main" id="{F39B3F4C-AEF3-4DF2-89ED-34722BF7C067}"/>
              </a:ext>
            </a:extLst>
          </p:cNvPr>
          <p:cNvSpPr txBox="1"/>
          <p:nvPr/>
        </p:nvSpPr>
        <p:spPr>
          <a:xfrm>
            <a:off x="6302059" y="1781863"/>
            <a:ext cx="5428052" cy="30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rabicPeriod"/>
            </a:pPr>
            <a:r>
              <a:rPr lang="es-CR" sz="2600" b="0" i="0" u="none" strike="noStrike" cap="none" dirty="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Llegar todos y todas… para eso trabajamos! 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rabicPeriod"/>
            </a:pPr>
            <a:endParaRPr lang="es-CR" sz="2600" dirty="0">
              <a:latin typeface="Economica"/>
              <a:ea typeface="Economica"/>
              <a:cs typeface="Economica"/>
              <a:sym typeface="Economica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rabicPeriod"/>
            </a:pPr>
            <a:r>
              <a:rPr lang="es-CR" sz="2600" dirty="0">
                <a:latin typeface="Economica"/>
                <a:ea typeface="Economica"/>
                <a:cs typeface="Economica"/>
                <a:sym typeface="Economica"/>
              </a:rPr>
              <a:t>R</a:t>
            </a:r>
            <a:r>
              <a:rPr lang="es-MX" sz="2600" dirty="0" err="1">
                <a:latin typeface="Economica"/>
                <a:ea typeface="Economica"/>
                <a:cs typeface="Economica"/>
                <a:sym typeface="Economica"/>
              </a:rPr>
              <a:t>endir</a:t>
            </a:r>
            <a:r>
              <a:rPr lang="es-MX" sz="2600" dirty="0">
                <a:latin typeface="Economica"/>
                <a:ea typeface="Economica"/>
                <a:cs typeface="Economica"/>
                <a:sym typeface="Economica"/>
              </a:rPr>
              <a:t> cuentas por ejecutar de 226 millones (equivalente al presupuesto del IMAS en todo el 2020)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rabicPeriod"/>
            </a:pPr>
            <a:endParaRPr lang="es-MX" sz="2600" dirty="0">
              <a:latin typeface="Economica"/>
              <a:ea typeface="Economica"/>
              <a:cs typeface="Economica"/>
              <a:sym typeface="Economica"/>
            </a:endParaRPr>
          </a:p>
          <a:p>
            <a:pPr marL="514350" lvl="0" indent="-514350">
              <a:buSzPts val="3000"/>
              <a:buFont typeface="Arial"/>
              <a:buAutoNum type="arabicPeriod"/>
            </a:pPr>
            <a:r>
              <a:rPr lang="es-MX" sz="2600" dirty="0">
                <a:latin typeface="Economica"/>
                <a:ea typeface="Economica"/>
                <a:cs typeface="Economica"/>
                <a:sym typeface="Economica"/>
              </a:rPr>
              <a:t>Ser </a:t>
            </a:r>
            <a:r>
              <a:rPr lang="es-MX" sz="2600" dirty="0" err="1">
                <a:latin typeface="Economica"/>
                <a:ea typeface="Economica"/>
                <a:cs typeface="Economica"/>
                <a:sym typeface="Economica"/>
              </a:rPr>
              <a:t>concientes</a:t>
            </a:r>
            <a:r>
              <a:rPr lang="es-MX" sz="2600" dirty="0">
                <a:latin typeface="Economica"/>
                <a:ea typeface="Economica"/>
                <a:cs typeface="Economica"/>
                <a:sym typeface="Economica"/>
              </a:rPr>
              <a:t> de la dinámica política que nos espera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rabicPeriod"/>
            </a:pPr>
            <a:endParaRPr lang="es-MX" sz="2600" dirty="0">
              <a:latin typeface="Economica"/>
              <a:ea typeface="Economica"/>
              <a:cs typeface="Economica"/>
              <a:sym typeface="Economica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rabicPeriod"/>
            </a:pPr>
            <a:r>
              <a:rPr lang="es-MX" sz="2600" dirty="0">
                <a:latin typeface="Economica"/>
                <a:ea typeface="Economica"/>
                <a:cs typeface="Economica"/>
                <a:sym typeface="Economica"/>
              </a:rPr>
              <a:t>Repensar (desde ya) el pacto social costarricense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rabicPeriod"/>
            </a:pPr>
            <a:endParaRPr lang="es-MX" sz="2600" dirty="0">
              <a:latin typeface="Economica"/>
              <a:ea typeface="Economica"/>
              <a:cs typeface="Economica"/>
              <a:sym typeface="Economic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</a:pPr>
            <a:r>
              <a:rPr lang="es-CR" sz="2600" b="0" i="0" u="none" strike="noStrike" cap="none" dirty="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                  </a:t>
            </a:r>
            <a:endParaRPr sz="2600" b="0" i="0" u="none" strike="noStrike" cap="none" dirty="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5" name="Google Shape;114;p4">
            <a:extLst>
              <a:ext uri="{FF2B5EF4-FFF2-40B4-BE49-F238E27FC236}">
                <a16:creationId xmlns:a16="http://schemas.microsoft.com/office/drawing/2014/main" id="{D43DEF5A-9571-4BA7-8341-6423F6110F95}"/>
              </a:ext>
            </a:extLst>
          </p:cNvPr>
          <p:cNvSpPr txBox="1">
            <a:spLocks/>
          </p:cNvSpPr>
          <p:nvPr/>
        </p:nvSpPr>
        <p:spPr>
          <a:xfrm>
            <a:off x="262275" y="400400"/>
            <a:ext cx="116292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FF7619"/>
              </a:buClr>
              <a:buSzPts val="4400"/>
              <a:buFont typeface="Calibri"/>
              <a:buNone/>
            </a:pPr>
            <a:r>
              <a:rPr lang="es-MX" sz="5000" b="1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Del otro lado de la curva debemos…</a:t>
            </a:r>
            <a:endParaRPr lang="es-MX" sz="3000" dirty="0">
              <a:solidFill>
                <a:srgbClr val="CC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6" name="Google Shape;119;p4">
            <a:extLst>
              <a:ext uri="{FF2B5EF4-FFF2-40B4-BE49-F238E27FC236}">
                <a16:creationId xmlns:a16="http://schemas.microsoft.com/office/drawing/2014/main" id="{7F156D4B-4CBA-43FA-B2C1-5FB6630BFC4D}"/>
              </a:ext>
            </a:extLst>
          </p:cNvPr>
          <p:cNvSpPr txBox="1"/>
          <p:nvPr/>
        </p:nvSpPr>
        <p:spPr>
          <a:xfrm>
            <a:off x="6442736" y="4613880"/>
            <a:ext cx="7031768" cy="30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C10B8850-C5C8-4F7B-B3A5-53A8EFF87A2D}"/>
              </a:ext>
            </a:extLst>
          </p:cNvPr>
          <p:cNvSpPr/>
          <p:nvPr/>
        </p:nvSpPr>
        <p:spPr>
          <a:xfrm rot="5400000">
            <a:off x="5464645" y="5431809"/>
            <a:ext cx="614150" cy="204716"/>
          </a:xfrm>
          <a:prstGeom prst="homePlat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14587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/>
          <p:nvPr/>
        </p:nvSpPr>
        <p:spPr>
          <a:xfrm>
            <a:off x="1975" y="2597944"/>
            <a:ext cx="5893800" cy="22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R" sz="5000" b="1" i="0" u="none" strike="noStrike" cap="none" dirty="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₡</a:t>
            </a:r>
            <a:r>
              <a:rPr lang="es-CR" sz="5000" b="1" dirty="0">
                <a:latin typeface="Economica"/>
                <a:ea typeface="Economica"/>
                <a:cs typeface="Economica"/>
                <a:sym typeface="Economica"/>
              </a:rPr>
              <a:t>25</a:t>
            </a:r>
            <a:r>
              <a:rPr lang="es-CR" sz="5000" b="1" i="0" u="none" strike="noStrike" cap="none" dirty="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.</a:t>
            </a:r>
            <a:r>
              <a:rPr lang="es-CR" sz="5000" b="1" dirty="0">
                <a:latin typeface="Economica"/>
                <a:ea typeface="Economica"/>
                <a:cs typeface="Economica"/>
                <a:sym typeface="Economica"/>
              </a:rPr>
              <a:t>65</a:t>
            </a:r>
            <a:r>
              <a:rPr lang="es-CR" sz="5000" b="1" i="0" u="none" strike="noStrike" cap="none" dirty="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0 millones</a:t>
            </a:r>
            <a:r>
              <a:rPr lang="es-CR" sz="4000" b="1" i="0" u="none" strike="noStrike" cap="none" dirty="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s-CR" b="0" i="0" u="none" strike="noStrike" cap="none" dirty="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(</a:t>
            </a:r>
            <a:r>
              <a:rPr lang="es-CR" dirty="0">
                <a:latin typeface="Economica"/>
                <a:ea typeface="Economica"/>
                <a:cs typeface="Economica"/>
                <a:sym typeface="Economica"/>
              </a:rPr>
              <a:t>por trimestre</a:t>
            </a:r>
            <a:r>
              <a:rPr lang="es-CR" b="0" i="0" u="none" strike="noStrike" cap="none" dirty="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)</a:t>
            </a:r>
            <a:endParaRPr b="0" i="0" u="none" strike="noStrike" cap="none" dirty="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R" sz="4000" b="1" i="0" u="none" strike="noStrike" cap="none" dirty="0">
                <a:solidFill>
                  <a:srgbClr val="C00000"/>
                </a:solidFill>
                <a:latin typeface="Economica"/>
                <a:ea typeface="Economica"/>
                <a:cs typeface="Economica"/>
                <a:sym typeface="Economica"/>
              </a:rPr>
              <a:t>Subsidios de emergencia </a:t>
            </a:r>
            <a:endParaRPr sz="4000"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R" sz="4000" i="0" u="none" strike="noStrike" cap="none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68.400 </a:t>
            </a:r>
            <a:r>
              <a:rPr lang="es-CR" sz="4000" i="0" u="none" strike="noStrike" cap="none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hogares en pobreza </a:t>
            </a:r>
            <a:endParaRPr sz="4000" b="0" i="0" u="none" strike="noStrike" cap="none" dirty="0">
              <a:solidFill>
                <a:srgbClr val="CC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6176100" y="2483944"/>
            <a:ext cx="6015900" cy="22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R" sz="5000" b="1" i="0" u="none" strike="noStrike" cap="none" dirty="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₡</a:t>
            </a:r>
            <a:r>
              <a:rPr lang="es-CR" sz="5000" b="1" dirty="0">
                <a:latin typeface="Economica"/>
                <a:ea typeface="Economica"/>
                <a:cs typeface="Economica"/>
                <a:sym typeface="Economica"/>
              </a:rPr>
              <a:t>199</a:t>
            </a:r>
            <a:r>
              <a:rPr lang="es-CR" sz="5000" b="1" i="0" u="none" strike="noStrike" cap="none" dirty="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.</a:t>
            </a:r>
            <a:r>
              <a:rPr lang="es-CR" sz="5000" b="1" dirty="0">
                <a:latin typeface="Economica"/>
                <a:ea typeface="Economica"/>
                <a:cs typeface="Economica"/>
                <a:sym typeface="Economica"/>
              </a:rPr>
              <a:t>35</a:t>
            </a:r>
            <a:r>
              <a:rPr lang="es-CR" sz="5000" b="1" i="0" u="none" strike="noStrike" cap="none" dirty="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0 millone</a:t>
            </a:r>
            <a:r>
              <a:rPr lang="es-CR" sz="5000" b="1" dirty="0">
                <a:latin typeface="Economica"/>
                <a:ea typeface="Economica"/>
                <a:cs typeface="Economica"/>
                <a:sym typeface="Economica"/>
              </a:rPr>
              <a:t>s</a:t>
            </a:r>
            <a:r>
              <a:rPr lang="es-CR" sz="4000" b="1" dirty="0"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s-CR" b="0" i="0" u="none" strike="noStrike" cap="none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(</a:t>
            </a:r>
            <a:r>
              <a:rPr lang="es-CR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por trimestre</a:t>
            </a:r>
            <a:r>
              <a:rPr lang="es-CR" b="0" i="0" u="none" strike="noStrike" cap="none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)</a:t>
            </a:r>
            <a:r>
              <a:rPr lang="es-CR" b="1" i="0" u="none" strike="noStrike" cap="none" dirty="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b="0" i="0" u="none" strike="noStrike" cap="none" dirty="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R" sz="4000" b="1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Subsidios vulnerabilidad laboral</a:t>
            </a:r>
            <a:r>
              <a:rPr lang="es-CR" sz="4000" b="1" i="0" u="none" strike="noStrike" cap="none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4000" b="1" i="0" u="none" strike="noStrike" cap="none" dirty="0">
              <a:solidFill>
                <a:srgbClr val="CC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R" sz="4000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612</a:t>
            </a:r>
            <a:r>
              <a:rPr lang="es-CR" sz="4000" i="0" u="none" strike="noStrike" cap="none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.460 </a:t>
            </a:r>
            <a:r>
              <a:rPr lang="es-CR" sz="4000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personas. </a:t>
            </a:r>
            <a:r>
              <a:rPr lang="es-CR" sz="4000" i="0" u="none" strike="noStrike" cap="none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1050" b="0" i="1" u="none" strike="noStrike" cap="none" dirty="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148" name="Google Shape;148;p7"/>
          <p:cNvCxnSpPr/>
          <p:nvPr/>
        </p:nvCxnSpPr>
        <p:spPr>
          <a:xfrm flipH="1">
            <a:off x="6023800" y="1874844"/>
            <a:ext cx="15900" cy="284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0" name="Google Shape;15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0738" y="1722444"/>
            <a:ext cx="1346634" cy="75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425" y="1625994"/>
            <a:ext cx="1832350" cy="10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8;p4">
            <a:extLst>
              <a:ext uri="{FF2B5EF4-FFF2-40B4-BE49-F238E27FC236}">
                <a16:creationId xmlns:a16="http://schemas.microsoft.com/office/drawing/2014/main" id="{6FBE12EB-6A8B-4679-83C2-63F045656C3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3014" r="10968" b="22527"/>
          <a:stretch/>
        </p:blipFill>
        <p:spPr>
          <a:xfrm>
            <a:off x="5174592" y="2388747"/>
            <a:ext cx="1883607" cy="1919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397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5;p12">
            <a:extLst>
              <a:ext uri="{FF2B5EF4-FFF2-40B4-BE49-F238E27FC236}">
                <a16:creationId xmlns:a16="http://schemas.microsoft.com/office/drawing/2014/main" id="{7482A590-83F8-46C1-AAC2-99EF3CCB5F6A}"/>
              </a:ext>
            </a:extLst>
          </p:cNvPr>
          <p:cNvSpPr txBox="1">
            <a:spLocks/>
          </p:cNvSpPr>
          <p:nvPr/>
        </p:nvSpPr>
        <p:spPr>
          <a:xfrm>
            <a:off x="262650" y="356250"/>
            <a:ext cx="11781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90000"/>
              </a:lnSpc>
              <a:buSzPts val="1800"/>
            </a:pPr>
            <a:r>
              <a:rPr lang="es-MX" sz="5500" b="1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Hitos previos</a:t>
            </a:r>
            <a:endParaRPr lang="es-MX" sz="5500" dirty="0">
              <a:solidFill>
                <a:srgbClr val="CC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D8FE5DA3-601A-49A4-8A0C-5B4EA6941CC1}"/>
              </a:ext>
            </a:extLst>
          </p:cNvPr>
          <p:cNvCxnSpPr/>
          <p:nvPr/>
        </p:nvCxnSpPr>
        <p:spPr>
          <a:xfrm>
            <a:off x="647114" y="5092505"/>
            <a:ext cx="1087432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F923DA7-6733-4700-AA5D-3D73018E4852}"/>
              </a:ext>
            </a:extLst>
          </p:cNvPr>
          <p:cNvCxnSpPr/>
          <p:nvPr/>
        </p:nvCxnSpPr>
        <p:spPr>
          <a:xfrm flipV="1">
            <a:off x="1575582" y="4248443"/>
            <a:ext cx="0" cy="844062"/>
          </a:xfrm>
          <a:prstGeom prst="line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633074F6-FCA6-4D41-A532-6FAC37B1DF7B}"/>
              </a:ext>
            </a:extLst>
          </p:cNvPr>
          <p:cNvSpPr txBox="1"/>
          <p:nvPr/>
        </p:nvSpPr>
        <p:spPr>
          <a:xfrm>
            <a:off x="1154924" y="2494360"/>
            <a:ext cx="14208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19/3</a:t>
            </a:r>
          </a:p>
          <a:p>
            <a:r>
              <a:rPr lang="es-CR" dirty="0"/>
              <a:t>Aprobación de la Ley Reducción De Jornada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3498EF5-F257-46A8-BDA1-E27105B3DE39}"/>
              </a:ext>
            </a:extLst>
          </p:cNvPr>
          <p:cNvSpPr txBox="1"/>
          <p:nvPr/>
        </p:nvSpPr>
        <p:spPr>
          <a:xfrm>
            <a:off x="2915688" y="2490431"/>
            <a:ext cx="14208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2/4</a:t>
            </a:r>
          </a:p>
          <a:p>
            <a:r>
              <a:rPr lang="es-CR" dirty="0"/>
              <a:t>Modificación Presupuestaria (IMAS)</a:t>
            </a:r>
          </a:p>
          <a:p>
            <a:endParaRPr lang="es-CR" dirty="0"/>
          </a:p>
          <a:p>
            <a:r>
              <a:rPr lang="es-CR" dirty="0"/>
              <a:t>Justificación antes la CNE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F571532-C8E6-4A1E-84FB-145F03B52F39}"/>
              </a:ext>
            </a:extLst>
          </p:cNvPr>
          <p:cNvSpPr txBox="1"/>
          <p:nvPr/>
        </p:nvSpPr>
        <p:spPr>
          <a:xfrm>
            <a:off x="4704315" y="2490431"/>
            <a:ext cx="1420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3/4</a:t>
            </a:r>
          </a:p>
          <a:p>
            <a:r>
              <a:rPr lang="es-CR" dirty="0"/>
              <a:t>Reuniones sectoriales y con expertos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D0D995-6D91-40B9-B81E-D625C3D8279F}"/>
              </a:ext>
            </a:extLst>
          </p:cNvPr>
          <p:cNvSpPr txBox="1"/>
          <p:nvPr/>
        </p:nvSpPr>
        <p:spPr>
          <a:xfrm>
            <a:off x="6355236" y="2526012"/>
            <a:ext cx="1420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1/4 - 6/4  Modificación de Decreto de PRONAE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957BAE7-9234-4773-8A0A-538F94816C73}"/>
              </a:ext>
            </a:extLst>
          </p:cNvPr>
          <p:cNvCxnSpPr/>
          <p:nvPr/>
        </p:nvCxnSpPr>
        <p:spPr>
          <a:xfrm flipV="1">
            <a:off x="3275428" y="4248443"/>
            <a:ext cx="0" cy="844062"/>
          </a:xfrm>
          <a:prstGeom prst="line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37D805A-BA58-48EE-8DA1-A2A8C6EFCB5A}"/>
              </a:ext>
            </a:extLst>
          </p:cNvPr>
          <p:cNvCxnSpPr/>
          <p:nvPr/>
        </p:nvCxnSpPr>
        <p:spPr>
          <a:xfrm flipV="1">
            <a:off x="4961207" y="4248443"/>
            <a:ext cx="0" cy="844062"/>
          </a:xfrm>
          <a:prstGeom prst="line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377D483-BAD7-4CAF-9EDB-9F24E864396B}"/>
              </a:ext>
            </a:extLst>
          </p:cNvPr>
          <p:cNvCxnSpPr/>
          <p:nvPr/>
        </p:nvCxnSpPr>
        <p:spPr>
          <a:xfrm flipV="1">
            <a:off x="6858001" y="4248443"/>
            <a:ext cx="0" cy="844062"/>
          </a:xfrm>
          <a:prstGeom prst="line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AA98C1E5-64B9-4D91-9939-3E804BA0F21D}"/>
              </a:ext>
            </a:extLst>
          </p:cNvPr>
          <p:cNvCxnSpPr/>
          <p:nvPr/>
        </p:nvCxnSpPr>
        <p:spPr>
          <a:xfrm flipV="1">
            <a:off x="8332764" y="4248443"/>
            <a:ext cx="0" cy="844062"/>
          </a:xfrm>
          <a:prstGeom prst="line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4B267C6-C086-4403-91F3-2EE52FCDD3C2}"/>
              </a:ext>
            </a:extLst>
          </p:cNvPr>
          <p:cNvSpPr txBox="1"/>
          <p:nvPr/>
        </p:nvSpPr>
        <p:spPr>
          <a:xfrm>
            <a:off x="8143863" y="2526012"/>
            <a:ext cx="14208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10/3 – 7/4</a:t>
            </a:r>
          </a:p>
          <a:p>
            <a:r>
              <a:rPr lang="es-CR" dirty="0"/>
              <a:t>Levantamiento de la plataforma digital</a:t>
            </a:r>
          </a:p>
        </p:txBody>
      </p:sp>
    </p:spTree>
    <p:extLst>
      <p:ext uri="{BB962C8B-B14F-4D97-AF65-F5344CB8AC3E}">
        <p14:creationId xmlns:p14="http://schemas.microsoft.com/office/powerpoint/2010/main" val="3686451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body" idx="2"/>
          </p:nvPr>
        </p:nvSpPr>
        <p:spPr>
          <a:xfrm>
            <a:off x="740575" y="1568675"/>
            <a:ext cx="8115000" cy="4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SzPts val="2700"/>
              <a:buNone/>
            </a:pPr>
            <a:r>
              <a:rPr lang="es-CR" sz="3200" b="1" dirty="0">
                <a:latin typeface="Economica"/>
                <a:ea typeface="Economica"/>
                <a:cs typeface="Economica"/>
                <a:sym typeface="Economica"/>
              </a:rPr>
              <a:t>Es una transferencia </a:t>
            </a:r>
            <a:r>
              <a:rPr lang="es-CR" sz="3200" b="1" dirty="0" err="1">
                <a:latin typeface="Economica"/>
                <a:ea typeface="Economica"/>
                <a:cs typeface="Economica"/>
                <a:sym typeface="Economica"/>
              </a:rPr>
              <a:t>moentaria</a:t>
            </a:r>
            <a:r>
              <a:rPr lang="es-CR" sz="3200" b="1" dirty="0">
                <a:latin typeface="Economica"/>
                <a:ea typeface="Economica"/>
                <a:cs typeface="Economica"/>
                <a:sym typeface="Economica"/>
              </a:rPr>
              <a:t> temporal (mensual)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SzPts val="2700"/>
              <a:buNone/>
            </a:pPr>
            <a:r>
              <a:rPr lang="es-CR" sz="3200" dirty="0">
                <a:latin typeface="Economica"/>
                <a:ea typeface="Economica"/>
                <a:cs typeface="Economica"/>
                <a:sym typeface="Economica"/>
              </a:rPr>
              <a:t>que brindará un </a:t>
            </a:r>
            <a:r>
              <a:rPr lang="es-CR" sz="3200" b="1" dirty="0">
                <a:latin typeface="Economica"/>
                <a:ea typeface="Economica"/>
                <a:cs typeface="Economica"/>
                <a:sym typeface="Economica"/>
              </a:rPr>
              <a:t>ingreso  básico </a:t>
            </a:r>
            <a:r>
              <a:rPr lang="es-CR" sz="3200" dirty="0">
                <a:latin typeface="Economica"/>
                <a:ea typeface="Economica"/>
                <a:cs typeface="Economica"/>
                <a:sym typeface="Economica"/>
              </a:rPr>
              <a:t>a p</a:t>
            </a:r>
            <a:r>
              <a:rPr lang="es-MX" sz="3200" dirty="0" err="1">
                <a:latin typeface="Economica"/>
                <a:ea typeface="Economica"/>
                <a:cs typeface="Economica"/>
                <a:sym typeface="Economica"/>
              </a:rPr>
              <a:t>ersonas</a:t>
            </a:r>
            <a:r>
              <a:rPr lang="es-MX" sz="3200" dirty="0">
                <a:latin typeface="Economica"/>
                <a:ea typeface="Economica"/>
                <a:cs typeface="Economica"/>
                <a:sym typeface="Economica"/>
              </a:rPr>
              <a:t> y familias afectadas por la </a:t>
            </a:r>
            <a:r>
              <a:rPr lang="es-MX" sz="3200" b="1" dirty="0">
                <a:latin typeface="Economica"/>
                <a:ea typeface="Economica"/>
                <a:cs typeface="Economica"/>
                <a:sym typeface="Economica"/>
              </a:rPr>
              <a:t>desaceleración temporal de la economía y el cambio en sus condiciones laborales </a:t>
            </a:r>
            <a:r>
              <a:rPr lang="es-MX" sz="3200" dirty="0">
                <a:latin typeface="Economica"/>
                <a:ea typeface="Economica"/>
                <a:cs typeface="Economica"/>
                <a:sym typeface="Economica"/>
              </a:rPr>
              <a:t>como consecuencia del </a:t>
            </a:r>
            <a:r>
              <a:rPr lang="es-MX" sz="3200" b="1" dirty="0">
                <a:latin typeface="Economica"/>
                <a:ea typeface="Economica"/>
                <a:cs typeface="Economica"/>
                <a:sym typeface="Economica"/>
              </a:rPr>
              <a:t>COVID-19 </a:t>
            </a:r>
            <a:endParaRPr sz="3200" dirty="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340917" y="209119"/>
            <a:ext cx="9872227" cy="15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FF7619"/>
              </a:buClr>
              <a:buSzPts val="4400"/>
            </a:pPr>
            <a:r>
              <a:rPr lang="es-CR" sz="7200" b="1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¿ Qué es el Bono Proteger?</a:t>
            </a:r>
            <a:endParaRPr sz="7200" b="1" dirty="0">
              <a:solidFill>
                <a:srgbClr val="CC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 l="13014" r="10968"/>
          <a:stretch/>
        </p:blipFill>
        <p:spPr>
          <a:xfrm>
            <a:off x="9554375" y="2033828"/>
            <a:ext cx="2121000" cy="2790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5"/>
          <p:cNvCxnSpPr/>
          <p:nvPr/>
        </p:nvCxnSpPr>
        <p:spPr>
          <a:xfrm>
            <a:off x="9265713" y="922475"/>
            <a:ext cx="21000" cy="520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54" name="Picture 6" descr="Transfer Icon Vector: Imágenes, fotos de stock y vectores ...">
            <a:extLst>
              <a:ext uri="{FF2B5EF4-FFF2-40B4-BE49-F238E27FC236}">
                <a16:creationId xmlns:a16="http://schemas.microsoft.com/office/drawing/2014/main" id="{5C478A4E-23F6-4C6D-A7F4-4DC0B61A0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560" b="31452"/>
          <a:stretch/>
        </p:blipFill>
        <p:spPr bwMode="auto">
          <a:xfrm>
            <a:off x="2005186" y="5213940"/>
            <a:ext cx="2057400" cy="90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lon Costa Rica Vector SVG Icon - SVG Repo Free SVG Icons">
            <a:extLst>
              <a:ext uri="{FF2B5EF4-FFF2-40B4-BE49-F238E27FC236}">
                <a16:creationId xmlns:a16="http://schemas.microsoft.com/office/drawing/2014/main" id="{1BD17624-241A-44C4-80FD-15C72070F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3" y="4824178"/>
            <a:ext cx="1835834" cy="183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hopping basket - Free food icons">
            <a:extLst>
              <a:ext uri="{FF2B5EF4-FFF2-40B4-BE49-F238E27FC236}">
                <a16:creationId xmlns:a16="http://schemas.microsoft.com/office/drawing/2014/main" id="{6EA9B8B2-C62E-4402-8457-9A1334121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324" y="4876839"/>
            <a:ext cx="1583835" cy="158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75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body" idx="2"/>
          </p:nvPr>
        </p:nvSpPr>
        <p:spPr>
          <a:xfrm>
            <a:off x="740575" y="1568675"/>
            <a:ext cx="8115000" cy="4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s-CR" sz="5500" b="1" dirty="0">
                <a:latin typeface="Economica"/>
                <a:ea typeface="Economica"/>
                <a:cs typeface="Economica"/>
                <a:sym typeface="Economica"/>
              </a:rPr>
              <a:t>Proteger</a:t>
            </a:r>
            <a:r>
              <a:rPr lang="es-CR" sz="5500" dirty="0">
                <a:latin typeface="Economica"/>
                <a:ea typeface="Economica"/>
                <a:cs typeface="Economica"/>
                <a:sym typeface="Economica"/>
              </a:rPr>
              <a:t> a las personas, familias y poblaciones </a:t>
            </a:r>
            <a:r>
              <a:rPr lang="es-CR" sz="5500" b="1" dirty="0">
                <a:latin typeface="Economica"/>
                <a:ea typeface="Economica"/>
                <a:cs typeface="Economica"/>
                <a:sym typeface="Economica"/>
              </a:rPr>
              <a:t>más vulnerables</a:t>
            </a:r>
            <a:r>
              <a:rPr lang="es-CR" sz="5500" dirty="0">
                <a:latin typeface="Economica"/>
                <a:ea typeface="Economica"/>
                <a:cs typeface="Economica"/>
                <a:sym typeface="Economica"/>
              </a:rPr>
              <a:t> de los impactos socioeconómicos provocados por el COVID-19 </a:t>
            </a:r>
            <a:endParaRPr sz="5500" dirty="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340918" y="209119"/>
            <a:ext cx="3089100" cy="15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619"/>
              </a:buClr>
              <a:buSzPts val="4400"/>
              <a:buFont typeface="Calibri"/>
              <a:buNone/>
            </a:pPr>
            <a:r>
              <a:rPr lang="es-CR" sz="7200" b="1" dirty="0" err="1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Obejetivo</a:t>
            </a:r>
            <a:endParaRPr sz="7200" b="1" dirty="0">
              <a:solidFill>
                <a:srgbClr val="CC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 l="13014" r="10968"/>
          <a:stretch/>
        </p:blipFill>
        <p:spPr>
          <a:xfrm>
            <a:off x="9555100" y="249075"/>
            <a:ext cx="2121000" cy="2790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5"/>
          <p:cNvCxnSpPr/>
          <p:nvPr/>
        </p:nvCxnSpPr>
        <p:spPr>
          <a:xfrm>
            <a:off x="9265713" y="922475"/>
            <a:ext cx="21000" cy="520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Google Shape;136;p6" descr="Resultado de imagen para icon family">
            <a:extLst>
              <a:ext uri="{FF2B5EF4-FFF2-40B4-BE49-F238E27FC236}">
                <a16:creationId xmlns:a16="http://schemas.microsoft.com/office/drawing/2014/main" id="{42A10AF4-038E-471F-B0D0-F8D6C40BA22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55100" y="4037428"/>
            <a:ext cx="2213032" cy="2180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318425" y="593375"/>
            <a:ext cx="8843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619"/>
              </a:buClr>
              <a:buSzPts val="4400"/>
              <a:buFont typeface="Calibri"/>
              <a:buNone/>
            </a:pPr>
            <a:r>
              <a:rPr lang="es-CR" sz="6600" b="1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¿A quién está dirigido el Bono Proteger?</a:t>
            </a:r>
            <a:endParaRPr sz="6600" b="1" dirty="0">
              <a:solidFill>
                <a:srgbClr val="CC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34" name="Google Shape;134;p6"/>
          <p:cNvSpPr txBox="1">
            <a:spLocks noGrp="1"/>
          </p:cNvSpPr>
          <p:nvPr>
            <p:ph type="body" idx="2"/>
          </p:nvPr>
        </p:nvSpPr>
        <p:spPr>
          <a:xfrm>
            <a:off x="318425" y="2791718"/>
            <a:ext cx="4286265" cy="3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 b="1" dirty="0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100" b="1" dirty="0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100" b="1" dirty="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35" name="Google Shape;135;p6" descr="Resultado de imagen para unemployed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07857"/>
            <a:ext cx="2441022" cy="213821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34;p6">
            <a:extLst>
              <a:ext uri="{FF2B5EF4-FFF2-40B4-BE49-F238E27FC236}">
                <a16:creationId xmlns:a16="http://schemas.microsoft.com/office/drawing/2014/main" id="{59D06650-E171-4877-8994-D0BADBBC5226}"/>
              </a:ext>
            </a:extLst>
          </p:cNvPr>
          <p:cNvSpPr txBox="1">
            <a:spLocks/>
          </p:cNvSpPr>
          <p:nvPr/>
        </p:nvSpPr>
        <p:spPr>
          <a:xfrm>
            <a:off x="5444179" y="2369776"/>
            <a:ext cx="5303535" cy="3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spcBef>
                <a:spcPts val="0"/>
              </a:spcBef>
              <a:buSzPts val="3600"/>
              <a:buFont typeface="Arial"/>
              <a:buNone/>
            </a:pPr>
            <a:endParaRPr lang="es-MX" sz="1600" dirty="0">
              <a:latin typeface="Economica"/>
              <a:ea typeface="Economica"/>
              <a:cs typeface="Economica"/>
              <a:sym typeface="Economica"/>
            </a:endParaRPr>
          </a:p>
          <a:p>
            <a:r>
              <a:rPr lang="es-MX" sz="2400" dirty="0">
                <a:latin typeface="Economica"/>
                <a:ea typeface="Economica"/>
                <a:cs typeface="Economica"/>
              </a:rPr>
              <a:t>Personas despedidas.</a:t>
            </a:r>
          </a:p>
          <a:p>
            <a:r>
              <a:rPr lang="es-MX" sz="2400" dirty="0">
                <a:latin typeface="Economica"/>
                <a:ea typeface="Economica"/>
                <a:cs typeface="Economica"/>
              </a:rPr>
              <a:t>Empleado(a) con suspensión temporal del contrato.</a:t>
            </a:r>
          </a:p>
          <a:p>
            <a:r>
              <a:rPr lang="es-MX" sz="2400" dirty="0">
                <a:latin typeface="Economica"/>
                <a:ea typeface="Economica"/>
                <a:cs typeface="Economica"/>
              </a:rPr>
              <a:t>Empleado (a) con reducción de jornada. *</a:t>
            </a:r>
          </a:p>
          <a:p>
            <a:r>
              <a:rPr lang="es-MX" sz="2400" dirty="0">
                <a:latin typeface="Economica"/>
                <a:ea typeface="Economica"/>
                <a:cs typeface="Economica"/>
              </a:rPr>
              <a:t>Trabajador (a) independiente.</a:t>
            </a:r>
          </a:p>
          <a:p>
            <a:r>
              <a:rPr lang="es-MX" sz="2400" dirty="0">
                <a:latin typeface="Economica"/>
                <a:ea typeface="Economica"/>
                <a:cs typeface="Economica"/>
              </a:rPr>
              <a:t>Trabajador (a) temporal o informal. </a:t>
            </a:r>
            <a:endParaRPr lang="es-MX" sz="2400" dirty="0">
              <a:latin typeface="Economica"/>
              <a:ea typeface="Economica"/>
              <a:cs typeface="Economica"/>
              <a:sym typeface="Economica"/>
            </a:endParaRPr>
          </a:p>
          <a:p>
            <a:pPr marL="0" indent="0">
              <a:buSzPts val="2000"/>
              <a:buFont typeface="Arial"/>
              <a:buNone/>
            </a:pPr>
            <a:endParaRPr lang="es-MX" sz="1200" b="1" dirty="0">
              <a:latin typeface="Economica"/>
              <a:ea typeface="Economica"/>
              <a:cs typeface="Economica"/>
              <a:sym typeface="Economica"/>
            </a:endParaRPr>
          </a:p>
          <a:p>
            <a:pPr marL="0" indent="0">
              <a:buSzPts val="2000"/>
              <a:buFont typeface="Arial"/>
              <a:buNone/>
            </a:pPr>
            <a:endParaRPr lang="es-MX" sz="1200" b="1" dirty="0"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2101B3A7-0885-42E8-BBB2-400F5EAC5235}"/>
              </a:ext>
            </a:extLst>
          </p:cNvPr>
          <p:cNvCxnSpPr>
            <a:cxnSpLocks/>
          </p:cNvCxnSpPr>
          <p:nvPr/>
        </p:nvCxnSpPr>
        <p:spPr>
          <a:xfrm>
            <a:off x="5173877" y="2543243"/>
            <a:ext cx="0" cy="340283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074" name="Picture 2" descr="Vectores, imágenes y arte vectorial de stock sobre Unemployed ...">
            <a:extLst>
              <a:ext uri="{FF2B5EF4-FFF2-40B4-BE49-F238E27FC236}">
                <a16:creationId xmlns:a16="http://schemas.microsoft.com/office/drawing/2014/main" id="{46A27BFE-041F-4473-BD75-9F0C4C155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t="549" r="7858" b="10307"/>
          <a:stretch/>
        </p:blipFill>
        <p:spPr bwMode="auto">
          <a:xfrm>
            <a:off x="2675608" y="2791718"/>
            <a:ext cx="2498269" cy="327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A6DBCB-F865-4E28-BB86-32B5A110F3CB}"/>
              </a:ext>
            </a:extLst>
          </p:cNvPr>
          <p:cNvSpPr txBox="1"/>
          <p:nvPr/>
        </p:nvSpPr>
        <p:spPr>
          <a:xfrm>
            <a:off x="5173877" y="6537451"/>
            <a:ext cx="82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i="1" dirty="0"/>
              <a:t>* Reducciones de jornada de 50% o menos recibirán únicamente 50% del bono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318425" y="593375"/>
            <a:ext cx="8843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619"/>
              </a:buClr>
              <a:buSzPts val="4400"/>
              <a:buFont typeface="Calibri"/>
              <a:buNone/>
            </a:pPr>
            <a:r>
              <a:rPr lang="es-CR" sz="4800" b="1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3 dimensiones </a:t>
            </a:r>
            <a:br>
              <a:rPr lang="es-CR" sz="4800" b="1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s-CR" sz="4800" b="1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de identificación de necesidades </a:t>
            </a:r>
            <a:endParaRPr sz="4800" b="1" dirty="0">
              <a:solidFill>
                <a:srgbClr val="CC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35" name="Google Shape;135;p6" descr="Resultado de imagen para unemployed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6275" y="3710323"/>
            <a:ext cx="1484349" cy="12379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6"/>
          <p:cNvCxnSpPr/>
          <p:nvPr/>
        </p:nvCxnSpPr>
        <p:spPr>
          <a:xfrm>
            <a:off x="10012975" y="663450"/>
            <a:ext cx="6900" cy="553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22" name="Picture 2" descr="Filter List Order Sequence Sort Sorting Svg Png Icon Free Download ...">
            <a:extLst>
              <a:ext uri="{FF2B5EF4-FFF2-40B4-BE49-F238E27FC236}">
                <a16:creationId xmlns:a16="http://schemas.microsoft.com/office/drawing/2014/main" id="{9A5491D7-42C6-47A8-A3FA-AF915B830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-1773" r="-63" b="-2164"/>
          <a:stretch/>
        </p:blipFill>
        <p:spPr bwMode="auto">
          <a:xfrm>
            <a:off x="35486" y="2585249"/>
            <a:ext cx="2486736" cy="294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133;p6">
            <a:extLst>
              <a:ext uri="{FF2B5EF4-FFF2-40B4-BE49-F238E27FC236}">
                <a16:creationId xmlns:a16="http://schemas.microsoft.com/office/drawing/2014/main" id="{1AAAE312-2A59-4E1A-B57C-9D2E868A8CBE}"/>
              </a:ext>
            </a:extLst>
          </p:cNvPr>
          <p:cNvSpPr txBox="1">
            <a:spLocks/>
          </p:cNvSpPr>
          <p:nvPr/>
        </p:nvSpPr>
        <p:spPr>
          <a:xfrm>
            <a:off x="2686929" y="2782758"/>
            <a:ext cx="6325720" cy="64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7619"/>
              </a:buClr>
              <a:buSzPts val="4400"/>
            </a:pPr>
            <a:r>
              <a:rPr lang="es-MX" b="1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Precisión: </a:t>
            </a:r>
            <a:r>
              <a:rPr lang="es-MX" sz="2000" b="1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SINIRUBE y otros sistemas de información social</a:t>
            </a:r>
            <a:endParaRPr lang="es-MX" b="1" dirty="0">
              <a:solidFill>
                <a:schemeClr val="tx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3" name="Google Shape;133;p6">
            <a:extLst>
              <a:ext uri="{FF2B5EF4-FFF2-40B4-BE49-F238E27FC236}">
                <a16:creationId xmlns:a16="http://schemas.microsoft.com/office/drawing/2014/main" id="{AC57BE65-1C0A-4090-8EBE-38209FF17854}"/>
              </a:ext>
            </a:extLst>
          </p:cNvPr>
          <p:cNvSpPr txBox="1">
            <a:spLocks/>
          </p:cNvSpPr>
          <p:nvPr/>
        </p:nvSpPr>
        <p:spPr>
          <a:xfrm>
            <a:off x="3038622" y="3735855"/>
            <a:ext cx="6325720" cy="64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7619"/>
              </a:buClr>
              <a:buSzPts val="4400"/>
            </a:pPr>
            <a:r>
              <a:rPr lang="es-MX" b="1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Autogestión: </a:t>
            </a:r>
            <a:r>
              <a:rPr lang="es-MX" sz="2000" b="1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plataforma digital de acceso universal</a:t>
            </a:r>
            <a:endParaRPr lang="es-MX" b="1" dirty="0">
              <a:solidFill>
                <a:schemeClr val="tx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4" name="Google Shape;133;p6">
            <a:extLst>
              <a:ext uri="{FF2B5EF4-FFF2-40B4-BE49-F238E27FC236}">
                <a16:creationId xmlns:a16="http://schemas.microsoft.com/office/drawing/2014/main" id="{5B7808AB-F6A9-46B7-8C56-751008DA8666}"/>
              </a:ext>
            </a:extLst>
          </p:cNvPr>
          <p:cNvSpPr txBox="1">
            <a:spLocks/>
          </p:cNvSpPr>
          <p:nvPr/>
        </p:nvSpPr>
        <p:spPr>
          <a:xfrm>
            <a:off x="3429055" y="4688952"/>
            <a:ext cx="6325720" cy="64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7619"/>
              </a:buClr>
              <a:buSzPts val="4400"/>
            </a:pPr>
            <a:r>
              <a:rPr lang="es-MX" b="1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Participación: </a:t>
            </a:r>
            <a:r>
              <a:rPr lang="es-MX" sz="2000" b="1" dirty="0">
                <a:solidFill>
                  <a:schemeClr val="tx1"/>
                </a:solidFill>
                <a:latin typeface="Economica"/>
                <a:ea typeface="Economica"/>
                <a:cs typeface="Economica"/>
                <a:sym typeface="Economica"/>
              </a:rPr>
              <a:t>acompañamiento sectorial y territorial</a:t>
            </a:r>
            <a:endParaRPr lang="es-MX" b="1" dirty="0">
              <a:solidFill>
                <a:schemeClr val="tx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129914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3;p6"/>
          <p:cNvSpPr txBox="1">
            <a:spLocks/>
          </p:cNvSpPr>
          <p:nvPr/>
        </p:nvSpPr>
        <p:spPr>
          <a:xfrm>
            <a:off x="-5756792" y="38355"/>
            <a:ext cx="8843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FF7619"/>
              </a:buClr>
              <a:buSzPts val="4400"/>
            </a:pPr>
            <a:r>
              <a:rPr lang="es-CR" sz="7200" b="1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Precisión</a:t>
            </a:r>
          </a:p>
        </p:txBody>
      </p:sp>
      <p:pic>
        <p:nvPicPr>
          <p:cNvPr id="6146" name="Picture 2" descr="Woman Icon Png #208041 - Free Icons Library">
            <a:extLst>
              <a:ext uri="{FF2B5EF4-FFF2-40B4-BE49-F238E27FC236}">
                <a16:creationId xmlns:a16="http://schemas.microsoft.com/office/drawing/2014/main" id="{0A669448-27B3-42FA-BCBC-25CA09D9FC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5" t="2193" r="27621" b="-2193"/>
          <a:stretch/>
        </p:blipFill>
        <p:spPr bwMode="auto">
          <a:xfrm>
            <a:off x="1231590" y="2110671"/>
            <a:ext cx="1863324" cy="403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414E682-F1B3-4D3B-B9D0-C08BD3D4CB8F}"/>
              </a:ext>
            </a:extLst>
          </p:cNvPr>
          <p:cNvSpPr txBox="1"/>
          <p:nvPr/>
        </p:nvSpPr>
        <p:spPr>
          <a:xfrm>
            <a:off x="4195881" y="583218"/>
            <a:ext cx="874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66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es-C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0" name="Google Shape;137;p6" descr="Resultado de imagen para elderly icon">
            <a:extLst>
              <a:ext uri="{FF2B5EF4-FFF2-40B4-BE49-F238E27FC236}">
                <a16:creationId xmlns:a16="http://schemas.microsoft.com/office/drawing/2014/main" id="{04DF7780-2223-41FC-A7A3-C6B21EAA9CD8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11183" t="17700" r="11587" b="25004"/>
          <a:stretch/>
        </p:blipFill>
        <p:spPr>
          <a:xfrm>
            <a:off x="4880671" y="740709"/>
            <a:ext cx="1055184" cy="886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8" name="Picture 4" descr="Children icon holding hands Royalty Free Vector Image">
            <a:extLst>
              <a:ext uri="{FF2B5EF4-FFF2-40B4-BE49-F238E27FC236}">
                <a16:creationId xmlns:a16="http://schemas.microsoft.com/office/drawing/2014/main" id="{84FD1BDC-8021-42E5-B47A-1FAB54B84D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0" t="16000" r="14849" b="26359"/>
          <a:stretch/>
        </p:blipFill>
        <p:spPr bwMode="auto">
          <a:xfrm>
            <a:off x="9028996" y="704652"/>
            <a:ext cx="1165608" cy="10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0358502-75FF-4D4D-B7EA-D3370D5BC6D0}"/>
              </a:ext>
            </a:extLst>
          </p:cNvPr>
          <p:cNvSpPr txBox="1"/>
          <p:nvPr/>
        </p:nvSpPr>
        <p:spPr>
          <a:xfrm>
            <a:off x="6764585" y="3364932"/>
            <a:ext cx="43328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CR" sz="2400" b="1" dirty="0">
              <a:solidFill>
                <a:srgbClr val="C00000"/>
              </a:solidFill>
            </a:endParaRPr>
          </a:p>
          <a:p>
            <a:pPr algn="r"/>
            <a:r>
              <a:rPr lang="es-CR" sz="2400" b="1" dirty="0">
                <a:solidFill>
                  <a:srgbClr val="C00000"/>
                </a:solidFill>
              </a:rPr>
              <a:t>50.000 hogares</a:t>
            </a:r>
          </a:p>
          <a:p>
            <a:pPr algn="r"/>
            <a:endParaRPr lang="es-CR" sz="2400" b="1" dirty="0">
              <a:solidFill>
                <a:srgbClr val="C00000"/>
              </a:solidFill>
            </a:endParaRPr>
          </a:p>
          <a:p>
            <a:pPr algn="r"/>
            <a:r>
              <a:rPr lang="es-CR" dirty="0">
                <a:solidFill>
                  <a:srgbClr val="C00000"/>
                </a:solidFill>
              </a:rPr>
              <a:t>T</a:t>
            </a:r>
            <a:r>
              <a:rPr lang="es-MX" dirty="0">
                <a:solidFill>
                  <a:srgbClr val="C00000"/>
                </a:solidFill>
              </a:rPr>
              <a:t>odas las jefaturas femeninas </a:t>
            </a:r>
            <a:r>
              <a:rPr lang="es-CR" dirty="0">
                <a:solidFill>
                  <a:srgbClr val="C00000"/>
                </a:solidFill>
              </a:rPr>
              <a:t>en situación de pobreza o pobreza extrema</a:t>
            </a:r>
          </a:p>
          <a:p>
            <a:pPr algn="r"/>
            <a:r>
              <a:rPr lang="es-MX" dirty="0">
                <a:solidFill>
                  <a:srgbClr val="C00000"/>
                </a:solidFill>
              </a:rPr>
              <a:t>con personas dependientes (PAM, PCD, NNAA) </a:t>
            </a:r>
          </a:p>
          <a:p>
            <a:pPr algn="r"/>
            <a:r>
              <a:rPr lang="es-MX" dirty="0">
                <a:solidFill>
                  <a:srgbClr val="C00000"/>
                </a:solidFill>
              </a:rPr>
              <a:t>que no tienen beneficios</a:t>
            </a:r>
            <a:r>
              <a:rPr lang="es-CR" dirty="0">
                <a:solidFill>
                  <a:srgbClr val="C00000"/>
                </a:solidFill>
              </a:rPr>
              <a:t> </a:t>
            </a:r>
          </a:p>
          <a:p>
            <a:pPr algn="r"/>
            <a:r>
              <a:rPr lang="es-CR" sz="2400" b="1" dirty="0">
                <a:solidFill>
                  <a:srgbClr val="C00000"/>
                </a:solidFill>
              </a:rPr>
              <a:t> </a:t>
            </a:r>
          </a:p>
          <a:p>
            <a:pPr algn="r"/>
            <a:endParaRPr lang="es-CR" sz="2400" b="1" dirty="0">
              <a:solidFill>
                <a:srgbClr val="C00000"/>
              </a:solidFill>
            </a:endParaRPr>
          </a:p>
        </p:txBody>
      </p:sp>
      <p:pic>
        <p:nvPicPr>
          <p:cNvPr id="6150" name="Picture 6" descr="Icono Gris, discapacitados, acceso Gratis de Hotel and Spa Icons">
            <a:extLst>
              <a:ext uri="{FF2B5EF4-FFF2-40B4-BE49-F238E27FC236}">
                <a16:creationId xmlns:a16="http://schemas.microsoft.com/office/drawing/2014/main" id="{92CCAB99-F68E-4378-8B71-C8B8971AB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079" y="740708"/>
            <a:ext cx="886490" cy="88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F8985CF5-1202-4698-A623-3EC7BE20C679}"/>
              </a:ext>
            </a:extLst>
          </p:cNvPr>
          <p:cNvSpPr txBox="1"/>
          <p:nvPr/>
        </p:nvSpPr>
        <p:spPr>
          <a:xfrm>
            <a:off x="6208563" y="748442"/>
            <a:ext cx="874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66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es-C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03621FEF-DBC5-44D4-BE62-D7ADA7F95E40}"/>
              </a:ext>
            </a:extLst>
          </p:cNvPr>
          <p:cNvSpPr txBox="1"/>
          <p:nvPr/>
        </p:nvSpPr>
        <p:spPr>
          <a:xfrm>
            <a:off x="8221245" y="773663"/>
            <a:ext cx="874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66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es-C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D10E4765-C7AB-4755-B16F-7167A596BE1E}"/>
              </a:ext>
            </a:extLst>
          </p:cNvPr>
          <p:cNvSpPr txBox="1"/>
          <p:nvPr/>
        </p:nvSpPr>
        <p:spPr>
          <a:xfrm>
            <a:off x="4141069" y="2118966"/>
            <a:ext cx="874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66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es-C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5" name="Google Shape;137;p6" descr="Resultado de imagen para elderly icon">
            <a:extLst>
              <a:ext uri="{FF2B5EF4-FFF2-40B4-BE49-F238E27FC236}">
                <a16:creationId xmlns:a16="http://schemas.microsoft.com/office/drawing/2014/main" id="{49014C91-9DA9-40DF-B939-476033D563F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11183" t="17700" r="11587" b="25004"/>
          <a:stretch/>
        </p:blipFill>
        <p:spPr>
          <a:xfrm>
            <a:off x="5002427" y="2167259"/>
            <a:ext cx="1055184" cy="886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Picture 6" descr="Icono Gris, discapacitados, acceso Gratis de Hotel and Spa Icons">
            <a:extLst>
              <a:ext uri="{FF2B5EF4-FFF2-40B4-BE49-F238E27FC236}">
                <a16:creationId xmlns:a16="http://schemas.microsoft.com/office/drawing/2014/main" id="{65276C29-ECBF-42BF-BBEA-A1C2C5FE2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72" y="2103160"/>
            <a:ext cx="886490" cy="88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uadroTexto 56">
            <a:extLst>
              <a:ext uri="{FF2B5EF4-FFF2-40B4-BE49-F238E27FC236}">
                <a16:creationId xmlns:a16="http://schemas.microsoft.com/office/drawing/2014/main" id="{5EABBC36-998A-4002-AC4D-E509701F5EAD}"/>
              </a:ext>
            </a:extLst>
          </p:cNvPr>
          <p:cNvSpPr txBox="1"/>
          <p:nvPr/>
        </p:nvSpPr>
        <p:spPr>
          <a:xfrm>
            <a:off x="4194237" y="5886393"/>
            <a:ext cx="874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66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es-C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A871008C-8EA8-4549-A403-B8FD09A9B047}"/>
              </a:ext>
            </a:extLst>
          </p:cNvPr>
          <p:cNvSpPr txBox="1"/>
          <p:nvPr/>
        </p:nvSpPr>
        <p:spPr>
          <a:xfrm>
            <a:off x="4127696" y="3575274"/>
            <a:ext cx="874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66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es-C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9" name="Google Shape;137;p6" descr="Resultado de imagen para elderly icon">
            <a:extLst>
              <a:ext uri="{FF2B5EF4-FFF2-40B4-BE49-F238E27FC236}">
                <a16:creationId xmlns:a16="http://schemas.microsoft.com/office/drawing/2014/main" id="{3F460F1C-73C9-4C9F-A520-9003AE43E7F0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11183" t="17700" r="11587" b="25004"/>
          <a:stretch/>
        </p:blipFill>
        <p:spPr>
          <a:xfrm>
            <a:off x="4987035" y="3313279"/>
            <a:ext cx="1055184" cy="88648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CuadroTexto 59">
            <a:extLst>
              <a:ext uri="{FF2B5EF4-FFF2-40B4-BE49-F238E27FC236}">
                <a16:creationId xmlns:a16="http://schemas.microsoft.com/office/drawing/2014/main" id="{874D2472-2A3D-4E48-AE6B-C8BAE672C3FA}"/>
              </a:ext>
            </a:extLst>
          </p:cNvPr>
          <p:cNvSpPr txBox="1"/>
          <p:nvPr/>
        </p:nvSpPr>
        <p:spPr>
          <a:xfrm>
            <a:off x="6327220" y="2056505"/>
            <a:ext cx="874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66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es-C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" name="Picture 4" descr="Children icon holding hands Royalty Free Vector Image">
            <a:extLst>
              <a:ext uri="{FF2B5EF4-FFF2-40B4-BE49-F238E27FC236}">
                <a16:creationId xmlns:a16="http://schemas.microsoft.com/office/drawing/2014/main" id="{C3CB86F0-19F2-4EE5-BDB6-846AFE7C3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0" t="16000" r="14849" b="26359"/>
          <a:stretch/>
        </p:blipFill>
        <p:spPr bwMode="auto">
          <a:xfrm>
            <a:off x="4966668" y="5825804"/>
            <a:ext cx="1165608" cy="10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Icono Gris, discapacitados, acceso Gratis de Hotel and Spa Icons">
            <a:extLst>
              <a:ext uri="{FF2B5EF4-FFF2-40B4-BE49-F238E27FC236}">
                <a16:creationId xmlns:a16="http://schemas.microsoft.com/office/drawing/2014/main" id="{2D083135-C2A3-4FDF-8B4A-B24E116C1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219" y="4632026"/>
            <a:ext cx="886490" cy="88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CuadroTexto 62">
            <a:extLst>
              <a:ext uri="{FF2B5EF4-FFF2-40B4-BE49-F238E27FC236}">
                <a16:creationId xmlns:a16="http://schemas.microsoft.com/office/drawing/2014/main" id="{38BC7B7D-0EFF-4D18-AACF-1C3719C45983}"/>
              </a:ext>
            </a:extLst>
          </p:cNvPr>
          <p:cNvSpPr txBox="1"/>
          <p:nvPr/>
        </p:nvSpPr>
        <p:spPr>
          <a:xfrm>
            <a:off x="4141069" y="4739829"/>
            <a:ext cx="874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66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es-C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04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reloj&#10;&#10;Descripción generada automáticamente">
            <a:extLst>
              <a:ext uri="{FF2B5EF4-FFF2-40B4-BE49-F238E27FC236}">
                <a16:creationId xmlns:a16="http://schemas.microsoft.com/office/drawing/2014/main" id="{C0616B7F-A529-4616-BC29-3F782B916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3089441"/>
            <a:ext cx="5543550" cy="1552575"/>
          </a:xfrm>
          <a:prstGeom prst="rect">
            <a:avLst/>
          </a:prstGeom>
        </p:spPr>
      </p:pic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62893BD-78BD-430F-81BC-D8A8192B1A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8" t="2056" r="2064" b="1013"/>
          <a:stretch/>
        </p:blipFill>
        <p:spPr>
          <a:xfrm>
            <a:off x="7445171" y="2892072"/>
            <a:ext cx="3908629" cy="2396959"/>
          </a:xfrm>
          <a:prstGeom prst="rect">
            <a:avLst/>
          </a:prstGeom>
        </p:spPr>
      </p:pic>
      <p:sp>
        <p:nvSpPr>
          <p:cNvPr id="6" name="Google Shape;133;p6">
            <a:extLst>
              <a:ext uri="{FF2B5EF4-FFF2-40B4-BE49-F238E27FC236}">
                <a16:creationId xmlns:a16="http://schemas.microsoft.com/office/drawing/2014/main" id="{8EDBEDCA-FC41-4A44-8936-780D46952869}"/>
              </a:ext>
            </a:extLst>
          </p:cNvPr>
          <p:cNvSpPr txBox="1">
            <a:spLocks/>
          </p:cNvSpPr>
          <p:nvPr/>
        </p:nvSpPr>
        <p:spPr>
          <a:xfrm>
            <a:off x="1558407" y="393395"/>
            <a:ext cx="8843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FF7619"/>
              </a:buClr>
              <a:buSzPts val="4400"/>
            </a:pPr>
            <a:r>
              <a:rPr lang="es-CR" sz="7200" b="1" dirty="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Precisión</a:t>
            </a:r>
          </a:p>
        </p:txBody>
      </p:sp>
    </p:spTree>
    <p:extLst>
      <p:ext uri="{BB962C8B-B14F-4D97-AF65-F5344CB8AC3E}">
        <p14:creationId xmlns:p14="http://schemas.microsoft.com/office/powerpoint/2010/main" val="18122422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591</Words>
  <Application>Microsoft Office PowerPoint</Application>
  <PresentationFormat>Panorámica</PresentationFormat>
  <Paragraphs>132</Paragraphs>
  <Slides>21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Economica</vt:lpstr>
      <vt:lpstr>Calibri</vt:lpstr>
      <vt:lpstr>Arial</vt:lpstr>
      <vt:lpstr>Tema de Office</vt:lpstr>
      <vt:lpstr>Proteger Bono de Emergencia </vt:lpstr>
      <vt:lpstr>Presentación de PowerPoint</vt:lpstr>
      <vt:lpstr>Presentación de PowerPoint</vt:lpstr>
      <vt:lpstr>¿ Qué es el Bono Proteger?</vt:lpstr>
      <vt:lpstr>Obejetivo</vt:lpstr>
      <vt:lpstr>¿A quién está dirigido el Bono Proteger?</vt:lpstr>
      <vt:lpstr>3 dimensiones  de identificación de necesidades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612,460‬ personas recibirían  Subsidio por Vulnerabilidad Laboral por Emergencia </vt:lpstr>
      <vt:lpstr>68.400 hogares recibirían un Subsidio de Emergencia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Proteger</dc:title>
  <dc:creator>Juan Luis Bermudez Madriz</dc:creator>
  <cp:lastModifiedBy>Juan Luis Bermudez Madriz</cp:lastModifiedBy>
  <cp:revision>30</cp:revision>
  <dcterms:modified xsi:type="dcterms:W3CDTF">2020-04-07T19:46:28Z</dcterms:modified>
</cp:coreProperties>
</file>