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06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353025"/>
    <a:srgbClr val="F6F6F6"/>
    <a:srgbClr val="6699FF"/>
    <a:srgbClr val="FF3399"/>
    <a:srgbClr val="BDD0CC"/>
    <a:srgbClr val="877961"/>
    <a:srgbClr val="372E27"/>
    <a:srgbClr val="BDAF95"/>
    <a:srgbClr val="178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5232" autoAdjust="0"/>
  </p:normalViewPr>
  <p:slideViewPr>
    <p:cSldViewPr snapToGrid="0">
      <p:cViewPr varScale="1">
        <p:scale>
          <a:sx n="73" d="100"/>
          <a:sy n="73" d="100"/>
        </p:scale>
        <p:origin x="7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7B84-B11F-40AA-A59A-1F0D30CEE38A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810B-CC3E-401D-86D1-FA664B9232B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203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3EE48-C34D-4EE0-B0EF-2A2371B88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16A8B5-D3F8-46F4-B3F2-255E8CC1F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08228-2C17-42C1-A9A3-3445022B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30FC1-4FDE-4167-8AB7-6A51ADDF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0362A7-3D9C-46D7-815E-53BC9E77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156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E77F1-FCE9-4665-A0FC-D7A89670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1CE57D-D1B5-4CCA-9B5F-30BFA6323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0F55C-2344-4546-9363-8C8864F1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41998-15B0-4A8B-B097-DB4704AD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74859-DE23-4ABC-BF12-5C7C836C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493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CF04EE-75CC-4960-B46D-3E02EE9FD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CE0B8-1176-41D7-AB93-BA8B5189E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75FE5-0518-45BB-A3EA-EBB46429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8926CD-FDF6-42F9-9691-F631C100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CD2BA1-FCB5-4E5E-ADDE-CE9386D1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85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4E6E2-63D5-441B-9D1A-73FFE4C7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C996C6-1E86-4B86-8EEA-934A95C8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044DE-055D-468D-B153-C287EB57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A61BA-8832-421A-835D-AFE8111A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A1C86-3B98-4A52-8FA8-B1B01C1B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63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4EA01-974A-4251-9CF9-F5A788DF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B44D0-8E23-4439-9990-22FCBAB8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39DA21-7B12-4812-ABAC-20B472C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3B805-E50B-4E60-9307-736F932D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AD459-15C1-4F6E-AA51-E32EB45F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850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7D9F-1EBB-41A0-BD9C-74E69DF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B34F9-A042-4798-973F-216E7A8D4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E72989-EB79-4138-A204-9D4D3E8E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A8A655-2F71-46A9-8548-49F44FC3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D7A8F-162E-4C3A-9151-70C4F5E5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88B98C-CF97-4F11-995F-0FEFEA3A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353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A85AD-880F-424E-89E9-E531A5BB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670C5-1015-4DBC-BDF0-1604E468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6F773-212A-4246-8D72-0D5230FED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7905C4-0FA8-4766-BD1E-5BBE1D627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95E55C-CB17-403B-A1AE-BCD7B032B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204F18-28B7-40B7-A47A-671D7910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65E617-DC5F-47B1-A1C4-62A4F3D9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496F18-EE11-4C72-92F9-3312706E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93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39B0A-2E9F-4CB5-A6AE-1867F448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82893C-2DC7-44FA-BEBC-BAF26300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0D746A-3A45-4415-9301-745BC4DD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0B763E-EA99-4FF8-B46C-5913E631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778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B07DC7-ACDA-49AC-B821-B48E251C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25FCF3-89E1-4DE8-8E55-8389D839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159D9F-2BF3-4055-BB05-C06916D7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104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483D6-1642-4605-8D18-929EB51A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89ABD-D211-460E-8BE6-E2D0C033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9867EF-6117-44F4-BE7B-62E92A84B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1A6F5E-3FCF-453C-B7F7-2B6F8BE6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3CA96-3CAB-48B5-9D68-F935072C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C6DE42-786A-4E03-BF43-6405D248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23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5ED34-E051-4B58-9A25-8CFA968E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A2662F-9A1C-4B95-B6A3-790615AB6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0CBA0-3704-4539-A5B2-29B3C463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A773C3-86D5-4B2E-9806-DC58E201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AFA41F-1DAB-4883-9A09-387A21B2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B632BB-2790-4365-89B5-ECFCC1D2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0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2C60B7-F147-4479-8C0A-0C8F6572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4C268-6F36-42AA-88D0-85ECFB458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7AEDDE-18A9-4829-85BB-AFDFC8235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855D-3D41-44BB-A388-C39BA2C4C294}" type="datetimeFigureOut">
              <a:rPr lang="es-CR" smtClean="0"/>
              <a:t>6/8/2020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D76F3-86D0-4A02-8A8E-3D683C6A6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A61CCC-6E4A-420B-9E54-80D2FE8F9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976B-8048-481F-9337-FBE8632B0B1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508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" name="Imagen 7194">
            <a:extLst>
              <a:ext uri="{FF2B5EF4-FFF2-40B4-BE49-F238E27FC236}">
                <a16:creationId xmlns:a16="http://schemas.microsoft.com/office/drawing/2014/main" id="{CBA5C35B-9378-46E0-A2A3-F72B1F7B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63" y="4594617"/>
            <a:ext cx="2002843" cy="12526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FC0780-396A-48B5-8C95-F8513F15CA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9931" y="283788"/>
            <a:ext cx="2127544" cy="1880443"/>
          </a:xfrm>
          <a:prstGeom prst="rect">
            <a:avLst/>
          </a:prstGeom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2D62DE-0401-4136-A54D-EE3E35A3E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5238" l="9029" r="90293">
                        <a14:foregroundMark x1="26637" y1="8425" x2="26637" y2="8425"/>
                        <a14:foregroundMark x1="23702" y1="5128" x2="23702" y2="5128"/>
                        <a14:foregroundMark x1="65237" y1="92125" x2="65237" y2="92125"/>
                        <a14:foregroundMark x1="67946" y1="95604" x2="67946" y2="95604"/>
                        <a14:foregroundMark x1="90519" y1="72344" x2="90519" y2="72344"/>
                        <a14:foregroundMark x1="9029" y1="43407" x2="9029" y2="43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9674" y="0"/>
            <a:ext cx="5650376" cy="696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BA363F18-EC0C-406A-A84C-870B42E257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36" y="5698597"/>
            <a:ext cx="950602" cy="1136280"/>
          </a:xfrm>
          <a:prstGeom prst="rect">
            <a:avLst/>
          </a:prstGeom>
        </p:spPr>
      </p:pic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3E6AD33A-4656-49A6-ABED-45D88814A8E0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4698037" y="2086144"/>
            <a:ext cx="500655" cy="99857"/>
          </a:xfrm>
          <a:prstGeom prst="bentConnector2">
            <a:avLst/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FD940A2D-406C-4184-9C45-C93D14EF3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65" y="2397545"/>
            <a:ext cx="1512761" cy="93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4C3AA8B7-EA5D-4F40-B930-15E9F1727F3C}"/>
              </a:ext>
            </a:extLst>
          </p:cNvPr>
          <p:cNvCxnSpPr>
            <a:cxnSpLocks/>
          </p:cNvCxnSpPr>
          <p:nvPr/>
        </p:nvCxnSpPr>
        <p:spPr>
          <a:xfrm flipV="1">
            <a:off x="5308880" y="4818678"/>
            <a:ext cx="2885844" cy="1607569"/>
          </a:xfrm>
          <a:prstGeom prst="bentConnector3">
            <a:avLst>
              <a:gd name="adj1" fmla="val 100438"/>
            </a:avLst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Imagen que contiene exterior, edificio, pasto, frente&#10;&#10;Descripción generada automáticamente">
            <a:extLst>
              <a:ext uri="{FF2B5EF4-FFF2-40B4-BE49-F238E27FC236}">
                <a16:creationId xmlns:a16="http://schemas.microsoft.com/office/drawing/2014/main" id="{9A12F966-3A2A-4152-917B-69B2442426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" b="-2"/>
          <a:stretch/>
        </p:blipFill>
        <p:spPr>
          <a:xfrm>
            <a:off x="880762" y="5795617"/>
            <a:ext cx="1492625" cy="90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0F06EF6F-A7A2-404C-863C-A5E2F6B6D14E}"/>
              </a:ext>
            </a:extLst>
          </p:cNvPr>
          <p:cNvCxnSpPr>
            <a:cxnSpLocks/>
          </p:cNvCxnSpPr>
          <p:nvPr/>
        </p:nvCxnSpPr>
        <p:spPr>
          <a:xfrm flipV="1">
            <a:off x="5478077" y="4428491"/>
            <a:ext cx="2319964" cy="930253"/>
          </a:xfrm>
          <a:prstGeom prst="bentConnector3">
            <a:avLst>
              <a:gd name="adj1" fmla="val 100273"/>
            </a:avLst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11" descr="Imagen que contiene hierba, exterior, cielo, suelo&#10;&#10;Descripción generada con confianza muy alta">
            <a:extLst>
              <a:ext uri="{FF2B5EF4-FFF2-40B4-BE49-F238E27FC236}">
                <a16:creationId xmlns:a16="http://schemas.microsoft.com/office/drawing/2014/main" id="{FD90BC72-628C-473E-933F-14649A857E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7206"/>
          <a:stretch/>
        </p:blipFill>
        <p:spPr>
          <a:xfrm>
            <a:off x="838439" y="4668616"/>
            <a:ext cx="1492625" cy="92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0CE054F3-3500-4DF5-9F20-73A26287E370}"/>
              </a:ext>
            </a:extLst>
          </p:cNvPr>
          <p:cNvCxnSpPr>
            <a:cxnSpLocks/>
          </p:cNvCxnSpPr>
          <p:nvPr/>
        </p:nvCxnSpPr>
        <p:spPr>
          <a:xfrm flipV="1">
            <a:off x="4598251" y="2924631"/>
            <a:ext cx="710629" cy="285100"/>
          </a:xfrm>
          <a:prstGeom prst="bentConnector3">
            <a:avLst>
              <a:gd name="adj1" fmla="val 99894"/>
            </a:avLst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854CB78E-FE03-4CAD-9C8C-4B44F59E2B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7"/>
          <a:stretch/>
        </p:blipFill>
        <p:spPr>
          <a:xfrm>
            <a:off x="849165" y="1270544"/>
            <a:ext cx="1532943" cy="93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9F6E4566-BD3C-47AF-9106-2EA0723F7C0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98265" y="2539195"/>
            <a:ext cx="1936773" cy="1479768"/>
          </a:xfrm>
          <a:prstGeom prst="bentConnector3">
            <a:avLst>
              <a:gd name="adj1" fmla="val -1067"/>
            </a:avLst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60">
            <a:extLst>
              <a:ext uri="{FF2B5EF4-FFF2-40B4-BE49-F238E27FC236}">
                <a16:creationId xmlns:a16="http://schemas.microsoft.com/office/drawing/2014/main" id="{829300C4-85C1-4532-842C-117B7DD6EB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/>
          <a:stretch/>
        </p:blipFill>
        <p:spPr>
          <a:xfrm>
            <a:off x="853279" y="3523858"/>
            <a:ext cx="1534767" cy="95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1B69909E-3BBD-44BF-8075-DAEA8AC3C6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40766" y="817338"/>
            <a:ext cx="841553" cy="833068"/>
          </a:xfrm>
          <a:prstGeom prst="bentConnector3">
            <a:avLst>
              <a:gd name="adj1" fmla="val -1002"/>
            </a:avLst>
          </a:prstGeom>
          <a:ln w="9525">
            <a:solidFill>
              <a:srgbClr val="C0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n 90">
            <a:extLst>
              <a:ext uri="{FF2B5EF4-FFF2-40B4-BE49-F238E27FC236}">
                <a16:creationId xmlns:a16="http://schemas.microsoft.com/office/drawing/2014/main" id="{9E08EE34-CDDD-44E0-B76F-92DC00735E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9" y="204309"/>
            <a:ext cx="1535609" cy="93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3C2DD09-C751-4FD0-874F-E52906CB4BD6}"/>
              </a:ext>
            </a:extLst>
          </p:cNvPr>
          <p:cNvGrpSpPr/>
          <p:nvPr/>
        </p:nvGrpSpPr>
        <p:grpSpPr>
          <a:xfrm>
            <a:off x="2438730" y="98445"/>
            <a:ext cx="2480795" cy="1041194"/>
            <a:chOff x="2452654" y="324257"/>
            <a:chExt cx="2480795" cy="1041194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AF4FAECD-F725-470A-814B-2104CD01ECE7}"/>
                </a:ext>
              </a:extLst>
            </p:cNvPr>
            <p:cNvSpPr/>
            <p:nvPr/>
          </p:nvSpPr>
          <p:spPr>
            <a:xfrm>
              <a:off x="2486708" y="657565"/>
              <a:ext cx="24467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Remodelación sede EBAIS tipo 1 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Palmitas</a:t>
              </a:r>
              <a:r>
                <a:rPr lang="es-CR" sz="1200" dirty="0">
                  <a:latin typeface="Abadi Extra Light" panose="020B0604020202020204" pitchFamily="34" charset="0"/>
                </a:rPr>
                <a:t>, Área de Salud Cariari</a:t>
              </a:r>
            </a:p>
            <a:p>
              <a:r>
                <a:rPr lang="es-MX" sz="1200" dirty="0">
                  <a:latin typeface="Abadi Extra Light" panose="020B0604020202020204" pitchFamily="34" charset="0"/>
                </a:rPr>
                <a:t>(</a:t>
              </a:r>
              <a:r>
                <a:rPr lang="es-CR" sz="1200" dirty="0">
                  <a:latin typeface="Abadi Extra Light" panose="020B0604020202020204" pitchFamily="34" charset="0"/>
                </a:rPr>
                <a:t>3,362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384CC68C-4086-4E42-B0E6-C553AD415A62}"/>
                </a:ext>
              </a:extLst>
            </p:cNvPr>
            <p:cNvSpPr txBox="1"/>
            <p:nvPr/>
          </p:nvSpPr>
          <p:spPr>
            <a:xfrm>
              <a:off x="2452654" y="324257"/>
              <a:ext cx="2159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¢145 millones</a:t>
              </a:r>
              <a:endParaRPr lang="es-CR" sz="1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DDF0D6E-3BDF-467A-8689-570ED664D659}"/>
              </a:ext>
            </a:extLst>
          </p:cNvPr>
          <p:cNvGrpSpPr/>
          <p:nvPr/>
        </p:nvGrpSpPr>
        <p:grpSpPr>
          <a:xfrm>
            <a:off x="2467745" y="1200881"/>
            <a:ext cx="2771929" cy="1190927"/>
            <a:chOff x="2523156" y="2118535"/>
            <a:chExt cx="2771929" cy="1190927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CF5D60F-B7A5-4B47-8359-25E25B691D7B}"/>
                </a:ext>
              </a:extLst>
            </p:cNvPr>
            <p:cNvSpPr/>
            <p:nvPr/>
          </p:nvSpPr>
          <p:spPr>
            <a:xfrm>
              <a:off x="2538654" y="2416910"/>
              <a:ext cx="275643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Remodelación construcción y mantenimiento varios del EBAIS de 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Roxana</a:t>
              </a:r>
              <a:r>
                <a:rPr lang="es-CR" sz="1200" dirty="0">
                  <a:latin typeface="Abadi Extra Light" panose="020B0604020202020204" pitchFamily="34" charset="0"/>
                </a:rPr>
                <a:t>, Área de Salud Guápiles</a:t>
              </a:r>
            </a:p>
            <a:p>
              <a:r>
                <a:rPr lang="es-CR" sz="1200" dirty="0">
                  <a:latin typeface="Abadi Extra Light" panose="020B0604020202020204" pitchFamily="34" charset="0"/>
                </a:rPr>
                <a:t>(9,238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2F54764C-A89F-4213-B79B-CAF6D95333D6}"/>
                </a:ext>
              </a:extLst>
            </p:cNvPr>
            <p:cNvSpPr txBox="1"/>
            <p:nvPr/>
          </p:nvSpPr>
          <p:spPr>
            <a:xfrm>
              <a:off x="2523156" y="2118535"/>
              <a:ext cx="2159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¢127 millones</a:t>
              </a:r>
              <a:endParaRPr lang="es-CR" sz="1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D2B7A0A-B0CC-49F0-9519-14D86CB8E5A5}"/>
              </a:ext>
            </a:extLst>
          </p:cNvPr>
          <p:cNvGrpSpPr/>
          <p:nvPr/>
        </p:nvGrpSpPr>
        <p:grpSpPr>
          <a:xfrm>
            <a:off x="2500985" y="2361179"/>
            <a:ext cx="2719414" cy="988629"/>
            <a:chOff x="2496807" y="3791015"/>
            <a:chExt cx="2719414" cy="98862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4F939E6-2C8E-49BA-B8D1-BCB5AFED9ED9}"/>
                </a:ext>
              </a:extLst>
            </p:cNvPr>
            <p:cNvSpPr/>
            <p:nvPr/>
          </p:nvSpPr>
          <p:spPr>
            <a:xfrm>
              <a:off x="2523478" y="4071758"/>
              <a:ext cx="2692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Remodelación Laboratorio y Sustitución Sistema Eléctrico Área de Salud de 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Guácimo </a:t>
              </a:r>
              <a:r>
                <a:rPr lang="es-CR" sz="1200" dirty="0">
                  <a:latin typeface="Abadi Extra Light" panose="020B0604020202020204" pitchFamily="34" charset="0"/>
                </a:rPr>
                <a:t>(51,927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C0234CF1-03F2-4198-AED9-33F91847C892}"/>
                </a:ext>
              </a:extLst>
            </p:cNvPr>
            <p:cNvSpPr txBox="1"/>
            <p:nvPr/>
          </p:nvSpPr>
          <p:spPr>
            <a:xfrm>
              <a:off x="2496807" y="3791015"/>
              <a:ext cx="2159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¢271 millones</a:t>
              </a:r>
              <a:endParaRPr lang="es-CR" sz="1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9FF5F5A-406C-4C54-B481-1E30713AFC38}"/>
              </a:ext>
            </a:extLst>
          </p:cNvPr>
          <p:cNvGrpSpPr/>
          <p:nvPr/>
        </p:nvGrpSpPr>
        <p:grpSpPr>
          <a:xfrm>
            <a:off x="2506281" y="3507355"/>
            <a:ext cx="2735492" cy="839935"/>
            <a:chOff x="2454058" y="5659064"/>
            <a:chExt cx="2735492" cy="839935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DB2F54BA-031C-4E51-B96A-C24DDE1F223D}"/>
                </a:ext>
              </a:extLst>
            </p:cNvPr>
            <p:cNvSpPr/>
            <p:nvPr/>
          </p:nvSpPr>
          <p:spPr>
            <a:xfrm>
              <a:off x="2496807" y="5914224"/>
              <a:ext cx="26927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Sede EBAIS tipo 1 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San Rafael de Guápiles </a:t>
              </a:r>
              <a:r>
                <a:rPr lang="es-CR" sz="1200" dirty="0">
                  <a:latin typeface="Abadi Extra Light" panose="020B0604020202020204" pitchFamily="34" charset="0"/>
                </a:rPr>
                <a:t>(7,664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8EDA30E4-D833-4686-A627-3D6ACB90BFD5}"/>
                </a:ext>
              </a:extLst>
            </p:cNvPr>
            <p:cNvSpPr txBox="1"/>
            <p:nvPr/>
          </p:nvSpPr>
          <p:spPr>
            <a:xfrm>
              <a:off x="2454058" y="5659064"/>
              <a:ext cx="2159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¢338 millones</a:t>
              </a:r>
              <a:endParaRPr lang="es-CR" sz="1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4EE0FA5-7405-45D3-8A7A-4458C7C56B0A}"/>
              </a:ext>
            </a:extLst>
          </p:cNvPr>
          <p:cNvGrpSpPr/>
          <p:nvPr/>
        </p:nvGrpSpPr>
        <p:grpSpPr>
          <a:xfrm>
            <a:off x="2493001" y="4512708"/>
            <a:ext cx="3422712" cy="985864"/>
            <a:chOff x="6906450" y="84935"/>
            <a:chExt cx="2224203" cy="985864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3E745F2-59D5-443F-BCDE-701533E3806E}"/>
                </a:ext>
              </a:extLst>
            </p:cNvPr>
            <p:cNvSpPr/>
            <p:nvPr/>
          </p:nvSpPr>
          <p:spPr>
            <a:xfrm>
              <a:off x="6971132" y="362913"/>
              <a:ext cx="21595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Readecuación de Farmacia y Mantenimiento puesta a punto de infraestructura de la Sede del Área de Salud de 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Valle La Estrella </a:t>
              </a:r>
              <a:r>
                <a:rPr lang="es-CR" sz="1200" dirty="0">
                  <a:latin typeface="Abadi Extra Light" panose="020B0604020202020204" pitchFamily="34" charset="0"/>
                </a:rPr>
                <a:t>(6,936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4A86E9C7-FBDE-4935-9FF9-B5580B292DE5}"/>
                </a:ext>
              </a:extLst>
            </p:cNvPr>
            <p:cNvSpPr txBox="1"/>
            <p:nvPr/>
          </p:nvSpPr>
          <p:spPr>
            <a:xfrm>
              <a:off x="6906450" y="84935"/>
              <a:ext cx="2159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¢119 millones</a:t>
              </a:r>
              <a:endParaRPr lang="es-CR" sz="1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175" name="Grupo 7174">
            <a:extLst>
              <a:ext uri="{FF2B5EF4-FFF2-40B4-BE49-F238E27FC236}">
                <a16:creationId xmlns:a16="http://schemas.microsoft.com/office/drawing/2014/main" id="{B9F8827C-1E10-4647-B19F-D0C4A2BA7D8C}"/>
              </a:ext>
            </a:extLst>
          </p:cNvPr>
          <p:cNvGrpSpPr/>
          <p:nvPr/>
        </p:nvGrpSpPr>
        <p:grpSpPr>
          <a:xfrm>
            <a:off x="2548494" y="5700417"/>
            <a:ext cx="3466634" cy="810337"/>
            <a:chOff x="9036155" y="2985109"/>
            <a:chExt cx="2197622" cy="81033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F21682F-522D-4639-9970-AB6AF459F91A}"/>
                </a:ext>
              </a:extLst>
            </p:cNvPr>
            <p:cNvSpPr/>
            <p:nvPr/>
          </p:nvSpPr>
          <p:spPr>
            <a:xfrm>
              <a:off x="9074256" y="3272226"/>
              <a:ext cx="21595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R" sz="1200" dirty="0">
                  <a:latin typeface="Abadi Extra Light" panose="020B0604020202020204" pitchFamily="34" charset="0"/>
                </a:rPr>
                <a:t>Remodelación Clínica de Salud de </a:t>
              </a:r>
              <a:r>
                <a:rPr lang="es-CR" sz="1600" b="1" dirty="0" err="1">
                  <a:solidFill>
                    <a:srgbClr val="002060"/>
                  </a:solidFill>
                  <a:latin typeface="Abadi Extra Light" panose="020B0604020202020204" pitchFamily="34" charset="0"/>
                </a:rPr>
                <a:t>Hone</a:t>
              </a:r>
              <a:r>
                <a:rPr lang="es-CR" sz="1600" b="1" dirty="0">
                  <a:solidFill>
                    <a:srgbClr val="002060"/>
                  </a:solidFill>
                  <a:latin typeface="Abadi Extra Light" panose="020B0604020202020204" pitchFamily="34" charset="0"/>
                </a:rPr>
                <a:t> Creek, </a:t>
              </a:r>
              <a:r>
                <a:rPr lang="es-CR" sz="1200" dirty="0">
                  <a:latin typeface="Abadi Extra Light" panose="020B0604020202020204" pitchFamily="34" charset="0"/>
                </a:rPr>
                <a:t>Área de Salud de Talamanca (7,150 </a:t>
              </a:r>
              <a:r>
                <a:rPr lang="es-CR" sz="1200" dirty="0" err="1">
                  <a:latin typeface="Abadi Extra Light" panose="020B0604020202020204" pitchFamily="34" charset="0"/>
                </a:rPr>
                <a:t>hab</a:t>
              </a:r>
              <a:r>
                <a:rPr lang="es-CR" sz="1200" dirty="0">
                  <a:latin typeface="Abadi Extra Light" panose="020B0604020202020204" pitchFamily="34" charset="0"/>
                </a:rPr>
                <a:t>)</a:t>
              </a: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4490E9C1-2998-439F-9A05-A5A4AF199CBE}"/>
                </a:ext>
              </a:extLst>
            </p:cNvPr>
            <p:cNvSpPr txBox="1"/>
            <p:nvPr/>
          </p:nvSpPr>
          <p:spPr>
            <a:xfrm>
              <a:off x="9036155" y="2985109"/>
              <a:ext cx="2159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¢113 millones</a:t>
              </a:r>
              <a:endParaRPr lang="es-CR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0A410BD0-DC99-4BC1-B85D-6DC4DFBB404D}"/>
              </a:ext>
            </a:extLst>
          </p:cNvPr>
          <p:cNvSpPr txBox="1"/>
          <p:nvPr/>
        </p:nvSpPr>
        <p:spPr>
          <a:xfrm>
            <a:off x="8688535" y="1547486"/>
            <a:ext cx="24424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¢1113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millones invertidos en infraestructura entre agosto 2019 y julio 2020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9" name="Imagen 108" descr="https://upload.wikimedia.org/wikipedia/commons/a/a5/Logo-CCSS-CostaRica-negro.png">
            <a:extLst>
              <a:ext uri="{FF2B5EF4-FFF2-40B4-BE49-F238E27FC236}">
                <a16:creationId xmlns:a16="http://schemas.microsoft.com/office/drawing/2014/main" id="{791AD5C8-C2AA-42D6-81E6-9D53C0066391}"/>
              </a:ext>
            </a:extLst>
          </p:cNvPr>
          <p:cNvPicPr/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" b="98616" l="549" r="97020">
                        <a14:foregroundMark x1="63529" y1="25865" x2="63529" y2="25865"/>
                        <a14:foregroundMark x1="59608" y1="21540" x2="59608" y2="21540"/>
                        <a14:foregroundMark x1="47529" y1="16782" x2="47529" y2="16782"/>
                        <a14:foregroundMark x1="33882" y1="23097" x2="33882" y2="23097"/>
                        <a14:foregroundMark x1="30588" y1="26211" x2="30588" y2="26211"/>
                        <a14:foregroundMark x1="25333" y1="34429" x2="25333" y2="34429"/>
                        <a14:foregroundMark x1="23294" y1="18166" x2="23294" y2="18166"/>
                        <a14:foregroundMark x1="21569" y1="48443" x2="21569" y2="48443"/>
                        <a14:foregroundMark x1="20941" y1="52595" x2="20941" y2="52595"/>
                        <a14:foregroundMark x1="74353" y1="27941" x2="74353" y2="27941"/>
                        <a14:foregroundMark x1="78118" y1="37024" x2="78118" y2="37024"/>
                        <a14:foregroundMark x1="76549" y1="43166" x2="76549" y2="43166"/>
                        <a14:foregroundMark x1="52314" y1="80363" x2="52314" y2="80363"/>
                        <a14:foregroundMark x1="56078" y1="79152" x2="56078" y2="79152"/>
                        <a14:foregroundMark x1="59137" y1="78460" x2="59137" y2="78460"/>
                        <a14:foregroundMark x1="62588" y1="80882" x2="62588" y2="80882"/>
                        <a14:foregroundMark x1="49647" y1="80709" x2="49647" y2="80709"/>
                        <a14:foregroundMark x1="46118" y1="78460" x2="46118" y2="78460"/>
                        <a14:foregroundMark x1="43451" y1="78633" x2="43451" y2="78633"/>
                        <a14:foregroundMark x1="36784" y1="78460" x2="36784" y2="78460"/>
                        <a14:foregroundMark x1="39686" y1="78374" x2="39686" y2="78374"/>
                        <a14:foregroundMark x1="77789" y1="52032" x2="77789" y2="52032"/>
                        <a14:backgroundMark x1="48471" y1="9775" x2="48471" y2="9775"/>
                        <a14:backgroundMark x1="44392" y1="37370" x2="44392" y2="37370"/>
                        <a14:backgroundMark x1="38196" y1="44377" x2="38196" y2="44377"/>
                        <a14:backgroundMark x1="54510" y1="35986" x2="54510" y2="35986"/>
                        <a14:backgroundMark x1="57882" y1="43512" x2="57882" y2="43512"/>
                        <a14:backgroundMark x1="56078" y1="43166" x2="56078" y2="43166"/>
                        <a14:backgroundMark x1="48157" y1="45761" x2="48157" y2="45761"/>
                        <a14:backgroundMark x1="51843" y1="43685" x2="51843" y2="43685"/>
                        <a14:backgroundMark x1="56078" y1="50346" x2="56078" y2="50346"/>
                        <a14:backgroundMark x1="46745" y1="58910" x2="46745" y2="58910"/>
                        <a14:backgroundMark x1="48784" y1="54498" x2="48784" y2="54498"/>
                        <a14:backgroundMark x1="54667" y1="63062" x2="54667" y2="63062"/>
                        <a14:backgroundMark x1="53412" y1="57353" x2="53412" y2="57353"/>
                        <a14:backgroundMark x1="45804" y1="63754" x2="45804" y2="63754"/>
                        <a14:backgroundMark x1="40235" y1="62370" x2="40235" y2="62370"/>
                        <a14:backgroundMark x1="28863" y1="59948" x2="28863" y2="59948"/>
                        <a14:backgroundMark x1="35059" y1="32872" x2="35059" y2="32872"/>
                        <a14:backgroundMark x1="22353" y1="35986" x2="22353" y2="35986"/>
                        <a14:backgroundMark x1="35373" y1="19204" x2="35373" y2="19204"/>
                        <a14:backgroundMark x1="45333" y1="16955" x2="45333" y2="16955"/>
                        <a14:backgroundMark x1="65961" y1="23270" x2="65961" y2="23270"/>
                        <a14:backgroundMark x1="77176" y1="45242" x2="77176" y2="45242"/>
                        <a14:backgroundMark x1="39451" y1="80190" x2="39451" y2="80190"/>
                        <a14:backgroundMark x1="41490" y1="80536" x2="41490" y2="80536"/>
                        <a14:backgroundMark x1="53725" y1="79498" x2="53725" y2="79498"/>
                        <a14:backgroundMark x1="48863" y1="79931" x2="48863" y2="79931"/>
                        <a14:backgroundMark x1="62196" y1="80104" x2="62196" y2="80104"/>
                        <a14:backgroundMark x1="43373" y1="59083" x2="43373" y2="59083"/>
                        <a14:backgroundMark x1="44000" y1="56661" x2="44000" y2="56661"/>
                        <a14:backgroundMark x1="43137" y1="60121" x2="43137" y2="60121"/>
                        <a14:backgroundMark x1="42588" y1="55104" x2="42588" y2="55104"/>
                        <a14:backgroundMark x1="41882" y1="57180" x2="41882" y2="57180"/>
                        <a14:backgroundMark x1="42118" y1="56142" x2="42118" y2="56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78" y="5727308"/>
            <a:ext cx="1230127" cy="107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1B525F1F-769A-4070-8D84-C6DA85557BA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7" y="1537551"/>
            <a:ext cx="530486" cy="530486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id="{715E02E6-19CD-4DFE-AD8D-2576433A770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32" y="1992723"/>
            <a:ext cx="530486" cy="530486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62665968-E09D-49AD-88A7-D10AAF6732E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49" y="2186001"/>
            <a:ext cx="530486" cy="530486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132E1996-CD73-419D-B9BC-251E69C6B5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54" y="2430741"/>
            <a:ext cx="530486" cy="530486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3559F3F7-2C8F-4194-9443-05E2C9F3132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40" y="3866332"/>
            <a:ext cx="530486" cy="530486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0F9F2AD5-5602-4403-9F5F-65CB08F0239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81" y="4247465"/>
            <a:ext cx="530486" cy="530486"/>
          </a:xfrm>
          <a:prstGeom prst="rect">
            <a:avLst/>
          </a:prstGeom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7633671B-D291-4D2D-91C2-009219923A34}"/>
              </a:ext>
            </a:extLst>
          </p:cNvPr>
          <p:cNvSpPr txBox="1"/>
          <p:nvPr/>
        </p:nvSpPr>
        <p:spPr>
          <a:xfrm>
            <a:off x="7537030" y="226047"/>
            <a:ext cx="473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PROVINCIA DE LIMÓN</a:t>
            </a:r>
            <a:endParaRPr lang="es-CR" sz="4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9BF32D34-8972-4A4D-A19F-A39E52421CD4}"/>
              </a:ext>
            </a:extLst>
          </p:cNvPr>
          <p:cNvSpPr txBox="1"/>
          <p:nvPr/>
        </p:nvSpPr>
        <p:spPr>
          <a:xfrm>
            <a:off x="5687057" y="3026642"/>
            <a:ext cx="244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Población beneficiada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86,277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habitantes</a:t>
            </a:r>
            <a:endParaRPr lang="es-CR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76" name="Picture 8" descr="Tres personas siluetas | Icono Gratis">
            <a:extLst>
              <a:ext uri="{FF2B5EF4-FFF2-40B4-BE49-F238E27FC236}">
                <a16:creationId xmlns:a16="http://schemas.microsoft.com/office/drawing/2014/main" id="{7D98F8D6-E523-4A73-B21F-638A82AF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10" y="3684834"/>
            <a:ext cx="562631" cy="5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929F461-B6EC-44D0-B733-D3050A08A909}"/>
              </a:ext>
            </a:extLst>
          </p:cNvPr>
          <p:cNvSpPr txBox="1"/>
          <p:nvPr/>
        </p:nvSpPr>
        <p:spPr>
          <a:xfrm>
            <a:off x="8759215" y="2773902"/>
            <a:ext cx="2442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¢200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millones por compra local de equipo médico</a:t>
            </a:r>
            <a:endParaRPr lang="es-CR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9911EE-3A54-4800-9DED-D30B2A73770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087" y="3082721"/>
            <a:ext cx="714184" cy="502844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35D27695-0168-4312-A67B-B71116D7204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088" y="1831575"/>
            <a:ext cx="714183" cy="7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5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148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Abadi Extra Light</vt:lpstr>
      <vt:lpstr>Arial</vt:lpstr>
      <vt:lpstr>Arial Black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Caribe</dc:title>
  <dc:creator>Paula Natalia Arce Madrigal</dc:creator>
  <cp:lastModifiedBy>Fernando</cp:lastModifiedBy>
  <cp:revision>43</cp:revision>
  <dcterms:created xsi:type="dcterms:W3CDTF">2020-08-03T01:37:50Z</dcterms:created>
  <dcterms:modified xsi:type="dcterms:W3CDTF">2020-08-07T00:13:01Z</dcterms:modified>
</cp:coreProperties>
</file>