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3" r:id="rId6"/>
    <p:sldId id="260" r:id="rId7"/>
    <p:sldId id="264" r:id="rId8"/>
  </p:sldIdLst>
  <p:sldSz cx="12192000" cy="6858000"/>
  <p:notesSz cx="6858000" cy="9144000"/>
  <p:defaultTextStyle>
    <a:defPPr lvl="0">
      <a:defRPr lang="es-C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nán Quirós" initials="HQ" lastIdx="1" clrIdx="0">
    <p:extLst>
      <p:ext uri="{19B8F6BF-5375-455C-9EA6-DF929625EA0E}">
        <p15:presenceInfo xmlns:p15="http://schemas.microsoft.com/office/powerpoint/2012/main" userId="6879ef33d9dd0b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841" autoAdjust="0"/>
  </p:normalViewPr>
  <p:slideViewPr>
    <p:cSldViewPr snapToGrid="0">
      <p:cViewPr varScale="1">
        <p:scale>
          <a:sx n="56" d="100"/>
          <a:sy n="56" d="100"/>
        </p:scale>
        <p:origin x="12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carvajalm\Downloads\Utilidad%20neta%202018,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carvajalm\Downloads\Utilidad%20neta%202018,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ilary\Downloads\Cumplimiento%20directriz%20102%20INFORME%20ANUAL%20CORREGID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ilary\Downloads\Cumplimiento%20directriz%20102%20INFORME%20ANUAL%20CORREGID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 Cambio </a:t>
            </a:r>
            <a:r>
              <a:rPr lang="en-US" sz="1800" b="1" i="0" baseline="0" dirty="0" err="1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porcentual</a:t>
            </a:r>
            <a:r>
              <a:rPr lang="en-US" sz="1800" b="1" i="0" baseline="0" dirty="0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800" b="1" i="0" baseline="0" dirty="0" err="1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en</a:t>
            </a:r>
            <a:r>
              <a:rPr lang="en-US" sz="1800" b="1" i="0" baseline="0" dirty="0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 el </a:t>
            </a:r>
            <a:r>
              <a:rPr lang="en-US" sz="1800" b="1" i="0" baseline="0" dirty="0" err="1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Patrimonio</a:t>
            </a:r>
            <a:r>
              <a:rPr lang="en-US" sz="1800" b="1" i="0" baseline="0" dirty="0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 Neto 2018-2019   </a:t>
            </a:r>
            <a:endParaRPr lang="es-E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7"/>
              <c:layout>
                <c:manualLayout>
                  <c:x val="-5.245867217417495E-2"/>
                  <c:y val="-1.67416194682624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FB-415C-B228-5B0739DBC5E2}"/>
                </c:ext>
              </c:extLst>
            </c:dLbl>
            <c:dLbl>
              <c:idx val="8"/>
              <c:layout>
                <c:manualLayout>
                  <c:x val="-8.5245729529710379E-2"/>
                  <c:y val="-2.79026991137712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FB-415C-B228-5B0739DBC5E2}"/>
                </c:ext>
              </c:extLst>
            </c:dLbl>
            <c:dLbl>
              <c:idx val="9"/>
              <c:layout>
                <c:manualLayout>
                  <c:x val="-0.10928927326707108"/>
                  <c:y val="-2.7902699113770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FB-415C-B228-5B0739DBC5E2}"/>
                </c:ext>
              </c:extLst>
            </c:dLbl>
            <c:dLbl>
              <c:idx val="10"/>
              <c:layout>
                <c:manualLayout>
                  <c:x val="-0.1049180327868852"/>
                  <c:y val="-5.115435743574406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FB-415C-B228-5B0739DBC5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'[Utilidad neta 2018,2019.xlsx]Hoja1'!$B$4:$B$16</c:f>
              <c:strCache>
                <c:ptCount val="13"/>
                <c:pt idx="0">
                  <c:v>Grupo ICE</c:v>
                </c:pt>
                <c:pt idx="1">
                  <c:v>Grupo INS</c:v>
                </c:pt>
                <c:pt idx="2">
                  <c:v>BCR</c:v>
                </c:pt>
                <c:pt idx="3">
                  <c:v>BNCR</c:v>
                </c:pt>
                <c:pt idx="4">
                  <c:v>JPS</c:v>
                </c:pt>
                <c:pt idx="5">
                  <c:v>Correos de CR</c:v>
                </c:pt>
                <c:pt idx="6">
                  <c:v>INCOP</c:v>
                </c:pt>
                <c:pt idx="7">
                  <c:v>SINART</c:v>
                </c:pt>
                <c:pt idx="8">
                  <c:v>RECOPE</c:v>
                </c:pt>
                <c:pt idx="9">
                  <c:v>FANAL</c:v>
                </c:pt>
                <c:pt idx="10">
                  <c:v>INCOFER</c:v>
                </c:pt>
                <c:pt idx="11">
                  <c:v>AyA</c:v>
                </c:pt>
                <c:pt idx="12">
                  <c:v>JAPDEVA</c:v>
                </c:pt>
              </c:strCache>
            </c:strRef>
          </c:cat>
          <c:val>
            <c:numRef>
              <c:f>'[Utilidad neta 2018,2019.xlsx]Hoja1'!$E$4:$E$16</c:f>
              <c:numCache>
                <c:formatCode>0%</c:formatCode>
                <c:ptCount val="13"/>
                <c:pt idx="0">
                  <c:v>0.56380823441239758</c:v>
                </c:pt>
                <c:pt idx="1">
                  <c:v>0.29026424582356214</c:v>
                </c:pt>
                <c:pt idx="2">
                  <c:v>0.24581872688151246</c:v>
                </c:pt>
                <c:pt idx="3">
                  <c:v>0.11460484007446269</c:v>
                </c:pt>
                <c:pt idx="4">
                  <c:v>4.1882842153615547E-2</c:v>
                </c:pt>
                <c:pt idx="5">
                  <c:v>2.2870681526968545E-3</c:v>
                </c:pt>
                <c:pt idx="6">
                  <c:v>1.6971689674346638E-3</c:v>
                </c:pt>
                <c:pt idx="7">
                  <c:v>-1.7116746851050457E-3</c:v>
                </c:pt>
                <c:pt idx="8">
                  <c:v>-1.1396658849696588E-2</c:v>
                </c:pt>
                <c:pt idx="9">
                  <c:v>-3.3334139206537244E-2</c:v>
                </c:pt>
                <c:pt idx="10">
                  <c:v>-3.4620312839977761E-2</c:v>
                </c:pt>
                <c:pt idx="11">
                  <c:v>-8.9509948504702272E-2</c:v>
                </c:pt>
                <c:pt idx="12">
                  <c:v>-8.9790392379662978E-2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FB-415C-B228-5B0739DBC5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572533712"/>
        <c:axId val="1572528272"/>
      </c:barChart>
      <c:catAx>
        <c:axId val="1572533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572528272"/>
        <c:crosses val="autoZero"/>
        <c:auto val="1"/>
        <c:lblAlgn val="ctr"/>
        <c:lblOffset val="100"/>
        <c:noMultiLvlLbl val="0"/>
      </c:catAx>
      <c:valAx>
        <c:axId val="1572528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57253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1600"/>
              <a:t>Utilidad Neta EPEs 2019 (en millones de colones)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7"/>
              <c:layout>
                <c:manualLayout>
                  <c:x val="0"/>
                  <c:y val="0.144090320512210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30-41F8-AD02-33B3C42CA5E4}"/>
                </c:ext>
              </c:extLst>
            </c:dLbl>
            <c:dLbl>
              <c:idx val="8"/>
              <c:layout>
                <c:manualLayout>
                  <c:x val="0"/>
                  <c:y val="0.158034545077908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30-41F8-AD02-33B3C42CA5E4}"/>
                </c:ext>
              </c:extLst>
            </c:dLbl>
            <c:dLbl>
              <c:idx val="9"/>
              <c:layout>
                <c:manualLayout>
                  <c:x val="0"/>
                  <c:y val="0.1812749193540713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30-41F8-AD02-33B3C42CA5E4}"/>
                </c:ext>
              </c:extLst>
            </c:dLbl>
            <c:dLbl>
              <c:idx val="10"/>
              <c:layout>
                <c:manualLayout>
                  <c:x val="0"/>
                  <c:y val="0.181274919354071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30-41F8-AD02-33B3C42CA5E4}"/>
                </c:ext>
              </c:extLst>
            </c:dLbl>
            <c:dLbl>
              <c:idx val="11"/>
              <c:layout>
                <c:manualLayout>
                  <c:x val="6.9912618401881954E-3"/>
                  <c:y val="0.2649406327384042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30-41F8-AD02-33B3C42CA5E4}"/>
                </c:ext>
              </c:extLst>
            </c:dLbl>
            <c:dLbl>
              <c:idx val="12"/>
              <c:layout>
                <c:manualLayout>
                  <c:x val="1.3982523680376391E-2"/>
                  <c:y val="0.2974771567250323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30-41F8-AD02-33B3C42CA5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'[Utilidad neta 2018,2019.xlsx]Hoja1'!$B$4:$B$16</c:f>
              <c:strCache>
                <c:ptCount val="13"/>
                <c:pt idx="0">
                  <c:v>Grupo ICE</c:v>
                </c:pt>
                <c:pt idx="1">
                  <c:v>Grupo INS</c:v>
                </c:pt>
                <c:pt idx="2">
                  <c:v>BCR</c:v>
                </c:pt>
                <c:pt idx="3">
                  <c:v>BNCR</c:v>
                </c:pt>
                <c:pt idx="4">
                  <c:v>JPS</c:v>
                </c:pt>
                <c:pt idx="5">
                  <c:v>Correos de CR</c:v>
                </c:pt>
                <c:pt idx="6">
                  <c:v>INCOP</c:v>
                </c:pt>
                <c:pt idx="7">
                  <c:v>SINART</c:v>
                </c:pt>
                <c:pt idx="8">
                  <c:v>RECOPE</c:v>
                </c:pt>
                <c:pt idx="9">
                  <c:v>FANAL</c:v>
                </c:pt>
                <c:pt idx="10">
                  <c:v>INCOFER</c:v>
                </c:pt>
                <c:pt idx="11">
                  <c:v>AyA</c:v>
                </c:pt>
                <c:pt idx="12">
                  <c:v>JAPDEVA</c:v>
                </c:pt>
              </c:strCache>
            </c:strRef>
          </c:cat>
          <c:val>
            <c:numRef>
              <c:f>'[Utilidad neta 2018,2019.xlsx]Hoja1'!$D$4:$D$16</c:f>
              <c:numCache>
                <c:formatCode>#,##0</c:formatCode>
                <c:ptCount val="13"/>
                <c:pt idx="0">
                  <c:v>116604</c:v>
                </c:pt>
                <c:pt idx="1">
                  <c:v>60031</c:v>
                </c:pt>
                <c:pt idx="2">
                  <c:v>50839</c:v>
                </c:pt>
                <c:pt idx="3">
                  <c:v>23702</c:v>
                </c:pt>
                <c:pt idx="4">
                  <c:v>8662</c:v>
                </c:pt>
                <c:pt idx="5">
                  <c:v>473</c:v>
                </c:pt>
                <c:pt idx="6">
                  <c:v>351</c:v>
                </c:pt>
                <c:pt idx="7">
                  <c:v>-354</c:v>
                </c:pt>
                <c:pt idx="8">
                  <c:v>-2357</c:v>
                </c:pt>
                <c:pt idx="9">
                  <c:v>-6894</c:v>
                </c:pt>
                <c:pt idx="10">
                  <c:v>-7160</c:v>
                </c:pt>
                <c:pt idx="11">
                  <c:v>-18512</c:v>
                </c:pt>
                <c:pt idx="12">
                  <c:v>-18570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30-41F8-AD02-33B3C42CA5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23249056"/>
        <c:axId val="1523244704"/>
      </c:barChart>
      <c:catAx>
        <c:axId val="152324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523244704"/>
        <c:crosses val="autoZero"/>
        <c:auto val="1"/>
        <c:lblAlgn val="ctr"/>
        <c:lblOffset val="100"/>
        <c:noMultiLvlLbl val="0"/>
      </c:catAx>
      <c:valAx>
        <c:axId val="152324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523249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200"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Variación Porcentual Utilidad Neta EPEs 2018-2019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Hoja1!$E$3</c:f>
              <c:strCache>
                <c:ptCount val="1"/>
                <c:pt idx="0">
                  <c:v>Variación Porcentual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1"/>
              <c:layout>
                <c:manualLayout>
                  <c:x val="0.1056525699739197"/>
                  <c:y val="-6.22568093385214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01-4E74-9B1D-CFEAE6E1C0FF}"/>
                </c:ext>
              </c:extLst>
            </c:dLbl>
            <c:dLbl>
              <c:idx val="10"/>
              <c:layout>
                <c:manualLayout>
                  <c:x val="5.70522979397781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01-4E74-9B1D-CFEAE6E1C0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Hoja1!$B$4:$B$16</c:f>
              <c:strCache>
                <c:ptCount val="13"/>
                <c:pt idx="0">
                  <c:v>Grupo ICE</c:v>
                </c:pt>
                <c:pt idx="1">
                  <c:v>Grupo INS</c:v>
                </c:pt>
                <c:pt idx="2">
                  <c:v>BCR</c:v>
                </c:pt>
                <c:pt idx="3">
                  <c:v>BNCR</c:v>
                </c:pt>
                <c:pt idx="4">
                  <c:v>JPS</c:v>
                </c:pt>
                <c:pt idx="5">
                  <c:v>Correos de CR</c:v>
                </c:pt>
                <c:pt idx="6">
                  <c:v>INCOP</c:v>
                </c:pt>
                <c:pt idx="7">
                  <c:v>SINART</c:v>
                </c:pt>
                <c:pt idx="8">
                  <c:v>RECOPE</c:v>
                </c:pt>
                <c:pt idx="9">
                  <c:v>FANAL</c:v>
                </c:pt>
                <c:pt idx="10">
                  <c:v>INCOFER</c:v>
                </c:pt>
                <c:pt idx="11">
                  <c:v>AyA</c:v>
                </c:pt>
                <c:pt idx="12">
                  <c:v>JAPDEVA</c:v>
                </c:pt>
              </c:strCache>
            </c:strRef>
          </c:cat>
          <c:val>
            <c:numRef>
              <c:f>Hoja1!$E$4:$E$16</c:f>
              <c:numCache>
                <c:formatCode>0%</c:formatCode>
                <c:ptCount val="13"/>
                <c:pt idx="0">
                  <c:v>1.4551909901821092</c:v>
                </c:pt>
                <c:pt idx="1">
                  <c:v>-3.5677568592173747E-2</c:v>
                </c:pt>
                <c:pt idx="2">
                  <c:v>1.4843139171227522</c:v>
                </c:pt>
                <c:pt idx="3">
                  <c:v>0.10803608994436913</c:v>
                </c:pt>
                <c:pt idx="4">
                  <c:v>3.5010156530051378E-2</c:v>
                </c:pt>
                <c:pt idx="5">
                  <c:v>-0.63046875000000002</c:v>
                </c:pt>
                <c:pt idx="6">
                  <c:v>-0.69974337040205303</c:v>
                </c:pt>
                <c:pt idx="7">
                  <c:v>0.62970711297071125</c:v>
                </c:pt>
                <c:pt idx="8">
                  <c:v>-1.0988467183895996</c:v>
                </c:pt>
                <c:pt idx="9">
                  <c:v>-0.72393098274568646</c:v>
                </c:pt>
                <c:pt idx="10">
                  <c:v>-8.5670962850644433E-2</c:v>
                </c:pt>
                <c:pt idx="11">
                  <c:v>-0.23273623227009391</c:v>
                </c:pt>
                <c:pt idx="12">
                  <c:v>-4.4345917471466194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01-4E74-9B1D-CFEAE6E1C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5377312"/>
        <c:axId val="45374400"/>
      </c:barChart>
      <c:catAx>
        <c:axId val="45377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5374400"/>
        <c:crosses val="autoZero"/>
        <c:auto val="1"/>
        <c:lblAlgn val="ctr"/>
        <c:lblOffset val="100"/>
        <c:noMultiLvlLbl val="0"/>
      </c:catAx>
      <c:valAx>
        <c:axId val="45374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5377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1600" dirty="0"/>
              <a:t>Porcentaje de cumplimiento global </a:t>
            </a:r>
            <a:r>
              <a:rPr lang="es-CR" sz="1600" b="1" i="0" u="none" strike="noStrike" cap="all" normalizeH="0" baseline="0" dirty="0">
                <a:effectLst/>
              </a:rPr>
              <a:t>(Directriz 102-MP)</a:t>
            </a:r>
            <a:r>
              <a:rPr lang="es-CR" sz="1600" dirty="0"/>
              <a:t>,</a:t>
            </a:r>
            <a:r>
              <a:rPr lang="es-CR" sz="1600" baseline="0" dirty="0"/>
              <a:t> </a:t>
            </a:r>
            <a:r>
              <a:rPr lang="es-CR" sz="1600" dirty="0"/>
              <a:t>por categoría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Sheet3!$S$26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Sheet3!$T$25:$X$25</c:f>
              <c:strCache>
                <c:ptCount val="5"/>
                <c:pt idx="0">
                  <c:v>Transparencia</c:v>
                </c:pt>
                <c:pt idx="1">
                  <c:v>Estrategia</c:v>
                </c:pt>
                <c:pt idx="2">
                  <c:v>Auditoría</c:v>
                </c:pt>
                <c:pt idx="3">
                  <c:v>Evaluación</c:v>
                </c:pt>
                <c:pt idx="4">
                  <c:v>Financiera</c:v>
                </c:pt>
              </c:strCache>
            </c:strRef>
          </c:cat>
          <c:val>
            <c:numRef>
              <c:f>Sheet3!$T$26:$X$26</c:f>
              <c:numCache>
                <c:formatCode>0%</c:formatCode>
                <c:ptCount val="5"/>
                <c:pt idx="0">
                  <c:v>0.41</c:v>
                </c:pt>
                <c:pt idx="1">
                  <c:v>0.42</c:v>
                </c:pt>
                <c:pt idx="2">
                  <c:v>0.35</c:v>
                </c:pt>
                <c:pt idx="3">
                  <c:v>0.21</c:v>
                </c:pt>
                <c:pt idx="4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03-4F62-AA58-7F11EF1A6B0D}"/>
            </c:ext>
          </c:extLst>
        </c:ser>
        <c:ser>
          <c:idx val="1"/>
          <c:order val="1"/>
          <c:tx>
            <c:strRef>
              <c:f>Sheet3!$S$27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Sheet3!$T$25:$X$25</c:f>
              <c:strCache>
                <c:ptCount val="5"/>
                <c:pt idx="0">
                  <c:v>Transparencia</c:v>
                </c:pt>
                <c:pt idx="1">
                  <c:v>Estrategia</c:v>
                </c:pt>
                <c:pt idx="2">
                  <c:v>Auditoría</c:v>
                </c:pt>
                <c:pt idx="3">
                  <c:v>Evaluación</c:v>
                </c:pt>
                <c:pt idx="4">
                  <c:v>Financiera</c:v>
                </c:pt>
              </c:strCache>
            </c:strRef>
          </c:cat>
          <c:val>
            <c:numRef>
              <c:f>Sheet3!$T$27:$X$27</c:f>
              <c:numCache>
                <c:formatCode>0%</c:formatCode>
                <c:ptCount val="5"/>
                <c:pt idx="0">
                  <c:v>0.35</c:v>
                </c:pt>
                <c:pt idx="1">
                  <c:v>0.38</c:v>
                </c:pt>
                <c:pt idx="2">
                  <c:v>0.31</c:v>
                </c:pt>
                <c:pt idx="3">
                  <c:v>0.2</c:v>
                </c:pt>
                <c:pt idx="4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03-4F62-AA58-7F11EF1A6B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7"/>
        <c:overlap val="-26"/>
        <c:axId val="435026760"/>
        <c:axId val="320583392"/>
      </c:barChart>
      <c:catAx>
        <c:axId val="435026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20583392"/>
        <c:crosses val="autoZero"/>
        <c:auto val="1"/>
        <c:lblAlgn val="ctr"/>
        <c:lblOffset val="100"/>
        <c:noMultiLvlLbl val="0"/>
      </c:catAx>
      <c:valAx>
        <c:axId val="3205833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35026760"/>
        <c:crosses val="autoZero"/>
        <c:crossBetween val="between"/>
      </c:valAx>
      <c:spPr>
        <a:noFill/>
        <a:ln w="0">
          <a:noFill/>
        </a:ln>
        <a:effectLst/>
      </c:spPr>
    </c:plotArea>
    <c:legend>
      <c:legendPos val="t"/>
      <c:layout>
        <c:manualLayout>
          <c:xMode val="edge"/>
          <c:yMode val="edge"/>
          <c:x val="0.3701338582677165"/>
          <c:y val="0.22202898550724637"/>
          <c:w val="0.24028783902012249"/>
          <c:h val="9.3750427935638481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R" sz="1600"/>
              <a:t>Porcentaje de cumplimiento global (Directriz 102-MP), por empresa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Sheet3!$I$3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shade val="76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Sheet3!$J$2:$V$2</c:f>
              <c:strCache>
                <c:ptCount val="13"/>
                <c:pt idx="0">
                  <c:v>BCR</c:v>
                </c:pt>
                <c:pt idx="1">
                  <c:v>ICE</c:v>
                </c:pt>
                <c:pt idx="2">
                  <c:v>INS</c:v>
                </c:pt>
                <c:pt idx="3">
                  <c:v> RECOPE</c:v>
                </c:pt>
                <c:pt idx="4">
                  <c:v>BN</c:v>
                </c:pt>
                <c:pt idx="5">
                  <c:v>AyA</c:v>
                </c:pt>
                <c:pt idx="6">
                  <c:v>INCOP</c:v>
                </c:pt>
                <c:pt idx="7">
                  <c:v>Correos de CR</c:v>
                </c:pt>
                <c:pt idx="8">
                  <c:v>INCOFER</c:v>
                </c:pt>
                <c:pt idx="9">
                  <c:v>SINART</c:v>
                </c:pt>
                <c:pt idx="10">
                  <c:v>JAPDEVA</c:v>
                </c:pt>
                <c:pt idx="11">
                  <c:v>JPS</c:v>
                </c:pt>
                <c:pt idx="12">
                  <c:v>FANAL</c:v>
                </c:pt>
              </c:strCache>
            </c:strRef>
          </c:cat>
          <c:val>
            <c:numRef>
              <c:f>Sheet3!$J$3:$V$3</c:f>
              <c:numCache>
                <c:formatCode>0%</c:formatCode>
                <c:ptCount val="13"/>
                <c:pt idx="0">
                  <c:v>0.6399999999999999</c:v>
                </c:pt>
                <c:pt idx="1">
                  <c:v>0.61499999999999999</c:v>
                </c:pt>
                <c:pt idx="2">
                  <c:v>0.56000000000000005</c:v>
                </c:pt>
                <c:pt idx="3">
                  <c:v>0.54</c:v>
                </c:pt>
                <c:pt idx="4">
                  <c:v>0.51</c:v>
                </c:pt>
                <c:pt idx="5">
                  <c:v>0.41500000000000004</c:v>
                </c:pt>
                <c:pt idx="6">
                  <c:v>0.4</c:v>
                </c:pt>
                <c:pt idx="7">
                  <c:v>0.31</c:v>
                </c:pt>
                <c:pt idx="8">
                  <c:v>0.25</c:v>
                </c:pt>
                <c:pt idx="9">
                  <c:v>0.25</c:v>
                </c:pt>
                <c:pt idx="10">
                  <c:v>0.2</c:v>
                </c:pt>
                <c:pt idx="11">
                  <c:v>0.14000000000000001</c:v>
                </c:pt>
                <c:pt idx="12">
                  <c:v>9.5000000000000001E-2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22-445F-81F3-A98507688FAF}"/>
            </c:ext>
          </c:extLst>
        </c:ser>
        <c:ser>
          <c:idx val="1"/>
          <c:order val="1"/>
          <c:tx>
            <c:strRef>
              <c:f>Sheet3!$I$4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tint val="77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Sheet3!$J$2:$V$2</c:f>
              <c:strCache>
                <c:ptCount val="13"/>
                <c:pt idx="0">
                  <c:v>BCR</c:v>
                </c:pt>
                <c:pt idx="1">
                  <c:v>ICE</c:v>
                </c:pt>
                <c:pt idx="2">
                  <c:v>INS</c:v>
                </c:pt>
                <c:pt idx="3">
                  <c:v> RECOPE</c:v>
                </c:pt>
                <c:pt idx="4">
                  <c:v>BN</c:v>
                </c:pt>
                <c:pt idx="5">
                  <c:v>AyA</c:v>
                </c:pt>
                <c:pt idx="6">
                  <c:v>INCOP</c:v>
                </c:pt>
                <c:pt idx="7">
                  <c:v>Correos de CR</c:v>
                </c:pt>
                <c:pt idx="8">
                  <c:v>INCOFER</c:v>
                </c:pt>
                <c:pt idx="9">
                  <c:v>SINART</c:v>
                </c:pt>
                <c:pt idx="10">
                  <c:v>JAPDEVA</c:v>
                </c:pt>
                <c:pt idx="11">
                  <c:v>JPS</c:v>
                </c:pt>
                <c:pt idx="12">
                  <c:v>FANAL</c:v>
                </c:pt>
              </c:strCache>
            </c:strRef>
          </c:cat>
          <c:val>
            <c:numRef>
              <c:f>Sheet3!$J$4:$V$4</c:f>
              <c:numCache>
                <c:formatCode>0%</c:formatCode>
                <c:ptCount val="13"/>
                <c:pt idx="0">
                  <c:v>0.35</c:v>
                </c:pt>
                <c:pt idx="1">
                  <c:v>0.42</c:v>
                </c:pt>
                <c:pt idx="2">
                  <c:v>0.51</c:v>
                </c:pt>
                <c:pt idx="3">
                  <c:v>0.5</c:v>
                </c:pt>
                <c:pt idx="4">
                  <c:v>0.46</c:v>
                </c:pt>
                <c:pt idx="5">
                  <c:v>0.46</c:v>
                </c:pt>
                <c:pt idx="6">
                  <c:v>0.28999999999999998</c:v>
                </c:pt>
                <c:pt idx="7">
                  <c:v>0.24</c:v>
                </c:pt>
                <c:pt idx="8">
                  <c:v>0.31</c:v>
                </c:pt>
                <c:pt idx="9">
                  <c:v>0.32</c:v>
                </c:pt>
                <c:pt idx="10">
                  <c:v>0.3</c:v>
                </c:pt>
                <c:pt idx="1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22-445F-81F3-A98507688FA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444185640"/>
        <c:axId val="444186952"/>
      </c:barChart>
      <c:catAx>
        <c:axId val="4441856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44186952"/>
        <c:crosses val="autoZero"/>
        <c:auto val="1"/>
        <c:lblAlgn val="ctr"/>
        <c:lblOffset val="100"/>
        <c:noMultiLvlLbl val="0"/>
      </c:catAx>
      <c:valAx>
        <c:axId val="444186952"/>
        <c:scaling>
          <c:orientation val="minMax"/>
        </c:scaling>
        <c:delete val="1"/>
        <c:axPos val="t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4185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801472455266269"/>
          <c:y val="0.84818988529584416"/>
          <c:w val="0.2327860172061389"/>
          <c:h val="0.1094906227103088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B061B4-3CB9-46CE-BB19-6F9AC4F23B77}" type="doc">
      <dgm:prSet loTypeId="urn:microsoft.com/office/officeart/2005/8/layout/hList1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BC93E840-DBBE-470A-8918-21F6F67469AC}">
      <dgm:prSet phldrT="[Texto]" custT="1"/>
      <dgm:spPr/>
      <dgm:t>
        <a:bodyPr/>
        <a:lstStyle/>
        <a:p>
          <a:r>
            <a:rPr lang="es-ES" sz="2400" dirty="0"/>
            <a:t>¿Qué es un Reporte Agregado?</a:t>
          </a:r>
        </a:p>
      </dgm:t>
    </dgm:pt>
    <dgm:pt modelId="{870ADD68-4106-48C8-930D-F4DF5DE57ACA}" type="parTrans" cxnId="{A8862615-5F34-47AF-BCCE-467C96B608C1}">
      <dgm:prSet/>
      <dgm:spPr/>
      <dgm:t>
        <a:bodyPr/>
        <a:lstStyle/>
        <a:p>
          <a:endParaRPr lang="es-ES"/>
        </a:p>
      </dgm:t>
    </dgm:pt>
    <dgm:pt modelId="{ED021AB4-500E-476C-9FF9-18FE06CC06CF}" type="sibTrans" cxnId="{A8862615-5F34-47AF-BCCE-467C96B608C1}">
      <dgm:prSet/>
      <dgm:spPr/>
      <dgm:t>
        <a:bodyPr/>
        <a:lstStyle/>
        <a:p>
          <a:endParaRPr lang="es-ES"/>
        </a:p>
      </dgm:t>
    </dgm:pt>
    <dgm:pt modelId="{92E1B2B5-9966-400D-B1B7-EE32DFD11E44}">
      <dgm:prSet phldrT="[Texto]" custT="1"/>
      <dgm:spPr/>
      <dgm:t>
        <a:bodyPr/>
        <a:lstStyle/>
        <a:p>
          <a:r>
            <a:rPr lang="es-ES" sz="2000" dirty="0"/>
            <a:t>El informe agregado es un reporte para darle seguimiento al desempeño anual de las empresas propiedad del Estado, así como para visualizar su gestión financiera, principales cambios y contribuir a la toma de decisiones sobre mejoras en su gestión.</a:t>
          </a:r>
        </a:p>
      </dgm:t>
    </dgm:pt>
    <dgm:pt modelId="{DC39216C-8EF4-49D7-93DA-AD16884FB586}" type="parTrans" cxnId="{FA4D7DE4-6C45-4A66-BF43-E29E5E21FF07}">
      <dgm:prSet/>
      <dgm:spPr/>
      <dgm:t>
        <a:bodyPr/>
        <a:lstStyle/>
        <a:p>
          <a:endParaRPr lang="es-ES"/>
        </a:p>
      </dgm:t>
    </dgm:pt>
    <dgm:pt modelId="{4824C00A-243C-4C09-A7E1-1E3CCFDD0A7D}" type="sibTrans" cxnId="{FA4D7DE4-6C45-4A66-BF43-E29E5E21FF07}">
      <dgm:prSet/>
      <dgm:spPr/>
      <dgm:t>
        <a:bodyPr/>
        <a:lstStyle/>
        <a:p>
          <a:endParaRPr lang="es-ES"/>
        </a:p>
      </dgm:t>
    </dgm:pt>
    <dgm:pt modelId="{5549DFEE-6CFE-4960-84BC-8F3D3BA1C1BF}">
      <dgm:prSet phldrT="[Texto]" custT="1"/>
      <dgm:spPr/>
      <dgm:t>
        <a:bodyPr/>
        <a:lstStyle/>
        <a:p>
          <a:r>
            <a:rPr lang="es-ES" sz="2400" dirty="0"/>
            <a:t>Contenidos del Reporte Agregado</a:t>
          </a:r>
        </a:p>
      </dgm:t>
    </dgm:pt>
    <dgm:pt modelId="{A916DC90-C202-40A6-865A-D3E7587D8AF7}" type="parTrans" cxnId="{7E76D37F-8449-4B4D-80C2-33092BFDDDFB}">
      <dgm:prSet/>
      <dgm:spPr/>
      <dgm:t>
        <a:bodyPr/>
        <a:lstStyle/>
        <a:p>
          <a:endParaRPr lang="es-ES"/>
        </a:p>
      </dgm:t>
    </dgm:pt>
    <dgm:pt modelId="{B7457D3F-AE8A-46D2-B6B1-384C1495264F}" type="sibTrans" cxnId="{7E76D37F-8449-4B4D-80C2-33092BFDDDFB}">
      <dgm:prSet/>
      <dgm:spPr/>
      <dgm:t>
        <a:bodyPr/>
        <a:lstStyle/>
        <a:p>
          <a:endParaRPr lang="es-ES"/>
        </a:p>
      </dgm:t>
    </dgm:pt>
    <dgm:pt modelId="{C010C26C-F7EC-4204-AF2B-DB3EA6ED5719}">
      <dgm:prSet phldrT="[Texto]"/>
      <dgm:spPr/>
      <dgm:t>
        <a:bodyPr/>
        <a:lstStyle/>
        <a:p>
          <a:r>
            <a:rPr lang="es-ES" dirty="0"/>
            <a:t>Presentación.</a:t>
          </a:r>
        </a:p>
      </dgm:t>
    </dgm:pt>
    <dgm:pt modelId="{E59817E7-D9A4-4703-9C6E-9435F965B082}" type="parTrans" cxnId="{8813CC2B-538A-4D0A-BE97-5DCA942B167A}">
      <dgm:prSet/>
      <dgm:spPr/>
      <dgm:t>
        <a:bodyPr/>
        <a:lstStyle/>
        <a:p>
          <a:endParaRPr lang="es-ES"/>
        </a:p>
      </dgm:t>
    </dgm:pt>
    <dgm:pt modelId="{29BFD58E-CBDC-4220-8FF4-93D9ED24EBE4}" type="sibTrans" cxnId="{8813CC2B-538A-4D0A-BE97-5DCA942B167A}">
      <dgm:prSet/>
      <dgm:spPr/>
      <dgm:t>
        <a:bodyPr/>
        <a:lstStyle/>
        <a:p>
          <a:endParaRPr lang="es-ES"/>
        </a:p>
      </dgm:t>
    </dgm:pt>
    <dgm:pt modelId="{14E646CF-6EC1-47C5-93E2-4D16CC6DF8B2}">
      <dgm:prSet/>
      <dgm:spPr/>
      <dgm:t>
        <a:bodyPr/>
        <a:lstStyle/>
        <a:p>
          <a:r>
            <a:rPr lang="es-CR" dirty="0"/>
            <a:t>Aspectos Generales del Desempeño del Portafolio de </a:t>
          </a:r>
          <a:r>
            <a:rPr lang="es-CR" dirty="0" err="1"/>
            <a:t>EPEs</a:t>
          </a:r>
          <a:r>
            <a:rPr lang="es-CR" dirty="0"/>
            <a:t>.</a:t>
          </a:r>
        </a:p>
      </dgm:t>
    </dgm:pt>
    <dgm:pt modelId="{E04E30A1-5384-416A-AA74-415328CEA3F9}" type="parTrans" cxnId="{90203ED3-C043-4FB0-840E-78FD09BEE30D}">
      <dgm:prSet/>
      <dgm:spPr/>
      <dgm:t>
        <a:bodyPr/>
        <a:lstStyle/>
        <a:p>
          <a:endParaRPr lang="es-ES"/>
        </a:p>
      </dgm:t>
    </dgm:pt>
    <dgm:pt modelId="{445EB4B2-5D90-428A-90A2-7C6DA2542AB5}" type="sibTrans" cxnId="{90203ED3-C043-4FB0-840E-78FD09BEE30D}">
      <dgm:prSet/>
      <dgm:spPr/>
      <dgm:t>
        <a:bodyPr/>
        <a:lstStyle/>
        <a:p>
          <a:endParaRPr lang="es-ES"/>
        </a:p>
      </dgm:t>
    </dgm:pt>
    <dgm:pt modelId="{D83CB90C-BE65-4849-9CE7-B6973D0D8090}">
      <dgm:prSet/>
      <dgm:spPr/>
      <dgm:t>
        <a:bodyPr/>
        <a:lstStyle/>
        <a:p>
          <a:r>
            <a:rPr lang="es-CR" dirty="0"/>
            <a:t>Principales cambios en el portafolio de empresas. </a:t>
          </a:r>
        </a:p>
      </dgm:t>
    </dgm:pt>
    <dgm:pt modelId="{075421D6-8BD6-4946-BACC-EAB037239131}" type="parTrans" cxnId="{9623138E-75CF-4AF0-B5CC-F33C94186B0B}">
      <dgm:prSet/>
      <dgm:spPr/>
      <dgm:t>
        <a:bodyPr/>
        <a:lstStyle/>
        <a:p>
          <a:endParaRPr lang="es-ES"/>
        </a:p>
      </dgm:t>
    </dgm:pt>
    <dgm:pt modelId="{2B13394B-5C24-4396-A54E-F9E1CDB8B9B0}" type="sibTrans" cxnId="{9623138E-75CF-4AF0-B5CC-F33C94186B0B}">
      <dgm:prSet/>
      <dgm:spPr/>
      <dgm:t>
        <a:bodyPr/>
        <a:lstStyle/>
        <a:p>
          <a:endParaRPr lang="es-ES"/>
        </a:p>
      </dgm:t>
    </dgm:pt>
    <dgm:pt modelId="{54A2CDB3-E824-4F55-99F2-74575EA33F7E}">
      <dgm:prSet/>
      <dgm:spPr/>
      <dgm:t>
        <a:bodyPr/>
        <a:lstStyle/>
        <a:p>
          <a:r>
            <a:rPr lang="es-CR" dirty="0"/>
            <a:t>Información financiera de las EPEs.</a:t>
          </a:r>
        </a:p>
      </dgm:t>
    </dgm:pt>
    <dgm:pt modelId="{33C29AAF-83B5-42C9-8B25-2A78CA639578}" type="parTrans" cxnId="{2E943B78-328E-4DC4-B1DA-2A101213F07C}">
      <dgm:prSet/>
      <dgm:spPr/>
      <dgm:t>
        <a:bodyPr/>
        <a:lstStyle/>
        <a:p>
          <a:endParaRPr lang="es-ES"/>
        </a:p>
      </dgm:t>
    </dgm:pt>
    <dgm:pt modelId="{CF705341-0496-410F-A448-744DE9039DAF}" type="sibTrans" cxnId="{2E943B78-328E-4DC4-B1DA-2A101213F07C}">
      <dgm:prSet/>
      <dgm:spPr/>
      <dgm:t>
        <a:bodyPr/>
        <a:lstStyle/>
        <a:p>
          <a:endParaRPr lang="es-ES"/>
        </a:p>
      </dgm:t>
    </dgm:pt>
    <dgm:pt modelId="{717E6A0F-92FE-42F5-90EC-7DFF6574AD06}">
      <dgm:prSet/>
      <dgm:spPr/>
      <dgm:t>
        <a:bodyPr/>
        <a:lstStyle/>
        <a:p>
          <a:r>
            <a:rPr lang="es-CR" dirty="0"/>
            <a:t>Indicadores sobre transparencia y divulgación de las EPEs.</a:t>
          </a:r>
        </a:p>
      </dgm:t>
    </dgm:pt>
    <dgm:pt modelId="{F7015725-D65B-497B-AB16-4B534FD20122}" type="parTrans" cxnId="{C98FCE6B-5477-4B2F-996D-D2AE63666874}">
      <dgm:prSet/>
      <dgm:spPr/>
      <dgm:t>
        <a:bodyPr/>
        <a:lstStyle/>
        <a:p>
          <a:endParaRPr lang="es-ES"/>
        </a:p>
      </dgm:t>
    </dgm:pt>
    <dgm:pt modelId="{19A910D5-588E-4E33-BC88-F8BB86762F7A}" type="sibTrans" cxnId="{C98FCE6B-5477-4B2F-996D-D2AE63666874}">
      <dgm:prSet/>
      <dgm:spPr/>
      <dgm:t>
        <a:bodyPr/>
        <a:lstStyle/>
        <a:p>
          <a:endParaRPr lang="es-ES"/>
        </a:p>
      </dgm:t>
    </dgm:pt>
    <dgm:pt modelId="{AE3D81AF-834E-4E94-B56D-1C50DAB48F4A}">
      <dgm:prSet/>
      <dgm:spPr/>
      <dgm:t>
        <a:bodyPr/>
        <a:lstStyle/>
        <a:p>
          <a:r>
            <a:rPr lang="es-CR" dirty="0"/>
            <a:t>Conclusiones y recomendaciones.</a:t>
          </a:r>
        </a:p>
      </dgm:t>
    </dgm:pt>
    <dgm:pt modelId="{29024E71-EEC8-4A2E-AAE1-BB88FFC8F3EB}" type="parTrans" cxnId="{1D6B66C3-95C2-40E3-B179-3A99B1562417}">
      <dgm:prSet/>
      <dgm:spPr/>
      <dgm:t>
        <a:bodyPr/>
        <a:lstStyle/>
        <a:p>
          <a:endParaRPr lang="es-ES"/>
        </a:p>
      </dgm:t>
    </dgm:pt>
    <dgm:pt modelId="{F2974083-934B-45CB-AA81-1DC90C8C3FDB}" type="sibTrans" cxnId="{1D6B66C3-95C2-40E3-B179-3A99B1562417}">
      <dgm:prSet/>
      <dgm:spPr/>
      <dgm:t>
        <a:bodyPr/>
        <a:lstStyle/>
        <a:p>
          <a:endParaRPr lang="es-ES"/>
        </a:p>
      </dgm:t>
    </dgm:pt>
    <dgm:pt modelId="{A7315DC8-8779-44BC-A529-739B76D947E9}">
      <dgm:prSet/>
      <dgm:spPr/>
      <dgm:t>
        <a:bodyPr/>
        <a:lstStyle/>
        <a:p>
          <a:r>
            <a:rPr lang="es-CR" dirty="0"/>
            <a:t>Desempeño financiero del conjunto de las EPEs. </a:t>
          </a:r>
        </a:p>
      </dgm:t>
    </dgm:pt>
    <dgm:pt modelId="{4A60475E-9CFC-43C7-B5B2-3E5BDA43DF47}" type="parTrans" cxnId="{C997AC3E-CD4D-490D-AA35-83560A17693F}">
      <dgm:prSet/>
      <dgm:spPr/>
      <dgm:t>
        <a:bodyPr/>
        <a:lstStyle/>
        <a:p>
          <a:endParaRPr lang="es-ES"/>
        </a:p>
      </dgm:t>
    </dgm:pt>
    <dgm:pt modelId="{91073422-B42F-4D5A-A0B9-B6CD1F936D73}" type="sibTrans" cxnId="{C997AC3E-CD4D-490D-AA35-83560A17693F}">
      <dgm:prSet/>
      <dgm:spPr/>
      <dgm:t>
        <a:bodyPr/>
        <a:lstStyle/>
        <a:p>
          <a:endParaRPr lang="es-ES"/>
        </a:p>
      </dgm:t>
    </dgm:pt>
    <dgm:pt modelId="{C2E3363F-732E-47AD-AE3F-413CFE6AF9E3}">
      <dgm:prSet phldrT="[Texto]" custT="1"/>
      <dgm:spPr/>
      <dgm:t>
        <a:bodyPr/>
        <a:lstStyle/>
        <a:p>
          <a:endParaRPr lang="es-ES" sz="2400" dirty="0"/>
        </a:p>
      </dgm:t>
    </dgm:pt>
    <dgm:pt modelId="{044B71D0-91DF-4BDA-9790-992F9B27EBBC}" type="parTrans" cxnId="{E162F84D-01C4-416F-A849-33E9A7FB9F3B}">
      <dgm:prSet/>
      <dgm:spPr/>
    </dgm:pt>
    <dgm:pt modelId="{6DBD0831-2588-4F5E-8C0F-D994BAB4D823}" type="sibTrans" cxnId="{E162F84D-01C4-416F-A849-33E9A7FB9F3B}">
      <dgm:prSet/>
      <dgm:spPr/>
    </dgm:pt>
    <dgm:pt modelId="{52E9666D-4183-4FDC-8866-6CE4702C0B13}">
      <dgm:prSet phldrT="[Texto]" custT="1"/>
      <dgm:spPr/>
      <dgm:t>
        <a:bodyPr/>
        <a:lstStyle/>
        <a:p>
          <a:r>
            <a:rPr lang="es-ES" sz="2000" dirty="0"/>
            <a:t>Está construido con información auditada y en su mayoría, de acceso a todo el público.</a:t>
          </a:r>
        </a:p>
      </dgm:t>
    </dgm:pt>
    <dgm:pt modelId="{724C5170-DAF9-4892-891C-DE3187D144E9}" type="sibTrans" cxnId="{54BBD8E4-F78B-4C52-9479-305089C3021E}">
      <dgm:prSet/>
      <dgm:spPr/>
    </dgm:pt>
    <dgm:pt modelId="{5101C0DD-10B6-46B8-BAA4-D8D02B21985F}" type="parTrans" cxnId="{54BBD8E4-F78B-4C52-9479-305089C3021E}">
      <dgm:prSet/>
      <dgm:spPr/>
    </dgm:pt>
    <dgm:pt modelId="{028C916A-CED7-49C1-A8AF-E445A510F90C}" type="pres">
      <dgm:prSet presAssocID="{1AB061B4-3CB9-46CE-BB19-6F9AC4F23B77}" presName="Name0" presStyleCnt="0">
        <dgm:presLayoutVars>
          <dgm:dir/>
          <dgm:animLvl val="lvl"/>
          <dgm:resizeHandles val="exact"/>
        </dgm:presLayoutVars>
      </dgm:prSet>
      <dgm:spPr/>
    </dgm:pt>
    <dgm:pt modelId="{19FBEB26-C79C-4AAF-AB57-C45C21BD9E94}" type="pres">
      <dgm:prSet presAssocID="{BC93E840-DBBE-470A-8918-21F6F67469AC}" presName="composite" presStyleCnt="0"/>
      <dgm:spPr/>
    </dgm:pt>
    <dgm:pt modelId="{5ABA8DE4-4159-440A-8B20-B44AE4D1B702}" type="pres">
      <dgm:prSet presAssocID="{BC93E840-DBBE-470A-8918-21F6F67469A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56C51E1-FC9B-4F1D-8700-1A33D0026601}" type="pres">
      <dgm:prSet presAssocID="{BC93E840-DBBE-470A-8918-21F6F67469AC}" presName="desTx" presStyleLbl="alignAccFollowNode1" presStyleIdx="0" presStyleCnt="2">
        <dgm:presLayoutVars>
          <dgm:bulletEnabled val="1"/>
        </dgm:presLayoutVars>
      </dgm:prSet>
      <dgm:spPr/>
    </dgm:pt>
    <dgm:pt modelId="{B2840A4B-F0F4-4106-B17F-DBB38A829EB2}" type="pres">
      <dgm:prSet presAssocID="{ED021AB4-500E-476C-9FF9-18FE06CC06CF}" presName="space" presStyleCnt="0"/>
      <dgm:spPr/>
    </dgm:pt>
    <dgm:pt modelId="{7BB674AD-7F02-4CC5-B712-A61363E56767}" type="pres">
      <dgm:prSet presAssocID="{5549DFEE-6CFE-4960-84BC-8F3D3BA1C1BF}" presName="composite" presStyleCnt="0"/>
      <dgm:spPr/>
    </dgm:pt>
    <dgm:pt modelId="{3BD694B7-20A3-4EA0-A042-B69A05E89D9B}" type="pres">
      <dgm:prSet presAssocID="{5549DFEE-6CFE-4960-84BC-8F3D3BA1C1B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1041A5D-958E-4A85-8F12-DF35BE8CA3F0}" type="pres">
      <dgm:prSet presAssocID="{5549DFEE-6CFE-4960-84BC-8F3D3BA1C1BF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243E00A-10BA-4E88-B1FA-837EB8EEA03D}" type="presOf" srcId="{52E9666D-4183-4FDC-8866-6CE4702C0B13}" destId="{056C51E1-FC9B-4F1D-8700-1A33D0026601}" srcOrd="0" destOrd="1" presId="urn:microsoft.com/office/officeart/2005/8/layout/hList1"/>
    <dgm:cxn modelId="{A8862615-5F34-47AF-BCCE-467C96B608C1}" srcId="{1AB061B4-3CB9-46CE-BB19-6F9AC4F23B77}" destId="{BC93E840-DBBE-470A-8918-21F6F67469AC}" srcOrd="0" destOrd="0" parTransId="{870ADD68-4106-48C8-930D-F4DF5DE57ACA}" sibTransId="{ED021AB4-500E-476C-9FF9-18FE06CC06CF}"/>
    <dgm:cxn modelId="{BBCA562B-C3C2-4E35-A82A-CB9DF7DCC0FE}" type="presOf" srcId="{C010C26C-F7EC-4204-AF2B-DB3EA6ED5719}" destId="{D1041A5D-958E-4A85-8F12-DF35BE8CA3F0}" srcOrd="0" destOrd="0" presId="urn:microsoft.com/office/officeart/2005/8/layout/hList1"/>
    <dgm:cxn modelId="{8813CC2B-538A-4D0A-BE97-5DCA942B167A}" srcId="{5549DFEE-6CFE-4960-84BC-8F3D3BA1C1BF}" destId="{C010C26C-F7EC-4204-AF2B-DB3EA6ED5719}" srcOrd="0" destOrd="0" parTransId="{E59817E7-D9A4-4703-9C6E-9435F965B082}" sibTransId="{29BFD58E-CBDC-4220-8FF4-93D9ED24EBE4}"/>
    <dgm:cxn modelId="{00CA1035-4836-40B8-8FE0-C764B19AF004}" type="presOf" srcId="{5549DFEE-6CFE-4960-84BC-8F3D3BA1C1BF}" destId="{3BD694B7-20A3-4EA0-A042-B69A05E89D9B}" srcOrd="0" destOrd="0" presId="urn:microsoft.com/office/officeart/2005/8/layout/hList1"/>
    <dgm:cxn modelId="{C46C913B-479E-4D5B-84E4-52B795154387}" type="presOf" srcId="{C2E3363F-732E-47AD-AE3F-413CFE6AF9E3}" destId="{056C51E1-FC9B-4F1D-8700-1A33D0026601}" srcOrd="0" destOrd="2" presId="urn:microsoft.com/office/officeart/2005/8/layout/hList1"/>
    <dgm:cxn modelId="{C997AC3E-CD4D-490D-AA35-83560A17693F}" srcId="{5549DFEE-6CFE-4960-84BC-8F3D3BA1C1BF}" destId="{A7315DC8-8779-44BC-A529-739B76D947E9}" srcOrd="2" destOrd="0" parTransId="{4A60475E-9CFC-43C7-B5B2-3E5BDA43DF47}" sibTransId="{91073422-B42F-4D5A-A0B9-B6CD1F936D73}"/>
    <dgm:cxn modelId="{2FA5F944-8616-49EE-87F2-81CDFB84F39E}" type="presOf" srcId="{A7315DC8-8779-44BC-A529-739B76D947E9}" destId="{D1041A5D-958E-4A85-8F12-DF35BE8CA3F0}" srcOrd="0" destOrd="2" presId="urn:microsoft.com/office/officeart/2005/8/layout/hList1"/>
    <dgm:cxn modelId="{C98FCE6B-5477-4B2F-996D-D2AE63666874}" srcId="{5549DFEE-6CFE-4960-84BC-8F3D3BA1C1BF}" destId="{717E6A0F-92FE-42F5-90EC-7DFF6574AD06}" srcOrd="5" destOrd="0" parTransId="{F7015725-D65B-497B-AB16-4B534FD20122}" sibTransId="{19A910D5-588E-4E33-BC88-F8BB86762F7A}"/>
    <dgm:cxn modelId="{E162F84D-01C4-416F-A849-33E9A7FB9F3B}" srcId="{BC93E840-DBBE-470A-8918-21F6F67469AC}" destId="{C2E3363F-732E-47AD-AE3F-413CFE6AF9E3}" srcOrd="2" destOrd="0" parTransId="{044B71D0-91DF-4BDA-9790-992F9B27EBBC}" sibTransId="{6DBD0831-2588-4F5E-8C0F-D994BAB4D823}"/>
    <dgm:cxn modelId="{A7CD2D52-DCA4-46D9-A430-700C950A81A4}" type="presOf" srcId="{54A2CDB3-E824-4F55-99F2-74575EA33F7E}" destId="{D1041A5D-958E-4A85-8F12-DF35BE8CA3F0}" srcOrd="0" destOrd="4" presId="urn:microsoft.com/office/officeart/2005/8/layout/hList1"/>
    <dgm:cxn modelId="{8277B354-D2CE-473B-9CF6-77D956413263}" type="presOf" srcId="{92E1B2B5-9966-400D-B1B7-EE32DFD11E44}" destId="{056C51E1-FC9B-4F1D-8700-1A33D0026601}" srcOrd="0" destOrd="0" presId="urn:microsoft.com/office/officeart/2005/8/layout/hList1"/>
    <dgm:cxn modelId="{F7808276-0207-4B0E-BAA2-6F2B31A1A7E8}" type="presOf" srcId="{1AB061B4-3CB9-46CE-BB19-6F9AC4F23B77}" destId="{028C916A-CED7-49C1-A8AF-E445A510F90C}" srcOrd="0" destOrd="0" presId="urn:microsoft.com/office/officeart/2005/8/layout/hList1"/>
    <dgm:cxn modelId="{2E943B78-328E-4DC4-B1DA-2A101213F07C}" srcId="{5549DFEE-6CFE-4960-84BC-8F3D3BA1C1BF}" destId="{54A2CDB3-E824-4F55-99F2-74575EA33F7E}" srcOrd="4" destOrd="0" parTransId="{33C29AAF-83B5-42C9-8B25-2A78CA639578}" sibTransId="{CF705341-0496-410F-A448-744DE9039DAF}"/>
    <dgm:cxn modelId="{7E76D37F-8449-4B4D-80C2-33092BFDDDFB}" srcId="{1AB061B4-3CB9-46CE-BB19-6F9AC4F23B77}" destId="{5549DFEE-6CFE-4960-84BC-8F3D3BA1C1BF}" srcOrd="1" destOrd="0" parTransId="{A916DC90-C202-40A6-865A-D3E7587D8AF7}" sibTransId="{B7457D3F-AE8A-46D2-B6B1-384C1495264F}"/>
    <dgm:cxn modelId="{9623138E-75CF-4AF0-B5CC-F33C94186B0B}" srcId="{5549DFEE-6CFE-4960-84BC-8F3D3BA1C1BF}" destId="{D83CB90C-BE65-4849-9CE7-B6973D0D8090}" srcOrd="3" destOrd="0" parTransId="{075421D6-8BD6-4946-BACC-EAB037239131}" sibTransId="{2B13394B-5C24-4396-A54E-F9E1CDB8B9B0}"/>
    <dgm:cxn modelId="{24AD339B-D1D2-4A9D-80DC-178979F4DEF9}" type="presOf" srcId="{14E646CF-6EC1-47C5-93E2-4D16CC6DF8B2}" destId="{D1041A5D-958E-4A85-8F12-DF35BE8CA3F0}" srcOrd="0" destOrd="1" presId="urn:microsoft.com/office/officeart/2005/8/layout/hList1"/>
    <dgm:cxn modelId="{39CBA5B5-FCE5-48FA-AA65-AFD6873462ED}" type="presOf" srcId="{BC93E840-DBBE-470A-8918-21F6F67469AC}" destId="{5ABA8DE4-4159-440A-8B20-B44AE4D1B702}" srcOrd="0" destOrd="0" presId="urn:microsoft.com/office/officeart/2005/8/layout/hList1"/>
    <dgm:cxn modelId="{2BB772BF-350B-4051-8AC8-24B36A42443A}" type="presOf" srcId="{717E6A0F-92FE-42F5-90EC-7DFF6574AD06}" destId="{D1041A5D-958E-4A85-8F12-DF35BE8CA3F0}" srcOrd="0" destOrd="5" presId="urn:microsoft.com/office/officeart/2005/8/layout/hList1"/>
    <dgm:cxn modelId="{1D6B66C3-95C2-40E3-B179-3A99B1562417}" srcId="{5549DFEE-6CFE-4960-84BC-8F3D3BA1C1BF}" destId="{AE3D81AF-834E-4E94-B56D-1C50DAB48F4A}" srcOrd="6" destOrd="0" parTransId="{29024E71-EEC8-4A2E-AAE1-BB88FFC8F3EB}" sibTransId="{F2974083-934B-45CB-AA81-1DC90C8C3FDB}"/>
    <dgm:cxn modelId="{90203ED3-C043-4FB0-840E-78FD09BEE30D}" srcId="{5549DFEE-6CFE-4960-84BC-8F3D3BA1C1BF}" destId="{14E646CF-6EC1-47C5-93E2-4D16CC6DF8B2}" srcOrd="1" destOrd="0" parTransId="{E04E30A1-5384-416A-AA74-415328CEA3F9}" sibTransId="{445EB4B2-5D90-428A-90A2-7C6DA2542AB5}"/>
    <dgm:cxn modelId="{9D4125D6-1CE3-4632-91C6-E21BAEF5B6C3}" type="presOf" srcId="{AE3D81AF-834E-4E94-B56D-1C50DAB48F4A}" destId="{D1041A5D-958E-4A85-8F12-DF35BE8CA3F0}" srcOrd="0" destOrd="6" presId="urn:microsoft.com/office/officeart/2005/8/layout/hList1"/>
    <dgm:cxn modelId="{FA4D7DE4-6C45-4A66-BF43-E29E5E21FF07}" srcId="{BC93E840-DBBE-470A-8918-21F6F67469AC}" destId="{92E1B2B5-9966-400D-B1B7-EE32DFD11E44}" srcOrd="0" destOrd="0" parTransId="{DC39216C-8EF4-49D7-93DA-AD16884FB586}" sibTransId="{4824C00A-243C-4C09-A7E1-1E3CCFDD0A7D}"/>
    <dgm:cxn modelId="{54BBD8E4-F78B-4C52-9479-305089C3021E}" srcId="{BC93E840-DBBE-470A-8918-21F6F67469AC}" destId="{52E9666D-4183-4FDC-8866-6CE4702C0B13}" srcOrd="1" destOrd="0" parTransId="{5101C0DD-10B6-46B8-BAA4-D8D02B21985F}" sibTransId="{724C5170-DAF9-4892-891C-DE3187D144E9}"/>
    <dgm:cxn modelId="{F2A237EB-DFDC-441E-8719-31077D9CF9E8}" type="presOf" srcId="{D83CB90C-BE65-4849-9CE7-B6973D0D8090}" destId="{D1041A5D-958E-4A85-8F12-DF35BE8CA3F0}" srcOrd="0" destOrd="3" presId="urn:microsoft.com/office/officeart/2005/8/layout/hList1"/>
    <dgm:cxn modelId="{93A9E21A-4B45-45D3-BF25-2EC21F70E9C6}" type="presParOf" srcId="{028C916A-CED7-49C1-A8AF-E445A510F90C}" destId="{19FBEB26-C79C-4AAF-AB57-C45C21BD9E94}" srcOrd="0" destOrd="0" presId="urn:microsoft.com/office/officeart/2005/8/layout/hList1"/>
    <dgm:cxn modelId="{5C80234C-5689-4ADC-975E-87BF2BDFD70B}" type="presParOf" srcId="{19FBEB26-C79C-4AAF-AB57-C45C21BD9E94}" destId="{5ABA8DE4-4159-440A-8B20-B44AE4D1B702}" srcOrd="0" destOrd="0" presId="urn:microsoft.com/office/officeart/2005/8/layout/hList1"/>
    <dgm:cxn modelId="{70B2A08B-BC40-4F19-99FA-01D252BC6400}" type="presParOf" srcId="{19FBEB26-C79C-4AAF-AB57-C45C21BD9E94}" destId="{056C51E1-FC9B-4F1D-8700-1A33D0026601}" srcOrd="1" destOrd="0" presId="urn:microsoft.com/office/officeart/2005/8/layout/hList1"/>
    <dgm:cxn modelId="{E531CC62-8CA0-4015-B13C-BB2F7504FB69}" type="presParOf" srcId="{028C916A-CED7-49C1-A8AF-E445A510F90C}" destId="{B2840A4B-F0F4-4106-B17F-DBB38A829EB2}" srcOrd="1" destOrd="0" presId="urn:microsoft.com/office/officeart/2005/8/layout/hList1"/>
    <dgm:cxn modelId="{54DA41F7-C6E7-4983-8578-60816CB43EF4}" type="presParOf" srcId="{028C916A-CED7-49C1-A8AF-E445A510F90C}" destId="{7BB674AD-7F02-4CC5-B712-A61363E56767}" srcOrd="2" destOrd="0" presId="urn:microsoft.com/office/officeart/2005/8/layout/hList1"/>
    <dgm:cxn modelId="{DD20505B-2F7A-418A-A3C4-9947F416D6C0}" type="presParOf" srcId="{7BB674AD-7F02-4CC5-B712-A61363E56767}" destId="{3BD694B7-20A3-4EA0-A042-B69A05E89D9B}" srcOrd="0" destOrd="0" presId="urn:microsoft.com/office/officeart/2005/8/layout/hList1"/>
    <dgm:cxn modelId="{5BB33159-9E73-41AE-A923-10F7A667B7A2}" type="presParOf" srcId="{7BB674AD-7F02-4CC5-B712-A61363E56767}" destId="{D1041A5D-958E-4A85-8F12-DF35BE8CA3F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A03D96-44CB-4B26-8C8C-39920A0E526D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4D561427-8CA9-4EEF-9898-E36EB19C9734}">
      <dgm:prSet phldrT="[Texto]" custT="1"/>
      <dgm:spPr/>
      <dgm:t>
        <a:bodyPr/>
        <a:lstStyle/>
        <a:p>
          <a:pPr marL="0"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Cantidad de Colaboradores: 36.966 </a:t>
          </a:r>
        </a:p>
        <a:p>
          <a:pPr marL="0"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(al cierre del 2019)</a:t>
          </a:r>
          <a:endParaRPr lang="es-ES" sz="2000" b="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C2136FC-48BD-4AEC-8293-199D2F2A29CE}" type="parTrans" cxnId="{238E017A-7232-4FCA-9041-22F3FBC4F18E}">
      <dgm:prSet/>
      <dgm:spPr/>
      <dgm:t>
        <a:bodyPr/>
        <a:lstStyle/>
        <a:p>
          <a:endParaRPr lang="es-E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3FD40B-2F1F-47B9-8351-617AD55A0676}" type="sibTrans" cxnId="{238E017A-7232-4FCA-9041-22F3FBC4F18E}">
      <dgm:prSet/>
      <dgm:spPr/>
      <dgm:t>
        <a:bodyPr/>
        <a:lstStyle/>
        <a:p>
          <a:endParaRPr lang="es-E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2CD985-CF2D-43D8-B9E1-23395DAFA9D9}">
      <dgm:prSet phldrT="[Texto]" custT="1"/>
      <dgm:spPr/>
      <dgm:t>
        <a:bodyPr/>
        <a:lstStyle/>
        <a:p>
          <a:r>
            <a:rPr lang="es-CR" sz="2000" b="0" dirty="0">
              <a:latin typeface="Arial" panose="020B0604020202020204" pitchFamily="34" charset="0"/>
              <a:cs typeface="Arial" panose="020B0604020202020204" pitchFamily="34" charset="0"/>
            </a:rPr>
            <a:t>Activos totales </a:t>
          </a:r>
          <a:r>
            <a:rPr lang="es-ES" sz="2000" b="0" dirty="0">
              <a:latin typeface="Arial" panose="020B0604020202020204" pitchFamily="34" charset="0"/>
              <a:cs typeface="Arial" panose="020B0604020202020204" pitchFamily="34" charset="0"/>
            </a:rPr>
            <a:t>24.345.514</a:t>
          </a:r>
        </a:p>
        <a:p>
          <a:r>
            <a:rPr lang="es-CR" sz="2000" b="0" dirty="0">
              <a:latin typeface="Arial" panose="020B0604020202020204" pitchFamily="34" charset="0"/>
              <a:cs typeface="Arial" panose="020B0604020202020204" pitchFamily="34" charset="0"/>
            </a:rPr>
            <a:t>(millones de colones)</a:t>
          </a:r>
          <a:endParaRPr lang="es-ES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2F0D01-3006-4D5E-A7D9-3F3A736DEE00}" type="parTrans" cxnId="{7B89B510-DC09-461E-ADD7-34BF248AC30B}">
      <dgm:prSet/>
      <dgm:spPr/>
      <dgm:t>
        <a:bodyPr/>
        <a:lstStyle/>
        <a:p>
          <a:endParaRPr lang="es-E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EA47DB-EFE9-4A56-99CC-D477F58E2762}" type="sibTrans" cxnId="{7B89B510-DC09-461E-ADD7-34BF248AC30B}">
      <dgm:prSet/>
      <dgm:spPr/>
      <dgm:t>
        <a:bodyPr/>
        <a:lstStyle/>
        <a:p>
          <a:endParaRPr lang="es-E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48F641-6270-4716-B424-EF99DE1528A7}">
      <dgm:prSet phldrT="[Texto]" custT="1"/>
      <dgm:spPr/>
      <dgm:t>
        <a:bodyPr/>
        <a:lstStyle/>
        <a:p>
          <a:pPr marL="0"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Monto total de patrimonio neto 7.513.685 (millones de colones)</a:t>
          </a:r>
          <a:endParaRPr lang="es-ES" sz="2000" b="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35101CE-BFF5-4AFE-93BF-BBF6572DEEC8}" type="parTrans" cxnId="{584ABFFB-E52B-494D-B898-EC62B65D732E}">
      <dgm:prSet/>
      <dgm:spPr/>
      <dgm:t>
        <a:bodyPr/>
        <a:lstStyle/>
        <a:p>
          <a:endParaRPr lang="es-E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970D86-774D-4BD7-83E7-87926A89C8B2}" type="sibTrans" cxnId="{584ABFFB-E52B-494D-B898-EC62B65D732E}">
      <dgm:prSet/>
      <dgm:spPr/>
      <dgm:t>
        <a:bodyPr/>
        <a:lstStyle/>
        <a:p>
          <a:endParaRPr lang="es-E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A4BEDB-8E95-4895-B7C7-845F0CD1523F}">
      <dgm:prSet phldrT="[Texto]" custT="1"/>
      <dgm:spPr/>
      <dgm:t>
        <a:bodyPr/>
        <a:lstStyle/>
        <a:p>
          <a:pPr marL="0"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Utilidad neta de 206.815 (millones de colones)</a:t>
          </a:r>
          <a:endParaRPr lang="es-ES" sz="2000" b="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E56AFEDA-E25F-41B7-8219-0E29357BBA25}" type="parTrans" cxnId="{B0B32D57-9134-4828-8939-1DE42299606C}">
      <dgm:prSet/>
      <dgm:spPr/>
      <dgm:t>
        <a:bodyPr/>
        <a:lstStyle/>
        <a:p>
          <a:endParaRPr lang="es-E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C89D7C-DDD1-42C7-BD86-8899C275E021}" type="sibTrans" cxnId="{B0B32D57-9134-4828-8939-1DE42299606C}">
      <dgm:prSet/>
      <dgm:spPr/>
      <dgm:t>
        <a:bodyPr/>
        <a:lstStyle/>
        <a:p>
          <a:endParaRPr lang="es-E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D7924B-A978-48C0-A929-0826C03201D0}">
      <dgm:prSet phldrT="[Texto]" custT="1"/>
      <dgm:spPr/>
      <dgm:t>
        <a:bodyPr/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Total de 30 </a:t>
          </a:r>
          <a:r>
            <a:rPr lang="es-CR" sz="2000" b="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EPEs</a:t>
          </a:r>
          <a:r>
            <a:rPr lang="es-CR" sz="20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por empresas individuales o grupos y subsidiarias</a:t>
          </a:r>
          <a:endParaRPr lang="es-ES" sz="2000" b="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C89AE65-8639-41A9-AB7E-D22AB99F2464}" type="parTrans" cxnId="{14094983-D40E-44BA-AE18-024B9E8ECDC1}">
      <dgm:prSet/>
      <dgm:spPr/>
      <dgm:t>
        <a:bodyPr/>
        <a:lstStyle/>
        <a:p>
          <a:endParaRPr lang="es-E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7A03B3-F1E2-4344-92AF-7C6FED41EA22}" type="sibTrans" cxnId="{14094983-D40E-44BA-AE18-024B9E8ECDC1}">
      <dgm:prSet/>
      <dgm:spPr/>
      <dgm:t>
        <a:bodyPr/>
        <a:lstStyle/>
        <a:p>
          <a:endParaRPr lang="es-E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2B8CF-3369-4928-B56E-ACF0AB3B78AC}">
      <dgm:prSet phldrT="[Texto]" custT="1"/>
      <dgm:spPr/>
      <dgm:t>
        <a:bodyPr/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Composición de género de las juntas directivas de las </a:t>
          </a:r>
          <a:r>
            <a:rPr lang="es-CR" sz="2000" b="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EPEs</a:t>
          </a:r>
          <a:r>
            <a:rPr lang="es-CR" sz="20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: 47% Mujeres y 53% Hombres</a:t>
          </a:r>
          <a:endParaRPr lang="es-ES" sz="2000" b="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3EA835B-A511-4E63-A973-38EC7B230C41}" type="parTrans" cxnId="{6ACB9480-F11E-4838-8E9B-DA3E22D15C1B}">
      <dgm:prSet/>
      <dgm:spPr/>
      <dgm:t>
        <a:bodyPr/>
        <a:lstStyle/>
        <a:p>
          <a:endParaRPr lang="es-E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D0ED1E-752D-4F5A-9824-A0E1348ECDEC}" type="sibTrans" cxnId="{6ACB9480-F11E-4838-8E9B-DA3E22D15C1B}">
      <dgm:prSet/>
      <dgm:spPr/>
      <dgm:t>
        <a:bodyPr/>
        <a:lstStyle/>
        <a:p>
          <a:endParaRPr lang="es-E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060C0D-711C-4BE3-8300-B7744239AF1B}" type="pres">
      <dgm:prSet presAssocID="{0DA03D96-44CB-4B26-8C8C-39920A0E526D}" presName="diagram" presStyleCnt="0">
        <dgm:presLayoutVars>
          <dgm:dir/>
          <dgm:resizeHandles val="exact"/>
        </dgm:presLayoutVars>
      </dgm:prSet>
      <dgm:spPr/>
    </dgm:pt>
    <dgm:pt modelId="{A6733F64-4575-4D5F-B3DC-0010DBD85794}" type="pres">
      <dgm:prSet presAssocID="{4D561427-8CA9-4EEF-9898-E36EB19C9734}" presName="node" presStyleLbl="node1" presStyleIdx="0" presStyleCnt="6">
        <dgm:presLayoutVars>
          <dgm:bulletEnabled val="1"/>
        </dgm:presLayoutVars>
      </dgm:prSet>
      <dgm:spPr/>
    </dgm:pt>
    <dgm:pt modelId="{1535EDC4-2409-4D1B-A21E-8C8FAF39663E}" type="pres">
      <dgm:prSet presAssocID="{913FD40B-2F1F-47B9-8351-617AD55A0676}" presName="sibTrans" presStyleCnt="0"/>
      <dgm:spPr/>
    </dgm:pt>
    <dgm:pt modelId="{C1721569-A480-4028-B41A-EABB69376F5A}" type="pres">
      <dgm:prSet presAssocID="{7E2CD985-CF2D-43D8-B9E1-23395DAFA9D9}" presName="node" presStyleLbl="node1" presStyleIdx="1" presStyleCnt="6">
        <dgm:presLayoutVars>
          <dgm:bulletEnabled val="1"/>
        </dgm:presLayoutVars>
      </dgm:prSet>
      <dgm:spPr/>
    </dgm:pt>
    <dgm:pt modelId="{A9D9B4C9-5751-4FFC-98DD-B6BF4C584265}" type="pres">
      <dgm:prSet presAssocID="{8AEA47DB-EFE9-4A56-99CC-D477F58E2762}" presName="sibTrans" presStyleCnt="0"/>
      <dgm:spPr/>
    </dgm:pt>
    <dgm:pt modelId="{0D8F6F92-ABED-4527-859B-D639DD1274FC}" type="pres">
      <dgm:prSet presAssocID="{8A48F641-6270-4716-B424-EF99DE1528A7}" presName="node" presStyleLbl="node1" presStyleIdx="2" presStyleCnt="6">
        <dgm:presLayoutVars>
          <dgm:bulletEnabled val="1"/>
        </dgm:presLayoutVars>
      </dgm:prSet>
      <dgm:spPr/>
    </dgm:pt>
    <dgm:pt modelId="{8669D900-5FD3-485D-8B55-42D536AD082D}" type="pres">
      <dgm:prSet presAssocID="{ED970D86-774D-4BD7-83E7-87926A89C8B2}" presName="sibTrans" presStyleCnt="0"/>
      <dgm:spPr/>
    </dgm:pt>
    <dgm:pt modelId="{45CEA411-A3B4-4E14-B2DF-4F6D45E34C74}" type="pres">
      <dgm:prSet presAssocID="{D6A4BEDB-8E95-4895-B7C7-845F0CD1523F}" presName="node" presStyleLbl="node1" presStyleIdx="3" presStyleCnt="6">
        <dgm:presLayoutVars>
          <dgm:bulletEnabled val="1"/>
        </dgm:presLayoutVars>
      </dgm:prSet>
      <dgm:spPr/>
    </dgm:pt>
    <dgm:pt modelId="{6A46A33C-76F6-4009-88CF-68FF8611AE9D}" type="pres">
      <dgm:prSet presAssocID="{56C89D7C-DDD1-42C7-BD86-8899C275E021}" presName="sibTrans" presStyleCnt="0"/>
      <dgm:spPr/>
    </dgm:pt>
    <dgm:pt modelId="{D960CA24-41E8-40C0-B90B-989A0127ECDF}" type="pres">
      <dgm:prSet presAssocID="{4AD7924B-A978-48C0-A929-0826C03201D0}" presName="node" presStyleLbl="node1" presStyleIdx="4" presStyleCnt="6">
        <dgm:presLayoutVars>
          <dgm:bulletEnabled val="1"/>
        </dgm:presLayoutVars>
      </dgm:prSet>
      <dgm:spPr/>
    </dgm:pt>
    <dgm:pt modelId="{F9E2CA42-7518-45BD-AFE4-2B53510C3AEA}" type="pres">
      <dgm:prSet presAssocID="{9F7A03B3-F1E2-4344-92AF-7C6FED41EA22}" presName="sibTrans" presStyleCnt="0"/>
      <dgm:spPr/>
    </dgm:pt>
    <dgm:pt modelId="{126B4178-118C-41C7-849C-08C7B71177DA}" type="pres">
      <dgm:prSet presAssocID="{11A2B8CF-3369-4928-B56E-ACF0AB3B78AC}" presName="node" presStyleLbl="node1" presStyleIdx="5" presStyleCnt="6">
        <dgm:presLayoutVars>
          <dgm:bulletEnabled val="1"/>
        </dgm:presLayoutVars>
      </dgm:prSet>
      <dgm:spPr/>
    </dgm:pt>
  </dgm:ptLst>
  <dgm:cxnLst>
    <dgm:cxn modelId="{7B89B510-DC09-461E-ADD7-34BF248AC30B}" srcId="{0DA03D96-44CB-4B26-8C8C-39920A0E526D}" destId="{7E2CD985-CF2D-43D8-B9E1-23395DAFA9D9}" srcOrd="1" destOrd="0" parTransId="{932F0D01-3006-4D5E-A7D9-3F3A736DEE00}" sibTransId="{8AEA47DB-EFE9-4A56-99CC-D477F58E2762}"/>
    <dgm:cxn modelId="{A2CC9B16-1173-4577-B1DA-EB271D6E9E46}" type="presOf" srcId="{D6A4BEDB-8E95-4895-B7C7-845F0CD1523F}" destId="{45CEA411-A3B4-4E14-B2DF-4F6D45E34C74}" srcOrd="0" destOrd="0" presId="urn:microsoft.com/office/officeart/2005/8/layout/default"/>
    <dgm:cxn modelId="{4E72732C-C744-4550-ADC7-5428257F1B70}" type="presOf" srcId="{4D561427-8CA9-4EEF-9898-E36EB19C9734}" destId="{A6733F64-4575-4D5F-B3DC-0010DBD85794}" srcOrd="0" destOrd="0" presId="urn:microsoft.com/office/officeart/2005/8/layout/default"/>
    <dgm:cxn modelId="{6CED8362-A512-4302-B89A-5AB68B7DE3AF}" type="presOf" srcId="{7E2CD985-CF2D-43D8-B9E1-23395DAFA9D9}" destId="{C1721569-A480-4028-B41A-EABB69376F5A}" srcOrd="0" destOrd="0" presId="urn:microsoft.com/office/officeart/2005/8/layout/default"/>
    <dgm:cxn modelId="{96CD1D49-C13C-46D9-A7DC-7D6DBDEA1B56}" type="presOf" srcId="{0DA03D96-44CB-4B26-8C8C-39920A0E526D}" destId="{C9060C0D-711C-4BE3-8300-B7744239AF1B}" srcOrd="0" destOrd="0" presId="urn:microsoft.com/office/officeart/2005/8/layout/default"/>
    <dgm:cxn modelId="{B0B32D57-9134-4828-8939-1DE42299606C}" srcId="{0DA03D96-44CB-4B26-8C8C-39920A0E526D}" destId="{D6A4BEDB-8E95-4895-B7C7-845F0CD1523F}" srcOrd="3" destOrd="0" parTransId="{E56AFEDA-E25F-41B7-8219-0E29357BBA25}" sibTransId="{56C89D7C-DDD1-42C7-BD86-8899C275E021}"/>
    <dgm:cxn modelId="{238E017A-7232-4FCA-9041-22F3FBC4F18E}" srcId="{0DA03D96-44CB-4B26-8C8C-39920A0E526D}" destId="{4D561427-8CA9-4EEF-9898-E36EB19C9734}" srcOrd="0" destOrd="0" parTransId="{FC2136FC-48BD-4AEC-8293-199D2F2A29CE}" sibTransId="{913FD40B-2F1F-47B9-8351-617AD55A0676}"/>
    <dgm:cxn modelId="{6ACB9480-F11E-4838-8E9B-DA3E22D15C1B}" srcId="{0DA03D96-44CB-4B26-8C8C-39920A0E526D}" destId="{11A2B8CF-3369-4928-B56E-ACF0AB3B78AC}" srcOrd="5" destOrd="0" parTransId="{83EA835B-A511-4E63-A973-38EC7B230C41}" sibTransId="{B6D0ED1E-752D-4F5A-9824-A0E1348ECDEC}"/>
    <dgm:cxn modelId="{14094983-D40E-44BA-AE18-024B9E8ECDC1}" srcId="{0DA03D96-44CB-4B26-8C8C-39920A0E526D}" destId="{4AD7924B-A978-48C0-A929-0826C03201D0}" srcOrd="4" destOrd="0" parTransId="{CC89AE65-8639-41A9-AB7E-D22AB99F2464}" sibTransId="{9F7A03B3-F1E2-4344-92AF-7C6FED41EA22}"/>
    <dgm:cxn modelId="{8409AB97-9901-4E97-9ED6-34498818B701}" type="presOf" srcId="{11A2B8CF-3369-4928-B56E-ACF0AB3B78AC}" destId="{126B4178-118C-41C7-849C-08C7B71177DA}" srcOrd="0" destOrd="0" presId="urn:microsoft.com/office/officeart/2005/8/layout/default"/>
    <dgm:cxn modelId="{8465D3A3-DB09-4D51-97EE-186E7CF88D57}" type="presOf" srcId="{4AD7924B-A978-48C0-A929-0826C03201D0}" destId="{D960CA24-41E8-40C0-B90B-989A0127ECDF}" srcOrd="0" destOrd="0" presId="urn:microsoft.com/office/officeart/2005/8/layout/default"/>
    <dgm:cxn modelId="{14D6C7B6-997D-47F8-BCF8-A62E9B7CC7A1}" type="presOf" srcId="{8A48F641-6270-4716-B424-EF99DE1528A7}" destId="{0D8F6F92-ABED-4527-859B-D639DD1274FC}" srcOrd="0" destOrd="0" presId="urn:microsoft.com/office/officeart/2005/8/layout/default"/>
    <dgm:cxn modelId="{584ABFFB-E52B-494D-B898-EC62B65D732E}" srcId="{0DA03D96-44CB-4B26-8C8C-39920A0E526D}" destId="{8A48F641-6270-4716-B424-EF99DE1528A7}" srcOrd="2" destOrd="0" parTransId="{135101CE-BFF5-4AFE-93BF-BBF6572DEEC8}" sibTransId="{ED970D86-774D-4BD7-83E7-87926A89C8B2}"/>
    <dgm:cxn modelId="{D08F8F3F-D7FA-47DB-B97B-AAAAE06446AA}" type="presParOf" srcId="{C9060C0D-711C-4BE3-8300-B7744239AF1B}" destId="{A6733F64-4575-4D5F-B3DC-0010DBD85794}" srcOrd="0" destOrd="0" presId="urn:microsoft.com/office/officeart/2005/8/layout/default"/>
    <dgm:cxn modelId="{4E007AE4-AC90-4FF4-A317-8B48F4610ACF}" type="presParOf" srcId="{C9060C0D-711C-4BE3-8300-B7744239AF1B}" destId="{1535EDC4-2409-4D1B-A21E-8C8FAF39663E}" srcOrd="1" destOrd="0" presId="urn:microsoft.com/office/officeart/2005/8/layout/default"/>
    <dgm:cxn modelId="{3599580D-9C51-47A6-AF4C-D5E7F80955D3}" type="presParOf" srcId="{C9060C0D-711C-4BE3-8300-B7744239AF1B}" destId="{C1721569-A480-4028-B41A-EABB69376F5A}" srcOrd="2" destOrd="0" presId="urn:microsoft.com/office/officeart/2005/8/layout/default"/>
    <dgm:cxn modelId="{F5E27A73-6DFA-46EF-B3D3-4F9DB30D6F5E}" type="presParOf" srcId="{C9060C0D-711C-4BE3-8300-B7744239AF1B}" destId="{A9D9B4C9-5751-4FFC-98DD-B6BF4C584265}" srcOrd="3" destOrd="0" presId="urn:microsoft.com/office/officeart/2005/8/layout/default"/>
    <dgm:cxn modelId="{570D345B-B032-4B63-BA7C-E255FB910B0D}" type="presParOf" srcId="{C9060C0D-711C-4BE3-8300-B7744239AF1B}" destId="{0D8F6F92-ABED-4527-859B-D639DD1274FC}" srcOrd="4" destOrd="0" presId="urn:microsoft.com/office/officeart/2005/8/layout/default"/>
    <dgm:cxn modelId="{90F120D2-A352-4EDA-9726-E77112096589}" type="presParOf" srcId="{C9060C0D-711C-4BE3-8300-B7744239AF1B}" destId="{8669D900-5FD3-485D-8B55-42D536AD082D}" srcOrd="5" destOrd="0" presId="urn:microsoft.com/office/officeart/2005/8/layout/default"/>
    <dgm:cxn modelId="{53440253-52FC-4DEC-B638-21E1093BB582}" type="presParOf" srcId="{C9060C0D-711C-4BE3-8300-B7744239AF1B}" destId="{45CEA411-A3B4-4E14-B2DF-4F6D45E34C74}" srcOrd="6" destOrd="0" presId="urn:microsoft.com/office/officeart/2005/8/layout/default"/>
    <dgm:cxn modelId="{D5E30068-A28D-4400-BF58-3874F8180D23}" type="presParOf" srcId="{C9060C0D-711C-4BE3-8300-B7744239AF1B}" destId="{6A46A33C-76F6-4009-88CF-68FF8611AE9D}" srcOrd="7" destOrd="0" presId="urn:microsoft.com/office/officeart/2005/8/layout/default"/>
    <dgm:cxn modelId="{36E984D4-78B0-44B2-A2D9-42224E7556D6}" type="presParOf" srcId="{C9060C0D-711C-4BE3-8300-B7744239AF1B}" destId="{D960CA24-41E8-40C0-B90B-989A0127ECDF}" srcOrd="8" destOrd="0" presId="urn:microsoft.com/office/officeart/2005/8/layout/default"/>
    <dgm:cxn modelId="{4C1F6F4A-D264-49BF-B63F-B10704FF92BB}" type="presParOf" srcId="{C9060C0D-711C-4BE3-8300-B7744239AF1B}" destId="{F9E2CA42-7518-45BD-AFE4-2B53510C3AEA}" srcOrd="9" destOrd="0" presId="urn:microsoft.com/office/officeart/2005/8/layout/default"/>
    <dgm:cxn modelId="{1CAE9973-32D3-4ECF-B004-AA581DAD129D}" type="presParOf" srcId="{C9060C0D-711C-4BE3-8300-B7744239AF1B}" destId="{126B4178-118C-41C7-849C-08C7B71177D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A8DE4-4159-440A-8B20-B44AE4D1B702}">
      <dsp:nvSpPr>
        <dsp:cNvPr id="0" name=""/>
        <dsp:cNvSpPr/>
      </dsp:nvSpPr>
      <dsp:spPr>
        <a:xfrm>
          <a:off x="53" y="50380"/>
          <a:ext cx="5093892" cy="604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¿Qué es un Reporte Agregado?</a:t>
          </a:r>
        </a:p>
      </dsp:txBody>
      <dsp:txXfrm>
        <a:off x="53" y="50380"/>
        <a:ext cx="5093892" cy="604800"/>
      </dsp:txXfrm>
    </dsp:sp>
    <dsp:sp modelId="{056C51E1-FC9B-4F1D-8700-1A33D0026601}">
      <dsp:nvSpPr>
        <dsp:cNvPr id="0" name=""/>
        <dsp:cNvSpPr/>
      </dsp:nvSpPr>
      <dsp:spPr>
        <a:xfrm>
          <a:off x="53" y="655180"/>
          <a:ext cx="5093892" cy="385861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El informe agregado es un reporte para darle seguimiento al desempeño anual de las empresas propiedad del Estado, así como para visualizar su gestión financiera, principales cambios y contribuir a la toma de decisiones sobre mejoras en su gestión.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Está construido con información auditada y en su mayoría, de acceso a todo el público.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</dsp:txBody>
      <dsp:txXfrm>
        <a:off x="53" y="655180"/>
        <a:ext cx="5093892" cy="3858612"/>
      </dsp:txXfrm>
    </dsp:sp>
    <dsp:sp modelId="{3BD694B7-20A3-4EA0-A042-B69A05E89D9B}">
      <dsp:nvSpPr>
        <dsp:cNvPr id="0" name=""/>
        <dsp:cNvSpPr/>
      </dsp:nvSpPr>
      <dsp:spPr>
        <a:xfrm>
          <a:off x="5807090" y="50380"/>
          <a:ext cx="5093892" cy="604800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Contenidos del Reporte Agregado</a:t>
          </a:r>
        </a:p>
      </dsp:txBody>
      <dsp:txXfrm>
        <a:off x="5807090" y="50380"/>
        <a:ext cx="5093892" cy="604800"/>
      </dsp:txXfrm>
    </dsp:sp>
    <dsp:sp modelId="{D1041A5D-958E-4A85-8F12-DF35BE8CA3F0}">
      <dsp:nvSpPr>
        <dsp:cNvPr id="0" name=""/>
        <dsp:cNvSpPr/>
      </dsp:nvSpPr>
      <dsp:spPr>
        <a:xfrm>
          <a:off x="5807090" y="655180"/>
          <a:ext cx="5093892" cy="3858612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100" kern="1200" dirty="0"/>
            <a:t>Presentación.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2100" kern="1200" dirty="0"/>
            <a:t>Aspectos Generales del Desempeño del Portafolio de </a:t>
          </a:r>
          <a:r>
            <a:rPr lang="es-CR" sz="2100" kern="1200" dirty="0" err="1"/>
            <a:t>EPEs</a:t>
          </a:r>
          <a:r>
            <a:rPr lang="es-CR" sz="2100" kern="1200" dirty="0"/>
            <a:t>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2100" kern="1200" dirty="0"/>
            <a:t>Desempeño financiero del conjunto de las EPEs.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2100" kern="1200" dirty="0"/>
            <a:t>Principales cambios en el portafolio de empresas.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2100" kern="1200" dirty="0"/>
            <a:t>Información financiera de las EPEs.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2100" kern="1200" dirty="0"/>
            <a:t>Indicadores sobre transparencia y divulgación de las EPEs.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2100" kern="1200" dirty="0"/>
            <a:t>Conclusiones y recomendaciones.</a:t>
          </a:r>
        </a:p>
      </dsp:txBody>
      <dsp:txXfrm>
        <a:off x="5807090" y="655180"/>
        <a:ext cx="5093892" cy="3858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33F64-4575-4D5F-B3DC-0010DBD85794}">
      <dsp:nvSpPr>
        <dsp:cNvPr id="0" name=""/>
        <dsp:cNvSpPr/>
      </dsp:nvSpPr>
      <dsp:spPr>
        <a:xfrm>
          <a:off x="632" y="102498"/>
          <a:ext cx="2466692" cy="148001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Cantidad de Colaboradores: 36.966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(al cierre del 2019)</a:t>
          </a:r>
          <a:endParaRPr lang="es-ES" sz="2000" b="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32" y="102498"/>
        <a:ext cx="2466692" cy="1480015"/>
      </dsp:txXfrm>
    </dsp:sp>
    <dsp:sp modelId="{C1721569-A480-4028-B41A-EABB69376F5A}">
      <dsp:nvSpPr>
        <dsp:cNvPr id="0" name=""/>
        <dsp:cNvSpPr/>
      </dsp:nvSpPr>
      <dsp:spPr>
        <a:xfrm>
          <a:off x="2713994" y="102498"/>
          <a:ext cx="2466692" cy="1480015"/>
        </a:xfrm>
        <a:prstGeom prst="rect">
          <a:avLst/>
        </a:prstGeom>
        <a:gradFill rotWithShape="0">
          <a:gsLst>
            <a:gs pos="0">
              <a:schemeClr val="accent5">
                <a:hueOff val="-1470669"/>
                <a:satOff val="-2046"/>
                <a:lumOff val="-7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70669"/>
                <a:satOff val="-2046"/>
                <a:lumOff val="-7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70669"/>
                <a:satOff val="-2046"/>
                <a:lumOff val="-7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b="0" kern="1200" dirty="0">
              <a:latin typeface="Arial" panose="020B0604020202020204" pitchFamily="34" charset="0"/>
              <a:cs typeface="Arial" panose="020B0604020202020204" pitchFamily="34" charset="0"/>
            </a:rPr>
            <a:t>Activos totales </a:t>
          </a:r>
          <a:r>
            <a:rPr lang="es-ES" sz="2000" b="0" kern="1200" dirty="0">
              <a:latin typeface="Arial" panose="020B0604020202020204" pitchFamily="34" charset="0"/>
              <a:cs typeface="Arial" panose="020B0604020202020204" pitchFamily="34" charset="0"/>
            </a:rPr>
            <a:t>24.345.514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b="0" kern="1200" dirty="0">
              <a:latin typeface="Arial" panose="020B0604020202020204" pitchFamily="34" charset="0"/>
              <a:cs typeface="Arial" panose="020B0604020202020204" pitchFamily="34" charset="0"/>
            </a:rPr>
            <a:t>(millones de colones)</a:t>
          </a:r>
          <a:endParaRPr lang="es-ES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13994" y="102498"/>
        <a:ext cx="2466692" cy="1480015"/>
      </dsp:txXfrm>
    </dsp:sp>
    <dsp:sp modelId="{0D8F6F92-ABED-4527-859B-D639DD1274FC}">
      <dsp:nvSpPr>
        <dsp:cNvPr id="0" name=""/>
        <dsp:cNvSpPr/>
      </dsp:nvSpPr>
      <dsp:spPr>
        <a:xfrm>
          <a:off x="632" y="1829183"/>
          <a:ext cx="2466692" cy="1480015"/>
        </a:xfrm>
        <a:prstGeom prst="rect">
          <a:avLst/>
        </a:prstGeom>
        <a:gradFill rotWithShape="0">
          <a:gsLst>
            <a:gs pos="0">
              <a:schemeClr val="accent5">
                <a:hueOff val="-2941338"/>
                <a:satOff val="-4091"/>
                <a:lumOff val="-1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941338"/>
                <a:satOff val="-4091"/>
                <a:lumOff val="-1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941338"/>
                <a:satOff val="-4091"/>
                <a:lumOff val="-1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Monto total de patrimonio neto 7.513.685 (millones de colones)</a:t>
          </a:r>
          <a:endParaRPr lang="es-ES" sz="2000" b="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32" y="1829183"/>
        <a:ext cx="2466692" cy="1480015"/>
      </dsp:txXfrm>
    </dsp:sp>
    <dsp:sp modelId="{45CEA411-A3B4-4E14-B2DF-4F6D45E34C74}">
      <dsp:nvSpPr>
        <dsp:cNvPr id="0" name=""/>
        <dsp:cNvSpPr/>
      </dsp:nvSpPr>
      <dsp:spPr>
        <a:xfrm>
          <a:off x="2713994" y="1829183"/>
          <a:ext cx="2466692" cy="1480015"/>
        </a:xfrm>
        <a:prstGeom prst="rect">
          <a:avLst/>
        </a:prstGeom>
        <a:gradFill rotWithShape="0">
          <a:gsLst>
            <a:gs pos="0">
              <a:schemeClr val="accent5">
                <a:hueOff val="-4412007"/>
                <a:satOff val="-6137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412007"/>
                <a:satOff val="-6137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412007"/>
                <a:satOff val="-6137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Utilidad neta de 206.815 (millones de colones)</a:t>
          </a:r>
          <a:endParaRPr lang="es-ES" sz="2000" b="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713994" y="1829183"/>
        <a:ext cx="2466692" cy="1480015"/>
      </dsp:txXfrm>
    </dsp:sp>
    <dsp:sp modelId="{D960CA24-41E8-40C0-B90B-989A0127ECDF}">
      <dsp:nvSpPr>
        <dsp:cNvPr id="0" name=""/>
        <dsp:cNvSpPr/>
      </dsp:nvSpPr>
      <dsp:spPr>
        <a:xfrm>
          <a:off x="632" y="3555868"/>
          <a:ext cx="2466692" cy="1480015"/>
        </a:xfrm>
        <a:prstGeom prst="rect">
          <a:avLst/>
        </a:prstGeom>
        <a:gradFill rotWithShape="0">
          <a:gsLst>
            <a:gs pos="0">
              <a:schemeClr val="accent5">
                <a:hueOff val="-5882676"/>
                <a:satOff val="-8182"/>
                <a:lumOff val="-31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882676"/>
                <a:satOff val="-8182"/>
                <a:lumOff val="-31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882676"/>
                <a:satOff val="-8182"/>
                <a:lumOff val="-31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Total de 30 </a:t>
          </a:r>
          <a:r>
            <a:rPr lang="es-CR" sz="2000" b="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EPEs</a:t>
          </a:r>
          <a:r>
            <a:rPr lang="es-CR" sz="20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por empresas individuales o grupos y subsidiarias</a:t>
          </a:r>
          <a:endParaRPr lang="es-ES" sz="2000" b="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32" y="3555868"/>
        <a:ext cx="2466692" cy="1480015"/>
      </dsp:txXfrm>
    </dsp:sp>
    <dsp:sp modelId="{126B4178-118C-41C7-849C-08C7B71177DA}">
      <dsp:nvSpPr>
        <dsp:cNvPr id="0" name=""/>
        <dsp:cNvSpPr/>
      </dsp:nvSpPr>
      <dsp:spPr>
        <a:xfrm>
          <a:off x="2713994" y="3555868"/>
          <a:ext cx="2466692" cy="1480015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Composición de género de las juntas directivas de las </a:t>
          </a:r>
          <a:r>
            <a:rPr lang="es-CR" sz="2000" b="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EPEs</a:t>
          </a:r>
          <a:r>
            <a:rPr lang="es-CR" sz="2000" b="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: 47% Mujeres y 53% Hombres</a:t>
          </a:r>
          <a:endParaRPr lang="es-ES" sz="2000" b="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713994" y="3555868"/>
        <a:ext cx="2466692" cy="1480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361BD-E3E1-48C8-902B-45EF55F10EB5}" type="datetimeFigureOut">
              <a:rPr lang="es-CR" smtClean="0"/>
              <a:t>12/1/2021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A4B0B-C7FB-473B-975E-41DF9C3F497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94568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4C5B7C-C01A-4BD4-95BD-6E9E1B11718F}" type="slidenum">
              <a:rPr lang="es-CR" smtClean="0"/>
              <a:t>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78773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Activos totales: Alrededor del 2% de incremento con respecto al 2018</a:t>
            </a:r>
          </a:p>
          <a:p>
            <a:r>
              <a:rPr lang="es-ES" dirty="0"/>
              <a:t>Patrimonio neto total: Casi un 6% de incremento con respecto al 2018</a:t>
            </a:r>
          </a:p>
          <a:p>
            <a:r>
              <a:rPr lang="es-ES" dirty="0"/>
              <a:t>Utilidades netas totales: Incremento de 361.623 millones del 2018 al 2019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A4B0B-C7FB-473B-975E-41DF9C3F4976}" type="slidenum">
              <a:rPr lang="es-CR" smtClean="0"/>
              <a:t>3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23162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Diferencia en colaboradores 2018-2019: 4256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A4B0B-C7FB-473B-975E-41DF9C3F4976}" type="slidenum">
              <a:rPr lang="es-CR" smtClean="0"/>
              <a:t>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64191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JAPDEVA pasó de -3.417 millones en el 2018 a -18.568 millones en el 2019</a:t>
            </a:r>
          </a:p>
          <a:p>
            <a:r>
              <a:rPr lang="es-ES" dirty="0" err="1"/>
              <a:t>AyA</a:t>
            </a:r>
            <a:r>
              <a:rPr lang="es-ES" dirty="0"/>
              <a:t> pasó de -15.017 millones en el 2018 a -18.512 millones en el 2019</a:t>
            </a:r>
          </a:p>
          <a:p>
            <a:r>
              <a:rPr lang="es-ES" dirty="0"/>
              <a:t>Fanal pasó de -3.999 a -6.894 millones en el 2019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Recope pasó de 23.846 millones en el 2018 a -2.357 millones en el 2019</a:t>
            </a:r>
          </a:p>
          <a:p>
            <a:r>
              <a:rPr lang="es-ES" dirty="0"/>
              <a:t>INCOP pasó de 1.169 millones en el 2018 a 351 millones en el 2019</a:t>
            </a:r>
          </a:p>
          <a:p>
            <a:r>
              <a:rPr lang="es-ES" dirty="0"/>
              <a:t>Correos pasó de 1.280 a 473 millones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A4B0B-C7FB-473B-975E-41DF9C3F4976}" type="slidenum">
              <a:rPr lang="es-CR" smtClean="0"/>
              <a:t>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87355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rtl="0"/>
            <a:r>
              <a:rPr lang="es-ES" b="1" i="0" dirty="0" err="1">
                <a:solidFill>
                  <a:srgbClr val="0033A0"/>
                </a:solidFill>
                <a:effectLst/>
                <a:latin typeface="Helvetica Neue"/>
              </a:rPr>
              <a:t>Banprocesa</a:t>
            </a:r>
            <a:r>
              <a:rPr lang="es-ES" b="1" i="0" dirty="0">
                <a:solidFill>
                  <a:srgbClr val="0033A0"/>
                </a:solidFill>
                <a:effectLst/>
                <a:latin typeface="Helvetica Neue"/>
              </a:rPr>
              <a:t> S.R.L.</a:t>
            </a:r>
            <a:r>
              <a:rPr lang="es-ES" b="0" i="0" dirty="0">
                <a:solidFill>
                  <a:srgbClr val="727176"/>
                </a:solidFill>
                <a:effectLst/>
                <a:latin typeface="Helvetica Neue"/>
              </a:rPr>
              <a:t> fue creada como Sociedad de Responsabilidad Limitada, el 4 de noviembre del 2013, pero es hasta el 8 de octubre del 2018 que la Junta Directiva General aprobó el inicio de sus operaciones.</a:t>
            </a:r>
          </a:p>
          <a:p>
            <a:pPr algn="just" rtl="0"/>
            <a:r>
              <a:rPr lang="es-ES" b="0" i="0" dirty="0">
                <a:solidFill>
                  <a:srgbClr val="727176"/>
                </a:solidFill>
                <a:effectLst/>
                <a:latin typeface="Helvetica Neue"/>
              </a:rPr>
              <a:t>Durante el 2019, ha estado en proceso de organización para su funcionamiento. La asamblea de </a:t>
            </a:r>
            <a:r>
              <a:rPr lang="es-ES" b="0" i="0" dirty="0" err="1">
                <a:solidFill>
                  <a:srgbClr val="727176"/>
                </a:solidFill>
                <a:effectLst/>
                <a:latin typeface="Helvetica Neue"/>
              </a:rPr>
              <a:t>cuotistas</a:t>
            </a:r>
            <a:r>
              <a:rPr lang="es-ES" b="0" i="0" dirty="0">
                <a:solidFill>
                  <a:srgbClr val="727176"/>
                </a:solidFill>
                <a:effectLst/>
                <a:latin typeface="Helvetica Neue"/>
              </a:rPr>
              <a:t> la conforma la Junta Directiva General del Conglomerado.</a:t>
            </a:r>
          </a:p>
          <a:p>
            <a:pPr algn="just" rtl="0"/>
            <a:r>
              <a:rPr lang="es-ES" b="1" i="0" dirty="0">
                <a:solidFill>
                  <a:srgbClr val="0033A0"/>
                </a:solidFill>
                <a:effectLst/>
                <a:latin typeface="Helvetica Neue"/>
              </a:rPr>
              <a:t>Objetivo</a:t>
            </a:r>
            <a:endParaRPr lang="es-ES" b="0" i="0" dirty="0">
              <a:solidFill>
                <a:srgbClr val="727176"/>
              </a:solidFill>
              <a:effectLst/>
              <a:latin typeface="Helvetica Neue"/>
            </a:endParaRPr>
          </a:p>
          <a:p>
            <a:pPr algn="just" rtl="0"/>
            <a:r>
              <a:rPr lang="es-ES" b="0" i="0" dirty="0">
                <a:solidFill>
                  <a:srgbClr val="727176"/>
                </a:solidFill>
                <a:effectLst/>
                <a:latin typeface="Helvetica Neue"/>
              </a:rPr>
              <a:t>Su objetivo es prestar servicios de Desarrollo y Mantenimiento de Software de ciertos sistemas estratégicos del Banco de Costa Rica y sus subsidiarias, todo en coordinación previa y exclusiva con la Dirección Corporativa de Tecnología.</a:t>
            </a:r>
          </a:p>
          <a:p>
            <a:pPr algn="just" rtl="0"/>
            <a:endParaRPr lang="es-ES" b="0" i="0" dirty="0">
              <a:solidFill>
                <a:srgbClr val="727176"/>
              </a:solidFill>
              <a:effectLst/>
              <a:latin typeface="Helvetica Neue"/>
            </a:endParaRPr>
          </a:p>
          <a:p>
            <a:pPr algn="just" rtl="0"/>
            <a:r>
              <a:rPr lang="es-ES" b="0" i="0" dirty="0">
                <a:solidFill>
                  <a:srgbClr val="727176"/>
                </a:solidFill>
                <a:effectLst/>
                <a:latin typeface="Helvetica Neue"/>
              </a:rPr>
              <a:t>BCR Logística: </a:t>
            </a:r>
            <a:r>
              <a:rPr lang="es-ES" b="0" i="0" dirty="0">
                <a:solidFill>
                  <a:srgbClr val="727176"/>
                </a:solidFill>
                <a:effectLst/>
                <a:latin typeface="Open Sans"/>
              </a:rPr>
              <a:t>La razón de ser del Depósito Agrícola es satisfacer las necesidades del entorno en el que se ubica y mejorar el servicio a sus clientes, mediante la integración de servicios de logística como: servicio de almacenamiento, administración de inventarios, transporte de mercancías, distribución de mercancías, que nos permitan satisfacer aquellas necesidades del sector público y privado.</a:t>
            </a:r>
            <a:endParaRPr lang="es-ES" b="0" i="0" dirty="0">
              <a:solidFill>
                <a:srgbClr val="727176"/>
              </a:solidFill>
              <a:effectLst/>
              <a:latin typeface="Helvetica Neue"/>
            </a:endParaRPr>
          </a:p>
          <a:p>
            <a:pPr algn="just" rtl="0"/>
            <a:endParaRPr lang="es-ES" b="0" i="0" dirty="0">
              <a:solidFill>
                <a:srgbClr val="727176"/>
              </a:solidFill>
              <a:effectLst/>
              <a:latin typeface="Helvetica Neue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A4B0B-C7FB-473B-975E-41DF9C3F4976}" type="slidenum">
              <a:rPr lang="es-CR" smtClean="0"/>
              <a:t>6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49515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0BA54E04-7948-49DE-86D7-04395CEB5B87}"/>
              </a:ext>
            </a:extLst>
          </p:cNvPr>
          <p:cNvGrpSpPr/>
          <p:nvPr userDrawn="1"/>
        </p:nvGrpSpPr>
        <p:grpSpPr>
          <a:xfrm>
            <a:off x="0" y="0"/>
            <a:ext cx="7219507" cy="6857999"/>
            <a:chOff x="0" y="0"/>
            <a:chExt cx="7219507" cy="6857999"/>
          </a:xfrm>
        </p:grpSpPr>
        <p:sp>
          <p:nvSpPr>
            <p:cNvPr id="10" name="bk object 16">
              <a:extLst>
                <a:ext uri="{FF2B5EF4-FFF2-40B4-BE49-F238E27FC236}">
                  <a16:creationId xmlns:a16="http://schemas.microsoft.com/office/drawing/2014/main" id="{CFCA0068-8A39-4C73-B18E-BBA22B41F3A7}"/>
                </a:ext>
              </a:extLst>
            </p:cNvPr>
            <p:cNvSpPr/>
            <p:nvPr userDrawn="1"/>
          </p:nvSpPr>
          <p:spPr>
            <a:xfrm>
              <a:off x="0" y="0"/>
              <a:ext cx="7008812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A5D5382-85A5-4112-B5E5-3E1C34FE382D}"/>
                </a:ext>
              </a:extLst>
            </p:cNvPr>
            <p:cNvSpPr/>
            <p:nvPr userDrawn="1"/>
          </p:nvSpPr>
          <p:spPr>
            <a:xfrm>
              <a:off x="5571460" y="136525"/>
              <a:ext cx="1648047" cy="18730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C9D0-D3D2-4BD2-9D7E-2727D0E932CF}" type="datetimeFigureOut">
              <a:rPr lang="es-CR" smtClean="0"/>
              <a:t>12/1/2021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4C1-61C1-44EE-A76C-D995792B6F1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9090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C9D0-D3D2-4BD2-9D7E-2727D0E932CF}" type="datetimeFigureOut">
              <a:rPr lang="es-CR" smtClean="0"/>
              <a:t>12/1/2021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4C1-61C1-44EE-A76C-D995792B6F1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7989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F98E4A8E-48DF-4285-ABE0-F8FFCC44147A}"/>
              </a:ext>
            </a:extLst>
          </p:cNvPr>
          <p:cNvGrpSpPr/>
          <p:nvPr userDrawn="1"/>
        </p:nvGrpSpPr>
        <p:grpSpPr>
          <a:xfrm>
            <a:off x="0" y="0"/>
            <a:ext cx="7219507" cy="6857999"/>
            <a:chOff x="0" y="0"/>
            <a:chExt cx="7219507" cy="6857999"/>
          </a:xfrm>
        </p:grpSpPr>
        <p:sp>
          <p:nvSpPr>
            <p:cNvPr id="8" name="bk object 16">
              <a:extLst>
                <a:ext uri="{FF2B5EF4-FFF2-40B4-BE49-F238E27FC236}">
                  <a16:creationId xmlns:a16="http://schemas.microsoft.com/office/drawing/2014/main" id="{7503B48C-E18F-441C-86E5-B8AA71EF887A}"/>
                </a:ext>
              </a:extLst>
            </p:cNvPr>
            <p:cNvSpPr/>
            <p:nvPr userDrawn="1"/>
          </p:nvSpPr>
          <p:spPr>
            <a:xfrm>
              <a:off x="0" y="0"/>
              <a:ext cx="7008812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8DB6592-5A45-4C56-A692-788DD4B7782B}"/>
                </a:ext>
              </a:extLst>
            </p:cNvPr>
            <p:cNvSpPr/>
            <p:nvPr userDrawn="1"/>
          </p:nvSpPr>
          <p:spPr>
            <a:xfrm>
              <a:off x="5571460" y="136525"/>
              <a:ext cx="1648047" cy="18730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C9D0-D3D2-4BD2-9D7E-2727D0E932CF}" type="datetimeFigureOut">
              <a:rPr lang="es-CR" smtClean="0"/>
              <a:t>12/1/2021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4C1-61C1-44EE-A76C-D995792B6F1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5176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008812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E549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0BFF7-9A04-4E8B-8339-97B960C72CEF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839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1A918033-29B3-483C-B3A8-FC2ABD3BF49C}"/>
              </a:ext>
            </a:extLst>
          </p:cNvPr>
          <p:cNvGrpSpPr/>
          <p:nvPr userDrawn="1"/>
        </p:nvGrpSpPr>
        <p:grpSpPr>
          <a:xfrm>
            <a:off x="0" y="0"/>
            <a:ext cx="7219507" cy="6857999"/>
            <a:chOff x="0" y="0"/>
            <a:chExt cx="7219507" cy="6857999"/>
          </a:xfrm>
        </p:grpSpPr>
        <p:sp>
          <p:nvSpPr>
            <p:cNvPr id="8" name="bk object 16">
              <a:extLst>
                <a:ext uri="{FF2B5EF4-FFF2-40B4-BE49-F238E27FC236}">
                  <a16:creationId xmlns:a16="http://schemas.microsoft.com/office/drawing/2014/main" id="{4937AD4C-2264-46D9-B950-6E9193E828AE}"/>
                </a:ext>
              </a:extLst>
            </p:cNvPr>
            <p:cNvSpPr/>
            <p:nvPr userDrawn="1"/>
          </p:nvSpPr>
          <p:spPr>
            <a:xfrm>
              <a:off x="0" y="0"/>
              <a:ext cx="7008812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7324715E-2545-433C-BF02-04A8A22B02A2}"/>
                </a:ext>
              </a:extLst>
            </p:cNvPr>
            <p:cNvSpPr/>
            <p:nvPr userDrawn="1"/>
          </p:nvSpPr>
          <p:spPr>
            <a:xfrm>
              <a:off x="5571460" y="136525"/>
              <a:ext cx="1648047" cy="18730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C9D0-D3D2-4BD2-9D7E-2727D0E932CF}" type="datetimeFigureOut">
              <a:rPr lang="es-CR" smtClean="0"/>
              <a:t>12/1/2021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4C1-61C1-44EE-A76C-D995792B6F1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3411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6697EBB0-59A7-4F9C-9A5B-EA96A833792F}"/>
              </a:ext>
            </a:extLst>
          </p:cNvPr>
          <p:cNvGrpSpPr/>
          <p:nvPr userDrawn="1"/>
        </p:nvGrpSpPr>
        <p:grpSpPr>
          <a:xfrm>
            <a:off x="0" y="0"/>
            <a:ext cx="7219507" cy="6857999"/>
            <a:chOff x="0" y="0"/>
            <a:chExt cx="7219507" cy="6857999"/>
          </a:xfrm>
        </p:grpSpPr>
        <p:sp>
          <p:nvSpPr>
            <p:cNvPr id="9" name="bk object 16">
              <a:extLst>
                <a:ext uri="{FF2B5EF4-FFF2-40B4-BE49-F238E27FC236}">
                  <a16:creationId xmlns:a16="http://schemas.microsoft.com/office/drawing/2014/main" id="{67B5CD76-4F05-490F-9BC2-8CB90575B2B4}"/>
                </a:ext>
              </a:extLst>
            </p:cNvPr>
            <p:cNvSpPr/>
            <p:nvPr userDrawn="1"/>
          </p:nvSpPr>
          <p:spPr>
            <a:xfrm>
              <a:off x="0" y="0"/>
              <a:ext cx="7008812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E67A8DC1-54B8-42B1-9600-75733DE8329E}"/>
                </a:ext>
              </a:extLst>
            </p:cNvPr>
            <p:cNvSpPr/>
            <p:nvPr userDrawn="1"/>
          </p:nvSpPr>
          <p:spPr>
            <a:xfrm>
              <a:off x="5571460" y="136525"/>
              <a:ext cx="1648047" cy="18730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C9D0-D3D2-4BD2-9D7E-2727D0E932CF}" type="datetimeFigureOut">
              <a:rPr lang="es-CR" smtClean="0"/>
              <a:t>12/1/2021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4C1-61C1-44EE-A76C-D995792B6F1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6679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556EC563-20EC-4A17-A287-4917E4905377}"/>
              </a:ext>
            </a:extLst>
          </p:cNvPr>
          <p:cNvGrpSpPr/>
          <p:nvPr userDrawn="1"/>
        </p:nvGrpSpPr>
        <p:grpSpPr>
          <a:xfrm>
            <a:off x="0" y="0"/>
            <a:ext cx="7219507" cy="6857999"/>
            <a:chOff x="0" y="0"/>
            <a:chExt cx="7219507" cy="6857999"/>
          </a:xfrm>
        </p:grpSpPr>
        <p:sp>
          <p:nvSpPr>
            <p:cNvPr id="10" name="bk object 16">
              <a:extLst>
                <a:ext uri="{FF2B5EF4-FFF2-40B4-BE49-F238E27FC236}">
                  <a16:creationId xmlns:a16="http://schemas.microsoft.com/office/drawing/2014/main" id="{CBB5C50C-63A1-45DC-B087-BAB72C8399AE}"/>
                </a:ext>
              </a:extLst>
            </p:cNvPr>
            <p:cNvSpPr/>
            <p:nvPr userDrawn="1"/>
          </p:nvSpPr>
          <p:spPr>
            <a:xfrm>
              <a:off x="0" y="0"/>
              <a:ext cx="7008812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535728A0-3831-475F-A107-CE29524C22F1}"/>
                </a:ext>
              </a:extLst>
            </p:cNvPr>
            <p:cNvSpPr/>
            <p:nvPr userDrawn="1"/>
          </p:nvSpPr>
          <p:spPr>
            <a:xfrm>
              <a:off x="5571460" y="136525"/>
              <a:ext cx="1648047" cy="18730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C9D0-D3D2-4BD2-9D7E-2727D0E932CF}" type="datetimeFigureOut">
              <a:rPr lang="es-CR" smtClean="0"/>
              <a:t>12/1/2021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4C1-61C1-44EE-A76C-D995792B6F1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4669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C9D0-D3D2-4BD2-9D7E-2727D0E932CF}" type="datetimeFigureOut">
              <a:rPr lang="es-CR" smtClean="0"/>
              <a:t>12/1/2021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4C1-61C1-44EE-A76C-D995792B6F19}" type="slidenum">
              <a:rPr lang="es-CR" smtClean="0"/>
              <a:t>‹Nº›</a:t>
            </a:fld>
            <a:endParaRPr lang="es-CR"/>
          </a:p>
        </p:txBody>
      </p:sp>
      <p:sp>
        <p:nvSpPr>
          <p:cNvPr id="10" name="bk object 16">
            <a:extLst>
              <a:ext uri="{FF2B5EF4-FFF2-40B4-BE49-F238E27FC236}">
                <a16:creationId xmlns:a16="http://schemas.microsoft.com/office/drawing/2014/main" id="{B9FB5006-825E-4DE2-8AB3-3A824AB3A437}"/>
              </a:ext>
            </a:extLst>
          </p:cNvPr>
          <p:cNvSpPr/>
          <p:nvPr userDrawn="1"/>
        </p:nvSpPr>
        <p:spPr>
          <a:xfrm>
            <a:off x="0" y="0"/>
            <a:ext cx="7008812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530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C9D0-D3D2-4BD2-9D7E-2727D0E932CF}" type="datetimeFigureOut">
              <a:rPr lang="es-CR" smtClean="0"/>
              <a:t>12/1/2021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4C1-61C1-44EE-A76C-D995792B6F19}" type="slidenum">
              <a:rPr lang="es-CR" smtClean="0"/>
              <a:t>‹Nº›</a:t>
            </a:fld>
            <a:endParaRPr lang="es-CR"/>
          </a:p>
        </p:txBody>
      </p:sp>
      <p:sp>
        <p:nvSpPr>
          <p:cNvPr id="6" name="bk object 16">
            <a:extLst>
              <a:ext uri="{FF2B5EF4-FFF2-40B4-BE49-F238E27FC236}">
                <a16:creationId xmlns:a16="http://schemas.microsoft.com/office/drawing/2014/main" id="{034FA5BD-D352-41C3-83FF-AC583173DB90}"/>
              </a:ext>
            </a:extLst>
          </p:cNvPr>
          <p:cNvSpPr/>
          <p:nvPr userDrawn="1"/>
        </p:nvSpPr>
        <p:spPr>
          <a:xfrm>
            <a:off x="0" y="0"/>
            <a:ext cx="7008812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516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C9D0-D3D2-4BD2-9D7E-2727D0E932CF}" type="datetimeFigureOut">
              <a:rPr lang="es-CR" smtClean="0"/>
              <a:t>12/1/2021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4C1-61C1-44EE-A76C-D995792B6F19}" type="slidenum">
              <a:rPr lang="es-CR" smtClean="0"/>
              <a:t>‹Nº›</a:t>
            </a:fld>
            <a:endParaRPr lang="es-CR"/>
          </a:p>
        </p:txBody>
      </p:sp>
      <p:sp>
        <p:nvSpPr>
          <p:cNvPr id="5" name="bk object 16">
            <a:extLst>
              <a:ext uri="{FF2B5EF4-FFF2-40B4-BE49-F238E27FC236}">
                <a16:creationId xmlns:a16="http://schemas.microsoft.com/office/drawing/2014/main" id="{3690ABBA-D014-4E7D-AA26-CF1767D6EBF5}"/>
              </a:ext>
            </a:extLst>
          </p:cNvPr>
          <p:cNvSpPr/>
          <p:nvPr userDrawn="1"/>
        </p:nvSpPr>
        <p:spPr>
          <a:xfrm>
            <a:off x="0" y="0"/>
            <a:ext cx="7008812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753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41FC7659-F963-4790-98AD-050F9A938AB5}"/>
              </a:ext>
            </a:extLst>
          </p:cNvPr>
          <p:cNvGrpSpPr/>
          <p:nvPr userDrawn="1"/>
        </p:nvGrpSpPr>
        <p:grpSpPr>
          <a:xfrm>
            <a:off x="0" y="0"/>
            <a:ext cx="7219507" cy="6857999"/>
            <a:chOff x="0" y="0"/>
            <a:chExt cx="7219507" cy="6857999"/>
          </a:xfrm>
        </p:grpSpPr>
        <p:sp>
          <p:nvSpPr>
            <p:cNvPr id="9" name="bk object 16">
              <a:extLst>
                <a:ext uri="{FF2B5EF4-FFF2-40B4-BE49-F238E27FC236}">
                  <a16:creationId xmlns:a16="http://schemas.microsoft.com/office/drawing/2014/main" id="{C1650330-C9F5-4637-8697-575035F06AB6}"/>
                </a:ext>
              </a:extLst>
            </p:cNvPr>
            <p:cNvSpPr/>
            <p:nvPr userDrawn="1"/>
          </p:nvSpPr>
          <p:spPr>
            <a:xfrm>
              <a:off x="0" y="0"/>
              <a:ext cx="7008812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AFE28C43-AE13-4EFA-BD08-5AA75C690D87}"/>
                </a:ext>
              </a:extLst>
            </p:cNvPr>
            <p:cNvSpPr/>
            <p:nvPr userDrawn="1"/>
          </p:nvSpPr>
          <p:spPr>
            <a:xfrm>
              <a:off x="5571460" y="136525"/>
              <a:ext cx="1648047" cy="18730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C9D0-D3D2-4BD2-9D7E-2727D0E932CF}" type="datetimeFigureOut">
              <a:rPr lang="es-CR" smtClean="0"/>
              <a:t>12/1/2021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4C1-61C1-44EE-A76C-D995792B6F1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7214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C9D0-D3D2-4BD2-9D7E-2727D0E932CF}" type="datetimeFigureOut">
              <a:rPr lang="es-CR" smtClean="0"/>
              <a:t>12/1/2021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74C1-61C1-44EE-A76C-D995792B6F1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9112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BC9D0-D3D2-4BD2-9D7E-2727D0E932CF}" type="datetimeFigureOut">
              <a:rPr lang="es-CR" smtClean="0"/>
              <a:t>12/1/2021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174C1-61C1-44EE-A76C-D995792B6F1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5161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273552" y="4180332"/>
            <a:ext cx="6225540" cy="492759"/>
          </a:xfrm>
          <a:custGeom>
            <a:avLst/>
            <a:gdLst/>
            <a:ahLst/>
            <a:cxnLst/>
            <a:rect l="l" t="t" r="r" b="b"/>
            <a:pathLst>
              <a:path w="6225540" h="492760">
                <a:moveTo>
                  <a:pt x="0" y="492252"/>
                </a:moveTo>
                <a:lnTo>
                  <a:pt x="6225540" y="492252"/>
                </a:lnTo>
                <a:lnTo>
                  <a:pt x="6225540" y="0"/>
                </a:lnTo>
                <a:lnTo>
                  <a:pt x="0" y="0"/>
                </a:lnTo>
                <a:lnTo>
                  <a:pt x="0" y="4922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93744" y="4215573"/>
            <a:ext cx="6383655" cy="412934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CR" sz="2600" spc="55" dirty="0">
                <a:solidFill>
                  <a:srgbClr val="001F85"/>
                </a:solidFill>
              </a:rPr>
              <a:t>Duración aproximada:</a:t>
            </a:r>
            <a:r>
              <a:rPr lang="es-CR" sz="2600" spc="55" dirty="0">
                <a:solidFill>
                  <a:srgbClr val="001F85"/>
                </a:solidFill>
                <a:latin typeface="Trebuchet MS"/>
                <a:cs typeface="Trebuchet MS"/>
              </a:rPr>
              <a:t> </a:t>
            </a:r>
            <a:r>
              <a:rPr lang="es-CR" sz="2600" b="0" spc="55" dirty="0">
                <a:solidFill>
                  <a:srgbClr val="001F85"/>
                </a:solidFill>
                <a:latin typeface="Trebuchet MS"/>
                <a:cs typeface="Trebuchet MS"/>
              </a:rPr>
              <a:t>15 minutos</a:t>
            </a:r>
            <a:endParaRPr sz="2600" dirty="0">
              <a:latin typeface="Trebuchet MS"/>
              <a:cs typeface="Trebuchet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84953A-3422-41B6-A757-59B4C32DE67B}"/>
              </a:ext>
            </a:extLst>
          </p:cNvPr>
          <p:cNvSpPr txBox="1"/>
          <p:nvPr/>
        </p:nvSpPr>
        <p:spPr>
          <a:xfrm>
            <a:off x="1409700" y="1475929"/>
            <a:ext cx="937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R" sz="3200" b="1" spc="55" dirty="0">
              <a:solidFill>
                <a:srgbClr val="001F85"/>
              </a:solidFill>
              <a:latin typeface="Trebuchet MS"/>
              <a:ea typeface="+mj-ea"/>
            </a:endParaRPr>
          </a:p>
          <a:p>
            <a:pPr algn="ctr"/>
            <a:r>
              <a:rPr lang="es-CR" sz="3200" b="1" spc="55" dirty="0">
                <a:solidFill>
                  <a:srgbClr val="001F85"/>
                </a:solidFill>
                <a:latin typeface="Trebuchet MS"/>
                <a:ea typeface="+mj-ea"/>
              </a:rPr>
              <a:t>Reporte Agregado sobre el conjunto de empresas propiedad del Estado 2020</a:t>
            </a: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F244FE43-637C-4060-B521-11C258AD5883}"/>
              </a:ext>
            </a:extLst>
          </p:cNvPr>
          <p:cNvSpPr txBox="1">
            <a:spLocks/>
          </p:cNvSpPr>
          <p:nvPr/>
        </p:nvSpPr>
        <p:spPr>
          <a:xfrm>
            <a:off x="1714500" y="5043289"/>
            <a:ext cx="8763000" cy="1120820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>
            <a:lvl1pPr>
              <a:defRPr sz="4800" b="1" i="0">
                <a:solidFill>
                  <a:srgbClr val="2E5496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s-CR" sz="2400" kern="0" spc="55" dirty="0">
                <a:solidFill>
                  <a:srgbClr val="001F85"/>
                </a:solidFill>
              </a:rPr>
              <a:t>Objetivo: </a:t>
            </a:r>
            <a:r>
              <a:rPr lang="es-CR" sz="2400" b="0" kern="0" spc="55" dirty="0">
                <a:solidFill>
                  <a:srgbClr val="001F85"/>
                </a:solidFill>
              </a:rPr>
              <a:t>Presentar los resultados del Reporte Agregado 2020 sobre las empresas propiedad del Estado, para informar el proceso de consulta a los miembros del gabinete</a:t>
            </a:r>
            <a:endParaRPr lang="es-CR" sz="2400" kern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A6F566-EFF9-445A-93D6-4B8E598ABEB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11642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Resultado de imagen para presidencia c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21" y="6150982"/>
            <a:ext cx="1771838" cy="59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890199431"/>
              </p:ext>
            </p:extLst>
          </p:nvPr>
        </p:nvGraphicFramePr>
        <p:xfrm>
          <a:off x="645480" y="1302955"/>
          <a:ext cx="10901037" cy="4564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7">
            <a:extLst>
              <a:ext uri="{FF2B5EF4-FFF2-40B4-BE49-F238E27FC236}">
                <a16:creationId xmlns:a16="http://schemas.microsoft.com/office/drawing/2014/main" id="{3384953A-3422-41B6-A757-59B4C32DE67B}"/>
              </a:ext>
            </a:extLst>
          </p:cNvPr>
          <p:cNvSpPr txBox="1"/>
          <p:nvPr/>
        </p:nvSpPr>
        <p:spPr>
          <a:xfrm>
            <a:off x="1409698" y="110167"/>
            <a:ext cx="937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b="1" spc="55" dirty="0">
                <a:latin typeface="Trebuchet MS"/>
                <a:ea typeface="+mj-ea"/>
              </a:rPr>
              <a:t>Reporte Agregado sobre conjunto de empresas propiedad del Estado 2020</a:t>
            </a:r>
          </a:p>
        </p:txBody>
      </p:sp>
    </p:spTree>
    <p:extLst>
      <p:ext uri="{BB962C8B-B14F-4D97-AF65-F5344CB8AC3E}">
        <p14:creationId xmlns:p14="http://schemas.microsoft.com/office/powerpoint/2010/main" val="805823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1AD83D-F93E-48DC-8398-8AF846802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5957" y="240516"/>
            <a:ext cx="5929384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spc="55" dirty="0">
                <a:latin typeface="Trebuchet MS"/>
                <a:cs typeface="+mn-cs"/>
              </a:rPr>
              <a:t>Cambio en la valoración</a:t>
            </a:r>
            <a:r>
              <a:rPr lang="es-E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b="1" spc="55" dirty="0">
                <a:latin typeface="Trebuchet MS"/>
                <a:cs typeface="+mn-cs"/>
              </a:rPr>
              <a:t>de las </a:t>
            </a:r>
            <a:r>
              <a:rPr lang="es-ES" sz="3200" b="1" spc="55" dirty="0" err="1">
                <a:latin typeface="Trebuchet MS"/>
                <a:cs typeface="+mn-cs"/>
              </a:rPr>
              <a:t>EPEs</a:t>
            </a:r>
            <a:r>
              <a:rPr lang="es-ES" sz="3200" b="1" spc="55">
                <a:latin typeface="Trebuchet MS"/>
                <a:cs typeface="+mn-cs"/>
              </a:rPr>
              <a:t> 2018-2019</a:t>
            </a:r>
            <a:endParaRPr lang="es-ES" sz="3200" b="1" spc="55" dirty="0">
              <a:latin typeface="Trebuchet MS"/>
              <a:cs typeface="+mn-cs"/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5848633" y="240516"/>
            <a:ext cx="0" cy="59658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ítulo 1">
            <a:extLst>
              <a:ext uri="{FF2B5EF4-FFF2-40B4-BE49-F238E27FC236}">
                <a16:creationId xmlns:a16="http://schemas.microsoft.com/office/drawing/2014/main" id="{A91AD83D-F93E-48DC-8398-8AF8468022BC}"/>
              </a:ext>
            </a:extLst>
          </p:cNvPr>
          <p:cNvSpPr txBox="1">
            <a:spLocks/>
          </p:cNvSpPr>
          <p:nvPr/>
        </p:nvSpPr>
        <p:spPr>
          <a:xfrm>
            <a:off x="177417" y="241354"/>
            <a:ext cx="547389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spc="55" dirty="0">
                <a:latin typeface="Trebuchet MS"/>
                <a:cs typeface="+mn-cs"/>
              </a:rPr>
              <a:t>Aspectos generales de las </a:t>
            </a:r>
            <a:r>
              <a:rPr lang="es-ES" sz="3200" b="1" spc="55" dirty="0" err="1">
                <a:latin typeface="Trebuchet MS"/>
                <a:cs typeface="+mn-cs"/>
              </a:rPr>
              <a:t>EPEs</a:t>
            </a:r>
            <a:r>
              <a:rPr lang="es-ES" sz="3200" b="1" spc="55" dirty="0">
                <a:latin typeface="Trebuchet MS"/>
                <a:cs typeface="+mn-cs"/>
              </a:rPr>
              <a:t> 2019</a:t>
            </a:r>
          </a:p>
        </p:txBody>
      </p:sp>
      <p:pic>
        <p:nvPicPr>
          <p:cNvPr id="9" name="Picture 2" descr="Resultado de imagen para presidencia c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21" y="6150982"/>
            <a:ext cx="1771838" cy="59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968492762"/>
              </p:ext>
            </p:extLst>
          </p:nvPr>
        </p:nvGraphicFramePr>
        <p:xfrm>
          <a:off x="468432" y="1476620"/>
          <a:ext cx="5181320" cy="5138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687553"/>
              </p:ext>
            </p:extLst>
          </p:nvPr>
        </p:nvGraphicFramePr>
        <p:xfrm>
          <a:off x="6105524" y="1494427"/>
          <a:ext cx="5810250" cy="4551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412360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394588" y="403561"/>
            <a:ext cx="7846081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CR" sz="3600" b="1" spc="55" dirty="0">
                <a:latin typeface="Trebuchet MS"/>
                <a:cs typeface="+mn-cs"/>
              </a:rPr>
              <a:t>Aspectos Generales de las EPEs</a:t>
            </a:r>
            <a:endParaRPr sz="3600" b="1" spc="55" dirty="0">
              <a:latin typeface="Trebuchet MS"/>
              <a:cs typeface="+mn-cs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50210" y="1481458"/>
            <a:ext cx="4994650" cy="3757439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s-CR" sz="2000" kern="0" spc="55" dirty="0">
                <a:ea typeface="+mj-ea"/>
                <a:cs typeface="Trebuchet MS"/>
              </a:rPr>
              <a:t>Son 30 empresas propiedad del Estado. </a:t>
            </a:r>
          </a:p>
          <a:p>
            <a:pPr marL="355600" indent="-34290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s-CR" sz="2000" kern="0" spc="55" dirty="0">
                <a:ea typeface="+mj-ea"/>
                <a:cs typeface="Trebuchet MS"/>
              </a:rPr>
              <a:t>Son 12 empresas que consolidan 18 subsidiarias.</a:t>
            </a:r>
          </a:p>
          <a:p>
            <a:pPr marL="355600" indent="-34290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s-CR" sz="2000" kern="0" spc="55" dirty="0">
                <a:ea typeface="+mj-ea"/>
                <a:cs typeface="Trebuchet MS"/>
              </a:rPr>
              <a:t>Estas subsidiarias pertenecen a las siguientes cuatro empresas: Grupo INS, Grupo ICE, Conglomerado Financiero BCR y Conglomerado Financiero BNCR.</a:t>
            </a:r>
          </a:p>
          <a:p>
            <a:pPr marL="355600" indent="-34290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s-CR" sz="2000" kern="0" spc="55" dirty="0">
                <a:ea typeface="+mj-ea"/>
                <a:cs typeface="Trebuchet MS"/>
              </a:rPr>
              <a:t>FANAL es una excepción, ya que pertenece al CNP, en calidad de unidad adscrita.</a:t>
            </a:r>
          </a:p>
          <a:p>
            <a:pPr marL="355600" indent="-34290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s-CR" sz="2000" kern="0" spc="55" dirty="0">
                <a:ea typeface="+mj-ea"/>
                <a:cs typeface="Trebuchet MS"/>
              </a:rPr>
              <a:t>Total de colaboradores: 36.996, al cierre del 2019 (41.252 al cierre de 2018).</a:t>
            </a:r>
          </a:p>
        </p:txBody>
      </p:sp>
      <p:pic>
        <p:nvPicPr>
          <p:cNvPr id="6" name="Picture 2" descr="Resultado de imagen para presidencia c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21" y="6150982"/>
            <a:ext cx="1771838" cy="59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3802295"/>
              </p:ext>
            </p:extLst>
          </p:nvPr>
        </p:nvGraphicFramePr>
        <p:xfrm>
          <a:off x="5841414" y="1366807"/>
          <a:ext cx="5769060" cy="4179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41564826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esultado de imagen para presidencia c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21" y="6150982"/>
            <a:ext cx="1771838" cy="59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63258D86-D9DC-4F16-8327-C439BD59A170}"/>
              </a:ext>
            </a:extLst>
          </p:cNvPr>
          <p:cNvSpPr txBox="1">
            <a:spLocks/>
          </p:cNvSpPr>
          <p:nvPr/>
        </p:nvSpPr>
        <p:spPr>
          <a:xfrm>
            <a:off x="838200" y="278809"/>
            <a:ext cx="10515600" cy="804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b="1" spc="55" dirty="0">
                <a:latin typeface="Trebuchet MS"/>
                <a:cs typeface="+mn-cs"/>
              </a:rPr>
              <a:t>Principales cambios en utilidades 2018-2019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DA3B6AB9-B67E-4820-93E9-BC09E377A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950326"/>
              </p:ext>
            </p:extLst>
          </p:nvPr>
        </p:nvGraphicFramePr>
        <p:xfrm>
          <a:off x="838200" y="1224952"/>
          <a:ext cx="10807460" cy="4926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57863731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435438" y="386395"/>
            <a:ext cx="11342901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s-CR" sz="2400" b="1" spc="55" dirty="0">
                <a:latin typeface="Trebuchet MS"/>
                <a:cs typeface="+mn-cs"/>
              </a:rPr>
              <a:t>Cumplimiento con los requerimientos de transparencia y divulgación de información financiera y no financiera (Directriz 102-MP)</a:t>
            </a:r>
            <a:endParaRPr sz="2400" b="1" spc="55" dirty="0">
              <a:latin typeface="Trebuchet MS"/>
              <a:cs typeface="+mn-cs"/>
            </a:endParaRPr>
          </a:p>
        </p:txBody>
      </p:sp>
      <p:cxnSp>
        <p:nvCxnSpPr>
          <p:cNvPr id="12" name="Conector recto 11"/>
          <p:cNvCxnSpPr>
            <a:cxnSpLocks/>
          </p:cNvCxnSpPr>
          <p:nvPr/>
        </p:nvCxnSpPr>
        <p:spPr>
          <a:xfrm>
            <a:off x="6277521" y="1665514"/>
            <a:ext cx="0" cy="431382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Resultado de imagen para presidencia c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21" y="6150982"/>
            <a:ext cx="1771838" cy="59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DF61BCF-5F09-4A48-93B5-5A30D4B19F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645612"/>
              </p:ext>
            </p:extLst>
          </p:nvPr>
        </p:nvGraphicFramePr>
        <p:xfrm>
          <a:off x="6434398" y="1389191"/>
          <a:ext cx="5573261" cy="4590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629CF25-037A-4683-80B1-C3F6D97DAF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519088"/>
              </p:ext>
            </p:extLst>
          </p:nvPr>
        </p:nvGraphicFramePr>
        <p:xfrm>
          <a:off x="94379" y="1389191"/>
          <a:ext cx="6183142" cy="4866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8568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236AE-5831-4AF1-B356-B52371F8C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200" b="1" dirty="0">
                <a:latin typeface="Trebuchet MS" panose="020B0603020202020204" pitchFamily="34" charset="0"/>
              </a:rPr>
              <a:t>Resumen de cumplimiento con los indicadores no financieros (directriz 102-MP):</a:t>
            </a:r>
          </a:p>
        </p:txBody>
      </p:sp>
      <p:sp>
        <p:nvSpPr>
          <p:cNvPr id="4" name="Rectángulo 9">
            <a:extLst>
              <a:ext uri="{FF2B5EF4-FFF2-40B4-BE49-F238E27FC236}">
                <a16:creationId xmlns:a16="http://schemas.microsoft.com/office/drawing/2014/main" id="{3F25DB1A-A5BC-4AD7-92B4-DF5DF1BC8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178143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CR" sz="2200" dirty="0">
                <a:cs typeface="Times New Roman" panose="02020603050405020304" pitchFamily="18" charset="0"/>
              </a:rPr>
              <a:t>5 de las 13 empresas propiedad del Estado no lograron mejorar su nivel de implementación.</a:t>
            </a:r>
          </a:p>
          <a:p>
            <a:pPr algn="just">
              <a:lnSpc>
                <a:spcPct val="100000"/>
              </a:lnSpc>
            </a:pPr>
            <a:r>
              <a:rPr lang="es-CR" sz="2200" dirty="0">
                <a:cs typeface="Times New Roman" panose="02020603050405020304" pitchFamily="18" charset="0"/>
              </a:rPr>
              <a:t>El cumplimiento global aumento en todas las categorías, aunque el desempeño fue variable entre indicadores. </a:t>
            </a:r>
          </a:p>
          <a:p>
            <a:pPr algn="just">
              <a:lnSpc>
                <a:spcPct val="100000"/>
              </a:lnSpc>
            </a:pPr>
            <a:r>
              <a:rPr lang="es-CR" sz="2200" dirty="0">
                <a:cs typeface="Times New Roman" panose="02020603050405020304" pitchFamily="18" charset="0"/>
              </a:rPr>
              <a:t>La dimensión de “Transparencia” presenta el mayor avance, con 6% de aumento en comparación con 2019.</a:t>
            </a:r>
          </a:p>
          <a:p>
            <a:pPr algn="just">
              <a:lnSpc>
                <a:spcPct val="100000"/>
              </a:lnSpc>
            </a:pPr>
            <a:r>
              <a:rPr lang="es-CR" sz="2200" dirty="0">
                <a:cs typeface="Times New Roman" panose="02020603050405020304" pitchFamily="18" charset="0"/>
              </a:rPr>
              <a:t>La categoría con menos avance fue la de “Evaluación”, con 1% más que en 2019.</a:t>
            </a:r>
          </a:p>
          <a:p>
            <a:pPr algn="just">
              <a:lnSpc>
                <a:spcPct val="100000"/>
              </a:lnSpc>
            </a:pPr>
            <a:r>
              <a:rPr lang="es-CR" sz="2200" dirty="0">
                <a:cs typeface="Times New Roman" panose="02020603050405020304" pitchFamily="18" charset="0"/>
              </a:rPr>
              <a:t>El BCR es la EPE con el grado más alto de implementación de la directriz, con 64%.</a:t>
            </a:r>
          </a:p>
          <a:p>
            <a:pPr algn="just">
              <a:lnSpc>
                <a:spcPct val="100000"/>
              </a:lnSpc>
            </a:pPr>
            <a:r>
              <a:rPr lang="es-CR" sz="2200" dirty="0">
                <a:cs typeface="Times New Roman" panose="02020603050405020304" pitchFamily="18" charset="0"/>
              </a:rPr>
              <a:t>El cumplimiento comparado entre la divulgación en los sitios web institucionales y los informes anuales de 2020 es muy cercana, con una diferencia de un 1% más de implementación en los sitios web.</a:t>
            </a:r>
          </a:p>
          <a:p>
            <a:pPr algn="just">
              <a:lnSpc>
                <a:spcPct val="100000"/>
              </a:lnSpc>
            </a:pPr>
            <a:endParaRPr lang="es-ES" sz="2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510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852</Words>
  <Application>Microsoft Office PowerPoint</Application>
  <PresentationFormat>Panorámica</PresentationFormat>
  <Paragraphs>80</Paragraphs>
  <Slides>7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Helvetica Neue</vt:lpstr>
      <vt:lpstr>Open Sans</vt:lpstr>
      <vt:lpstr>Times New Roman</vt:lpstr>
      <vt:lpstr>Trebuchet MS</vt:lpstr>
      <vt:lpstr>Tema de Office</vt:lpstr>
      <vt:lpstr>Duración aproximada: 15 minutos</vt:lpstr>
      <vt:lpstr>Presentación de PowerPoint</vt:lpstr>
      <vt:lpstr>Cambio en la valoración de las EPEs 2018-2019</vt:lpstr>
      <vt:lpstr>Aspectos Generales de las EPEs</vt:lpstr>
      <vt:lpstr>Presentación de PowerPoint</vt:lpstr>
      <vt:lpstr>Cumplimiento con los requerimientos de transparencia y divulgación de información financiera y no financiera (Directriz 102-MP)</vt:lpstr>
      <vt:lpstr>Resumen de cumplimiento con los indicadores no financieros (directriz 102-MP):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Duración aproximada: 5 minutos</dc:title>
  <dc:creator>Maria del Rocio Aguilar Montoya;Melisa Carvajal</dc:creator>
  <cp:lastModifiedBy>Hernán Quirós</cp:lastModifiedBy>
  <cp:revision>54</cp:revision>
  <dcterms:modified xsi:type="dcterms:W3CDTF">2021-01-12T18:22:01Z</dcterms:modified>
</cp:coreProperties>
</file>