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52" r:id="rId2"/>
  </p:sldMasterIdLst>
  <p:notesMasterIdLst>
    <p:notesMasterId r:id="rId14"/>
  </p:notesMasterIdLst>
  <p:handoutMasterIdLst>
    <p:handoutMasterId r:id="rId15"/>
  </p:handoutMasterIdLst>
  <p:sldIdLst>
    <p:sldId id="256" r:id="rId3"/>
    <p:sldId id="341" r:id="rId4"/>
    <p:sldId id="337" r:id="rId5"/>
    <p:sldId id="332" r:id="rId6"/>
    <p:sldId id="342" r:id="rId7"/>
    <p:sldId id="272" r:id="rId8"/>
    <p:sldId id="273" r:id="rId9"/>
    <p:sldId id="343" r:id="rId10"/>
    <p:sldId id="290" r:id="rId11"/>
    <p:sldId id="293" r:id="rId12"/>
    <p:sldId id="322" r:id="rId13"/>
  </p:sldIdLst>
  <p:sldSz cx="12188825" cy="6858000"/>
  <p:notesSz cx="7772400" cy="10058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notes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6" roundtripDataSignature="AMtx7mg1kTqa8WOpLGWeUTY8rOWfzbIe6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CC99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27102A9-8310-4765-A935-A1911B00CA55}" styleName="Estilo claro 1 - Acento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06799F8-075E-4A3A-A7F6-7FBC6576F1A4}" styleName="Estilo temático 2 - Énfasis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38B1855-1B75-4FBE-930C-398BA8C253C6}" styleName="Estilo temático 2 - Énfasis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676" autoAdjust="0"/>
    <p:restoredTop sz="94364" autoAdjust="0"/>
  </p:normalViewPr>
  <p:slideViewPr>
    <p:cSldViewPr snapToGrid="0">
      <p:cViewPr varScale="1">
        <p:scale>
          <a:sx n="67" d="100"/>
          <a:sy n="67" d="100"/>
        </p:scale>
        <p:origin x="884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1" d="100"/>
          <a:sy n="51" d="100"/>
        </p:scale>
        <p:origin x="2826" y="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26" Type="http://customschemas.google.com/relationships/presentationmetadata" Target="metadata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9737144-8D2B-4327-88D1-B81A4E2E3C72}" type="doc">
      <dgm:prSet loTypeId="urn:microsoft.com/office/officeart/2005/8/layout/default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D145875F-E4FD-45E5-910A-C5801502D4A6}">
      <dgm:prSet/>
      <dgm:spPr/>
      <dgm:t>
        <a:bodyPr/>
        <a:lstStyle/>
        <a:p>
          <a:pPr rtl="0"/>
          <a:r>
            <a:rPr lang="es-CR" b="0" i="0" dirty="0"/>
            <a:t>Mecanismo de agilización promovido en toda la administración pública</a:t>
          </a:r>
          <a:endParaRPr lang="es-CR" dirty="0"/>
        </a:p>
      </dgm:t>
    </dgm:pt>
    <dgm:pt modelId="{E15076E3-96FF-4EB4-8ED1-B14317C59FED}" type="parTrans" cxnId="{EEA8E50E-0C8A-4B3A-A865-CC38145BFA1E}">
      <dgm:prSet/>
      <dgm:spPr/>
      <dgm:t>
        <a:bodyPr/>
        <a:lstStyle/>
        <a:p>
          <a:endParaRPr lang="es-ES"/>
        </a:p>
      </dgm:t>
    </dgm:pt>
    <dgm:pt modelId="{02AB57D3-F355-43C8-BBD9-FC4E740C667B}" type="sibTrans" cxnId="{EEA8E50E-0C8A-4B3A-A865-CC38145BFA1E}">
      <dgm:prSet/>
      <dgm:spPr/>
      <dgm:t>
        <a:bodyPr/>
        <a:lstStyle/>
        <a:p>
          <a:endParaRPr lang="es-ES"/>
        </a:p>
      </dgm:t>
    </dgm:pt>
    <dgm:pt modelId="{91B82729-F273-476D-B4AB-3176DE628B28}">
      <dgm:prSet/>
      <dgm:spPr/>
      <dgm:t>
        <a:bodyPr/>
        <a:lstStyle/>
        <a:p>
          <a:pPr rtl="0"/>
          <a:r>
            <a:rPr lang="es-CR" dirty="0"/>
            <a:t>Más de </a:t>
          </a:r>
          <a:r>
            <a:rPr lang="es-CR" u="sng" dirty="0">
              <a:solidFill>
                <a:srgbClr val="FF0066"/>
              </a:solidFill>
            </a:rPr>
            <a:t>27 Instituciones </a:t>
          </a:r>
          <a:r>
            <a:rPr lang="es-CR" dirty="0"/>
            <a:t>se sumaron a la aplicación de la Directriz</a:t>
          </a:r>
        </a:p>
      </dgm:t>
    </dgm:pt>
    <dgm:pt modelId="{62F6AD3E-4515-48B5-A1FD-352783C7054B}" type="parTrans" cxnId="{A687D0BA-33E1-4587-921D-A33F9380585E}">
      <dgm:prSet/>
      <dgm:spPr/>
      <dgm:t>
        <a:bodyPr/>
        <a:lstStyle/>
        <a:p>
          <a:endParaRPr lang="es-ES"/>
        </a:p>
      </dgm:t>
    </dgm:pt>
    <dgm:pt modelId="{E95F835A-A162-4BDC-9E67-7B9A662CDA16}" type="sibTrans" cxnId="{A687D0BA-33E1-4587-921D-A33F9380585E}">
      <dgm:prSet/>
      <dgm:spPr/>
      <dgm:t>
        <a:bodyPr/>
        <a:lstStyle/>
        <a:p>
          <a:endParaRPr lang="es-ES"/>
        </a:p>
      </dgm:t>
    </dgm:pt>
    <dgm:pt modelId="{267D42CB-F053-495D-B1E1-A3E1D73FE7CD}">
      <dgm:prSet/>
      <dgm:spPr/>
      <dgm:t>
        <a:bodyPr/>
        <a:lstStyle/>
        <a:p>
          <a:pPr rtl="0"/>
          <a:r>
            <a:rPr lang="es-CR" b="0" i="0" dirty="0"/>
            <a:t>Directriz atendida por instituciones de la Adm. Central, descentralizada y municipalidades.</a:t>
          </a:r>
          <a:endParaRPr lang="es-CR" dirty="0"/>
        </a:p>
      </dgm:t>
    </dgm:pt>
    <dgm:pt modelId="{AABCFDAF-D319-4AE1-8047-F34D038DAE59}" type="parTrans" cxnId="{F2DCD750-E1BB-42BB-BBF4-2EE9E48B4988}">
      <dgm:prSet/>
      <dgm:spPr/>
      <dgm:t>
        <a:bodyPr/>
        <a:lstStyle/>
        <a:p>
          <a:endParaRPr lang="es-ES"/>
        </a:p>
      </dgm:t>
    </dgm:pt>
    <dgm:pt modelId="{5E5365D2-5FCA-4673-ABE8-19A2375E322C}" type="sibTrans" cxnId="{F2DCD750-E1BB-42BB-BBF4-2EE9E48B4988}">
      <dgm:prSet/>
      <dgm:spPr/>
      <dgm:t>
        <a:bodyPr/>
        <a:lstStyle/>
        <a:p>
          <a:endParaRPr lang="es-ES"/>
        </a:p>
      </dgm:t>
    </dgm:pt>
    <dgm:pt modelId="{88DA50E8-F2BF-4362-B925-23649E29063D}">
      <dgm:prSet/>
      <dgm:spPr/>
      <dgm:t>
        <a:bodyPr/>
        <a:lstStyle/>
        <a:p>
          <a:pPr rtl="0"/>
          <a:r>
            <a:rPr lang="es-CR" dirty="0"/>
            <a:t>Casos de éxito documentados</a:t>
          </a:r>
        </a:p>
      </dgm:t>
    </dgm:pt>
    <dgm:pt modelId="{6498904C-23CF-4C40-B025-9BB4DB148405}" type="parTrans" cxnId="{6AE91A2C-771B-451E-9AC8-C28CC2F7ED1B}">
      <dgm:prSet/>
      <dgm:spPr/>
      <dgm:t>
        <a:bodyPr/>
        <a:lstStyle/>
        <a:p>
          <a:endParaRPr lang="es-ES"/>
        </a:p>
      </dgm:t>
    </dgm:pt>
    <dgm:pt modelId="{236C1064-68E7-46BB-81A8-2338F72C5B7A}" type="sibTrans" cxnId="{6AE91A2C-771B-451E-9AC8-C28CC2F7ED1B}">
      <dgm:prSet/>
      <dgm:spPr/>
      <dgm:t>
        <a:bodyPr/>
        <a:lstStyle/>
        <a:p>
          <a:endParaRPr lang="es-ES"/>
        </a:p>
      </dgm:t>
    </dgm:pt>
    <dgm:pt modelId="{234D0E8C-DEBB-48B3-BA67-4C1584CBA7FD}">
      <dgm:prSet/>
      <dgm:spPr/>
      <dgm:t>
        <a:bodyPr/>
        <a:lstStyle/>
        <a:p>
          <a:pPr rtl="0"/>
          <a:r>
            <a:rPr lang="es-CR" b="0" i="0" dirty="0"/>
            <a:t>Uso más eficiente de los recursos institucionales</a:t>
          </a:r>
          <a:endParaRPr lang="es-CR" dirty="0"/>
        </a:p>
      </dgm:t>
    </dgm:pt>
    <dgm:pt modelId="{8DD4232F-4495-4868-A3E0-C8328EB81184}" type="parTrans" cxnId="{3927AA79-C514-4F10-844B-A7AD0E58046C}">
      <dgm:prSet/>
      <dgm:spPr/>
      <dgm:t>
        <a:bodyPr/>
        <a:lstStyle/>
        <a:p>
          <a:endParaRPr lang="es-ES"/>
        </a:p>
      </dgm:t>
    </dgm:pt>
    <dgm:pt modelId="{89C46953-98F8-408E-9F26-52FB8EC3FECE}" type="sibTrans" cxnId="{3927AA79-C514-4F10-844B-A7AD0E58046C}">
      <dgm:prSet/>
      <dgm:spPr/>
      <dgm:t>
        <a:bodyPr/>
        <a:lstStyle/>
        <a:p>
          <a:endParaRPr lang="es-ES"/>
        </a:p>
      </dgm:t>
    </dgm:pt>
    <dgm:pt modelId="{9ED089B0-32C0-4C89-8319-68632FCB2645}">
      <dgm:prSet/>
      <dgm:spPr/>
      <dgm:t>
        <a:bodyPr/>
        <a:lstStyle/>
        <a:p>
          <a:pPr rtl="0"/>
          <a:r>
            <a:rPr lang="es-CR" dirty="0"/>
            <a:t>Uso de la DJ </a:t>
          </a:r>
          <a:r>
            <a:rPr lang="es-ES_tradnl" dirty="0"/>
            <a:t>forma parte de las medidas de que ejecuta el gobierno para la recuperación económica tras la Covid-19 </a:t>
          </a:r>
          <a:endParaRPr lang="es-CR" dirty="0"/>
        </a:p>
      </dgm:t>
    </dgm:pt>
    <dgm:pt modelId="{41BBD7D9-E524-416C-A55B-C06E715DFEC4}" type="parTrans" cxnId="{CA5439D6-87AC-464A-9672-DFABB871AEB7}">
      <dgm:prSet/>
      <dgm:spPr/>
      <dgm:t>
        <a:bodyPr/>
        <a:lstStyle/>
        <a:p>
          <a:endParaRPr lang="es-ES"/>
        </a:p>
      </dgm:t>
    </dgm:pt>
    <dgm:pt modelId="{4C9CF2F0-FF20-4301-A8D4-DDCC870EFB22}" type="sibTrans" cxnId="{CA5439D6-87AC-464A-9672-DFABB871AEB7}">
      <dgm:prSet/>
      <dgm:spPr/>
      <dgm:t>
        <a:bodyPr/>
        <a:lstStyle/>
        <a:p>
          <a:endParaRPr lang="es-ES"/>
        </a:p>
      </dgm:t>
    </dgm:pt>
    <dgm:pt modelId="{AFDC3448-1009-494A-A986-62E0C0542E88}">
      <dgm:prSet/>
      <dgm:spPr/>
      <dgm:t>
        <a:bodyPr/>
        <a:lstStyle/>
        <a:p>
          <a:pPr rtl="0"/>
          <a:r>
            <a:rPr lang="es-CR" dirty="0"/>
            <a:t>Se promueve su uso en trámites de permisos, licencias y autorizaciones.</a:t>
          </a:r>
        </a:p>
      </dgm:t>
    </dgm:pt>
    <dgm:pt modelId="{81240DF1-42D9-4A7C-A61D-223E3A71D9D1}" type="parTrans" cxnId="{4E984C48-962C-4026-924B-93F1CF4F8149}">
      <dgm:prSet/>
      <dgm:spPr/>
      <dgm:t>
        <a:bodyPr/>
        <a:lstStyle/>
        <a:p>
          <a:endParaRPr lang="es-ES"/>
        </a:p>
      </dgm:t>
    </dgm:pt>
    <dgm:pt modelId="{19C4431B-5982-4E43-BE09-0079F337A5DA}" type="sibTrans" cxnId="{4E984C48-962C-4026-924B-93F1CF4F8149}">
      <dgm:prSet/>
      <dgm:spPr/>
      <dgm:t>
        <a:bodyPr/>
        <a:lstStyle/>
        <a:p>
          <a:endParaRPr lang="es-ES"/>
        </a:p>
      </dgm:t>
    </dgm:pt>
    <dgm:pt modelId="{208C51CE-2469-4D20-A292-0C78C21FF9E4}" type="pres">
      <dgm:prSet presAssocID="{A9737144-8D2B-4327-88D1-B81A4E2E3C72}" presName="diagram" presStyleCnt="0">
        <dgm:presLayoutVars>
          <dgm:dir/>
          <dgm:resizeHandles val="exact"/>
        </dgm:presLayoutVars>
      </dgm:prSet>
      <dgm:spPr/>
    </dgm:pt>
    <dgm:pt modelId="{D1AA848B-8457-4045-9A1C-21B1291CB627}" type="pres">
      <dgm:prSet presAssocID="{D145875F-E4FD-45E5-910A-C5801502D4A6}" presName="node" presStyleLbl="node1" presStyleIdx="0" presStyleCnt="7">
        <dgm:presLayoutVars>
          <dgm:bulletEnabled val="1"/>
        </dgm:presLayoutVars>
      </dgm:prSet>
      <dgm:spPr/>
    </dgm:pt>
    <dgm:pt modelId="{EAD0ACFB-ACE2-4A46-9AAD-442F039F8395}" type="pres">
      <dgm:prSet presAssocID="{02AB57D3-F355-43C8-BBD9-FC4E740C667B}" presName="sibTrans" presStyleCnt="0"/>
      <dgm:spPr/>
    </dgm:pt>
    <dgm:pt modelId="{11CB2503-23F1-4074-8944-5250DD831AD8}" type="pres">
      <dgm:prSet presAssocID="{91B82729-F273-476D-B4AB-3176DE628B28}" presName="node" presStyleLbl="node1" presStyleIdx="1" presStyleCnt="7">
        <dgm:presLayoutVars>
          <dgm:bulletEnabled val="1"/>
        </dgm:presLayoutVars>
      </dgm:prSet>
      <dgm:spPr/>
    </dgm:pt>
    <dgm:pt modelId="{14AD038B-A869-424C-B988-711ADC6407D4}" type="pres">
      <dgm:prSet presAssocID="{E95F835A-A162-4BDC-9E67-7B9A662CDA16}" presName="sibTrans" presStyleCnt="0"/>
      <dgm:spPr/>
    </dgm:pt>
    <dgm:pt modelId="{ED1C135C-6558-4100-9FAA-C10EDD6DE121}" type="pres">
      <dgm:prSet presAssocID="{267D42CB-F053-495D-B1E1-A3E1D73FE7CD}" presName="node" presStyleLbl="node1" presStyleIdx="2" presStyleCnt="7">
        <dgm:presLayoutVars>
          <dgm:bulletEnabled val="1"/>
        </dgm:presLayoutVars>
      </dgm:prSet>
      <dgm:spPr/>
    </dgm:pt>
    <dgm:pt modelId="{0531503F-4C28-46D6-8BD3-FC5FBB0830DF}" type="pres">
      <dgm:prSet presAssocID="{5E5365D2-5FCA-4673-ABE8-19A2375E322C}" presName="sibTrans" presStyleCnt="0"/>
      <dgm:spPr/>
    </dgm:pt>
    <dgm:pt modelId="{EF33AED4-3ECF-421E-9122-0E45B41C2437}" type="pres">
      <dgm:prSet presAssocID="{88DA50E8-F2BF-4362-B925-23649E29063D}" presName="node" presStyleLbl="node1" presStyleIdx="3" presStyleCnt="7">
        <dgm:presLayoutVars>
          <dgm:bulletEnabled val="1"/>
        </dgm:presLayoutVars>
      </dgm:prSet>
      <dgm:spPr/>
    </dgm:pt>
    <dgm:pt modelId="{2CECC056-114D-4AF6-A4BC-00592AD5505E}" type="pres">
      <dgm:prSet presAssocID="{236C1064-68E7-46BB-81A8-2338F72C5B7A}" presName="sibTrans" presStyleCnt="0"/>
      <dgm:spPr/>
    </dgm:pt>
    <dgm:pt modelId="{698EC7F6-0E52-41AC-9117-70FB0F7AA539}" type="pres">
      <dgm:prSet presAssocID="{234D0E8C-DEBB-48B3-BA67-4C1584CBA7FD}" presName="node" presStyleLbl="node1" presStyleIdx="4" presStyleCnt="7">
        <dgm:presLayoutVars>
          <dgm:bulletEnabled val="1"/>
        </dgm:presLayoutVars>
      </dgm:prSet>
      <dgm:spPr/>
    </dgm:pt>
    <dgm:pt modelId="{5C2FAC75-0870-4F9F-A6AB-005FB0A9B3E3}" type="pres">
      <dgm:prSet presAssocID="{89C46953-98F8-408E-9F26-52FB8EC3FECE}" presName="sibTrans" presStyleCnt="0"/>
      <dgm:spPr/>
    </dgm:pt>
    <dgm:pt modelId="{FDAB4FF5-64A0-4DBF-9ACB-26C34422789D}" type="pres">
      <dgm:prSet presAssocID="{9ED089B0-32C0-4C89-8319-68632FCB2645}" presName="node" presStyleLbl="node1" presStyleIdx="5" presStyleCnt="7">
        <dgm:presLayoutVars>
          <dgm:bulletEnabled val="1"/>
        </dgm:presLayoutVars>
      </dgm:prSet>
      <dgm:spPr/>
    </dgm:pt>
    <dgm:pt modelId="{316818D2-6DF8-4252-B4B0-212A5028C70A}" type="pres">
      <dgm:prSet presAssocID="{4C9CF2F0-FF20-4301-A8D4-DDCC870EFB22}" presName="sibTrans" presStyleCnt="0"/>
      <dgm:spPr/>
    </dgm:pt>
    <dgm:pt modelId="{C44133A5-2EF4-4825-A8D7-7B73DE0EA56F}" type="pres">
      <dgm:prSet presAssocID="{AFDC3448-1009-494A-A986-62E0C0542E88}" presName="node" presStyleLbl="node1" presStyleIdx="6" presStyleCnt="7">
        <dgm:presLayoutVars>
          <dgm:bulletEnabled val="1"/>
        </dgm:presLayoutVars>
      </dgm:prSet>
      <dgm:spPr/>
    </dgm:pt>
  </dgm:ptLst>
  <dgm:cxnLst>
    <dgm:cxn modelId="{EEA8E50E-0C8A-4B3A-A865-CC38145BFA1E}" srcId="{A9737144-8D2B-4327-88D1-B81A4E2E3C72}" destId="{D145875F-E4FD-45E5-910A-C5801502D4A6}" srcOrd="0" destOrd="0" parTransId="{E15076E3-96FF-4EB4-8ED1-B14317C59FED}" sibTransId="{02AB57D3-F355-43C8-BBD9-FC4E740C667B}"/>
    <dgm:cxn modelId="{F6587D21-BDC9-441E-B1B9-8E6C49BF11FB}" type="presOf" srcId="{9ED089B0-32C0-4C89-8319-68632FCB2645}" destId="{FDAB4FF5-64A0-4DBF-9ACB-26C34422789D}" srcOrd="0" destOrd="0" presId="urn:microsoft.com/office/officeart/2005/8/layout/default"/>
    <dgm:cxn modelId="{6AE91A2C-771B-451E-9AC8-C28CC2F7ED1B}" srcId="{A9737144-8D2B-4327-88D1-B81A4E2E3C72}" destId="{88DA50E8-F2BF-4362-B925-23649E29063D}" srcOrd="3" destOrd="0" parTransId="{6498904C-23CF-4C40-B025-9BB4DB148405}" sibTransId="{236C1064-68E7-46BB-81A8-2338F72C5B7A}"/>
    <dgm:cxn modelId="{4E984C48-962C-4026-924B-93F1CF4F8149}" srcId="{A9737144-8D2B-4327-88D1-B81A4E2E3C72}" destId="{AFDC3448-1009-494A-A986-62E0C0542E88}" srcOrd="6" destOrd="0" parTransId="{81240DF1-42D9-4A7C-A61D-223E3A71D9D1}" sibTransId="{19C4431B-5982-4E43-BE09-0079F337A5DA}"/>
    <dgm:cxn modelId="{F991CB48-2371-4177-828F-444E4BCEE94C}" type="presOf" srcId="{91B82729-F273-476D-B4AB-3176DE628B28}" destId="{11CB2503-23F1-4074-8944-5250DD831AD8}" srcOrd="0" destOrd="0" presId="urn:microsoft.com/office/officeart/2005/8/layout/default"/>
    <dgm:cxn modelId="{F2DCD750-E1BB-42BB-BBF4-2EE9E48B4988}" srcId="{A9737144-8D2B-4327-88D1-B81A4E2E3C72}" destId="{267D42CB-F053-495D-B1E1-A3E1D73FE7CD}" srcOrd="2" destOrd="0" parTransId="{AABCFDAF-D319-4AE1-8047-F34D038DAE59}" sibTransId="{5E5365D2-5FCA-4673-ABE8-19A2375E322C}"/>
    <dgm:cxn modelId="{1284BB51-4068-413B-8795-EA938D6BA92D}" type="presOf" srcId="{AFDC3448-1009-494A-A986-62E0C0542E88}" destId="{C44133A5-2EF4-4825-A8D7-7B73DE0EA56F}" srcOrd="0" destOrd="0" presId="urn:microsoft.com/office/officeart/2005/8/layout/default"/>
    <dgm:cxn modelId="{C5492252-D6DC-4864-84B6-F8BAF277D441}" type="presOf" srcId="{D145875F-E4FD-45E5-910A-C5801502D4A6}" destId="{D1AA848B-8457-4045-9A1C-21B1291CB627}" srcOrd="0" destOrd="0" presId="urn:microsoft.com/office/officeart/2005/8/layout/default"/>
    <dgm:cxn modelId="{3927AA79-C514-4F10-844B-A7AD0E58046C}" srcId="{A9737144-8D2B-4327-88D1-B81A4E2E3C72}" destId="{234D0E8C-DEBB-48B3-BA67-4C1584CBA7FD}" srcOrd="4" destOrd="0" parTransId="{8DD4232F-4495-4868-A3E0-C8328EB81184}" sibTransId="{89C46953-98F8-408E-9F26-52FB8EC3FECE}"/>
    <dgm:cxn modelId="{71CA8481-C5A0-4964-BD36-293C31A34425}" type="presOf" srcId="{267D42CB-F053-495D-B1E1-A3E1D73FE7CD}" destId="{ED1C135C-6558-4100-9FAA-C10EDD6DE121}" srcOrd="0" destOrd="0" presId="urn:microsoft.com/office/officeart/2005/8/layout/default"/>
    <dgm:cxn modelId="{E7B507A3-12EA-4321-B584-075CE817AAE8}" type="presOf" srcId="{88DA50E8-F2BF-4362-B925-23649E29063D}" destId="{EF33AED4-3ECF-421E-9122-0E45B41C2437}" srcOrd="0" destOrd="0" presId="urn:microsoft.com/office/officeart/2005/8/layout/default"/>
    <dgm:cxn modelId="{F36AF3B3-D0B5-448A-9359-BB8C66B05C0B}" type="presOf" srcId="{234D0E8C-DEBB-48B3-BA67-4C1584CBA7FD}" destId="{698EC7F6-0E52-41AC-9117-70FB0F7AA539}" srcOrd="0" destOrd="0" presId="urn:microsoft.com/office/officeart/2005/8/layout/default"/>
    <dgm:cxn modelId="{A687D0BA-33E1-4587-921D-A33F9380585E}" srcId="{A9737144-8D2B-4327-88D1-B81A4E2E3C72}" destId="{91B82729-F273-476D-B4AB-3176DE628B28}" srcOrd="1" destOrd="0" parTransId="{62F6AD3E-4515-48B5-A1FD-352783C7054B}" sibTransId="{E95F835A-A162-4BDC-9E67-7B9A662CDA16}"/>
    <dgm:cxn modelId="{7ECA1CBF-0463-4422-878C-D1A2D4FF9933}" type="presOf" srcId="{A9737144-8D2B-4327-88D1-B81A4E2E3C72}" destId="{208C51CE-2469-4D20-A292-0C78C21FF9E4}" srcOrd="0" destOrd="0" presId="urn:microsoft.com/office/officeart/2005/8/layout/default"/>
    <dgm:cxn modelId="{CA5439D6-87AC-464A-9672-DFABB871AEB7}" srcId="{A9737144-8D2B-4327-88D1-B81A4E2E3C72}" destId="{9ED089B0-32C0-4C89-8319-68632FCB2645}" srcOrd="5" destOrd="0" parTransId="{41BBD7D9-E524-416C-A55B-C06E715DFEC4}" sibTransId="{4C9CF2F0-FF20-4301-A8D4-DDCC870EFB22}"/>
    <dgm:cxn modelId="{85A7464B-86F3-4224-9754-29BFE9B6AB74}" type="presParOf" srcId="{208C51CE-2469-4D20-A292-0C78C21FF9E4}" destId="{D1AA848B-8457-4045-9A1C-21B1291CB627}" srcOrd="0" destOrd="0" presId="urn:microsoft.com/office/officeart/2005/8/layout/default"/>
    <dgm:cxn modelId="{D2D553BD-444F-4705-B2DA-F28066910C2B}" type="presParOf" srcId="{208C51CE-2469-4D20-A292-0C78C21FF9E4}" destId="{EAD0ACFB-ACE2-4A46-9AAD-442F039F8395}" srcOrd="1" destOrd="0" presId="urn:microsoft.com/office/officeart/2005/8/layout/default"/>
    <dgm:cxn modelId="{AA6C6A81-C8B7-4CD2-96C6-8B67A2DA3936}" type="presParOf" srcId="{208C51CE-2469-4D20-A292-0C78C21FF9E4}" destId="{11CB2503-23F1-4074-8944-5250DD831AD8}" srcOrd="2" destOrd="0" presId="urn:microsoft.com/office/officeart/2005/8/layout/default"/>
    <dgm:cxn modelId="{38818ABF-B967-4CAC-B8CA-E3A505F59627}" type="presParOf" srcId="{208C51CE-2469-4D20-A292-0C78C21FF9E4}" destId="{14AD038B-A869-424C-B988-711ADC6407D4}" srcOrd="3" destOrd="0" presId="urn:microsoft.com/office/officeart/2005/8/layout/default"/>
    <dgm:cxn modelId="{3150721A-122D-4975-BB27-2416E6231B95}" type="presParOf" srcId="{208C51CE-2469-4D20-A292-0C78C21FF9E4}" destId="{ED1C135C-6558-4100-9FAA-C10EDD6DE121}" srcOrd="4" destOrd="0" presId="urn:microsoft.com/office/officeart/2005/8/layout/default"/>
    <dgm:cxn modelId="{C1DB07C2-4919-4B54-9ACF-7998121072D4}" type="presParOf" srcId="{208C51CE-2469-4D20-A292-0C78C21FF9E4}" destId="{0531503F-4C28-46D6-8BD3-FC5FBB0830DF}" srcOrd="5" destOrd="0" presId="urn:microsoft.com/office/officeart/2005/8/layout/default"/>
    <dgm:cxn modelId="{F3064378-DC89-4467-A929-FE6322E077FD}" type="presParOf" srcId="{208C51CE-2469-4D20-A292-0C78C21FF9E4}" destId="{EF33AED4-3ECF-421E-9122-0E45B41C2437}" srcOrd="6" destOrd="0" presId="urn:microsoft.com/office/officeart/2005/8/layout/default"/>
    <dgm:cxn modelId="{69D16609-E28A-4C23-B861-F015163998A9}" type="presParOf" srcId="{208C51CE-2469-4D20-A292-0C78C21FF9E4}" destId="{2CECC056-114D-4AF6-A4BC-00592AD5505E}" srcOrd="7" destOrd="0" presId="urn:microsoft.com/office/officeart/2005/8/layout/default"/>
    <dgm:cxn modelId="{A7117D43-8E26-46A2-A16D-D02CC6239753}" type="presParOf" srcId="{208C51CE-2469-4D20-A292-0C78C21FF9E4}" destId="{698EC7F6-0E52-41AC-9117-70FB0F7AA539}" srcOrd="8" destOrd="0" presId="urn:microsoft.com/office/officeart/2005/8/layout/default"/>
    <dgm:cxn modelId="{FC686F32-161B-45BE-8FF1-85BB1F26B0C4}" type="presParOf" srcId="{208C51CE-2469-4D20-A292-0C78C21FF9E4}" destId="{5C2FAC75-0870-4F9F-A6AB-005FB0A9B3E3}" srcOrd="9" destOrd="0" presId="urn:microsoft.com/office/officeart/2005/8/layout/default"/>
    <dgm:cxn modelId="{5437E88A-354B-4B52-8193-9783162242AF}" type="presParOf" srcId="{208C51CE-2469-4D20-A292-0C78C21FF9E4}" destId="{FDAB4FF5-64A0-4DBF-9ACB-26C34422789D}" srcOrd="10" destOrd="0" presId="urn:microsoft.com/office/officeart/2005/8/layout/default"/>
    <dgm:cxn modelId="{00975750-6191-4FDB-9BAC-F25B009297A5}" type="presParOf" srcId="{208C51CE-2469-4D20-A292-0C78C21FF9E4}" destId="{316818D2-6DF8-4252-B4B0-212A5028C70A}" srcOrd="11" destOrd="0" presId="urn:microsoft.com/office/officeart/2005/8/layout/default"/>
    <dgm:cxn modelId="{45EB56C1-7D48-48D3-91AF-D348DA53D344}" type="presParOf" srcId="{208C51CE-2469-4D20-A292-0C78C21FF9E4}" destId="{C44133A5-2EF4-4825-A8D7-7B73DE0EA56F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3658241-1B3D-4280-86C6-F8B3BA4570F6}" type="doc">
      <dgm:prSet loTypeId="urn:microsoft.com/office/officeart/2008/layout/AscendingPictureAccentProcess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5015E18C-4A72-4DD9-B7F5-83BBEBDFD910}">
      <dgm:prSet/>
      <dgm:spPr/>
      <dgm:t>
        <a:bodyPr/>
        <a:lstStyle/>
        <a:p>
          <a:r>
            <a:rPr lang="es-CR"/>
            <a:t>Directriz se firmó en Mayo 2020, y a la fecha estos son los resultados:</a:t>
          </a:r>
          <a:endParaRPr lang="es-ES"/>
        </a:p>
      </dgm:t>
    </dgm:pt>
    <dgm:pt modelId="{F82AB53E-C4D8-4891-9FD4-064FCE326DA5}" type="parTrans" cxnId="{8ED0C1DD-2146-497E-ACCF-5DB9C60D480E}">
      <dgm:prSet/>
      <dgm:spPr/>
      <dgm:t>
        <a:bodyPr/>
        <a:lstStyle/>
        <a:p>
          <a:endParaRPr lang="es-ES"/>
        </a:p>
      </dgm:t>
    </dgm:pt>
    <dgm:pt modelId="{B3B255BC-FDF8-415B-B6FB-55F7100FA7FB}" type="sibTrans" cxnId="{8ED0C1DD-2146-497E-ACCF-5DB9C60D480E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932D81D5-A1B1-4FDC-82BA-D90F209C4E03}" type="pres">
      <dgm:prSet presAssocID="{23658241-1B3D-4280-86C6-F8B3BA4570F6}" presName="Name0" presStyleCnt="0">
        <dgm:presLayoutVars>
          <dgm:chMax val="7"/>
          <dgm:chPref val="7"/>
          <dgm:dir/>
        </dgm:presLayoutVars>
      </dgm:prSet>
      <dgm:spPr/>
    </dgm:pt>
    <dgm:pt modelId="{BE5FDBAD-21AC-4BE6-9607-FF981E376297}" type="pres">
      <dgm:prSet presAssocID="{5015E18C-4A72-4DD9-B7F5-83BBEBDFD910}" presName="parTx1" presStyleLbl="node1" presStyleIdx="0" presStyleCnt="1"/>
      <dgm:spPr/>
    </dgm:pt>
    <dgm:pt modelId="{0C14D8B9-529B-4D20-A6DB-BFED9D41481E}" type="pres">
      <dgm:prSet presAssocID="{B3B255BC-FDF8-415B-B6FB-55F7100FA7FB}" presName="picture1" presStyleCnt="0"/>
      <dgm:spPr/>
    </dgm:pt>
    <dgm:pt modelId="{B5C33D53-8E25-4D02-BA13-70F4CB3F7584}" type="pres">
      <dgm:prSet presAssocID="{B3B255BC-FDF8-415B-B6FB-55F7100FA7FB}" presName="imageRepeatNode" presStyleLbl="fgImgPlace1" presStyleIdx="0" presStyleCnt="1"/>
      <dgm:spPr/>
    </dgm:pt>
  </dgm:ptLst>
  <dgm:cxnLst>
    <dgm:cxn modelId="{A11F57A5-DDE9-4F08-87BF-94FADC8809B0}" type="presOf" srcId="{B3B255BC-FDF8-415B-B6FB-55F7100FA7FB}" destId="{B5C33D53-8E25-4D02-BA13-70F4CB3F7584}" srcOrd="0" destOrd="0" presId="urn:microsoft.com/office/officeart/2008/layout/AscendingPictureAccentProcess"/>
    <dgm:cxn modelId="{BDE729D1-7BF9-482E-93B2-D0C225009035}" type="presOf" srcId="{5015E18C-4A72-4DD9-B7F5-83BBEBDFD910}" destId="{BE5FDBAD-21AC-4BE6-9607-FF981E376297}" srcOrd="0" destOrd="0" presId="urn:microsoft.com/office/officeart/2008/layout/AscendingPictureAccentProcess"/>
    <dgm:cxn modelId="{8ED0C1DD-2146-497E-ACCF-5DB9C60D480E}" srcId="{23658241-1B3D-4280-86C6-F8B3BA4570F6}" destId="{5015E18C-4A72-4DD9-B7F5-83BBEBDFD910}" srcOrd="0" destOrd="0" parTransId="{F82AB53E-C4D8-4891-9FD4-064FCE326DA5}" sibTransId="{B3B255BC-FDF8-415B-B6FB-55F7100FA7FB}"/>
    <dgm:cxn modelId="{E32BEAE3-F58F-4768-ADD4-27EC47A590AC}" type="presOf" srcId="{23658241-1B3D-4280-86C6-F8B3BA4570F6}" destId="{932D81D5-A1B1-4FDC-82BA-D90F209C4E03}" srcOrd="0" destOrd="0" presId="urn:microsoft.com/office/officeart/2008/layout/AscendingPictureAccentProcess"/>
    <dgm:cxn modelId="{AC8BB451-5CE2-4DD8-93EB-B02918DFBBD1}" type="presParOf" srcId="{932D81D5-A1B1-4FDC-82BA-D90F209C4E03}" destId="{BE5FDBAD-21AC-4BE6-9607-FF981E376297}" srcOrd="0" destOrd="0" presId="urn:microsoft.com/office/officeart/2008/layout/AscendingPictureAccentProcess"/>
    <dgm:cxn modelId="{81B35A4A-DEEA-4799-A4D7-68EF997F1791}" type="presParOf" srcId="{932D81D5-A1B1-4FDC-82BA-D90F209C4E03}" destId="{0C14D8B9-529B-4D20-A6DB-BFED9D41481E}" srcOrd="1" destOrd="0" presId="urn:microsoft.com/office/officeart/2008/layout/AscendingPictureAccentProcess"/>
    <dgm:cxn modelId="{3711DCF1-9D5B-41C1-80E8-47DE43B4A2FA}" type="presParOf" srcId="{0C14D8B9-529B-4D20-A6DB-BFED9D41481E}" destId="{B5C33D53-8E25-4D02-BA13-70F4CB3F7584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D05DEA4-A209-4A5F-94DF-1D46764B9FBE}" type="doc">
      <dgm:prSet loTypeId="urn:microsoft.com/office/officeart/2005/8/layout/vList2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s-ES"/>
        </a:p>
      </dgm:t>
    </dgm:pt>
    <dgm:pt modelId="{7382596B-629E-4F15-B16A-3C9E289949D8}">
      <dgm:prSet/>
      <dgm:spPr/>
      <dgm:t>
        <a:bodyPr/>
        <a:lstStyle/>
        <a:p>
          <a:pPr rtl="0"/>
          <a:r>
            <a:rPr lang="es-CR" b="0" i="0" dirty="0">
              <a:solidFill>
                <a:srgbClr val="FF0066"/>
              </a:solidFill>
            </a:rPr>
            <a:t>AGILIDAD Y EXPERIENCIA USUARIA: </a:t>
          </a:r>
          <a:r>
            <a:rPr lang="es-CR" b="0" i="0" dirty="0"/>
            <a:t>Reduce plazos de resolución de cara al administrado para obtener sus permisos, licencias y autorizaciones.</a:t>
          </a:r>
          <a:endParaRPr lang="es-CR" dirty="0"/>
        </a:p>
      </dgm:t>
    </dgm:pt>
    <dgm:pt modelId="{EECCDCC1-4342-4BEB-A228-89BD4CE2D158}" type="parTrans" cxnId="{D5FDC913-5BFD-41F3-AB46-BDF160BC160A}">
      <dgm:prSet/>
      <dgm:spPr/>
      <dgm:t>
        <a:bodyPr/>
        <a:lstStyle/>
        <a:p>
          <a:endParaRPr lang="es-ES"/>
        </a:p>
      </dgm:t>
    </dgm:pt>
    <dgm:pt modelId="{44E63D91-031A-4F6E-B574-27270A3A54E2}" type="sibTrans" cxnId="{D5FDC913-5BFD-41F3-AB46-BDF160BC160A}">
      <dgm:prSet/>
      <dgm:spPr/>
      <dgm:t>
        <a:bodyPr/>
        <a:lstStyle/>
        <a:p>
          <a:endParaRPr lang="es-ES"/>
        </a:p>
      </dgm:t>
    </dgm:pt>
    <dgm:pt modelId="{29AF9AFC-F945-413B-A8D9-7BACD4A7214C}">
      <dgm:prSet/>
      <dgm:spPr/>
      <dgm:t>
        <a:bodyPr/>
        <a:lstStyle/>
        <a:p>
          <a:pPr rtl="0"/>
          <a:r>
            <a:rPr lang="es-CR" b="0" i="0" dirty="0">
              <a:solidFill>
                <a:srgbClr val="00B0F0"/>
              </a:solidFill>
            </a:rPr>
            <a:t>EFICIENCIA</a:t>
          </a:r>
          <a:r>
            <a:rPr lang="es-CR" b="0" i="0" dirty="0"/>
            <a:t>: Mejor uso de los recursos institucionales al fomentar las inspecciones posteriores en lugar de revisiones documentales.</a:t>
          </a:r>
          <a:endParaRPr lang="es-CR" dirty="0"/>
        </a:p>
      </dgm:t>
    </dgm:pt>
    <dgm:pt modelId="{38B4249E-9181-4544-8B78-4A73E1F9B0D4}" type="parTrans" cxnId="{12AB07C8-713A-4CF1-9B65-EF72767D2337}">
      <dgm:prSet/>
      <dgm:spPr/>
      <dgm:t>
        <a:bodyPr/>
        <a:lstStyle/>
        <a:p>
          <a:endParaRPr lang="es-ES"/>
        </a:p>
      </dgm:t>
    </dgm:pt>
    <dgm:pt modelId="{CBFAAD80-3F49-459B-92A2-B2B4D8749C98}" type="sibTrans" cxnId="{12AB07C8-713A-4CF1-9B65-EF72767D2337}">
      <dgm:prSet/>
      <dgm:spPr/>
      <dgm:t>
        <a:bodyPr/>
        <a:lstStyle/>
        <a:p>
          <a:endParaRPr lang="es-ES"/>
        </a:p>
      </dgm:t>
    </dgm:pt>
    <dgm:pt modelId="{8CB4609D-099A-4BE6-8D10-B16F88E2DE31}">
      <dgm:prSet/>
      <dgm:spPr/>
      <dgm:t>
        <a:bodyPr/>
        <a:lstStyle/>
        <a:p>
          <a:pPr rtl="0"/>
          <a:r>
            <a:rPr lang="es-CR" b="0" i="0" dirty="0">
              <a:solidFill>
                <a:schemeClr val="accent1">
                  <a:lumMod val="75000"/>
                </a:schemeClr>
              </a:solidFill>
            </a:rPr>
            <a:t>NORMALIZACIÓN</a:t>
          </a:r>
          <a:r>
            <a:rPr lang="es-CR" b="0" i="0" dirty="0"/>
            <a:t> de mecanismos de seguimiento y análisis de riesgos en las Instituciones.</a:t>
          </a:r>
          <a:endParaRPr lang="es-CR" dirty="0"/>
        </a:p>
      </dgm:t>
    </dgm:pt>
    <dgm:pt modelId="{08817799-13AB-4CDD-BB31-C5FCC6133086}" type="parTrans" cxnId="{B6C14F23-5E1A-4AB1-871E-B656264BBD42}">
      <dgm:prSet/>
      <dgm:spPr/>
      <dgm:t>
        <a:bodyPr/>
        <a:lstStyle/>
        <a:p>
          <a:endParaRPr lang="es-ES"/>
        </a:p>
      </dgm:t>
    </dgm:pt>
    <dgm:pt modelId="{D79E1637-2209-49A7-94B0-D48ACE520234}" type="sibTrans" cxnId="{B6C14F23-5E1A-4AB1-871E-B656264BBD42}">
      <dgm:prSet/>
      <dgm:spPr/>
      <dgm:t>
        <a:bodyPr/>
        <a:lstStyle/>
        <a:p>
          <a:endParaRPr lang="es-ES"/>
        </a:p>
      </dgm:t>
    </dgm:pt>
    <dgm:pt modelId="{A1FA0998-245B-4AC2-B307-AD7B3CA71BC8}" type="pres">
      <dgm:prSet presAssocID="{FD05DEA4-A209-4A5F-94DF-1D46764B9FBE}" presName="linear" presStyleCnt="0">
        <dgm:presLayoutVars>
          <dgm:animLvl val="lvl"/>
          <dgm:resizeHandles val="exact"/>
        </dgm:presLayoutVars>
      </dgm:prSet>
      <dgm:spPr/>
    </dgm:pt>
    <dgm:pt modelId="{5E31132D-E394-420F-AEF7-9DBD1D363E50}" type="pres">
      <dgm:prSet presAssocID="{7382596B-629E-4F15-B16A-3C9E289949D8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90A4C676-6CE6-4FE0-98D5-C6C178F6DB1D}" type="pres">
      <dgm:prSet presAssocID="{44E63D91-031A-4F6E-B574-27270A3A54E2}" presName="spacer" presStyleCnt="0"/>
      <dgm:spPr/>
    </dgm:pt>
    <dgm:pt modelId="{165DC292-AC2F-4E1D-ADAB-2C23F8216163}" type="pres">
      <dgm:prSet presAssocID="{29AF9AFC-F945-413B-A8D9-7BACD4A7214C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7E1E890A-20A9-47B7-9B28-8DD65B29FAB5}" type="pres">
      <dgm:prSet presAssocID="{CBFAAD80-3F49-459B-92A2-B2B4D8749C98}" presName="spacer" presStyleCnt="0"/>
      <dgm:spPr/>
    </dgm:pt>
    <dgm:pt modelId="{00EAD841-9AE2-4EB6-976E-53DA04A74D65}" type="pres">
      <dgm:prSet presAssocID="{8CB4609D-099A-4BE6-8D10-B16F88E2DE31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D5FDC913-5BFD-41F3-AB46-BDF160BC160A}" srcId="{FD05DEA4-A209-4A5F-94DF-1D46764B9FBE}" destId="{7382596B-629E-4F15-B16A-3C9E289949D8}" srcOrd="0" destOrd="0" parTransId="{EECCDCC1-4342-4BEB-A228-89BD4CE2D158}" sibTransId="{44E63D91-031A-4F6E-B574-27270A3A54E2}"/>
    <dgm:cxn modelId="{B6C14F23-5E1A-4AB1-871E-B656264BBD42}" srcId="{FD05DEA4-A209-4A5F-94DF-1D46764B9FBE}" destId="{8CB4609D-099A-4BE6-8D10-B16F88E2DE31}" srcOrd="2" destOrd="0" parTransId="{08817799-13AB-4CDD-BB31-C5FCC6133086}" sibTransId="{D79E1637-2209-49A7-94B0-D48ACE520234}"/>
    <dgm:cxn modelId="{2936843F-1FC8-44F0-B6BD-62CE1095F366}" type="presOf" srcId="{FD05DEA4-A209-4A5F-94DF-1D46764B9FBE}" destId="{A1FA0998-245B-4AC2-B307-AD7B3CA71BC8}" srcOrd="0" destOrd="0" presId="urn:microsoft.com/office/officeart/2005/8/layout/vList2"/>
    <dgm:cxn modelId="{2D3CBF55-06BE-4871-BA06-E972A353E483}" type="presOf" srcId="{8CB4609D-099A-4BE6-8D10-B16F88E2DE31}" destId="{00EAD841-9AE2-4EB6-976E-53DA04A74D65}" srcOrd="0" destOrd="0" presId="urn:microsoft.com/office/officeart/2005/8/layout/vList2"/>
    <dgm:cxn modelId="{BEA754B0-E173-4E49-AE6A-1B05B1765186}" type="presOf" srcId="{7382596B-629E-4F15-B16A-3C9E289949D8}" destId="{5E31132D-E394-420F-AEF7-9DBD1D363E50}" srcOrd="0" destOrd="0" presId="urn:microsoft.com/office/officeart/2005/8/layout/vList2"/>
    <dgm:cxn modelId="{12AB07C8-713A-4CF1-9B65-EF72767D2337}" srcId="{FD05DEA4-A209-4A5F-94DF-1D46764B9FBE}" destId="{29AF9AFC-F945-413B-A8D9-7BACD4A7214C}" srcOrd="1" destOrd="0" parTransId="{38B4249E-9181-4544-8B78-4A73E1F9B0D4}" sibTransId="{CBFAAD80-3F49-459B-92A2-B2B4D8749C98}"/>
    <dgm:cxn modelId="{BC7EC3D8-7D66-4CDC-A363-E39AD372F1D6}" type="presOf" srcId="{29AF9AFC-F945-413B-A8D9-7BACD4A7214C}" destId="{165DC292-AC2F-4E1D-ADAB-2C23F8216163}" srcOrd="0" destOrd="0" presId="urn:microsoft.com/office/officeart/2005/8/layout/vList2"/>
    <dgm:cxn modelId="{DDEEFF1F-A985-4055-9B4E-E3ABB8E48D91}" type="presParOf" srcId="{A1FA0998-245B-4AC2-B307-AD7B3CA71BC8}" destId="{5E31132D-E394-420F-AEF7-9DBD1D363E50}" srcOrd="0" destOrd="0" presId="urn:microsoft.com/office/officeart/2005/8/layout/vList2"/>
    <dgm:cxn modelId="{112682AC-CB6F-442D-9D0B-F3234A36FBB7}" type="presParOf" srcId="{A1FA0998-245B-4AC2-B307-AD7B3CA71BC8}" destId="{90A4C676-6CE6-4FE0-98D5-C6C178F6DB1D}" srcOrd="1" destOrd="0" presId="urn:microsoft.com/office/officeart/2005/8/layout/vList2"/>
    <dgm:cxn modelId="{89D20770-F683-4989-8820-748607D31480}" type="presParOf" srcId="{A1FA0998-245B-4AC2-B307-AD7B3CA71BC8}" destId="{165DC292-AC2F-4E1D-ADAB-2C23F8216163}" srcOrd="2" destOrd="0" presId="urn:microsoft.com/office/officeart/2005/8/layout/vList2"/>
    <dgm:cxn modelId="{7A92A9CD-1C79-458B-AAB3-88997F010921}" type="presParOf" srcId="{A1FA0998-245B-4AC2-B307-AD7B3CA71BC8}" destId="{7E1E890A-20A9-47B7-9B28-8DD65B29FAB5}" srcOrd="3" destOrd="0" presId="urn:microsoft.com/office/officeart/2005/8/layout/vList2"/>
    <dgm:cxn modelId="{37C96B93-3B60-4886-A642-90AAE370D723}" type="presParOf" srcId="{A1FA0998-245B-4AC2-B307-AD7B3CA71BC8}" destId="{00EAD841-9AE2-4EB6-976E-53DA04A74D65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9188AF2-DDB3-4412-9281-AADF2EB4DA9B}" type="doc">
      <dgm:prSet loTypeId="urn:microsoft.com/office/officeart/2005/8/layout/hProcess9" loCatId="process" qsTypeId="urn:microsoft.com/office/officeart/2005/8/quickstyle/3d4" qsCatId="3D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CCE1CA03-5245-4CD6-A5F6-F32F39C49CB7}">
      <dgm:prSet/>
      <dgm:spPr/>
      <dgm:t>
        <a:bodyPr/>
        <a:lstStyle/>
        <a:p>
          <a:pPr rtl="0"/>
          <a:r>
            <a:rPr lang="es-CR" b="1"/>
            <a:t>Concretar los trámites en el listado a la brevedad y rendir cuentas.</a:t>
          </a:r>
          <a:endParaRPr lang="es-CR" b="1" dirty="0"/>
        </a:p>
      </dgm:t>
    </dgm:pt>
    <dgm:pt modelId="{73243BE8-488D-48DD-B52F-19C0A31412C9}" type="parTrans" cxnId="{494277DB-E14C-42D8-8F05-F480D2229B20}">
      <dgm:prSet/>
      <dgm:spPr/>
      <dgm:t>
        <a:bodyPr/>
        <a:lstStyle/>
        <a:p>
          <a:endParaRPr lang="es-ES"/>
        </a:p>
      </dgm:t>
    </dgm:pt>
    <dgm:pt modelId="{F001A041-B41E-400D-AFB0-9B2CE6F99685}" type="sibTrans" cxnId="{494277DB-E14C-42D8-8F05-F480D2229B20}">
      <dgm:prSet/>
      <dgm:spPr/>
      <dgm:t>
        <a:bodyPr/>
        <a:lstStyle/>
        <a:p>
          <a:endParaRPr lang="es-ES"/>
        </a:p>
      </dgm:t>
    </dgm:pt>
    <dgm:pt modelId="{5DC4041A-FA70-4371-929D-B2A37E49D5D8}">
      <dgm:prSet/>
      <dgm:spPr/>
      <dgm:t>
        <a:bodyPr/>
        <a:lstStyle/>
        <a:p>
          <a:pPr rtl="0"/>
          <a:r>
            <a:rPr lang="es-CR" b="1" u="sng"/>
            <a:t>Insistir</a:t>
          </a:r>
          <a:r>
            <a:rPr lang="es-CR"/>
            <a:t> que las Instituciones que no hayan ingresado trámites en el listado, realicen sus análisis internos e implementen el mecanismo, tal y como lo señala la ya publicada Reforma a la Ley 8220</a:t>
          </a:r>
          <a:endParaRPr lang="es-CR" dirty="0"/>
        </a:p>
      </dgm:t>
    </dgm:pt>
    <dgm:pt modelId="{3773F1CF-7CF8-4FEB-B8B2-E1EB6E1911B9}" type="parTrans" cxnId="{0B1AEE97-8639-454E-A8F6-1D77EB574511}">
      <dgm:prSet/>
      <dgm:spPr/>
      <dgm:t>
        <a:bodyPr/>
        <a:lstStyle/>
        <a:p>
          <a:endParaRPr lang="es-ES"/>
        </a:p>
      </dgm:t>
    </dgm:pt>
    <dgm:pt modelId="{6C6D26AA-96D3-4DC4-B54B-7D386AC1EE31}" type="sibTrans" cxnId="{0B1AEE97-8639-454E-A8F6-1D77EB574511}">
      <dgm:prSet/>
      <dgm:spPr/>
      <dgm:t>
        <a:bodyPr/>
        <a:lstStyle/>
        <a:p>
          <a:endParaRPr lang="es-ES"/>
        </a:p>
      </dgm:t>
    </dgm:pt>
    <dgm:pt modelId="{D88CDCB0-8542-4BBF-8B14-7DFBBB75A10F}" type="pres">
      <dgm:prSet presAssocID="{E9188AF2-DDB3-4412-9281-AADF2EB4DA9B}" presName="CompostProcess" presStyleCnt="0">
        <dgm:presLayoutVars>
          <dgm:dir/>
          <dgm:resizeHandles val="exact"/>
        </dgm:presLayoutVars>
      </dgm:prSet>
      <dgm:spPr/>
    </dgm:pt>
    <dgm:pt modelId="{0BF37EA4-C929-4CC2-9740-1EDB7CD0C655}" type="pres">
      <dgm:prSet presAssocID="{E9188AF2-DDB3-4412-9281-AADF2EB4DA9B}" presName="arrow" presStyleLbl="bgShp" presStyleIdx="0" presStyleCnt="1"/>
      <dgm:spPr>
        <a:solidFill>
          <a:schemeClr val="accent5">
            <a:lumMod val="20000"/>
            <a:lumOff val="80000"/>
          </a:schemeClr>
        </a:solidFill>
      </dgm:spPr>
    </dgm:pt>
    <dgm:pt modelId="{F5916DE4-C90C-4ED1-B574-F1F97ED72443}" type="pres">
      <dgm:prSet presAssocID="{E9188AF2-DDB3-4412-9281-AADF2EB4DA9B}" presName="linearProcess" presStyleCnt="0"/>
      <dgm:spPr/>
    </dgm:pt>
    <dgm:pt modelId="{60092F72-FE1B-4C95-A6DA-1D96EB740A55}" type="pres">
      <dgm:prSet presAssocID="{CCE1CA03-5245-4CD6-A5F6-F32F39C49CB7}" presName="textNode" presStyleLbl="node1" presStyleIdx="0" presStyleCnt="2">
        <dgm:presLayoutVars>
          <dgm:bulletEnabled val="1"/>
        </dgm:presLayoutVars>
      </dgm:prSet>
      <dgm:spPr/>
    </dgm:pt>
    <dgm:pt modelId="{0049E91F-1BD2-487F-91CB-12A2A9094DDD}" type="pres">
      <dgm:prSet presAssocID="{F001A041-B41E-400D-AFB0-9B2CE6F99685}" presName="sibTrans" presStyleCnt="0"/>
      <dgm:spPr/>
    </dgm:pt>
    <dgm:pt modelId="{98982035-D26F-46AB-B240-9A31AE05B1D6}" type="pres">
      <dgm:prSet presAssocID="{5DC4041A-FA70-4371-929D-B2A37E49D5D8}" presName="textNode" presStyleLbl="node1" presStyleIdx="1" presStyleCnt="2">
        <dgm:presLayoutVars>
          <dgm:bulletEnabled val="1"/>
        </dgm:presLayoutVars>
      </dgm:prSet>
      <dgm:spPr/>
    </dgm:pt>
  </dgm:ptLst>
  <dgm:cxnLst>
    <dgm:cxn modelId="{0F7C5E10-6DD3-4D33-A435-D9FB4971C518}" type="presOf" srcId="{CCE1CA03-5245-4CD6-A5F6-F32F39C49CB7}" destId="{60092F72-FE1B-4C95-A6DA-1D96EB740A55}" srcOrd="0" destOrd="0" presId="urn:microsoft.com/office/officeart/2005/8/layout/hProcess9"/>
    <dgm:cxn modelId="{00942C14-6959-4722-8851-9562A22AD9B3}" type="presOf" srcId="{E9188AF2-DDB3-4412-9281-AADF2EB4DA9B}" destId="{D88CDCB0-8542-4BBF-8B14-7DFBBB75A10F}" srcOrd="0" destOrd="0" presId="urn:microsoft.com/office/officeart/2005/8/layout/hProcess9"/>
    <dgm:cxn modelId="{0B1AEE97-8639-454E-A8F6-1D77EB574511}" srcId="{E9188AF2-DDB3-4412-9281-AADF2EB4DA9B}" destId="{5DC4041A-FA70-4371-929D-B2A37E49D5D8}" srcOrd="1" destOrd="0" parTransId="{3773F1CF-7CF8-4FEB-B8B2-E1EB6E1911B9}" sibTransId="{6C6D26AA-96D3-4DC4-B54B-7D386AC1EE31}"/>
    <dgm:cxn modelId="{3F77E4C4-4CDF-48F1-AE19-97F908CE16EA}" type="presOf" srcId="{5DC4041A-FA70-4371-929D-B2A37E49D5D8}" destId="{98982035-D26F-46AB-B240-9A31AE05B1D6}" srcOrd="0" destOrd="0" presId="urn:microsoft.com/office/officeart/2005/8/layout/hProcess9"/>
    <dgm:cxn modelId="{494277DB-E14C-42D8-8F05-F480D2229B20}" srcId="{E9188AF2-DDB3-4412-9281-AADF2EB4DA9B}" destId="{CCE1CA03-5245-4CD6-A5F6-F32F39C49CB7}" srcOrd="0" destOrd="0" parTransId="{73243BE8-488D-48DD-B52F-19C0A31412C9}" sibTransId="{F001A041-B41E-400D-AFB0-9B2CE6F99685}"/>
    <dgm:cxn modelId="{4CF84A96-469E-4111-9AF9-55785C02D3B5}" type="presParOf" srcId="{D88CDCB0-8542-4BBF-8B14-7DFBBB75A10F}" destId="{0BF37EA4-C929-4CC2-9740-1EDB7CD0C655}" srcOrd="0" destOrd="0" presId="urn:microsoft.com/office/officeart/2005/8/layout/hProcess9"/>
    <dgm:cxn modelId="{612E9E1D-32C8-43AD-91B1-F77BDDD39AF3}" type="presParOf" srcId="{D88CDCB0-8542-4BBF-8B14-7DFBBB75A10F}" destId="{F5916DE4-C90C-4ED1-B574-F1F97ED72443}" srcOrd="1" destOrd="0" presId="urn:microsoft.com/office/officeart/2005/8/layout/hProcess9"/>
    <dgm:cxn modelId="{1F0E76B6-49EE-4672-98B9-AB3B05B9E07A}" type="presParOf" srcId="{F5916DE4-C90C-4ED1-B574-F1F97ED72443}" destId="{60092F72-FE1B-4C95-A6DA-1D96EB740A55}" srcOrd="0" destOrd="0" presId="urn:microsoft.com/office/officeart/2005/8/layout/hProcess9"/>
    <dgm:cxn modelId="{49206537-E56D-482D-BB6D-C22067980633}" type="presParOf" srcId="{F5916DE4-C90C-4ED1-B574-F1F97ED72443}" destId="{0049E91F-1BD2-487F-91CB-12A2A9094DDD}" srcOrd="1" destOrd="0" presId="urn:microsoft.com/office/officeart/2005/8/layout/hProcess9"/>
    <dgm:cxn modelId="{B6EC898B-1642-445C-969F-5BC9D619B6EA}" type="presParOf" srcId="{F5916DE4-C90C-4ED1-B574-F1F97ED72443}" destId="{98982035-D26F-46AB-B240-9A31AE05B1D6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AA848B-8457-4045-9A1C-21B1291CB627}">
      <dsp:nvSpPr>
        <dsp:cNvPr id="0" name=""/>
        <dsp:cNvSpPr/>
      </dsp:nvSpPr>
      <dsp:spPr>
        <a:xfrm>
          <a:off x="279891" y="758"/>
          <a:ext cx="2142735" cy="128564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1400" b="0" i="0" kern="1200" dirty="0"/>
            <a:t>Mecanismo de agilización promovido en toda la administración pública</a:t>
          </a:r>
          <a:endParaRPr lang="es-CR" sz="1400" kern="1200" dirty="0"/>
        </a:p>
      </dsp:txBody>
      <dsp:txXfrm>
        <a:off x="279891" y="758"/>
        <a:ext cx="2142735" cy="1285641"/>
      </dsp:txXfrm>
    </dsp:sp>
    <dsp:sp modelId="{11CB2503-23F1-4074-8944-5250DD831AD8}">
      <dsp:nvSpPr>
        <dsp:cNvPr id="0" name=""/>
        <dsp:cNvSpPr/>
      </dsp:nvSpPr>
      <dsp:spPr>
        <a:xfrm>
          <a:off x="2636900" y="758"/>
          <a:ext cx="2142735" cy="128564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1400" kern="1200" dirty="0"/>
            <a:t>Más de </a:t>
          </a:r>
          <a:r>
            <a:rPr lang="es-CR" sz="1400" u="sng" kern="1200" dirty="0">
              <a:solidFill>
                <a:srgbClr val="FF0066"/>
              </a:solidFill>
            </a:rPr>
            <a:t>27 Instituciones </a:t>
          </a:r>
          <a:r>
            <a:rPr lang="es-CR" sz="1400" kern="1200" dirty="0"/>
            <a:t>se sumaron a la aplicación de la Directriz</a:t>
          </a:r>
        </a:p>
      </dsp:txBody>
      <dsp:txXfrm>
        <a:off x="2636900" y="758"/>
        <a:ext cx="2142735" cy="1285641"/>
      </dsp:txXfrm>
    </dsp:sp>
    <dsp:sp modelId="{ED1C135C-6558-4100-9FAA-C10EDD6DE121}">
      <dsp:nvSpPr>
        <dsp:cNvPr id="0" name=""/>
        <dsp:cNvSpPr/>
      </dsp:nvSpPr>
      <dsp:spPr>
        <a:xfrm>
          <a:off x="4993909" y="758"/>
          <a:ext cx="2142735" cy="128564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1400" b="0" i="0" kern="1200" dirty="0"/>
            <a:t>Directriz atendida por instituciones de la Adm. Central, descentralizada y municipalidades.</a:t>
          </a:r>
          <a:endParaRPr lang="es-CR" sz="1400" kern="1200" dirty="0"/>
        </a:p>
      </dsp:txBody>
      <dsp:txXfrm>
        <a:off x="4993909" y="758"/>
        <a:ext cx="2142735" cy="1285641"/>
      </dsp:txXfrm>
    </dsp:sp>
    <dsp:sp modelId="{EF33AED4-3ECF-421E-9122-0E45B41C2437}">
      <dsp:nvSpPr>
        <dsp:cNvPr id="0" name=""/>
        <dsp:cNvSpPr/>
      </dsp:nvSpPr>
      <dsp:spPr>
        <a:xfrm>
          <a:off x="7350917" y="758"/>
          <a:ext cx="2142735" cy="128564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1400" kern="1200" dirty="0"/>
            <a:t>Casos de éxito documentados</a:t>
          </a:r>
        </a:p>
      </dsp:txBody>
      <dsp:txXfrm>
        <a:off x="7350917" y="758"/>
        <a:ext cx="2142735" cy="1285641"/>
      </dsp:txXfrm>
    </dsp:sp>
    <dsp:sp modelId="{698EC7F6-0E52-41AC-9117-70FB0F7AA539}">
      <dsp:nvSpPr>
        <dsp:cNvPr id="0" name=""/>
        <dsp:cNvSpPr/>
      </dsp:nvSpPr>
      <dsp:spPr>
        <a:xfrm>
          <a:off x="1458396" y="1500673"/>
          <a:ext cx="2142735" cy="128564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1400" b="0" i="0" kern="1200" dirty="0"/>
            <a:t>Uso más eficiente de los recursos institucionales</a:t>
          </a:r>
          <a:endParaRPr lang="es-CR" sz="1400" kern="1200" dirty="0"/>
        </a:p>
      </dsp:txBody>
      <dsp:txXfrm>
        <a:off x="1458396" y="1500673"/>
        <a:ext cx="2142735" cy="1285641"/>
      </dsp:txXfrm>
    </dsp:sp>
    <dsp:sp modelId="{FDAB4FF5-64A0-4DBF-9ACB-26C34422789D}">
      <dsp:nvSpPr>
        <dsp:cNvPr id="0" name=""/>
        <dsp:cNvSpPr/>
      </dsp:nvSpPr>
      <dsp:spPr>
        <a:xfrm>
          <a:off x="3815404" y="1500673"/>
          <a:ext cx="2142735" cy="128564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1400" kern="1200" dirty="0"/>
            <a:t>Uso de la DJ </a:t>
          </a:r>
          <a:r>
            <a:rPr lang="es-ES_tradnl" sz="1400" kern="1200" dirty="0"/>
            <a:t>forma parte de las medidas de que ejecuta el gobierno para la recuperación económica tras la Covid-19 </a:t>
          </a:r>
          <a:endParaRPr lang="es-CR" sz="1400" kern="1200" dirty="0"/>
        </a:p>
      </dsp:txBody>
      <dsp:txXfrm>
        <a:off x="3815404" y="1500673"/>
        <a:ext cx="2142735" cy="1285641"/>
      </dsp:txXfrm>
    </dsp:sp>
    <dsp:sp modelId="{C44133A5-2EF4-4825-A8D7-7B73DE0EA56F}">
      <dsp:nvSpPr>
        <dsp:cNvPr id="0" name=""/>
        <dsp:cNvSpPr/>
      </dsp:nvSpPr>
      <dsp:spPr>
        <a:xfrm>
          <a:off x="6172413" y="1500673"/>
          <a:ext cx="2142735" cy="128564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1400" kern="1200" dirty="0"/>
            <a:t>Se promueve su uso en trámites de permisos, licencias y autorizaciones.</a:t>
          </a:r>
        </a:p>
      </dsp:txBody>
      <dsp:txXfrm>
        <a:off x="6172413" y="1500673"/>
        <a:ext cx="2142735" cy="128564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5FDBAD-21AC-4BE6-9607-FF981E376297}">
      <dsp:nvSpPr>
        <dsp:cNvPr id="0" name=""/>
        <dsp:cNvSpPr/>
      </dsp:nvSpPr>
      <dsp:spPr>
        <a:xfrm>
          <a:off x="1612731" y="1419275"/>
          <a:ext cx="4112730" cy="110298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0528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2100" kern="1200"/>
            <a:t>Directriz se firmó en Mayo 2020, y a la fecha estos son los resultados:</a:t>
          </a:r>
          <a:endParaRPr lang="es-ES" sz="2100" kern="1200"/>
        </a:p>
      </dsp:txBody>
      <dsp:txXfrm>
        <a:off x="1666574" y="1473118"/>
        <a:ext cx="4005044" cy="995296"/>
      </dsp:txXfrm>
    </dsp:sp>
    <dsp:sp modelId="{B5C33D53-8E25-4D02-BA13-70F4CB3F7584}">
      <dsp:nvSpPr>
        <dsp:cNvPr id="0" name=""/>
        <dsp:cNvSpPr/>
      </dsp:nvSpPr>
      <dsp:spPr>
        <a:xfrm>
          <a:off x="472276" y="338174"/>
          <a:ext cx="1906764" cy="190705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31132D-E394-420F-AEF7-9DBD1D363E50}">
      <dsp:nvSpPr>
        <dsp:cNvPr id="0" name=""/>
        <dsp:cNvSpPr/>
      </dsp:nvSpPr>
      <dsp:spPr>
        <a:xfrm>
          <a:off x="0" y="31856"/>
          <a:ext cx="9348952" cy="57914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1500" b="0" i="0" kern="1200" dirty="0">
              <a:solidFill>
                <a:srgbClr val="FF0066"/>
              </a:solidFill>
            </a:rPr>
            <a:t>AGILIDAD Y EXPERIENCIA USUARIA: </a:t>
          </a:r>
          <a:r>
            <a:rPr lang="es-CR" sz="1500" b="0" i="0" kern="1200" dirty="0"/>
            <a:t>Reduce plazos de resolución de cara al administrado para obtener sus permisos, licencias y autorizaciones.</a:t>
          </a:r>
          <a:endParaRPr lang="es-CR" sz="1500" kern="1200" dirty="0"/>
        </a:p>
      </dsp:txBody>
      <dsp:txXfrm>
        <a:off x="28272" y="60128"/>
        <a:ext cx="9292408" cy="522605"/>
      </dsp:txXfrm>
    </dsp:sp>
    <dsp:sp modelId="{165DC292-AC2F-4E1D-ADAB-2C23F8216163}">
      <dsp:nvSpPr>
        <dsp:cNvPr id="0" name=""/>
        <dsp:cNvSpPr/>
      </dsp:nvSpPr>
      <dsp:spPr>
        <a:xfrm>
          <a:off x="0" y="654206"/>
          <a:ext cx="9348952" cy="57914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1500" b="0" i="0" kern="1200" dirty="0">
              <a:solidFill>
                <a:srgbClr val="00B0F0"/>
              </a:solidFill>
            </a:rPr>
            <a:t>EFICIENCIA</a:t>
          </a:r>
          <a:r>
            <a:rPr lang="es-CR" sz="1500" b="0" i="0" kern="1200" dirty="0"/>
            <a:t>: Mejor uso de los recursos institucionales al fomentar las inspecciones posteriores en lugar de revisiones documentales.</a:t>
          </a:r>
          <a:endParaRPr lang="es-CR" sz="1500" kern="1200" dirty="0"/>
        </a:p>
      </dsp:txBody>
      <dsp:txXfrm>
        <a:off x="28272" y="682478"/>
        <a:ext cx="9292408" cy="522605"/>
      </dsp:txXfrm>
    </dsp:sp>
    <dsp:sp modelId="{00EAD841-9AE2-4EB6-976E-53DA04A74D65}">
      <dsp:nvSpPr>
        <dsp:cNvPr id="0" name=""/>
        <dsp:cNvSpPr/>
      </dsp:nvSpPr>
      <dsp:spPr>
        <a:xfrm>
          <a:off x="0" y="1276556"/>
          <a:ext cx="9348952" cy="57914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1500" b="0" i="0" kern="1200" dirty="0">
              <a:solidFill>
                <a:schemeClr val="accent1">
                  <a:lumMod val="75000"/>
                </a:schemeClr>
              </a:solidFill>
            </a:rPr>
            <a:t>NORMALIZACIÓN</a:t>
          </a:r>
          <a:r>
            <a:rPr lang="es-CR" sz="1500" b="0" i="0" kern="1200" dirty="0"/>
            <a:t> de mecanismos de seguimiento y análisis de riesgos en las Instituciones.</a:t>
          </a:r>
          <a:endParaRPr lang="es-CR" sz="1500" kern="1200" dirty="0"/>
        </a:p>
      </dsp:txBody>
      <dsp:txXfrm>
        <a:off x="28272" y="1304828"/>
        <a:ext cx="9292408" cy="52260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F37EA4-C929-4CC2-9740-1EDB7CD0C655}">
      <dsp:nvSpPr>
        <dsp:cNvPr id="0" name=""/>
        <dsp:cNvSpPr/>
      </dsp:nvSpPr>
      <dsp:spPr>
        <a:xfrm>
          <a:off x="842309" y="0"/>
          <a:ext cx="9546177" cy="3380966"/>
        </a:xfrm>
        <a:prstGeom prst="rightArrow">
          <a:avLst/>
        </a:prstGeom>
        <a:solidFill>
          <a:schemeClr val="accent5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092F72-FE1B-4C95-A6DA-1D96EB740A55}">
      <dsp:nvSpPr>
        <dsp:cNvPr id="0" name=""/>
        <dsp:cNvSpPr/>
      </dsp:nvSpPr>
      <dsp:spPr>
        <a:xfrm>
          <a:off x="143812" y="1014289"/>
          <a:ext cx="5334628" cy="135238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1700" b="1" kern="1200"/>
            <a:t>Concretar los trámites en el listado a la brevedad y rendir cuentas.</a:t>
          </a:r>
          <a:endParaRPr lang="es-CR" sz="1700" b="1" kern="1200" dirty="0"/>
        </a:p>
      </dsp:txBody>
      <dsp:txXfrm>
        <a:off x="209830" y="1080307"/>
        <a:ext cx="5202592" cy="1220350"/>
      </dsp:txXfrm>
    </dsp:sp>
    <dsp:sp modelId="{98982035-D26F-46AB-B240-9A31AE05B1D6}">
      <dsp:nvSpPr>
        <dsp:cNvPr id="0" name=""/>
        <dsp:cNvSpPr/>
      </dsp:nvSpPr>
      <dsp:spPr>
        <a:xfrm>
          <a:off x="5752356" y="1014289"/>
          <a:ext cx="5334628" cy="135238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1700" b="1" u="sng" kern="1200"/>
            <a:t>Insistir</a:t>
          </a:r>
          <a:r>
            <a:rPr lang="es-CR" sz="1700" kern="1200"/>
            <a:t> que las Instituciones que no hayan ingresado trámites en el listado, realicen sus análisis internos e implementen el mecanismo, tal y como lo señala la ya publicada Reforma a la Ley 8220</a:t>
          </a:r>
          <a:endParaRPr lang="es-CR" sz="1700" kern="1200" dirty="0"/>
        </a:p>
      </dsp:txBody>
      <dsp:txXfrm>
        <a:off x="5818374" y="1080307"/>
        <a:ext cx="5202592" cy="12203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R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4402138" y="0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55FB18-A004-4371-8589-04719B504557}" type="datetimeFigureOut">
              <a:rPr lang="es-CR" smtClean="0"/>
              <a:t>14/12/2021</a:t>
            </a:fld>
            <a:endParaRPr lang="es-CR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9553575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R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4402138" y="9553575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BDA45E-AB4F-43EA-8FFD-299824FD64E5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5826974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sldNum" idx="12"/>
          </p:nvPr>
        </p:nvSpPr>
        <p:spPr>
          <a:xfrm>
            <a:off x="4398962" y="9555162"/>
            <a:ext cx="3371850" cy="501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‹Nº›</a:t>
            </a:fld>
            <a:endParaRPr/>
          </a:p>
        </p:txBody>
      </p:sp>
      <p:sp>
        <p:nvSpPr>
          <p:cNvPr id="4" name="Google Shape;4;n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763587"/>
            <a:ext cx="5027612" cy="37703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" name="Google Shape;5;n"/>
          <p:cNvSpPr txBox="1">
            <a:spLocks noGrp="1"/>
          </p:cNvSpPr>
          <p:nvPr>
            <p:ph type="body" idx="1"/>
          </p:nvPr>
        </p:nvSpPr>
        <p:spPr>
          <a:xfrm>
            <a:off x="777875" y="4776787"/>
            <a:ext cx="6216650" cy="4524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6" name="Google Shape;6;n"/>
          <p:cNvSpPr txBox="1">
            <a:spLocks noGrp="1"/>
          </p:cNvSpPr>
          <p:nvPr>
            <p:ph type="hdr" idx="3"/>
          </p:nvPr>
        </p:nvSpPr>
        <p:spPr>
          <a:xfrm>
            <a:off x="0" y="0"/>
            <a:ext cx="3371850" cy="501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dt" idx="10"/>
          </p:nvPr>
        </p:nvSpPr>
        <p:spPr>
          <a:xfrm>
            <a:off x="4398962" y="0"/>
            <a:ext cx="3371850" cy="501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ftr" idx="11"/>
          </p:nvPr>
        </p:nvSpPr>
        <p:spPr>
          <a:xfrm>
            <a:off x="0" y="9555162"/>
            <a:ext cx="3371850" cy="501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n"/>
          <p:cNvSpPr txBox="1">
            <a:spLocks noGrp="1"/>
          </p:cNvSpPr>
          <p:nvPr>
            <p:ph type="sldNum" idx="4"/>
          </p:nvPr>
        </p:nvSpPr>
        <p:spPr>
          <a:xfrm>
            <a:off x="4398962" y="9555162"/>
            <a:ext cx="3371850" cy="501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534988" y="763588"/>
            <a:ext cx="6702425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2" name="Google Shape;22;p1:notes"/>
          <p:cNvSpPr txBox="1">
            <a:spLocks noGrp="1"/>
          </p:cNvSpPr>
          <p:nvPr>
            <p:ph type="body" idx="1"/>
          </p:nvPr>
        </p:nvSpPr>
        <p:spPr>
          <a:xfrm>
            <a:off x="777875" y="4776787"/>
            <a:ext cx="6218237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534988" y="763588"/>
            <a:ext cx="6702425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2" name="Google Shape;22;p1:notes"/>
          <p:cNvSpPr txBox="1">
            <a:spLocks noGrp="1"/>
          </p:cNvSpPr>
          <p:nvPr>
            <p:ph type="body" idx="1"/>
          </p:nvPr>
        </p:nvSpPr>
        <p:spPr>
          <a:xfrm>
            <a:off x="777875" y="4776787"/>
            <a:ext cx="6218237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305264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534988" y="763588"/>
            <a:ext cx="6702425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6" name="Google Shape;26;p2:notes"/>
          <p:cNvSpPr txBox="1">
            <a:spLocks noGrp="1"/>
          </p:cNvSpPr>
          <p:nvPr>
            <p:ph type="body" idx="1"/>
          </p:nvPr>
        </p:nvSpPr>
        <p:spPr>
          <a:xfrm>
            <a:off x="777875" y="4776787"/>
            <a:ext cx="6218237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/>
              <a:t>Contexto del porque el ofrecimiento.</a:t>
            </a:r>
            <a:r>
              <a:rPr lang="es-ES" baseline="0" dirty="0"/>
              <a:t> Ley 9998 coordinar régimen de simplificación de </a:t>
            </a:r>
            <a:r>
              <a:rPr lang="es-ES" baseline="0" dirty="0" err="1"/>
              <a:t>tramies</a:t>
            </a:r>
            <a:r>
              <a:rPr lang="es-ES" baseline="0" dirty="0"/>
              <a:t>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baseline="0" dirty="0"/>
              <a:t>Desde el 2021 se establece una metodología por medio de las federaciones de las municipalidades estandarizar procesos.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ES" baseline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494180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534988" y="763588"/>
            <a:ext cx="6700837" cy="3770312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D27A6D-BFBF-4D89-9310-9603FE26B573}" type="slidenum">
              <a:rPr lang="es-CR" smtClean="0"/>
              <a:pPr/>
              <a:t>3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8841269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534988" y="763588"/>
            <a:ext cx="6702425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6" name="Google Shape;26;p2:notes"/>
          <p:cNvSpPr txBox="1">
            <a:spLocks noGrp="1"/>
          </p:cNvSpPr>
          <p:nvPr>
            <p:ph type="body" idx="1"/>
          </p:nvPr>
        </p:nvSpPr>
        <p:spPr>
          <a:xfrm>
            <a:off x="777875" y="4776787"/>
            <a:ext cx="6218237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/>
              <a:t>Contexto del porque el ofrecimiento.</a:t>
            </a:r>
            <a:r>
              <a:rPr lang="es-ES" baseline="0" dirty="0"/>
              <a:t> Ley 9998 coordinar régimen de simplificación de </a:t>
            </a:r>
            <a:r>
              <a:rPr lang="es-ES" baseline="0" dirty="0" err="1"/>
              <a:t>tramies</a:t>
            </a:r>
            <a:r>
              <a:rPr lang="es-ES" baseline="0" dirty="0"/>
              <a:t>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baseline="0" dirty="0"/>
              <a:t>Desde el 2021 se establece una metodología por medio de las federaciones de las municipalidades estandarizar procesos.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ES" baseline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721356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534988" y="763588"/>
            <a:ext cx="6702425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2" name="Google Shape;22;p1:notes"/>
          <p:cNvSpPr txBox="1">
            <a:spLocks noGrp="1"/>
          </p:cNvSpPr>
          <p:nvPr>
            <p:ph type="body" idx="1"/>
          </p:nvPr>
        </p:nvSpPr>
        <p:spPr>
          <a:xfrm>
            <a:off x="777875" y="4776787"/>
            <a:ext cx="6218237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728147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534988" y="763588"/>
            <a:ext cx="6702425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6" name="Google Shape;26;p2:notes"/>
          <p:cNvSpPr txBox="1">
            <a:spLocks noGrp="1"/>
          </p:cNvSpPr>
          <p:nvPr>
            <p:ph type="body" idx="1"/>
          </p:nvPr>
        </p:nvSpPr>
        <p:spPr>
          <a:xfrm>
            <a:off x="777875" y="4776787"/>
            <a:ext cx="6218237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271173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534988" y="763588"/>
            <a:ext cx="6702425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6" name="Google Shape;26;p2:notes"/>
          <p:cNvSpPr txBox="1">
            <a:spLocks noGrp="1"/>
          </p:cNvSpPr>
          <p:nvPr>
            <p:ph type="body" idx="1"/>
          </p:nvPr>
        </p:nvSpPr>
        <p:spPr>
          <a:xfrm>
            <a:off x="777875" y="4776787"/>
            <a:ext cx="6218237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424854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534988" y="763588"/>
            <a:ext cx="6702425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2" name="Google Shape;22;p1:notes"/>
          <p:cNvSpPr txBox="1">
            <a:spLocks noGrp="1"/>
          </p:cNvSpPr>
          <p:nvPr>
            <p:ph type="body" idx="1"/>
          </p:nvPr>
        </p:nvSpPr>
        <p:spPr>
          <a:xfrm>
            <a:off x="777875" y="4776787"/>
            <a:ext cx="6218237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4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544317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dt" idx="10"/>
          </p:nvPr>
        </p:nvSpPr>
        <p:spPr>
          <a:xfrm>
            <a:off x="609600" y="6246812"/>
            <a:ext cx="2838450" cy="471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ftr" idx="11"/>
          </p:nvPr>
        </p:nvSpPr>
        <p:spPr>
          <a:xfrm>
            <a:off x="4168775" y="6246812"/>
            <a:ext cx="3862387" cy="471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739187" y="6246812"/>
            <a:ext cx="2838450" cy="471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lvl="1" indent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lvl="2" indent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lvl="3" indent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lvl="4" indent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lvl="5" indent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lvl="6" indent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lvl="7" indent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lvl="8" indent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0013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0613" y="1825625"/>
            <a:ext cx="5180012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26AA1-61AA-4630-B2DA-FFB7618C0A20}" type="datetimeFigureOut">
              <a:rPr lang="es-CR" smtClean="0"/>
              <a:t>14/12/2021</a:t>
            </a:fld>
            <a:endParaRPr lang="es-C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55126-5CA1-439D-88E3-71C67956AAFD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649661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2425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62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6200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0613" y="1681163"/>
            <a:ext cx="51816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0613" y="2505075"/>
            <a:ext cx="5181600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26AA1-61AA-4630-B2DA-FFB7618C0A20}" type="datetimeFigureOut">
              <a:rPr lang="es-CR" smtClean="0"/>
              <a:t>14/12/2021</a:t>
            </a:fld>
            <a:endParaRPr lang="es-CR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55126-5CA1-439D-88E3-71C67956AAFD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9358666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26AA1-61AA-4630-B2DA-FFB7618C0A20}" type="datetimeFigureOut">
              <a:rPr lang="es-CR" smtClean="0"/>
              <a:t>14/12/2021</a:t>
            </a:fld>
            <a:endParaRPr lang="es-CR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55126-5CA1-439D-88E3-71C67956AAFD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5136618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26AA1-61AA-4630-B2DA-FFB7618C0A20}" type="datetimeFigureOut">
              <a:rPr lang="es-CR" smtClean="0"/>
              <a:t>14/12/2021</a:t>
            </a:fld>
            <a:endParaRPr lang="es-CR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55126-5CA1-439D-88E3-71C67956AAFD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40735240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06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1600" y="987425"/>
            <a:ext cx="61706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065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26AA1-61AA-4630-B2DA-FFB7618C0A20}" type="datetimeFigureOut">
              <a:rPr lang="es-CR" smtClean="0"/>
              <a:t>14/12/2021</a:t>
            </a:fld>
            <a:endParaRPr lang="es-C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55126-5CA1-439D-88E3-71C67956AAFD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1240697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06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1600" y="987425"/>
            <a:ext cx="6170613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065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26AA1-61AA-4630-B2DA-FFB7618C0A20}" type="datetimeFigureOut">
              <a:rPr lang="es-CR" smtClean="0"/>
              <a:t>14/12/2021</a:t>
            </a:fld>
            <a:endParaRPr lang="es-C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55126-5CA1-439D-88E3-71C67956AAFD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7462785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26AA1-61AA-4630-B2DA-FFB7618C0A20}" type="datetimeFigureOut">
              <a:rPr lang="es-CR" smtClean="0"/>
              <a:t>14/12/2021</a:t>
            </a:fld>
            <a:endParaRPr lang="es-C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55126-5CA1-439D-88E3-71C67956AAFD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2472565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3313" y="365125"/>
            <a:ext cx="2627312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2713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26AA1-61AA-4630-B2DA-FFB7618C0A20}" type="datetimeFigureOut">
              <a:rPr lang="es-CR" smtClean="0"/>
              <a:t>14/12/2021</a:t>
            </a:fld>
            <a:endParaRPr lang="es-C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55126-5CA1-439D-88E3-71C67956AAFD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419193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R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4" name="Marcador de pie de página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‹Nº›</a:t>
            </a:fld>
            <a:endParaRPr lang="en-US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90899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26280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bg>
      <p:bgPr>
        <a:gradFill>
          <a:gsLst>
            <a:gs pos="0">
              <a:srgbClr val="EFEDEE"/>
            </a:gs>
            <a:gs pos="53000">
              <a:srgbClr val="F1EFF0"/>
            </a:gs>
            <a:gs pos="77000">
              <a:srgbClr val="EFEDEE"/>
            </a:gs>
            <a:gs pos="100000">
              <a:srgbClr val="EFEBE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982" y="163481"/>
            <a:ext cx="10512862" cy="739056"/>
          </a:xfrm>
        </p:spPr>
        <p:txBody>
          <a:bodyPr>
            <a:normAutofit/>
          </a:bodyPr>
          <a:lstStyle>
            <a:lvl1pPr>
              <a:defRPr sz="3599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57430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  <a:prstGeom prst="rect">
            <a:avLst/>
          </a:prstGeom>
        </p:spPr>
        <p:txBody>
          <a:bodyPr vert="horz"/>
          <a:lstStyle/>
          <a:p>
            <a:r>
              <a:rPr lang="es-ES_tradnl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600201"/>
            <a:ext cx="5383398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600201"/>
            <a:ext cx="5383398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36878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Diapositiva de título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0"/>
          <p:cNvSpPr txBox="1">
            <a:spLocks noGrp="1"/>
          </p:cNvSpPr>
          <p:nvPr>
            <p:ph type="ctrTitle"/>
          </p:nvPr>
        </p:nvSpPr>
        <p:spPr>
          <a:xfrm>
            <a:off x="1523603" y="1122363"/>
            <a:ext cx="9141619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5998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0"/>
          <p:cNvSpPr txBox="1">
            <a:spLocks noGrp="1"/>
          </p:cNvSpPr>
          <p:nvPr>
            <p:ph type="subTitle" idx="1"/>
          </p:nvPr>
        </p:nvSpPr>
        <p:spPr>
          <a:xfrm>
            <a:off x="1523603" y="3602038"/>
            <a:ext cx="9141619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399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999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799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40"/>
          <p:cNvSpPr txBox="1">
            <a:spLocks noGrp="1"/>
          </p:cNvSpPr>
          <p:nvPr>
            <p:ph type="dt" idx="10"/>
          </p:nvPr>
        </p:nvSpPr>
        <p:spPr>
          <a:xfrm>
            <a:off x="837982" y="6356351"/>
            <a:ext cx="27424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cs typeface="Times New Roman"/>
              <a:sym typeface="Times New Roman"/>
            </a:endParaRPr>
          </a:p>
        </p:txBody>
      </p:sp>
      <p:sp>
        <p:nvSpPr>
          <p:cNvPr id="19" name="Google Shape;19;p40"/>
          <p:cNvSpPr txBox="1">
            <a:spLocks noGrp="1"/>
          </p:cNvSpPr>
          <p:nvPr>
            <p:ph type="ftr" idx="11"/>
          </p:nvPr>
        </p:nvSpPr>
        <p:spPr>
          <a:xfrm>
            <a:off x="4037549" y="6356351"/>
            <a:ext cx="411372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cs typeface="Times New Roman"/>
              <a:sym typeface="Times New Roman"/>
            </a:endParaRPr>
          </a:p>
        </p:txBody>
      </p:sp>
      <p:sp>
        <p:nvSpPr>
          <p:cNvPr id="20" name="Google Shape;20;p40"/>
          <p:cNvSpPr txBox="1">
            <a:spLocks noGrp="1"/>
          </p:cNvSpPr>
          <p:nvPr>
            <p:ph type="sldNum" idx="12"/>
          </p:nvPr>
        </p:nvSpPr>
        <p:spPr>
          <a:xfrm>
            <a:off x="8608357" y="6356351"/>
            <a:ext cx="27424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tabLst/>
              <a:defRPr/>
            </a:pPr>
            <a:fld id="{00000000-1234-1234-1234-123412341234}" type="slidenum">
              <a:rPr kumimoji="0" lang="es-CR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cs typeface="Times New Roman"/>
                <a:sym typeface="Times New Roman"/>
              </a:rPr>
              <a:pPr marL="0" marR="0" lvl="0" indent="0" algn="r" defTabSz="914400" rtl="0" eaLnBrk="1" fontAlgn="auto" latinLnBrk="0" hangingPunct="1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Times New Roman"/>
                <a:buNone/>
                <a:tabLst/>
                <a:defRPr/>
              </a:pPr>
              <a:t>‹Nº›</a:t>
            </a:fld>
            <a:endParaRPr kumimoji="0" lang="es-CR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40392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0825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0825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C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26AA1-61AA-4630-B2DA-FFB7618C0A20}" type="datetimeFigureOut">
              <a:rPr lang="es-CR" smtClean="0"/>
              <a:t>14/12/2021</a:t>
            </a:fld>
            <a:endParaRPr lang="es-C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55126-5CA1-439D-88E3-71C67956AAFD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764479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26AA1-61AA-4630-B2DA-FFB7618C0A20}" type="datetimeFigureOut">
              <a:rPr lang="es-CR" smtClean="0"/>
              <a:t>14/12/2021</a:t>
            </a:fld>
            <a:endParaRPr lang="es-C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55126-5CA1-439D-88E3-71C67956AAFD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4201391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24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24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26AA1-61AA-4630-B2DA-FFB7618C0A20}" type="datetimeFigureOut">
              <a:rPr lang="es-CR" smtClean="0"/>
              <a:t>14/12/2021</a:t>
            </a:fld>
            <a:endParaRPr lang="es-C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55126-5CA1-439D-88E3-71C67956AAFD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484159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8">
            <a:alphaModFix/>
          </a:blip>
          <a:stretch>
            <a:fillRect/>
          </a:stretch>
        </a:blip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3"/>
          <p:cNvSpPr txBox="1">
            <a:spLocks noGrp="1"/>
          </p:cNvSpPr>
          <p:nvPr>
            <p:ph type="title"/>
          </p:nvPr>
        </p:nvSpPr>
        <p:spPr>
          <a:xfrm>
            <a:off x="609600" y="273050"/>
            <a:ext cx="10968037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2" name="Google Shape;12;p3"/>
          <p:cNvSpPr txBox="1">
            <a:spLocks noGrp="1"/>
          </p:cNvSpPr>
          <p:nvPr>
            <p:ph type="body" idx="1"/>
          </p:nvPr>
        </p:nvSpPr>
        <p:spPr>
          <a:xfrm>
            <a:off x="609600" y="1604962"/>
            <a:ext cx="10968037" cy="4524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5575" rIns="0" bIns="0" anchor="t" anchorCtr="0">
            <a:noAutofit/>
          </a:bodyPr>
          <a:lstStyle>
            <a:lvl1pPr marL="457200" marR="0" lvl="0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3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sz="2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3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3000"/>
              </a:lnSpc>
              <a:spcBef>
                <a:spcPts val="70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3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3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3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3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3000"/>
              </a:lnSpc>
              <a:spcBef>
                <a:spcPts val="200"/>
              </a:spcBef>
              <a:spcAft>
                <a:spcPts val="20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dt" idx="10"/>
          </p:nvPr>
        </p:nvSpPr>
        <p:spPr>
          <a:xfrm>
            <a:off x="609600" y="6246812"/>
            <a:ext cx="2838450" cy="471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ftr" idx="11"/>
          </p:nvPr>
        </p:nvSpPr>
        <p:spPr>
          <a:xfrm>
            <a:off x="4168775" y="6246812"/>
            <a:ext cx="3862387" cy="471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739187" y="6246812"/>
            <a:ext cx="2838450" cy="471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66" r:id="rId5"/>
    <p:sldLayoutId id="2147483668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24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24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16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126AA1-61AA-4630-B2DA-FFB7618C0A20}" type="datetimeFigureOut">
              <a:rPr lang="es-CR" smtClean="0"/>
              <a:t>14/12/2021</a:t>
            </a:fld>
            <a:endParaRPr lang="es-C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7013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09013" y="6356350"/>
            <a:ext cx="2741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355126-5CA1-439D-88E3-71C67956AAFD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765584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12" Type="http://schemas.openxmlformats.org/officeDocument/2006/relationships/image" Target="../media/image23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tiff"/><Relationship Id="rId5" Type="http://schemas.openxmlformats.org/officeDocument/2006/relationships/image" Target="../media/image6.tiff"/><Relationship Id="rId10" Type="http://schemas.openxmlformats.org/officeDocument/2006/relationships/image" Target="../media/image11.png"/><Relationship Id="rId4" Type="http://schemas.openxmlformats.org/officeDocument/2006/relationships/image" Target="../media/image5.tiff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tiff"/><Relationship Id="rId3" Type="http://schemas.openxmlformats.org/officeDocument/2006/relationships/image" Target="../media/image4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microsoft.com/office/2007/relationships/hdphoto" Target="../media/hdphoto2.wdp"/><Relationship Id="rId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microsoft.com/office/2007/relationships/hdphoto" Target="../media/hdphoto1.wdp"/><Relationship Id="rId9" Type="http://schemas.openxmlformats.org/officeDocument/2006/relationships/image" Target="../media/image5.tif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6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13.png"/><Relationship Id="rId4" Type="http://schemas.microsoft.com/office/2007/relationships/hdphoto" Target="../media/hdphoto1.wdp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4.pn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3" Type="http://schemas.openxmlformats.org/officeDocument/2006/relationships/image" Target="../media/image21.png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9EF35C21-F604-4661-82DA-DFF6D616572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1495" b="23365"/>
          <a:stretch/>
        </p:blipFill>
        <p:spPr>
          <a:xfrm>
            <a:off x="9817079" y="162231"/>
            <a:ext cx="2249897" cy="958645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4003633" y="2441472"/>
            <a:ext cx="806334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>
              <a:spcBef>
                <a:spcPct val="0"/>
              </a:spcBef>
              <a:buClrTx/>
              <a:defRPr/>
            </a:pPr>
            <a:r>
              <a:rPr lang="es-ES" sz="4400" kern="1200" spc="300" dirty="0">
                <a:solidFill>
                  <a:schemeClr val="bg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Impact"/>
                <a:cs typeface="Impact"/>
              </a:rPr>
              <a:t>Estrategias para la Formalización de las PYMES 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5181267" y="5592217"/>
            <a:ext cx="57080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R" sz="1600" dirty="0">
                <a:solidFill>
                  <a:schemeClr val="bg1"/>
                </a:solidFill>
              </a:rPr>
              <a:t>14 de diciembre 2021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/>
              <a:t>¿Porqué cambiar el paradigma?</a:t>
            </a:r>
          </a:p>
        </p:txBody>
      </p:sp>
      <p:graphicFrame>
        <p:nvGraphicFramePr>
          <p:cNvPr id="7" name="Diagrama 6"/>
          <p:cNvGraphicFramePr/>
          <p:nvPr/>
        </p:nvGraphicFramePr>
        <p:xfrm>
          <a:off x="1008993" y="1416050"/>
          <a:ext cx="9348952" cy="1887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Diagrama 7"/>
          <p:cNvGraphicFramePr/>
          <p:nvPr/>
        </p:nvGraphicFramePr>
        <p:xfrm>
          <a:off x="346840" y="3303614"/>
          <a:ext cx="11230797" cy="33809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" name="Rectángulo 5"/>
          <p:cNvSpPr/>
          <p:nvPr/>
        </p:nvSpPr>
        <p:spPr>
          <a:xfrm>
            <a:off x="1008993" y="3546164"/>
            <a:ext cx="25298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CR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¿Qué sigue?</a:t>
            </a: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059" y="5191177"/>
            <a:ext cx="1295867" cy="1150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4698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4953000" y="2762250"/>
            <a:ext cx="52768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kern="1200" spc="300" dirty="0">
                <a:solidFill>
                  <a:schemeClr val="bg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Impact"/>
                <a:cs typeface="Impact"/>
              </a:rPr>
              <a:t>GRACIAS </a:t>
            </a:r>
            <a:endParaRPr lang="es-CR" sz="4400" kern="1200" spc="300" dirty="0">
              <a:solidFill>
                <a:schemeClr val="bg1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Impact"/>
              <a:cs typeface="Impact"/>
            </a:endParaRPr>
          </a:p>
        </p:txBody>
      </p:sp>
    </p:spTree>
    <p:extLst>
      <p:ext uri="{BB962C8B-B14F-4D97-AF65-F5344CB8AC3E}">
        <p14:creationId xmlns:p14="http://schemas.microsoft.com/office/powerpoint/2010/main" val="1430447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9BCA7C15-907E-4DEE-9527-AA35BB33E1C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1495" b="23365"/>
          <a:stretch/>
        </p:blipFill>
        <p:spPr>
          <a:xfrm>
            <a:off x="10950315" y="233760"/>
            <a:ext cx="1142258" cy="486698"/>
          </a:xfrm>
          <a:prstGeom prst="rect">
            <a:avLst/>
          </a:prstGeom>
        </p:spPr>
      </p:pic>
      <p:grpSp>
        <p:nvGrpSpPr>
          <p:cNvPr id="8" name="Grupo 7"/>
          <p:cNvGrpSpPr/>
          <p:nvPr/>
        </p:nvGrpSpPr>
        <p:grpSpPr>
          <a:xfrm>
            <a:off x="848822" y="721071"/>
            <a:ext cx="9211022" cy="3456865"/>
            <a:chOff x="848822" y="721071"/>
            <a:chExt cx="9211022" cy="3456865"/>
          </a:xfrm>
        </p:grpSpPr>
        <p:grpSp>
          <p:nvGrpSpPr>
            <p:cNvPr id="3" name="Grupo 2"/>
            <p:cNvGrpSpPr/>
            <p:nvPr/>
          </p:nvGrpSpPr>
          <p:grpSpPr>
            <a:xfrm>
              <a:off x="848822" y="1461232"/>
              <a:ext cx="9211022" cy="2716704"/>
              <a:chOff x="851147" y="1478647"/>
              <a:chExt cx="9211022" cy="2716704"/>
            </a:xfrm>
          </p:grpSpPr>
          <p:sp>
            <p:nvSpPr>
              <p:cNvPr id="181" name="CuadroTexto 180"/>
              <p:cNvSpPr txBox="1"/>
              <p:nvPr/>
            </p:nvSpPr>
            <p:spPr>
              <a:xfrm>
                <a:off x="3962244" y="2115614"/>
                <a:ext cx="3002737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CR" sz="2400" b="1" dirty="0">
                    <a:solidFill>
                      <a:srgbClr val="028090"/>
                    </a:solidFill>
                    <a:latin typeface="Fira Sans Extra Condensed"/>
                    <a:ea typeface="Fira Sans Extra Condensed"/>
                    <a:cs typeface="Fira Sans Extra Condensed"/>
                  </a:rPr>
                  <a:t>¿QUÉ BUSCAMOS CON ESTAS ESTRATEGIAS? </a:t>
                </a:r>
              </a:p>
            </p:txBody>
          </p:sp>
          <p:grpSp>
            <p:nvGrpSpPr>
              <p:cNvPr id="83" name="Google Shape;599;p25"/>
              <p:cNvGrpSpPr/>
              <p:nvPr/>
            </p:nvGrpSpPr>
            <p:grpSpPr>
              <a:xfrm>
                <a:off x="7702385" y="1597943"/>
                <a:ext cx="2357460" cy="1996129"/>
                <a:chOff x="6615425" y="1239850"/>
                <a:chExt cx="1818356" cy="1434862"/>
              </a:xfrm>
            </p:grpSpPr>
            <p:sp>
              <p:nvSpPr>
                <p:cNvPr id="117" name="Google Shape;600;p25"/>
                <p:cNvSpPr/>
                <p:nvPr/>
              </p:nvSpPr>
              <p:spPr>
                <a:xfrm>
                  <a:off x="6615425" y="1239850"/>
                  <a:ext cx="1818356" cy="336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950" h="13476" extrusionOk="0">
                      <a:moveTo>
                        <a:pt x="0" y="13476"/>
                      </a:moveTo>
                      <a:lnTo>
                        <a:pt x="13477" y="0"/>
                      </a:lnTo>
                      <a:lnTo>
                        <a:pt x="71950" y="0"/>
                      </a:lnTo>
                    </a:path>
                  </a:pathLst>
                </a:custGeom>
                <a:noFill/>
                <a:ln w="9525" cap="flat" cmpd="sng">
                  <a:solidFill>
                    <a:srgbClr val="9C27B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118" name="Google Shape;601;p25"/>
                <p:cNvSpPr txBox="1"/>
                <p:nvPr/>
              </p:nvSpPr>
              <p:spPr>
                <a:xfrm>
                  <a:off x="6628025" y="1919912"/>
                  <a:ext cx="1743000" cy="7548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lvl="0" algn="just"/>
                  <a:r>
                    <a:rPr lang="es-CR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Promover acciones para fomentar la formalidad de las empresas mejorando el contexto para que las pyme puedan desarrollarse en condiciones más favorables.</a:t>
                  </a:r>
                  <a:endParaRPr lang="es-ES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19" name="Google Shape;602;p25"/>
                <p:cNvSpPr txBox="1"/>
                <p:nvPr/>
              </p:nvSpPr>
              <p:spPr>
                <a:xfrm>
                  <a:off x="6682188" y="1421825"/>
                  <a:ext cx="1716975" cy="2910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" sz="1800" b="1" dirty="0">
                      <a:solidFill>
                        <a:srgbClr val="006985"/>
                      </a:solidFill>
                      <a:latin typeface="Fira Sans Extra Condensed"/>
                      <a:ea typeface="Fira Sans Extra Condensed"/>
                      <a:cs typeface="Fira Sans Extra Condensed"/>
                      <a:sym typeface="Fira Sans Extra Condensed Medium"/>
                    </a:rPr>
                    <a:t>Formalización para las PYMES</a:t>
                  </a:r>
                  <a:endParaRPr sz="1800" b="1" dirty="0">
                    <a:solidFill>
                      <a:srgbClr val="006985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 Medium"/>
                  </a:endParaRPr>
                </a:p>
              </p:txBody>
            </p:sp>
          </p:grpSp>
          <p:grpSp>
            <p:nvGrpSpPr>
              <p:cNvPr id="85" name="Google Shape;604;p25"/>
              <p:cNvGrpSpPr/>
              <p:nvPr/>
            </p:nvGrpSpPr>
            <p:grpSpPr>
              <a:xfrm>
                <a:off x="851147" y="1478647"/>
                <a:ext cx="2373717" cy="1895868"/>
                <a:chOff x="697685" y="1239850"/>
                <a:chExt cx="1830896" cy="1362792"/>
              </a:xfrm>
            </p:grpSpPr>
            <p:sp>
              <p:nvSpPr>
                <p:cNvPr id="114" name="Google Shape;605;p25"/>
                <p:cNvSpPr/>
                <p:nvPr/>
              </p:nvSpPr>
              <p:spPr>
                <a:xfrm flipH="1">
                  <a:off x="710225" y="1239850"/>
                  <a:ext cx="1818356" cy="336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950" h="13476" extrusionOk="0">
                      <a:moveTo>
                        <a:pt x="0" y="13476"/>
                      </a:moveTo>
                      <a:lnTo>
                        <a:pt x="13477" y="0"/>
                      </a:lnTo>
                      <a:lnTo>
                        <a:pt x="71950" y="0"/>
                      </a:lnTo>
                    </a:path>
                  </a:pathLst>
                </a:custGeom>
                <a:noFill/>
                <a:ln w="9525" cap="flat" cmpd="sng">
                  <a:solidFill>
                    <a:srgbClr val="FBB83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115" name="Google Shape;606;p25"/>
                <p:cNvSpPr txBox="1"/>
                <p:nvPr/>
              </p:nvSpPr>
              <p:spPr>
                <a:xfrm>
                  <a:off x="697685" y="1847842"/>
                  <a:ext cx="1818278" cy="7548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lvl="0" algn="just"/>
                  <a:r>
                    <a:rPr lang="es-CR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Facilitar los trámites que intervienen en la ruta de la formalización de las empresas mediante el uso de la DJ u otro instrumento de mejora regulatoria.</a:t>
                  </a:r>
                  <a:endParaRPr lang="es-ES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16" name="Google Shape;607;p25"/>
                <p:cNvSpPr txBox="1"/>
                <p:nvPr/>
              </p:nvSpPr>
              <p:spPr>
                <a:xfrm>
                  <a:off x="710288" y="1421825"/>
                  <a:ext cx="1471500" cy="2910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" sz="1800" b="1" dirty="0">
                      <a:solidFill>
                        <a:srgbClr val="006985"/>
                      </a:solidFill>
                      <a:latin typeface="Fira Sans Extra Condensed"/>
                      <a:ea typeface="Fira Sans Extra Condensed"/>
                      <a:cs typeface="Fira Sans Extra Condensed"/>
                      <a:sym typeface="Fira Sans Extra Condensed Medium"/>
                    </a:rPr>
                    <a:t>AGILIZAR </a:t>
                  </a:r>
                  <a:endParaRPr sz="1800" b="1" dirty="0">
                    <a:solidFill>
                      <a:srgbClr val="006985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 Medium"/>
                  </a:endParaRPr>
                </a:p>
              </p:txBody>
            </p:sp>
          </p:grpSp>
          <p:sp>
            <p:nvSpPr>
              <p:cNvPr id="111" name="Google Shape;610;p25"/>
              <p:cNvSpPr/>
              <p:nvPr/>
            </p:nvSpPr>
            <p:spPr>
              <a:xfrm>
                <a:off x="868150" y="3607059"/>
                <a:ext cx="3173941" cy="468996"/>
              </a:xfrm>
              <a:custGeom>
                <a:avLst/>
                <a:gdLst/>
                <a:ahLst/>
                <a:cxnLst/>
                <a:rect l="l" t="t" r="r" b="b"/>
                <a:pathLst>
                  <a:path w="97925" h="13485" extrusionOk="0">
                    <a:moveTo>
                      <a:pt x="97925" y="0"/>
                    </a:moveTo>
                    <a:lnTo>
                      <a:pt x="84301" y="13476"/>
                    </a:lnTo>
                    <a:lnTo>
                      <a:pt x="0" y="13485"/>
                    </a:lnTo>
                  </a:path>
                </a:pathLst>
              </a:custGeom>
              <a:noFill/>
              <a:ln w="9525" cap="flat" cmpd="sng">
                <a:solidFill>
                  <a:srgbClr val="FB856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08" name="Google Shape;615;p25"/>
              <p:cNvSpPr/>
              <p:nvPr/>
            </p:nvSpPr>
            <p:spPr>
              <a:xfrm>
                <a:off x="6870920" y="3726355"/>
                <a:ext cx="3191249" cy="468996"/>
              </a:xfrm>
              <a:custGeom>
                <a:avLst/>
                <a:gdLst/>
                <a:ahLst/>
                <a:cxnLst/>
                <a:rect l="l" t="t" r="r" b="b"/>
                <a:pathLst>
                  <a:path w="98459" h="13485" extrusionOk="0">
                    <a:moveTo>
                      <a:pt x="0" y="0"/>
                    </a:moveTo>
                    <a:lnTo>
                      <a:pt x="13624" y="13476"/>
                    </a:lnTo>
                    <a:lnTo>
                      <a:pt x="98459" y="13485"/>
                    </a:lnTo>
                  </a:path>
                </a:pathLst>
              </a:custGeom>
              <a:noFill/>
              <a:ln w="9525" cap="flat" cmpd="sng">
                <a:solidFill>
                  <a:srgbClr val="E850E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grpSp>
          <p:nvGrpSpPr>
            <p:cNvPr id="6" name="Grupo 5"/>
            <p:cNvGrpSpPr/>
            <p:nvPr/>
          </p:nvGrpSpPr>
          <p:grpSpPr>
            <a:xfrm>
              <a:off x="7024321" y="776996"/>
              <a:ext cx="793611" cy="703140"/>
              <a:chOff x="6909585" y="742115"/>
              <a:chExt cx="793611" cy="703140"/>
            </a:xfrm>
          </p:grpSpPr>
          <p:sp>
            <p:nvSpPr>
              <p:cNvPr id="134" name="Google Shape;1163;p35"/>
              <p:cNvSpPr/>
              <p:nvPr/>
            </p:nvSpPr>
            <p:spPr>
              <a:xfrm>
                <a:off x="6909585" y="742115"/>
                <a:ext cx="793611" cy="703140"/>
              </a:xfrm>
              <a:custGeom>
                <a:avLst/>
                <a:gdLst/>
                <a:ahLst/>
                <a:cxnLst/>
                <a:rect l="l" t="t" r="r" b="b"/>
                <a:pathLst>
                  <a:path w="1598" h="1600" extrusionOk="0">
                    <a:moveTo>
                      <a:pt x="1597" y="804"/>
                    </a:moveTo>
                    <a:lnTo>
                      <a:pt x="1597" y="804"/>
                    </a:lnTo>
                    <a:cubicBezTo>
                      <a:pt x="1597" y="1243"/>
                      <a:pt x="1241" y="1599"/>
                      <a:pt x="802" y="1599"/>
                    </a:cubicBezTo>
                    <a:cubicBezTo>
                      <a:pt x="356" y="1599"/>
                      <a:pt x="0" y="1243"/>
                      <a:pt x="0" y="804"/>
                    </a:cubicBezTo>
                    <a:cubicBezTo>
                      <a:pt x="0" y="357"/>
                      <a:pt x="356" y="0"/>
                      <a:pt x="802" y="0"/>
                    </a:cubicBezTo>
                    <a:cubicBezTo>
                      <a:pt x="1241" y="0"/>
                      <a:pt x="1597" y="357"/>
                      <a:pt x="1597" y="804"/>
                    </a:cubicBezTo>
                  </a:path>
                </a:pathLst>
              </a:custGeom>
              <a:solidFill>
                <a:srgbClr val="00A89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999999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" name="Google Shape;1164;p35"/>
              <p:cNvSpPr txBox="1"/>
              <p:nvPr/>
            </p:nvSpPr>
            <p:spPr>
              <a:xfrm>
                <a:off x="7085130" y="860209"/>
                <a:ext cx="488452" cy="5298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8000"/>
                  <a:buFont typeface="Lato Black"/>
                  <a:buNone/>
                  <a:tabLst/>
                  <a:defRPr/>
                </a:pPr>
                <a:r>
                  <a:rPr lang="en-GB" sz="2800" dirty="0">
                    <a:solidFill>
                      <a:srgbClr val="FFFFFF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2</a:t>
                </a:r>
                <a:endParaRPr kumimoji="0" sz="2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  <p:grpSp>
          <p:nvGrpSpPr>
            <p:cNvPr id="5" name="Grupo 4"/>
            <p:cNvGrpSpPr/>
            <p:nvPr/>
          </p:nvGrpSpPr>
          <p:grpSpPr>
            <a:xfrm>
              <a:off x="3091860" y="721071"/>
              <a:ext cx="800078" cy="703140"/>
              <a:chOff x="2932534" y="686913"/>
              <a:chExt cx="800078" cy="703140"/>
            </a:xfrm>
          </p:grpSpPr>
          <p:sp>
            <p:nvSpPr>
              <p:cNvPr id="136" name="Google Shape;1215;p35"/>
              <p:cNvSpPr/>
              <p:nvPr/>
            </p:nvSpPr>
            <p:spPr>
              <a:xfrm>
                <a:off x="2932534" y="686913"/>
                <a:ext cx="800078" cy="703140"/>
              </a:xfrm>
              <a:custGeom>
                <a:avLst/>
                <a:gdLst/>
                <a:ahLst/>
                <a:cxnLst/>
                <a:rect l="l" t="t" r="r" b="b"/>
                <a:pathLst>
                  <a:path w="1608" h="1600" extrusionOk="0">
                    <a:moveTo>
                      <a:pt x="1607" y="804"/>
                    </a:moveTo>
                    <a:lnTo>
                      <a:pt x="1607" y="804"/>
                    </a:lnTo>
                    <a:cubicBezTo>
                      <a:pt x="1607" y="1243"/>
                      <a:pt x="1251" y="1599"/>
                      <a:pt x="804" y="1599"/>
                    </a:cubicBezTo>
                    <a:cubicBezTo>
                      <a:pt x="365" y="1599"/>
                      <a:pt x="0" y="1243"/>
                      <a:pt x="0" y="804"/>
                    </a:cubicBezTo>
                    <a:cubicBezTo>
                      <a:pt x="0" y="357"/>
                      <a:pt x="365" y="0"/>
                      <a:pt x="804" y="0"/>
                    </a:cubicBezTo>
                    <a:cubicBezTo>
                      <a:pt x="1251" y="0"/>
                      <a:pt x="1607" y="357"/>
                      <a:pt x="1607" y="804"/>
                    </a:cubicBezTo>
                  </a:path>
                </a:pathLst>
              </a:custGeom>
              <a:solidFill>
                <a:srgbClr val="00698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999999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" name="Google Shape;1217;p35"/>
              <p:cNvSpPr txBox="1"/>
              <p:nvPr/>
            </p:nvSpPr>
            <p:spPr>
              <a:xfrm>
                <a:off x="3111799" y="805007"/>
                <a:ext cx="488452" cy="5298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8000"/>
                  <a:buFont typeface="Lato Black"/>
                  <a:buNone/>
                  <a:tabLst/>
                  <a:defRPr/>
                </a:pPr>
                <a:r>
                  <a:rPr kumimoji="0" lang="en-GB" sz="2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1</a:t>
                </a:r>
                <a:endParaRPr kumimoji="0" sz="2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</p:grpSp>
      <p:grpSp>
        <p:nvGrpSpPr>
          <p:cNvPr id="10" name="Grupo 9"/>
          <p:cNvGrpSpPr/>
          <p:nvPr/>
        </p:nvGrpSpPr>
        <p:grpSpPr>
          <a:xfrm>
            <a:off x="7433866" y="4756320"/>
            <a:ext cx="2632383" cy="1628832"/>
            <a:chOff x="7433866" y="4756320"/>
            <a:chExt cx="2632383" cy="1628832"/>
          </a:xfrm>
        </p:grpSpPr>
        <p:pic>
          <p:nvPicPr>
            <p:cNvPr id="129" name="1 Imagen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87163" y="4756320"/>
              <a:ext cx="944044" cy="855263"/>
            </a:xfrm>
            <a:prstGeom prst="rect">
              <a:avLst/>
            </a:prstGeom>
          </p:spPr>
        </p:pic>
        <p:pic>
          <p:nvPicPr>
            <p:cNvPr id="130" name="2 Imagen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42195" y="4790571"/>
              <a:ext cx="753680" cy="726642"/>
            </a:xfrm>
            <a:prstGeom prst="rect">
              <a:avLst/>
            </a:prstGeom>
          </p:spPr>
        </p:pic>
        <p:pic>
          <p:nvPicPr>
            <p:cNvPr id="131" name="Picture 9" descr="F:\Joselyn MEIC\Desktop\Machote oficio y memos\logos instituciones\MHacienda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33866" y="5882646"/>
              <a:ext cx="1197341" cy="4311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3" name="Imagen 15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319035" y="5704259"/>
              <a:ext cx="747214" cy="680893"/>
            </a:xfrm>
            <a:prstGeom prst="rect">
              <a:avLst/>
            </a:prstGeom>
          </p:spPr>
        </p:pic>
      </p:grpSp>
      <p:sp>
        <p:nvSpPr>
          <p:cNvPr id="2" name="CuadroTexto 1"/>
          <p:cNvSpPr txBox="1"/>
          <p:nvPr/>
        </p:nvSpPr>
        <p:spPr>
          <a:xfrm>
            <a:off x="1062733" y="3649680"/>
            <a:ext cx="18562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dirty="0"/>
              <a:t>Declaración Jurada</a:t>
            </a:r>
          </a:p>
        </p:txBody>
      </p:sp>
      <p:sp>
        <p:nvSpPr>
          <p:cNvPr id="34" name="CuadroTexto 33"/>
          <p:cNvSpPr txBox="1"/>
          <p:nvPr/>
        </p:nvSpPr>
        <p:spPr>
          <a:xfrm>
            <a:off x="8210026" y="3833180"/>
            <a:ext cx="18562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dirty="0"/>
              <a:t>Condiciones 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837295" y="4255922"/>
            <a:ext cx="22876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R" dirty="0">
                <a:latin typeface="Calibri" panose="020F0502020204030204" pitchFamily="34" charset="0"/>
                <a:cs typeface="Calibri" panose="020F0502020204030204" pitchFamily="34" charset="0"/>
              </a:rPr>
              <a:t>Coordinada en conjunto con: </a:t>
            </a:r>
          </a:p>
        </p:txBody>
      </p:sp>
      <p:sp>
        <p:nvSpPr>
          <p:cNvPr id="36" name="CuadroTexto 35"/>
          <p:cNvSpPr txBox="1"/>
          <p:nvPr/>
        </p:nvSpPr>
        <p:spPr>
          <a:xfrm>
            <a:off x="7628943" y="4332778"/>
            <a:ext cx="22876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R" dirty="0">
                <a:latin typeface="Calibri" panose="020F0502020204030204" pitchFamily="34" charset="0"/>
                <a:cs typeface="Calibri" panose="020F0502020204030204" pitchFamily="34" charset="0"/>
              </a:rPr>
              <a:t>Coordinada en conjunto con: </a:t>
            </a:r>
          </a:p>
        </p:txBody>
      </p:sp>
      <p:grpSp>
        <p:nvGrpSpPr>
          <p:cNvPr id="9" name="Grupo 8"/>
          <p:cNvGrpSpPr/>
          <p:nvPr/>
        </p:nvGrpSpPr>
        <p:grpSpPr>
          <a:xfrm>
            <a:off x="118689" y="4622051"/>
            <a:ext cx="3886337" cy="1608031"/>
            <a:chOff x="118689" y="4622051"/>
            <a:chExt cx="3886337" cy="1608031"/>
          </a:xfrm>
        </p:grpSpPr>
        <p:pic>
          <p:nvPicPr>
            <p:cNvPr id="123" name="Picture 2" descr="Minae.go.cr"/>
            <p:cNvPicPr>
              <a:picLocks noChangeAspect="1" noChangeArrowheads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4918" y="4720574"/>
              <a:ext cx="880108" cy="6897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" name="Picture 4" descr="Consulte su facturación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6814" y="4722204"/>
              <a:ext cx="852142" cy="7032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5" name="Picture 6" descr="Inicio - Secretaría Técnica Nacional Ambiental - SETENA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0778" y="5727253"/>
              <a:ext cx="1021995" cy="4552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6" name="Imagen 125">
              <a:extLst>
                <a:ext uri="{FF2B5EF4-FFF2-40B4-BE49-F238E27FC236}">
                  <a16:creationId xmlns:a16="http://schemas.microsoft.com/office/drawing/2014/main" id="{D5002E79-E17D-1A40-A9A8-3C037974C4F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28596" y="5679662"/>
              <a:ext cx="850225" cy="550420"/>
            </a:xfrm>
            <a:prstGeom prst="rect">
              <a:avLst/>
            </a:prstGeom>
          </p:spPr>
        </p:pic>
        <p:pic>
          <p:nvPicPr>
            <p:cNvPr id="127" name="1 Imagen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89" y="4622051"/>
              <a:ext cx="944044" cy="855263"/>
            </a:xfrm>
            <a:prstGeom prst="rect">
              <a:avLst/>
            </a:prstGeom>
          </p:spPr>
        </p:pic>
        <p:pic>
          <p:nvPicPr>
            <p:cNvPr id="128" name="2 Imagen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636" y="4702146"/>
              <a:ext cx="753680" cy="726642"/>
            </a:xfrm>
            <a:prstGeom prst="rect">
              <a:avLst/>
            </a:prstGeom>
          </p:spPr>
        </p:pic>
        <p:pic>
          <p:nvPicPr>
            <p:cNvPr id="16" name="Imagen 15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041331" y="5517213"/>
              <a:ext cx="747214" cy="68089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15302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Cuadro de texto 8">
            <a:extLst>
              <a:ext uri="{FF2B5EF4-FFF2-40B4-BE49-F238E27FC236}">
                <a16:creationId xmlns:a16="http://schemas.microsoft.com/office/drawing/2014/main" id="{157071E2-8669-435E-A710-0A19FAEEFCC2}"/>
              </a:ext>
            </a:extLst>
          </p:cNvPr>
          <p:cNvSpPr txBox="1"/>
          <p:nvPr/>
        </p:nvSpPr>
        <p:spPr>
          <a:xfrm>
            <a:off x="523571" y="341912"/>
            <a:ext cx="99582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s-ES" sz="2400" b="1" dirty="0">
                <a:solidFill>
                  <a:srgbClr val="028090"/>
                </a:solidFill>
                <a:latin typeface="Fira Sans Extra Condensed"/>
                <a:ea typeface="Fira Sans Extra Condensed"/>
                <a:cs typeface="Fira Sans Extra Condensed"/>
              </a:rPr>
              <a:t>ESTRATEGIA AGILIZAR – PRODUCTOS ALCANZADOS </a:t>
            </a:r>
          </a:p>
        </p:txBody>
      </p:sp>
      <p:pic>
        <p:nvPicPr>
          <p:cNvPr id="95" name="Imagen 94">
            <a:extLst>
              <a:ext uri="{FF2B5EF4-FFF2-40B4-BE49-F238E27FC236}">
                <a16:creationId xmlns:a16="http://schemas.microsoft.com/office/drawing/2014/main" id="{9BCA7C15-907E-4DEE-9527-AA35BB33E1C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t="21495" b="23365"/>
          <a:stretch/>
        </p:blipFill>
        <p:spPr>
          <a:xfrm>
            <a:off x="10978607" y="199945"/>
            <a:ext cx="1142258" cy="486698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89904" l="9856" r="100000">
                        <a14:foregroundMark x1="59135" y1="45433" x2="59135" y2="454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3265" y="118179"/>
            <a:ext cx="1136927" cy="1136927"/>
          </a:xfrm>
          <a:prstGeom prst="rect">
            <a:avLst/>
          </a:prstGeom>
        </p:spPr>
      </p:pic>
      <p:sp>
        <p:nvSpPr>
          <p:cNvPr id="124" name="Google Shape;829;p28"/>
          <p:cNvSpPr/>
          <p:nvPr/>
        </p:nvSpPr>
        <p:spPr>
          <a:xfrm>
            <a:off x="0" y="5527982"/>
            <a:ext cx="59467" cy="64374"/>
          </a:xfrm>
          <a:custGeom>
            <a:avLst/>
            <a:gdLst/>
            <a:ahLst/>
            <a:cxnLst/>
            <a:rect l="l" t="t" r="r" b="b"/>
            <a:pathLst>
              <a:path w="216" h="215" extrusionOk="0">
                <a:moveTo>
                  <a:pt x="109" y="0"/>
                </a:moveTo>
                <a:cubicBezTo>
                  <a:pt x="50" y="0"/>
                  <a:pt x="1" y="48"/>
                  <a:pt x="1" y="107"/>
                </a:cubicBezTo>
                <a:cubicBezTo>
                  <a:pt x="1" y="166"/>
                  <a:pt x="50" y="215"/>
                  <a:pt x="109" y="215"/>
                </a:cubicBezTo>
                <a:cubicBezTo>
                  <a:pt x="168" y="215"/>
                  <a:pt x="216" y="166"/>
                  <a:pt x="216" y="107"/>
                </a:cubicBezTo>
                <a:cubicBezTo>
                  <a:pt x="216" y="48"/>
                  <a:pt x="168" y="0"/>
                  <a:pt x="109" y="0"/>
                </a:cubicBezTo>
                <a:close/>
              </a:path>
            </a:pathLst>
          </a:custGeom>
          <a:solidFill>
            <a:srgbClr val="FCFC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69" name="Google Shape;874;p28"/>
          <p:cNvSpPr/>
          <p:nvPr/>
        </p:nvSpPr>
        <p:spPr>
          <a:xfrm>
            <a:off x="45152" y="2160479"/>
            <a:ext cx="275" cy="30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close/>
              </a:path>
            </a:pathLst>
          </a:custGeom>
          <a:solidFill>
            <a:srgbClr val="FFE3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3" name="Google Shape;828;p28"/>
          <p:cNvSpPr/>
          <p:nvPr/>
        </p:nvSpPr>
        <p:spPr>
          <a:xfrm>
            <a:off x="126017" y="2585946"/>
            <a:ext cx="275" cy="30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close/>
              </a:path>
            </a:pathLst>
          </a:custGeom>
          <a:solidFill>
            <a:srgbClr val="FF932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0" name="Google Shape;835;p28"/>
          <p:cNvSpPr/>
          <p:nvPr/>
        </p:nvSpPr>
        <p:spPr>
          <a:xfrm>
            <a:off x="96835" y="5440853"/>
            <a:ext cx="59192" cy="64374"/>
          </a:xfrm>
          <a:custGeom>
            <a:avLst/>
            <a:gdLst/>
            <a:ahLst/>
            <a:cxnLst/>
            <a:rect l="l" t="t" r="r" b="b"/>
            <a:pathLst>
              <a:path w="215" h="215" extrusionOk="0">
                <a:moveTo>
                  <a:pt x="215" y="107"/>
                </a:moveTo>
                <a:cubicBezTo>
                  <a:pt x="215" y="166"/>
                  <a:pt x="167" y="215"/>
                  <a:pt x="107" y="215"/>
                </a:cubicBezTo>
                <a:cubicBezTo>
                  <a:pt x="48" y="215"/>
                  <a:pt x="0" y="166"/>
                  <a:pt x="0" y="107"/>
                </a:cubicBezTo>
                <a:cubicBezTo>
                  <a:pt x="0" y="48"/>
                  <a:pt x="48" y="0"/>
                  <a:pt x="107" y="0"/>
                </a:cubicBezTo>
                <a:cubicBezTo>
                  <a:pt x="167" y="0"/>
                  <a:pt x="215" y="48"/>
                  <a:pt x="215" y="107"/>
                </a:cubicBezTo>
                <a:close/>
              </a:path>
            </a:pathLst>
          </a:custGeom>
          <a:solidFill>
            <a:srgbClr val="FCFC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3" name="Google Shape;838;p28"/>
          <p:cNvSpPr/>
          <p:nvPr/>
        </p:nvSpPr>
        <p:spPr>
          <a:xfrm>
            <a:off x="4280717" y="2585946"/>
            <a:ext cx="275" cy="30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close/>
              </a:path>
            </a:pathLst>
          </a:custGeom>
          <a:solidFill>
            <a:srgbClr val="FF632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8" name="Google Shape;843;p28"/>
          <p:cNvSpPr/>
          <p:nvPr/>
        </p:nvSpPr>
        <p:spPr>
          <a:xfrm>
            <a:off x="6269831" y="2585946"/>
            <a:ext cx="275" cy="30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close/>
              </a:path>
            </a:pathLst>
          </a:custGeom>
          <a:solidFill>
            <a:srgbClr val="0070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0" name="Google Shape;855;p28"/>
          <p:cNvSpPr/>
          <p:nvPr/>
        </p:nvSpPr>
        <p:spPr>
          <a:xfrm>
            <a:off x="6239546" y="5440853"/>
            <a:ext cx="59467" cy="64374"/>
          </a:xfrm>
          <a:custGeom>
            <a:avLst/>
            <a:gdLst/>
            <a:ahLst/>
            <a:cxnLst/>
            <a:rect l="l" t="t" r="r" b="b"/>
            <a:pathLst>
              <a:path w="216" h="215" extrusionOk="0">
                <a:moveTo>
                  <a:pt x="107" y="0"/>
                </a:moveTo>
                <a:cubicBezTo>
                  <a:pt x="48" y="0"/>
                  <a:pt x="1" y="48"/>
                  <a:pt x="1" y="107"/>
                </a:cubicBezTo>
                <a:cubicBezTo>
                  <a:pt x="1" y="166"/>
                  <a:pt x="48" y="215"/>
                  <a:pt x="107" y="215"/>
                </a:cubicBezTo>
                <a:cubicBezTo>
                  <a:pt x="166" y="215"/>
                  <a:pt x="215" y="166"/>
                  <a:pt x="215" y="107"/>
                </a:cubicBezTo>
                <a:cubicBezTo>
                  <a:pt x="215" y="48"/>
                  <a:pt x="166" y="0"/>
                  <a:pt x="107" y="0"/>
                </a:cubicBezTo>
                <a:close/>
              </a:path>
            </a:pathLst>
          </a:custGeom>
          <a:solidFill>
            <a:srgbClr val="FCFC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1" name="Google Shape;856;p28"/>
          <p:cNvSpPr/>
          <p:nvPr/>
        </p:nvSpPr>
        <p:spPr>
          <a:xfrm>
            <a:off x="6235883" y="5431086"/>
            <a:ext cx="68172" cy="74141"/>
          </a:xfrm>
          <a:prstGeom prst="ellipse">
            <a:avLst/>
          </a:prstGeom>
          <a:gradFill>
            <a:gsLst>
              <a:gs pos="0">
                <a:srgbClr val="36857B"/>
              </a:gs>
              <a:gs pos="100000">
                <a:srgbClr val="00A0A9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2" name="Google Shape;857;p28"/>
          <p:cNvSpPr/>
          <p:nvPr/>
        </p:nvSpPr>
        <p:spPr>
          <a:xfrm>
            <a:off x="96961" y="5440853"/>
            <a:ext cx="58915" cy="64374"/>
          </a:xfrm>
          <a:custGeom>
            <a:avLst/>
            <a:gdLst/>
            <a:ahLst/>
            <a:cxnLst/>
            <a:rect l="l" t="t" r="r" b="b"/>
            <a:pathLst>
              <a:path w="214" h="215" extrusionOk="0">
                <a:moveTo>
                  <a:pt x="107" y="0"/>
                </a:moveTo>
                <a:cubicBezTo>
                  <a:pt x="48" y="0"/>
                  <a:pt x="1" y="48"/>
                  <a:pt x="1" y="107"/>
                </a:cubicBezTo>
                <a:cubicBezTo>
                  <a:pt x="1" y="166"/>
                  <a:pt x="48" y="215"/>
                  <a:pt x="107" y="215"/>
                </a:cubicBezTo>
                <a:cubicBezTo>
                  <a:pt x="166" y="215"/>
                  <a:pt x="214" y="166"/>
                  <a:pt x="214" y="107"/>
                </a:cubicBezTo>
                <a:cubicBezTo>
                  <a:pt x="214" y="48"/>
                  <a:pt x="166" y="0"/>
                  <a:pt x="107" y="0"/>
                </a:cubicBezTo>
                <a:close/>
              </a:path>
            </a:pathLst>
          </a:custGeom>
          <a:gradFill>
            <a:gsLst>
              <a:gs pos="0">
                <a:srgbClr val="A3D798"/>
              </a:gs>
              <a:gs pos="100000">
                <a:srgbClr val="70C08D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5" name="Google Shape;860;p28"/>
          <p:cNvSpPr txBox="1"/>
          <p:nvPr/>
        </p:nvSpPr>
        <p:spPr>
          <a:xfrm>
            <a:off x="198875" y="2564383"/>
            <a:ext cx="1891482" cy="1271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just">
              <a:buClrTx/>
              <a:defRPr/>
            </a:pPr>
            <a:r>
              <a:rPr lang="es-ES" sz="1200" dirty="0">
                <a:solidFill>
                  <a:sysClr val="windowText" lastClr="000000"/>
                </a:solidFill>
                <a:latin typeface="Calibri" panose="020F0502020204030204" pitchFamily="34" charset="0"/>
                <a:ea typeface="Fira Sans Extra Condensed"/>
                <a:cs typeface="Calibri" panose="020F0502020204030204" pitchFamily="34" charset="0"/>
              </a:rPr>
              <a:t>Las Municipalidades de San José, Escazú, y San Carlos brindan el </a:t>
            </a:r>
            <a:r>
              <a:rPr lang="es-ES" sz="1200" u="sng" dirty="0">
                <a:solidFill>
                  <a:sysClr val="windowText" lastClr="000000"/>
                </a:solidFill>
                <a:latin typeface="Calibri" panose="020F0502020204030204" pitchFamily="34" charset="0"/>
                <a:ea typeface="Fira Sans Extra Condensed"/>
                <a:cs typeface="Calibri" panose="020F0502020204030204" pitchFamily="34" charset="0"/>
              </a:rPr>
              <a:t>uso de suelo en un día. </a:t>
            </a:r>
          </a:p>
          <a:p>
            <a:pPr lvl="0" algn="just">
              <a:buClrTx/>
              <a:defRPr/>
            </a:pPr>
            <a:endParaRPr lang="es-ES" sz="1200" dirty="0">
              <a:solidFill>
                <a:sysClr val="windowText" lastClr="000000"/>
              </a:solidFill>
              <a:latin typeface="Calibri" panose="020F0502020204030204" pitchFamily="34" charset="0"/>
              <a:ea typeface="Fira Sans Extra Condensed"/>
              <a:cs typeface="Calibri" panose="020F0502020204030204" pitchFamily="34" charset="0"/>
            </a:endParaRPr>
          </a:p>
          <a:p>
            <a:pPr lvl="0" algn="just">
              <a:buClrTx/>
              <a:defRPr/>
            </a:pPr>
            <a:r>
              <a:rPr lang="es-ES" sz="1200" dirty="0">
                <a:solidFill>
                  <a:sysClr val="windowText" lastClr="000000"/>
                </a:solidFill>
                <a:latin typeface="Calibri" panose="020F0502020204030204" pitchFamily="34" charset="0"/>
                <a:ea typeface="Fira Sans Extra Condensed"/>
                <a:cs typeface="Calibri" panose="020F0502020204030204" pitchFamily="34" charset="0"/>
              </a:rPr>
              <a:t>Las Municipalidades de Alajuela, Alvarado, y Mora desde el MEIC se les colaboró con la reingeniería del proceso del Uso de Suelo para que lo brinden en un día. </a:t>
            </a:r>
          </a:p>
        </p:txBody>
      </p:sp>
      <p:sp>
        <p:nvSpPr>
          <p:cNvPr id="156" name="Google Shape;861;p28"/>
          <p:cNvSpPr txBox="1"/>
          <p:nvPr/>
        </p:nvSpPr>
        <p:spPr>
          <a:xfrm>
            <a:off x="2201512" y="2558669"/>
            <a:ext cx="1973490" cy="1271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just">
              <a:buClrTx/>
              <a:defRPr/>
            </a:pPr>
            <a:r>
              <a:rPr lang="es-ES" sz="1200" dirty="0">
                <a:solidFill>
                  <a:sysClr val="windowText" lastClr="000000"/>
                </a:solidFill>
                <a:latin typeface="Calibri" panose="020F0502020204030204" pitchFamily="34" charset="0"/>
                <a:ea typeface="Fira Sans Extra Condensed"/>
                <a:cs typeface="Calibri" panose="020F0502020204030204" pitchFamily="34" charset="0"/>
              </a:rPr>
              <a:t>14 municipalidades brindan la patente en un día: SJ, Escazú, Cartago, Alvarado, San Ramón, San Carlos, Palmares, San Isidro, San Rafael, Curridabat, Desamparados, Montes de Oca, Unión y Osa </a:t>
            </a:r>
            <a:r>
              <a:rPr lang="es-ES" sz="1200" u="sng" dirty="0">
                <a:solidFill>
                  <a:sysClr val="windowText" lastClr="000000"/>
                </a:solidFill>
                <a:latin typeface="Calibri" panose="020F0502020204030204" pitchFamily="34" charset="0"/>
                <a:ea typeface="Fira Sans Extra Condensed"/>
                <a:cs typeface="Calibri" panose="020F0502020204030204" pitchFamily="34" charset="0"/>
              </a:rPr>
              <a:t>brindan la patente en un día.  </a:t>
            </a:r>
          </a:p>
          <a:p>
            <a:pPr lvl="0" algn="just">
              <a:buClrTx/>
              <a:defRPr/>
            </a:pPr>
            <a:endParaRPr lang="es-ES" sz="1200" dirty="0">
              <a:solidFill>
                <a:sysClr val="windowText" lastClr="000000"/>
              </a:solidFill>
              <a:latin typeface="Calibri" panose="020F0502020204030204" pitchFamily="34" charset="0"/>
              <a:ea typeface="Fira Sans Extra Condensed"/>
              <a:cs typeface="Calibri" panose="020F0502020204030204" pitchFamily="34" charset="0"/>
            </a:endParaRPr>
          </a:p>
          <a:p>
            <a:pPr lvl="0" algn="just">
              <a:buClrTx/>
              <a:defRPr/>
            </a:pPr>
            <a:r>
              <a:rPr lang="es-ES" sz="1200" dirty="0">
                <a:solidFill>
                  <a:sysClr val="windowText" lastClr="000000"/>
                </a:solidFill>
                <a:latin typeface="Calibri" panose="020F0502020204030204" pitchFamily="34" charset="0"/>
                <a:ea typeface="Fira Sans Extra Condensed"/>
                <a:cs typeface="Calibri" panose="020F0502020204030204" pitchFamily="34" charset="0"/>
              </a:rPr>
              <a:t>Municipalidades de Mora y Pérez Zeledón realizan las gestiones internas para otorgar la patente en un día. </a:t>
            </a:r>
            <a:endParaRPr lang="en-US" sz="1200" dirty="0">
              <a:solidFill>
                <a:sysClr val="windowText" lastClr="000000"/>
              </a:solidFill>
              <a:latin typeface="Calibri" panose="020F0502020204030204" pitchFamily="34" charset="0"/>
              <a:ea typeface="Fira Sans Extra Condensed"/>
              <a:cs typeface="Calibri" panose="020F0502020204030204" pitchFamily="34" charset="0"/>
            </a:endParaRPr>
          </a:p>
        </p:txBody>
      </p:sp>
      <p:sp>
        <p:nvSpPr>
          <p:cNvPr id="157" name="Google Shape;862;p28"/>
          <p:cNvSpPr txBox="1"/>
          <p:nvPr/>
        </p:nvSpPr>
        <p:spPr>
          <a:xfrm>
            <a:off x="4240932" y="2557951"/>
            <a:ext cx="2058081" cy="1271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just">
              <a:buClrTx/>
              <a:defRPr/>
            </a:pPr>
            <a:r>
              <a:rPr lang="es-ES" sz="1200" dirty="0">
                <a:solidFill>
                  <a:sysClr val="windowText" lastClr="000000"/>
                </a:solidFill>
                <a:latin typeface="Calibri" panose="020F0502020204030204" pitchFamily="34" charset="0"/>
                <a:ea typeface="Fira Sans Extra Condensed"/>
                <a:cs typeface="Calibri" panose="020F0502020204030204" pitchFamily="34" charset="0"/>
              </a:rPr>
              <a:t>Reforma al Reglamento para la Perforación de Pozos.</a:t>
            </a:r>
          </a:p>
          <a:p>
            <a:pPr marL="228600" lvl="0" indent="-228600" algn="just">
              <a:buClrTx/>
              <a:buFont typeface="Arial" panose="020B0604020202020204" pitchFamily="34" charset="0"/>
              <a:buChar char="•"/>
              <a:defRPr/>
            </a:pPr>
            <a:r>
              <a:rPr lang="es-ES" sz="1200" dirty="0">
                <a:solidFill>
                  <a:sysClr val="windowText" lastClr="000000"/>
                </a:solidFill>
                <a:latin typeface="Calibri" panose="020F0502020204030204" pitchFamily="34" charset="0"/>
                <a:ea typeface="Fira Sans Extra Condensed"/>
                <a:cs typeface="Calibri" panose="020F0502020204030204" pitchFamily="34" charset="0"/>
              </a:rPr>
              <a:t>La DA-ventanilla única (integración de criterios AYA-SENARA). </a:t>
            </a:r>
          </a:p>
          <a:p>
            <a:pPr marL="228600" lvl="0" indent="-228600" algn="just">
              <a:buClrTx/>
              <a:buFont typeface="Arial" panose="020B0604020202020204" pitchFamily="34" charset="0"/>
              <a:buChar char="•"/>
              <a:defRPr/>
            </a:pPr>
            <a:r>
              <a:rPr lang="es-ES" sz="1200" dirty="0">
                <a:solidFill>
                  <a:sysClr val="windowText" lastClr="000000"/>
                </a:solidFill>
                <a:latin typeface="Calibri" panose="020F0502020204030204" pitchFamily="34" charset="0"/>
                <a:ea typeface="Fira Sans Extra Condensed"/>
                <a:cs typeface="Calibri" panose="020F0502020204030204" pitchFamily="34" charset="0"/>
              </a:rPr>
              <a:t>Reduce tiempos de audiencias. </a:t>
            </a:r>
          </a:p>
          <a:p>
            <a:pPr marL="228600" lvl="0" indent="-228600" algn="just">
              <a:buClrTx/>
              <a:buFont typeface="Arial" panose="020B0604020202020204" pitchFamily="34" charset="0"/>
              <a:buChar char="•"/>
              <a:defRPr/>
            </a:pPr>
            <a:r>
              <a:rPr lang="es-ES" sz="1200" dirty="0">
                <a:solidFill>
                  <a:sysClr val="windowText" lastClr="000000"/>
                </a:solidFill>
                <a:latin typeface="Calibri" panose="020F0502020204030204" pitchFamily="34" charset="0"/>
                <a:ea typeface="Fira Sans Extra Condensed"/>
                <a:cs typeface="Calibri" panose="020F0502020204030204" pitchFamily="34" charset="0"/>
              </a:rPr>
              <a:t>Permiso exploratorio de perforación en 7 días. </a:t>
            </a:r>
          </a:p>
          <a:p>
            <a:pPr marL="228600" lvl="0" indent="-228600" algn="just">
              <a:buClrTx/>
              <a:buFont typeface="Arial" panose="020B0604020202020204" pitchFamily="34" charset="0"/>
              <a:buChar char="•"/>
              <a:defRPr/>
            </a:pPr>
            <a:r>
              <a:rPr lang="es-ES" sz="1200" u="sng" dirty="0">
                <a:solidFill>
                  <a:sysClr val="windowText" lastClr="000000"/>
                </a:solidFill>
                <a:latin typeface="Calibri" panose="020F0502020204030204" pitchFamily="34" charset="0"/>
                <a:ea typeface="Fira Sans Extra Condensed"/>
                <a:cs typeface="Calibri" panose="020F0502020204030204" pitchFamily="34" charset="0"/>
              </a:rPr>
              <a:t>Inscripción de perforadoras pasa de 30 días a 15 días. </a:t>
            </a:r>
          </a:p>
          <a:p>
            <a:pPr marL="228600" lvl="0" indent="-228600" algn="just">
              <a:buClrTx/>
              <a:buFont typeface="Arial" panose="020B0604020202020204" pitchFamily="34" charset="0"/>
              <a:buChar char="•"/>
              <a:defRPr/>
            </a:pPr>
            <a:r>
              <a:rPr lang="es-ES" sz="1200" dirty="0">
                <a:solidFill>
                  <a:sysClr val="windowText" lastClr="000000"/>
                </a:solidFill>
                <a:latin typeface="Calibri" panose="020F0502020204030204" pitchFamily="34" charset="0"/>
                <a:ea typeface="Fira Sans Extra Condensed"/>
                <a:cs typeface="Calibri" panose="020F0502020204030204" pitchFamily="34" charset="0"/>
              </a:rPr>
              <a:t>Renovación de la licencia para perforar a través de DJ, siempre y cuando se mantengan las condiciones. </a:t>
            </a:r>
          </a:p>
        </p:txBody>
      </p:sp>
      <p:sp>
        <p:nvSpPr>
          <p:cNvPr id="158" name="Google Shape;863;p28"/>
          <p:cNvSpPr txBox="1"/>
          <p:nvPr/>
        </p:nvSpPr>
        <p:spPr>
          <a:xfrm>
            <a:off x="6269280" y="2629132"/>
            <a:ext cx="1891482" cy="1271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just"/>
            <a:r>
              <a:rPr lang="es-ES" sz="1200" dirty="0">
                <a:latin typeface="Calibri" panose="020F0502020204030204" pitchFamily="34" charset="0"/>
                <a:cs typeface="Calibri" panose="020F0502020204030204" pitchFamily="34" charset="0"/>
              </a:rPr>
              <a:t>Para actividades de bajo riesgo en un 1 día, </a:t>
            </a:r>
            <a:r>
              <a:rPr lang="es-ES" sz="1200" u="sng" dirty="0">
                <a:latin typeface="Calibri" panose="020F0502020204030204" pitchFamily="34" charset="0"/>
                <a:cs typeface="Calibri" panose="020F0502020204030204" pitchFamily="34" charset="0"/>
              </a:rPr>
              <a:t>antes se tardaba 10 días.</a:t>
            </a:r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r>
              <a:rPr lang="es-ES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R" sz="1200" dirty="0">
                <a:latin typeface="Calibri" panose="020F0502020204030204" pitchFamily="34" charset="0"/>
                <a:cs typeface="Calibri" panose="020F0502020204030204" pitchFamily="34" charset="0"/>
              </a:rPr>
              <a:t>Vigente desde el 28 de enero de 2021. </a:t>
            </a:r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r>
              <a:rPr lang="es-CR" sz="1200" dirty="0">
                <a:latin typeface="Calibri" panose="020F0502020204030204" pitchFamily="34" charset="0"/>
                <a:cs typeface="Calibri" panose="020F0502020204030204" pitchFamily="34" charset="0"/>
              </a:rPr>
              <a:t>Del total de establecimientos (537) un 40% (217) reciben el certificado mediante esta modalidad. </a:t>
            </a:r>
            <a:endParaRPr lang="es-E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5" name="Google Shape;870;p28"/>
          <p:cNvSpPr txBox="1"/>
          <p:nvPr/>
        </p:nvSpPr>
        <p:spPr>
          <a:xfrm>
            <a:off x="0" y="1207373"/>
            <a:ext cx="1486877" cy="404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" sz="1600" dirty="0">
                <a:solidFill>
                  <a:srgbClr val="A3D798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Uso de Suelo  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A3D798"/>
              </a:solidFill>
              <a:effectLst/>
              <a:uLnTx/>
              <a:uFillTx/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66" name="Google Shape;871;p28"/>
          <p:cNvSpPr txBox="1"/>
          <p:nvPr/>
        </p:nvSpPr>
        <p:spPr>
          <a:xfrm>
            <a:off x="2043763" y="1207373"/>
            <a:ext cx="2124581" cy="404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600" b="0" i="0" u="none" strike="noStrike" kern="0" cap="none" spc="0" normalizeH="0" baseline="0" noProof="0" dirty="0">
                <a:ln>
                  <a:noFill/>
                </a:ln>
                <a:solidFill>
                  <a:srgbClr val="70C08D"/>
                </a:solidFill>
                <a:effectLst/>
                <a:uLnTx/>
                <a:uFillTx/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Patente</a:t>
            </a:r>
            <a:r>
              <a:rPr kumimoji="0" lang="en" sz="1600" b="0" i="0" u="none" strike="noStrike" kern="0" cap="none" spc="0" normalizeH="0" noProof="0" dirty="0">
                <a:ln>
                  <a:noFill/>
                </a:ln>
                <a:solidFill>
                  <a:srgbClr val="70C08D"/>
                </a:solidFill>
                <a:effectLst/>
                <a:uLnTx/>
                <a:uFillTx/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70C08D"/>
              </a:solidFill>
              <a:effectLst/>
              <a:uLnTx/>
              <a:uFillTx/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67" name="Google Shape;872;p28"/>
          <p:cNvSpPr txBox="1"/>
          <p:nvPr/>
        </p:nvSpPr>
        <p:spPr>
          <a:xfrm>
            <a:off x="4045125" y="1125040"/>
            <a:ext cx="2585374" cy="404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600" b="0" i="0" u="none" strike="noStrike" kern="0" cap="none" spc="0" normalizeH="0" baseline="0" noProof="0" dirty="0">
                <a:ln>
                  <a:noFill/>
                </a:ln>
                <a:solidFill>
                  <a:srgbClr val="36857B"/>
                </a:solidFill>
                <a:effectLst/>
                <a:uLnTx/>
                <a:uFillTx/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Concesión de Aguas Subterranesas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36857B"/>
              </a:solidFill>
              <a:effectLst/>
              <a:uLnTx/>
              <a:uFillTx/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68" name="Google Shape;873;p28"/>
          <p:cNvSpPr txBox="1"/>
          <p:nvPr/>
        </p:nvSpPr>
        <p:spPr>
          <a:xfrm>
            <a:off x="6252498" y="1207373"/>
            <a:ext cx="978448" cy="404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600" b="0" i="0" u="none" strike="noStrike" kern="0" cap="none" spc="0" normalizeH="0" baseline="0" noProof="0" dirty="0">
                <a:ln>
                  <a:noFill/>
                </a:ln>
                <a:solidFill>
                  <a:srgbClr val="00A0A9"/>
                </a:solidFill>
                <a:effectLst/>
                <a:uLnTx/>
                <a:uFillTx/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CVO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00A0A9"/>
              </a:solidFill>
              <a:effectLst/>
              <a:uLnTx/>
              <a:uFillTx/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70" name="Google Shape;875;p28"/>
          <p:cNvSpPr/>
          <p:nvPr/>
        </p:nvSpPr>
        <p:spPr>
          <a:xfrm>
            <a:off x="126017" y="2073350"/>
            <a:ext cx="275" cy="30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close/>
              </a:path>
            </a:pathLst>
          </a:custGeom>
          <a:solidFill>
            <a:srgbClr val="FF4B6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71" name="Google Shape;876;p28"/>
          <p:cNvSpPr/>
          <p:nvPr/>
        </p:nvSpPr>
        <p:spPr>
          <a:xfrm>
            <a:off x="2177075" y="2073350"/>
            <a:ext cx="275" cy="30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close/>
              </a:path>
            </a:pathLst>
          </a:custGeom>
          <a:solidFill>
            <a:srgbClr val="FF8D2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72" name="Google Shape;877;p28"/>
          <p:cNvSpPr/>
          <p:nvPr/>
        </p:nvSpPr>
        <p:spPr>
          <a:xfrm>
            <a:off x="4280717" y="2073350"/>
            <a:ext cx="275" cy="30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close/>
              </a:path>
            </a:pathLst>
          </a:custGeom>
          <a:solidFill>
            <a:srgbClr val="00AC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73" name="Google Shape;878;p28"/>
          <p:cNvSpPr/>
          <p:nvPr/>
        </p:nvSpPr>
        <p:spPr>
          <a:xfrm>
            <a:off x="6269831" y="2073350"/>
            <a:ext cx="275" cy="30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close/>
              </a:path>
            </a:pathLst>
          </a:custGeom>
          <a:solidFill>
            <a:srgbClr val="45F2A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174" name="Google Shape;879;p28"/>
          <p:cNvGrpSpPr/>
          <p:nvPr/>
        </p:nvGrpSpPr>
        <p:grpSpPr>
          <a:xfrm>
            <a:off x="96834" y="1711290"/>
            <a:ext cx="10484080" cy="4589756"/>
            <a:chOff x="2226384" y="1598902"/>
            <a:chExt cx="7981609" cy="3212921"/>
          </a:xfrm>
        </p:grpSpPr>
        <p:grpSp>
          <p:nvGrpSpPr>
            <p:cNvPr id="175" name="Google Shape;880;p28"/>
            <p:cNvGrpSpPr/>
            <p:nvPr/>
          </p:nvGrpSpPr>
          <p:grpSpPr>
            <a:xfrm>
              <a:off x="2238540" y="1598950"/>
              <a:ext cx="636751" cy="3212873"/>
              <a:chOff x="2238540" y="1598950"/>
              <a:chExt cx="636751" cy="3212873"/>
            </a:xfrm>
          </p:grpSpPr>
          <p:sp>
            <p:nvSpPr>
              <p:cNvPr id="198" name="Google Shape;881;p28"/>
              <p:cNvSpPr/>
              <p:nvPr/>
            </p:nvSpPr>
            <p:spPr>
              <a:xfrm>
                <a:off x="2823311" y="1598950"/>
                <a:ext cx="51980" cy="59525"/>
              </a:xfrm>
              <a:custGeom>
                <a:avLst/>
                <a:gdLst/>
                <a:ahLst/>
                <a:cxnLst/>
                <a:rect l="l" t="t" r="r" b="b"/>
                <a:pathLst>
                  <a:path w="248" h="284" extrusionOk="0">
                    <a:moveTo>
                      <a:pt x="0" y="284"/>
                    </a:moveTo>
                    <a:lnTo>
                      <a:pt x="247" y="14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3D7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9" name="Google Shape;882;p28"/>
              <p:cNvSpPr/>
              <p:nvPr/>
            </p:nvSpPr>
            <p:spPr>
              <a:xfrm>
                <a:off x="2238540" y="1618441"/>
                <a:ext cx="607197" cy="3193382"/>
              </a:xfrm>
              <a:custGeom>
                <a:avLst/>
                <a:gdLst/>
                <a:ahLst/>
                <a:cxnLst/>
                <a:rect l="l" t="t" r="r" b="b"/>
                <a:pathLst>
                  <a:path w="2897" h="12523" extrusionOk="0">
                    <a:moveTo>
                      <a:pt x="49" y="12523"/>
                    </a:moveTo>
                    <a:cubicBezTo>
                      <a:pt x="24" y="12523"/>
                      <a:pt x="1" y="12502"/>
                      <a:pt x="1" y="12475"/>
                    </a:cubicBezTo>
                    <a:lnTo>
                      <a:pt x="1" y="48"/>
                    </a:lnTo>
                    <a:cubicBezTo>
                      <a:pt x="1" y="22"/>
                      <a:pt x="24" y="1"/>
                      <a:pt x="49" y="1"/>
                    </a:cubicBezTo>
                    <a:lnTo>
                      <a:pt x="2834" y="1"/>
                    </a:lnTo>
                    <a:cubicBezTo>
                      <a:pt x="2897" y="1"/>
                      <a:pt x="2897" y="96"/>
                      <a:pt x="2834" y="96"/>
                    </a:cubicBezTo>
                    <a:lnTo>
                      <a:pt x="98" y="96"/>
                    </a:lnTo>
                    <a:lnTo>
                      <a:pt x="98" y="12475"/>
                    </a:lnTo>
                    <a:cubicBezTo>
                      <a:pt x="98" y="12502"/>
                      <a:pt x="75" y="12523"/>
                      <a:pt x="49" y="12523"/>
                    </a:cubicBezTo>
                    <a:close/>
                  </a:path>
                </a:pathLst>
              </a:custGeom>
              <a:solidFill>
                <a:srgbClr val="A3D7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76" name="Google Shape;883;p28"/>
            <p:cNvGrpSpPr/>
            <p:nvPr/>
          </p:nvGrpSpPr>
          <p:grpSpPr>
            <a:xfrm>
              <a:off x="6915243" y="1598950"/>
              <a:ext cx="636542" cy="3212873"/>
              <a:chOff x="6915243" y="1598950"/>
              <a:chExt cx="636542" cy="3212873"/>
            </a:xfrm>
          </p:grpSpPr>
          <p:sp>
            <p:nvSpPr>
              <p:cNvPr id="196" name="Google Shape;884;p28"/>
              <p:cNvSpPr/>
              <p:nvPr/>
            </p:nvSpPr>
            <p:spPr>
              <a:xfrm>
                <a:off x="7499805" y="1598950"/>
                <a:ext cx="51980" cy="59525"/>
              </a:xfrm>
              <a:custGeom>
                <a:avLst/>
                <a:gdLst/>
                <a:ahLst/>
                <a:cxnLst/>
                <a:rect l="l" t="t" r="r" b="b"/>
                <a:pathLst>
                  <a:path w="248" h="284" extrusionOk="0">
                    <a:moveTo>
                      <a:pt x="1" y="1"/>
                    </a:moveTo>
                    <a:lnTo>
                      <a:pt x="1" y="284"/>
                    </a:lnTo>
                    <a:lnTo>
                      <a:pt x="248" y="14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00A0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7" name="Google Shape;885;p28"/>
              <p:cNvSpPr/>
              <p:nvPr/>
            </p:nvSpPr>
            <p:spPr>
              <a:xfrm>
                <a:off x="6915243" y="1618442"/>
                <a:ext cx="606778" cy="3193381"/>
              </a:xfrm>
              <a:custGeom>
                <a:avLst/>
                <a:gdLst/>
                <a:ahLst/>
                <a:cxnLst/>
                <a:rect l="l" t="t" r="r" b="b"/>
                <a:pathLst>
                  <a:path w="2895" h="12523" extrusionOk="0">
                    <a:moveTo>
                      <a:pt x="48" y="1"/>
                    </a:moveTo>
                    <a:cubicBezTo>
                      <a:pt x="21" y="1"/>
                      <a:pt x="0" y="22"/>
                      <a:pt x="0" y="48"/>
                    </a:cubicBezTo>
                    <a:lnTo>
                      <a:pt x="0" y="12475"/>
                    </a:lnTo>
                    <a:cubicBezTo>
                      <a:pt x="0" y="12502"/>
                      <a:pt x="21" y="12523"/>
                      <a:pt x="48" y="12523"/>
                    </a:cubicBezTo>
                    <a:cubicBezTo>
                      <a:pt x="75" y="12523"/>
                      <a:pt x="96" y="12502"/>
                      <a:pt x="96" y="12475"/>
                    </a:cubicBezTo>
                    <a:lnTo>
                      <a:pt x="96" y="96"/>
                    </a:lnTo>
                    <a:lnTo>
                      <a:pt x="2832" y="96"/>
                    </a:lnTo>
                    <a:cubicBezTo>
                      <a:pt x="2894" y="96"/>
                      <a:pt x="2894" y="1"/>
                      <a:pt x="2832" y="1"/>
                    </a:cubicBezTo>
                    <a:close/>
                  </a:path>
                </a:pathLst>
              </a:custGeom>
              <a:solidFill>
                <a:srgbClr val="00A0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77" name="Google Shape;886;p28"/>
            <p:cNvGrpSpPr/>
            <p:nvPr/>
          </p:nvGrpSpPr>
          <p:grpSpPr>
            <a:xfrm>
              <a:off x="5336500" y="1598902"/>
              <a:ext cx="653148" cy="3189097"/>
              <a:chOff x="5386038" y="1598902"/>
              <a:chExt cx="653148" cy="3189097"/>
            </a:xfrm>
          </p:grpSpPr>
          <p:sp>
            <p:nvSpPr>
              <p:cNvPr id="191" name="Google Shape;887;p28"/>
              <p:cNvSpPr/>
              <p:nvPr/>
            </p:nvSpPr>
            <p:spPr>
              <a:xfrm>
                <a:off x="5390017" y="4209670"/>
                <a:ext cx="44853" cy="45063"/>
              </a:xfrm>
              <a:custGeom>
                <a:avLst/>
                <a:gdLst/>
                <a:ahLst/>
                <a:cxnLst/>
                <a:rect l="l" t="t" r="r" b="b"/>
                <a:pathLst>
                  <a:path w="214" h="215" extrusionOk="0">
                    <a:moveTo>
                      <a:pt x="107" y="0"/>
                    </a:moveTo>
                    <a:cubicBezTo>
                      <a:pt x="48" y="0"/>
                      <a:pt x="1" y="48"/>
                      <a:pt x="1" y="107"/>
                    </a:cubicBezTo>
                    <a:cubicBezTo>
                      <a:pt x="1" y="166"/>
                      <a:pt x="48" y="215"/>
                      <a:pt x="107" y="215"/>
                    </a:cubicBezTo>
                    <a:cubicBezTo>
                      <a:pt x="166" y="215"/>
                      <a:pt x="214" y="166"/>
                      <a:pt x="214" y="107"/>
                    </a:cubicBezTo>
                    <a:cubicBezTo>
                      <a:pt x="214" y="48"/>
                      <a:pt x="166" y="0"/>
                      <a:pt x="107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grpSp>
            <p:nvGrpSpPr>
              <p:cNvPr id="192" name="Google Shape;888;p28"/>
              <p:cNvGrpSpPr/>
              <p:nvPr/>
            </p:nvGrpSpPr>
            <p:grpSpPr>
              <a:xfrm>
                <a:off x="5402854" y="1598902"/>
                <a:ext cx="636332" cy="3189097"/>
                <a:chOff x="5187553" y="1881950"/>
                <a:chExt cx="636332" cy="3212873"/>
              </a:xfrm>
            </p:grpSpPr>
            <p:sp>
              <p:nvSpPr>
                <p:cNvPr id="194" name="Google Shape;889;p28"/>
                <p:cNvSpPr/>
                <p:nvPr/>
              </p:nvSpPr>
              <p:spPr>
                <a:xfrm>
                  <a:off x="5187553" y="1901442"/>
                  <a:ext cx="606778" cy="31933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95" h="12523" extrusionOk="0">
                      <a:moveTo>
                        <a:pt x="48" y="1"/>
                      </a:moveTo>
                      <a:cubicBezTo>
                        <a:pt x="22" y="1"/>
                        <a:pt x="1" y="22"/>
                        <a:pt x="1" y="48"/>
                      </a:cubicBezTo>
                      <a:lnTo>
                        <a:pt x="1" y="12475"/>
                      </a:lnTo>
                      <a:cubicBezTo>
                        <a:pt x="1" y="12502"/>
                        <a:pt x="22" y="12523"/>
                        <a:pt x="48" y="12523"/>
                      </a:cubicBezTo>
                      <a:cubicBezTo>
                        <a:pt x="73" y="12523"/>
                        <a:pt x="96" y="12502"/>
                        <a:pt x="96" y="12475"/>
                      </a:cubicBezTo>
                      <a:lnTo>
                        <a:pt x="96" y="96"/>
                      </a:lnTo>
                      <a:lnTo>
                        <a:pt x="2830" y="96"/>
                      </a:lnTo>
                      <a:cubicBezTo>
                        <a:pt x="2895" y="96"/>
                        <a:pt x="2895" y="1"/>
                        <a:pt x="2830" y="1"/>
                      </a:cubicBezTo>
                      <a:close/>
                    </a:path>
                  </a:pathLst>
                </a:custGeom>
                <a:solidFill>
                  <a:srgbClr val="36857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95" name="Google Shape;890;p28"/>
                <p:cNvSpPr/>
                <p:nvPr/>
              </p:nvSpPr>
              <p:spPr>
                <a:xfrm>
                  <a:off x="5771905" y="1881950"/>
                  <a:ext cx="51980" cy="5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8" h="284" extrusionOk="0">
                      <a:moveTo>
                        <a:pt x="0" y="1"/>
                      </a:moveTo>
                      <a:lnTo>
                        <a:pt x="0" y="284"/>
                      </a:lnTo>
                      <a:lnTo>
                        <a:pt x="247" y="14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36857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193" name="Google Shape;891;p28"/>
              <p:cNvSpPr/>
              <p:nvPr/>
            </p:nvSpPr>
            <p:spPr>
              <a:xfrm>
                <a:off x="5386038" y="4202833"/>
                <a:ext cx="51900" cy="51900"/>
              </a:xfrm>
              <a:prstGeom prst="ellipse">
                <a:avLst/>
              </a:prstGeom>
              <a:gradFill>
                <a:gsLst>
                  <a:gs pos="0">
                    <a:srgbClr val="70C08D"/>
                  </a:gs>
                  <a:gs pos="100000">
                    <a:srgbClr val="36857B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78" name="Google Shape;892;p28"/>
            <p:cNvGrpSpPr/>
            <p:nvPr/>
          </p:nvGrpSpPr>
          <p:grpSpPr>
            <a:xfrm>
              <a:off x="3787542" y="1598950"/>
              <a:ext cx="650283" cy="3212873"/>
              <a:chOff x="3787542" y="1598950"/>
              <a:chExt cx="650283" cy="3212873"/>
            </a:xfrm>
          </p:grpSpPr>
          <p:sp>
            <p:nvSpPr>
              <p:cNvPr id="186" name="Google Shape;893;p28"/>
              <p:cNvSpPr/>
              <p:nvPr/>
            </p:nvSpPr>
            <p:spPr>
              <a:xfrm>
                <a:off x="4386265" y="1598950"/>
                <a:ext cx="51560" cy="59525"/>
              </a:xfrm>
              <a:custGeom>
                <a:avLst/>
                <a:gdLst/>
                <a:ahLst/>
                <a:cxnLst/>
                <a:rect l="l" t="t" r="r" b="b"/>
                <a:pathLst>
                  <a:path w="246" h="284" extrusionOk="0">
                    <a:moveTo>
                      <a:pt x="0" y="284"/>
                    </a:moveTo>
                    <a:lnTo>
                      <a:pt x="246" y="14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70C0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grpSp>
            <p:nvGrpSpPr>
              <p:cNvPr id="187" name="Google Shape;894;p28"/>
              <p:cNvGrpSpPr/>
              <p:nvPr/>
            </p:nvGrpSpPr>
            <p:grpSpPr>
              <a:xfrm>
                <a:off x="3787542" y="1618442"/>
                <a:ext cx="620729" cy="3193381"/>
                <a:chOff x="3787542" y="1618442"/>
                <a:chExt cx="620729" cy="3193381"/>
              </a:xfrm>
            </p:grpSpPr>
            <p:sp>
              <p:nvSpPr>
                <p:cNvPr id="188" name="Google Shape;895;p28"/>
                <p:cNvSpPr/>
                <p:nvPr/>
              </p:nvSpPr>
              <p:spPr>
                <a:xfrm>
                  <a:off x="3801703" y="1618442"/>
                  <a:ext cx="606568" cy="31933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94" h="12523" extrusionOk="0">
                      <a:moveTo>
                        <a:pt x="48" y="12523"/>
                      </a:moveTo>
                      <a:cubicBezTo>
                        <a:pt x="21" y="12523"/>
                        <a:pt x="0" y="12502"/>
                        <a:pt x="0" y="12475"/>
                      </a:cubicBezTo>
                      <a:lnTo>
                        <a:pt x="0" y="48"/>
                      </a:lnTo>
                      <a:cubicBezTo>
                        <a:pt x="0" y="22"/>
                        <a:pt x="21" y="1"/>
                        <a:pt x="48" y="1"/>
                      </a:cubicBezTo>
                      <a:lnTo>
                        <a:pt x="2831" y="1"/>
                      </a:lnTo>
                      <a:cubicBezTo>
                        <a:pt x="2894" y="1"/>
                        <a:pt x="2894" y="96"/>
                        <a:pt x="2831" y="96"/>
                      </a:cubicBezTo>
                      <a:lnTo>
                        <a:pt x="95" y="96"/>
                      </a:lnTo>
                      <a:lnTo>
                        <a:pt x="95" y="12475"/>
                      </a:lnTo>
                      <a:cubicBezTo>
                        <a:pt x="95" y="12502"/>
                        <a:pt x="74" y="12523"/>
                        <a:pt x="48" y="12523"/>
                      </a:cubicBezTo>
                      <a:close/>
                    </a:path>
                  </a:pathLst>
                </a:custGeom>
                <a:solidFill>
                  <a:srgbClr val="70C08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89" name="Google Shape;896;p28"/>
                <p:cNvSpPr/>
                <p:nvPr/>
              </p:nvSpPr>
              <p:spPr>
                <a:xfrm>
                  <a:off x="3788918" y="4209670"/>
                  <a:ext cx="45273" cy="450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" h="215" extrusionOk="0">
                      <a:moveTo>
                        <a:pt x="215" y="107"/>
                      </a:moveTo>
                      <a:cubicBezTo>
                        <a:pt x="215" y="166"/>
                        <a:pt x="168" y="215"/>
                        <a:pt x="109" y="215"/>
                      </a:cubicBezTo>
                      <a:cubicBezTo>
                        <a:pt x="50" y="215"/>
                        <a:pt x="0" y="166"/>
                        <a:pt x="0" y="107"/>
                      </a:cubicBezTo>
                      <a:cubicBezTo>
                        <a:pt x="0" y="48"/>
                        <a:pt x="50" y="0"/>
                        <a:pt x="109" y="0"/>
                      </a:cubicBezTo>
                      <a:cubicBezTo>
                        <a:pt x="168" y="0"/>
                        <a:pt x="215" y="48"/>
                        <a:pt x="215" y="107"/>
                      </a:cubicBezTo>
                      <a:close/>
                    </a:path>
                  </a:pathLst>
                </a:custGeom>
                <a:solidFill>
                  <a:srgbClr val="FCFCF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90" name="Google Shape;897;p28"/>
                <p:cNvSpPr/>
                <p:nvPr/>
              </p:nvSpPr>
              <p:spPr>
                <a:xfrm>
                  <a:off x="3787542" y="4209670"/>
                  <a:ext cx="44853" cy="450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" h="215" extrusionOk="0">
                      <a:moveTo>
                        <a:pt x="107" y="0"/>
                      </a:moveTo>
                      <a:cubicBezTo>
                        <a:pt x="48" y="0"/>
                        <a:pt x="1" y="48"/>
                        <a:pt x="1" y="107"/>
                      </a:cubicBezTo>
                      <a:cubicBezTo>
                        <a:pt x="1" y="166"/>
                        <a:pt x="48" y="215"/>
                        <a:pt x="107" y="215"/>
                      </a:cubicBezTo>
                      <a:cubicBezTo>
                        <a:pt x="166" y="215"/>
                        <a:pt x="214" y="166"/>
                        <a:pt x="214" y="107"/>
                      </a:cubicBezTo>
                      <a:cubicBezTo>
                        <a:pt x="214" y="48"/>
                        <a:pt x="166" y="0"/>
                        <a:pt x="107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70C08D"/>
                    </a:gs>
                    <a:gs pos="100000">
                      <a:srgbClr val="36857B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  <p:grpSp>
          <p:nvGrpSpPr>
            <p:cNvPr id="180" name="Google Shape;901;p28"/>
            <p:cNvGrpSpPr/>
            <p:nvPr/>
          </p:nvGrpSpPr>
          <p:grpSpPr>
            <a:xfrm>
              <a:off x="2226384" y="1853225"/>
              <a:ext cx="7981609" cy="365700"/>
              <a:chOff x="2226384" y="1853225"/>
              <a:chExt cx="7981609" cy="365700"/>
            </a:xfrm>
          </p:grpSpPr>
          <p:sp>
            <p:nvSpPr>
              <p:cNvPr id="181" name="Google Shape;902;p28"/>
              <p:cNvSpPr/>
              <p:nvPr/>
            </p:nvSpPr>
            <p:spPr>
              <a:xfrm>
                <a:off x="2226384" y="1853225"/>
                <a:ext cx="7981609" cy="365700"/>
              </a:xfrm>
              <a:prstGeom prst="rect">
                <a:avLst/>
              </a:prstGeom>
              <a:gradFill>
                <a:gsLst>
                  <a:gs pos="0">
                    <a:srgbClr val="B6E080"/>
                  </a:gs>
                  <a:gs pos="17000">
                    <a:srgbClr val="A3D798"/>
                  </a:gs>
                  <a:gs pos="37000">
                    <a:srgbClr val="70C08D"/>
                  </a:gs>
                  <a:gs pos="60000">
                    <a:srgbClr val="36857B"/>
                  </a:gs>
                  <a:gs pos="84000">
                    <a:srgbClr val="00A0A9"/>
                  </a:gs>
                  <a:gs pos="100000">
                    <a:srgbClr val="33C5CE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2" name="Google Shape;903;p28"/>
              <p:cNvSpPr/>
              <p:nvPr/>
            </p:nvSpPr>
            <p:spPr>
              <a:xfrm>
                <a:off x="9878228" y="1971227"/>
                <a:ext cx="86353" cy="99558"/>
              </a:xfrm>
              <a:custGeom>
                <a:avLst/>
                <a:gdLst/>
                <a:ahLst/>
                <a:cxnLst/>
                <a:rect l="l" t="t" r="r" b="b"/>
                <a:pathLst>
                  <a:path w="412" h="475" extrusionOk="0">
                    <a:moveTo>
                      <a:pt x="1" y="1"/>
                    </a:moveTo>
                    <a:lnTo>
                      <a:pt x="1" y="474"/>
                    </a:lnTo>
                    <a:lnTo>
                      <a:pt x="411" y="238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3" name="Google Shape;904;p28"/>
              <p:cNvSpPr/>
              <p:nvPr/>
            </p:nvSpPr>
            <p:spPr>
              <a:xfrm>
                <a:off x="2229165" y="2006852"/>
                <a:ext cx="7633672" cy="32004"/>
              </a:xfrm>
              <a:custGeom>
                <a:avLst/>
                <a:gdLst/>
                <a:ahLst/>
                <a:cxnLst/>
                <a:rect l="l" t="t" r="r" b="b"/>
                <a:pathLst>
                  <a:path w="37905" h="96" extrusionOk="0">
                    <a:moveTo>
                      <a:pt x="1" y="1"/>
                    </a:moveTo>
                    <a:lnTo>
                      <a:pt x="1" y="96"/>
                    </a:lnTo>
                    <a:lnTo>
                      <a:pt x="286" y="96"/>
                    </a:lnTo>
                    <a:lnTo>
                      <a:pt x="286" y="1"/>
                    </a:lnTo>
                    <a:close/>
                    <a:moveTo>
                      <a:pt x="569" y="1"/>
                    </a:moveTo>
                    <a:lnTo>
                      <a:pt x="569" y="96"/>
                    </a:lnTo>
                    <a:lnTo>
                      <a:pt x="854" y="96"/>
                    </a:lnTo>
                    <a:lnTo>
                      <a:pt x="854" y="1"/>
                    </a:lnTo>
                    <a:close/>
                    <a:moveTo>
                      <a:pt x="1140" y="1"/>
                    </a:moveTo>
                    <a:lnTo>
                      <a:pt x="1140" y="96"/>
                    </a:lnTo>
                    <a:lnTo>
                      <a:pt x="1425" y="96"/>
                    </a:lnTo>
                    <a:lnTo>
                      <a:pt x="1425" y="1"/>
                    </a:lnTo>
                    <a:close/>
                    <a:moveTo>
                      <a:pt x="1710" y="1"/>
                    </a:moveTo>
                    <a:lnTo>
                      <a:pt x="1710" y="96"/>
                    </a:lnTo>
                    <a:lnTo>
                      <a:pt x="1995" y="96"/>
                    </a:lnTo>
                    <a:lnTo>
                      <a:pt x="1995" y="1"/>
                    </a:lnTo>
                    <a:close/>
                    <a:moveTo>
                      <a:pt x="2280" y="1"/>
                    </a:moveTo>
                    <a:lnTo>
                      <a:pt x="2280" y="96"/>
                    </a:lnTo>
                    <a:lnTo>
                      <a:pt x="2566" y="96"/>
                    </a:lnTo>
                    <a:lnTo>
                      <a:pt x="2566" y="1"/>
                    </a:lnTo>
                    <a:close/>
                    <a:moveTo>
                      <a:pt x="2851" y="1"/>
                    </a:moveTo>
                    <a:lnTo>
                      <a:pt x="2851" y="96"/>
                    </a:lnTo>
                    <a:lnTo>
                      <a:pt x="3136" y="96"/>
                    </a:lnTo>
                    <a:lnTo>
                      <a:pt x="3136" y="1"/>
                    </a:lnTo>
                    <a:close/>
                    <a:moveTo>
                      <a:pt x="3419" y="1"/>
                    </a:moveTo>
                    <a:lnTo>
                      <a:pt x="3419" y="96"/>
                    </a:lnTo>
                    <a:lnTo>
                      <a:pt x="3704" y="96"/>
                    </a:lnTo>
                    <a:lnTo>
                      <a:pt x="3704" y="1"/>
                    </a:lnTo>
                    <a:close/>
                    <a:moveTo>
                      <a:pt x="3990" y="1"/>
                    </a:moveTo>
                    <a:lnTo>
                      <a:pt x="3990" y="96"/>
                    </a:lnTo>
                    <a:lnTo>
                      <a:pt x="4275" y="96"/>
                    </a:lnTo>
                    <a:lnTo>
                      <a:pt x="4275" y="1"/>
                    </a:lnTo>
                    <a:close/>
                    <a:moveTo>
                      <a:pt x="4558" y="1"/>
                    </a:moveTo>
                    <a:lnTo>
                      <a:pt x="4558" y="96"/>
                    </a:lnTo>
                    <a:lnTo>
                      <a:pt x="4843" y="96"/>
                    </a:lnTo>
                    <a:lnTo>
                      <a:pt x="4843" y="1"/>
                    </a:lnTo>
                    <a:close/>
                    <a:moveTo>
                      <a:pt x="5129" y="1"/>
                    </a:moveTo>
                    <a:lnTo>
                      <a:pt x="5129" y="96"/>
                    </a:lnTo>
                    <a:lnTo>
                      <a:pt x="5414" y="96"/>
                    </a:lnTo>
                    <a:lnTo>
                      <a:pt x="5414" y="1"/>
                    </a:lnTo>
                    <a:close/>
                    <a:moveTo>
                      <a:pt x="5699" y="1"/>
                    </a:moveTo>
                    <a:lnTo>
                      <a:pt x="5699" y="96"/>
                    </a:lnTo>
                    <a:lnTo>
                      <a:pt x="5984" y="96"/>
                    </a:lnTo>
                    <a:lnTo>
                      <a:pt x="5984" y="1"/>
                    </a:lnTo>
                    <a:close/>
                    <a:moveTo>
                      <a:pt x="6269" y="1"/>
                    </a:moveTo>
                    <a:lnTo>
                      <a:pt x="6269" y="96"/>
                    </a:lnTo>
                    <a:lnTo>
                      <a:pt x="6555" y="96"/>
                    </a:lnTo>
                    <a:lnTo>
                      <a:pt x="6555" y="1"/>
                    </a:lnTo>
                    <a:close/>
                    <a:moveTo>
                      <a:pt x="6840" y="1"/>
                    </a:moveTo>
                    <a:lnTo>
                      <a:pt x="6840" y="96"/>
                    </a:lnTo>
                    <a:lnTo>
                      <a:pt x="7125" y="96"/>
                    </a:lnTo>
                    <a:lnTo>
                      <a:pt x="7125" y="1"/>
                    </a:lnTo>
                    <a:close/>
                    <a:moveTo>
                      <a:pt x="7410" y="1"/>
                    </a:moveTo>
                    <a:lnTo>
                      <a:pt x="7410" y="96"/>
                    </a:lnTo>
                    <a:lnTo>
                      <a:pt x="7695" y="96"/>
                    </a:lnTo>
                    <a:lnTo>
                      <a:pt x="7695" y="1"/>
                    </a:lnTo>
                    <a:close/>
                    <a:moveTo>
                      <a:pt x="7981" y="1"/>
                    </a:moveTo>
                    <a:lnTo>
                      <a:pt x="7981" y="96"/>
                    </a:lnTo>
                    <a:lnTo>
                      <a:pt x="8266" y="96"/>
                    </a:lnTo>
                    <a:lnTo>
                      <a:pt x="8266" y="1"/>
                    </a:lnTo>
                    <a:close/>
                    <a:moveTo>
                      <a:pt x="8551" y="1"/>
                    </a:moveTo>
                    <a:lnTo>
                      <a:pt x="8551" y="96"/>
                    </a:lnTo>
                    <a:lnTo>
                      <a:pt x="8836" y="96"/>
                    </a:lnTo>
                    <a:lnTo>
                      <a:pt x="8836" y="1"/>
                    </a:lnTo>
                    <a:close/>
                    <a:moveTo>
                      <a:pt x="9120" y="1"/>
                    </a:moveTo>
                    <a:lnTo>
                      <a:pt x="9120" y="96"/>
                    </a:lnTo>
                    <a:lnTo>
                      <a:pt x="9405" y="96"/>
                    </a:lnTo>
                    <a:lnTo>
                      <a:pt x="9405" y="1"/>
                    </a:lnTo>
                    <a:close/>
                    <a:moveTo>
                      <a:pt x="9690" y="1"/>
                    </a:moveTo>
                    <a:lnTo>
                      <a:pt x="9690" y="96"/>
                    </a:lnTo>
                    <a:lnTo>
                      <a:pt x="9975" y="96"/>
                    </a:lnTo>
                    <a:lnTo>
                      <a:pt x="9975" y="1"/>
                    </a:lnTo>
                    <a:close/>
                    <a:moveTo>
                      <a:pt x="10258" y="1"/>
                    </a:moveTo>
                    <a:lnTo>
                      <a:pt x="10258" y="96"/>
                    </a:lnTo>
                    <a:lnTo>
                      <a:pt x="10544" y="96"/>
                    </a:lnTo>
                    <a:lnTo>
                      <a:pt x="10544" y="1"/>
                    </a:lnTo>
                    <a:close/>
                    <a:moveTo>
                      <a:pt x="10829" y="1"/>
                    </a:moveTo>
                    <a:lnTo>
                      <a:pt x="10829" y="96"/>
                    </a:lnTo>
                    <a:lnTo>
                      <a:pt x="11114" y="96"/>
                    </a:lnTo>
                    <a:lnTo>
                      <a:pt x="11114" y="1"/>
                    </a:lnTo>
                    <a:close/>
                    <a:moveTo>
                      <a:pt x="11399" y="1"/>
                    </a:moveTo>
                    <a:lnTo>
                      <a:pt x="11399" y="96"/>
                    </a:lnTo>
                    <a:lnTo>
                      <a:pt x="11684" y="96"/>
                    </a:lnTo>
                    <a:lnTo>
                      <a:pt x="11684" y="1"/>
                    </a:lnTo>
                    <a:close/>
                    <a:moveTo>
                      <a:pt x="11970" y="1"/>
                    </a:moveTo>
                    <a:lnTo>
                      <a:pt x="11970" y="96"/>
                    </a:lnTo>
                    <a:lnTo>
                      <a:pt x="12255" y="96"/>
                    </a:lnTo>
                    <a:lnTo>
                      <a:pt x="12255" y="1"/>
                    </a:lnTo>
                    <a:close/>
                    <a:moveTo>
                      <a:pt x="12540" y="1"/>
                    </a:moveTo>
                    <a:lnTo>
                      <a:pt x="12540" y="96"/>
                    </a:lnTo>
                    <a:lnTo>
                      <a:pt x="12825" y="96"/>
                    </a:lnTo>
                    <a:lnTo>
                      <a:pt x="12825" y="1"/>
                    </a:lnTo>
                    <a:close/>
                    <a:moveTo>
                      <a:pt x="13110" y="1"/>
                    </a:moveTo>
                    <a:lnTo>
                      <a:pt x="13110" y="96"/>
                    </a:lnTo>
                    <a:lnTo>
                      <a:pt x="13396" y="96"/>
                    </a:lnTo>
                    <a:lnTo>
                      <a:pt x="13396" y="1"/>
                    </a:lnTo>
                    <a:close/>
                    <a:moveTo>
                      <a:pt x="13681" y="1"/>
                    </a:moveTo>
                    <a:lnTo>
                      <a:pt x="13681" y="96"/>
                    </a:lnTo>
                    <a:lnTo>
                      <a:pt x="13966" y="96"/>
                    </a:lnTo>
                    <a:lnTo>
                      <a:pt x="13966" y="1"/>
                    </a:lnTo>
                    <a:close/>
                    <a:moveTo>
                      <a:pt x="14249" y="1"/>
                    </a:moveTo>
                    <a:lnTo>
                      <a:pt x="14249" y="96"/>
                    </a:lnTo>
                    <a:lnTo>
                      <a:pt x="14535" y="96"/>
                    </a:lnTo>
                    <a:lnTo>
                      <a:pt x="14535" y="1"/>
                    </a:lnTo>
                    <a:close/>
                    <a:moveTo>
                      <a:pt x="14820" y="1"/>
                    </a:moveTo>
                    <a:lnTo>
                      <a:pt x="14820" y="96"/>
                    </a:lnTo>
                    <a:lnTo>
                      <a:pt x="15105" y="96"/>
                    </a:lnTo>
                    <a:lnTo>
                      <a:pt x="15105" y="1"/>
                    </a:lnTo>
                    <a:close/>
                    <a:moveTo>
                      <a:pt x="15390" y="1"/>
                    </a:moveTo>
                    <a:lnTo>
                      <a:pt x="15390" y="96"/>
                    </a:lnTo>
                    <a:lnTo>
                      <a:pt x="15675" y="96"/>
                    </a:lnTo>
                    <a:lnTo>
                      <a:pt x="15675" y="1"/>
                    </a:lnTo>
                    <a:close/>
                    <a:moveTo>
                      <a:pt x="15961" y="1"/>
                    </a:moveTo>
                    <a:lnTo>
                      <a:pt x="15961" y="96"/>
                    </a:lnTo>
                    <a:lnTo>
                      <a:pt x="16246" y="96"/>
                    </a:lnTo>
                    <a:lnTo>
                      <a:pt x="16246" y="1"/>
                    </a:lnTo>
                    <a:close/>
                    <a:moveTo>
                      <a:pt x="16531" y="1"/>
                    </a:moveTo>
                    <a:lnTo>
                      <a:pt x="16531" y="96"/>
                    </a:lnTo>
                    <a:lnTo>
                      <a:pt x="16816" y="96"/>
                    </a:lnTo>
                    <a:lnTo>
                      <a:pt x="16816" y="1"/>
                    </a:lnTo>
                    <a:close/>
                    <a:moveTo>
                      <a:pt x="17100" y="1"/>
                    </a:moveTo>
                    <a:lnTo>
                      <a:pt x="17100" y="96"/>
                    </a:lnTo>
                    <a:lnTo>
                      <a:pt x="17385" y="96"/>
                    </a:lnTo>
                    <a:lnTo>
                      <a:pt x="17385" y="1"/>
                    </a:lnTo>
                    <a:close/>
                    <a:moveTo>
                      <a:pt x="17670" y="1"/>
                    </a:moveTo>
                    <a:lnTo>
                      <a:pt x="17670" y="96"/>
                    </a:lnTo>
                    <a:lnTo>
                      <a:pt x="17955" y="96"/>
                    </a:lnTo>
                    <a:lnTo>
                      <a:pt x="17955" y="1"/>
                    </a:lnTo>
                    <a:close/>
                    <a:moveTo>
                      <a:pt x="18238" y="1"/>
                    </a:moveTo>
                    <a:lnTo>
                      <a:pt x="18238" y="96"/>
                    </a:lnTo>
                    <a:lnTo>
                      <a:pt x="18524" y="96"/>
                    </a:lnTo>
                    <a:lnTo>
                      <a:pt x="18524" y="1"/>
                    </a:lnTo>
                    <a:close/>
                    <a:moveTo>
                      <a:pt x="18809" y="1"/>
                    </a:moveTo>
                    <a:lnTo>
                      <a:pt x="18809" y="96"/>
                    </a:lnTo>
                    <a:lnTo>
                      <a:pt x="19094" y="96"/>
                    </a:lnTo>
                    <a:lnTo>
                      <a:pt x="19094" y="1"/>
                    </a:lnTo>
                    <a:close/>
                    <a:moveTo>
                      <a:pt x="19379" y="1"/>
                    </a:moveTo>
                    <a:lnTo>
                      <a:pt x="19379" y="96"/>
                    </a:lnTo>
                    <a:lnTo>
                      <a:pt x="19664" y="96"/>
                    </a:lnTo>
                    <a:lnTo>
                      <a:pt x="19664" y="1"/>
                    </a:lnTo>
                    <a:close/>
                    <a:moveTo>
                      <a:pt x="19950" y="1"/>
                    </a:moveTo>
                    <a:lnTo>
                      <a:pt x="19950" y="96"/>
                    </a:lnTo>
                    <a:lnTo>
                      <a:pt x="20235" y="96"/>
                    </a:lnTo>
                    <a:lnTo>
                      <a:pt x="20235" y="1"/>
                    </a:lnTo>
                    <a:close/>
                    <a:moveTo>
                      <a:pt x="20520" y="1"/>
                    </a:moveTo>
                    <a:lnTo>
                      <a:pt x="20520" y="96"/>
                    </a:lnTo>
                    <a:lnTo>
                      <a:pt x="20805" y="96"/>
                    </a:lnTo>
                    <a:lnTo>
                      <a:pt x="20805" y="1"/>
                    </a:lnTo>
                    <a:close/>
                    <a:moveTo>
                      <a:pt x="21089" y="1"/>
                    </a:moveTo>
                    <a:lnTo>
                      <a:pt x="21089" y="96"/>
                    </a:lnTo>
                    <a:lnTo>
                      <a:pt x="21374" y="96"/>
                    </a:lnTo>
                    <a:lnTo>
                      <a:pt x="21374" y="1"/>
                    </a:lnTo>
                    <a:close/>
                    <a:moveTo>
                      <a:pt x="21659" y="1"/>
                    </a:moveTo>
                    <a:lnTo>
                      <a:pt x="21659" y="96"/>
                    </a:lnTo>
                    <a:lnTo>
                      <a:pt x="21944" y="96"/>
                    </a:lnTo>
                    <a:lnTo>
                      <a:pt x="21944" y="1"/>
                    </a:lnTo>
                    <a:close/>
                    <a:moveTo>
                      <a:pt x="22229" y="1"/>
                    </a:moveTo>
                    <a:lnTo>
                      <a:pt x="22229" y="96"/>
                    </a:lnTo>
                    <a:lnTo>
                      <a:pt x="22515" y="96"/>
                    </a:lnTo>
                    <a:lnTo>
                      <a:pt x="22515" y="1"/>
                    </a:lnTo>
                    <a:close/>
                    <a:moveTo>
                      <a:pt x="22800" y="1"/>
                    </a:moveTo>
                    <a:lnTo>
                      <a:pt x="22800" y="96"/>
                    </a:lnTo>
                    <a:lnTo>
                      <a:pt x="23085" y="96"/>
                    </a:lnTo>
                    <a:lnTo>
                      <a:pt x="23085" y="1"/>
                    </a:lnTo>
                    <a:close/>
                    <a:moveTo>
                      <a:pt x="23370" y="1"/>
                    </a:moveTo>
                    <a:lnTo>
                      <a:pt x="23370" y="96"/>
                    </a:lnTo>
                    <a:lnTo>
                      <a:pt x="23655" y="96"/>
                    </a:lnTo>
                    <a:lnTo>
                      <a:pt x="23655" y="1"/>
                    </a:lnTo>
                    <a:close/>
                    <a:moveTo>
                      <a:pt x="23939" y="1"/>
                    </a:moveTo>
                    <a:lnTo>
                      <a:pt x="23939" y="96"/>
                    </a:lnTo>
                    <a:lnTo>
                      <a:pt x="24224" y="96"/>
                    </a:lnTo>
                    <a:lnTo>
                      <a:pt x="24224" y="1"/>
                    </a:lnTo>
                    <a:close/>
                    <a:moveTo>
                      <a:pt x="24509" y="1"/>
                    </a:moveTo>
                    <a:lnTo>
                      <a:pt x="24509" y="96"/>
                    </a:lnTo>
                    <a:lnTo>
                      <a:pt x="24794" y="96"/>
                    </a:lnTo>
                    <a:lnTo>
                      <a:pt x="24794" y="1"/>
                    </a:lnTo>
                    <a:close/>
                    <a:moveTo>
                      <a:pt x="25080" y="1"/>
                    </a:moveTo>
                    <a:lnTo>
                      <a:pt x="25080" y="96"/>
                    </a:lnTo>
                    <a:lnTo>
                      <a:pt x="25365" y="96"/>
                    </a:lnTo>
                    <a:lnTo>
                      <a:pt x="25365" y="1"/>
                    </a:lnTo>
                    <a:close/>
                    <a:moveTo>
                      <a:pt x="25650" y="1"/>
                    </a:moveTo>
                    <a:lnTo>
                      <a:pt x="25650" y="96"/>
                    </a:lnTo>
                    <a:lnTo>
                      <a:pt x="25935" y="96"/>
                    </a:lnTo>
                    <a:lnTo>
                      <a:pt x="25935" y="1"/>
                    </a:lnTo>
                    <a:close/>
                    <a:moveTo>
                      <a:pt x="26220" y="1"/>
                    </a:moveTo>
                    <a:lnTo>
                      <a:pt x="26220" y="96"/>
                    </a:lnTo>
                    <a:lnTo>
                      <a:pt x="26506" y="96"/>
                    </a:lnTo>
                    <a:lnTo>
                      <a:pt x="26506" y="1"/>
                    </a:lnTo>
                    <a:close/>
                    <a:moveTo>
                      <a:pt x="26791" y="1"/>
                    </a:moveTo>
                    <a:lnTo>
                      <a:pt x="26791" y="96"/>
                    </a:lnTo>
                    <a:lnTo>
                      <a:pt x="27076" y="96"/>
                    </a:lnTo>
                    <a:lnTo>
                      <a:pt x="27076" y="1"/>
                    </a:lnTo>
                    <a:close/>
                    <a:moveTo>
                      <a:pt x="27361" y="1"/>
                    </a:moveTo>
                    <a:lnTo>
                      <a:pt x="27361" y="96"/>
                    </a:lnTo>
                    <a:lnTo>
                      <a:pt x="27646" y="96"/>
                    </a:lnTo>
                    <a:lnTo>
                      <a:pt x="27646" y="1"/>
                    </a:lnTo>
                    <a:close/>
                    <a:moveTo>
                      <a:pt x="27930" y="1"/>
                    </a:moveTo>
                    <a:lnTo>
                      <a:pt x="27930" y="96"/>
                    </a:lnTo>
                    <a:lnTo>
                      <a:pt x="28215" y="96"/>
                    </a:lnTo>
                    <a:lnTo>
                      <a:pt x="28215" y="1"/>
                    </a:lnTo>
                    <a:close/>
                    <a:moveTo>
                      <a:pt x="28500" y="1"/>
                    </a:moveTo>
                    <a:lnTo>
                      <a:pt x="28500" y="96"/>
                    </a:lnTo>
                    <a:lnTo>
                      <a:pt x="28785" y="96"/>
                    </a:lnTo>
                    <a:lnTo>
                      <a:pt x="28785" y="1"/>
                    </a:lnTo>
                    <a:close/>
                    <a:moveTo>
                      <a:pt x="29071" y="1"/>
                    </a:moveTo>
                    <a:lnTo>
                      <a:pt x="29071" y="96"/>
                    </a:lnTo>
                    <a:lnTo>
                      <a:pt x="29356" y="96"/>
                    </a:lnTo>
                    <a:lnTo>
                      <a:pt x="29356" y="1"/>
                    </a:lnTo>
                    <a:close/>
                    <a:moveTo>
                      <a:pt x="29641" y="1"/>
                    </a:moveTo>
                    <a:lnTo>
                      <a:pt x="29641" y="96"/>
                    </a:lnTo>
                    <a:lnTo>
                      <a:pt x="29926" y="96"/>
                    </a:lnTo>
                    <a:lnTo>
                      <a:pt x="29926" y="1"/>
                    </a:lnTo>
                    <a:close/>
                    <a:moveTo>
                      <a:pt x="30211" y="1"/>
                    </a:moveTo>
                    <a:lnTo>
                      <a:pt x="30211" y="96"/>
                    </a:lnTo>
                    <a:lnTo>
                      <a:pt x="30497" y="96"/>
                    </a:lnTo>
                    <a:lnTo>
                      <a:pt x="30497" y="1"/>
                    </a:lnTo>
                    <a:close/>
                    <a:moveTo>
                      <a:pt x="30780" y="1"/>
                    </a:moveTo>
                    <a:lnTo>
                      <a:pt x="30780" y="96"/>
                    </a:lnTo>
                    <a:lnTo>
                      <a:pt x="31065" y="96"/>
                    </a:lnTo>
                    <a:lnTo>
                      <a:pt x="31065" y="1"/>
                    </a:lnTo>
                    <a:close/>
                    <a:moveTo>
                      <a:pt x="31350" y="1"/>
                    </a:moveTo>
                    <a:lnTo>
                      <a:pt x="31350" y="96"/>
                    </a:lnTo>
                    <a:lnTo>
                      <a:pt x="31635" y="96"/>
                    </a:lnTo>
                    <a:lnTo>
                      <a:pt x="31635" y="1"/>
                    </a:lnTo>
                    <a:close/>
                    <a:moveTo>
                      <a:pt x="31919" y="1"/>
                    </a:moveTo>
                    <a:lnTo>
                      <a:pt x="31919" y="96"/>
                    </a:lnTo>
                    <a:lnTo>
                      <a:pt x="32204" y="96"/>
                    </a:lnTo>
                    <a:lnTo>
                      <a:pt x="32204" y="1"/>
                    </a:lnTo>
                    <a:close/>
                    <a:moveTo>
                      <a:pt x="32489" y="1"/>
                    </a:moveTo>
                    <a:lnTo>
                      <a:pt x="32489" y="96"/>
                    </a:lnTo>
                    <a:lnTo>
                      <a:pt x="32774" y="96"/>
                    </a:lnTo>
                    <a:lnTo>
                      <a:pt x="32774" y="1"/>
                    </a:lnTo>
                    <a:close/>
                    <a:moveTo>
                      <a:pt x="33060" y="1"/>
                    </a:moveTo>
                    <a:lnTo>
                      <a:pt x="33060" y="96"/>
                    </a:lnTo>
                    <a:lnTo>
                      <a:pt x="33345" y="96"/>
                    </a:lnTo>
                    <a:lnTo>
                      <a:pt x="33345" y="1"/>
                    </a:lnTo>
                    <a:close/>
                    <a:moveTo>
                      <a:pt x="33630" y="1"/>
                    </a:moveTo>
                    <a:lnTo>
                      <a:pt x="33630" y="96"/>
                    </a:lnTo>
                    <a:lnTo>
                      <a:pt x="33915" y="96"/>
                    </a:lnTo>
                    <a:lnTo>
                      <a:pt x="33915" y="1"/>
                    </a:lnTo>
                    <a:close/>
                    <a:moveTo>
                      <a:pt x="34200" y="1"/>
                    </a:moveTo>
                    <a:lnTo>
                      <a:pt x="34200" y="96"/>
                    </a:lnTo>
                    <a:lnTo>
                      <a:pt x="34486" y="96"/>
                    </a:lnTo>
                    <a:lnTo>
                      <a:pt x="34486" y="1"/>
                    </a:lnTo>
                    <a:close/>
                    <a:moveTo>
                      <a:pt x="34769" y="1"/>
                    </a:moveTo>
                    <a:lnTo>
                      <a:pt x="34769" y="96"/>
                    </a:lnTo>
                    <a:lnTo>
                      <a:pt x="35054" y="96"/>
                    </a:lnTo>
                    <a:lnTo>
                      <a:pt x="35054" y="1"/>
                    </a:lnTo>
                    <a:close/>
                    <a:moveTo>
                      <a:pt x="35339" y="1"/>
                    </a:moveTo>
                    <a:lnTo>
                      <a:pt x="35339" y="96"/>
                    </a:lnTo>
                    <a:lnTo>
                      <a:pt x="35625" y="96"/>
                    </a:lnTo>
                    <a:lnTo>
                      <a:pt x="35625" y="1"/>
                    </a:lnTo>
                    <a:close/>
                    <a:moveTo>
                      <a:pt x="35908" y="1"/>
                    </a:moveTo>
                    <a:lnTo>
                      <a:pt x="35908" y="96"/>
                    </a:lnTo>
                    <a:lnTo>
                      <a:pt x="36193" y="96"/>
                    </a:lnTo>
                    <a:lnTo>
                      <a:pt x="36193" y="1"/>
                    </a:lnTo>
                    <a:close/>
                    <a:moveTo>
                      <a:pt x="36478" y="1"/>
                    </a:moveTo>
                    <a:lnTo>
                      <a:pt x="36478" y="96"/>
                    </a:lnTo>
                    <a:lnTo>
                      <a:pt x="36763" y="96"/>
                    </a:lnTo>
                    <a:lnTo>
                      <a:pt x="36763" y="1"/>
                    </a:lnTo>
                    <a:close/>
                    <a:moveTo>
                      <a:pt x="37049" y="1"/>
                    </a:moveTo>
                    <a:lnTo>
                      <a:pt x="37049" y="96"/>
                    </a:lnTo>
                    <a:lnTo>
                      <a:pt x="37334" y="96"/>
                    </a:lnTo>
                    <a:lnTo>
                      <a:pt x="37334" y="1"/>
                    </a:lnTo>
                    <a:close/>
                    <a:moveTo>
                      <a:pt x="37619" y="1"/>
                    </a:moveTo>
                    <a:lnTo>
                      <a:pt x="37619" y="96"/>
                    </a:lnTo>
                    <a:lnTo>
                      <a:pt x="37904" y="96"/>
                    </a:lnTo>
                    <a:lnTo>
                      <a:pt x="37904" y="1"/>
                    </a:ln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</p:grpSp>
      <p:sp>
        <p:nvSpPr>
          <p:cNvPr id="208" name="Google Shape;863;p28"/>
          <p:cNvSpPr txBox="1"/>
          <p:nvPr/>
        </p:nvSpPr>
        <p:spPr>
          <a:xfrm>
            <a:off x="8242788" y="2606221"/>
            <a:ext cx="1891482" cy="1271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indent="-171450" defTabSz="914126">
              <a:buClrTx/>
              <a:buFont typeface="Arial" panose="020B0604020202020204" pitchFamily="34" charset="0"/>
              <a:buChar char="•"/>
              <a:defRPr/>
            </a:pPr>
            <a:r>
              <a:rPr lang="en-US" sz="1200" noProof="1">
                <a:solidFill>
                  <a:prstClr val="black"/>
                </a:solidFill>
                <a:latin typeface="Calibri" panose="020F0502020204030204"/>
              </a:rPr>
              <a:t>Mediante el uso de la DJ y la inspección expost.</a:t>
            </a:r>
          </a:p>
          <a:p>
            <a:pPr marL="171450" indent="-171450" defTabSz="914126">
              <a:buClrTx/>
              <a:buFont typeface="Arial" panose="020B0604020202020204" pitchFamily="34" charset="0"/>
              <a:buChar char="•"/>
              <a:defRPr/>
            </a:pPr>
            <a:r>
              <a:rPr lang="en-US" sz="1200" noProof="1">
                <a:solidFill>
                  <a:prstClr val="black"/>
                </a:solidFill>
                <a:latin typeface="Calibri" panose="020F0502020204030204"/>
              </a:rPr>
              <a:t>Vigencia desde 07 de julio de 2021.</a:t>
            </a:r>
          </a:p>
          <a:p>
            <a:pPr marL="171450" indent="-171450" defTabSz="914126">
              <a:buClrTx/>
              <a:buFont typeface="Arial" panose="020B0604020202020204" pitchFamily="34" charset="0"/>
              <a:buChar char="•"/>
              <a:defRPr/>
            </a:pPr>
            <a:r>
              <a:rPr lang="es-ES" sz="1200" noProof="1">
                <a:solidFill>
                  <a:prstClr val="black"/>
                </a:solidFill>
                <a:latin typeface="Calibri" panose="020F0502020204030204"/>
              </a:rPr>
              <a:t>1255 inscripciones y reanudaciones patronales del 19 de julio al 24 de setiembre de 2021. </a:t>
            </a:r>
          </a:p>
          <a:p>
            <a:pPr marL="171450" indent="-171450" defTabSz="914126">
              <a:buClrTx/>
              <a:buFont typeface="Arial" panose="020B0604020202020204" pitchFamily="34" charset="0"/>
              <a:buChar char="•"/>
              <a:defRPr/>
            </a:pPr>
            <a:r>
              <a:rPr lang="es-ES" sz="1200" u="sng" noProof="1">
                <a:solidFill>
                  <a:prstClr val="black"/>
                </a:solidFill>
                <a:latin typeface="Calibri" panose="020F0502020204030204"/>
              </a:rPr>
              <a:t>Antes el trámite tardaba 10 días. </a:t>
            </a:r>
            <a:endParaRPr lang="en-US" sz="1200" u="sng" noProof="1">
              <a:solidFill>
                <a:prstClr val="black"/>
              </a:solidFill>
              <a:latin typeface="Calibri" panose="020F0502020204030204"/>
            </a:endParaRPr>
          </a:p>
          <a:p>
            <a:pPr lvl="0" algn="just"/>
            <a:r>
              <a:rPr lang="es-ES" sz="1200" u="sng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209" name="Google Shape;885;p28"/>
          <p:cNvSpPr/>
          <p:nvPr/>
        </p:nvSpPr>
        <p:spPr>
          <a:xfrm>
            <a:off x="8229297" y="1716293"/>
            <a:ext cx="797021" cy="4561842"/>
          </a:xfrm>
          <a:custGeom>
            <a:avLst/>
            <a:gdLst/>
            <a:ahLst/>
            <a:cxnLst/>
            <a:rect l="l" t="t" r="r" b="b"/>
            <a:pathLst>
              <a:path w="2895" h="12523" extrusionOk="0">
                <a:moveTo>
                  <a:pt x="48" y="1"/>
                </a:moveTo>
                <a:cubicBezTo>
                  <a:pt x="21" y="1"/>
                  <a:pt x="0" y="22"/>
                  <a:pt x="0" y="48"/>
                </a:cubicBezTo>
                <a:lnTo>
                  <a:pt x="0" y="12475"/>
                </a:lnTo>
                <a:cubicBezTo>
                  <a:pt x="0" y="12502"/>
                  <a:pt x="21" y="12523"/>
                  <a:pt x="48" y="12523"/>
                </a:cubicBezTo>
                <a:cubicBezTo>
                  <a:pt x="75" y="12523"/>
                  <a:pt x="96" y="12502"/>
                  <a:pt x="96" y="12475"/>
                </a:cubicBezTo>
                <a:lnTo>
                  <a:pt x="96" y="96"/>
                </a:lnTo>
                <a:lnTo>
                  <a:pt x="2832" y="96"/>
                </a:lnTo>
                <a:cubicBezTo>
                  <a:pt x="2894" y="96"/>
                  <a:pt x="2894" y="1"/>
                  <a:pt x="2832" y="1"/>
                </a:cubicBezTo>
                <a:close/>
              </a:path>
            </a:pathLst>
          </a:custGeom>
          <a:solidFill>
            <a:srgbClr val="00A0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10" name="Google Shape;884;p28"/>
          <p:cNvSpPr/>
          <p:nvPr/>
        </p:nvSpPr>
        <p:spPr>
          <a:xfrm>
            <a:off x="9007265" y="1688638"/>
            <a:ext cx="68277" cy="85033"/>
          </a:xfrm>
          <a:custGeom>
            <a:avLst/>
            <a:gdLst/>
            <a:ahLst/>
            <a:cxnLst/>
            <a:rect l="l" t="t" r="r" b="b"/>
            <a:pathLst>
              <a:path w="248" h="284" extrusionOk="0">
                <a:moveTo>
                  <a:pt x="1" y="1"/>
                </a:moveTo>
                <a:lnTo>
                  <a:pt x="1" y="284"/>
                </a:lnTo>
                <a:lnTo>
                  <a:pt x="248" y="141"/>
                </a:lnTo>
                <a:lnTo>
                  <a:pt x="1" y="1"/>
                </a:lnTo>
                <a:close/>
              </a:path>
            </a:pathLst>
          </a:custGeom>
          <a:solidFill>
            <a:srgbClr val="00A0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11" name="Google Shape;873;p28"/>
          <p:cNvSpPr txBox="1"/>
          <p:nvPr/>
        </p:nvSpPr>
        <p:spPr>
          <a:xfrm>
            <a:off x="8160762" y="1089665"/>
            <a:ext cx="2338428" cy="404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" sz="1600" noProof="0" dirty="0">
                <a:solidFill>
                  <a:srgbClr val="00A0A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Aseguramiento patronal inmediato 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00A0A9"/>
              </a:solidFill>
              <a:effectLst/>
              <a:uLnTx/>
              <a:uFillTx/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pic>
        <p:nvPicPr>
          <p:cNvPr id="81" name="Picture 2" descr="Minae.go.cr"/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0771" y="5789015"/>
            <a:ext cx="783243" cy="613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Imagen 82">
            <a:extLst>
              <a:ext uri="{FF2B5EF4-FFF2-40B4-BE49-F238E27FC236}">
                <a16:creationId xmlns:a16="http://schemas.microsoft.com/office/drawing/2014/main" id="{D5002E79-E17D-1A40-A9A8-3C037974C4F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38192" y="5895105"/>
            <a:ext cx="850225" cy="550420"/>
          </a:xfrm>
          <a:prstGeom prst="rect">
            <a:avLst/>
          </a:prstGeom>
        </p:spPr>
      </p:pic>
      <p:pic>
        <p:nvPicPr>
          <p:cNvPr id="84" name="1 Imagen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4904" y="5704717"/>
            <a:ext cx="875184" cy="792879"/>
          </a:xfrm>
          <a:prstGeom prst="rect">
            <a:avLst/>
          </a:prstGeom>
        </p:spPr>
      </p:pic>
      <p:pic>
        <p:nvPicPr>
          <p:cNvPr id="87" name="Imagen 8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91381" y="5677616"/>
            <a:ext cx="747214" cy="680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219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9BCA7C15-907E-4DEE-9527-AA35BB33E1C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t="21495" b="23365"/>
          <a:stretch/>
        </p:blipFill>
        <p:spPr>
          <a:xfrm>
            <a:off x="10950315" y="233760"/>
            <a:ext cx="1142258" cy="486698"/>
          </a:xfrm>
          <a:prstGeom prst="rect">
            <a:avLst/>
          </a:prstGeom>
        </p:spPr>
      </p:pic>
      <p:sp>
        <p:nvSpPr>
          <p:cNvPr id="180" name="1 Título"/>
          <p:cNvSpPr txBox="1">
            <a:spLocks/>
          </p:cNvSpPr>
          <p:nvPr/>
        </p:nvSpPr>
        <p:spPr>
          <a:xfrm>
            <a:off x="170555" y="213323"/>
            <a:ext cx="10902811" cy="498848"/>
          </a:xfrm>
          <a:prstGeom prst="rect">
            <a:avLst/>
          </a:prstGeom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ES" sz="1800" b="1" dirty="0">
                <a:solidFill>
                  <a:srgbClr val="028090"/>
                </a:solidFill>
                <a:latin typeface="Fira Sans Extra Condensed"/>
                <a:ea typeface="Fira Sans Extra Condensed"/>
                <a:cs typeface="Fira Sans Extra Condensed"/>
              </a:rPr>
              <a:t>ESTRATEGIA PARA LA FORMALIZACIÓN DE LAS PYMES – PRODUCTOS ALCANZADOS </a:t>
            </a:r>
          </a:p>
        </p:txBody>
      </p:sp>
      <p:pic>
        <p:nvPicPr>
          <p:cNvPr id="65" name="Imagen 6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89904" l="9856" r="100000">
                        <a14:foregroundMark x1="59135" y1="45433" x2="59135" y2="454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3" y="608025"/>
            <a:ext cx="1136927" cy="1136927"/>
          </a:xfrm>
          <a:prstGeom prst="rect">
            <a:avLst/>
          </a:prstGeom>
        </p:spPr>
      </p:pic>
      <p:grpSp>
        <p:nvGrpSpPr>
          <p:cNvPr id="7" name="Grupo 6"/>
          <p:cNvGrpSpPr/>
          <p:nvPr/>
        </p:nvGrpSpPr>
        <p:grpSpPr>
          <a:xfrm>
            <a:off x="1097870" y="649786"/>
            <a:ext cx="9270025" cy="6267712"/>
            <a:chOff x="1139826" y="677831"/>
            <a:chExt cx="8672913" cy="6267712"/>
          </a:xfrm>
        </p:grpSpPr>
        <p:grpSp>
          <p:nvGrpSpPr>
            <p:cNvPr id="97" name="Google Shape;1160;p35"/>
            <p:cNvGrpSpPr/>
            <p:nvPr/>
          </p:nvGrpSpPr>
          <p:grpSpPr>
            <a:xfrm>
              <a:off x="3444383" y="709891"/>
              <a:ext cx="1991937" cy="5257000"/>
              <a:chOff x="3791960" y="977112"/>
              <a:chExt cx="1562796" cy="3686488"/>
            </a:xfrm>
          </p:grpSpPr>
          <p:sp>
            <p:nvSpPr>
              <p:cNvPr id="98" name="Google Shape;1161;p35"/>
              <p:cNvSpPr/>
              <p:nvPr/>
            </p:nvSpPr>
            <p:spPr>
              <a:xfrm>
                <a:off x="3798400" y="1346464"/>
                <a:ext cx="1543800" cy="3317136"/>
              </a:xfrm>
              <a:prstGeom prst="roundRect">
                <a:avLst>
                  <a:gd name="adj" fmla="val 16667"/>
                </a:avLst>
              </a:pr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9" name="Google Shape;1162;p35"/>
              <p:cNvSpPr/>
              <p:nvPr/>
            </p:nvSpPr>
            <p:spPr>
              <a:xfrm>
                <a:off x="3791960" y="3021200"/>
                <a:ext cx="1543178" cy="427067"/>
              </a:xfrm>
              <a:custGeom>
                <a:avLst/>
                <a:gdLst/>
                <a:ahLst/>
                <a:cxnLst/>
                <a:rect l="l" t="t" r="r" b="b"/>
                <a:pathLst>
                  <a:path w="3678" h="2246" extrusionOk="0">
                    <a:moveTo>
                      <a:pt x="0" y="2245"/>
                    </a:moveTo>
                    <a:lnTo>
                      <a:pt x="0" y="0"/>
                    </a:lnTo>
                    <a:lnTo>
                      <a:pt x="3677" y="0"/>
                    </a:lnTo>
                    <a:lnTo>
                      <a:pt x="3677" y="2245"/>
                    </a:lnTo>
                    <a:lnTo>
                      <a:pt x="0" y="2245"/>
                    </a:lnTo>
                  </a:path>
                </a:pathLst>
              </a:custGeom>
              <a:solidFill>
                <a:srgbClr val="00A89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3600" b="0" i="0" u="none" strike="noStrike" kern="0" cap="none" spc="0" normalizeH="0" baseline="0" noProof="0">
                  <a:ln>
                    <a:noFill/>
                  </a:ln>
                  <a:solidFill>
                    <a:srgbClr val="999999"/>
                  </a:solidFill>
                  <a:effectLst/>
                  <a:uLnTx/>
                  <a:uFillTx/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Calibri"/>
                </a:endParaRPr>
              </a:p>
            </p:txBody>
          </p:sp>
          <p:sp>
            <p:nvSpPr>
              <p:cNvPr id="100" name="Google Shape;1163;p35"/>
              <p:cNvSpPr/>
              <p:nvPr/>
            </p:nvSpPr>
            <p:spPr>
              <a:xfrm>
                <a:off x="4263833" y="977112"/>
                <a:ext cx="582530" cy="493079"/>
              </a:xfrm>
              <a:custGeom>
                <a:avLst/>
                <a:gdLst/>
                <a:ahLst/>
                <a:cxnLst/>
                <a:rect l="l" t="t" r="r" b="b"/>
                <a:pathLst>
                  <a:path w="1598" h="1600" extrusionOk="0">
                    <a:moveTo>
                      <a:pt x="1597" y="804"/>
                    </a:moveTo>
                    <a:lnTo>
                      <a:pt x="1597" y="804"/>
                    </a:lnTo>
                    <a:cubicBezTo>
                      <a:pt x="1597" y="1243"/>
                      <a:pt x="1241" y="1599"/>
                      <a:pt x="802" y="1599"/>
                    </a:cubicBezTo>
                    <a:cubicBezTo>
                      <a:pt x="356" y="1599"/>
                      <a:pt x="0" y="1243"/>
                      <a:pt x="0" y="804"/>
                    </a:cubicBezTo>
                    <a:cubicBezTo>
                      <a:pt x="0" y="357"/>
                      <a:pt x="356" y="0"/>
                      <a:pt x="802" y="0"/>
                    </a:cubicBezTo>
                    <a:cubicBezTo>
                      <a:pt x="1241" y="0"/>
                      <a:pt x="1597" y="357"/>
                      <a:pt x="1597" y="804"/>
                    </a:cubicBezTo>
                  </a:path>
                </a:pathLst>
              </a:custGeom>
              <a:solidFill>
                <a:srgbClr val="00A89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999999"/>
                  </a:solidFill>
                  <a:effectLst/>
                  <a:uLnTx/>
                  <a:uFillTx/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Calibri"/>
                </a:endParaRPr>
              </a:p>
            </p:txBody>
          </p:sp>
          <p:sp>
            <p:nvSpPr>
              <p:cNvPr id="101" name="Google Shape;1164;p35"/>
              <p:cNvSpPr txBox="1"/>
              <p:nvPr/>
            </p:nvSpPr>
            <p:spPr>
              <a:xfrm>
                <a:off x="4392687" y="1059926"/>
                <a:ext cx="358536" cy="37155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8000"/>
                  <a:buFont typeface="Lato Black"/>
                  <a:buNone/>
                  <a:tabLst/>
                  <a:defRPr/>
                </a:pPr>
                <a:r>
                  <a:rPr lang="en-GB" sz="2800" dirty="0">
                    <a:solidFill>
                      <a:srgbClr val="FFFFFF"/>
                    </a:solidFill>
                    <a:latin typeface="Calibri" panose="020F0502020204030204" pitchFamily="34" charset="0"/>
                    <a:ea typeface="Fira Sans Extra Condensed Medium"/>
                    <a:cs typeface="Calibri" panose="020F0502020204030204" pitchFamily="34" charset="0"/>
                    <a:sym typeface="Fira Sans Extra Condensed Medium"/>
                  </a:rPr>
                  <a:t>2</a:t>
                </a:r>
                <a:endParaRPr kumimoji="0" sz="2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Fira Sans Extra Condensed Medium"/>
                  <a:cs typeface="Calibri" panose="020F0502020204030204" pitchFamily="34" charset="0"/>
                  <a:sym typeface="Fira Sans Extra Condensed Medium"/>
                </a:endParaRPr>
              </a:p>
            </p:txBody>
          </p:sp>
          <p:sp>
            <p:nvSpPr>
              <p:cNvPr id="102" name="Google Shape;1165;p35"/>
              <p:cNvSpPr txBox="1"/>
              <p:nvPr/>
            </p:nvSpPr>
            <p:spPr>
              <a:xfrm flipH="1">
                <a:off x="3800987" y="1532747"/>
                <a:ext cx="1543800" cy="506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lvl="0" algn="ctr">
                  <a:buClrTx/>
                  <a:buSzPts val="1100"/>
                </a:pPr>
                <a:r>
                  <a:rPr lang="es-ES" sz="1200" b="1" dirty="0">
                    <a:solidFill>
                      <a:srgbClr val="00A896"/>
                    </a:solidFill>
                    <a:latin typeface="Calibri" panose="020F0502020204030204" pitchFamily="34" charset="0"/>
                    <a:ea typeface="Fira Sans Extra Condensed"/>
                    <a:cs typeface="Calibri" panose="020F0502020204030204" pitchFamily="34" charset="0"/>
                    <a:sym typeface="Fira Sans Extra Condensed"/>
                  </a:rPr>
                  <a:t>Reforma al Reglamento para el cobro del trámite del RSP </a:t>
                </a:r>
              </a:p>
            </p:txBody>
          </p:sp>
          <p:sp>
            <p:nvSpPr>
              <p:cNvPr id="103" name="Google Shape;1166;p35"/>
              <p:cNvSpPr txBox="1"/>
              <p:nvPr/>
            </p:nvSpPr>
            <p:spPr>
              <a:xfrm>
                <a:off x="3811556" y="2212463"/>
                <a:ext cx="1543200" cy="564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lvl="0" algn="ctr">
                  <a:buClrTx/>
                  <a:buSzPts val="1100"/>
                </a:pPr>
                <a:r>
                  <a:rPr lang="es-ES" sz="1200" dirty="0">
                    <a:solidFill>
                      <a:sysClr val="windowText" lastClr="000000"/>
                    </a:solidFill>
                    <a:latin typeface="Calibri" panose="020F0502020204030204" pitchFamily="34" charset="0"/>
                    <a:ea typeface="Roboto"/>
                    <a:cs typeface="Calibri" panose="020F0502020204030204" pitchFamily="34" charset="0"/>
                    <a:sym typeface="Roboto"/>
                  </a:rPr>
                  <a:t>En el Decreto 41307-S no se establecía  que las microempresas  podían acceder al beneficio de solo cancelar el 20% de la tarifa cuando maquila a través de un tercero. </a:t>
                </a:r>
              </a:p>
            </p:txBody>
          </p:sp>
          <p:sp>
            <p:nvSpPr>
              <p:cNvPr id="107" name="Google Shape;1170;p35"/>
              <p:cNvSpPr/>
              <p:nvPr/>
            </p:nvSpPr>
            <p:spPr>
              <a:xfrm>
                <a:off x="4386866" y="3059772"/>
                <a:ext cx="392580" cy="342820"/>
              </a:xfrm>
              <a:custGeom>
                <a:avLst/>
                <a:gdLst/>
                <a:ahLst/>
                <a:cxnLst/>
                <a:rect l="l" t="t" r="r" b="b"/>
                <a:pathLst>
                  <a:path w="11753" h="11658" extrusionOk="0">
                    <a:moveTo>
                      <a:pt x="5703" y="1324"/>
                    </a:moveTo>
                    <a:cubicBezTo>
                      <a:pt x="6459" y="1324"/>
                      <a:pt x="7089" y="1954"/>
                      <a:pt x="7089" y="2710"/>
                    </a:cubicBezTo>
                    <a:cubicBezTo>
                      <a:pt x="7089" y="3025"/>
                      <a:pt x="6963" y="3340"/>
                      <a:pt x="6774" y="3592"/>
                    </a:cubicBezTo>
                    <a:cubicBezTo>
                      <a:pt x="7373" y="3844"/>
                      <a:pt x="7751" y="4443"/>
                      <a:pt x="7751" y="5104"/>
                    </a:cubicBezTo>
                    <a:lnTo>
                      <a:pt x="7751" y="5766"/>
                    </a:lnTo>
                    <a:lnTo>
                      <a:pt x="7783" y="5766"/>
                    </a:lnTo>
                    <a:cubicBezTo>
                      <a:pt x="7783" y="5986"/>
                      <a:pt x="7625" y="6144"/>
                      <a:pt x="7436" y="6144"/>
                    </a:cubicBezTo>
                    <a:lnTo>
                      <a:pt x="4002" y="6144"/>
                    </a:lnTo>
                    <a:cubicBezTo>
                      <a:pt x="3813" y="6144"/>
                      <a:pt x="3655" y="5986"/>
                      <a:pt x="3655" y="5766"/>
                    </a:cubicBezTo>
                    <a:lnTo>
                      <a:pt x="3655" y="5104"/>
                    </a:lnTo>
                    <a:cubicBezTo>
                      <a:pt x="3655" y="4443"/>
                      <a:pt x="4065" y="3844"/>
                      <a:pt x="4664" y="3592"/>
                    </a:cubicBezTo>
                    <a:cubicBezTo>
                      <a:pt x="4443" y="3340"/>
                      <a:pt x="4348" y="3056"/>
                      <a:pt x="4348" y="2710"/>
                    </a:cubicBezTo>
                    <a:cubicBezTo>
                      <a:pt x="4348" y="1954"/>
                      <a:pt x="4979" y="1324"/>
                      <a:pt x="5703" y="1324"/>
                    </a:cubicBezTo>
                    <a:close/>
                    <a:moveTo>
                      <a:pt x="5798" y="0"/>
                    </a:moveTo>
                    <a:cubicBezTo>
                      <a:pt x="3561" y="0"/>
                      <a:pt x="1702" y="1859"/>
                      <a:pt x="1702" y="4096"/>
                    </a:cubicBezTo>
                    <a:cubicBezTo>
                      <a:pt x="1702" y="5041"/>
                      <a:pt x="2017" y="5955"/>
                      <a:pt x="2553" y="6616"/>
                    </a:cubicBezTo>
                    <a:lnTo>
                      <a:pt x="1702" y="7120"/>
                    </a:lnTo>
                    <a:cubicBezTo>
                      <a:pt x="1513" y="6963"/>
                      <a:pt x="1293" y="6900"/>
                      <a:pt x="1040" y="6900"/>
                    </a:cubicBezTo>
                    <a:cubicBezTo>
                      <a:pt x="473" y="6900"/>
                      <a:pt x="1" y="7341"/>
                      <a:pt x="1" y="7908"/>
                    </a:cubicBezTo>
                    <a:cubicBezTo>
                      <a:pt x="1" y="8475"/>
                      <a:pt x="473" y="8948"/>
                      <a:pt x="1040" y="8948"/>
                    </a:cubicBezTo>
                    <a:cubicBezTo>
                      <a:pt x="1576" y="8948"/>
                      <a:pt x="2049" y="8475"/>
                      <a:pt x="2049" y="7908"/>
                    </a:cubicBezTo>
                    <a:lnTo>
                      <a:pt x="2049" y="7719"/>
                    </a:lnTo>
                    <a:lnTo>
                      <a:pt x="3025" y="7120"/>
                    </a:lnTo>
                    <a:cubicBezTo>
                      <a:pt x="3309" y="7372"/>
                      <a:pt x="3592" y="7593"/>
                      <a:pt x="3939" y="7751"/>
                    </a:cubicBezTo>
                    <a:lnTo>
                      <a:pt x="3277" y="8948"/>
                    </a:lnTo>
                    <a:lnTo>
                      <a:pt x="3088" y="8948"/>
                    </a:lnTo>
                    <a:cubicBezTo>
                      <a:pt x="2521" y="8948"/>
                      <a:pt x="2049" y="9420"/>
                      <a:pt x="2049" y="9956"/>
                    </a:cubicBezTo>
                    <a:cubicBezTo>
                      <a:pt x="2049" y="10523"/>
                      <a:pt x="2521" y="10996"/>
                      <a:pt x="3088" y="10996"/>
                    </a:cubicBezTo>
                    <a:cubicBezTo>
                      <a:pt x="3624" y="10996"/>
                      <a:pt x="4096" y="10523"/>
                      <a:pt x="4096" y="9956"/>
                    </a:cubicBezTo>
                    <a:cubicBezTo>
                      <a:pt x="4096" y="9735"/>
                      <a:pt x="4033" y="9483"/>
                      <a:pt x="3876" y="9294"/>
                    </a:cubicBezTo>
                    <a:lnTo>
                      <a:pt x="4569" y="8034"/>
                    </a:lnTo>
                    <a:cubicBezTo>
                      <a:pt x="4853" y="8097"/>
                      <a:pt x="5168" y="8192"/>
                      <a:pt x="5483" y="8223"/>
                    </a:cubicBezTo>
                    <a:lnTo>
                      <a:pt x="5483" y="9672"/>
                    </a:lnTo>
                    <a:cubicBezTo>
                      <a:pt x="5073" y="9830"/>
                      <a:pt x="4821" y="10208"/>
                      <a:pt x="4821" y="10617"/>
                    </a:cubicBezTo>
                    <a:cubicBezTo>
                      <a:pt x="4821" y="11185"/>
                      <a:pt x="5294" y="11657"/>
                      <a:pt x="5829" y="11657"/>
                    </a:cubicBezTo>
                    <a:cubicBezTo>
                      <a:pt x="6396" y="11657"/>
                      <a:pt x="6869" y="11185"/>
                      <a:pt x="6869" y="10617"/>
                    </a:cubicBezTo>
                    <a:cubicBezTo>
                      <a:pt x="6869" y="10208"/>
                      <a:pt x="6585" y="9798"/>
                      <a:pt x="6176" y="9672"/>
                    </a:cubicBezTo>
                    <a:lnTo>
                      <a:pt x="6176" y="8223"/>
                    </a:lnTo>
                    <a:cubicBezTo>
                      <a:pt x="6491" y="8192"/>
                      <a:pt x="6806" y="8160"/>
                      <a:pt x="7089" y="8034"/>
                    </a:cubicBezTo>
                    <a:lnTo>
                      <a:pt x="7814" y="9294"/>
                    </a:lnTo>
                    <a:cubicBezTo>
                      <a:pt x="7657" y="9483"/>
                      <a:pt x="7562" y="9672"/>
                      <a:pt x="7562" y="9956"/>
                    </a:cubicBezTo>
                    <a:cubicBezTo>
                      <a:pt x="7562" y="10523"/>
                      <a:pt x="8035" y="10996"/>
                      <a:pt x="8602" y="10996"/>
                    </a:cubicBezTo>
                    <a:cubicBezTo>
                      <a:pt x="9137" y="10996"/>
                      <a:pt x="9610" y="10523"/>
                      <a:pt x="9610" y="9956"/>
                    </a:cubicBezTo>
                    <a:cubicBezTo>
                      <a:pt x="9610" y="9420"/>
                      <a:pt x="9137" y="8948"/>
                      <a:pt x="8602" y="8948"/>
                    </a:cubicBezTo>
                    <a:lnTo>
                      <a:pt x="8381" y="8948"/>
                    </a:lnTo>
                    <a:lnTo>
                      <a:pt x="7720" y="7751"/>
                    </a:lnTo>
                    <a:cubicBezTo>
                      <a:pt x="8035" y="7593"/>
                      <a:pt x="8350" y="7372"/>
                      <a:pt x="8633" y="7120"/>
                    </a:cubicBezTo>
                    <a:lnTo>
                      <a:pt x="9704" y="7719"/>
                    </a:lnTo>
                    <a:lnTo>
                      <a:pt x="9704" y="7908"/>
                    </a:lnTo>
                    <a:cubicBezTo>
                      <a:pt x="9704" y="8475"/>
                      <a:pt x="10177" y="8948"/>
                      <a:pt x="10713" y="8948"/>
                    </a:cubicBezTo>
                    <a:cubicBezTo>
                      <a:pt x="11280" y="8948"/>
                      <a:pt x="11752" y="8475"/>
                      <a:pt x="11752" y="7908"/>
                    </a:cubicBezTo>
                    <a:cubicBezTo>
                      <a:pt x="11626" y="7309"/>
                      <a:pt x="11154" y="6900"/>
                      <a:pt x="10586" y="6900"/>
                    </a:cubicBezTo>
                    <a:cubicBezTo>
                      <a:pt x="10366" y="6900"/>
                      <a:pt x="10114" y="6963"/>
                      <a:pt x="9925" y="7120"/>
                    </a:cubicBezTo>
                    <a:lnTo>
                      <a:pt x="9011" y="6616"/>
                    </a:lnTo>
                    <a:cubicBezTo>
                      <a:pt x="9515" y="5892"/>
                      <a:pt x="9893" y="4978"/>
                      <a:pt x="9893" y="4096"/>
                    </a:cubicBezTo>
                    <a:cubicBezTo>
                      <a:pt x="9893" y="1796"/>
                      <a:pt x="8035" y="0"/>
                      <a:pt x="579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08" name="Google Shape;1171;p35"/>
            <p:cNvGrpSpPr/>
            <p:nvPr/>
          </p:nvGrpSpPr>
          <p:grpSpPr>
            <a:xfrm>
              <a:off x="7695346" y="709891"/>
              <a:ext cx="1989663" cy="5257000"/>
              <a:chOff x="7127101" y="977112"/>
              <a:chExt cx="1561012" cy="3686488"/>
            </a:xfrm>
          </p:grpSpPr>
          <p:sp>
            <p:nvSpPr>
              <p:cNvPr id="109" name="Google Shape;1172;p35"/>
              <p:cNvSpPr/>
              <p:nvPr/>
            </p:nvSpPr>
            <p:spPr>
              <a:xfrm>
                <a:off x="7144313" y="1346464"/>
                <a:ext cx="1543800" cy="3317136"/>
              </a:xfrm>
              <a:prstGeom prst="roundRect">
                <a:avLst>
                  <a:gd name="adj" fmla="val 16667"/>
                </a:avLst>
              </a:pr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0" name="Google Shape;1173;p35"/>
              <p:cNvSpPr/>
              <p:nvPr/>
            </p:nvSpPr>
            <p:spPr>
              <a:xfrm>
                <a:off x="7603072" y="977112"/>
                <a:ext cx="585695" cy="493079"/>
              </a:xfrm>
              <a:custGeom>
                <a:avLst/>
                <a:gdLst/>
                <a:ahLst/>
                <a:cxnLst/>
                <a:rect l="l" t="t" r="r" b="b"/>
                <a:pathLst>
                  <a:path w="1607" h="1600" extrusionOk="0">
                    <a:moveTo>
                      <a:pt x="1606" y="804"/>
                    </a:moveTo>
                    <a:lnTo>
                      <a:pt x="1606" y="804"/>
                    </a:lnTo>
                    <a:cubicBezTo>
                      <a:pt x="1606" y="1243"/>
                      <a:pt x="1242" y="1599"/>
                      <a:pt x="803" y="1599"/>
                    </a:cubicBezTo>
                    <a:cubicBezTo>
                      <a:pt x="356" y="1599"/>
                      <a:pt x="0" y="1243"/>
                      <a:pt x="0" y="804"/>
                    </a:cubicBezTo>
                    <a:cubicBezTo>
                      <a:pt x="0" y="357"/>
                      <a:pt x="356" y="0"/>
                      <a:pt x="803" y="0"/>
                    </a:cubicBezTo>
                    <a:cubicBezTo>
                      <a:pt x="1242" y="0"/>
                      <a:pt x="1606" y="357"/>
                      <a:pt x="1606" y="804"/>
                    </a:cubicBezTo>
                  </a:path>
                </a:pathLst>
              </a:custGeom>
              <a:solidFill>
                <a:srgbClr val="76DBA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999999"/>
                  </a:solidFill>
                  <a:effectLst/>
                  <a:uLnTx/>
                  <a:uFillTx/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Calibri"/>
                </a:endParaRPr>
              </a:p>
            </p:txBody>
          </p:sp>
          <p:sp>
            <p:nvSpPr>
              <p:cNvPr id="111" name="Google Shape;1174;p35"/>
              <p:cNvSpPr txBox="1"/>
              <p:nvPr/>
            </p:nvSpPr>
            <p:spPr>
              <a:xfrm>
                <a:off x="7737100" y="1059926"/>
                <a:ext cx="358536" cy="37155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8000"/>
                  <a:buFont typeface="Lato Black"/>
                  <a:buNone/>
                  <a:tabLst/>
                  <a:defRPr/>
                </a:pPr>
                <a:r>
                  <a:rPr kumimoji="0" lang="en-GB" sz="2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Fira Sans Extra Condensed Medium"/>
                    <a:cs typeface="Calibri" panose="020F0502020204030204" pitchFamily="34" charset="0"/>
                    <a:sym typeface="Fira Sans Extra Condensed Medium"/>
                  </a:rPr>
                  <a:t>4</a:t>
                </a:r>
                <a:endParaRPr kumimoji="0" sz="2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Fira Sans Extra Condensed Medium"/>
                  <a:cs typeface="Calibri" panose="020F0502020204030204" pitchFamily="34" charset="0"/>
                  <a:sym typeface="Fira Sans Extra Condensed Medium"/>
                </a:endParaRPr>
              </a:p>
            </p:txBody>
          </p:sp>
          <p:sp>
            <p:nvSpPr>
              <p:cNvPr id="112" name="Google Shape;1175;p35"/>
              <p:cNvSpPr txBox="1"/>
              <p:nvPr/>
            </p:nvSpPr>
            <p:spPr>
              <a:xfrm flipH="1">
                <a:off x="7132676" y="1584432"/>
                <a:ext cx="1543800" cy="506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lvl="0" algn="ctr">
                  <a:buClr>
                    <a:srgbClr val="494949"/>
                  </a:buClr>
                  <a:buSzPts val="2400"/>
                </a:pPr>
                <a:r>
                  <a:rPr lang="es-ES" sz="1200" b="1" dirty="0">
                    <a:solidFill>
                      <a:srgbClr val="76DBAB"/>
                    </a:solidFill>
                    <a:latin typeface="Calibri" panose="020F0502020204030204" pitchFamily="34" charset="0"/>
                    <a:ea typeface="Fira Sans Extra Condensed"/>
                    <a:cs typeface="Calibri" panose="020F0502020204030204" pitchFamily="34" charset="0"/>
                    <a:sym typeface="Fira Sans Extra Condensed"/>
                  </a:rPr>
                  <a:t>Guía sobre la implementación del Código Eléctrico dirigido a las PYMES </a:t>
                </a:r>
              </a:p>
            </p:txBody>
          </p:sp>
          <p:sp>
            <p:nvSpPr>
              <p:cNvPr id="113" name="Google Shape;1176;p35"/>
              <p:cNvSpPr txBox="1"/>
              <p:nvPr/>
            </p:nvSpPr>
            <p:spPr>
              <a:xfrm>
                <a:off x="7127101" y="2269964"/>
                <a:ext cx="1543200" cy="572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lvl="0" algn="ctr">
                  <a:buClrTx/>
                  <a:buSzPts val="1100"/>
                </a:pPr>
                <a:r>
                  <a:rPr lang="es-ES" sz="1200" dirty="0">
                    <a:solidFill>
                      <a:sysClr val="windowText" lastClr="000000"/>
                    </a:solidFill>
                    <a:latin typeface="Calibri" panose="020F0502020204030204" pitchFamily="34" charset="0"/>
                    <a:ea typeface="Roboto"/>
                    <a:cs typeface="Calibri" panose="020F0502020204030204" pitchFamily="34" charset="0"/>
                    <a:sym typeface="Roboto"/>
                  </a:rPr>
                  <a:t>La aplicación del Código Eléctrico es obligatoria para todo tipo de tamaño de empresa </a:t>
                </a:r>
              </a:p>
            </p:txBody>
          </p:sp>
          <p:sp>
            <p:nvSpPr>
              <p:cNvPr id="114" name="Google Shape;1177;p35"/>
              <p:cNvSpPr/>
              <p:nvPr/>
            </p:nvSpPr>
            <p:spPr>
              <a:xfrm>
                <a:off x="7132989" y="3021196"/>
                <a:ext cx="1543174" cy="427065"/>
              </a:xfrm>
              <a:custGeom>
                <a:avLst/>
                <a:gdLst/>
                <a:ahLst/>
                <a:cxnLst/>
                <a:rect l="l" t="t" r="r" b="b"/>
                <a:pathLst>
                  <a:path w="2859" h="2246" extrusionOk="0">
                    <a:moveTo>
                      <a:pt x="0" y="2245"/>
                    </a:moveTo>
                    <a:lnTo>
                      <a:pt x="0" y="0"/>
                    </a:lnTo>
                    <a:lnTo>
                      <a:pt x="2858" y="0"/>
                    </a:lnTo>
                    <a:lnTo>
                      <a:pt x="2858" y="2245"/>
                    </a:lnTo>
                    <a:lnTo>
                      <a:pt x="0" y="2245"/>
                    </a:lnTo>
                  </a:path>
                </a:pathLst>
              </a:custGeom>
              <a:solidFill>
                <a:srgbClr val="76DBA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3600" b="0" i="0" u="none" strike="noStrike" kern="0" cap="none" spc="0" normalizeH="0" baseline="0" noProof="0">
                  <a:ln>
                    <a:noFill/>
                  </a:ln>
                  <a:solidFill>
                    <a:srgbClr val="999999"/>
                  </a:solidFill>
                  <a:effectLst/>
                  <a:uLnTx/>
                  <a:uFillTx/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Calibri"/>
                </a:endParaRPr>
              </a:p>
            </p:txBody>
          </p:sp>
        </p:grpSp>
        <p:grpSp>
          <p:nvGrpSpPr>
            <p:cNvPr id="134" name="Google Shape;1197;p35"/>
            <p:cNvGrpSpPr/>
            <p:nvPr/>
          </p:nvGrpSpPr>
          <p:grpSpPr>
            <a:xfrm>
              <a:off x="5571481" y="709891"/>
              <a:ext cx="2018322" cy="5257000"/>
              <a:chOff x="5460799" y="977112"/>
              <a:chExt cx="1583497" cy="3686488"/>
            </a:xfrm>
          </p:grpSpPr>
          <p:sp>
            <p:nvSpPr>
              <p:cNvPr id="135" name="Google Shape;1198;p35"/>
              <p:cNvSpPr/>
              <p:nvPr/>
            </p:nvSpPr>
            <p:spPr>
              <a:xfrm>
                <a:off x="5469838" y="1346464"/>
                <a:ext cx="1543800" cy="3317136"/>
              </a:xfrm>
              <a:prstGeom prst="roundRect">
                <a:avLst>
                  <a:gd name="adj" fmla="val 16667"/>
                </a:avLst>
              </a:pr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36" name="Google Shape;1199;p35"/>
              <p:cNvSpPr/>
              <p:nvPr/>
            </p:nvSpPr>
            <p:spPr>
              <a:xfrm>
                <a:off x="5460799" y="3021200"/>
                <a:ext cx="1543782" cy="427067"/>
              </a:xfrm>
              <a:custGeom>
                <a:avLst/>
                <a:gdLst/>
                <a:ahLst/>
                <a:cxnLst/>
                <a:rect l="l" t="t" r="r" b="b"/>
                <a:pathLst>
                  <a:path w="3679" h="2246" extrusionOk="0">
                    <a:moveTo>
                      <a:pt x="0" y="2245"/>
                    </a:moveTo>
                    <a:lnTo>
                      <a:pt x="0" y="0"/>
                    </a:lnTo>
                    <a:lnTo>
                      <a:pt x="3678" y="0"/>
                    </a:lnTo>
                    <a:lnTo>
                      <a:pt x="3678" y="2245"/>
                    </a:lnTo>
                    <a:lnTo>
                      <a:pt x="0" y="2245"/>
                    </a:lnTo>
                  </a:path>
                </a:pathLst>
              </a:custGeom>
              <a:solidFill>
                <a:srgbClr val="02C39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3600" b="0" i="0" u="none" strike="noStrike" kern="0" cap="none" spc="0" normalizeH="0" baseline="0" noProof="0">
                  <a:ln>
                    <a:noFill/>
                  </a:ln>
                  <a:solidFill>
                    <a:srgbClr val="999999"/>
                  </a:solidFill>
                  <a:effectLst/>
                  <a:uLnTx/>
                  <a:uFillTx/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Calibri"/>
                </a:endParaRPr>
              </a:p>
            </p:txBody>
          </p:sp>
          <p:sp>
            <p:nvSpPr>
              <p:cNvPr id="137" name="Google Shape;1200;p35"/>
              <p:cNvSpPr/>
              <p:nvPr/>
            </p:nvSpPr>
            <p:spPr>
              <a:xfrm>
                <a:off x="5930851" y="977112"/>
                <a:ext cx="585695" cy="493079"/>
              </a:xfrm>
              <a:custGeom>
                <a:avLst/>
                <a:gdLst/>
                <a:ahLst/>
                <a:cxnLst/>
                <a:rect l="l" t="t" r="r" b="b"/>
                <a:pathLst>
                  <a:path w="1607" h="1600" extrusionOk="0">
                    <a:moveTo>
                      <a:pt x="1606" y="804"/>
                    </a:moveTo>
                    <a:lnTo>
                      <a:pt x="1606" y="804"/>
                    </a:lnTo>
                    <a:cubicBezTo>
                      <a:pt x="1606" y="1243"/>
                      <a:pt x="1242" y="1599"/>
                      <a:pt x="803" y="1599"/>
                    </a:cubicBezTo>
                    <a:cubicBezTo>
                      <a:pt x="356" y="1599"/>
                      <a:pt x="0" y="1243"/>
                      <a:pt x="0" y="804"/>
                    </a:cubicBezTo>
                    <a:cubicBezTo>
                      <a:pt x="0" y="357"/>
                      <a:pt x="356" y="0"/>
                      <a:pt x="803" y="0"/>
                    </a:cubicBezTo>
                    <a:cubicBezTo>
                      <a:pt x="1242" y="0"/>
                      <a:pt x="1606" y="357"/>
                      <a:pt x="1606" y="804"/>
                    </a:cubicBezTo>
                  </a:path>
                </a:pathLst>
              </a:custGeom>
              <a:solidFill>
                <a:srgbClr val="02C39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999999"/>
                  </a:solidFill>
                  <a:effectLst/>
                  <a:uLnTx/>
                  <a:uFillTx/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Calibri"/>
                </a:endParaRPr>
              </a:p>
            </p:txBody>
          </p:sp>
          <p:sp>
            <p:nvSpPr>
              <p:cNvPr id="138" name="Google Shape;1201;p35"/>
              <p:cNvSpPr txBox="1"/>
              <p:nvPr/>
            </p:nvSpPr>
            <p:spPr>
              <a:xfrm>
                <a:off x="6064879" y="1059926"/>
                <a:ext cx="358536" cy="37155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8000"/>
                  <a:buFont typeface="Lato Black"/>
                  <a:buNone/>
                  <a:tabLst/>
                  <a:defRPr/>
                </a:pPr>
                <a:r>
                  <a:rPr lang="en-GB" sz="2800" dirty="0">
                    <a:solidFill>
                      <a:srgbClr val="FFFFFF"/>
                    </a:solidFill>
                    <a:latin typeface="Calibri" panose="020F0502020204030204" pitchFamily="34" charset="0"/>
                    <a:ea typeface="Fira Sans Extra Condensed Medium"/>
                    <a:cs typeface="Calibri" panose="020F0502020204030204" pitchFamily="34" charset="0"/>
                    <a:sym typeface="Fira Sans Extra Condensed Medium"/>
                  </a:rPr>
                  <a:t>3</a:t>
                </a:r>
                <a:endParaRPr kumimoji="0" sz="2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Fira Sans Extra Condensed Medium"/>
                  <a:cs typeface="Calibri" panose="020F0502020204030204" pitchFamily="34" charset="0"/>
                  <a:sym typeface="Fira Sans Extra Condensed Medium"/>
                </a:endParaRPr>
              </a:p>
            </p:txBody>
          </p:sp>
          <p:sp>
            <p:nvSpPr>
              <p:cNvPr id="139" name="Google Shape;1202;p35"/>
              <p:cNvSpPr txBox="1"/>
              <p:nvPr/>
            </p:nvSpPr>
            <p:spPr>
              <a:xfrm flipH="1">
                <a:off x="5495315" y="1586343"/>
                <a:ext cx="1543800" cy="506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lvl="0" algn="ctr">
                  <a:buClrTx/>
                  <a:buSzPts val="1100"/>
                </a:pPr>
                <a:r>
                  <a:rPr lang="es-ES" sz="1200" b="1" dirty="0">
                    <a:solidFill>
                      <a:srgbClr val="02C39A"/>
                    </a:solidFill>
                    <a:latin typeface="Calibri" panose="020F0502020204030204" pitchFamily="34" charset="0"/>
                    <a:ea typeface="Fira Sans Extra Condensed"/>
                    <a:cs typeface="Calibri" panose="020F0502020204030204" pitchFamily="34" charset="0"/>
                    <a:sym typeface="Fira Sans Extra Condensed"/>
                  </a:rPr>
                  <a:t>Guía de BPM para emprendimientos y  microempresas que operan desde sus casas</a:t>
                </a:r>
              </a:p>
            </p:txBody>
          </p:sp>
          <p:sp>
            <p:nvSpPr>
              <p:cNvPr id="143" name="Google Shape;1203;p35"/>
              <p:cNvSpPr txBox="1"/>
              <p:nvPr/>
            </p:nvSpPr>
            <p:spPr>
              <a:xfrm>
                <a:off x="5501097" y="2160580"/>
                <a:ext cx="1543199" cy="564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lvl="0" algn="ctr">
                  <a:buClrTx/>
                  <a:buSzPts val="1100"/>
                </a:pPr>
                <a:r>
                  <a:rPr lang="es-ES" sz="1200" dirty="0">
                    <a:solidFill>
                      <a:sysClr val="windowText" lastClr="000000"/>
                    </a:solidFill>
                    <a:latin typeface="Calibri" panose="020F0502020204030204" pitchFamily="34" charset="0"/>
                    <a:ea typeface="Roboto"/>
                    <a:cs typeface="Calibri" panose="020F0502020204030204" pitchFamily="34" charset="0"/>
                    <a:sym typeface="Roboto"/>
                  </a:rPr>
                  <a:t>La Guía de BPM no se ajusta a la realidad de una casa de habitación. </a:t>
                </a:r>
              </a:p>
            </p:txBody>
          </p:sp>
          <p:sp>
            <p:nvSpPr>
              <p:cNvPr id="145" name="Google Shape;1205;p35"/>
              <p:cNvSpPr/>
              <p:nvPr/>
            </p:nvSpPr>
            <p:spPr>
              <a:xfrm>
                <a:off x="6173266" y="3577723"/>
                <a:ext cx="28799" cy="28799"/>
              </a:xfrm>
              <a:custGeom>
                <a:avLst/>
                <a:gdLst/>
                <a:ahLst/>
                <a:cxnLst/>
                <a:rect l="l" t="t" r="r" b="b"/>
                <a:pathLst>
                  <a:path w="694" h="694" extrusionOk="0">
                    <a:moveTo>
                      <a:pt x="347" y="0"/>
                    </a:moveTo>
                    <a:cubicBezTo>
                      <a:pt x="158" y="0"/>
                      <a:pt x="0" y="158"/>
                      <a:pt x="0" y="347"/>
                    </a:cubicBezTo>
                    <a:cubicBezTo>
                      <a:pt x="0" y="536"/>
                      <a:pt x="158" y="694"/>
                      <a:pt x="347" y="694"/>
                    </a:cubicBezTo>
                    <a:cubicBezTo>
                      <a:pt x="536" y="694"/>
                      <a:pt x="693" y="536"/>
                      <a:pt x="693" y="347"/>
                    </a:cubicBezTo>
                    <a:cubicBezTo>
                      <a:pt x="693" y="158"/>
                      <a:pt x="536" y="0"/>
                      <a:pt x="34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46" name="Google Shape;1206;p35"/>
              <p:cNvSpPr/>
              <p:nvPr/>
            </p:nvSpPr>
            <p:spPr>
              <a:xfrm>
                <a:off x="6088280" y="3692752"/>
                <a:ext cx="28799" cy="28799"/>
              </a:xfrm>
              <a:custGeom>
                <a:avLst/>
                <a:gdLst/>
                <a:ahLst/>
                <a:cxnLst/>
                <a:rect l="l" t="t" r="r" b="b"/>
                <a:pathLst>
                  <a:path w="694" h="694" extrusionOk="0">
                    <a:moveTo>
                      <a:pt x="347" y="1"/>
                    </a:moveTo>
                    <a:cubicBezTo>
                      <a:pt x="158" y="1"/>
                      <a:pt x="0" y="158"/>
                      <a:pt x="0" y="347"/>
                    </a:cubicBezTo>
                    <a:cubicBezTo>
                      <a:pt x="0" y="536"/>
                      <a:pt x="158" y="694"/>
                      <a:pt x="347" y="694"/>
                    </a:cubicBezTo>
                    <a:cubicBezTo>
                      <a:pt x="536" y="694"/>
                      <a:pt x="693" y="536"/>
                      <a:pt x="693" y="347"/>
                    </a:cubicBezTo>
                    <a:cubicBezTo>
                      <a:pt x="693" y="158"/>
                      <a:pt x="536" y="1"/>
                      <a:pt x="34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47" name="Google Shape;1207;p35"/>
              <p:cNvSpPr/>
              <p:nvPr/>
            </p:nvSpPr>
            <p:spPr>
              <a:xfrm>
                <a:off x="6287009" y="3662708"/>
                <a:ext cx="30086" cy="28799"/>
              </a:xfrm>
              <a:custGeom>
                <a:avLst/>
                <a:gdLst/>
                <a:ahLst/>
                <a:cxnLst/>
                <a:rect l="l" t="t" r="r" b="b"/>
                <a:pathLst>
                  <a:path w="725" h="694" extrusionOk="0">
                    <a:moveTo>
                      <a:pt x="347" y="0"/>
                    </a:moveTo>
                    <a:cubicBezTo>
                      <a:pt x="158" y="0"/>
                      <a:pt x="0" y="158"/>
                      <a:pt x="0" y="347"/>
                    </a:cubicBezTo>
                    <a:cubicBezTo>
                      <a:pt x="0" y="536"/>
                      <a:pt x="158" y="693"/>
                      <a:pt x="347" y="693"/>
                    </a:cubicBezTo>
                    <a:cubicBezTo>
                      <a:pt x="567" y="693"/>
                      <a:pt x="725" y="536"/>
                      <a:pt x="725" y="347"/>
                    </a:cubicBezTo>
                    <a:cubicBezTo>
                      <a:pt x="725" y="158"/>
                      <a:pt x="567" y="0"/>
                      <a:pt x="34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53" name="Google Shape;1210;p35"/>
              <p:cNvSpPr/>
              <p:nvPr/>
            </p:nvSpPr>
            <p:spPr>
              <a:xfrm>
                <a:off x="6371953" y="3550252"/>
                <a:ext cx="30127" cy="28799"/>
              </a:xfrm>
              <a:custGeom>
                <a:avLst/>
                <a:gdLst/>
                <a:ahLst/>
                <a:cxnLst/>
                <a:rect l="l" t="t" r="r" b="b"/>
                <a:pathLst>
                  <a:path w="726" h="694" extrusionOk="0">
                    <a:moveTo>
                      <a:pt x="348" y="1"/>
                    </a:moveTo>
                    <a:cubicBezTo>
                      <a:pt x="158" y="1"/>
                      <a:pt x="1" y="158"/>
                      <a:pt x="1" y="347"/>
                    </a:cubicBezTo>
                    <a:cubicBezTo>
                      <a:pt x="1" y="536"/>
                      <a:pt x="158" y="694"/>
                      <a:pt x="348" y="694"/>
                    </a:cubicBezTo>
                    <a:cubicBezTo>
                      <a:pt x="568" y="694"/>
                      <a:pt x="726" y="536"/>
                      <a:pt x="726" y="347"/>
                    </a:cubicBezTo>
                    <a:cubicBezTo>
                      <a:pt x="726" y="158"/>
                      <a:pt x="568" y="1"/>
                      <a:pt x="34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54" name="Google Shape;1211;p35"/>
              <p:cNvSpPr/>
              <p:nvPr/>
            </p:nvSpPr>
            <p:spPr>
              <a:xfrm>
                <a:off x="6024683" y="3076320"/>
                <a:ext cx="485064" cy="312518"/>
              </a:xfrm>
              <a:custGeom>
                <a:avLst/>
                <a:gdLst/>
                <a:ahLst/>
                <a:cxnLst/>
                <a:rect l="l" t="t" r="r" b="b"/>
                <a:pathLst>
                  <a:path w="11689" h="7531" extrusionOk="0">
                    <a:moveTo>
                      <a:pt x="9232" y="1324"/>
                    </a:moveTo>
                    <a:cubicBezTo>
                      <a:pt x="9799" y="1324"/>
                      <a:pt x="10271" y="1797"/>
                      <a:pt x="10271" y="2364"/>
                    </a:cubicBezTo>
                    <a:cubicBezTo>
                      <a:pt x="10271" y="2922"/>
                      <a:pt x="9822" y="3391"/>
                      <a:pt x="9247" y="3391"/>
                    </a:cubicBezTo>
                    <a:cubicBezTo>
                      <a:pt x="9140" y="3391"/>
                      <a:pt x="9029" y="3375"/>
                      <a:pt x="8916" y="3341"/>
                    </a:cubicBezTo>
                    <a:lnTo>
                      <a:pt x="8034" y="4538"/>
                    </a:lnTo>
                    <a:cubicBezTo>
                      <a:pt x="8507" y="5199"/>
                      <a:pt x="7971" y="6144"/>
                      <a:pt x="7152" y="6144"/>
                    </a:cubicBezTo>
                    <a:cubicBezTo>
                      <a:pt x="6491" y="6144"/>
                      <a:pt x="5987" y="5514"/>
                      <a:pt x="6176" y="4790"/>
                    </a:cubicBezTo>
                    <a:lnTo>
                      <a:pt x="4978" y="3908"/>
                    </a:lnTo>
                    <a:cubicBezTo>
                      <a:pt x="4839" y="4007"/>
                      <a:pt x="4661" y="4069"/>
                      <a:pt x="4470" y="4069"/>
                    </a:cubicBezTo>
                    <a:cubicBezTo>
                      <a:pt x="4359" y="4069"/>
                      <a:pt x="4243" y="4048"/>
                      <a:pt x="4128" y="4002"/>
                    </a:cubicBezTo>
                    <a:lnTo>
                      <a:pt x="3214" y="5199"/>
                    </a:lnTo>
                    <a:cubicBezTo>
                      <a:pt x="3340" y="5357"/>
                      <a:pt x="3372" y="5546"/>
                      <a:pt x="3372" y="5735"/>
                    </a:cubicBezTo>
                    <a:cubicBezTo>
                      <a:pt x="3372" y="6302"/>
                      <a:pt x="2899" y="6775"/>
                      <a:pt x="2363" y="6775"/>
                    </a:cubicBezTo>
                    <a:cubicBezTo>
                      <a:pt x="1796" y="6775"/>
                      <a:pt x="1324" y="6302"/>
                      <a:pt x="1324" y="5735"/>
                    </a:cubicBezTo>
                    <a:cubicBezTo>
                      <a:pt x="1324" y="5199"/>
                      <a:pt x="1796" y="4727"/>
                      <a:pt x="2363" y="4727"/>
                    </a:cubicBezTo>
                    <a:cubicBezTo>
                      <a:pt x="2489" y="4727"/>
                      <a:pt x="2552" y="4758"/>
                      <a:pt x="2678" y="4758"/>
                    </a:cubicBezTo>
                    <a:lnTo>
                      <a:pt x="3592" y="3593"/>
                    </a:lnTo>
                    <a:cubicBezTo>
                      <a:pt x="3120" y="2899"/>
                      <a:pt x="3624" y="1954"/>
                      <a:pt x="4443" y="1954"/>
                    </a:cubicBezTo>
                    <a:cubicBezTo>
                      <a:pt x="5104" y="1954"/>
                      <a:pt x="5640" y="2584"/>
                      <a:pt x="5419" y="3309"/>
                    </a:cubicBezTo>
                    <a:lnTo>
                      <a:pt x="6617" y="4223"/>
                    </a:lnTo>
                    <a:cubicBezTo>
                      <a:pt x="6766" y="4116"/>
                      <a:pt x="6959" y="4038"/>
                      <a:pt x="7165" y="4038"/>
                    </a:cubicBezTo>
                    <a:cubicBezTo>
                      <a:pt x="7264" y="4038"/>
                      <a:pt x="7365" y="4056"/>
                      <a:pt x="7467" y="4097"/>
                    </a:cubicBezTo>
                    <a:lnTo>
                      <a:pt x="8381" y="2899"/>
                    </a:lnTo>
                    <a:cubicBezTo>
                      <a:pt x="8255" y="2742"/>
                      <a:pt x="8223" y="2553"/>
                      <a:pt x="8223" y="2364"/>
                    </a:cubicBezTo>
                    <a:cubicBezTo>
                      <a:pt x="8223" y="1797"/>
                      <a:pt x="8696" y="1324"/>
                      <a:pt x="9232" y="1324"/>
                    </a:cubicBezTo>
                    <a:close/>
                    <a:moveTo>
                      <a:pt x="1009" y="1"/>
                    </a:moveTo>
                    <a:cubicBezTo>
                      <a:pt x="473" y="1"/>
                      <a:pt x="1" y="474"/>
                      <a:pt x="1" y="1009"/>
                    </a:cubicBezTo>
                    <a:lnTo>
                      <a:pt x="1" y="7531"/>
                    </a:lnTo>
                    <a:lnTo>
                      <a:pt x="11689" y="7531"/>
                    </a:lnTo>
                    <a:lnTo>
                      <a:pt x="11689" y="1009"/>
                    </a:lnTo>
                    <a:cubicBezTo>
                      <a:pt x="11657" y="411"/>
                      <a:pt x="11185" y="1"/>
                      <a:pt x="1061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3" name="Grupo 2"/>
            <p:cNvGrpSpPr/>
            <p:nvPr/>
          </p:nvGrpSpPr>
          <p:grpSpPr>
            <a:xfrm>
              <a:off x="1272818" y="677831"/>
              <a:ext cx="2035153" cy="5257001"/>
              <a:chOff x="2297445" y="720458"/>
              <a:chExt cx="2035153" cy="5257001"/>
            </a:xfrm>
          </p:grpSpPr>
          <p:grpSp>
            <p:nvGrpSpPr>
              <p:cNvPr id="155" name="Google Shape;1212;p35"/>
              <p:cNvGrpSpPr/>
              <p:nvPr/>
            </p:nvGrpSpPr>
            <p:grpSpPr>
              <a:xfrm>
                <a:off x="2297445" y="720458"/>
                <a:ext cx="2004655" cy="5257001"/>
                <a:chOff x="450050" y="977112"/>
                <a:chExt cx="1572774" cy="3686489"/>
              </a:xfrm>
            </p:grpSpPr>
            <p:sp>
              <p:nvSpPr>
                <p:cNvPr id="156" name="Google Shape;1213;p35"/>
                <p:cNvSpPr/>
                <p:nvPr/>
              </p:nvSpPr>
              <p:spPr>
                <a:xfrm>
                  <a:off x="450050" y="1346464"/>
                  <a:ext cx="1543800" cy="3317137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EEEE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57" name="Google Shape;1214;p35"/>
                <p:cNvSpPr/>
                <p:nvPr/>
              </p:nvSpPr>
              <p:spPr>
                <a:xfrm>
                  <a:off x="465163" y="3017649"/>
                  <a:ext cx="1543174" cy="4476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59" h="2246" extrusionOk="0">
                      <a:moveTo>
                        <a:pt x="0" y="2245"/>
                      </a:moveTo>
                      <a:lnTo>
                        <a:pt x="0" y="0"/>
                      </a:lnTo>
                      <a:lnTo>
                        <a:pt x="2858" y="0"/>
                      </a:lnTo>
                      <a:lnTo>
                        <a:pt x="2858" y="2245"/>
                      </a:lnTo>
                      <a:lnTo>
                        <a:pt x="0" y="2245"/>
                      </a:lnTo>
                    </a:path>
                  </a:pathLst>
                </a:custGeom>
                <a:solidFill>
                  <a:srgbClr val="00698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3600" b="0" i="0" u="none" strike="noStrike" kern="0" cap="none" spc="0" normalizeH="0" baseline="0" noProof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endParaRPr>
                </a:p>
              </p:txBody>
            </p:sp>
            <p:sp>
              <p:nvSpPr>
                <p:cNvPr id="158" name="Google Shape;1215;p35"/>
                <p:cNvSpPr/>
                <p:nvPr/>
              </p:nvSpPr>
              <p:spPr>
                <a:xfrm>
                  <a:off x="917208" y="977112"/>
                  <a:ext cx="587277" cy="49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08" h="1600" extrusionOk="0">
                      <a:moveTo>
                        <a:pt x="1607" y="804"/>
                      </a:moveTo>
                      <a:lnTo>
                        <a:pt x="1607" y="804"/>
                      </a:lnTo>
                      <a:cubicBezTo>
                        <a:pt x="1607" y="1243"/>
                        <a:pt x="1251" y="1599"/>
                        <a:pt x="804" y="1599"/>
                      </a:cubicBezTo>
                      <a:cubicBezTo>
                        <a:pt x="365" y="1599"/>
                        <a:pt x="0" y="1243"/>
                        <a:pt x="0" y="804"/>
                      </a:cubicBezTo>
                      <a:cubicBezTo>
                        <a:pt x="0" y="357"/>
                        <a:pt x="365" y="0"/>
                        <a:pt x="804" y="0"/>
                      </a:cubicBezTo>
                      <a:cubicBezTo>
                        <a:pt x="1251" y="0"/>
                        <a:pt x="1607" y="357"/>
                        <a:pt x="1607" y="804"/>
                      </a:cubicBezTo>
                    </a:path>
                  </a:pathLst>
                </a:custGeom>
                <a:solidFill>
                  <a:srgbClr val="00698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800" b="0" i="0" u="none" strike="noStrike" kern="0" cap="none" spc="0" normalizeH="0" baseline="0" noProof="0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endParaRPr>
                </a:p>
              </p:txBody>
            </p:sp>
            <p:sp>
              <p:nvSpPr>
                <p:cNvPr id="159" name="Google Shape;1216;p35"/>
                <p:cNvSpPr txBox="1"/>
                <p:nvPr/>
              </p:nvSpPr>
              <p:spPr>
                <a:xfrm flipH="1">
                  <a:off x="479024" y="1699878"/>
                  <a:ext cx="1543800" cy="36884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lvl="0" algn="ctr">
                    <a:buClrTx/>
                    <a:buSzPts val="1100"/>
                  </a:pPr>
                  <a:r>
                    <a:rPr lang="es-ES" sz="1200" b="1" dirty="0">
                      <a:solidFill>
                        <a:srgbClr val="006985"/>
                      </a:solidFill>
                      <a:latin typeface="Calibri" panose="020F0502020204030204" pitchFamily="34" charset="0"/>
                      <a:ea typeface="Fira Sans Extra Condensed"/>
                      <a:cs typeface="Calibri" panose="020F0502020204030204" pitchFamily="34" charset="0"/>
                      <a:sym typeface="Fira Sans Extra Condensed"/>
                    </a:rPr>
                    <a:t>Reforma al Reglamento del Seguro Social sobre el registro como patrono</a:t>
                  </a: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Pts val="1100"/>
                    <a:buFontTx/>
                    <a:buNone/>
                    <a:tabLst/>
                    <a:defRPr/>
                  </a:pPr>
                  <a:endParaRPr kumimoji="0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6985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Fira Sans Extra Condensed"/>
                    <a:cs typeface="Calibri" panose="020F0502020204030204" pitchFamily="34" charset="0"/>
                    <a:sym typeface="Fira Sans Extra Condensed"/>
                  </a:endParaRPr>
                </a:p>
              </p:txBody>
            </p:sp>
            <p:sp>
              <p:nvSpPr>
                <p:cNvPr id="161" name="Google Shape;1217;p35"/>
                <p:cNvSpPr txBox="1"/>
                <p:nvPr/>
              </p:nvSpPr>
              <p:spPr>
                <a:xfrm>
                  <a:off x="1080900" y="1030889"/>
                  <a:ext cx="358536" cy="37155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FFFFF"/>
                    </a:buClr>
                    <a:buSzPts val="8000"/>
                    <a:buFont typeface="Lato Black"/>
                    <a:buNone/>
                    <a:tabLst/>
                    <a:defRPr/>
                  </a:pPr>
                  <a:r>
                    <a:rPr kumimoji="0" lang="en-GB" sz="2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Fira Sans Extra Condensed Medium"/>
                      <a:cs typeface="Calibri" panose="020F0502020204030204" pitchFamily="34" charset="0"/>
                      <a:sym typeface="Fira Sans Extra Condensed Medium"/>
                    </a:rPr>
                    <a:t>1</a:t>
                  </a:r>
                  <a:endParaRPr kumimoji="0" sz="2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Fira Sans Extra Condensed Medium"/>
                    <a:cs typeface="Calibri" panose="020F0502020204030204" pitchFamily="34" charset="0"/>
                    <a:sym typeface="Fira Sans Extra Condensed Medium"/>
                  </a:endParaRPr>
                </a:p>
              </p:txBody>
            </p:sp>
            <p:sp>
              <p:nvSpPr>
                <p:cNvPr id="162" name="Google Shape;1218;p35"/>
                <p:cNvSpPr txBox="1"/>
                <p:nvPr/>
              </p:nvSpPr>
              <p:spPr>
                <a:xfrm>
                  <a:off x="467862" y="3688759"/>
                  <a:ext cx="1543200" cy="564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lvl="0" algn="ctr"/>
                  <a:r>
                    <a:rPr lang="es-ES" sz="1200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Verificación digital de la personería jurídica, a través de coordinación interinstitucional. Vigente desde nov 2020</a:t>
                  </a:r>
                </a:p>
              </p:txBody>
            </p:sp>
            <p:sp>
              <p:nvSpPr>
                <p:cNvPr id="166" name="Google Shape;1222;p35"/>
                <p:cNvSpPr/>
                <p:nvPr/>
              </p:nvSpPr>
              <p:spPr>
                <a:xfrm>
                  <a:off x="1022885" y="3072577"/>
                  <a:ext cx="343154" cy="328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74" h="11646" extrusionOk="0">
                      <a:moveTo>
                        <a:pt x="7947" y="1323"/>
                      </a:moveTo>
                      <a:cubicBezTo>
                        <a:pt x="8703" y="1323"/>
                        <a:pt x="9333" y="1953"/>
                        <a:pt x="9333" y="2710"/>
                      </a:cubicBezTo>
                      <a:cubicBezTo>
                        <a:pt x="9333" y="3025"/>
                        <a:pt x="9207" y="3340"/>
                        <a:pt x="9018" y="3560"/>
                      </a:cubicBezTo>
                      <a:cubicBezTo>
                        <a:pt x="9585" y="3844"/>
                        <a:pt x="9994" y="4442"/>
                        <a:pt x="9994" y="5104"/>
                      </a:cubicBezTo>
                      <a:lnTo>
                        <a:pt x="9994" y="5766"/>
                      </a:lnTo>
                      <a:lnTo>
                        <a:pt x="10026" y="5766"/>
                      </a:lnTo>
                      <a:cubicBezTo>
                        <a:pt x="10026" y="5955"/>
                        <a:pt x="9868" y="6112"/>
                        <a:pt x="9679" y="6112"/>
                      </a:cubicBezTo>
                      <a:lnTo>
                        <a:pt x="6245" y="6112"/>
                      </a:lnTo>
                      <a:cubicBezTo>
                        <a:pt x="6056" y="6112"/>
                        <a:pt x="5899" y="5955"/>
                        <a:pt x="5899" y="5766"/>
                      </a:cubicBezTo>
                      <a:lnTo>
                        <a:pt x="5899" y="5104"/>
                      </a:lnTo>
                      <a:cubicBezTo>
                        <a:pt x="5899" y="4442"/>
                        <a:pt x="6308" y="3844"/>
                        <a:pt x="6875" y="3560"/>
                      </a:cubicBezTo>
                      <a:cubicBezTo>
                        <a:pt x="6686" y="3340"/>
                        <a:pt x="6560" y="3056"/>
                        <a:pt x="6560" y="2710"/>
                      </a:cubicBezTo>
                      <a:cubicBezTo>
                        <a:pt x="6560" y="1953"/>
                        <a:pt x="7190" y="1323"/>
                        <a:pt x="7947" y="1323"/>
                      </a:cubicBezTo>
                      <a:close/>
                      <a:moveTo>
                        <a:pt x="7947" y="0"/>
                      </a:moveTo>
                      <a:cubicBezTo>
                        <a:pt x="5647" y="0"/>
                        <a:pt x="3851" y="1827"/>
                        <a:pt x="3851" y="4096"/>
                      </a:cubicBezTo>
                      <a:cubicBezTo>
                        <a:pt x="3851" y="5104"/>
                        <a:pt x="4197" y="6018"/>
                        <a:pt x="4828" y="6711"/>
                      </a:cubicBezTo>
                      <a:lnTo>
                        <a:pt x="4134" y="7435"/>
                      </a:lnTo>
                      <a:cubicBezTo>
                        <a:pt x="3981" y="7364"/>
                        <a:pt x="3823" y="7329"/>
                        <a:pt x="3669" y="7329"/>
                      </a:cubicBezTo>
                      <a:cubicBezTo>
                        <a:pt x="3412" y="7329"/>
                        <a:pt x="3166" y="7427"/>
                        <a:pt x="2969" y="7624"/>
                      </a:cubicBezTo>
                      <a:lnTo>
                        <a:pt x="732" y="9861"/>
                      </a:lnTo>
                      <a:cubicBezTo>
                        <a:pt x="0" y="10593"/>
                        <a:pt x="722" y="11645"/>
                        <a:pt x="1509" y="11645"/>
                      </a:cubicBezTo>
                      <a:cubicBezTo>
                        <a:pt x="1739" y="11645"/>
                        <a:pt x="1975" y="11555"/>
                        <a:pt x="2181" y="11342"/>
                      </a:cubicBezTo>
                      <a:lnTo>
                        <a:pt x="4449" y="9074"/>
                      </a:lnTo>
                      <a:cubicBezTo>
                        <a:pt x="4765" y="8759"/>
                        <a:pt x="4796" y="8286"/>
                        <a:pt x="4638" y="7939"/>
                      </a:cubicBezTo>
                      <a:lnTo>
                        <a:pt x="5332" y="7246"/>
                      </a:lnTo>
                      <a:cubicBezTo>
                        <a:pt x="6056" y="7813"/>
                        <a:pt x="7001" y="8223"/>
                        <a:pt x="7978" y="8223"/>
                      </a:cubicBezTo>
                      <a:cubicBezTo>
                        <a:pt x="10278" y="8223"/>
                        <a:pt x="12074" y="6364"/>
                        <a:pt x="12074" y="4127"/>
                      </a:cubicBezTo>
                      <a:cubicBezTo>
                        <a:pt x="12074" y="1796"/>
                        <a:pt x="10215" y="0"/>
                        <a:pt x="7947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170" name="Google Shape;1218;p35"/>
              <p:cNvSpPr txBox="1"/>
              <p:nvPr/>
            </p:nvSpPr>
            <p:spPr>
              <a:xfrm>
                <a:off x="2365639" y="2488184"/>
                <a:ext cx="1966959" cy="80555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lvl="0" algn="ctr"/>
                <a:r>
                  <a:rPr lang="es-ES" sz="1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Obligaciones del patrono: </a:t>
                </a:r>
              </a:p>
              <a:p>
                <a:pPr lvl="0" algn="ctr"/>
                <a:r>
                  <a:rPr lang="es-ES" sz="1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- Fotocopias de la escritura de constitución</a:t>
                </a:r>
              </a:p>
              <a:p>
                <a:pPr lvl="0" algn="ctr"/>
                <a:r>
                  <a:rPr lang="es-ES" sz="1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- Fotocopias de la cédula jurídica de la empresa.</a:t>
                </a:r>
              </a:p>
            </p:txBody>
          </p:sp>
        </p:grpSp>
        <p:sp>
          <p:nvSpPr>
            <p:cNvPr id="5" name="Rectángulo 4"/>
            <p:cNvSpPr/>
            <p:nvPr/>
          </p:nvSpPr>
          <p:spPr>
            <a:xfrm>
              <a:off x="3506688" y="4409342"/>
              <a:ext cx="1820776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ES" sz="1200" dirty="0">
                  <a:solidFill>
                    <a:sysClr val="windowText" lastClr="000000"/>
                  </a:solidFill>
                  <a:latin typeface="Calibri" panose="020F0502020204030204" pitchFamily="34" charset="0"/>
                  <a:ea typeface="Roboto"/>
                  <a:cs typeface="Calibri" panose="020F0502020204030204" pitchFamily="34" charset="0"/>
                </a:rPr>
                <a:t>Se realizó la modificación para brindar seguridad jurídica a las microempresas que pueden acceder a este beneficio. Vigente desde el 21 de oct 2020.  </a:t>
              </a:r>
            </a:p>
          </p:txBody>
        </p:sp>
        <p:sp>
          <p:nvSpPr>
            <p:cNvPr id="6" name="Rectángulo 5"/>
            <p:cNvSpPr/>
            <p:nvPr/>
          </p:nvSpPr>
          <p:spPr>
            <a:xfrm>
              <a:off x="5622844" y="4297709"/>
              <a:ext cx="1904561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s-ES" sz="1200" dirty="0">
                  <a:solidFill>
                    <a:sysClr val="windowText" lastClr="000000"/>
                  </a:solidFill>
                  <a:latin typeface="Calibri" panose="020F0502020204030204" pitchFamily="34" charset="0"/>
                  <a:ea typeface="Roboto"/>
                  <a:cs typeface="Calibri" panose="020F0502020204030204" pitchFamily="34" charset="0"/>
                </a:rPr>
                <a:t>La nueva guía de BPM se adecua a las  condiciones que una microempresa puede cumplir al operar desde su casa de habitación, sin comprometer la vida y salud humana. Vigente desde el 10 de nov 2020.   </a:t>
              </a:r>
            </a:p>
          </p:txBody>
        </p:sp>
        <p:sp>
          <p:nvSpPr>
            <p:cNvPr id="191" name="Google Shape;1176;p35"/>
            <p:cNvSpPr txBox="1"/>
            <p:nvPr/>
          </p:nvSpPr>
          <p:spPr>
            <a:xfrm>
              <a:off x="7702452" y="4580669"/>
              <a:ext cx="1966960" cy="8158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lvl="0" algn="ctr">
                <a:buClrTx/>
                <a:buSzPts val="1100"/>
              </a:pPr>
              <a:r>
                <a:rPr lang="es-ES" sz="1200" dirty="0">
                  <a:solidFill>
                    <a:sysClr val="windowText" lastClr="000000"/>
                  </a:solidFill>
                  <a:latin typeface="Calibri" panose="020F0502020204030204" pitchFamily="34" charset="0"/>
                  <a:ea typeface="Roboto"/>
                  <a:cs typeface="Calibri" panose="020F0502020204030204" pitchFamily="34" charset="0"/>
                  <a:sym typeface="Roboto"/>
                </a:rPr>
                <a:t>El MEIC trabajó de manera conjunta con el MS, CFIA y CICR en una Guía para la implementación n del mismo orientada a PYMES. Vigente desde el 21 de enero 2021  </a:t>
              </a:r>
            </a:p>
          </p:txBody>
        </p:sp>
        <p:sp>
          <p:nvSpPr>
            <p:cNvPr id="8" name="Cerrar llave 7"/>
            <p:cNvSpPr/>
            <p:nvPr/>
          </p:nvSpPr>
          <p:spPr>
            <a:xfrm rot="5400000">
              <a:off x="2018037" y="5011027"/>
              <a:ext cx="395750" cy="2152171"/>
            </a:xfrm>
            <a:prstGeom prst="rightBrace">
              <a:avLst>
                <a:gd name="adj1" fmla="val 8333"/>
                <a:gd name="adj2" fmla="val 49733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CR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193" name="2 Imagen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84642" y="6323580"/>
              <a:ext cx="528439" cy="509481"/>
            </a:xfrm>
            <a:prstGeom prst="rect">
              <a:avLst/>
            </a:prstGeom>
          </p:spPr>
        </p:pic>
        <p:pic>
          <p:nvPicPr>
            <p:cNvPr id="1026" name="Picture 2" descr="Archivo:Logo-CCSS-CostaRica-negro.png - Wikipedia, la enciclopedia libre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7673" y="6362641"/>
              <a:ext cx="482370" cy="4838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Imagen 10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525916" y="3679803"/>
              <a:ext cx="403923" cy="420410"/>
            </a:xfrm>
            <a:prstGeom prst="rect">
              <a:avLst/>
            </a:prstGeom>
          </p:spPr>
        </p:pic>
        <p:sp>
          <p:nvSpPr>
            <p:cNvPr id="198" name="Google Shape;1176;p35"/>
            <p:cNvSpPr txBox="1"/>
            <p:nvPr/>
          </p:nvSpPr>
          <p:spPr>
            <a:xfrm>
              <a:off x="4417076" y="6129718"/>
              <a:ext cx="1329872" cy="8158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lvl="0" algn="ctr">
                <a:buClrTx/>
                <a:buSzPts val="1100"/>
              </a:pPr>
              <a:r>
                <a:rPr lang="es-ES" sz="1200" dirty="0">
                  <a:solidFill>
                    <a:sysClr val="windowText" lastClr="000000"/>
                  </a:solidFill>
                  <a:latin typeface="Calibri" panose="020F0502020204030204" pitchFamily="34" charset="0"/>
                  <a:ea typeface="Roboto"/>
                  <a:cs typeface="Calibri" panose="020F0502020204030204" pitchFamily="34" charset="0"/>
                  <a:sym typeface="Roboto"/>
                </a:rPr>
                <a:t>Espacio informativo para PYMES en la página del MS </a:t>
              </a:r>
            </a:p>
          </p:txBody>
        </p:sp>
        <p:sp>
          <p:nvSpPr>
            <p:cNvPr id="199" name="Google Shape;1176;p35"/>
            <p:cNvSpPr txBox="1"/>
            <p:nvPr/>
          </p:nvSpPr>
          <p:spPr>
            <a:xfrm>
              <a:off x="7929731" y="6111903"/>
              <a:ext cx="1486659" cy="8158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lvl="0" algn="ctr">
                <a:buClrTx/>
                <a:buSzPts val="1100"/>
              </a:pPr>
              <a:r>
                <a:rPr lang="es-ES" sz="1200" dirty="0">
                  <a:solidFill>
                    <a:sysClr val="windowText" lastClr="000000"/>
                  </a:solidFill>
                  <a:latin typeface="Calibri" panose="020F0502020204030204" pitchFamily="34" charset="0"/>
                  <a:ea typeface="Roboto"/>
                  <a:cs typeface="Calibri" panose="020F0502020204030204" pitchFamily="34" charset="0"/>
                  <a:sym typeface="Roboto"/>
                </a:rPr>
                <a:t>Programa de capacitación sobre PSF y RSP</a:t>
              </a:r>
            </a:p>
          </p:txBody>
        </p:sp>
        <p:sp>
          <p:nvSpPr>
            <p:cNvPr id="64" name="Cerrar llave 63"/>
            <p:cNvSpPr/>
            <p:nvPr/>
          </p:nvSpPr>
          <p:spPr>
            <a:xfrm rot="5400000">
              <a:off x="6412045" y="2884294"/>
              <a:ext cx="395750" cy="6405639"/>
            </a:xfrm>
            <a:prstGeom prst="rightBrace">
              <a:avLst>
                <a:gd name="adj1" fmla="val 8333"/>
                <a:gd name="adj2" fmla="val 49733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CR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55" name="Google Shape;1215;p35"/>
          <p:cNvSpPr/>
          <p:nvPr/>
        </p:nvSpPr>
        <p:spPr>
          <a:xfrm>
            <a:off x="7714559" y="6256943"/>
            <a:ext cx="554709" cy="511846"/>
          </a:xfrm>
          <a:custGeom>
            <a:avLst/>
            <a:gdLst/>
            <a:ahLst/>
            <a:cxnLst/>
            <a:rect l="l" t="t" r="r" b="b"/>
            <a:pathLst>
              <a:path w="1608" h="1600" extrusionOk="0">
                <a:moveTo>
                  <a:pt x="1607" y="804"/>
                </a:moveTo>
                <a:lnTo>
                  <a:pt x="1607" y="804"/>
                </a:lnTo>
                <a:cubicBezTo>
                  <a:pt x="1607" y="1243"/>
                  <a:pt x="1251" y="1599"/>
                  <a:pt x="804" y="1599"/>
                </a:cubicBezTo>
                <a:cubicBezTo>
                  <a:pt x="365" y="1599"/>
                  <a:pt x="0" y="1243"/>
                  <a:pt x="0" y="804"/>
                </a:cubicBezTo>
                <a:cubicBezTo>
                  <a:pt x="0" y="357"/>
                  <a:pt x="365" y="0"/>
                  <a:pt x="804" y="0"/>
                </a:cubicBezTo>
                <a:cubicBezTo>
                  <a:pt x="1251" y="0"/>
                  <a:pt x="1607" y="357"/>
                  <a:pt x="1607" y="804"/>
                </a:cubicBezTo>
              </a:path>
            </a:pathLst>
          </a:custGeom>
          <a:solidFill>
            <a:srgbClr val="00698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defTabSz="914400" eaLnBrk="1" fontAlgn="auto" latinLnBrk="0" hangingPunct="1">
              <a:buClr>
                <a:srgbClr val="FFFFFF"/>
              </a:buClr>
              <a:buSzPts val="8000"/>
              <a:buFont typeface="Arial"/>
              <a:buNone/>
              <a:tabLst/>
              <a:defRPr/>
            </a:pPr>
            <a:r>
              <a:rPr lang="es-ES" sz="2800" dirty="0">
                <a:solidFill>
                  <a:srgbClr val="FFFFFF"/>
                </a:solidFill>
                <a:latin typeface="Calibri" panose="020F0502020204030204" pitchFamily="34" charset="0"/>
                <a:ea typeface="Fira Sans Extra Condensed Medium"/>
                <a:cs typeface="Calibri" panose="020F0502020204030204" pitchFamily="34" charset="0"/>
                <a:sym typeface="Calibri"/>
              </a:rPr>
              <a:t>6</a:t>
            </a:r>
            <a:endParaRPr sz="2800" dirty="0">
              <a:solidFill>
                <a:srgbClr val="FFFFFF"/>
              </a:solidFill>
              <a:latin typeface="Calibri" panose="020F0502020204030204" pitchFamily="34" charset="0"/>
              <a:ea typeface="Fira Sans Extra Condensed Medium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57" name="Google Shape;1163;p35"/>
          <p:cNvSpPr/>
          <p:nvPr/>
        </p:nvSpPr>
        <p:spPr>
          <a:xfrm>
            <a:off x="3881740" y="6278813"/>
            <a:ext cx="545486" cy="506665"/>
          </a:xfrm>
          <a:custGeom>
            <a:avLst/>
            <a:gdLst/>
            <a:ahLst/>
            <a:cxnLst/>
            <a:rect l="l" t="t" r="r" b="b"/>
            <a:pathLst>
              <a:path w="1598" h="1600" extrusionOk="0">
                <a:moveTo>
                  <a:pt x="1597" y="804"/>
                </a:moveTo>
                <a:lnTo>
                  <a:pt x="1597" y="804"/>
                </a:lnTo>
                <a:cubicBezTo>
                  <a:pt x="1597" y="1243"/>
                  <a:pt x="1241" y="1599"/>
                  <a:pt x="802" y="1599"/>
                </a:cubicBezTo>
                <a:cubicBezTo>
                  <a:pt x="356" y="1599"/>
                  <a:pt x="0" y="1243"/>
                  <a:pt x="0" y="804"/>
                </a:cubicBezTo>
                <a:cubicBezTo>
                  <a:pt x="0" y="357"/>
                  <a:pt x="356" y="0"/>
                  <a:pt x="802" y="0"/>
                </a:cubicBezTo>
                <a:cubicBezTo>
                  <a:pt x="1241" y="0"/>
                  <a:pt x="1597" y="357"/>
                  <a:pt x="1597" y="804"/>
                </a:cubicBezTo>
              </a:path>
            </a:pathLst>
          </a:custGeom>
          <a:solidFill>
            <a:srgbClr val="00A89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FFFFFF"/>
              </a:buClr>
              <a:buSzPts val="8000"/>
              <a:defRPr/>
            </a:pPr>
            <a:r>
              <a:rPr lang="es-ES" sz="2800" dirty="0">
                <a:solidFill>
                  <a:srgbClr val="FFFFFF"/>
                </a:solidFill>
                <a:latin typeface="Calibri" panose="020F0502020204030204" pitchFamily="34" charset="0"/>
                <a:ea typeface="Fira Sans Extra Condensed Medium"/>
                <a:cs typeface="Calibri" panose="020F0502020204030204" pitchFamily="34" charset="0"/>
                <a:sym typeface="Calibri"/>
              </a:rPr>
              <a:t>5</a:t>
            </a:r>
            <a:endParaRPr sz="2800" dirty="0">
              <a:solidFill>
                <a:srgbClr val="FFFFFF"/>
              </a:solidFill>
              <a:latin typeface="Calibri" panose="020F0502020204030204" pitchFamily="34" charset="0"/>
              <a:ea typeface="Fira Sans Extra Condensed Medium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224621" y="2337744"/>
            <a:ext cx="11885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b="1" dirty="0">
                <a:solidFill>
                  <a:srgbClr val="028090"/>
                </a:solidFill>
                <a:latin typeface="Fira Sans Extra Condensed"/>
                <a:ea typeface="Fira Sans Extra Condensed"/>
                <a:cs typeface="Fira Sans Extra Condensed"/>
              </a:rPr>
              <a:t>ANTES </a:t>
            </a:r>
          </a:p>
        </p:txBody>
      </p:sp>
      <p:sp>
        <p:nvSpPr>
          <p:cNvPr id="58" name="CuadroTexto 57"/>
          <p:cNvSpPr txBox="1"/>
          <p:nvPr/>
        </p:nvSpPr>
        <p:spPr>
          <a:xfrm>
            <a:off x="122142" y="4827572"/>
            <a:ext cx="13934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 sz="1800" b="1">
                <a:solidFill>
                  <a:srgbClr val="028090"/>
                </a:solidFill>
                <a:latin typeface="Fira Sans Extra Condensed"/>
                <a:ea typeface="Fira Sans Extra Condensed"/>
                <a:cs typeface="Fira Sans Extra Condensed"/>
              </a:defRPr>
            </a:lvl1pPr>
          </a:lstStyle>
          <a:p>
            <a:r>
              <a:rPr lang="es-CR" sz="1400" dirty="0"/>
              <a:t>DESPUES </a:t>
            </a:r>
          </a:p>
        </p:txBody>
      </p:sp>
    </p:spTree>
    <p:extLst>
      <p:ext uri="{BB962C8B-B14F-4D97-AF65-F5344CB8AC3E}">
        <p14:creationId xmlns:p14="http://schemas.microsoft.com/office/powerpoint/2010/main" val="1045320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9EF35C21-F604-4661-82DA-DFF6D616572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1495" b="23365"/>
          <a:stretch/>
        </p:blipFill>
        <p:spPr>
          <a:xfrm>
            <a:off x="9817079" y="162231"/>
            <a:ext cx="2249897" cy="958645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4003633" y="2441472"/>
            <a:ext cx="80633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s-ES" sz="4400" b="0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Impact"/>
                <a:cs typeface="Impact"/>
                <a:sym typeface="Arial"/>
              </a:rPr>
              <a:t>Reforma Ley N°8220 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5181267" y="5592217"/>
            <a:ext cx="57080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CR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14 de diciembre 2021</a:t>
            </a:r>
          </a:p>
        </p:txBody>
      </p:sp>
    </p:spTree>
    <p:extLst>
      <p:ext uri="{BB962C8B-B14F-4D97-AF65-F5344CB8AC3E}">
        <p14:creationId xmlns:p14="http://schemas.microsoft.com/office/powerpoint/2010/main" val="2893372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9BCA7C15-907E-4DEE-9527-AA35BB33E1C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t="21495" b="23365"/>
          <a:stretch/>
        </p:blipFill>
        <p:spPr>
          <a:xfrm>
            <a:off x="10939466" y="235973"/>
            <a:ext cx="1142258" cy="486698"/>
          </a:xfrm>
          <a:prstGeom prst="rect">
            <a:avLst/>
          </a:prstGeom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DC345638-34CC-4B30-A70A-74BB06EDB02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t="21495" b="23365"/>
          <a:stretch/>
        </p:blipFill>
        <p:spPr>
          <a:xfrm>
            <a:off x="10939466" y="235973"/>
            <a:ext cx="1142258" cy="486698"/>
          </a:xfrm>
          <a:prstGeom prst="rect">
            <a:avLst/>
          </a:prstGeom>
        </p:spPr>
      </p:pic>
      <p:sp>
        <p:nvSpPr>
          <p:cNvPr id="29" name="Título 1">
            <a:extLst>
              <a:ext uri="{FF2B5EF4-FFF2-40B4-BE49-F238E27FC236}">
                <a16:creationId xmlns:a16="http://schemas.microsoft.com/office/drawing/2014/main" id="{38D2B71E-9060-4079-A94F-AE2FA41EF3D2}"/>
              </a:ext>
            </a:extLst>
          </p:cNvPr>
          <p:cNvSpPr txBox="1">
            <a:spLocks/>
          </p:cNvSpPr>
          <p:nvPr/>
        </p:nvSpPr>
        <p:spPr>
          <a:xfrm>
            <a:off x="30074" y="71891"/>
            <a:ext cx="10854813" cy="418237"/>
          </a:xfrm>
          <a:prstGeom prst="rect">
            <a:avLst/>
          </a:prstGeom>
        </p:spPr>
        <p:txBody>
          <a:bodyPr/>
          <a:lstStyle>
            <a:lvl1pPr algn="ctr" defTabSz="609448" rtl="0" eaLnBrk="1" latinLnBrk="0" hangingPunct="1">
              <a:spcBef>
                <a:spcPct val="0"/>
              </a:spcBef>
              <a:buNone/>
              <a:defRPr sz="586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0944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tserrat"/>
                <a:ea typeface="+mj-ea"/>
                <a:cs typeface="+mj-cs"/>
              </a:rPr>
              <a:t>Reforma Ley N°8220 – </a:t>
            </a:r>
            <a:r>
              <a:rPr lang="es-MX" sz="24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/>
              </a:rPr>
              <a:t>Principales Reformas</a:t>
            </a:r>
            <a:r>
              <a:rPr kumimoji="0" lang="es-MX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tserrat"/>
                <a:ea typeface="+mj-ea"/>
                <a:cs typeface="+mj-cs"/>
              </a:rPr>
              <a:t>  </a:t>
            </a:r>
            <a:endParaRPr kumimoji="0" lang="es-MX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ontserrat"/>
              <a:ea typeface="+mj-ea"/>
              <a:cs typeface="+mj-cs"/>
            </a:endParaRPr>
          </a:p>
        </p:txBody>
      </p:sp>
      <p:pic>
        <p:nvPicPr>
          <p:cNvPr id="26" name="Imagen 25">
            <a:extLst>
              <a:ext uri="{FF2B5EF4-FFF2-40B4-BE49-F238E27FC236}">
                <a16:creationId xmlns:a16="http://schemas.microsoft.com/office/drawing/2014/main" id="{08019C69-16F3-4A34-89D7-F977669CF23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t="21495" b="23365"/>
          <a:stretch/>
        </p:blipFill>
        <p:spPr>
          <a:xfrm>
            <a:off x="10939466" y="235973"/>
            <a:ext cx="1142258" cy="486698"/>
          </a:xfrm>
          <a:prstGeom prst="rect">
            <a:avLst/>
          </a:prstGeom>
        </p:spPr>
      </p:pic>
      <p:grpSp>
        <p:nvGrpSpPr>
          <p:cNvPr id="12" name="Grupo 11">
            <a:extLst>
              <a:ext uri="{FF2B5EF4-FFF2-40B4-BE49-F238E27FC236}">
                <a16:creationId xmlns:a16="http://schemas.microsoft.com/office/drawing/2014/main" id="{8C3C0D9D-C133-4A46-8446-F6017585A618}"/>
              </a:ext>
            </a:extLst>
          </p:cNvPr>
          <p:cNvGrpSpPr/>
          <p:nvPr/>
        </p:nvGrpSpPr>
        <p:grpSpPr>
          <a:xfrm>
            <a:off x="-355742" y="753441"/>
            <a:ext cx="10854813" cy="6374272"/>
            <a:chOff x="-368442" y="778841"/>
            <a:chExt cx="10854813" cy="6374272"/>
          </a:xfrm>
        </p:grpSpPr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6E5A9DFC-4143-469A-B1D5-C4C5B59317B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-368442" y="1898066"/>
              <a:ext cx="10854813" cy="5255047"/>
            </a:xfrm>
            <a:prstGeom prst="rect">
              <a:avLst/>
            </a:prstGeom>
          </p:spPr>
        </p:pic>
        <p:sp>
          <p:nvSpPr>
            <p:cNvPr id="27" name="CuadroTexto 26">
              <a:extLst>
                <a:ext uri="{FF2B5EF4-FFF2-40B4-BE49-F238E27FC236}">
                  <a16:creationId xmlns:a16="http://schemas.microsoft.com/office/drawing/2014/main" id="{FD198AD8-3861-47D5-AD58-7B181552734B}"/>
                </a:ext>
              </a:extLst>
            </p:cNvPr>
            <p:cNvSpPr txBox="1"/>
            <p:nvPr/>
          </p:nvSpPr>
          <p:spPr>
            <a:xfrm>
              <a:off x="115506" y="1736920"/>
              <a:ext cx="1909482" cy="264687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/>
              <a:r>
                <a:rPr lang="es-ES" sz="1400" b="1" dirty="0">
                  <a:latin typeface="+mj-lt"/>
                  <a:ea typeface="+mj-ea"/>
                  <a:cs typeface="+mj-cs"/>
                </a:rPr>
                <a:t>SILENCIO POSITIVO</a:t>
              </a:r>
            </a:p>
            <a:p>
              <a:pPr algn="ctr"/>
              <a:r>
                <a:rPr lang="es-ES" sz="1400" b="1" dirty="0">
                  <a:latin typeface="+mj-lt"/>
                  <a:ea typeface="+mj-ea"/>
                  <a:cs typeface="+mj-cs"/>
                </a:rPr>
                <a:t>Opera de forma automática - </a:t>
              </a:r>
              <a:r>
                <a:rPr lang="es-ES" sz="1100" dirty="0">
                  <a:latin typeface="+mj-lt"/>
                  <a:ea typeface="+mj-ea"/>
                  <a:cs typeface="+mj-cs"/>
                </a:rPr>
                <a:t>El ciudadano mediante DJ de clara que no se resolvió en plazo y cumplió con todos los requisitos. La Administración en un plazo máximo de </a:t>
              </a:r>
              <a:r>
                <a:rPr lang="es-ES" sz="11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j-ea"/>
                  <a:cs typeface="+mj-cs"/>
                </a:rPr>
                <a:t>dos días </a:t>
              </a:r>
              <a:r>
                <a:rPr lang="es-ES" sz="1100" b="1" dirty="0">
                  <a:latin typeface="+mj-lt"/>
                  <a:ea typeface="+mj-ea"/>
                  <a:cs typeface="+mj-cs"/>
                </a:rPr>
                <a:t>confirma el permiso por silencio positivo. </a:t>
              </a:r>
              <a:endParaRPr lang="es-CR" sz="1100" b="1" dirty="0">
                <a:latin typeface="+mj-lt"/>
                <a:ea typeface="+mj-ea"/>
                <a:cs typeface="+mj-cs"/>
              </a:endParaRPr>
            </a:p>
            <a:p>
              <a:pPr lvl="0" algn="ctr"/>
              <a:r>
                <a:rPr lang="es-ES" sz="1100" dirty="0">
                  <a:latin typeface="+mj-lt"/>
                  <a:ea typeface="+mj-ea"/>
                  <a:cs typeface="+mj-cs"/>
                </a:rPr>
                <a:t> </a:t>
              </a:r>
              <a:endParaRPr lang="es-CR" sz="1100" dirty="0">
                <a:latin typeface="+mj-lt"/>
                <a:ea typeface="+mj-ea"/>
                <a:cs typeface="+mj-cs"/>
              </a:endParaRPr>
            </a:p>
          </p:txBody>
        </p:sp>
        <p:sp>
          <p:nvSpPr>
            <p:cNvPr id="37" name="CuadroTexto 36">
              <a:extLst>
                <a:ext uri="{FF2B5EF4-FFF2-40B4-BE49-F238E27FC236}">
                  <a16:creationId xmlns:a16="http://schemas.microsoft.com/office/drawing/2014/main" id="{B6FB70DE-96EC-4F83-9874-071178ED2D02}"/>
                </a:ext>
              </a:extLst>
            </p:cNvPr>
            <p:cNvSpPr txBox="1"/>
            <p:nvPr/>
          </p:nvSpPr>
          <p:spPr>
            <a:xfrm>
              <a:off x="1855674" y="778841"/>
              <a:ext cx="2086460" cy="255454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/>
              <a:r>
                <a:rPr lang="es-MX" sz="1400" b="1" dirty="0">
                  <a:latin typeface="+mj-lt"/>
                  <a:ea typeface="+mj-ea"/>
                  <a:cs typeface="+mj-cs"/>
                </a:rPr>
                <a:t>SANCIONES</a:t>
              </a:r>
            </a:p>
            <a:p>
              <a:pPr algn="ctr"/>
              <a:r>
                <a:rPr lang="es-ES" sz="1200" dirty="0">
                  <a:latin typeface="+mj-lt"/>
                  <a:ea typeface="+mj-ea"/>
                  <a:cs typeface="+mj-cs"/>
                </a:rPr>
                <a:t>Las faltas se dividen en </a:t>
              </a:r>
              <a:r>
                <a:rPr lang="es-ES" sz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j-ea"/>
                  <a:cs typeface="+mj-cs"/>
                </a:rPr>
                <a:t>GRAVES</a:t>
              </a:r>
              <a:r>
                <a:rPr lang="es-ES" sz="1200" dirty="0">
                  <a:latin typeface="+mj-lt"/>
                  <a:ea typeface="+mj-ea"/>
                  <a:cs typeface="+mj-cs"/>
                </a:rPr>
                <a:t> y MUY GRAVES</a:t>
              </a:r>
            </a:p>
            <a:p>
              <a:pPr algn="ctr"/>
              <a:r>
                <a:rPr lang="es-ES" sz="1200" dirty="0">
                  <a:latin typeface="+mj-lt"/>
                  <a:ea typeface="+mj-ea"/>
                  <a:cs typeface="+mj-cs"/>
                </a:rPr>
                <a:t>Se señala al </a:t>
              </a:r>
              <a:r>
                <a:rPr lang="es-ES" sz="1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j-ea"/>
                  <a:cs typeface="+mj-cs"/>
                </a:rPr>
                <a:t>responsable </a:t>
              </a:r>
              <a:r>
                <a:rPr lang="es-ES" sz="1200" dirty="0">
                  <a:latin typeface="+mj-lt"/>
                  <a:ea typeface="+mj-ea"/>
                  <a:cs typeface="+mj-cs"/>
                </a:rPr>
                <a:t>de la falta: Jerarca, OST o funcionario público – Responsabilidad           d </a:t>
              </a:r>
              <a:r>
                <a:rPr lang="es-ES" sz="1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j-ea"/>
                  <a:cs typeface="+mj-cs"/>
                </a:rPr>
                <a:t>civil, administrativa y penal</a:t>
              </a:r>
              <a:endParaRPr lang="es-C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endParaRPr>
            </a:p>
            <a:p>
              <a:pPr algn="ctr"/>
              <a:endParaRPr lang="es-CR" sz="1400" dirty="0">
                <a:latin typeface="+mj-lt"/>
                <a:ea typeface="+mj-ea"/>
                <a:cs typeface="+mj-cs"/>
              </a:endParaRPr>
            </a:p>
            <a:p>
              <a:pPr lvl="0" algn="ctr"/>
              <a:endParaRPr lang="es-MX" sz="1400" b="1" dirty="0">
                <a:latin typeface="+mj-lt"/>
                <a:ea typeface="+mj-ea"/>
                <a:cs typeface="+mj-cs"/>
              </a:endParaRPr>
            </a:p>
            <a:p>
              <a:pPr lvl="0" algn="ctr"/>
              <a:endParaRPr lang="es-CR" sz="1100" b="1" dirty="0">
                <a:latin typeface="+mj-lt"/>
                <a:ea typeface="+mj-ea"/>
                <a:cs typeface="+mj-cs"/>
              </a:endParaRPr>
            </a:p>
            <a:p>
              <a:pPr lvl="0" algn="ctr"/>
              <a:r>
                <a:rPr lang="es-ES" sz="1100" dirty="0">
                  <a:latin typeface="+mj-lt"/>
                  <a:ea typeface="+mj-ea"/>
                  <a:cs typeface="+mj-cs"/>
                </a:rPr>
                <a:t> </a:t>
              </a:r>
              <a:endParaRPr lang="es-CR" sz="1100" dirty="0">
                <a:latin typeface="+mj-lt"/>
                <a:ea typeface="+mj-ea"/>
                <a:cs typeface="+mj-cs"/>
              </a:endParaRPr>
            </a:p>
          </p:txBody>
        </p:sp>
        <p:sp>
          <p:nvSpPr>
            <p:cNvPr id="38" name="CuadroTexto 37">
              <a:extLst>
                <a:ext uri="{FF2B5EF4-FFF2-40B4-BE49-F238E27FC236}">
                  <a16:creationId xmlns:a16="http://schemas.microsoft.com/office/drawing/2014/main" id="{6F22A20C-B5DB-4696-A15F-0DE6B0C7137E}"/>
                </a:ext>
              </a:extLst>
            </p:cNvPr>
            <p:cNvSpPr txBox="1"/>
            <p:nvPr/>
          </p:nvSpPr>
          <p:spPr>
            <a:xfrm>
              <a:off x="2972333" y="5041670"/>
              <a:ext cx="4173262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kumimoji="0" lang="es-MX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Montserrat"/>
                  <a:ea typeface="+mj-ea"/>
                  <a:cs typeface="+mj-cs"/>
                </a:rPr>
                <a:t>LEY N°10072              </a:t>
              </a:r>
            </a:p>
            <a:p>
              <a:pPr algn="ctr"/>
              <a:r>
                <a:rPr kumimoji="0" lang="es-MX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Montserrat"/>
                  <a:ea typeface="+mj-ea"/>
                  <a:cs typeface="+mj-cs"/>
                </a:rPr>
                <a:t>Principales Reformas</a:t>
              </a:r>
              <a:endParaRPr lang="es-CR" sz="2800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  <p:sp>
        <p:nvSpPr>
          <p:cNvPr id="39" name="CuadroTexto 38">
            <a:extLst>
              <a:ext uri="{FF2B5EF4-FFF2-40B4-BE49-F238E27FC236}">
                <a16:creationId xmlns:a16="http://schemas.microsoft.com/office/drawing/2014/main" id="{B7D75978-53C0-413F-AE35-6DD7272A07EA}"/>
              </a:ext>
            </a:extLst>
          </p:cNvPr>
          <p:cNvSpPr txBox="1"/>
          <p:nvPr/>
        </p:nvSpPr>
        <p:spPr>
          <a:xfrm>
            <a:off x="4233551" y="632038"/>
            <a:ext cx="2086460" cy="16696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s-MX" sz="1400" b="1" dirty="0">
                <a:latin typeface="+mj-lt"/>
                <a:ea typeface="+mj-ea"/>
                <a:cs typeface="+mj-cs"/>
              </a:rPr>
              <a:t>CATÁLOGO NACIONAL DE TRÁMITES</a:t>
            </a:r>
          </a:p>
          <a:p>
            <a:pPr lvl="0" algn="ctr"/>
            <a:r>
              <a:rPr lang="es-MX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Obligatorio</a:t>
            </a:r>
            <a:r>
              <a:rPr lang="es-MX" sz="1200" dirty="0">
                <a:latin typeface="+mj-lt"/>
                <a:ea typeface="+mj-ea"/>
                <a:cs typeface="+mj-cs"/>
              </a:rPr>
              <a:t> </a:t>
            </a:r>
          </a:p>
          <a:p>
            <a:pPr lvl="0" algn="ctr"/>
            <a:r>
              <a:rPr lang="es-MX" sz="1200" dirty="0">
                <a:latin typeface="+mj-lt"/>
                <a:ea typeface="+mj-ea"/>
                <a:cs typeface="+mj-cs"/>
              </a:rPr>
              <a:t>Transparencia y  seguridad jurídica </a:t>
            </a:r>
          </a:p>
          <a:p>
            <a:pPr lvl="0" algn="ctr"/>
            <a:endParaRPr lang="es-MX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/>
            <a:endParaRPr lang="es-CR" sz="1050" dirty="0">
              <a:latin typeface="+mj-lt"/>
              <a:ea typeface="+mj-ea"/>
              <a:cs typeface="+mj-cs"/>
            </a:endParaRPr>
          </a:p>
        </p:txBody>
      </p:sp>
      <p:sp>
        <p:nvSpPr>
          <p:cNvPr id="41" name="CuadroTexto 40">
            <a:extLst>
              <a:ext uri="{FF2B5EF4-FFF2-40B4-BE49-F238E27FC236}">
                <a16:creationId xmlns:a16="http://schemas.microsoft.com/office/drawing/2014/main" id="{47C90DF3-9F3B-4FAC-B3D1-6053CEF8DF85}"/>
              </a:ext>
            </a:extLst>
          </p:cNvPr>
          <p:cNvSpPr txBox="1"/>
          <p:nvPr/>
        </p:nvSpPr>
        <p:spPr>
          <a:xfrm>
            <a:off x="8529996" y="1053647"/>
            <a:ext cx="2108433" cy="39626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s-MX" sz="1400" b="1" dirty="0">
                <a:latin typeface="+mj-lt"/>
                <a:ea typeface="+mj-ea"/>
                <a:cs typeface="+mj-cs"/>
              </a:rPr>
              <a:t>INSTRUMENTOS DE SIMPLIFICACIÓN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1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Aprobaciones Temporales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1100" dirty="0">
                <a:solidFill>
                  <a:prstClr val="black"/>
                </a:solidFill>
                <a:latin typeface="Montserrat"/>
              </a:rPr>
              <a:t>S</a:t>
            </a:r>
            <a:r>
              <a:rPr kumimoji="0" lang="es-MX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alud, ambiente y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autorizaciones municipales, cumplimiento de requisitos posteriores en un plazo hasta de seis meses.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1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Declaración Jurada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1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El</a:t>
            </a:r>
            <a:r>
              <a:rPr lang="es-MX" sz="1100" dirty="0">
                <a:solidFill>
                  <a:prstClr val="black"/>
                </a:solidFill>
                <a:latin typeface="Montserrat"/>
              </a:rPr>
              <a:t> ciudadano debe ser responsable y cumplir…</a:t>
            </a:r>
            <a:endParaRPr kumimoji="0" lang="es-MX" sz="11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1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Verificaciones e inspecciones posteriores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1100" dirty="0">
                <a:solidFill>
                  <a:prstClr val="black"/>
                </a:solidFill>
                <a:latin typeface="Montserrat"/>
              </a:rPr>
              <a:t>Por</a:t>
            </a:r>
            <a:r>
              <a:rPr kumimoji="0" lang="es-MX" sz="11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 encima de instrumentos de control documental previo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R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  <a:p>
            <a:pPr lvl="0" algn="ctr"/>
            <a:endParaRPr lang="es-MX" sz="1400" b="1" dirty="0">
              <a:latin typeface="+mj-lt"/>
              <a:ea typeface="+mj-ea"/>
              <a:cs typeface="+mj-cs"/>
            </a:endParaRPr>
          </a:p>
          <a:p>
            <a:pPr lvl="0" algn="ctr"/>
            <a:endParaRPr lang="es-MX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/>
            <a:endParaRPr lang="es-CR" sz="1050" dirty="0">
              <a:latin typeface="+mj-lt"/>
              <a:ea typeface="+mj-ea"/>
              <a:cs typeface="+mj-cs"/>
            </a:endParaRPr>
          </a:p>
        </p:txBody>
      </p:sp>
      <p:sp>
        <p:nvSpPr>
          <p:cNvPr id="42" name="CuadroTexto 41">
            <a:extLst>
              <a:ext uri="{FF2B5EF4-FFF2-40B4-BE49-F238E27FC236}">
                <a16:creationId xmlns:a16="http://schemas.microsoft.com/office/drawing/2014/main" id="{56ED45B8-4CD3-4633-96BF-02108053CEDE}"/>
              </a:ext>
            </a:extLst>
          </p:cNvPr>
          <p:cNvSpPr txBox="1"/>
          <p:nvPr/>
        </p:nvSpPr>
        <p:spPr>
          <a:xfrm>
            <a:off x="6416023" y="780024"/>
            <a:ext cx="1974614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1400" b="1" dirty="0">
                <a:latin typeface="+mj-lt"/>
                <a:ea typeface="+mj-ea"/>
                <a:cs typeface="+mj-cs"/>
              </a:rPr>
              <a:t>PARTICIPACIÓN CIUDADANA</a:t>
            </a:r>
          </a:p>
          <a:p>
            <a:pPr algn="ctr"/>
            <a:r>
              <a:rPr lang="es-ES" sz="1200" dirty="0">
                <a:solidFill>
                  <a:prstClr val="black"/>
                </a:solidFill>
                <a:latin typeface="Montserrat"/>
              </a:rPr>
              <a:t>En todo el proceso de formulación de nuevas regulaciones o las reformas de regulaciones existentes</a:t>
            </a:r>
            <a:endParaRPr lang="es-CR" sz="1200" dirty="0"/>
          </a:p>
        </p:txBody>
      </p:sp>
    </p:spTree>
    <p:extLst>
      <p:ext uri="{BB962C8B-B14F-4D97-AF65-F5344CB8AC3E}">
        <p14:creationId xmlns:p14="http://schemas.microsoft.com/office/powerpoint/2010/main" val="22647845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9BCA7C15-907E-4DEE-9527-AA35BB33E1C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t="21495" b="23365"/>
          <a:stretch/>
        </p:blipFill>
        <p:spPr>
          <a:xfrm>
            <a:off x="10939466" y="235973"/>
            <a:ext cx="1142258" cy="486698"/>
          </a:xfrm>
          <a:prstGeom prst="rect">
            <a:avLst/>
          </a:prstGeom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DC345638-34CC-4B30-A70A-74BB06EDB02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t="21495" b="23365"/>
          <a:stretch/>
        </p:blipFill>
        <p:spPr>
          <a:xfrm>
            <a:off x="10939466" y="235973"/>
            <a:ext cx="1142258" cy="486698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08019C69-16F3-4A34-89D7-F977669CF23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t="21495" b="23365"/>
          <a:stretch/>
        </p:blipFill>
        <p:spPr>
          <a:xfrm>
            <a:off x="10939466" y="235973"/>
            <a:ext cx="1142258" cy="486698"/>
          </a:xfrm>
          <a:prstGeom prst="rect">
            <a:avLst/>
          </a:prstGeom>
        </p:spPr>
      </p:pic>
      <p:sp>
        <p:nvSpPr>
          <p:cNvPr id="13" name="Título 1">
            <a:extLst>
              <a:ext uri="{FF2B5EF4-FFF2-40B4-BE49-F238E27FC236}">
                <a16:creationId xmlns:a16="http://schemas.microsoft.com/office/drawing/2014/main" id="{7C63ADA1-EB8B-4699-A8C6-B939C51391B3}"/>
              </a:ext>
            </a:extLst>
          </p:cNvPr>
          <p:cNvSpPr txBox="1">
            <a:spLocks/>
          </p:cNvSpPr>
          <p:nvPr/>
        </p:nvSpPr>
        <p:spPr>
          <a:xfrm>
            <a:off x="84653" y="136056"/>
            <a:ext cx="10854813" cy="418237"/>
          </a:xfrm>
          <a:prstGeom prst="rect">
            <a:avLst/>
          </a:prstGeom>
        </p:spPr>
        <p:txBody>
          <a:bodyPr/>
          <a:lstStyle>
            <a:lvl1pPr algn="ctr" defTabSz="609448" rtl="0" eaLnBrk="1" latinLnBrk="0" hangingPunct="1">
              <a:spcBef>
                <a:spcPct val="0"/>
              </a:spcBef>
              <a:buNone/>
              <a:defRPr sz="586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0944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tserrat"/>
                <a:ea typeface="+mj-ea"/>
                <a:cs typeface="+mj-cs"/>
              </a:rPr>
              <a:t>Reforma Ley N°8220 – </a:t>
            </a:r>
            <a:r>
              <a:rPr lang="es-MX" sz="24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/>
              </a:rPr>
              <a:t>Rectoría</a:t>
            </a:r>
            <a:endParaRPr kumimoji="0" lang="es-MX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ontserrat"/>
              <a:ea typeface="+mj-ea"/>
              <a:cs typeface="+mj-cs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A3011CB-64E7-4C0D-8869-9FF894761B63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49359" y="554293"/>
            <a:ext cx="7908925" cy="6137881"/>
          </a:xfrm>
          <a:prstGeom prst="rect">
            <a:avLst/>
          </a:prstGeom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DB14FA7C-9376-4B62-A090-969D53E0C25A}"/>
              </a:ext>
            </a:extLst>
          </p:cNvPr>
          <p:cNvSpPr txBox="1"/>
          <p:nvPr/>
        </p:nvSpPr>
        <p:spPr>
          <a:xfrm>
            <a:off x="1398191" y="1770993"/>
            <a:ext cx="326469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s-ES" sz="1600" b="1" dirty="0">
                <a:solidFill>
                  <a:srgbClr val="C461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Política de Mejora Regulatoria y </a:t>
            </a:r>
            <a:r>
              <a:rPr lang="es-ES" sz="1600" b="1" dirty="0" err="1">
                <a:solidFill>
                  <a:srgbClr val="C461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Smplificación</a:t>
            </a:r>
            <a:r>
              <a:rPr lang="es-ES" sz="1600" b="1" dirty="0">
                <a:solidFill>
                  <a:srgbClr val="C461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de Trámites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349CAD27-8DE2-4778-80B0-F26E340892F8}"/>
              </a:ext>
            </a:extLst>
          </p:cNvPr>
          <p:cNvSpPr txBox="1"/>
          <p:nvPr/>
        </p:nvSpPr>
        <p:spPr>
          <a:xfrm>
            <a:off x="5512059" y="1190815"/>
            <a:ext cx="315198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s-ES" sz="1600" b="1" dirty="0">
                <a:solidFill>
                  <a:srgbClr val="E15D8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Red de Oficiales de Simplificación de Trámites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ABCF2497-CC42-4FCE-BC59-51E4C75F02B3}"/>
              </a:ext>
            </a:extLst>
          </p:cNvPr>
          <p:cNvSpPr txBox="1"/>
          <p:nvPr/>
        </p:nvSpPr>
        <p:spPr>
          <a:xfrm>
            <a:off x="7404100" y="4249579"/>
            <a:ext cx="3048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s-ES" sz="1600" b="1" dirty="0">
                <a:solidFill>
                  <a:srgbClr val="FFE0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Criterio de Órgano Rector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56971AAD-AEFC-4021-B798-4E4B3B39B874}"/>
              </a:ext>
            </a:extLst>
          </p:cNvPr>
          <p:cNvSpPr txBox="1"/>
          <p:nvPr/>
        </p:nvSpPr>
        <p:spPr>
          <a:xfrm>
            <a:off x="1672973" y="2404673"/>
            <a:ext cx="2400299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1400" dirty="0">
                <a:solidFill>
                  <a:prstClr val="black"/>
                </a:solidFill>
                <a:latin typeface="Montserrat"/>
                <a:ea typeface="+mj-ea"/>
                <a:cs typeface="+mj-cs"/>
              </a:rPr>
              <a:t>Priorizar</a:t>
            </a:r>
          </a:p>
          <a:p>
            <a:pPr algn="ctr"/>
            <a:r>
              <a:rPr lang="es-MX" sz="1400" dirty="0">
                <a:solidFill>
                  <a:prstClr val="black"/>
                </a:solidFill>
                <a:latin typeface="Montserrat"/>
                <a:ea typeface="+mj-ea"/>
                <a:cs typeface="+mj-cs"/>
              </a:rPr>
              <a:t>Calidad regulatoria</a:t>
            </a:r>
          </a:p>
          <a:p>
            <a:pPr algn="ctr"/>
            <a:r>
              <a:rPr lang="es-MX" sz="1400" dirty="0">
                <a:solidFill>
                  <a:prstClr val="black"/>
                </a:solidFill>
                <a:latin typeface="Montserrat"/>
                <a:ea typeface="+mj-ea"/>
                <a:cs typeface="+mj-cs"/>
              </a:rPr>
              <a:t>Mejora Continua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646787A2-BA22-487A-A074-7297454A8D71}"/>
              </a:ext>
            </a:extLst>
          </p:cNvPr>
          <p:cNvSpPr txBox="1"/>
          <p:nvPr/>
        </p:nvSpPr>
        <p:spPr>
          <a:xfrm>
            <a:off x="6100778" y="1986436"/>
            <a:ext cx="199390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1400" dirty="0">
                <a:solidFill>
                  <a:prstClr val="black"/>
                </a:solidFill>
                <a:latin typeface="Montserrat"/>
                <a:ea typeface="+mj-ea"/>
                <a:cs typeface="+mj-cs"/>
              </a:rPr>
              <a:t>Rendición de cuentas y mejores prácticas</a:t>
            </a:r>
            <a:endParaRPr lang="es-CR" sz="1400" dirty="0"/>
          </a:p>
        </p:txBody>
      </p:sp>
      <p:pic>
        <p:nvPicPr>
          <p:cNvPr id="25" name="Picture 2" descr="Mejora Continua «NOC Izzi Telecom» – Gestion de la Calidad">
            <a:extLst>
              <a:ext uri="{FF2B5EF4-FFF2-40B4-BE49-F238E27FC236}">
                <a16:creationId xmlns:a16="http://schemas.microsoft.com/office/drawing/2014/main" id="{3B12A6DE-C108-4E75-9F2D-48830866D8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8903" y="345174"/>
            <a:ext cx="2902908" cy="2738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Red De Personas Y Redes Sociales, Concepto De Comunicación Ilustraciones  Vectoriales, Clip Art Vectorizado Libre De Derechos. Image 78603973.">
            <a:extLst>
              <a:ext uri="{FF2B5EF4-FFF2-40B4-BE49-F238E27FC236}">
                <a16:creationId xmlns:a16="http://schemas.microsoft.com/office/drawing/2014/main" id="{F15FFA2E-C58F-4693-A039-5E55192C2B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6235" y="411578"/>
            <a:ext cx="3114996" cy="2594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CuadroTexto 30">
            <a:extLst>
              <a:ext uri="{FF2B5EF4-FFF2-40B4-BE49-F238E27FC236}">
                <a16:creationId xmlns:a16="http://schemas.microsoft.com/office/drawing/2014/main" id="{E33C7F56-369F-4918-A260-85A148EC887B}"/>
              </a:ext>
            </a:extLst>
          </p:cNvPr>
          <p:cNvSpPr txBox="1"/>
          <p:nvPr/>
        </p:nvSpPr>
        <p:spPr>
          <a:xfrm>
            <a:off x="7047944" y="4680466"/>
            <a:ext cx="3914812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1400" dirty="0">
                <a:solidFill>
                  <a:prstClr val="black"/>
                </a:solidFill>
                <a:latin typeface="Montserrat"/>
                <a:ea typeface="+mj-ea"/>
                <a:cs typeface="+mj-cs"/>
              </a:rPr>
              <a:t>      - Análisis de Impacto Regulatorio (AIR)</a:t>
            </a:r>
          </a:p>
          <a:p>
            <a:pPr algn="ctr"/>
            <a:r>
              <a:rPr lang="es-MX" sz="1400" dirty="0">
                <a:solidFill>
                  <a:prstClr val="black"/>
                </a:solidFill>
                <a:latin typeface="Montserrat"/>
                <a:ea typeface="+mj-ea"/>
                <a:cs typeface="+mj-cs"/>
              </a:rPr>
              <a:t>-Criterio Técnico DMR: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MX" sz="1400" dirty="0">
                <a:solidFill>
                  <a:prstClr val="black"/>
                </a:solidFill>
                <a:latin typeface="Montserrat"/>
                <a:ea typeface="+mj-ea"/>
                <a:cs typeface="+mj-cs"/>
              </a:rPr>
              <a:t>Vigencia 18 meses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MX" sz="1400" dirty="0">
                <a:solidFill>
                  <a:prstClr val="black"/>
                </a:solidFill>
                <a:latin typeface="Montserrat"/>
                <a:ea typeface="+mj-ea"/>
                <a:cs typeface="+mj-cs"/>
              </a:rPr>
              <a:t>Vinculante: Administración Central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MX" sz="1400" dirty="0" err="1">
                <a:solidFill>
                  <a:prstClr val="black"/>
                </a:solidFill>
                <a:latin typeface="Montserrat"/>
                <a:ea typeface="+mj-ea"/>
                <a:cs typeface="+mj-cs"/>
              </a:rPr>
              <a:t>Recomendador</a:t>
            </a:r>
            <a:r>
              <a:rPr lang="es-MX" sz="1400" dirty="0">
                <a:solidFill>
                  <a:prstClr val="black"/>
                </a:solidFill>
                <a:latin typeface="Montserrat"/>
                <a:ea typeface="+mj-ea"/>
                <a:cs typeface="+mj-cs"/>
              </a:rPr>
              <a:t>: Administración Descentralizada / Resolución motivada</a:t>
            </a:r>
          </a:p>
          <a:p>
            <a:pPr algn="ctr"/>
            <a:r>
              <a:rPr lang="es-MX" sz="1400" dirty="0">
                <a:solidFill>
                  <a:prstClr val="black"/>
                </a:solidFill>
                <a:latin typeface="Montserrat"/>
                <a:ea typeface="+mj-ea"/>
                <a:cs typeface="+mj-cs"/>
              </a:rPr>
              <a:t>-Esquemas de revisión:</a:t>
            </a:r>
          </a:p>
          <a:p>
            <a:pPr algn="ctr"/>
            <a:r>
              <a:rPr lang="es-MX" sz="1400" dirty="0">
                <a:solidFill>
                  <a:prstClr val="black"/>
                </a:solidFill>
                <a:latin typeface="Montserrat"/>
                <a:ea typeface="+mj-ea"/>
                <a:cs typeface="+mj-cs"/>
              </a:rPr>
              <a:t>ex ante y ex post</a:t>
            </a:r>
          </a:p>
          <a:p>
            <a:pPr marL="285750" indent="-285750" algn="ctr">
              <a:buFontTx/>
              <a:buChar char="-"/>
            </a:pPr>
            <a:endParaRPr lang="es-MX" sz="1400" dirty="0">
              <a:solidFill>
                <a:prstClr val="black"/>
              </a:solidFill>
              <a:latin typeface="Montserrat"/>
              <a:ea typeface="+mj-ea"/>
              <a:cs typeface="+mj-cs"/>
            </a:endParaRPr>
          </a:p>
          <a:p>
            <a:pPr marL="285750" indent="-285750" algn="ctr">
              <a:buFontTx/>
              <a:buChar char="-"/>
            </a:pPr>
            <a:endParaRPr lang="es-MX" sz="1400" dirty="0">
              <a:solidFill>
                <a:prstClr val="black"/>
              </a:solidFill>
              <a:latin typeface="Montserrat"/>
              <a:ea typeface="+mj-ea"/>
              <a:cs typeface="+mj-cs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073FEB41-37A4-4CB3-ACB2-E90020618EC3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DFA"/>
              </a:clrFrom>
              <a:clrTo>
                <a:srgbClr val="FFFDFA">
                  <a:alpha val="0"/>
                </a:srgbClr>
              </a:clrTo>
            </a:clrChange>
            <a:alphaModFix amt="35000"/>
          </a:blip>
          <a:stretch>
            <a:fillRect/>
          </a:stretch>
        </p:blipFill>
        <p:spPr>
          <a:xfrm rot="21080849">
            <a:off x="395264" y="3923710"/>
            <a:ext cx="4955715" cy="2775200"/>
          </a:xfrm>
          <a:prstGeom prst="rect">
            <a:avLst/>
          </a:prstGeom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2D24AE88-9B4D-4517-B638-60BEBBC13EA9}"/>
              </a:ext>
            </a:extLst>
          </p:cNvPr>
          <p:cNvSpPr txBox="1"/>
          <p:nvPr/>
        </p:nvSpPr>
        <p:spPr>
          <a:xfrm>
            <a:off x="4356100" y="4311134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8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/>
              </a:rPr>
              <a:t>Rectoría</a:t>
            </a:r>
            <a:endParaRPr lang="es-CR" sz="2800" dirty="0"/>
          </a:p>
        </p:txBody>
      </p:sp>
    </p:spTree>
    <p:extLst>
      <p:ext uri="{BB962C8B-B14F-4D97-AF65-F5344CB8AC3E}">
        <p14:creationId xmlns:p14="http://schemas.microsoft.com/office/powerpoint/2010/main" val="33307611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9EF35C21-F604-4661-82DA-DFF6D616572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1495" b="23365"/>
          <a:stretch/>
        </p:blipFill>
        <p:spPr>
          <a:xfrm>
            <a:off x="9817079" y="162231"/>
            <a:ext cx="2249897" cy="958645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3948545" y="2132258"/>
            <a:ext cx="721821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CR" sz="4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ESTRATEGIA DE MEJORA REGULATORIA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CR" sz="4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-AVANCES-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4703617" y="4532600"/>
            <a:ext cx="57080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CR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Noviembre 2021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3"/>
          <p:cNvSpPr txBox="1"/>
          <p:nvPr/>
        </p:nvSpPr>
        <p:spPr>
          <a:xfrm>
            <a:off x="994947" y="331458"/>
            <a:ext cx="9835963" cy="1200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45688" rIns="91401" bIns="45688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CR" sz="3599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Directriz 085-MIDEPLAN-MEIC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CR" sz="3599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Sobre la implementación de la Declaración Jurada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145" name="Google Shape;145;p3" descr="Logo MEIC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412" y="90685"/>
            <a:ext cx="1016932" cy="421272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3"/>
          <p:cNvSpPr txBox="1"/>
          <p:nvPr/>
        </p:nvSpPr>
        <p:spPr>
          <a:xfrm>
            <a:off x="5741685" y="5774210"/>
            <a:ext cx="1899254" cy="738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45688" rIns="91401" bIns="45688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CR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Trámites implementados a la fecha</a:t>
            </a:r>
            <a:endParaRPr kumimoji="0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3"/>
          <p:cNvSpPr txBox="1"/>
          <p:nvPr/>
        </p:nvSpPr>
        <p:spPr>
          <a:xfrm>
            <a:off x="6117143" y="5093628"/>
            <a:ext cx="1080342" cy="7693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45688" rIns="91401" bIns="45688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CR" sz="4400" b="1" i="0" u="none" strike="noStrike" kern="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Libre Franklin Black"/>
                <a:cs typeface="Arial"/>
                <a:sym typeface="Libre Franklin Black"/>
              </a:rPr>
              <a:t>86</a:t>
            </a:r>
            <a:endParaRPr kumimoji="0" sz="1800" b="1" i="0" u="none" strike="noStrike" kern="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70" name="Google Shape;170;p3"/>
          <p:cNvSpPr txBox="1"/>
          <p:nvPr/>
        </p:nvSpPr>
        <p:spPr>
          <a:xfrm>
            <a:off x="10607712" y="4970638"/>
            <a:ext cx="1730052" cy="10153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45688" rIns="91401" bIns="45688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CR" sz="5998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ibre Franklin Black"/>
                <a:ea typeface="Libre Franklin Black"/>
                <a:cs typeface="Libre Franklin Black"/>
                <a:sym typeface="Libre Franklin Black"/>
              </a:rPr>
              <a:t>123</a:t>
            </a:r>
            <a:endParaRPr kumimoji="0" sz="5998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ibre Franklin Black"/>
              <a:ea typeface="Libre Franklin Black"/>
              <a:cs typeface="Libre Franklin Black"/>
              <a:sym typeface="Libre Franklin Black"/>
            </a:endParaRPr>
          </a:p>
        </p:txBody>
      </p:sp>
      <p:sp>
        <p:nvSpPr>
          <p:cNvPr id="6" name="Más 5"/>
          <p:cNvSpPr/>
          <p:nvPr/>
        </p:nvSpPr>
        <p:spPr>
          <a:xfrm>
            <a:off x="7494430" y="5324399"/>
            <a:ext cx="556107" cy="556743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CR" sz="1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38" name="Google Shape;163;p3"/>
          <p:cNvSpPr txBox="1"/>
          <p:nvPr/>
        </p:nvSpPr>
        <p:spPr>
          <a:xfrm>
            <a:off x="8306683" y="5127944"/>
            <a:ext cx="1191832" cy="7693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45688" rIns="91401" bIns="45688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CR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ibre Franklin Black"/>
                <a:cs typeface="Arial"/>
                <a:sym typeface="Libre Franklin Black"/>
              </a:rPr>
              <a:t>37</a:t>
            </a:r>
            <a:endParaRPr kumimoji="0" sz="4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ibre Franklin Black"/>
              <a:cs typeface="Arial"/>
              <a:sym typeface="Libre Franklin Black"/>
            </a:endParaRPr>
          </a:p>
        </p:txBody>
      </p:sp>
      <p:sp>
        <p:nvSpPr>
          <p:cNvPr id="7" name="Igual que 6"/>
          <p:cNvSpPr/>
          <p:nvPr/>
        </p:nvSpPr>
        <p:spPr>
          <a:xfrm>
            <a:off x="9707186" y="5439103"/>
            <a:ext cx="650760" cy="44204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CR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8035000" y="5790260"/>
            <a:ext cx="173519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CR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Trámites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CR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Pendientes de Implementar</a:t>
            </a:r>
            <a:endParaRPr kumimoji="0" lang="es-CR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Arial"/>
            </a:endParaRPr>
          </a:p>
        </p:txBody>
      </p:sp>
      <p:sp>
        <p:nvSpPr>
          <p:cNvPr id="32" name="Rectángulo 7">
            <a:extLst>
              <a:ext uri="{FF2B5EF4-FFF2-40B4-BE49-F238E27FC236}">
                <a16:creationId xmlns:a16="http://schemas.microsoft.com/office/drawing/2014/main" id="{A42AA1AA-D92C-4B7B-9220-8931E266E4CC}"/>
              </a:ext>
            </a:extLst>
          </p:cNvPr>
          <p:cNvSpPr/>
          <p:nvPr/>
        </p:nvSpPr>
        <p:spPr>
          <a:xfrm>
            <a:off x="10863847" y="5790260"/>
            <a:ext cx="13249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CR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Trámites en total</a:t>
            </a:r>
          </a:p>
        </p:txBody>
      </p:sp>
      <p:graphicFrame>
        <p:nvGraphicFramePr>
          <p:cNvPr id="3" name="Diagrama 2"/>
          <p:cNvGraphicFramePr/>
          <p:nvPr/>
        </p:nvGraphicFramePr>
        <p:xfrm>
          <a:off x="788276" y="2050129"/>
          <a:ext cx="9773545" cy="27870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0" name="Diagrama 9"/>
          <p:cNvGraphicFramePr/>
          <p:nvPr/>
        </p:nvGraphicFramePr>
        <p:xfrm>
          <a:off x="-121075" y="3894182"/>
          <a:ext cx="6197739" cy="28604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4063635928"/>
      </p:ext>
    </p:extLst>
  </p:cSld>
  <p:clrMapOvr>
    <a:masterClrMapping/>
  </p:clrMapOvr>
</p:sld>
</file>

<file path=ppt/theme/theme1.xml><?xml version="1.0" encoding="utf-8"?>
<a:theme xmlns:a="http://schemas.openxmlformats.org/drawingml/2006/main" name="POI_THEME_TEMPLATE_DESIGN">
  <a:themeElements>
    <a:clrScheme name="POI_THEME_TEMPLATE_DESIGN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CC99"/>
      </a:accent4>
      <a:accent5>
        <a:srgbClr val="3333CC"/>
      </a:accent5>
      <a:accent6>
        <a:srgbClr val="FFFFFF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13452</TotalTime>
  <Words>1202</Words>
  <Application>Microsoft Office PowerPoint</Application>
  <PresentationFormat>Personalizado</PresentationFormat>
  <Paragraphs>143</Paragraphs>
  <Slides>11</Slides>
  <Notes>10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11</vt:i4>
      </vt:variant>
    </vt:vector>
  </HeadingPairs>
  <TitlesOfParts>
    <vt:vector size="23" baseType="lpstr">
      <vt:lpstr>Arial</vt:lpstr>
      <vt:lpstr>Calibri</vt:lpstr>
      <vt:lpstr>Calibri Light</vt:lpstr>
      <vt:lpstr>Fira Sans Extra Condensed</vt:lpstr>
      <vt:lpstr>Fira Sans Extra Condensed Medium</vt:lpstr>
      <vt:lpstr>Impact</vt:lpstr>
      <vt:lpstr>Lato Black</vt:lpstr>
      <vt:lpstr>Libre Franklin Black</vt:lpstr>
      <vt:lpstr>Montserrat</vt:lpstr>
      <vt:lpstr>Times New Roman</vt:lpstr>
      <vt:lpstr>POI_THEME_TEMPLATE_DESIGN</vt:lpstr>
      <vt:lpstr>Diseño personalizado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¿Porqué cambiar el paradigma?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Freddy Solis</dc:creator>
  <cp:lastModifiedBy>Convenio  SBD-MEIC</cp:lastModifiedBy>
  <cp:revision>221</cp:revision>
  <dcterms:created xsi:type="dcterms:W3CDTF">2021-03-02T17:36:39Z</dcterms:created>
  <dcterms:modified xsi:type="dcterms:W3CDTF">2021-12-14T16:24:33Z</dcterms:modified>
</cp:coreProperties>
</file>