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97FF-67BB-4FB9-8657-CAD3AA834F8B}" type="datetimeFigureOut">
              <a:rPr lang="es-CR" smtClean="0"/>
              <a:t>8/10/2018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FE99-4817-4C6B-A62A-5823508DBB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6827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97FF-67BB-4FB9-8657-CAD3AA834F8B}" type="datetimeFigureOut">
              <a:rPr lang="es-CR" smtClean="0"/>
              <a:t>8/10/2018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FE99-4817-4C6B-A62A-5823508DBB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6721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97FF-67BB-4FB9-8657-CAD3AA834F8B}" type="datetimeFigureOut">
              <a:rPr lang="es-CR" smtClean="0"/>
              <a:t>8/10/2018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FE99-4817-4C6B-A62A-5823508DBB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2404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97FF-67BB-4FB9-8657-CAD3AA834F8B}" type="datetimeFigureOut">
              <a:rPr lang="es-CR" smtClean="0"/>
              <a:t>8/10/2018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FE99-4817-4C6B-A62A-5823508DBB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4278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97FF-67BB-4FB9-8657-CAD3AA834F8B}" type="datetimeFigureOut">
              <a:rPr lang="es-CR" smtClean="0"/>
              <a:t>8/10/2018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FE99-4817-4C6B-A62A-5823508DBB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7576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97FF-67BB-4FB9-8657-CAD3AA834F8B}" type="datetimeFigureOut">
              <a:rPr lang="es-CR" smtClean="0"/>
              <a:t>8/10/2018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FE99-4817-4C6B-A62A-5823508DBB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445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97FF-67BB-4FB9-8657-CAD3AA834F8B}" type="datetimeFigureOut">
              <a:rPr lang="es-CR" smtClean="0"/>
              <a:t>8/10/2018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FE99-4817-4C6B-A62A-5823508DBB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8489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97FF-67BB-4FB9-8657-CAD3AA834F8B}" type="datetimeFigureOut">
              <a:rPr lang="es-CR" smtClean="0"/>
              <a:t>8/10/2018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FE99-4817-4C6B-A62A-5823508DBB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4203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97FF-67BB-4FB9-8657-CAD3AA834F8B}" type="datetimeFigureOut">
              <a:rPr lang="es-CR" smtClean="0"/>
              <a:t>8/10/2018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FE99-4817-4C6B-A62A-5823508DBB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5360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97FF-67BB-4FB9-8657-CAD3AA834F8B}" type="datetimeFigureOut">
              <a:rPr lang="es-CR" smtClean="0"/>
              <a:t>8/10/2018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FE99-4817-4C6B-A62A-5823508DBB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7736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97FF-67BB-4FB9-8657-CAD3AA834F8B}" type="datetimeFigureOut">
              <a:rPr lang="es-CR" smtClean="0"/>
              <a:t>8/10/2018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FE99-4817-4C6B-A62A-5823508DBB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4048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D97FF-67BB-4FB9-8657-CAD3AA834F8B}" type="datetimeFigureOut">
              <a:rPr lang="es-CR" smtClean="0"/>
              <a:t>8/10/2018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FE99-4817-4C6B-A62A-5823508DBB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9482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974" y="4039336"/>
            <a:ext cx="3180052" cy="173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44009" y="2039815"/>
            <a:ext cx="9423991" cy="1745376"/>
          </a:xfrm>
        </p:spPr>
        <p:txBody>
          <a:bodyPr>
            <a:normAutofit/>
          </a:bodyPr>
          <a:lstStyle/>
          <a:p>
            <a:r>
              <a:rPr lang="es-ES_tradnl" sz="4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INFORME FLUJOS MIGRATORIOS NICARAGÜENSES  </a:t>
            </a:r>
            <a:endParaRPr lang="es-CR" sz="48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34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23889"/>
            <a:ext cx="10515600" cy="53035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s-CR" dirty="0"/>
          </a:p>
          <a:p>
            <a:pPr marL="514350" indent="-514350" algn="just">
              <a:buFont typeface="+mj-lt"/>
              <a:buAutoNum type="arabicPeriod" startAt="9"/>
            </a:pPr>
            <a:r>
              <a:rPr lang="es-CR" dirty="0"/>
              <a:t>Es urgente habilitar pasos de frontera en la zona norte del país, especialmente en el sector de </a:t>
            </a:r>
            <a:r>
              <a:rPr lang="es-CR" dirty="0" err="1"/>
              <a:t>Upala</a:t>
            </a:r>
            <a:r>
              <a:rPr lang="es-CR" dirty="0"/>
              <a:t>. La DGME tiene una solicitud ante el CONAFAC, pero  el paso de frontera implica la participación de SEFITO, SENASA, ADUANAS y la </a:t>
            </a:r>
            <a:r>
              <a:rPr lang="es-CR" dirty="0" smtClean="0"/>
              <a:t>DGME</a:t>
            </a:r>
          </a:p>
          <a:p>
            <a:pPr marL="514350" indent="-514350" algn="just">
              <a:buFont typeface="+mj-lt"/>
              <a:buAutoNum type="arabicPeriod" startAt="5"/>
            </a:pPr>
            <a:endParaRPr lang="es-CR" dirty="0"/>
          </a:p>
          <a:p>
            <a:pPr marL="514350" lvl="0" indent="-514350" algn="just">
              <a:buFont typeface="+mj-lt"/>
              <a:buAutoNum type="arabicPeriod" startAt="10"/>
            </a:pPr>
            <a:r>
              <a:rPr lang="es-CR" dirty="0" smtClean="0"/>
              <a:t>Se </a:t>
            </a:r>
            <a:r>
              <a:rPr lang="es-CR" dirty="0"/>
              <a:t>hizo efectiva la cooperación de ACNUR y ya se alquiló el edificio donde se trasladará la Unidad de Refugio para mejorar la prestación del Servicio. También la contratación de persona que incluye profesionales para la resolución de las </a:t>
            </a:r>
            <a:r>
              <a:rPr lang="es-CR" dirty="0" smtClean="0"/>
              <a:t>solicitudes</a:t>
            </a:r>
          </a:p>
          <a:p>
            <a:pPr marL="514350" lvl="0" indent="-514350" algn="just">
              <a:buFont typeface="+mj-lt"/>
              <a:buAutoNum type="arabicPeriod" startAt="10"/>
            </a:pPr>
            <a:endParaRPr lang="es-CR" dirty="0"/>
          </a:p>
          <a:p>
            <a:pPr marL="514350" lvl="0" indent="-514350" algn="just">
              <a:buFont typeface="+mj-lt"/>
              <a:buAutoNum type="arabicPeriod" startAt="10"/>
            </a:pPr>
            <a:r>
              <a:rPr lang="es-CR" dirty="0"/>
              <a:t>La OIM realizó la donación del equipo que fortalecerá el trabajo de la Sala de Situación y que permitirá equiparla </a:t>
            </a:r>
            <a:r>
              <a:rPr lang="es-CR" dirty="0" smtClean="0"/>
              <a:t>adecuadamente</a:t>
            </a:r>
            <a:endParaRPr lang="es-CR" dirty="0"/>
          </a:p>
          <a:p>
            <a:endParaRPr lang="es-C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8200" y="576140"/>
            <a:ext cx="5196840" cy="802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Acciones </a:t>
            </a:r>
            <a:endParaRPr lang="es-CR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1170" y="92241"/>
            <a:ext cx="1716614" cy="93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9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478194" cy="844697"/>
          </a:xfrm>
        </p:spPr>
        <p:txBody>
          <a:bodyPr/>
          <a:lstStyle/>
          <a:p>
            <a:r>
              <a:rPr lang="es-CR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Flujos migratorios </a:t>
            </a:r>
            <a:endParaRPr lang="es-CR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199" y="1486500"/>
            <a:ext cx="5689209" cy="4829894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CR" dirty="0"/>
              <a:t>Los flujos migratorios mixtos se mantiene constantes en el país, aunque muestren una leve disminución, la situación de </a:t>
            </a:r>
            <a:r>
              <a:rPr lang="es-CR" b="1" dirty="0"/>
              <a:t>Nicaragua</a:t>
            </a:r>
            <a:r>
              <a:rPr lang="es-CR" dirty="0"/>
              <a:t> hace presumir un aumento en cualquier momento, porque el conflicto no cesa. </a:t>
            </a:r>
            <a:endParaRPr lang="es-CR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s-CR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CR" dirty="0" smtClean="0"/>
              <a:t>Como </a:t>
            </a:r>
            <a:r>
              <a:rPr lang="es-CR" dirty="0"/>
              <a:t>solicitantes de refugio prevalecen los nicaragüenses y los venezolanos. </a:t>
            </a:r>
            <a:endParaRPr lang="es-CR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s-CR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CR" dirty="0" smtClean="0"/>
              <a:t>Para </a:t>
            </a:r>
            <a:r>
              <a:rPr lang="es-CR" dirty="0"/>
              <a:t>el 05 de octubre, en el CATEM Sur la población mayoritaria eran los nacionales de la República del Congo, Camerún y </a:t>
            </a:r>
            <a:r>
              <a:rPr lang="es-CR" dirty="0" smtClean="0"/>
              <a:t>Haití, </a:t>
            </a:r>
            <a:r>
              <a:rPr lang="es-CR" dirty="0"/>
              <a:t>dato que coincide con el CATEM Norte.</a:t>
            </a:r>
          </a:p>
          <a:p>
            <a:endParaRPr lang="es-CR" dirty="0"/>
          </a:p>
        </p:txBody>
      </p:sp>
      <p:pic>
        <p:nvPicPr>
          <p:cNvPr id="4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1170" y="92241"/>
            <a:ext cx="1716614" cy="93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15.pn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874297" y="1486499"/>
            <a:ext cx="5043487" cy="4690464"/>
          </a:xfrm>
          <a:prstGeom prst="rect">
            <a:avLst/>
          </a:prstGeom>
          <a:ln/>
        </p:spPr>
      </p:pic>
      <p:sp>
        <p:nvSpPr>
          <p:cNvPr id="7" name="CuadroTexto 6"/>
          <p:cNvSpPr txBox="1"/>
          <p:nvPr/>
        </p:nvSpPr>
        <p:spPr>
          <a:xfrm>
            <a:off x="422031" y="6316394"/>
            <a:ext cx="80607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100" dirty="0" smtClean="0"/>
              <a:t>Fuente: Dirección General de Migración y Extranjería.</a:t>
            </a:r>
            <a:endParaRPr lang="es-CR" sz="1100" dirty="0"/>
          </a:p>
        </p:txBody>
      </p:sp>
    </p:spTree>
    <p:extLst>
      <p:ext uri="{BB962C8B-B14F-4D97-AF65-F5344CB8AC3E}">
        <p14:creationId xmlns:p14="http://schemas.microsoft.com/office/powerpoint/2010/main" val="336896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760"/>
          </a:xfrm>
        </p:spPr>
        <p:txBody>
          <a:bodyPr>
            <a:normAutofit fontScale="90000"/>
          </a:bodyPr>
          <a:lstStyle/>
          <a:p>
            <a:pPr algn="ctr"/>
            <a:r>
              <a:rPr lang="es-CR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Solicitudes de refugio a nivel nacional</a:t>
            </a:r>
            <a:endParaRPr lang="es-CR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_x0000_s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79" y="1056465"/>
            <a:ext cx="8064041" cy="4811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 de texto 1029"/>
          <p:cNvSpPr txBox="1"/>
          <p:nvPr/>
        </p:nvSpPr>
        <p:spPr>
          <a:xfrm>
            <a:off x="8692530" y="1308611"/>
            <a:ext cx="2954909" cy="199055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miter lim="800000"/>
            <a:headEnd/>
            <a:tailEnd/>
          </a:ln>
        </p:spPr>
        <p:txBody>
          <a:bodyPr/>
          <a:lstStyle/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es-CR" sz="2800" b="1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Actualmente el país está experimentando una baja en las solicitudes de refugio especialmente de nicaragüenses</a:t>
            </a:r>
          </a:p>
          <a:p>
            <a:pPr indent="-1270">
              <a:lnSpc>
                <a:spcPct val="115000"/>
              </a:lnSpc>
              <a:spcAft>
                <a:spcPts val="1000"/>
              </a:spcAft>
            </a:pPr>
            <a:r>
              <a:rPr lang="es-CR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22031" y="6316394"/>
            <a:ext cx="80607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100" dirty="0" smtClean="0"/>
              <a:t>Fuente: Dirección General de Migración y Extranjería.</a:t>
            </a:r>
            <a:endParaRPr lang="es-CR" sz="1100" dirty="0"/>
          </a:p>
        </p:txBody>
      </p:sp>
    </p:spTree>
    <p:extLst>
      <p:ext uri="{BB962C8B-B14F-4D97-AF65-F5344CB8AC3E}">
        <p14:creationId xmlns:p14="http://schemas.microsoft.com/office/powerpoint/2010/main" val="291183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Solicitantes de refugio 2018</a:t>
            </a:r>
            <a:endParaRPr lang="es-CR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image18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53036" y="1690688"/>
            <a:ext cx="9453094" cy="1632061"/>
          </a:xfrm>
          <a:prstGeom prst="rect">
            <a:avLst/>
          </a:prstGeom>
          <a:ln/>
        </p:spPr>
      </p:pic>
      <p:sp>
        <p:nvSpPr>
          <p:cNvPr id="5" name="Rectángulo 4"/>
          <p:cNvSpPr/>
          <p:nvPr/>
        </p:nvSpPr>
        <p:spPr>
          <a:xfrm>
            <a:off x="422031" y="3796920"/>
            <a:ext cx="10931769" cy="1755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593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CR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El </a:t>
            </a:r>
            <a:r>
              <a:rPr lang="es-CR" sz="28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80% </a:t>
            </a:r>
            <a:r>
              <a:rPr lang="es-CR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de las solicitudes de refugio son de nicaragüenses </a:t>
            </a:r>
          </a:p>
          <a:p>
            <a:pPr marL="45593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s-CR" sz="9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593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CR" sz="28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Setiembre </a:t>
            </a:r>
            <a:r>
              <a:rPr lang="es-CR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y</a:t>
            </a:r>
            <a:r>
              <a:rPr lang="es-CR" sz="28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octubre</a:t>
            </a:r>
            <a:r>
              <a:rPr lang="es-CR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, se presenta una disminución en la atención de citas.</a:t>
            </a:r>
            <a:endParaRPr lang="es-CR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Imagen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1170" y="92241"/>
            <a:ext cx="1716614" cy="93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422031" y="6316394"/>
            <a:ext cx="80607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100" dirty="0" smtClean="0"/>
              <a:t>Fuente: Dirección General de Migración y Extranjería.</a:t>
            </a:r>
            <a:endParaRPr lang="es-CR" sz="1100" dirty="0"/>
          </a:p>
        </p:txBody>
      </p:sp>
    </p:spTree>
    <p:extLst>
      <p:ext uri="{BB962C8B-B14F-4D97-AF65-F5344CB8AC3E}">
        <p14:creationId xmlns:p14="http://schemas.microsoft.com/office/powerpoint/2010/main" val="103050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Movimientos migratorios por mes </a:t>
            </a:r>
            <a:endParaRPr lang="es-CR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image17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1864261"/>
            <a:ext cx="3240177" cy="4351338"/>
          </a:xfrm>
          <a:prstGeom prst="rect">
            <a:avLst/>
          </a:prstGeom>
          <a:ln/>
        </p:spPr>
      </p:pic>
      <p:pic>
        <p:nvPicPr>
          <p:cNvPr id="5" name="image12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301650" y="1799963"/>
            <a:ext cx="7379487" cy="3671123"/>
          </a:xfrm>
          <a:prstGeom prst="rect">
            <a:avLst/>
          </a:prstGeom>
          <a:ln/>
        </p:spPr>
      </p:pic>
      <p:sp>
        <p:nvSpPr>
          <p:cNvPr id="7" name="Rectángulo 6"/>
          <p:cNvSpPr/>
          <p:nvPr/>
        </p:nvSpPr>
        <p:spPr>
          <a:xfrm>
            <a:off x="4301650" y="5580361"/>
            <a:ext cx="73794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2000" dirty="0">
                <a:latin typeface="Calibri" panose="020F0502020204030204" pitchFamily="34" charset="0"/>
                <a:ea typeface="Calibri" panose="020F0502020204030204" pitchFamily="34" charset="0"/>
              </a:rPr>
              <a:t>150 personas nicaragüenses han decidido regresar a su país y por ello desistieron de la solicitud de refugio, principalmente en el momento de someterse al control </a:t>
            </a:r>
            <a:endParaRPr lang="es-CR" sz="2000" dirty="0"/>
          </a:p>
        </p:txBody>
      </p:sp>
      <p:pic>
        <p:nvPicPr>
          <p:cNvPr id="8" name="Imagen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1170" y="92241"/>
            <a:ext cx="1716614" cy="93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422031" y="6316394"/>
            <a:ext cx="80607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100" dirty="0" smtClean="0"/>
              <a:t>Fuente: Dirección General de Migración y Extranjería.</a:t>
            </a:r>
            <a:endParaRPr lang="es-CR" sz="1100" dirty="0"/>
          </a:p>
        </p:txBody>
      </p:sp>
    </p:spTree>
    <p:extLst>
      <p:ext uri="{BB962C8B-B14F-4D97-AF65-F5344CB8AC3E}">
        <p14:creationId xmlns:p14="http://schemas.microsoft.com/office/powerpoint/2010/main" val="1799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304" y="365125"/>
            <a:ext cx="5357611" cy="1325563"/>
          </a:xfrm>
        </p:spPr>
        <p:txBody>
          <a:bodyPr>
            <a:noAutofit/>
          </a:bodyPr>
          <a:lstStyle/>
          <a:p>
            <a:pPr algn="ctr"/>
            <a:r>
              <a:rPr lang="es-CR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Registro de ingresos en Centros de Atención Temporal de Migrantes </a:t>
            </a:r>
            <a:endParaRPr lang="es-CR" sz="28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55618"/>
              </p:ext>
            </p:extLst>
          </p:nvPr>
        </p:nvGraphicFramePr>
        <p:xfrm>
          <a:off x="5725550" y="562707"/>
          <a:ext cx="6071498" cy="58411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6070"/>
                <a:gridCol w="1692714"/>
                <a:gridCol w="1692714"/>
              </a:tblGrid>
              <a:tr h="293243">
                <a:tc gridSpan="3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421078">
                <a:tc gridSpan="3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bg1"/>
                          </a:solidFill>
                          <a:effectLst/>
                        </a:rPr>
                        <a:t>COSTA RICA</a:t>
                      </a:r>
                      <a:endParaRPr lang="es-C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421078">
                <a:tc gridSpan="3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bg1"/>
                          </a:solidFill>
                          <a:effectLst/>
                        </a:rPr>
                        <a:t>INGRESO DE MIGRANTES CATEM SUR</a:t>
                      </a:r>
                      <a:endParaRPr lang="es-C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421078">
                <a:tc gridSpan="3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bg1"/>
                          </a:solidFill>
                          <a:effectLst/>
                        </a:rPr>
                        <a:t>Periodo 04 de Octubre 2018</a:t>
                      </a:r>
                      <a:endParaRPr lang="es-C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842156"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bg1"/>
                          </a:solidFill>
                          <a:effectLst/>
                        </a:rPr>
                        <a:t>Nacionalidades</a:t>
                      </a:r>
                      <a:endParaRPr lang="es-C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bg1"/>
                          </a:solidFill>
                          <a:effectLst/>
                        </a:rPr>
                        <a:t>Total </a:t>
                      </a: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bg1"/>
                          </a:solidFill>
                          <a:effectLst/>
                        </a:rPr>
                        <a:t>Absoluto</a:t>
                      </a:r>
                      <a:endParaRPr lang="es-C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>
                          <a:solidFill>
                            <a:schemeClr val="bg1"/>
                          </a:solidFill>
                          <a:effectLst/>
                        </a:rPr>
                        <a:t>Total </a:t>
                      </a: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>
                          <a:solidFill>
                            <a:schemeClr val="bg1"/>
                          </a:solidFill>
                          <a:effectLst/>
                        </a:rPr>
                        <a:t>Relativo</a:t>
                      </a:r>
                      <a:endParaRPr lang="es-C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1258">
                <a:tc>
                  <a:txBody>
                    <a:bodyPr/>
                    <a:lstStyle/>
                    <a:p>
                      <a:pPr indent="-12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REP. DEC. CONGO</a:t>
                      </a:r>
                      <a:endParaRPr lang="es-C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C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>
                          <a:solidFill>
                            <a:schemeClr val="tx1"/>
                          </a:solidFill>
                          <a:effectLst/>
                        </a:rPr>
                        <a:t>44.90%</a:t>
                      </a:r>
                      <a:endParaRPr lang="es-CR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1258">
                <a:tc>
                  <a:txBody>
                    <a:bodyPr/>
                    <a:lstStyle/>
                    <a:p>
                      <a:pPr indent="-12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CAMERÚN</a:t>
                      </a:r>
                      <a:endParaRPr lang="es-C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C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tx1"/>
                          </a:solidFill>
                          <a:effectLst/>
                        </a:rPr>
                        <a:t>30.61%</a:t>
                      </a:r>
                      <a:endParaRPr lang="es-C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1258">
                <a:tc>
                  <a:txBody>
                    <a:bodyPr/>
                    <a:lstStyle/>
                    <a:p>
                      <a:pPr indent="-12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ANGOLA</a:t>
                      </a:r>
                      <a:endParaRPr lang="es-C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C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tx1"/>
                          </a:solidFill>
                          <a:effectLst/>
                        </a:rPr>
                        <a:t>12.24%</a:t>
                      </a:r>
                      <a:endParaRPr lang="es-C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1258">
                <a:tc>
                  <a:txBody>
                    <a:bodyPr/>
                    <a:lstStyle/>
                    <a:p>
                      <a:pPr indent="-12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HAITÍ</a:t>
                      </a:r>
                      <a:endParaRPr lang="es-C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tx1"/>
                          </a:solidFill>
                          <a:effectLst/>
                        </a:rPr>
                        <a:t>8.16%</a:t>
                      </a:r>
                      <a:endParaRPr lang="es-C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1258">
                <a:tc>
                  <a:txBody>
                    <a:bodyPr/>
                    <a:lstStyle/>
                    <a:p>
                      <a:pPr indent="-12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INDIA</a:t>
                      </a:r>
                      <a:endParaRPr lang="es-C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tx1"/>
                          </a:solidFill>
                          <a:effectLst/>
                        </a:rPr>
                        <a:t>2.04%</a:t>
                      </a:r>
                      <a:endParaRPr lang="es-C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1258">
                <a:tc>
                  <a:txBody>
                    <a:bodyPr/>
                    <a:lstStyle/>
                    <a:p>
                      <a:pPr indent="-12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VENEZUELA</a:t>
                      </a:r>
                      <a:endParaRPr lang="es-C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tx1"/>
                          </a:solidFill>
                          <a:effectLst/>
                        </a:rPr>
                        <a:t>2.04%</a:t>
                      </a:r>
                      <a:endParaRPr lang="es-C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1258">
                <a:tc>
                  <a:txBody>
                    <a:bodyPr/>
                    <a:lstStyle/>
                    <a:p>
                      <a:pPr indent="-12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TOTAL GENERAL</a:t>
                      </a:r>
                      <a:endParaRPr lang="es-C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s-C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s-C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472225" y="2590680"/>
            <a:ext cx="5065689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s-CR" sz="2800" dirty="0">
                <a:latin typeface="Arial Narrow" panose="020B0606020202030204" pitchFamily="34" charset="0"/>
                <a:ea typeface="Calibri" panose="020F0502020204030204" pitchFamily="34" charset="0"/>
              </a:rPr>
              <a:t>En los CATEM también ha disminuido la cantidad de </a:t>
            </a:r>
            <a:r>
              <a:rPr lang="es-CR" sz="28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personas</a:t>
            </a:r>
            <a:r>
              <a:rPr lang="es-CR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s-CR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s-CR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81664" y="1690688"/>
            <a:ext cx="4154890" cy="6078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R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CATEM SUR</a:t>
            </a:r>
            <a:endParaRPr lang="es-CR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80304" y="6414868"/>
            <a:ext cx="91184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 smtClean="0"/>
              <a:t>Fuente: Elaboración a partir de la información de la gestión PPT- DGME.</a:t>
            </a:r>
            <a:endParaRPr lang="es-CR" sz="1200" dirty="0"/>
          </a:p>
        </p:txBody>
      </p:sp>
    </p:spTree>
    <p:extLst>
      <p:ext uri="{BB962C8B-B14F-4D97-AF65-F5344CB8AC3E}">
        <p14:creationId xmlns:p14="http://schemas.microsoft.com/office/powerpoint/2010/main" val="72801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Marcador de contenido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175645"/>
              </p:ext>
            </p:extLst>
          </p:nvPr>
        </p:nvGraphicFramePr>
        <p:xfrm>
          <a:off x="6077242" y="1693635"/>
          <a:ext cx="5542670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5615"/>
                <a:gridCol w="1609747"/>
                <a:gridCol w="1407308"/>
              </a:tblGrid>
              <a:tr h="442265"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effectLst/>
                        </a:rPr>
                        <a:t>Nacionalidades</a:t>
                      </a:r>
                      <a:endParaRPr lang="es-C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Total Absoluto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Total Relativo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09493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effectLst/>
                        </a:rPr>
                        <a:t>CAMERUN</a:t>
                      </a:r>
                      <a:endParaRPr lang="es-C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effectLst/>
                        </a:rPr>
                        <a:t>23</a:t>
                      </a:r>
                      <a:endParaRPr lang="es-C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40.35%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4019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HAITI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13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effectLst/>
                        </a:rPr>
                        <a:t>22.81%</a:t>
                      </a:r>
                      <a:endParaRPr lang="es-C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4019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REP. DEC. CONGO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9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effectLst/>
                        </a:rPr>
                        <a:t>15.79%</a:t>
                      </a:r>
                      <a:endParaRPr lang="es-C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4019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GHANA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5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effectLst/>
                        </a:rPr>
                        <a:t>8.77%</a:t>
                      </a:r>
                      <a:endParaRPr lang="es-C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4019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ANGOLA 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1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effectLst/>
                        </a:rPr>
                        <a:t>1.75%</a:t>
                      </a:r>
                      <a:endParaRPr lang="es-C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4019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BRASIL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1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effectLst/>
                        </a:rPr>
                        <a:t>1.75%</a:t>
                      </a:r>
                      <a:endParaRPr lang="es-C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4019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COSTA RICA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1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effectLst/>
                        </a:rPr>
                        <a:t>1.75%</a:t>
                      </a:r>
                      <a:endParaRPr lang="es-C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4019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GUINEA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1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effectLst/>
                        </a:rPr>
                        <a:t>1.75%</a:t>
                      </a:r>
                      <a:endParaRPr lang="es-C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4019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SOMALIA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1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effectLst/>
                        </a:rPr>
                        <a:t>1.75%</a:t>
                      </a:r>
                      <a:endParaRPr lang="es-C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4019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SRI LANKA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1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effectLst/>
                        </a:rPr>
                        <a:t>1.75%</a:t>
                      </a:r>
                      <a:endParaRPr lang="es-C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4019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YEMEN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>
                          <a:effectLst/>
                        </a:rPr>
                        <a:t>1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effectLst/>
                        </a:rPr>
                        <a:t>1.75%</a:t>
                      </a:r>
                      <a:endParaRPr lang="es-C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4019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>
                          <a:effectLst/>
                        </a:rPr>
                        <a:t>Total General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>
                          <a:effectLst/>
                        </a:rPr>
                        <a:t>57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</a:rPr>
                        <a:t>100%</a:t>
                      </a:r>
                      <a:endParaRPr lang="es-C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435691"/>
              </p:ext>
            </p:extLst>
          </p:nvPr>
        </p:nvGraphicFramePr>
        <p:xfrm>
          <a:off x="6077242" y="267285"/>
          <a:ext cx="5573267" cy="14523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5649"/>
                <a:gridCol w="1553809"/>
                <a:gridCol w="1553809"/>
              </a:tblGrid>
              <a:tr h="283911">
                <a:tc gridSpan="3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78957">
                <a:tc gridSpan="3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bg1"/>
                          </a:solidFill>
                          <a:effectLst/>
                        </a:rPr>
                        <a:t>COSTA RICA</a:t>
                      </a:r>
                      <a:endParaRPr lang="es-C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78957">
                <a:tc gridSpan="3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bg1"/>
                          </a:solidFill>
                          <a:effectLst/>
                        </a:rPr>
                        <a:t>INGRESO DE MIGRANTES CATEM </a:t>
                      </a:r>
                      <a:r>
                        <a:rPr lang="es-C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NORTE</a:t>
                      </a:r>
                      <a:endParaRPr lang="es-C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78957">
                <a:tc gridSpan="3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800" b="1" dirty="0">
                          <a:solidFill>
                            <a:schemeClr val="bg1"/>
                          </a:solidFill>
                          <a:effectLst/>
                        </a:rPr>
                        <a:t>Periodo </a:t>
                      </a:r>
                      <a:r>
                        <a:rPr lang="es-C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05 </a:t>
                      </a:r>
                      <a:r>
                        <a:rPr lang="es-CR" sz="1800" b="1" dirty="0">
                          <a:solidFill>
                            <a:schemeClr val="bg1"/>
                          </a:solidFill>
                          <a:effectLst/>
                        </a:rPr>
                        <a:t>de Octubre 2018</a:t>
                      </a:r>
                      <a:endParaRPr lang="es-C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180304" y="365125"/>
            <a:ext cx="5357611" cy="1325563"/>
          </a:xfrm>
        </p:spPr>
        <p:txBody>
          <a:bodyPr>
            <a:noAutofit/>
          </a:bodyPr>
          <a:lstStyle/>
          <a:p>
            <a:pPr algn="ctr"/>
            <a:r>
              <a:rPr lang="es-CR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Registro de ingresos en Centros de Atención Temporal de Migrantes </a:t>
            </a:r>
            <a:endParaRPr lang="es-CR" sz="28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Título 1"/>
          <p:cNvSpPr txBox="1">
            <a:spLocks/>
          </p:cNvSpPr>
          <p:nvPr/>
        </p:nvSpPr>
        <p:spPr>
          <a:xfrm>
            <a:off x="781664" y="1690688"/>
            <a:ext cx="4154890" cy="6078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R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CATEM NORTE</a:t>
            </a:r>
            <a:endParaRPr lang="es-CR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80304" y="6414868"/>
            <a:ext cx="91184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 smtClean="0"/>
              <a:t>Fuente: Elaboración a partir de la información de la gestión PPT- DGME.</a:t>
            </a:r>
            <a:endParaRPr lang="es-CR" sz="1200" dirty="0"/>
          </a:p>
        </p:txBody>
      </p:sp>
    </p:spTree>
    <p:extLst>
      <p:ext uri="{BB962C8B-B14F-4D97-AF65-F5344CB8AC3E}">
        <p14:creationId xmlns:p14="http://schemas.microsoft.com/office/powerpoint/2010/main" val="264438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181578" cy="844697"/>
          </a:xfrm>
        </p:spPr>
        <p:txBody>
          <a:bodyPr/>
          <a:lstStyle/>
          <a:p>
            <a:r>
              <a:rPr lang="es-CR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Acciones </a:t>
            </a:r>
            <a:endParaRPr lang="es-CR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09822"/>
            <a:ext cx="10515600" cy="531758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AutoNum type="arabicPeriod"/>
            </a:pPr>
            <a:endParaRPr lang="es-CR" sz="2600" dirty="0" smtClean="0"/>
          </a:p>
          <a:p>
            <a:pPr marL="514350" indent="-514350" algn="just">
              <a:buAutoNum type="arabicPeriod"/>
            </a:pPr>
            <a:r>
              <a:rPr lang="es-CR" sz="2600" dirty="0" smtClean="0"/>
              <a:t>Se </a:t>
            </a:r>
            <a:r>
              <a:rPr lang="es-CR" sz="2600" dirty="0"/>
              <a:t>mantienen controles para garantizar la seguridad </a:t>
            </a:r>
            <a:r>
              <a:rPr lang="es-CR" sz="2600" dirty="0" smtClean="0"/>
              <a:t>fronteriza</a:t>
            </a:r>
          </a:p>
          <a:p>
            <a:pPr marL="514350" indent="-514350" algn="just">
              <a:buAutoNum type="arabicPeriod"/>
            </a:pPr>
            <a:endParaRPr lang="es-CR" sz="500" dirty="0"/>
          </a:p>
          <a:p>
            <a:pPr marL="514350" indent="-514350" algn="just">
              <a:buAutoNum type="arabicPeriod"/>
            </a:pPr>
            <a:r>
              <a:rPr lang="es-CR" sz="2600" dirty="0" smtClean="0"/>
              <a:t>La </a:t>
            </a:r>
            <a:r>
              <a:rPr lang="es-CR" sz="2600" dirty="0"/>
              <a:t>Sala de Situación se mantiene activa y ya cuenta con un espacio en las Oficinas Centrales de la </a:t>
            </a:r>
            <a:r>
              <a:rPr lang="es-CR" sz="2600" dirty="0" smtClean="0"/>
              <a:t>DGME</a:t>
            </a:r>
          </a:p>
          <a:p>
            <a:pPr marL="514350" indent="-514350" algn="just">
              <a:buAutoNum type="arabicPeriod"/>
            </a:pPr>
            <a:endParaRPr lang="es-CR" sz="600" dirty="0"/>
          </a:p>
          <a:p>
            <a:pPr marL="514350" indent="-514350" algn="just">
              <a:buAutoNum type="arabicPeriod"/>
            </a:pPr>
            <a:r>
              <a:rPr lang="es-CR" sz="2600" dirty="0" smtClean="0"/>
              <a:t>Se realiza monitoreo de los diferentes medios de comunicación nacional e internacional para identificar alertas que hagan presumir un incremento del fenómeno</a:t>
            </a:r>
          </a:p>
          <a:p>
            <a:pPr marL="514350" indent="-514350" algn="just">
              <a:buAutoNum type="arabicPeriod"/>
            </a:pPr>
            <a:endParaRPr lang="es-CR" sz="600" dirty="0"/>
          </a:p>
          <a:p>
            <a:pPr marL="514350" indent="-514350" algn="just">
              <a:buAutoNum type="arabicPeriod"/>
            </a:pPr>
            <a:r>
              <a:rPr lang="es-CR" sz="2600" dirty="0" smtClean="0"/>
              <a:t>Se </a:t>
            </a:r>
            <a:r>
              <a:rPr lang="es-CR" sz="2600" dirty="0"/>
              <a:t>definió en el IFAM el enlace entre la Sala y los Gobiernos Locales. El enlace presentó un cronograma de visitas que tiene con municipios y caficultores, a efecto de aprovechar estos espacios para difundir los alcances de la Sala de Situación </a:t>
            </a:r>
          </a:p>
        </p:txBody>
      </p:sp>
      <p:pic>
        <p:nvPicPr>
          <p:cNvPr id="19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1170" y="92241"/>
            <a:ext cx="1716614" cy="93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46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167618"/>
            <a:ext cx="10894255" cy="53316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endParaRPr lang="es-CR" dirty="0" smtClean="0"/>
          </a:p>
          <a:p>
            <a:pPr marL="514350" indent="-514350" algn="just">
              <a:buFont typeface="+mj-lt"/>
              <a:buAutoNum type="arabicPeriod" startAt="5"/>
            </a:pPr>
            <a:r>
              <a:rPr lang="es-CR" sz="2600" dirty="0" smtClean="0"/>
              <a:t>Se </a:t>
            </a:r>
            <a:r>
              <a:rPr lang="es-CR" sz="2600" dirty="0"/>
              <a:t>realizaron </a:t>
            </a:r>
            <a:r>
              <a:rPr lang="es-CR" sz="2600" b="1" dirty="0" err="1"/>
              <a:t>migramóviles</a:t>
            </a:r>
            <a:r>
              <a:rPr lang="es-CR" sz="2600" dirty="0"/>
              <a:t> en la zona de Los Santos por tres </a:t>
            </a:r>
            <a:r>
              <a:rPr lang="es-CR" sz="2600" dirty="0" smtClean="0"/>
              <a:t>días</a:t>
            </a:r>
          </a:p>
          <a:p>
            <a:pPr marL="514350" indent="-514350" algn="just">
              <a:buFont typeface="+mj-lt"/>
              <a:buAutoNum type="arabicPeriod" startAt="5"/>
            </a:pPr>
            <a:endParaRPr lang="es-CR" sz="2600" dirty="0"/>
          </a:p>
          <a:p>
            <a:pPr marL="514350" indent="-514350" algn="just">
              <a:buFont typeface="+mj-lt"/>
              <a:buAutoNum type="arabicPeriod" startAt="5"/>
            </a:pPr>
            <a:r>
              <a:rPr lang="es-CR" sz="2600" dirty="0" smtClean="0"/>
              <a:t>Se </a:t>
            </a:r>
            <a:r>
              <a:rPr lang="es-CR" sz="2600" dirty="0"/>
              <a:t>definieron los requerimientos de información de la CCSS y el Ministerio de </a:t>
            </a:r>
            <a:r>
              <a:rPr lang="es-CR" sz="2600" dirty="0" smtClean="0"/>
              <a:t>Salud</a:t>
            </a:r>
          </a:p>
          <a:p>
            <a:pPr marL="514350" indent="-514350" algn="just">
              <a:buFont typeface="+mj-lt"/>
              <a:buAutoNum type="arabicPeriod" startAt="5"/>
            </a:pPr>
            <a:endParaRPr lang="es-CR" sz="2600" dirty="0"/>
          </a:p>
          <a:p>
            <a:pPr marL="514350" indent="-514350" algn="just">
              <a:buFont typeface="+mj-lt"/>
              <a:buAutoNum type="arabicPeriod" startAt="5"/>
            </a:pPr>
            <a:r>
              <a:rPr lang="es-CR" sz="2600" dirty="0" smtClean="0"/>
              <a:t>Se </a:t>
            </a:r>
            <a:r>
              <a:rPr lang="es-CR" sz="2600" dirty="0"/>
              <a:t>mantiene activa la mesa de cooperantes y se están definiendo los </a:t>
            </a:r>
            <a:r>
              <a:rPr lang="es-CR" sz="2600" dirty="0" smtClean="0"/>
              <a:t>requerimientos</a:t>
            </a:r>
          </a:p>
          <a:p>
            <a:pPr marL="514350" indent="-514350" algn="just">
              <a:buFont typeface="+mj-lt"/>
              <a:buAutoNum type="arabicPeriod" startAt="5"/>
            </a:pPr>
            <a:endParaRPr lang="es-CR" sz="2600" dirty="0"/>
          </a:p>
          <a:p>
            <a:pPr marL="514350" indent="-514350" algn="just">
              <a:buFont typeface="+mj-lt"/>
              <a:buAutoNum type="arabicPeriod" startAt="5"/>
            </a:pPr>
            <a:r>
              <a:rPr lang="es-CR" sz="2600" dirty="0" smtClean="0"/>
              <a:t>La </a:t>
            </a:r>
            <a:r>
              <a:rPr lang="es-CR" sz="2600" dirty="0"/>
              <a:t>OIM a petición de la DGME realizó un estudio de migración irregular que evidencia con datos conservadores: 8.000 ingresos irregulares por mes y 5.500 </a:t>
            </a:r>
            <a:r>
              <a:rPr lang="es-CR" sz="2600" dirty="0" smtClean="0"/>
              <a:t>egresos</a:t>
            </a:r>
            <a:endParaRPr lang="es-CR" sz="2600" dirty="0"/>
          </a:p>
          <a:p>
            <a:endParaRPr lang="es-C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96840" cy="802493"/>
          </a:xfrm>
        </p:spPr>
        <p:txBody>
          <a:bodyPr/>
          <a:lstStyle/>
          <a:p>
            <a:r>
              <a:rPr lang="es-CR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Acciones </a:t>
            </a:r>
            <a:endParaRPr lang="es-CR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1170" y="92241"/>
            <a:ext cx="1716614" cy="93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10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658</Words>
  <Application>Microsoft Office PowerPoint</Application>
  <PresentationFormat>Panorámica</PresentationFormat>
  <Paragraphs>123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Wingdings</vt:lpstr>
      <vt:lpstr>Tema de Office</vt:lpstr>
      <vt:lpstr>INFORME FLUJOS MIGRATORIOS NICARAGÜENSES  </vt:lpstr>
      <vt:lpstr>Flujos migratorios </vt:lpstr>
      <vt:lpstr>Solicitudes de refugio a nivel nacional</vt:lpstr>
      <vt:lpstr>Solicitantes de refugio 2018</vt:lpstr>
      <vt:lpstr>Movimientos migratorios por mes </vt:lpstr>
      <vt:lpstr>Registro de ingresos en Centros de Atención Temporal de Migrantes </vt:lpstr>
      <vt:lpstr>Registro de ingresos en Centros de Atención Temporal de Migrantes </vt:lpstr>
      <vt:lpstr>Acciones </vt:lpstr>
      <vt:lpstr>Acciones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 PRESIDENCIAL DE COOPERACIÓN, POLÍTICA EXTERIOR  Y NEGOCIOS INTERNACIONALES</dc:title>
  <dc:creator>Katherine Rivera Mc Kinley</dc:creator>
  <cp:lastModifiedBy>Ann Mc kinley</cp:lastModifiedBy>
  <cp:revision>19</cp:revision>
  <dcterms:created xsi:type="dcterms:W3CDTF">2018-05-31T17:39:23Z</dcterms:created>
  <dcterms:modified xsi:type="dcterms:W3CDTF">2018-10-09T05:54:21Z</dcterms:modified>
</cp:coreProperties>
</file>