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63" r:id="rId12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71EB0F-B3A7-4A12-9DB2-BE604D59B4C7}" v="26" dt="2020-09-28T13:01:23.9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9A8D3-0E2D-4083-BCFD-BC39C0BDC893}" type="datetimeFigureOut">
              <a:rPr lang="es-CR" smtClean="0"/>
              <a:t>29/9/2020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4E57-54D7-40CD-B7C4-74EDC434BFC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89683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9A8D3-0E2D-4083-BCFD-BC39C0BDC893}" type="datetimeFigureOut">
              <a:rPr lang="es-CR" smtClean="0"/>
              <a:t>29/9/2020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4E57-54D7-40CD-B7C4-74EDC434BFC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2333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9A8D3-0E2D-4083-BCFD-BC39C0BDC893}" type="datetimeFigureOut">
              <a:rPr lang="es-CR" smtClean="0"/>
              <a:t>29/9/2020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4E57-54D7-40CD-B7C4-74EDC434BFC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88427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9A8D3-0E2D-4083-BCFD-BC39C0BDC893}" type="datetimeFigureOut">
              <a:rPr lang="es-CR" smtClean="0"/>
              <a:t>29/9/2020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4E57-54D7-40CD-B7C4-74EDC434BFC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5598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9A8D3-0E2D-4083-BCFD-BC39C0BDC893}" type="datetimeFigureOut">
              <a:rPr lang="es-CR" smtClean="0"/>
              <a:t>29/9/2020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4E57-54D7-40CD-B7C4-74EDC434BFC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80686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9A8D3-0E2D-4083-BCFD-BC39C0BDC893}" type="datetimeFigureOut">
              <a:rPr lang="es-CR" smtClean="0"/>
              <a:t>29/9/2020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4E57-54D7-40CD-B7C4-74EDC434BFC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72645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9A8D3-0E2D-4083-BCFD-BC39C0BDC893}" type="datetimeFigureOut">
              <a:rPr lang="es-CR" smtClean="0"/>
              <a:t>29/9/2020</a:t>
            </a:fld>
            <a:endParaRPr lang="es-C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4E57-54D7-40CD-B7C4-74EDC434BFC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83136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9A8D3-0E2D-4083-BCFD-BC39C0BDC893}" type="datetimeFigureOut">
              <a:rPr lang="es-CR" smtClean="0"/>
              <a:t>29/9/2020</a:t>
            </a:fld>
            <a:endParaRPr lang="es-C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4E57-54D7-40CD-B7C4-74EDC434BFC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38446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9A8D3-0E2D-4083-BCFD-BC39C0BDC893}" type="datetimeFigureOut">
              <a:rPr lang="es-CR" smtClean="0"/>
              <a:t>29/9/2020</a:t>
            </a:fld>
            <a:endParaRPr lang="es-C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4E57-54D7-40CD-B7C4-74EDC434BFC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29791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9A8D3-0E2D-4083-BCFD-BC39C0BDC893}" type="datetimeFigureOut">
              <a:rPr lang="es-CR" smtClean="0"/>
              <a:t>29/9/2020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4E57-54D7-40CD-B7C4-74EDC434BFC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88082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9A8D3-0E2D-4083-BCFD-BC39C0BDC893}" type="datetimeFigureOut">
              <a:rPr lang="es-CR" smtClean="0"/>
              <a:t>29/9/2020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4E57-54D7-40CD-B7C4-74EDC434BFC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92281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9A8D3-0E2D-4083-BCFD-BC39C0BDC893}" type="datetimeFigureOut">
              <a:rPr lang="es-CR" smtClean="0"/>
              <a:t>29/9/2020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24E57-54D7-40CD-B7C4-74EDC434BFC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39247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096000" y="979714"/>
            <a:ext cx="9144000" cy="1141866"/>
          </a:xfrm>
        </p:spPr>
        <p:txBody>
          <a:bodyPr>
            <a:noAutofit/>
          </a:bodyPr>
          <a:lstStyle/>
          <a:p>
            <a:pPr algn="l"/>
            <a:r>
              <a:rPr lang="es-CR" sz="4000" dirty="0">
                <a:solidFill>
                  <a:schemeClr val="bg1"/>
                </a:solidFill>
                <a:latin typeface="Alte Haas Grotesk" panose="02000503000000020004" pitchFamily="2" charset="0"/>
              </a:rPr>
              <a:t>Evaluación Psicométrica</a:t>
            </a:r>
            <a:endParaRPr lang="es-CR" sz="10000" dirty="0">
              <a:solidFill>
                <a:schemeClr val="bg1"/>
              </a:solidFill>
              <a:latin typeface="Alte Haas Grotesk" panose="02000503000000020004" pitchFamily="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096000" y="2121580"/>
            <a:ext cx="8708571" cy="1100591"/>
          </a:xfrm>
        </p:spPr>
        <p:txBody>
          <a:bodyPr/>
          <a:lstStyle/>
          <a:p>
            <a:pPr algn="l"/>
            <a:r>
              <a:rPr lang="es-CR" b="1">
                <a:solidFill>
                  <a:schemeClr val="bg1"/>
                </a:solidFill>
                <a:latin typeface="Century Gothic" panose="020B0502020202020204" pitchFamily="34" charset="0"/>
              </a:rPr>
              <a:t>SILVIA ESQUIVEL CASTRO</a:t>
            </a:r>
            <a:endParaRPr lang="es-CR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endParaRPr lang="es-CR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endParaRPr lang="es-C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928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97808" y="5950384"/>
            <a:ext cx="7275286" cy="1016000"/>
          </a:xfrm>
        </p:spPr>
        <p:txBody>
          <a:bodyPr>
            <a:normAutofit/>
          </a:bodyPr>
          <a:lstStyle/>
          <a:p>
            <a:r>
              <a:rPr lang="es-C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te Haas Grotesk" panose="02000503000000020004" pitchFamily="2" charset="0"/>
              </a:rPr>
              <a:t>Entregables</a:t>
            </a: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760686" y="2447614"/>
            <a:ext cx="6357257" cy="1962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544F34CA-6D16-4A7C-95A5-1CD16988A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0263"/>
            <a:ext cx="10515600" cy="4351338"/>
          </a:xfrm>
        </p:spPr>
        <p:txBody>
          <a:bodyPr/>
          <a:lstStyle/>
          <a:p>
            <a:endParaRPr lang="es-CR" sz="1900" dirty="0">
              <a:latin typeface="Century Gothic" panose="020B0502020202020204" pitchFamily="34" charset="0"/>
            </a:endParaRPr>
          </a:p>
          <a:p>
            <a:endParaRPr lang="es-CR" sz="1900" dirty="0">
              <a:latin typeface="Century Gothic" panose="020B0502020202020204" pitchFamily="34" charset="0"/>
            </a:endParaRPr>
          </a:p>
          <a:p>
            <a:r>
              <a:rPr lang="es-CR" sz="1900" dirty="0">
                <a:latin typeface="Century Gothic" panose="020B0502020202020204" pitchFamily="34" charset="0"/>
              </a:rPr>
              <a:t>Informe de resultados por candidatura. </a:t>
            </a:r>
          </a:p>
          <a:p>
            <a:endParaRPr lang="es-CR" sz="1900" dirty="0">
              <a:latin typeface="Century Gothic" panose="020B0502020202020204" pitchFamily="34" charset="0"/>
            </a:endParaRPr>
          </a:p>
          <a:p>
            <a:r>
              <a:rPr lang="es-CR" sz="1900" dirty="0">
                <a:latin typeface="Century Gothic" panose="020B0502020202020204" pitchFamily="34" charset="0"/>
              </a:rPr>
              <a:t>Guía básica de interpretación de resultados. </a:t>
            </a:r>
            <a:endParaRPr lang="es-CR" sz="1500" dirty="0">
              <a:latin typeface="Century Gothic" panose="020B0502020202020204" pitchFamily="34" charset="0"/>
            </a:endParaRPr>
          </a:p>
          <a:p>
            <a:endParaRPr lang="es-CR" sz="1900" dirty="0">
              <a:latin typeface="Century Gothic" panose="020B0502020202020204" pitchFamily="34" charset="0"/>
            </a:endParaRPr>
          </a:p>
          <a:p>
            <a:r>
              <a:rPr lang="es-ES" sz="1900">
                <a:latin typeface="Century Gothic" panose="020B0502020202020204" pitchFamily="34" charset="0"/>
              </a:rPr>
              <a:t>Excel de presentación de resultados con un semáforo: realizado por la Unidad Asesora, validado y con observaciones sobre los resultados obtenidos. 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686758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3824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97808" y="5950384"/>
            <a:ext cx="7275286" cy="1016000"/>
          </a:xfrm>
        </p:spPr>
        <p:txBody>
          <a:bodyPr>
            <a:normAutofit fontScale="90000"/>
          </a:bodyPr>
          <a:lstStyle/>
          <a:p>
            <a:r>
              <a:rPr lang="es-C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te Haas Grotesk" panose="02000503000000020004" pitchFamily="2" charset="0"/>
              </a:rPr>
              <a:t>Generalidades del Proceso</a:t>
            </a: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760686" y="2447614"/>
            <a:ext cx="6357257" cy="1962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R" sz="1500" dirty="0">
              <a:latin typeface="Century Gothic" panose="020B0502020202020204" pitchFamily="34" charset="0"/>
            </a:endParaRPr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544F34CA-6D16-4A7C-95A5-1CD16988A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0263"/>
            <a:ext cx="10515600" cy="4351338"/>
          </a:xfrm>
        </p:spPr>
        <p:txBody>
          <a:bodyPr/>
          <a:lstStyle/>
          <a:p>
            <a:endParaRPr lang="es-CR" sz="1900" dirty="0">
              <a:latin typeface="Century Gothic" panose="020B0502020202020204" pitchFamily="34" charset="0"/>
            </a:endParaRPr>
          </a:p>
          <a:p>
            <a:r>
              <a:rPr lang="es-CR" sz="1900" dirty="0">
                <a:latin typeface="Century Gothic" panose="020B0502020202020204" pitchFamily="34" charset="0"/>
              </a:rPr>
              <a:t>Anónimo</a:t>
            </a:r>
          </a:p>
          <a:p>
            <a:pPr lvl="1"/>
            <a:r>
              <a:rPr lang="es-CR" sz="1500" dirty="0">
                <a:latin typeface="Century Gothic" panose="020B0502020202020204" pitchFamily="34" charset="0"/>
              </a:rPr>
              <a:t>Asignación de códigos numéricos para cada candidatura.</a:t>
            </a:r>
          </a:p>
          <a:p>
            <a:pPr lvl="1"/>
            <a:r>
              <a:rPr lang="es-CR" sz="1500" dirty="0">
                <a:latin typeface="Century Gothic" panose="020B0502020202020204" pitchFamily="34" charset="0"/>
              </a:rPr>
              <a:t>Asignación de correos según su código numérico para mantener la confidencialidad del proceso.  </a:t>
            </a:r>
          </a:p>
          <a:p>
            <a:endParaRPr lang="es-CR" sz="1900" dirty="0">
              <a:latin typeface="Century Gothic" panose="020B0502020202020204" pitchFamily="34" charset="0"/>
            </a:endParaRPr>
          </a:p>
          <a:p>
            <a:r>
              <a:rPr lang="es-CR" sz="1900" dirty="0">
                <a:latin typeface="Century Gothic" panose="020B0502020202020204" pitchFamily="34" charset="0"/>
              </a:rPr>
              <a:t>Ad honorem </a:t>
            </a:r>
          </a:p>
          <a:p>
            <a:endParaRPr lang="es-CR" sz="1900" dirty="0">
              <a:latin typeface="Century Gothic" panose="020B0502020202020204" pitchFamily="34" charset="0"/>
            </a:endParaRPr>
          </a:p>
          <a:p>
            <a:r>
              <a:rPr lang="es-CR" sz="1900" dirty="0">
                <a:latin typeface="Century Gothic" panose="020B0502020202020204" pitchFamily="34" charset="0"/>
              </a:rPr>
              <a:t>Aportación del instrumento de evaluación: </a:t>
            </a:r>
          </a:p>
          <a:p>
            <a:pPr lvl="1"/>
            <a:r>
              <a:rPr lang="es-CR" sz="1500" dirty="0">
                <a:latin typeface="Century Gothic" panose="020B0502020202020204" pitchFamily="34" charset="0"/>
              </a:rPr>
              <a:t>Representante Centroamérica y Caribe </a:t>
            </a:r>
          </a:p>
          <a:p>
            <a:pPr lvl="1"/>
            <a:r>
              <a:rPr lang="es-CR" sz="1500" dirty="0">
                <a:latin typeface="Century Gothic" panose="020B0502020202020204" pitchFamily="34" charset="0"/>
              </a:rPr>
              <a:t>Producto Licenciado </a:t>
            </a:r>
          </a:p>
          <a:p>
            <a:pPr lvl="1"/>
            <a:r>
              <a:rPr lang="es-CR" sz="1500" dirty="0">
                <a:latin typeface="Century Gothic" panose="020B0502020202020204" pitchFamily="34" charset="0"/>
              </a:rPr>
              <a:t>Costo unitario prueba + interpretación $200 + IVA 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51552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613353"/>
            <a:ext cx="10515600" cy="1325563"/>
          </a:xfrm>
        </p:spPr>
        <p:txBody>
          <a:bodyPr>
            <a:noAutofit/>
          </a:bodyPr>
          <a:lstStyle/>
          <a:p>
            <a:r>
              <a:rPr lang="es-CR" sz="7200" b="1" dirty="0">
                <a:solidFill>
                  <a:schemeClr val="bg1">
                    <a:lumMod val="65000"/>
                  </a:schemeClr>
                </a:solidFill>
                <a:latin typeface="Alte Haas Grotesk" panose="02000503000000020004" pitchFamily="2" charset="0"/>
              </a:rPr>
              <a:t>Sistema de Evaluación de Capital Humano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3889829"/>
            <a:ext cx="10515600" cy="667657"/>
          </a:xfrm>
        </p:spPr>
        <p:txBody>
          <a:bodyPr/>
          <a:lstStyle/>
          <a:p>
            <a:pPr marL="0" indent="0">
              <a:buNone/>
            </a:pPr>
            <a:r>
              <a:rPr lang="es-CR" dirty="0">
                <a:latin typeface="Century Gothic" panose="020B0502020202020204" pitchFamily="34" charset="0"/>
              </a:rPr>
              <a:t>Prueba Psicométrica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AFE6150-08D9-4BBE-AB86-E68385562E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94" y="3722018"/>
            <a:ext cx="2182906" cy="83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89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97808" y="5950384"/>
            <a:ext cx="7275286" cy="1016000"/>
          </a:xfrm>
        </p:spPr>
        <p:txBody>
          <a:bodyPr>
            <a:normAutofit/>
          </a:bodyPr>
          <a:lstStyle/>
          <a:p>
            <a:r>
              <a:rPr lang="es-C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te Haas Grotesk" panose="02000503000000020004" pitchFamily="2" charset="0"/>
              </a:rPr>
              <a:t>Batería de pruebas</a:t>
            </a: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760686" y="2447614"/>
            <a:ext cx="6357257" cy="1962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544F34CA-6D16-4A7C-95A5-1CD16988A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0263"/>
            <a:ext cx="10515600" cy="4351338"/>
          </a:xfrm>
        </p:spPr>
        <p:txBody>
          <a:bodyPr>
            <a:normAutofit/>
          </a:bodyPr>
          <a:lstStyle/>
          <a:p>
            <a:endParaRPr lang="es-CR" sz="1900" dirty="0">
              <a:latin typeface="Century Gothic" panose="020B0502020202020204" pitchFamily="34" charset="0"/>
            </a:endParaRPr>
          </a:p>
          <a:p>
            <a:pPr algn="just"/>
            <a:r>
              <a:rPr lang="es-CR" sz="1900" dirty="0">
                <a:latin typeface="Century Gothic" panose="020B0502020202020204" pitchFamily="34" charset="0"/>
              </a:rPr>
              <a:t>NEO PI R: confiabilidad 95% / validez 92%. </a:t>
            </a:r>
          </a:p>
          <a:p>
            <a:pPr algn="just"/>
            <a:endParaRPr lang="es-CR" sz="1900" dirty="0">
              <a:latin typeface="Century Gothic" panose="020B0502020202020204" pitchFamily="34" charset="0"/>
            </a:endParaRPr>
          </a:p>
          <a:p>
            <a:pPr algn="just"/>
            <a:r>
              <a:rPr lang="es-CR" sz="1900" dirty="0">
                <a:latin typeface="Century Gothic" panose="020B0502020202020204" pitchFamily="34" charset="0"/>
              </a:rPr>
              <a:t>Terman Merrill: Confiabilidad 95% / validez 98%.  </a:t>
            </a:r>
          </a:p>
          <a:p>
            <a:pPr algn="just"/>
            <a:endParaRPr lang="es-CR" sz="1900" dirty="0">
              <a:latin typeface="Century Gothic" panose="020B0502020202020204" pitchFamily="34" charset="0"/>
            </a:endParaRPr>
          </a:p>
          <a:p>
            <a:pPr algn="just"/>
            <a:r>
              <a:rPr lang="es-CR" sz="1900" dirty="0">
                <a:latin typeface="Century Gothic" panose="020B0502020202020204" pitchFamily="34" charset="0"/>
              </a:rPr>
              <a:t>Escala de Valores: teoría Espiral Dinámica Clare G. Graves &amp; Don Beck. </a:t>
            </a:r>
            <a:r>
              <a:rPr lang="es-ES" sz="190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Herramienta que mide el conjunto de creencias, conscientes o no, que pueden permitirnos comprender la forma en cada individuo responde a los estímulos del entorno organizacional.  	</a:t>
            </a:r>
          </a:p>
          <a:p>
            <a:pPr algn="just"/>
            <a:endParaRPr lang="es-ES" sz="19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ES" sz="1900" dirty="0">
                <a:solidFill>
                  <a:srgbClr val="000000"/>
                </a:solidFill>
                <a:latin typeface="Century Gothic" panose="020B0502020202020204" pitchFamily="34" charset="0"/>
              </a:rPr>
              <a:t>Tiempo de aplicación aproximado 3 horas.</a:t>
            </a:r>
            <a:endParaRPr lang="es-CR" sz="1900" dirty="0">
              <a:latin typeface="Century Gothic" panose="020B0502020202020204" pitchFamily="34" charset="0"/>
            </a:endParaRPr>
          </a:p>
          <a:p>
            <a:pPr algn="just"/>
            <a:endParaRPr lang="es-CR" sz="19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644844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9040" y="5950384"/>
            <a:ext cx="9664054" cy="1016000"/>
          </a:xfrm>
        </p:spPr>
        <p:txBody>
          <a:bodyPr>
            <a:normAutofit fontScale="90000"/>
          </a:bodyPr>
          <a:lstStyle/>
          <a:p>
            <a:r>
              <a:rPr lang="es-C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te Haas Grotesk" panose="02000503000000020004" pitchFamily="2" charset="0"/>
              </a:rPr>
              <a:t>Competencias en Gestión del Talento</a:t>
            </a: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760686" y="2447614"/>
            <a:ext cx="6357257" cy="1962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544F34CA-6D16-4A7C-95A5-1CD16988A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0263"/>
            <a:ext cx="10515600" cy="4351338"/>
          </a:xfrm>
        </p:spPr>
        <p:txBody>
          <a:bodyPr>
            <a:normAutofit/>
          </a:bodyPr>
          <a:lstStyle/>
          <a:p>
            <a:endParaRPr lang="es-CR" sz="1900" dirty="0">
              <a:latin typeface="Century Gothic" panose="020B0502020202020204" pitchFamily="34" charset="0"/>
            </a:endParaRPr>
          </a:p>
          <a:p>
            <a:pPr algn="just"/>
            <a:endParaRPr lang="es-CR" sz="19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s-CR" dirty="0"/>
          </a:p>
        </p:txBody>
      </p:sp>
      <p:pic>
        <p:nvPicPr>
          <p:cNvPr id="3" name="Imagen 2" descr="2.png">
            <a:extLst>
              <a:ext uri="{FF2B5EF4-FFF2-40B4-BE49-F238E27FC236}">
                <a16:creationId xmlns:a16="http://schemas.microsoft.com/office/drawing/2014/main" id="{5CB44C4E-B862-424C-96D8-46C76146CE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3" t="19189" r="7791" b="19189"/>
          <a:stretch/>
        </p:blipFill>
        <p:spPr>
          <a:xfrm>
            <a:off x="1858826" y="1668840"/>
            <a:ext cx="7295334" cy="400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58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61920" y="1184824"/>
            <a:ext cx="6634480" cy="1016000"/>
          </a:xfrm>
        </p:spPr>
        <p:txBody>
          <a:bodyPr>
            <a:normAutofit/>
          </a:bodyPr>
          <a:lstStyle/>
          <a:p>
            <a:r>
              <a:rPr lang="es-C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te Haas Grotesk" panose="02000503000000020004" pitchFamily="2" charset="0"/>
              </a:rPr>
              <a:t>Potencial vs Despliegue</a:t>
            </a: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760686" y="2447614"/>
            <a:ext cx="6357257" cy="1962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544F34CA-6D16-4A7C-95A5-1CD16988A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0263"/>
            <a:ext cx="10515600" cy="4351338"/>
          </a:xfrm>
        </p:spPr>
        <p:txBody>
          <a:bodyPr>
            <a:normAutofit/>
          </a:bodyPr>
          <a:lstStyle/>
          <a:p>
            <a:endParaRPr lang="es-CR" sz="1900" dirty="0">
              <a:latin typeface="Century Gothic" panose="020B0502020202020204" pitchFamily="34" charset="0"/>
            </a:endParaRPr>
          </a:p>
          <a:p>
            <a:pPr algn="just"/>
            <a:endParaRPr lang="es-CR" sz="19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s-CR" dirty="0"/>
          </a:p>
        </p:txBody>
      </p:sp>
      <p:pic>
        <p:nvPicPr>
          <p:cNvPr id="5" name="Imagen 4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F8DCA611-CDAB-4C5A-B886-44B6915AEA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0" b="66775"/>
          <a:stretch/>
        </p:blipFill>
        <p:spPr>
          <a:xfrm>
            <a:off x="1074057" y="2228532"/>
            <a:ext cx="9750232" cy="1886268"/>
          </a:xfrm>
          <a:prstGeom prst="rect">
            <a:avLst/>
          </a:prstGeom>
        </p:spPr>
      </p:pic>
      <p:sp>
        <p:nvSpPr>
          <p:cNvPr id="8" name="Marcador de texto 11">
            <a:extLst>
              <a:ext uri="{FF2B5EF4-FFF2-40B4-BE49-F238E27FC236}">
                <a16:creationId xmlns:a16="http://schemas.microsoft.com/office/drawing/2014/main" id="{4E5C5099-C996-4BB6-B9A0-6D12BB9E6C21}"/>
              </a:ext>
            </a:extLst>
          </p:cNvPr>
          <p:cNvSpPr txBox="1">
            <a:spLocks/>
          </p:cNvSpPr>
          <p:nvPr/>
        </p:nvSpPr>
        <p:spPr>
          <a:xfrm>
            <a:off x="1771650" y="4342540"/>
            <a:ext cx="3505200" cy="17541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Arial" panose="020B0604020202020204" pitchFamily="34" charset="0"/>
              <a:buNone/>
            </a:pPr>
            <a:r>
              <a:rPr lang="es-MX" sz="1800" b="1" dirty="0">
                <a:solidFill>
                  <a:schemeClr val="accent3"/>
                </a:solidFill>
                <a:latin typeface="Alte Haas Grotesk" panose="02000503000000020004" pitchFamily="2" charset="0"/>
              </a:rPr>
              <a:t>Potencial o Talento </a:t>
            </a:r>
          </a:p>
          <a:p>
            <a:pPr marL="457200" lvl="1" indent="0" algn="ctr">
              <a:buFont typeface="Arial" panose="020B0604020202020204" pitchFamily="34" charset="0"/>
              <a:buNone/>
            </a:pPr>
            <a:r>
              <a:rPr lang="es-MX" sz="1800" dirty="0">
                <a:solidFill>
                  <a:schemeClr val="accent1">
                    <a:lumMod val="50000"/>
                  </a:schemeClr>
                </a:solidFill>
                <a:latin typeface="Alte Haas Grotesk" panose="02000503000000020004" pitchFamily="2" charset="0"/>
              </a:rPr>
              <a:t>Es la </a:t>
            </a:r>
            <a:r>
              <a:rPr lang="es-MX" sz="1800" b="1" dirty="0">
                <a:solidFill>
                  <a:schemeClr val="accent1">
                    <a:lumMod val="50000"/>
                  </a:schemeClr>
                </a:solidFill>
                <a:latin typeface="Alte Haas Grotesk" panose="02000503000000020004" pitchFamily="2" charset="0"/>
              </a:rPr>
              <a:t>competencia innata </a:t>
            </a:r>
            <a:r>
              <a:rPr lang="es-MX" sz="1800" dirty="0">
                <a:solidFill>
                  <a:schemeClr val="accent1">
                    <a:lumMod val="50000"/>
                  </a:schemeClr>
                </a:solidFill>
                <a:latin typeface="Alte Haas Grotesk" panose="02000503000000020004" pitchFamily="2" charset="0"/>
              </a:rPr>
              <a:t>de la persona con base en sus </a:t>
            </a:r>
            <a:r>
              <a:rPr lang="es-MX" sz="1800" b="1" dirty="0">
                <a:solidFill>
                  <a:schemeClr val="accent3"/>
                </a:solidFill>
                <a:latin typeface="Alte Haas Grotesk" panose="02000503000000020004" pitchFamily="2" charset="0"/>
              </a:rPr>
              <a:t>rasgos de personalidad</a:t>
            </a:r>
            <a:r>
              <a:rPr lang="es-MX" sz="1800" dirty="0">
                <a:solidFill>
                  <a:schemeClr val="accent3"/>
                </a:solidFill>
                <a:latin typeface="Alte Haas Grotesk" panose="02000503000000020004" pitchFamily="2" charset="0"/>
              </a:rPr>
              <a:t> </a:t>
            </a:r>
            <a:r>
              <a:rPr lang="es-MX" sz="1800" b="1" dirty="0">
                <a:solidFill>
                  <a:schemeClr val="accent3"/>
                </a:solidFill>
                <a:latin typeface="Alte Haas Grotesk" panose="02000503000000020004" pitchFamily="2" charset="0"/>
              </a:rPr>
              <a:t>y capacidades cognitivas.</a:t>
            </a:r>
          </a:p>
          <a:p>
            <a:endParaRPr lang="es-CR" sz="1800" dirty="0">
              <a:latin typeface="Alte Haas Grotesk" panose="02000503000000020004" pitchFamily="2" charset="0"/>
            </a:endParaRPr>
          </a:p>
          <a:p>
            <a:endParaRPr lang="es-CR" dirty="0"/>
          </a:p>
          <a:p>
            <a:endParaRPr lang="es-CR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0146121-8EC9-4CF6-80F3-B9C942DF1C31}"/>
              </a:ext>
            </a:extLst>
          </p:cNvPr>
          <p:cNvSpPr txBox="1"/>
          <p:nvPr/>
        </p:nvSpPr>
        <p:spPr>
          <a:xfrm>
            <a:off x="6470412" y="4212714"/>
            <a:ext cx="394993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ctr">
              <a:buFont typeface="Arial" panose="020B0604020202020204" pitchFamily="34" charset="0"/>
              <a:buNone/>
            </a:pPr>
            <a:r>
              <a:rPr lang="es-MX" sz="1800" b="1" dirty="0">
                <a:solidFill>
                  <a:schemeClr val="accent3"/>
                </a:solidFill>
                <a:latin typeface="Alte Haas Grotesk" panose="02000503000000020004" pitchFamily="2" charset="0"/>
              </a:rPr>
              <a:t>Despliegue o Desempeño</a:t>
            </a:r>
            <a:endParaRPr lang="es-MX" sz="1800" dirty="0">
              <a:solidFill>
                <a:schemeClr val="accent3"/>
              </a:solidFill>
              <a:latin typeface="Alte Haas Grotesk" panose="02000503000000020004" pitchFamily="2" charset="0"/>
            </a:endParaRPr>
          </a:p>
          <a:p>
            <a:pPr marL="457200" lvl="1" indent="0" algn="ctr">
              <a:buFont typeface="Arial" panose="020B0604020202020204" pitchFamily="34" charset="0"/>
              <a:buNone/>
            </a:pPr>
            <a:r>
              <a:rPr lang="es-MX" sz="1800" dirty="0">
                <a:solidFill>
                  <a:schemeClr val="accent1">
                    <a:lumMod val="50000"/>
                  </a:schemeClr>
                </a:solidFill>
                <a:latin typeface="Alte Haas Grotesk" panose="02000503000000020004" pitchFamily="2" charset="0"/>
              </a:rPr>
              <a:t>Es la capacidad de la persona para </a:t>
            </a:r>
            <a:r>
              <a:rPr lang="es-MX" sz="1800" b="1" dirty="0">
                <a:solidFill>
                  <a:schemeClr val="accent3"/>
                </a:solidFill>
                <a:latin typeface="Alte Haas Grotesk" panose="02000503000000020004" pitchFamily="2" charset="0"/>
              </a:rPr>
              <a:t>ejecutar las competencias </a:t>
            </a:r>
            <a:r>
              <a:rPr lang="es-MX" sz="1800" dirty="0">
                <a:solidFill>
                  <a:schemeClr val="accent1">
                    <a:lumMod val="50000"/>
                  </a:schemeClr>
                </a:solidFill>
                <a:latin typeface="Alte Haas Grotesk" panose="02000503000000020004" pitchFamily="2" charset="0"/>
              </a:rPr>
              <a:t>cuando está sometida a la influencia de un sistema organizacional.</a:t>
            </a:r>
            <a:endParaRPr lang="es-ES" sz="1600" dirty="0">
              <a:solidFill>
                <a:srgbClr val="FF0000"/>
              </a:solidFill>
              <a:latin typeface="Alte Haas Grotesk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347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61920" y="1184824"/>
            <a:ext cx="6634480" cy="1016000"/>
          </a:xfrm>
        </p:spPr>
        <p:txBody>
          <a:bodyPr>
            <a:normAutofit/>
          </a:bodyPr>
          <a:lstStyle/>
          <a:p>
            <a:r>
              <a:rPr lang="es-C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te Haas Grotesk" panose="02000503000000020004" pitchFamily="2" charset="0"/>
              </a:rPr>
              <a:t>Estilos de Aprendizaje</a:t>
            </a: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760686" y="2447614"/>
            <a:ext cx="6357257" cy="1962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544F34CA-6D16-4A7C-95A5-1CD16988A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0263"/>
            <a:ext cx="10515600" cy="4351338"/>
          </a:xfrm>
        </p:spPr>
        <p:txBody>
          <a:bodyPr>
            <a:normAutofit/>
          </a:bodyPr>
          <a:lstStyle/>
          <a:p>
            <a:endParaRPr lang="es-CR" sz="1900" dirty="0">
              <a:latin typeface="Century Gothic" panose="020B0502020202020204" pitchFamily="34" charset="0"/>
            </a:endParaRPr>
          </a:p>
          <a:p>
            <a:pPr algn="just"/>
            <a:endParaRPr lang="es-CR" sz="19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s-CR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0146121-8EC9-4CF6-80F3-B9C942DF1C31}"/>
              </a:ext>
            </a:extLst>
          </p:cNvPr>
          <p:cNvSpPr txBox="1"/>
          <p:nvPr/>
        </p:nvSpPr>
        <p:spPr>
          <a:xfrm>
            <a:off x="5784611" y="3376048"/>
            <a:ext cx="50643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MX" sz="1800" dirty="0">
                <a:solidFill>
                  <a:schemeClr val="accent3"/>
                </a:solidFill>
                <a:latin typeface="Alte Haas Grotesk" panose="02000503000000020004" pitchFamily="2" charset="0"/>
              </a:rPr>
              <a:t>La evaluación nos permite </a:t>
            </a:r>
            <a:r>
              <a:rPr lang="es-MX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te Haas Grotesk" panose="02000503000000020004" pitchFamily="2" charset="0"/>
              </a:rPr>
              <a:t>reconocer el estilo de aprendizaje predominante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lte Haas Grotesk" panose="02000503000000020004" pitchFamily="2" charset="0"/>
              </a:rPr>
              <a:t> </a:t>
            </a:r>
            <a:r>
              <a:rPr lang="es-MX" sz="1800" dirty="0">
                <a:solidFill>
                  <a:schemeClr val="accent3"/>
                </a:solidFill>
                <a:latin typeface="Alte Haas Grotesk" panose="02000503000000020004" pitchFamily="2" charset="0"/>
              </a:rPr>
              <a:t>de los grupos y colaboradores y </a:t>
            </a:r>
            <a:r>
              <a:rPr lang="es-MX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te Haas Grotesk" panose="02000503000000020004" pitchFamily="2" charset="0"/>
              </a:rPr>
              <a:t>determinar las iniciativas de desarrollo más eficaces.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F8486A-9C2C-4852-8D56-0D1032ABF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96" y="2896186"/>
            <a:ext cx="2673598" cy="2836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6 CuadroTexto">
            <a:extLst>
              <a:ext uri="{FF2B5EF4-FFF2-40B4-BE49-F238E27FC236}">
                <a16:creationId xmlns:a16="http://schemas.microsoft.com/office/drawing/2014/main" id="{4FC756F7-182D-417D-886A-39D545B17E81}"/>
              </a:ext>
            </a:extLst>
          </p:cNvPr>
          <p:cNvSpPr txBox="1"/>
          <p:nvPr/>
        </p:nvSpPr>
        <p:spPr>
          <a:xfrm>
            <a:off x="613019" y="2192103"/>
            <a:ext cx="3446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4"/>
                </a:solidFill>
              </a:rPr>
              <a:t>REACTIVO</a:t>
            </a:r>
          </a:p>
          <a:p>
            <a:pPr algn="ctr"/>
            <a:r>
              <a:rPr lang="es-ES" dirty="0"/>
              <a:t>  (</a:t>
            </a:r>
            <a:r>
              <a:rPr lang="es-ES" sz="1600" dirty="0"/>
              <a:t>baja tolerancia a la frustración</a:t>
            </a:r>
            <a:r>
              <a:rPr lang="es-ES" dirty="0"/>
              <a:t>)</a:t>
            </a:r>
          </a:p>
        </p:txBody>
      </p:sp>
      <p:sp>
        <p:nvSpPr>
          <p:cNvPr id="11" name="9 CuadroTexto">
            <a:extLst>
              <a:ext uri="{FF2B5EF4-FFF2-40B4-BE49-F238E27FC236}">
                <a16:creationId xmlns:a16="http://schemas.microsoft.com/office/drawing/2014/main" id="{E76ECC74-9C35-453A-9402-B8914A549850}"/>
              </a:ext>
            </a:extLst>
          </p:cNvPr>
          <p:cNvSpPr txBox="1"/>
          <p:nvPr/>
        </p:nvSpPr>
        <p:spPr>
          <a:xfrm>
            <a:off x="613019" y="5785977"/>
            <a:ext cx="33045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4"/>
                </a:solidFill>
              </a:rPr>
              <a:t>ECUÁNIME</a:t>
            </a:r>
          </a:p>
          <a:p>
            <a:pPr algn="ctr"/>
            <a:r>
              <a:rPr lang="es-ES" sz="1600" dirty="0"/>
              <a:t>(alta tolerancia a la frustración)</a:t>
            </a:r>
          </a:p>
        </p:txBody>
      </p:sp>
    </p:spTree>
    <p:extLst>
      <p:ext uri="{BB962C8B-B14F-4D97-AF65-F5344CB8AC3E}">
        <p14:creationId xmlns:p14="http://schemas.microsoft.com/office/powerpoint/2010/main" val="2390199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7419" y="1184824"/>
            <a:ext cx="8683381" cy="1016000"/>
          </a:xfrm>
        </p:spPr>
        <p:txBody>
          <a:bodyPr>
            <a:normAutofit fontScale="90000"/>
          </a:bodyPr>
          <a:lstStyle/>
          <a:p>
            <a:r>
              <a:rPr lang="es-C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te Haas Grotesk" panose="02000503000000020004" pitchFamily="2" charset="0"/>
              </a:rPr>
              <a:t>Dimensiones del Estilo de Gestión </a:t>
            </a: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4760686" y="2447614"/>
            <a:ext cx="6357257" cy="1962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544F34CA-6D16-4A7C-95A5-1CD16988A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026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R" sz="19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s-CR" dirty="0"/>
          </a:p>
        </p:txBody>
      </p:sp>
      <p:pic>
        <p:nvPicPr>
          <p:cNvPr id="5" name="Imagen 4" descr="9.png">
            <a:extLst>
              <a:ext uri="{FF2B5EF4-FFF2-40B4-BE49-F238E27FC236}">
                <a16:creationId xmlns:a16="http://schemas.microsoft.com/office/drawing/2014/main" id="{91B16241-1D98-4DCF-8166-F1C909A7A0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3" t="20753" r="17602" b="16667"/>
          <a:stretch/>
        </p:blipFill>
        <p:spPr>
          <a:xfrm>
            <a:off x="3123077" y="2418221"/>
            <a:ext cx="5274821" cy="3112835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CA959AEE-06BA-4CE4-9E86-9AC7F3E1A405}"/>
              </a:ext>
            </a:extLst>
          </p:cNvPr>
          <p:cNvSpPr txBox="1">
            <a:spLocks/>
          </p:cNvSpPr>
          <p:nvPr/>
        </p:nvSpPr>
        <p:spPr>
          <a:xfrm>
            <a:off x="698744" y="5751601"/>
            <a:ext cx="8683381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te Haas Grotesk" panose="02000503000000020004" pitchFamily="2" charset="0"/>
              </a:rPr>
              <a:t>* Equipos de Alto Desempeño</a:t>
            </a:r>
          </a:p>
        </p:txBody>
      </p:sp>
    </p:spTree>
    <p:extLst>
      <p:ext uri="{BB962C8B-B14F-4D97-AF65-F5344CB8AC3E}">
        <p14:creationId xmlns:p14="http://schemas.microsoft.com/office/powerpoint/2010/main" val="885988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7419" y="1184824"/>
            <a:ext cx="8683381" cy="1016000"/>
          </a:xfrm>
        </p:spPr>
        <p:txBody>
          <a:bodyPr>
            <a:normAutofit/>
          </a:bodyPr>
          <a:lstStyle/>
          <a:p>
            <a:pPr algn="ctr"/>
            <a:r>
              <a:rPr lang="es-C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lte Haas Grotesk" panose="02000503000000020004" pitchFamily="2" charset="0"/>
              </a:rPr>
              <a:t>Escala de Valores</a:t>
            </a:r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544F34CA-6D16-4A7C-95A5-1CD16988A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026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R" sz="19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s-CR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C251E58-32A8-48B7-BFBF-D85219683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000" y="2416263"/>
            <a:ext cx="5787999" cy="2649449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374909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1546</TotalTime>
  <Words>286</Words>
  <Application>Microsoft Office PowerPoint</Application>
  <PresentationFormat>Panorámica</PresentationFormat>
  <Paragraphs>52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Alte Haas Grotesk</vt:lpstr>
      <vt:lpstr>Arial</vt:lpstr>
      <vt:lpstr>Calibri</vt:lpstr>
      <vt:lpstr>Calibri Light</vt:lpstr>
      <vt:lpstr>Century Gothic</vt:lpstr>
      <vt:lpstr>Tema de Office</vt:lpstr>
      <vt:lpstr>Evaluación Psicométrica</vt:lpstr>
      <vt:lpstr>Generalidades del Proceso</vt:lpstr>
      <vt:lpstr>Sistema de Evaluación de Capital Humano</vt:lpstr>
      <vt:lpstr>Batería de pruebas</vt:lpstr>
      <vt:lpstr>Competencias en Gestión del Talento</vt:lpstr>
      <vt:lpstr>Potencial vs Despliegue</vt:lpstr>
      <vt:lpstr>Estilos de Aprendizaje</vt:lpstr>
      <vt:lpstr>Dimensiones del Estilo de Gestión </vt:lpstr>
      <vt:lpstr>Escala de Valores</vt:lpstr>
      <vt:lpstr>Entregables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talento</dc:title>
  <dc:creator>Silvia Esquivel</dc:creator>
  <cp:lastModifiedBy>Silvia Esquivel</cp:lastModifiedBy>
  <cp:revision>11</cp:revision>
  <dcterms:created xsi:type="dcterms:W3CDTF">2019-12-07T20:34:32Z</dcterms:created>
  <dcterms:modified xsi:type="dcterms:W3CDTF">2020-09-29T17:53:09Z</dcterms:modified>
</cp:coreProperties>
</file>