
<file path=[Content_Types].xml><?xml version="1.0" encoding="utf-8"?>
<Types xmlns="http://schemas.openxmlformats.org/package/2006/content-types">
  <Default ContentType="image/jpeg" Extension="jpg"/>
  <Default ContentType="image/svg+xml" Extension="svg"/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49" r:id="rId6"/>
    <p:sldMasterId id="214748365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12188825"/>
  <p:notesSz cx="7772400" cy="100584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9F08A-31E9-472A-A4DB-60019BAF8AA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15E803-64F3-4E33-B67E-A10CE2584D05}">
      <dgm:prSet phldrT="[Texto]"/>
      <dgm:spPr/>
      <dgm:t>
        <a:bodyPr/>
        <a:lstStyle/>
        <a:p>
          <a:r>
            <a:rPr lang="es-ES" dirty="0" smtClean="0"/>
            <a:t>IMAS</a:t>
          </a:r>
          <a:endParaRPr lang="es-ES" dirty="0"/>
        </a:p>
      </dgm:t>
    </dgm:pt>
    <dgm:pt modelId="{6B3374B5-8CD4-4274-BFA9-FE324D77F829}" type="parTrans" cxnId="{9A8037AE-1FBD-49C1-8364-A1B4A1E5059C}">
      <dgm:prSet/>
      <dgm:spPr/>
      <dgm:t>
        <a:bodyPr/>
        <a:lstStyle/>
        <a:p>
          <a:endParaRPr lang="es-ES"/>
        </a:p>
      </dgm:t>
    </dgm:pt>
    <dgm:pt modelId="{712F96A3-6739-495F-A93E-A5B2F00B7B98}" type="sibTrans" cxnId="{9A8037AE-1FBD-49C1-8364-A1B4A1E5059C}">
      <dgm:prSet/>
      <dgm:spPr/>
      <dgm:t>
        <a:bodyPr/>
        <a:lstStyle/>
        <a:p>
          <a:endParaRPr lang="es-ES"/>
        </a:p>
      </dgm:t>
    </dgm:pt>
    <dgm:pt modelId="{CAE1B534-5E1E-4226-AEF6-51977AE843F9}">
      <dgm:prSet phldrT="[Texto]"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Atención a Familias, en el motivo de Necesidades Básicas</a:t>
          </a:r>
          <a:endParaRPr lang="es-ES" dirty="0"/>
        </a:p>
      </dgm:t>
    </dgm:pt>
    <dgm:pt modelId="{5D0AE456-B3CA-451B-B5EA-EC7E70F82939}" type="parTrans" cxnId="{735F895C-1AA3-4654-A2E2-FEE64288FAE8}">
      <dgm:prSet/>
      <dgm:spPr/>
      <dgm:t>
        <a:bodyPr/>
        <a:lstStyle/>
        <a:p>
          <a:endParaRPr lang="es-ES"/>
        </a:p>
      </dgm:t>
    </dgm:pt>
    <dgm:pt modelId="{04979C8E-E5A8-4F5F-9E2D-9A131619D9AE}" type="sibTrans" cxnId="{735F895C-1AA3-4654-A2E2-FEE64288FAE8}">
      <dgm:prSet/>
      <dgm:spPr/>
      <dgm:t>
        <a:bodyPr/>
        <a:lstStyle/>
        <a:p>
          <a:endParaRPr lang="es-ES"/>
        </a:p>
      </dgm:t>
    </dgm:pt>
    <dgm:pt modelId="{0DCC6E37-0ECB-4D34-9470-7F859382D5B1}">
      <dgm:prSet phldrT="[Texto]"/>
      <dgm:spPr/>
      <dgm:t>
        <a:bodyPr/>
        <a:lstStyle/>
        <a:p>
          <a:r>
            <a:rPr lang="es-ES" dirty="0" smtClean="0"/>
            <a:t>Ministerio de Gobernación (Migración)</a:t>
          </a:r>
          <a:endParaRPr lang="es-ES" dirty="0"/>
        </a:p>
      </dgm:t>
    </dgm:pt>
    <dgm:pt modelId="{5109F130-F0F9-4BA2-A04C-C7A0A4E7F84F}" type="parTrans" cxnId="{787EDAF1-79A5-48EA-8859-BBF089DCA0D4}">
      <dgm:prSet/>
      <dgm:spPr/>
      <dgm:t>
        <a:bodyPr/>
        <a:lstStyle/>
        <a:p>
          <a:endParaRPr lang="es-ES"/>
        </a:p>
      </dgm:t>
    </dgm:pt>
    <dgm:pt modelId="{03CA9C16-74C2-4307-85A3-7F12F78025F7}" type="sibTrans" cxnId="{787EDAF1-79A5-48EA-8859-BBF089DCA0D4}">
      <dgm:prSet/>
      <dgm:spPr/>
      <dgm:t>
        <a:bodyPr/>
        <a:lstStyle/>
        <a:p>
          <a:endParaRPr lang="es-ES"/>
        </a:p>
      </dgm:t>
    </dgm:pt>
    <dgm:pt modelId="{B0732215-FA24-4652-8E0A-8F965026B2F8}">
      <dgm:prSet phldrT="[Texto]"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Residentes temporales: Inversionistas, pensionados y rentistas.</a:t>
          </a:r>
          <a:endParaRPr lang="es-ES" dirty="0"/>
        </a:p>
      </dgm:t>
    </dgm:pt>
    <dgm:pt modelId="{1446B5CE-A2A3-4594-A5EB-8DEC398E27C8}" type="parTrans" cxnId="{804BFB48-3CF3-47BB-A560-4B31C882EAF3}">
      <dgm:prSet/>
      <dgm:spPr/>
      <dgm:t>
        <a:bodyPr/>
        <a:lstStyle/>
        <a:p>
          <a:endParaRPr lang="es-ES"/>
        </a:p>
      </dgm:t>
    </dgm:pt>
    <dgm:pt modelId="{7CB87FD0-B5F5-439B-87A8-B0BCE9BAA8FA}" type="sibTrans" cxnId="{804BFB48-3CF3-47BB-A560-4B31C882EAF3}">
      <dgm:prSet/>
      <dgm:spPr/>
      <dgm:t>
        <a:bodyPr/>
        <a:lstStyle/>
        <a:p>
          <a:endParaRPr lang="es-ES"/>
        </a:p>
      </dgm:t>
    </dgm:pt>
    <dgm:pt modelId="{BFFC8B24-9AEB-45B4-8C28-92C56E6BE4E8}">
      <dgm:prSet phldrT="[Texto]"/>
      <dgm:spPr/>
      <dgm:t>
        <a:bodyPr/>
        <a:lstStyle/>
        <a:p>
          <a:r>
            <a:rPr lang="es-ES" dirty="0" smtClean="0"/>
            <a:t>AYA</a:t>
          </a:r>
          <a:endParaRPr lang="es-ES" dirty="0"/>
        </a:p>
      </dgm:t>
    </dgm:pt>
    <dgm:pt modelId="{A100FF61-381C-416B-B8F6-C1313D40D63F}" type="parTrans" cxnId="{03F20925-9569-463F-BAA8-55F4E6973BAE}">
      <dgm:prSet/>
      <dgm:spPr/>
      <dgm:t>
        <a:bodyPr/>
        <a:lstStyle/>
        <a:p>
          <a:endParaRPr lang="es-ES"/>
        </a:p>
      </dgm:t>
    </dgm:pt>
    <dgm:pt modelId="{B04F92C3-DCC4-4067-8FEF-D3A8B479693A}" type="sibTrans" cxnId="{03F20925-9569-463F-BAA8-55F4E6973BAE}">
      <dgm:prSet/>
      <dgm:spPr/>
      <dgm:t>
        <a:bodyPr/>
        <a:lstStyle/>
        <a:p>
          <a:endParaRPr lang="es-ES"/>
        </a:p>
      </dgm:t>
    </dgm:pt>
    <dgm:pt modelId="{8F4C4AB3-E85D-4C9B-99A2-90E8E5A5351E}">
      <dgm:prSet phldrT="[Texto]"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Carta de disponibilidad de agua.</a:t>
          </a:r>
          <a:endParaRPr lang="es-ES" dirty="0"/>
        </a:p>
      </dgm:t>
    </dgm:pt>
    <dgm:pt modelId="{A685C36B-8E5B-4E96-B658-881E7825A18E}" type="parTrans" cxnId="{53DA2EB2-2261-4227-8C10-0AF7C1DA4E90}">
      <dgm:prSet/>
      <dgm:spPr/>
      <dgm:t>
        <a:bodyPr/>
        <a:lstStyle/>
        <a:p>
          <a:endParaRPr lang="es-ES"/>
        </a:p>
      </dgm:t>
    </dgm:pt>
    <dgm:pt modelId="{ADAA9F88-2EC7-4B06-A9C2-07CB3A61A00A}" type="sibTrans" cxnId="{53DA2EB2-2261-4227-8C10-0AF7C1DA4E90}">
      <dgm:prSet/>
      <dgm:spPr/>
      <dgm:t>
        <a:bodyPr/>
        <a:lstStyle/>
        <a:p>
          <a:endParaRPr lang="es-ES"/>
        </a:p>
      </dgm:t>
    </dgm:pt>
    <dgm:pt modelId="{102F3EAE-1F26-476B-9D82-AE0A7B1D46DB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Emprendimiento Productivo Individual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F95B9-C0E7-428B-A00C-EED4757DDC49}" type="parTrans" cxnId="{D2878EA2-557E-463E-AC18-958E9351F6DE}">
      <dgm:prSet/>
      <dgm:spPr/>
      <dgm:t>
        <a:bodyPr/>
        <a:lstStyle/>
        <a:p>
          <a:endParaRPr lang="es-ES"/>
        </a:p>
      </dgm:t>
    </dgm:pt>
    <dgm:pt modelId="{18B130F7-71F5-4AF7-ACF6-E3354E9DA599}" type="sibTrans" cxnId="{D2878EA2-557E-463E-AC18-958E9351F6DE}">
      <dgm:prSet/>
      <dgm:spPr/>
      <dgm:t>
        <a:bodyPr/>
        <a:lstStyle/>
        <a:p>
          <a:endParaRPr lang="es-ES"/>
        </a:p>
      </dgm:t>
    </dgm:pt>
    <dgm:pt modelId="{3094B88D-E8C3-438E-931F-680992048956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Residencias temporales: ejecutivos, científicos, técnicos, profesionales, religiosos y otros</a:t>
          </a:r>
          <a:endParaRPr lang="es-CR" dirty="0"/>
        </a:p>
      </dgm:t>
    </dgm:pt>
    <dgm:pt modelId="{5E3F2B58-876E-433F-8AE0-16B6245F36E7}" type="parTrans" cxnId="{1A0F934C-1DCE-4708-A8D6-CA5AB2FBE5D1}">
      <dgm:prSet/>
      <dgm:spPr/>
      <dgm:t>
        <a:bodyPr/>
        <a:lstStyle/>
        <a:p>
          <a:endParaRPr lang="es-ES"/>
        </a:p>
      </dgm:t>
    </dgm:pt>
    <dgm:pt modelId="{90C79DB9-0170-41D0-AAAF-9E363CFDE133}" type="sibTrans" cxnId="{1A0F934C-1DCE-4708-A8D6-CA5AB2FBE5D1}">
      <dgm:prSet/>
      <dgm:spPr/>
      <dgm:t>
        <a:bodyPr/>
        <a:lstStyle/>
        <a:p>
          <a:endParaRPr lang="es-ES"/>
        </a:p>
      </dgm:t>
    </dgm:pt>
    <dgm:pt modelId="{984F7E9A-0482-4A97-95A5-5AA63F148368}">
      <dgm:prSet/>
      <dgm:spPr/>
      <dgm:t>
        <a:bodyPr/>
        <a:lstStyle/>
        <a:p>
          <a:r>
            <a:rPr lang="es-CR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Aprobación de planos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02F6A88-AADA-4E6B-8C9D-4C4C917F1BA9}" type="parTrans" cxnId="{F1BCFCE4-4314-4E95-A810-357A2CBFEF49}">
      <dgm:prSet/>
      <dgm:spPr/>
      <dgm:t>
        <a:bodyPr/>
        <a:lstStyle/>
        <a:p>
          <a:endParaRPr lang="es-ES"/>
        </a:p>
      </dgm:t>
    </dgm:pt>
    <dgm:pt modelId="{8A45E3A6-051D-4BFF-9FC5-14646869756E}" type="sibTrans" cxnId="{F1BCFCE4-4314-4E95-A810-357A2CBFEF49}">
      <dgm:prSet/>
      <dgm:spPr/>
      <dgm:t>
        <a:bodyPr/>
        <a:lstStyle/>
        <a:p>
          <a:endParaRPr lang="es-ES"/>
        </a:p>
      </dgm:t>
    </dgm:pt>
    <dgm:pt modelId="{05A7C110-41BE-4F6C-AD0E-EDB0FD5D2FF0}">
      <dgm:prSet/>
      <dgm:spPr/>
      <dgm:t>
        <a:bodyPr/>
        <a:lstStyle/>
        <a:p>
          <a:r>
            <a:rPr lang="es-CR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Inspección y recepción de obras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10DC2CB-DEF1-4FF7-86F2-F75D4DA1EF9C}" type="parTrans" cxnId="{5406599B-FB24-48E2-9F9A-415516E20B7D}">
      <dgm:prSet/>
      <dgm:spPr/>
      <dgm:t>
        <a:bodyPr/>
        <a:lstStyle/>
        <a:p>
          <a:endParaRPr lang="es-ES"/>
        </a:p>
      </dgm:t>
    </dgm:pt>
    <dgm:pt modelId="{B5E8CE79-CE51-4ADA-943E-02A5AA228069}" type="sibTrans" cxnId="{5406599B-FB24-48E2-9F9A-415516E20B7D}">
      <dgm:prSet/>
      <dgm:spPr/>
      <dgm:t>
        <a:bodyPr/>
        <a:lstStyle/>
        <a:p>
          <a:endParaRPr lang="es-ES"/>
        </a:p>
      </dgm:t>
    </dgm:pt>
    <dgm:pt modelId="{B81844C5-C673-4366-B52E-4A11BAA6E9C8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Conexión de servicio nuevo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7DA37EC-8334-4E3E-B185-114CF8117BFC}" type="parTrans" cxnId="{76DF95B4-094E-4FC7-8EAB-65AEC7B5F824}">
      <dgm:prSet/>
      <dgm:spPr/>
      <dgm:t>
        <a:bodyPr/>
        <a:lstStyle/>
        <a:p>
          <a:endParaRPr lang="es-ES"/>
        </a:p>
      </dgm:t>
    </dgm:pt>
    <dgm:pt modelId="{3E12C7C2-BF18-410E-A587-7595DBBAB83D}" type="sibTrans" cxnId="{76DF95B4-094E-4FC7-8EAB-65AEC7B5F824}">
      <dgm:prSet/>
      <dgm:spPr/>
      <dgm:t>
        <a:bodyPr/>
        <a:lstStyle/>
        <a:p>
          <a:endParaRPr lang="es-ES"/>
        </a:p>
      </dgm:t>
    </dgm:pt>
    <dgm:pt modelId="{C122C7B7-4A02-45D8-9A10-FF7EB6999462}">
      <dgm:prSet/>
      <dgm:spPr/>
      <dgm:t>
        <a:bodyPr/>
        <a:lstStyle/>
        <a:p>
          <a:r>
            <a:rPr lang="es-CR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Municipalidad de Belén</a:t>
          </a:r>
          <a:endParaRPr lang="es-CR" dirty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7D964BC-74A9-409B-A804-CC1978E698B0}" type="parTrans" cxnId="{AA7C47DC-51B3-461C-AD7A-D5CF61CE8B90}">
      <dgm:prSet/>
      <dgm:spPr/>
      <dgm:t>
        <a:bodyPr/>
        <a:lstStyle/>
        <a:p>
          <a:endParaRPr lang="es-ES"/>
        </a:p>
      </dgm:t>
    </dgm:pt>
    <dgm:pt modelId="{EB988817-A036-4DA9-A2D4-A0D68FA07C92}" type="sibTrans" cxnId="{AA7C47DC-51B3-461C-AD7A-D5CF61CE8B90}">
      <dgm:prSet/>
      <dgm:spPr/>
      <dgm:t>
        <a:bodyPr/>
        <a:lstStyle/>
        <a:p>
          <a:endParaRPr lang="es-ES"/>
        </a:p>
      </dgm:t>
    </dgm:pt>
    <dgm:pt modelId="{4C989471-FFD1-4452-B6D5-076A8E4B551E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Patentes comerciales y de licores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66988B6-25CD-425B-9AB0-90A9CEC7C0A1}" type="parTrans" cxnId="{26A0C69F-D62F-4E64-97F6-2B37E4A469AF}">
      <dgm:prSet/>
      <dgm:spPr/>
      <dgm:t>
        <a:bodyPr/>
        <a:lstStyle/>
        <a:p>
          <a:endParaRPr lang="es-ES"/>
        </a:p>
      </dgm:t>
    </dgm:pt>
    <dgm:pt modelId="{FB8E57B2-37AE-4F0C-B6A3-D306FB69F13E}" type="sibTrans" cxnId="{26A0C69F-D62F-4E64-97F6-2B37E4A469AF}">
      <dgm:prSet/>
      <dgm:spPr/>
      <dgm:t>
        <a:bodyPr/>
        <a:lstStyle/>
        <a:p>
          <a:endParaRPr lang="es-ES"/>
        </a:p>
      </dgm:t>
    </dgm:pt>
    <dgm:pt modelId="{7C8BB082-6A79-4C84-9506-7FF8D9319887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Permisos de construcción y plan regulador.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72C1C-1FA2-43EE-92D6-3C946F3A7C96}" type="parTrans" cxnId="{8E7333B3-C655-4F0E-BD43-595168DD3D5B}">
      <dgm:prSet/>
      <dgm:spPr/>
      <dgm:t>
        <a:bodyPr/>
        <a:lstStyle/>
        <a:p>
          <a:endParaRPr lang="es-ES"/>
        </a:p>
      </dgm:t>
    </dgm:pt>
    <dgm:pt modelId="{F07512DA-F834-4E00-8D2E-7B4F8F4B56B8}" type="sibTrans" cxnId="{8E7333B3-C655-4F0E-BD43-595168DD3D5B}">
      <dgm:prSet/>
      <dgm:spPr/>
      <dgm:t>
        <a:bodyPr/>
        <a:lstStyle/>
        <a:p>
          <a:endParaRPr lang="es-ES"/>
        </a:p>
      </dgm:t>
    </dgm:pt>
    <dgm:pt modelId="{A118C2F0-84D6-404B-A3F1-87FAE4169C4C}">
      <dgm:prSet/>
      <dgm:spPr/>
      <dgm:t>
        <a:bodyPr/>
        <a:lstStyle/>
        <a:p>
          <a:r>
            <a:rPr lang="es-C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Municipalidad de Santa Ana**</a:t>
          </a:r>
          <a:endParaRPr lang="es-C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0D550-6D8C-441F-B27E-7E1B4D062139}" type="parTrans" cxnId="{DFAD97B6-326F-424D-9C39-CE684093DE21}">
      <dgm:prSet/>
      <dgm:spPr/>
      <dgm:t>
        <a:bodyPr/>
        <a:lstStyle/>
        <a:p>
          <a:endParaRPr lang="es-ES"/>
        </a:p>
      </dgm:t>
    </dgm:pt>
    <dgm:pt modelId="{2C6A82B9-5593-4AE2-8985-F14EE6A5FC00}" type="sibTrans" cxnId="{DFAD97B6-326F-424D-9C39-CE684093DE21}">
      <dgm:prSet/>
      <dgm:spPr/>
      <dgm:t>
        <a:bodyPr/>
        <a:lstStyle/>
        <a:p>
          <a:endParaRPr lang="es-ES"/>
        </a:p>
      </dgm:t>
    </dgm:pt>
    <dgm:pt modelId="{370DE06F-21C6-403E-9263-AB923E477825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Patentes comerciales y de licores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1F2F4-1E63-43CD-8D98-6894E4B2E6DB}" type="parTrans" cxnId="{168CB168-315A-4CD8-8008-1DD52B7991D2}">
      <dgm:prSet/>
      <dgm:spPr/>
      <dgm:t>
        <a:bodyPr/>
        <a:lstStyle/>
        <a:p>
          <a:endParaRPr lang="es-ES"/>
        </a:p>
      </dgm:t>
    </dgm:pt>
    <dgm:pt modelId="{4A739DE5-68D5-4027-AB09-EA0F6D691BA8}" type="sibTrans" cxnId="{168CB168-315A-4CD8-8008-1DD52B7991D2}">
      <dgm:prSet/>
      <dgm:spPr/>
      <dgm:t>
        <a:bodyPr/>
        <a:lstStyle/>
        <a:p>
          <a:endParaRPr lang="es-ES"/>
        </a:p>
      </dgm:t>
    </dgm:pt>
    <dgm:pt modelId="{17CD25AB-FCD1-4406-852C-B219D5D3C52B}">
      <dgm:prSet/>
      <dgm:spPr/>
      <dgm:t>
        <a:bodyPr/>
        <a:lstStyle/>
        <a:p>
          <a:r>
            <a:rPr lang="es-C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Permisos de construcción y plan regulador.</a:t>
          </a:r>
          <a:endParaRPr lang="es-C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904F-328C-4337-A527-A5B091BF2EB0}" type="parTrans" cxnId="{3A070D81-FBA3-453A-9E1B-682231041635}">
      <dgm:prSet/>
      <dgm:spPr/>
      <dgm:t>
        <a:bodyPr/>
        <a:lstStyle/>
        <a:p>
          <a:endParaRPr lang="es-ES"/>
        </a:p>
      </dgm:t>
    </dgm:pt>
    <dgm:pt modelId="{5A401993-19F8-4B1D-BAA1-58CF7CC59C9B}" type="sibTrans" cxnId="{3A070D81-FBA3-453A-9E1B-682231041635}">
      <dgm:prSet/>
      <dgm:spPr/>
      <dgm:t>
        <a:bodyPr/>
        <a:lstStyle/>
        <a:p>
          <a:endParaRPr lang="es-ES"/>
        </a:p>
      </dgm:t>
    </dgm:pt>
    <dgm:pt modelId="{6D40B274-74F3-462F-8521-A24D8C5F3276}" type="pres">
      <dgm:prSet presAssocID="{0C29F08A-31E9-472A-A4DB-60019BAF8AA7}" presName="Name0" presStyleCnt="0">
        <dgm:presLayoutVars>
          <dgm:dir/>
          <dgm:resizeHandles val="exact"/>
        </dgm:presLayoutVars>
      </dgm:prSet>
      <dgm:spPr/>
    </dgm:pt>
    <dgm:pt modelId="{FB86538B-9736-429D-871A-0E980AFD649B}" type="pres">
      <dgm:prSet presAssocID="{0415E803-64F3-4E33-B67E-A10CE2584D05}" presName="composite" presStyleCnt="0"/>
      <dgm:spPr/>
    </dgm:pt>
    <dgm:pt modelId="{40CACF3A-45BF-4BB1-8FA9-8964768DD7D7}" type="pres">
      <dgm:prSet presAssocID="{0415E803-64F3-4E33-B67E-A10CE2584D05}" presName="rect1" presStyleLbl="trAlignAcc1" presStyleIdx="0" presStyleCnt="5">
        <dgm:presLayoutVars>
          <dgm:bulletEnabled val="1"/>
        </dgm:presLayoutVars>
      </dgm:prSet>
      <dgm:spPr/>
    </dgm:pt>
    <dgm:pt modelId="{327A30EB-71ED-4D54-8B53-049289CD44F9}" type="pres">
      <dgm:prSet presAssocID="{0415E803-64F3-4E33-B67E-A10CE2584D05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A1E5B169-663E-4192-836A-24089676AAF5}" type="pres">
      <dgm:prSet presAssocID="{712F96A3-6739-495F-A93E-A5B2F00B7B98}" presName="sibTrans" presStyleCnt="0"/>
      <dgm:spPr/>
    </dgm:pt>
    <dgm:pt modelId="{1BCB4E08-348D-46C4-949F-9BD31D4AF0B9}" type="pres">
      <dgm:prSet presAssocID="{0DCC6E37-0ECB-4D34-9470-7F859382D5B1}" presName="composite" presStyleCnt="0"/>
      <dgm:spPr/>
    </dgm:pt>
    <dgm:pt modelId="{5ECCA0DF-866A-4E7C-AA2C-05D0159A2CC4}" type="pres">
      <dgm:prSet presAssocID="{0DCC6E37-0ECB-4D34-9470-7F859382D5B1}" presName="rect1" presStyleLbl="trAlignAcc1" presStyleIdx="1" presStyleCnt="5">
        <dgm:presLayoutVars>
          <dgm:bulletEnabled val="1"/>
        </dgm:presLayoutVars>
      </dgm:prSet>
      <dgm:spPr/>
    </dgm:pt>
    <dgm:pt modelId="{E3DC54DF-B4C4-4C0B-8151-531E3236752A}" type="pres">
      <dgm:prSet presAssocID="{0DCC6E37-0ECB-4D34-9470-7F859382D5B1}" presName="rect2" presStyleLbl="fgImgPlace1" presStyleIdx="1" presStyleCnt="5"/>
      <dgm:spPr/>
    </dgm:pt>
    <dgm:pt modelId="{F662A43C-D68D-4C7C-ACD7-57F2E92DB998}" type="pres">
      <dgm:prSet presAssocID="{03CA9C16-74C2-4307-85A3-7F12F78025F7}" presName="sibTrans" presStyleCnt="0"/>
      <dgm:spPr/>
    </dgm:pt>
    <dgm:pt modelId="{EC04F229-003B-442F-8608-78C1C301C5F5}" type="pres">
      <dgm:prSet presAssocID="{BFFC8B24-9AEB-45B4-8C28-92C56E6BE4E8}" presName="composite" presStyleCnt="0"/>
      <dgm:spPr/>
    </dgm:pt>
    <dgm:pt modelId="{552F355E-BA12-46B9-809E-6FDBE9AF1165}" type="pres">
      <dgm:prSet presAssocID="{BFFC8B24-9AEB-45B4-8C28-92C56E6BE4E8}" presName="rect1" presStyleLbl="trAlignAcc1" presStyleIdx="2" presStyleCnt="5">
        <dgm:presLayoutVars>
          <dgm:bulletEnabled val="1"/>
        </dgm:presLayoutVars>
      </dgm:prSet>
      <dgm:spPr/>
    </dgm:pt>
    <dgm:pt modelId="{FA961583-DE83-4347-8E2A-FE4EDE6E3792}" type="pres">
      <dgm:prSet presAssocID="{BFFC8B24-9AEB-45B4-8C28-92C56E6BE4E8}" presName="rect2" presStyleLbl="fgImgPlace1" presStyleIdx="2" presStyleCnt="5"/>
      <dgm:spPr/>
    </dgm:pt>
    <dgm:pt modelId="{99E4A042-34F0-403A-958D-1890B3C697C4}" type="pres">
      <dgm:prSet presAssocID="{B04F92C3-DCC4-4067-8FEF-D3A8B479693A}" presName="sibTrans" presStyleCnt="0"/>
      <dgm:spPr/>
    </dgm:pt>
    <dgm:pt modelId="{FCC1FC16-4BE7-402B-958C-54AA2AF2EDB1}" type="pres">
      <dgm:prSet presAssocID="{C122C7B7-4A02-45D8-9A10-FF7EB6999462}" presName="composite" presStyleCnt="0"/>
      <dgm:spPr/>
    </dgm:pt>
    <dgm:pt modelId="{6C88391A-91A0-4FA9-A040-2674150691E6}" type="pres">
      <dgm:prSet presAssocID="{C122C7B7-4A02-45D8-9A10-FF7EB6999462}" presName="rect1" presStyleLbl="trAlignAcc1" presStyleIdx="3" presStyleCnt="5">
        <dgm:presLayoutVars>
          <dgm:bulletEnabled val="1"/>
        </dgm:presLayoutVars>
      </dgm:prSet>
      <dgm:spPr/>
    </dgm:pt>
    <dgm:pt modelId="{DEEA7580-07DB-47C1-818F-B9665B217DD2}" type="pres">
      <dgm:prSet presAssocID="{C122C7B7-4A02-45D8-9A10-FF7EB6999462}" presName="rect2" presStyleLbl="fgImgPlace1" presStyleIdx="3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0FC9906-0C8F-47A3-BBB1-0F726E69BB5B}" type="pres">
      <dgm:prSet presAssocID="{EB988817-A036-4DA9-A2D4-A0D68FA07C92}" presName="sibTrans" presStyleCnt="0"/>
      <dgm:spPr/>
    </dgm:pt>
    <dgm:pt modelId="{B61733E3-D7BB-42E6-8D69-06C405145E7F}" type="pres">
      <dgm:prSet presAssocID="{A118C2F0-84D6-404B-A3F1-87FAE4169C4C}" presName="composite" presStyleCnt="0"/>
      <dgm:spPr/>
    </dgm:pt>
    <dgm:pt modelId="{BF5555AD-6BF8-46C9-B57B-6BB2314FB3E3}" type="pres">
      <dgm:prSet presAssocID="{A118C2F0-84D6-404B-A3F1-87FAE4169C4C}" presName="rect1" presStyleLbl="trAlignAcc1" presStyleIdx="4" presStyleCnt="5">
        <dgm:presLayoutVars>
          <dgm:bulletEnabled val="1"/>
        </dgm:presLayoutVars>
      </dgm:prSet>
      <dgm:spPr/>
    </dgm:pt>
    <dgm:pt modelId="{9A21E47C-FEE7-4524-B0E8-64010DBB214C}" type="pres">
      <dgm:prSet presAssocID="{A118C2F0-84D6-404B-A3F1-87FAE4169C4C}" presName="rect2" presStyleLbl="fgImgPlace1" presStyleIdx="4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0" r="-200000"/>
          </a:stretch>
        </a:blipFill>
      </dgm:spPr>
    </dgm:pt>
  </dgm:ptLst>
  <dgm:cxnLst>
    <dgm:cxn modelId="{8E7333B3-C655-4F0E-BD43-595168DD3D5B}" srcId="{C122C7B7-4A02-45D8-9A10-FF7EB6999462}" destId="{7C8BB082-6A79-4C84-9506-7FF8D9319887}" srcOrd="1" destOrd="0" parTransId="{7EA72C1C-1FA2-43EE-92D6-3C946F3A7C96}" sibTransId="{F07512DA-F834-4E00-8D2E-7B4F8F4B56B8}"/>
    <dgm:cxn modelId="{AA7C47DC-51B3-461C-AD7A-D5CF61CE8B90}" srcId="{0C29F08A-31E9-472A-A4DB-60019BAF8AA7}" destId="{C122C7B7-4A02-45D8-9A10-FF7EB6999462}" srcOrd="3" destOrd="0" parTransId="{57D964BC-74A9-409B-A804-CC1978E698B0}" sibTransId="{EB988817-A036-4DA9-A2D4-A0D68FA07C92}"/>
    <dgm:cxn modelId="{7FF323ED-ABBD-4DC1-A7EC-08F7874ED4FB}" type="presOf" srcId="{B0732215-FA24-4652-8E0A-8F965026B2F8}" destId="{5ECCA0DF-866A-4E7C-AA2C-05D0159A2CC4}" srcOrd="0" destOrd="1" presId="urn:microsoft.com/office/officeart/2008/layout/PictureStrips"/>
    <dgm:cxn modelId="{1A0F934C-1DCE-4708-A8D6-CA5AB2FBE5D1}" srcId="{0DCC6E37-0ECB-4D34-9470-7F859382D5B1}" destId="{3094B88D-E8C3-438E-931F-680992048956}" srcOrd="1" destOrd="0" parTransId="{5E3F2B58-876E-433F-8AE0-16B6245F36E7}" sibTransId="{90C79DB9-0170-41D0-AAAF-9E363CFDE133}"/>
    <dgm:cxn modelId="{D2878EA2-557E-463E-AC18-958E9351F6DE}" srcId="{0415E803-64F3-4E33-B67E-A10CE2584D05}" destId="{102F3EAE-1F26-476B-9D82-AE0A7B1D46DB}" srcOrd="1" destOrd="0" parTransId="{4CFF95B9-C0E7-428B-A00C-EED4757DDC49}" sibTransId="{18B130F7-71F5-4AF7-ACF6-E3354E9DA599}"/>
    <dgm:cxn modelId="{F1BCFCE4-4314-4E95-A810-357A2CBFEF49}" srcId="{BFFC8B24-9AEB-45B4-8C28-92C56E6BE4E8}" destId="{984F7E9A-0482-4A97-95A5-5AA63F148368}" srcOrd="1" destOrd="0" parTransId="{E02F6A88-AADA-4E6B-8C9D-4C4C917F1BA9}" sibTransId="{8A45E3A6-051D-4BFF-9FC5-14646869756E}"/>
    <dgm:cxn modelId="{DFAD97B6-326F-424D-9C39-CE684093DE21}" srcId="{0C29F08A-31E9-472A-A4DB-60019BAF8AA7}" destId="{A118C2F0-84D6-404B-A3F1-87FAE4169C4C}" srcOrd="4" destOrd="0" parTransId="{7F80D550-6D8C-441F-B27E-7E1B4D062139}" sibTransId="{2C6A82B9-5593-4AE2-8985-F14EE6A5FC00}"/>
    <dgm:cxn modelId="{75BBE86B-F20F-4CB3-9162-D4D4A16DDE0A}" type="presOf" srcId="{4C989471-FFD1-4452-B6D5-076A8E4B551E}" destId="{6C88391A-91A0-4FA9-A040-2674150691E6}" srcOrd="0" destOrd="1" presId="urn:microsoft.com/office/officeart/2008/layout/PictureStrips"/>
    <dgm:cxn modelId="{3A070D81-FBA3-453A-9E1B-682231041635}" srcId="{A118C2F0-84D6-404B-A3F1-87FAE4169C4C}" destId="{17CD25AB-FCD1-4406-852C-B219D5D3C52B}" srcOrd="1" destOrd="0" parTransId="{2A1B904F-328C-4337-A527-A5B091BF2EB0}" sibTransId="{5A401993-19F8-4B1D-BAA1-58CF7CC59C9B}"/>
    <dgm:cxn modelId="{168CB168-315A-4CD8-8008-1DD52B7991D2}" srcId="{A118C2F0-84D6-404B-A3F1-87FAE4169C4C}" destId="{370DE06F-21C6-403E-9263-AB923E477825}" srcOrd="0" destOrd="0" parTransId="{CA91F2F4-1E63-43CD-8D98-6894E4B2E6DB}" sibTransId="{4A739DE5-68D5-4027-AB09-EA0F6D691BA8}"/>
    <dgm:cxn modelId="{A4B6A77C-2240-4F78-A800-2C7555BD2DD0}" type="presOf" srcId="{8F4C4AB3-E85D-4C9B-99A2-90E8E5A5351E}" destId="{552F355E-BA12-46B9-809E-6FDBE9AF1165}" srcOrd="0" destOrd="1" presId="urn:microsoft.com/office/officeart/2008/layout/PictureStrips"/>
    <dgm:cxn modelId="{112FC633-FEDA-4B46-88AB-17CD55243E79}" type="presOf" srcId="{CAE1B534-5E1E-4226-AEF6-51977AE843F9}" destId="{40CACF3A-45BF-4BB1-8FA9-8964768DD7D7}" srcOrd="0" destOrd="1" presId="urn:microsoft.com/office/officeart/2008/layout/PictureStrips"/>
    <dgm:cxn modelId="{9A8037AE-1FBD-49C1-8364-A1B4A1E5059C}" srcId="{0C29F08A-31E9-472A-A4DB-60019BAF8AA7}" destId="{0415E803-64F3-4E33-B67E-A10CE2584D05}" srcOrd="0" destOrd="0" parTransId="{6B3374B5-8CD4-4274-BFA9-FE324D77F829}" sibTransId="{712F96A3-6739-495F-A93E-A5B2F00B7B98}"/>
    <dgm:cxn modelId="{76DF95B4-094E-4FC7-8EAB-65AEC7B5F824}" srcId="{BFFC8B24-9AEB-45B4-8C28-92C56E6BE4E8}" destId="{B81844C5-C673-4366-B52E-4A11BAA6E9C8}" srcOrd="3" destOrd="0" parTransId="{87DA37EC-8334-4E3E-B185-114CF8117BFC}" sibTransId="{3E12C7C2-BF18-410E-A587-7595DBBAB83D}"/>
    <dgm:cxn modelId="{B12B5A46-6322-4B85-B8EA-CA28FD59A339}" type="presOf" srcId="{17CD25AB-FCD1-4406-852C-B219D5D3C52B}" destId="{BF5555AD-6BF8-46C9-B57B-6BB2314FB3E3}" srcOrd="0" destOrd="2" presId="urn:microsoft.com/office/officeart/2008/layout/PictureStrips"/>
    <dgm:cxn modelId="{BAE39DA2-EBB9-47D8-88F1-3508EFE3B5E1}" type="presOf" srcId="{0C29F08A-31E9-472A-A4DB-60019BAF8AA7}" destId="{6D40B274-74F3-462F-8521-A24D8C5F3276}" srcOrd="0" destOrd="0" presId="urn:microsoft.com/office/officeart/2008/layout/PictureStrips"/>
    <dgm:cxn modelId="{735F895C-1AA3-4654-A2E2-FEE64288FAE8}" srcId="{0415E803-64F3-4E33-B67E-A10CE2584D05}" destId="{CAE1B534-5E1E-4226-AEF6-51977AE843F9}" srcOrd="0" destOrd="0" parTransId="{5D0AE456-B3CA-451B-B5EA-EC7E70F82939}" sibTransId="{04979C8E-E5A8-4F5F-9E2D-9A131619D9AE}"/>
    <dgm:cxn modelId="{9D2D4BF2-5A0C-486D-98B5-C67050D21A67}" type="presOf" srcId="{3094B88D-E8C3-438E-931F-680992048956}" destId="{5ECCA0DF-866A-4E7C-AA2C-05D0159A2CC4}" srcOrd="0" destOrd="2" presId="urn:microsoft.com/office/officeart/2008/layout/PictureStrips"/>
    <dgm:cxn modelId="{6CD93016-49E8-4FE8-850F-9512C6E5824A}" type="presOf" srcId="{C122C7B7-4A02-45D8-9A10-FF7EB6999462}" destId="{6C88391A-91A0-4FA9-A040-2674150691E6}" srcOrd="0" destOrd="0" presId="urn:microsoft.com/office/officeart/2008/layout/PictureStrips"/>
    <dgm:cxn modelId="{091F1774-7077-400A-891E-9BBB948EBC1F}" type="presOf" srcId="{0DCC6E37-0ECB-4D34-9470-7F859382D5B1}" destId="{5ECCA0DF-866A-4E7C-AA2C-05D0159A2CC4}" srcOrd="0" destOrd="0" presId="urn:microsoft.com/office/officeart/2008/layout/PictureStrips"/>
    <dgm:cxn modelId="{804BFB48-3CF3-47BB-A560-4B31C882EAF3}" srcId="{0DCC6E37-0ECB-4D34-9470-7F859382D5B1}" destId="{B0732215-FA24-4652-8E0A-8F965026B2F8}" srcOrd="0" destOrd="0" parTransId="{1446B5CE-A2A3-4594-A5EB-8DEC398E27C8}" sibTransId="{7CB87FD0-B5F5-439B-87A8-B0BCE9BAA8FA}"/>
    <dgm:cxn modelId="{1210CC6D-6B18-4D61-82F9-5D58BDF0A69E}" type="presOf" srcId="{05A7C110-41BE-4F6C-AD0E-EDB0FD5D2FF0}" destId="{552F355E-BA12-46B9-809E-6FDBE9AF1165}" srcOrd="0" destOrd="3" presId="urn:microsoft.com/office/officeart/2008/layout/PictureStrips"/>
    <dgm:cxn modelId="{ACBC89D3-E2C4-45E4-AC1D-69DA3AFB6719}" type="presOf" srcId="{BFFC8B24-9AEB-45B4-8C28-92C56E6BE4E8}" destId="{552F355E-BA12-46B9-809E-6FDBE9AF1165}" srcOrd="0" destOrd="0" presId="urn:microsoft.com/office/officeart/2008/layout/PictureStrips"/>
    <dgm:cxn modelId="{787EDAF1-79A5-48EA-8859-BBF089DCA0D4}" srcId="{0C29F08A-31E9-472A-A4DB-60019BAF8AA7}" destId="{0DCC6E37-0ECB-4D34-9470-7F859382D5B1}" srcOrd="1" destOrd="0" parTransId="{5109F130-F0F9-4BA2-A04C-C7A0A4E7F84F}" sibTransId="{03CA9C16-74C2-4307-85A3-7F12F78025F7}"/>
    <dgm:cxn modelId="{03F20925-9569-463F-BAA8-55F4E6973BAE}" srcId="{0C29F08A-31E9-472A-A4DB-60019BAF8AA7}" destId="{BFFC8B24-9AEB-45B4-8C28-92C56E6BE4E8}" srcOrd="2" destOrd="0" parTransId="{A100FF61-381C-416B-B8F6-C1313D40D63F}" sibTransId="{B04F92C3-DCC4-4067-8FEF-D3A8B479693A}"/>
    <dgm:cxn modelId="{E6252BD5-E3D9-4855-ADF7-4217EADBCF21}" type="presOf" srcId="{984F7E9A-0482-4A97-95A5-5AA63F148368}" destId="{552F355E-BA12-46B9-809E-6FDBE9AF1165}" srcOrd="0" destOrd="2" presId="urn:microsoft.com/office/officeart/2008/layout/PictureStrips"/>
    <dgm:cxn modelId="{26A0C69F-D62F-4E64-97F6-2B37E4A469AF}" srcId="{C122C7B7-4A02-45D8-9A10-FF7EB6999462}" destId="{4C989471-FFD1-4452-B6D5-076A8E4B551E}" srcOrd="0" destOrd="0" parTransId="{866988B6-25CD-425B-9AB0-90A9CEC7C0A1}" sibTransId="{FB8E57B2-37AE-4F0C-B6A3-D306FB69F13E}"/>
    <dgm:cxn modelId="{273C4620-DF31-4C13-AE34-EB18D37439C7}" type="presOf" srcId="{370DE06F-21C6-403E-9263-AB923E477825}" destId="{BF5555AD-6BF8-46C9-B57B-6BB2314FB3E3}" srcOrd="0" destOrd="1" presId="urn:microsoft.com/office/officeart/2008/layout/PictureStrips"/>
    <dgm:cxn modelId="{5406599B-FB24-48E2-9F9A-415516E20B7D}" srcId="{BFFC8B24-9AEB-45B4-8C28-92C56E6BE4E8}" destId="{05A7C110-41BE-4F6C-AD0E-EDB0FD5D2FF0}" srcOrd="2" destOrd="0" parTransId="{710DC2CB-DEF1-4FF7-86F2-F75D4DA1EF9C}" sibTransId="{B5E8CE79-CE51-4ADA-943E-02A5AA228069}"/>
    <dgm:cxn modelId="{53DA2EB2-2261-4227-8C10-0AF7C1DA4E90}" srcId="{BFFC8B24-9AEB-45B4-8C28-92C56E6BE4E8}" destId="{8F4C4AB3-E85D-4C9B-99A2-90E8E5A5351E}" srcOrd="0" destOrd="0" parTransId="{A685C36B-8E5B-4E96-B658-881E7825A18E}" sibTransId="{ADAA9F88-2EC7-4B06-A9C2-07CB3A61A00A}"/>
    <dgm:cxn modelId="{D75FBB15-98FD-4FBF-876C-72F004F98956}" type="presOf" srcId="{0415E803-64F3-4E33-B67E-A10CE2584D05}" destId="{40CACF3A-45BF-4BB1-8FA9-8964768DD7D7}" srcOrd="0" destOrd="0" presId="urn:microsoft.com/office/officeart/2008/layout/PictureStrips"/>
    <dgm:cxn modelId="{DAB783DF-A491-4E86-8EAD-174D316954D2}" type="presOf" srcId="{7C8BB082-6A79-4C84-9506-7FF8D9319887}" destId="{6C88391A-91A0-4FA9-A040-2674150691E6}" srcOrd="0" destOrd="2" presId="urn:microsoft.com/office/officeart/2008/layout/PictureStrips"/>
    <dgm:cxn modelId="{042C1D40-8668-4105-848F-2A9646C33BBF}" type="presOf" srcId="{B81844C5-C673-4366-B52E-4A11BAA6E9C8}" destId="{552F355E-BA12-46B9-809E-6FDBE9AF1165}" srcOrd="0" destOrd="4" presId="urn:microsoft.com/office/officeart/2008/layout/PictureStrips"/>
    <dgm:cxn modelId="{EED29296-D98A-43A4-98DE-CF9AB94BB484}" type="presOf" srcId="{102F3EAE-1F26-476B-9D82-AE0A7B1D46DB}" destId="{40CACF3A-45BF-4BB1-8FA9-8964768DD7D7}" srcOrd="0" destOrd="2" presId="urn:microsoft.com/office/officeart/2008/layout/PictureStrips"/>
    <dgm:cxn modelId="{F3101963-9A51-4583-8B66-C4AADD717F42}" type="presOf" srcId="{A118C2F0-84D6-404B-A3F1-87FAE4169C4C}" destId="{BF5555AD-6BF8-46C9-B57B-6BB2314FB3E3}" srcOrd="0" destOrd="0" presId="urn:microsoft.com/office/officeart/2008/layout/PictureStrips"/>
    <dgm:cxn modelId="{F1883753-6676-4625-B17F-AE68C6CACCB5}" type="presParOf" srcId="{6D40B274-74F3-462F-8521-A24D8C5F3276}" destId="{FB86538B-9736-429D-871A-0E980AFD649B}" srcOrd="0" destOrd="0" presId="urn:microsoft.com/office/officeart/2008/layout/PictureStrips"/>
    <dgm:cxn modelId="{D151DE0B-A684-4D72-ABE7-BEDA6B872601}" type="presParOf" srcId="{FB86538B-9736-429D-871A-0E980AFD649B}" destId="{40CACF3A-45BF-4BB1-8FA9-8964768DD7D7}" srcOrd="0" destOrd="0" presId="urn:microsoft.com/office/officeart/2008/layout/PictureStrips"/>
    <dgm:cxn modelId="{A4100962-A996-4188-A74E-9B19EE7B94B9}" type="presParOf" srcId="{FB86538B-9736-429D-871A-0E980AFD649B}" destId="{327A30EB-71ED-4D54-8B53-049289CD44F9}" srcOrd="1" destOrd="0" presId="urn:microsoft.com/office/officeart/2008/layout/PictureStrips"/>
    <dgm:cxn modelId="{0C02B3F8-4854-435F-863E-5E5E22E3DBCB}" type="presParOf" srcId="{6D40B274-74F3-462F-8521-A24D8C5F3276}" destId="{A1E5B169-663E-4192-836A-24089676AAF5}" srcOrd="1" destOrd="0" presId="urn:microsoft.com/office/officeart/2008/layout/PictureStrips"/>
    <dgm:cxn modelId="{3B87CA31-8968-4FC0-81C7-6B4B202BA014}" type="presParOf" srcId="{6D40B274-74F3-462F-8521-A24D8C5F3276}" destId="{1BCB4E08-348D-46C4-949F-9BD31D4AF0B9}" srcOrd="2" destOrd="0" presId="urn:microsoft.com/office/officeart/2008/layout/PictureStrips"/>
    <dgm:cxn modelId="{1A80CA6C-ECC4-4770-8421-274D4E82C124}" type="presParOf" srcId="{1BCB4E08-348D-46C4-949F-9BD31D4AF0B9}" destId="{5ECCA0DF-866A-4E7C-AA2C-05D0159A2CC4}" srcOrd="0" destOrd="0" presId="urn:microsoft.com/office/officeart/2008/layout/PictureStrips"/>
    <dgm:cxn modelId="{FC3B5428-B742-46B8-8E9F-79388B1B1A27}" type="presParOf" srcId="{1BCB4E08-348D-46C4-949F-9BD31D4AF0B9}" destId="{E3DC54DF-B4C4-4C0B-8151-531E3236752A}" srcOrd="1" destOrd="0" presId="urn:microsoft.com/office/officeart/2008/layout/PictureStrips"/>
    <dgm:cxn modelId="{BA46EE33-C34F-436A-94BA-25543B134914}" type="presParOf" srcId="{6D40B274-74F3-462F-8521-A24D8C5F3276}" destId="{F662A43C-D68D-4C7C-ACD7-57F2E92DB998}" srcOrd="3" destOrd="0" presId="urn:microsoft.com/office/officeart/2008/layout/PictureStrips"/>
    <dgm:cxn modelId="{F1F80291-19EE-4153-BD0A-FABCC3630F09}" type="presParOf" srcId="{6D40B274-74F3-462F-8521-A24D8C5F3276}" destId="{EC04F229-003B-442F-8608-78C1C301C5F5}" srcOrd="4" destOrd="0" presId="urn:microsoft.com/office/officeart/2008/layout/PictureStrips"/>
    <dgm:cxn modelId="{9983F1B2-8DD0-4884-ABB4-850AD639D2D3}" type="presParOf" srcId="{EC04F229-003B-442F-8608-78C1C301C5F5}" destId="{552F355E-BA12-46B9-809E-6FDBE9AF1165}" srcOrd="0" destOrd="0" presId="urn:microsoft.com/office/officeart/2008/layout/PictureStrips"/>
    <dgm:cxn modelId="{CAE1C068-F615-477C-A374-BA8EA56766FE}" type="presParOf" srcId="{EC04F229-003B-442F-8608-78C1C301C5F5}" destId="{FA961583-DE83-4347-8E2A-FE4EDE6E3792}" srcOrd="1" destOrd="0" presId="urn:microsoft.com/office/officeart/2008/layout/PictureStrips"/>
    <dgm:cxn modelId="{F6D2D82C-9261-4DF3-902E-0A81A290D1F8}" type="presParOf" srcId="{6D40B274-74F3-462F-8521-A24D8C5F3276}" destId="{99E4A042-34F0-403A-958D-1890B3C697C4}" srcOrd="5" destOrd="0" presId="urn:microsoft.com/office/officeart/2008/layout/PictureStrips"/>
    <dgm:cxn modelId="{02A6C823-B9E1-43E7-8958-503BA003425E}" type="presParOf" srcId="{6D40B274-74F3-462F-8521-A24D8C5F3276}" destId="{FCC1FC16-4BE7-402B-958C-54AA2AF2EDB1}" srcOrd="6" destOrd="0" presId="urn:microsoft.com/office/officeart/2008/layout/PictureStrips"/>
    <dgm:cxn modelId="{BE3BA659-9CCD-4BAD-BCE1-1986EB15B408}" type="presParOf" srcId="{FCC1FC16-4BE7-402B-958C-54AA2AF2EDB1}" destId="{6C88391A-91A0-4FA9-A040-2674150691E6}" srcOrd="0" destOrd="0" presId="urn:microsoft.com/office/officeart/2008/layout/PictureStrips"/>
    <dgm:cxn modelId="{26BB77F5-6F10-4FAB-9695-4F65FB8F7C2A}" type="presParOf" srcId="{FCC1FC16-4BE7-402B-958C-54AA2AF2EDB1}" destId="{DEEA7580-07DB-47C1-818F-B9665B217DD2}" srcOrd="1" destOrd="0" presId="urn:microsoft.com/office/officeart/2008/layout/PictureStrips"/>
    <dgm:cxn modelId="{7B003A99-EC06-4B72-AE9A-9E6894B1015E}" type="presParOf" srcId="{6D40B274-74F3-462F-8521-A24D8C5F3276}" destId="{90FC9906-0C8F-47A3-BBB1-0F726E69BB5B}" srcOrd="7" destOrd="0" presId="urn:microsoft.com/office/officeart/2008/layout/PictureStrips"/>
    <dgm:cxn modelId="{10FFC2C5-9378-4A7D-BD9A-457A5DBBD1DC}" type="presParOf" srcId="{6D40B274-74F3-462F-8521-A24D8C5F3276}" destId="{B61733E3-D7BB-42E6-8D69-06C405145E7F}" srcOrd="8" destOrd="0" presId="urn:microsoft.com/office/officeart/2008/layout/PictureStrips"/>
    <dgm:cxn modelId="{27BAEE24-93C0-4F54-9062-3827D85A2017}" type="presParOf" srcId="{B61733E3-D7BB-42E6-8D69-06C405145E7F}" destId="{BF5555AD-6BF8-46C9-B57B-6BB2314FB3E3}" srcOrd="0" destOrd="0" presId="urn:microsoft.com/office/officeart/2008/layout/PictureStrips"/>
    <dgm:cxn modelId="{C9B3220E-A73D-44FF-B20E-300FB7E4063E}" type="presParOf" srcId="{B61733E3-D7BB-42E6-8D69-06C405145E7F}" destId="{9A21E47C-FEE7-4524-B0E8-64010DBB21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CF3A-45BF-4BB1-8FA9-8964768DD7D7}">
      <dsp:nvSpPr>
        <dsp:cNvPr id="0" name=""/>
        <dsp:cNvSpPr/>
      </dsp:nvSpPr>
      <dsp:spPr>
        <a:xfrm>
          <a:off x="543305" y="271495"/>
          <a:ext cx="4295179" cy="13422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4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IMAS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Atención a Familias, en el motivo de Necesidades Básicas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Emprendimiento Productivo Individual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305" y="271495"/>
        <a:ext cx="4295179" cy="1342243"/>
      </dsp:txXfrm>
    </dsp:sp>
    <dsp:sp modelId="{327A30EB-71ED-4D54-8B53-049289CD44F9}">
      <dsp:nvSpPr>
        <dsp:cNvPr id="0" name=""/>
        <dsp:cNvSpPr/>
      </dsp:nvSpPr>
      <dsp:spPr>
        <a:xfrm>
          <a:off x="364339" y="77616"/>
          <a:ext cx="939570" cy="140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CA0DF-866A-4E7C-AA2C-05D0159A2CC4}">
      <dsp:nvSpPr>
        <dsp:cNvPr id="0" name=""/>
        <dsp:cNvSpPr/>
      </dsp:nvSpPr>
      <dsp:spPr>
        <a:xfrm>
          <a:off x="5246480" y="271495"/>
          <a:ext cx="4295179" cy="13422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4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Ministerio de Gobernación (Migración)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Residentes temporales: Inversionistas, pensionados y rentistas.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Residencias temporales: ejecutivos, científicos, técnicos, profesionales, religiosos y otros</a:t>
          </a:r>
          <a:endParaRPr lang="es-CR" sz="1200" kern="1200" dirty="0"/>
        </a:p>
      </dsp:txBody>
      <dsp:txXfrm>
        <a:off x="5246480" y="271495"/>
        <a:ext cx="4295179" cy="1342243"/>
      </dsp:txXfrm>
    </dsp:sp>
    <dsp:sp modelId="{E3DC54DF-B4C4-4C0B-8151-531E3236752A}">
      <dsp:nvSpPr>
        <dsp:cNvPr id="0" name=""/>
        <dsp:cNvSpPr/>
      </dsp:nvSpPr>
      <dsp:spPr>
        <a:xfrm>
          <a:off x="5067514" y="77616"/>
          <a:ext cx="939570" cy="1409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F355E-BA12-46B9-809E-6FDBE9AF1165}">
      <dsp:nvSpPr>
        <dsp:cNvPr id="0" name=""/>
        <dsp:cNvSpPr/>
      </dsp:nvSpPr>
      <dsp:spPr>
        <a:xfrm>
          <a:off x="543305" y="1961231"/>
          <a:ext cx="4295179" cy="13422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4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AYA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Carta de disponibilidad de agua.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Aprobación de planos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Inspección y recepción de obras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Conexión de servicio nuevo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43305" y="1961231"/>
        <a:ext cx="4295179" cy="1342243"/>
      </dsp:txXfrm>
    </dsp:sp>
    <dsp:sp modelId="{FA961583-DE83-4347-8E2A-FE4EDE6E3792}">
      <dsp:nvSpPr>
        <dsp:cNvPr id="0" name=""/>
        <dsp:cNvSpPr/>
      </dsp:nvSpPr>
      <dsp:spPr>
        <a:xfrm>
          <a:off x="364339" y="1767351"/>
          <a:ext cx="939570" cy="1409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8391A-91A0-4FA9-A040-2674150691E6}">
      <dsp:nvSpPr>
        <dsp:cNvPr id="0" name=""/>
        <dsp:cNvSpPr/>
      </dsp:nvSpPr>
      <dsp:spPr>
        <a:xfrm>
          <a:off x="5246480" y="1961231"/>
          <a:ext cx="4295179" cy="13422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4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Municipalidad de Belén</a:t>
          </a:r>
          <a:endParaRPr lang="es-CR" sz="1600" kern="1200" dirty="0">
            <a:solidFill>
              <a:schemeClr val="tx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Patentes comerciales y de licores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Permisos de construcción y plan regulador.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6480" y="1961231"/>
        <a:ext cx="4295179" cy="1342243"/>
      </dsp:txXfrm>
    </dsp:sp>
    <dsp:sp modelId="{DEEA7580-07DB-47C1-818F-B9665B217DD2}">
      <dsp:nvSpPr>
        <dsp:cNvPr id="0" name=""/>
        <dsp:cNvSpPr/>
      </dsp:nvSpPr>
      <dsp:spPr>
        <a:xfrm>
          <a:off x="5067514" y="1767351"/>
          <a:ext cx="939570" cy="14093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555AD-6BF8-46C9-B57B-6BB2314FB3E3}">
      <dsp:nvSpPr>
        <dsp:cNvPr id="0" name=""/>
        <dsp:cNvSpPr/>
      </dsp:nvSpPr>
      <dsp:spPr>
        <a:xfrm>
          <a:off x="2894893" y="3650967"/>
          <a:ext cx="4295179" cy="13422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4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Municipalidad de Santa Ana**</a:t>
          </a:r>
          <a:endParaRPr lang="es-C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Patentes comerciales y de licores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Permisos de construcción y plan regulador.</a:t>
          </a:r>
          <a:endParaRPr lang="es-CR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4893" y="3650967"/>
        <a:ext cx="4295179" cy="1342243"/>
      </dsp:txXfrm>
    </dsp:sp>
    <dsp:sp modelId="{9A21E47C-FEE7-4524-B0E8-64010DBB214C}">
      <dsp:nvSpPr>
        <dsp:cNvPr id="0" name=""/>
        <dsp:cNvSpPr/>
      </dsp:nvSpPr>
      <dsp:spPr>
        <a:xfrm>
          <a:off x="2715927" y="3457087"/>
          <a:ext cx="939570" cy="140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0" r="-20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7612" cy="3770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66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63588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0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41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93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Medios de participación</a:t>
            </a:r>
          </a:p>
          <a:p>
            <a:r>
              <a:rPr lang="es-CR" sz="1200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Reuniones, </a:t>
            </a:r>
            <a:r>
              <a:rPr lang="es-CR" sz="1200" dirty="0" err="1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focus</a:t>
            </a:r>
            <a:r>
              <a:rPr lang="es-CR" sz="1200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s-CR" sz="1200" dirty="0" err="1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groups</a:t>
            </a:r>
            <a:r>
              <a:rPr lang="es-CR" sz="1200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, entrevistas, aplicación de encuestas, visitas de campo.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1288785" hangingPunct="1">
              <a:defRPr/>
            </a:pPr>
            <a:fld id="{DB19E439-0A36-4389-B1D4-036D35E9F4EA}" type="slidenum">
              <a:rPr lang="en-US" sz="13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1288785" hangingPunct="1">
                <a:defRPr/>
              </a:pPr>
              <a:t>10</a:t>
            </a:fld>
            <a:endParaRPr lang="en-US" sz="13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6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138" indent="-84138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Faltan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dos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semanas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para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cerrar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trabajo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AIR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ex post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.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Presentación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informes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técnicos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al MEIC.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Revisión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dichos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informes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.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Envío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informes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a las instituciones.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Corre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plazo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para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envío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de planes de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acción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para el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análisis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y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toma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de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decisiones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sobre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las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propuestas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formuladas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por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CR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Fluye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89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36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12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623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‹Nº›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899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‹Nº›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8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533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63481"/>
            <a:ext cx="10512862" cy="739056"/>
          </a:xfrm>
        </p:spPr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4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65126AA1-61AA-4630-B2DA-FFB7618C0A20}" type="datetimeFigureOut">
              <a:rPr kumimoji="0" lang="es-C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24/8/2021</a:t>
            </a:fld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10355126-5CA1-439D-88E3-71C67956AAFD}" type="slidenum">
              <a:rPr kumimoji="0" lang="es-C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‹Nº›</a:t>
            </a:fld>
            <a:endParaRPr kumimoji="0" lang="es-C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06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778" y="736689"/>
            <a:ext cx="1124927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999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778" y="402587"/>
            <a:ext cx="1124927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999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994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63481"/>
            <a:ext cx="10512862" cy="739056"/>
          </a:xfrm>
        </p:spPr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91CD03-3F67-4027-8593-90178174566B}"/>
              </a:ext>
            </a:extLst>
          </p:cNvPr>
          <p:cNvGrpSpPr/>
          <p:nvPr userDrawn="1"/>
        </p:nvGrpSpPr>
        <p:grpSpPr>
          <a:xfrm>
            <a:off x="12554759" y="2"/>
            <a:ext cx="1643619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9967EC7A-09F8-4E1B-AB8A-1A11DE75D851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B72257-1851-43E6-BD0E-7525A0ADEF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88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4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78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33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73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9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62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7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85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8037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7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623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8450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‹Nº›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596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163482"/>
            <a:ext cx="10512862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219200"/>
            <a:ext cx="10512862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12188825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16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199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199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06" y="173663"/>
            <a:ext cx="369496" cy="57075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476" y="-16654"/>
            <a:ext cx="1511081" cy="612144"/>
            <a:chOff x="-2096383" y="21447"/>
            <a:chExt cx="1511475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171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12698" y="6959601"/>
            <a:ext cx="1352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lang="en-US" sz="3599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j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j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24.png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3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2.png"/><Relationship Id="rId8" Type="http://schemas.openxmlformats.org/officeDocument/2006/relationships/image" Target="../media/image70.svg"/><Relationship Id="rId3" Type="http://schemas.openxmlformats.org/officeDocument/2006/relationships/image" Target="../media/image38.png"/><Relationship Id="rId17" Type="http://schemas.openxmlformats.org/officeDocument/2006/relationships/image" Target="../media/image41.png"/><Relationship Id="rId12" Type="http://schemas.openxmlformats.org/officeDocument/2006/relationships/image" Target="../media/image11.svg"/><Relationship Id="rId2" Type="http://schemas.openxmlformats.org/officeDocument/2006/relationships/image" Target="../media/image37.jpg"/><Relationship Id="rId16" Type="http://schemas.openxmlformats.org/officeDocument/2006/relationships/image" Target="../media/image4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svg"/><Relationship Id="rId15" Type="http://schemas.openxmlformats.org/officeDocument/2006/relationships/image" Target="../media/image39.png"/><Relationship Id="rId10" Type="http://schemas.openxmlformats.org/officeDocument/2006/relationships/image" Target="../media/image90.svg"/><Relationship Id="rId19" Type="http://schemas.openxmlformats.org/officeDocument/2006/relationships/image" Target="../media/image43.png"/><Relationship Id="rId14" Type="http://schemas.openxmlformats.org/officeDocument/2006/relationships/image" Target="../media/image130.sv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F35C21-F604-4661-82DA-DFF6D6165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95" b="23365"/>
          <a:stretch/>
        </p:blipFill>
        <p:spPr>
          <a:xfrm>
            <a:off x="9817079" y="162231"/>
            <a:ext cx="2249897" cy="958645"/>
          </a:xfrm>
          <a:prstGeom prst="rect">
            <a:avLst/>
          </a:prstGeom>
        </p:spPr>
      </p:pic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699161BA-BF04-46D5-A8A5-80624ED82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593" y="2373399"/>
            <a:ext cx="3056243" cy="203876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DD3AECB-B676-4228-9691-E622B81D8FC3}"/>
              </a:ext>
            </a:extLst>
          </p:cNvPr>
          <p:cNvSpPr txBox="1">
            <a:spLocks/>
          </p:cNvSpPr>
          <p:nvPr/>
        </p:nvSpPr>
        <p:spPr>
          <a:xfrm>
            <a:off x="1091340" y="4606766"/>
            <a:ext cx="10360501" cy="761684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Economía Industria y Comercio</a:t>
            </a:r>
            <a:endParaRPr lang="es-MX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88773F5-0D2E-421A-A4AC-229EF0E00F51}"/>
              </a:ext>
            </a:extLst>
          </p:cNvPr>
          <p:cNvSpPr txBox="1">
            <a:spLocks/>
          </p:cNvSpPr>
          <p:nvPr/>
        </p:nvSpPr>
        <p:spPr>
          <a:xfrm>
            <a:off x="914160" y="1544296"/>
            <a:ext cx="10360501" cy="761684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42612C-611E-4349-B8B2-270CABE62517}"/>
              </a:ext>
            </a:extLst>
          </p:cNvPr>
          <p:cNvSpPr txBox="1"/>
          <p:nvPr/>
        </p:nvSpPr>
        <p:spPr>
          <a:xfrm>
            <a:off x="1219360" y="1666460"/>
            <a:ext cx="10104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Mejora </a:t>
            </a: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Regulatoria y Simplificación de Trámites</a:t>
            </a:r>
            <a:endParaRPr lang="es-C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109855" y="2576945"/>
            <a:ext cx="27709" cy="15794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898073" y="3006692"/>
            <a:ext cx="400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DIRECTRIZ </a:t>
            </a:r>
          </a:p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085-MIDEPLAN-MEIC</a:t>
            </a:r>
            <a:endParaRPr lang="es-C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34316" y="2360816"/>
            <a:ext cx="40096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Alianza Público-Privada</a:t>
            </a:r>
          </a:p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Implementar 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y probar una </a:t>
            </a: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metodología de análisis regulatorio ex </a:t>
            </a: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post</a:t>
            </a:r>
            <a:endParaRPr lang="es-CR" b="1" dirty="0" smtClean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Desarrollar una </a:t>
            </a: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plataforma tecnológica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 que soporta el 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proceso</a:t>
            </a:r>
            <a:endParaRPr lang="es-CR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Entregar a las instituciones una </a:t>
            </a: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propuesta de mejora 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de las regulaciones analizadas que impacten la actividad de sus 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regulados</a:t>
            </a:r>
          </a:p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Presentación de un </a:t>
            </a: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plan de acción para implementar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 las propuestas (Instituciones)</a:t>
            </a:r>
          </a:p>
          <a:p>
            <a:pPr marL="285750" indent="-285750" defTabSz="9144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CR" b="1" dirty="0" smtClean="0">
                <a:solidFill>
                  <a:schemeClr val="accent1"/>
                </a:solidFill>
                <a:latin typeface="Calibri" panose="020F0502020204030204"/>
              </a:rPr>
              <a:t>Seguimiento</a:t>
            </a:r>
            <a:r>
              <a:rPr lang="es-CR" b="1" dirty="0" smtClean="0">
                <a:solidFill>
                  <a:prstClr val="black"/>
                </a:solidFill>
                <a:latin typeface="Calibri" panose="020F0502020204030204"/>
              </a:rPr>
              <a:t> al Plan de Acción (MEIC)</a:t>
            </a:r>
            <a:endParaRPr lang="es-C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5056500" y="1977842"/>
            <a:ext cx="2152726" cy="769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E</a:t>
            </a:r>
            <a:r>
              <a:rPr lang="es-CR" sz="1799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nfoque </a:t>
            </a: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Regulaciones, no trámites ni requisitos</a:t>
            </a:r>
          </a:p>
        </p:txBody>
      </p:sp>
      <p:pic>
        <p:nvPicPr>
          <p:cNvPr id="27" name="Gráfico 7" descr="Objetivo contorno">
            <a:extLst>
              <a:ext uri="{FF2B5EF4-FFF2-40B4-BE49-F238E27FC236}">
                <a16:creationId xmlns:a16="http://schemas.microsoft.com/office/drawing/2014/main" id="{C2855A58-F695-4156-AFB6-50D458D2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75781" y="922811"/>
            <a:ext cx="914162" cy="914162"/>
          </a:xfrm>
          <a:prstGeom prst="rect">
            <a:avLst/>
          </a:prstGeom>
        </p:spPr>
      </p:pic>
      <p:sp>
        <p:nvSpPr>
          <p:cNvPr id="28" name="Rectangle 55">
            <a:extLst>
              <a:ext uri="{FF2B5EF4-FFF2-40B4-BE49-F238E27FC236}">
                <a16:creationId xmlns:a16="http://schemas.microsoft.com/office/drawing/2014/main" id="{AE5DAEF1-6AE5-406B-B1BD-8C4D0EA8356E}"/>
              </a:ext>
            </a:extLst>
          </p:cNvPr>
          <p:cNvSpPr/>
          <p:nvPr/>
        </p:nvSpPr>
        <p:spPr>
          <a:xfrm>
            <a:off x="7741087" y="2029742"/>
            <a:ext cx="2152726" cy="10155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Metodología</a:t>
            </a:r>
            <a:endParaRPr lang="es-CR" sz="1799" b="1" dirty="0">
              <a:solidFill>
                <a:srgbClr val="101072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algn="ctr"/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Mejores prácticas de </a:t>
            </a:r>
            <a:r>
              <a:rPr lang="es-C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OCDE</a:t>
            </a:r>
          </a:p>
          <a:p>
            <a:pPr algn="ctr"/>
            <a:r>
              <a:rPr lang="es-CR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Incluye costeo</a:t>
            </a:r>
            <a:endParaRPr lang="es-CR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pic>
        <p:nvPicPr>
          <p:cNvPr id="29" name="Gráfico 5" descr="Cuaderno de estrategias contorno">
            <a:extLst>
              <a:ext uri="{FF2B5EF4-FFF2-40B4-BE49-F238E27FC236}">
                <a16:creationId xmlns:a16="http://schemas.microsoft.com/office/drawing/2014/main" id="{08C5E56B-4871-48BB-B319-EFD8B8084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0369" y="947234"/>
            <a:ext cx="914162" cy="914162"/>
          </a:xfrm>
          <a:prstGeom prst="rect">
            <a:avLst/>
          </a:prstGeom>
        </p:spPr>
      </p:pic>
      <p:sp>
        <p:nvSpPr>
          <p:cNvPr id="30" name="Diagrama de flujo: conector 99">
            <a:extLst>
              <a:ext uri="{FF2B5EF4-FFF2-40B4-BE49-F238E27FC236}">
                <a16:creationId xmlns:a16="http://schemas.microsoft.com/office/drawing/2014/main" id="{467269B5-90DD-4557-9502-374A0F677F37}"/>
              </a:ext>
            </a:extLst>
          </p:cNvPr>
          <p:cNvSpPr/>
          <p:nvPr/>
        </p:nvSpPr>
        <p:spPr>
          <a:xfrm>
            <a:off x="5750699" y="2803085"/>
            <a:ext cx="1280189" cy="112899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>
              <a:latin typeface="Century Gothic" panose="020B0502020202020204" pitchFamily="34" charset="0"/>
            </a:endParaRPr>
          </a:p>
        </p:txBody>
      </p:sp>
      <p:sp>
        <p:nvSpPr>
          <p:cNvPr id="31" name="Rectangle 54">
            <a:extLst>
              <a:ext uri="{FF2B5EF4-FFF2-40B4-BE49-F238E27FC236}">
                <a16:creationId xmlns:a16="http://schemas.microsoft.com/office/drawing/2014/main" id="{4687206E-2070-4F47-B809-C9175FA74F1C}"/>
              </a:ext>
            </a:extLst>
          </p:cNvPr>
          <p:cNvSpPr/>
          <p:nvPr/>
        </p:nvSpPr>
        <p:spPr>
          <a:xfrm>
            <a:off x="4933831" y="3973117"/>
            <a:ext cx="2660931" cy="12615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b="1" dirty="0" err="1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Dónde</a:t>
            </a:r>
            <a:r>
              <a:rPr lang="es-CR" sz="1799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Sectores económicos, Banco Central, e instituciones definidas con MEIC</a:t>
            </a:r>
          </a:p>
        </p:txBody>
      </p:sp>
      <p:pic>
        <p:nvPicPr>
          <p:cNvPr id="32" name="Gráfico 9" descr="Marcador contorno">
            <a:extLst>
              <a:ext uri="{FF2B5EF4-FFF2-40B4-BE49-F238E27FC236}">
                <a16:creationId xmlns:a16="http://schemas.microsoft.com/office/drawing/2014/main" id="{77AFD57C-3D7E-4F76-9399-FE05C95D15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07215" y="3132970"/>
            <a:ext cx="914162" cy="914162"/>
          </a:xfrm>
          <a:prstGeom prst="rect">
            <a:avLst/>
          </a:prstGeom>
        </p:spPr>
      </p:pic>
      <p:sp>
        <p:nvSpPr>
          <p:cNvPr id="33" name="Rectangle 57">
            <a:extLst>
              <a:ext uri="{FF2B5EF4-FFF2-40B4-BE49-F238E27FC236}">
                <a16:creationId xmlns:a16="http://schemas.microsoft.com/office/drawing/2014/main" id="{519821FA-E02E-461E-9055-D2B735948368}"/>
              </a:ext>
            </a:extLst>
          </p:cNvPr>
          <p:cNvSpPr/>
          <p:nvPr/>
        </p:nvSpPr>
        <p:spPr>
          <a:xfrm>
            <a:off x="7755478" y="4148161"/>
            <a:ext cx="2363735" cy="10155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799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Plazo</a:t>
            </a:r>
            <a:endParaRPr lang="es-CR" sz="1799" b="1" dirty="0">
              <a:solidFill>
                <a:srgbClr val="101072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algn="ctr"/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Durante un período de 4 </a:t>
            </a:r>
            <a:r>
              <a:rPr lang="es-C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meses</a:t>
            </a: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 </a:t>
            </a:r>
            <a:r>
              <a:rPr lang="es-C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por Bloque de Instituciones</a:t>
            </a:r>
            <a:endParaRPr lang="es-CR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pic>
        <p:nvPicPr>
          <p:cNvPr id="34" name="Gráfico 13" descr="Calendario contorno">
            <a:extLst>
              <a:ext uri="{FF2B5EF4-FFF2-40B4-BE49-F238E27FC236}">
                <a16:creationId xmlns:a16="http://schemas.microsoft.com/office/drawing/2014/main" id="{80A8DE28-072D-40AD-AD43-0E189D3B10E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80265" y="3135675"/>
            <a:ext cx="914162" cy="91416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17374" y="5721499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defRPr/>
            </a:pPr>
            <a:r>
              <a:rPr lang="es-CR" b="1" dirty="0">
                <a:solidFill>
                  <a:srgbClr val="FFC000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Más allá de trámites y </a:t>
            </a:r>
            <a:r>
              <a:rPr lang="es-CR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procedimientos…</a:t>
            </a:r>
            <a:endParaRPr lang="es-CR" b="1" dirty="0">
              <a:solidFill>
                <a:srgbClr val="FFC000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pic>
        <p:nvPicPr>
          <p:cNvPr id="36" name="Imagen 3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699161BA-BF04-46D5-A8A5-80624ED82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939" y="142253"/>
            <a:ext cx="3406043" cy="22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4732987" y="2864900"/>
            <a:ext cx="10968037" cy="1143000"/>
          </a:xfrm>
        </p:spPr>
        <p:txBody>
          <a:bodyPr/>
          <a:lstStyle/>
          <a:p>
            <a:r>
              <a:rPr lang="es-CR" dirty="0" smtClean="0"/>
              <a:t>Bloque I de Instituciones</a:t>
            </a:r>
            <a:endParaRPr lang="es-C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50476"/>
              </p:ext>
            </p:extLst>
          </p:nvPr>
        </p:nvGraphicFramePr>
        <p:xfrm>
          <a:off x="1297627" y="718564"/>
          <a:ext cx="10250360" cy="5807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4664">
                  <a:extLst>
                    <a:ext uri="{9D8B030D-6E8A-4147-A177-3AD203B41FA5}">
                      <a16:colId xmlns:a16="http://schemas.microsoft.com/office/drawing/2014/main" val="4147374275"/>
                    </a:ext>
                  </a:extLst>
                </a:gridCol>
                <a:gridCol w="4838909">
                  <a:extLst>
                    <a:ext uri="{9D8B030D-6E8A-4147-A177-3AD203B41FA5}">
                      <a16:colId xmlns:a16="http://schemas.microsoft.com/office/drawing/2014/main" val="146246825"/>
                    </a:ext>
                  </a:extLst>
                </a:gridCol>
                <a:gridCol w="3416787">
                  <a:extLst>
                    <a:ext uri="{9D8B030D-6E8A-4147-A177-3AD203B41FA5}">
                      <a16:colId xmlns:a16="http://schemas.microsoft.com/office/drawing/2014/main" val="370021423"/>
                    </a:ext>
                  </a:extLst>
                </a:gridCol>
              </a:tblGrid>
              <a:tr h="397893">
                <a:tc>
                  <a:txBody>
                    <a:bodyPr/>
                    <a:lstStyle/>
                    <a:p>
                      <a:r>
                        <a:rPr lang="es-C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Institución</a:t>
                      </a:r>
                      <a:endParaRPr lang="es-C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Regulaciones</a:t>
                      </a:r>
                      <a:r>
                        <a:rPr lang="es-CR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Revisadas</a:t>
                      </a:r>
                      <a:endParaRPr lang="es-C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Plan</a:t>
                      </a:r>
                      <a:r>
                        <a:rPr lang="es-CR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Acción</a:t>
                      </a:r>
                      <a:endParaRPr lang="es-C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486369"/>
                  </a:ext>
                </a:extLst>
              </a:tr>
              <a:tr h="397893">
                <a:tc rowSpan="2">
                  <a:txBody>
                    <a:bodyPr/>
                    <a:lstStyle/>
                    <a:p>
                      <a:endParaRPr lang="es-CR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dirty="0" smtClean="0">
                          <a:latin typeface="+mn-lt"/>
                        </a:rPr>
                        <a:t>Ventas a plazo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CR" sz="1400" b="0" dirty="0" smtClean="0">
                          <a:latin typeface="+mn-lt"/>
                        </a:rPr>
                        <a:t>Presentado y en Seguimiento</a:t>
                      </a:r>
                    </a:p>
                    <a:p>
                      <a:r>
                        <a:rPr lang="es-CR" sz="1400" b="0" dirty="0" smtClean="0">
                          <a:latin typeface="+mn-lt"/>
                        </a:rPr>
                        <a:t>Fecha de finalización: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Febrero 2022</a:t>
                      </a:r>
                      <a:r>
                        <a:rPr lang="es-CR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(Ventas a plazo)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Agosto 2021 (Digepyme)</a:t>
                      </a:r>
                      <a:endParaRPr lang="es-CR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47024"/>
                  </a:ext>
                </a:extLst>
              </a:tr>
              <a:tr h="534072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dirty="0" smtClean="0">
                          <a:latin typeface="+mn-lt"/>
                        </a:rPr>
                        <a:t>Registro Pyme y emprendedor</a:t>
                      </a:r>
                      <a:endParaRPr lang="es-CR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86102"/>
                  </a:ext>
                </a:extLst>
              </a:tr>
              <a:tr h="555959">
                <a:tc rowSpan="2">
                  <a:txBody>
                    <a:bodyPr/>
                    <a:lstStyle/>
                    <a:p>
                      <a:endParaRPr lang="es-CR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dirty="0" smtClean="0">
                          <a:latin typeface="+mn-lt"/>
                        </a:rPr>
                        <a:t>Desarrollo y ejecución de</a:t>
                      </a:r>
                      <a:r>
                        <a:rPr lang="es-ES" sz="1400" b="0" baseline="0" dirty="0" smtClean="0">
                          <a:latin typeface="+mn-lt"/>
                        </a:rPr>
                        <a:t> </a:t>
                      </a:r>
                      <a:r>
                        <a:rPr lang="es-ES" sz="1400" b="0" dirty="0" smtClean="0">
                          <a:latin typeface="+mn-lt"/>
                        </a:rPr>
                        <a:t>Proyecto Turístico Papagayo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CR" sz="1400" b="0" dirty="0" smtClean="0">
                          <a:latin typeface="+mn-lt"/>
                        </a:rPr>
                        <a:t>Presentado y en Seguimiento</a:t>
                      </a:r>
                    </a:p>
                    <a:p>
                      <a:r>
                        <a:rPr lang="es-CR" sz="1400" b="0" dirty="0" smtClean="0">
                          <a:latin typeface="+mn-lt"/>
                        </a:rPr>
                        <a:t>Fecha</a:t>
                      </a:r>
                      <a:r>
                        <a:rPr lang="es-CR" sz="1400" b="0" baseline="0" dirty="0" smtClean="0">
                          <a:latin typeface="+mn-lt"/>
                        </a:rPr>
                        <a:t> de Finalización: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Setiembre 2022</a:t>
                      </a:r>
                      <a:endParaRPr lang="es-CR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687560"/>
                  </a:ext>
                </a:extLst>
              </a:tr>
              <a:tr h="555959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CR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u="none" strike="noStrike" cap="none" dirty="0" smtClean="0">
                          <a:latin typeface="+mn-lt"/>
                          <a:sym typeface="Arial"/>
                        </a:rPr>
                        <a:t>Concesión de marinas</a:t>
                      </a:r>
                      <a:r>
                        <a:rPr lang="es-CR" sz="1400" b="0" u="none" strike="noStrike" cap="none" baseline="0" dirty="0" smtClean="0">
                          <a:latin typeface="+mn-lt"/>
                          <a:sym typeface="Arial"/>
                        </a:rPr>
                        <a:t> </a:t>
                      </a:r>
                      <a:r>
                        <a:rPr lang="es-CR" sz="1400" b="0" u="none" strike="noStrike" cap="none" dirty="0" smtClean="0">
                          <a:latin typeface="+mn-lt"/>
                          <a:sym typeface="Arial"/>
                        </a:rPr>
                        <a:t>y atracaderos turísticos</a:t>
                      </a:r>
                      <a:endParaRPr lang="es-CR" sz="14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2793"/>
                  </a:ext>
                </a:extLst>
              </a:tr>
              <a:tr h="694138">
                <a:tc>
                  <a:txBody>
                    <a:bodyPr/>
                    <a:lstStyle/>
                    <a:p>
                      <a:endParaRPr lang="es-CR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4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dirty="0" smtClean="0">
                          <a:latin typeface="+mn-lt"/>
                        </a:rPr>
                        <a:t>Servicios Eléctricos</a:t>
                      </a:r>
                      <a:endParaRPr lang="es-CR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R" sz="1400" b="0" dirty="0" smtClean="0">
                          <a:latin typeface="+mn-lt"/>
                        </a:rPr>
                        <a:t>Presentado</a:t>
                      </a:r>
                      <a:r>
                        <a:rPr lang="es-CR" sz="1400" b="0" baseline="0" dirty="0" smtClean="0">
                          <a:latin typeface="+mn-lt"/>
                        </a:rPr>
                        <a:t> y en Seguimiento</a:t>
                      </a:r>
                    </a:p>
                    <a:p>
                      <a:r>
                        <a:rPr lang="es-CR" sz="1400" b="0" baseline="0" dirty="0" smtClean="0">
                          <a:latin typeface="+mn-lt"/>
                        </a:rPr>
                        <a:t>Fecha de Finalización: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Diciembre 2021</a:t>
                      </a:r>
                      <a:endParaRPr lang="es-CR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206998"/>
                  </a:ext>
                </a:extLst>
              </a:tr>
              <a:tr h="2487327">
                <a:tc>
                  <a:txBody>
                    <a:bodyPr/>
                    <a:lstStyle/>
                    <a:p>
                      <a:endParaRPr lang="es-CR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Patentes Comerciales y de licores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R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Reglamento de construcciones</a:t>
                      </a:r>
                      <a:r>
                        <a:rPr lang="es-CR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C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 Plan Regulador</a:t>
                      </a:r>
                      <a:endParaRPr lang="es-CR" sz="1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R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Presentado y en Seguimiento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R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Finalización: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Agosto 2022 (Licencias de Funcionamiento)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2022 (Usos de Suelo)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 2022 (Plan regulador y Reglamento de construcciones)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2022 (Licencias de Licores)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R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846701"/>
                  </a:ext>
                </a:extLst>
              </a:tr>
            </a:tbl>
          </a:graphicData>
        </a:graphic>
      </p:graphicFrame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AEB98A9-D2D8-4691-8A04-013EBD71B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14" y="1035927"/>
            <a:ext cx="1355136" cy="1047151"/>
          </a:xfrm>
          <a:prstGeom prst="rect">
            <a:avLst/>
          </a:prstGeom>
        </p:spPr>
      </p:pic>
      <p:pic>
        <p:nvPicPr>
          <p:cNvPr id="6" name="Picture 2" descr="Home - Instituto Costarricense de Turismo | ICT">
            <a:extLst>
              <a:ext uri="{FF2B5EF4-FFF2-40B4-BE49-F238E27FC236}">
                <a16:creationId xmlns:a16="http://schemas.microsoft.com/office/drawing/2014/main" id="{90D104DF-6A9A-4113-8F8E-64D7037A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0" y="2347680"/>
            <a:ext cx="1653541" cy="5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luz, alimentos, plato, dibujo&#10;&#10;Descripción generada automáticamente">
            <a:extLst>
              <a:ext uri="{FF2B5EF4-FFF2-40B4-BE49-F238E27FC236}">
                <a16:creationId xmlns:a16="http://schemas.microsoft.com/office/drawing/2014/main" id="{B26A132A-0778-4E5A-BC12-689802D98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14" y="3226383"/>
            <a:ext cx="1407736" cy="791852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2646AB5-6906-4097-AF86-74A50B689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14" y="4788094"/>
            <a:ext cx="1576028" cy="5965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9E9660-C582-4EF3-985A-A9A548B878F4}"/>
              </a:ext>
            </a:extLst>
          </p:cNvPr>
          <p:cNvSpPr txBox="1"/>
          <p:nvPr/>
        </p:nvSpPr>
        <p:spPr>
          <a:xfrm>
            <a:off x="6422807" y="6518574"/>
            <a:ext cx="6443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De 21 instrumentos regulatorios a 7 regulaciones </a:t>
            </a:r>
            <a:endParaRPr lang="en-US" sz="1400" strike="sngStrike" dirty="0">
              <a:solidFill>
                <a:srgbClr val="101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Bloque II de Instituciones: Actualmente</a:t>
            </a:r>
            <a:endParaRPr lang="es-C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3999410"/>
              </p:ext>
            </p:extLst>
          </p:nvPr>
        </p:nvGraphicFramePr>
        <p:xfrm>
          <a:off x="609600" y="1321955"/>
          <a:ext cx="9906000" cy="507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9" y="5082550"/>
            <a:ext cx="3572566" cy="1070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8" y="1593272"/>
            <a:ext cx="1716463" cy="1108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" y="3058300"/>
            <a:ext cx="1580661" cy="15303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59" y="1363520"/>
            <a:ext cx="1798448" cy="14650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027687" y="6153488"/>
            <a:ext cx="27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rgbClr val="002060"/>
                </a:solidFill>
              </a:rPr>
              <a:t>Cierre del Bloque II, en dos semanas.</a:t>
            </a:r>
            <a:endParaRPr lang="es-C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Bloque III: ¿Que sigue?</a:t>
            </a:r>
            <a:endParaRPr lang="es-CR" dirty="0"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7C47ABF5-8759-4502-80D4-65EDB80DF46B}"/>
              </a:ext>
            </a:extLst>
          </p:cNvPr>
          <p:cNvSpPr/>
          <p:nvPr/>
        </p:nvSpPr>
        <p:spPr>
          <a:xfrm>
            <a:off x="4096874" y="1648496"/>
            <a:ext cx="3193856" cy="2626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165" extrusionOk="0">
                <a:moveTo>
                  <a:pt x="21118" y="16459"/>
                </a:moveTo>
                <a:lnTo>
                  <a:pt x="19058" y="13985"/>
                </a:lnTo>
                <a:cubicBezTo>
                  <a:pt x="18379" y="13170"/>
                  <a:pt x="17205" y="13750"/>
                  <a:pt x="17205" y="14911"/>
                </a:cubicBezTo>
                <a:lnTo>
                  <a:pt x="17205" y="14911"/>
                </a:lnTo>
                <a:cubicBezTo>
                  <a:pt x="17205" y="15547"/>
                  <a:pt x="16768" y="16072"/>
                  <a:pt x="16238" y="16072"/>
                </a:cubicBezTo>
                <a:lnTo>
                  <a:pt x="7884" y="16072"/>
                </a:lnTo>
                <a:cubicBezTo>
                  <a:pt x="4834" y="16072"/>
                  <a:pt x="2268" y="13184"/>
                  <a:pt x="2188" y="9522"/>
                </a:cubicBezTo>
                <a:cubicBezTo>
                  <a:pt x="2107" y="5749"/>
                  <a:pt x="4639" y="2653"/>
                  <a:pt x="7757" y="2626"/>
                </a:cubicBezTo>
                <a:cubicBezTo>
                  <a:pt x="8333" y="2626"/>
                  <a:pt x="8839" y="2101"/>
                  <a:pt x="8874" y="1423"/>
                </a:cubicBezTo>
                <a:cubicBezTo>
                  <a:pt x="8920" y="650"/>
                  <a:pt x="8413" y="0"/>
                  <a:pt x="7780" y="0"/>
                </a:cubicBezTo>
                <a:cubicBezTo>
                  <a:pt x="3453" y="0"/>
                  <a:pt x="-68" y="4270"/>
                  <a:pt x="1" y="9494"/>
                </a:cubicBezTo>
                <a:cubicBezTo>
                  <a:pt x="70" y="14621"/>
                  <a:pt x="3626" y="18698"/>
                  <a:pt x="7907" y="18698"/>
                </a:cubicBezTo>
                <a:lnTo>
                  <a:pt x="16238" y="18698"/>
                </a:lnTo>
                <a:cubicBezTo>
                  <a:pt x="16768" y="18698"/>
                  <a:pt x="17205" y="19223"/>
                  <a:pt x="17205" y="19859"/>
                </a:cubicBezTo>
                <a:lnTo>
                  <a:pt x="17205" y="19859"/>
                </a:lnTo>
                <a:cubicBezTo>
                  <a:pt x="17205" y="21020"/>
                  <a:pt x="18379" y="21600"/>
                  <a:pt x="19058" y="20785"/>
                </a:cubicBezTo>
                <a:lnTo>
                  <a:pt x="21118" y="18311"/>
                </a:lnTo>
                <a:cubicBezTo>
                  <a:pt x="21532" y="17800"/>
                  <a:pt x="21532" y="16970"/>
                  <a:pt x="21118" y="16459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Circle">
            <a:extLst>
              <a:ext uri="{FF2B5EF4-FFF2-40B4-BE49-F238E27FC236}">
                <a16:creationId xmlns:a16="http://schemas.microsoft.com/office/drawing/2014/main" id="{FF091E87-FD49-4DCF-AB28-C750C9D219D7}"/>
              </a:ext>
            </a:extLst>
          </p:cNvPr>
          <p:cNvSpPr/>
          <p:nvPr/>
        </p:nvSpPr>
        <p:spPr>
          <a:xfrm>
            <a:off x="4268397" y="1820018"/>
            <a:ext cx="1993068" cy="1993062"/>
          </a:xfrm>
          <a:prstGeom prst="ellipse">
            <a:avLst/>
          </a:prstGeom>
          <a:solidFill>
            <a:srgbClr val="F7931F">
              <a:lumMod val="40000"/>
              <a:lumOff val="60000"/>
            </a:srgb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Circle">
            <a:extLst>
              <a:ext uri="{FF2B5EF4-FFF2-40B4-BE49-F238E27FC236}">
                <a16:creationId xmlns:a16="http://schemas.microsoft.com/office/drawing/2014/main" id="{0147E750-2831-4D65-8B73-CD335A9999B5}"/>
              </a:ext>
            </a:extLst>
          </p:cNvPr>
          <p:cNvSpPr/>
          <p:nvPr/>
        </p:nvSpPr>
        <p:spPr>
          <a:xfrm>
            <a:off x="4611436" y="1905777"/>
            <a:ext cx="1728920" cy="1728924"/>
          </a:xfrm>
          <a:prstGeom prst="ellipse">
            <a:avLst/>
          </a:prstGeom>
          <a:solidFill>
            <a:srgbClr val="2C333D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914126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9" name="Graphic 12" descr="Handshake outline">
            <a:extLst>
              <a:ext uri="{FF2B5EF4-FFF2-40B4-BE49-F238E27FC236}">
                <a16:creationId xmlns:a16="http://schemas.microsoft.com/office/drawing/2014/main" id="{A43F33AE-038E-41DD-854B-0F97331B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34495" y="2142668"/>
            <a:ext cx="1347762" cy="1347762"/>
          </a:xfrm>
          <a:prstGeom prst="rect">
            <a:avLst/>
          </a:prstGeom>
        </p:spPr>
      </p:pic>
      <p:sp>
        <p:nvSpPr>
          <p:cNvPr id="50" name="Shape">
            <a:extLst>
              <a:ext uri="{FF2B5EF4-FFF2-40B4-BE49-F238E27FC236}">
                <a16:creationId xmlns:a16="http://schemas.microsoft.com/office/drawing/2014/main" id="{9A0FB0FE-94D1-4C73-9E37-3AD95342BEA6}"/>
              </a:ext>
            </a:extLst>
          </p:cNvPr>
          <p:cNvSpPr/>
          <p:nvPr/>
        </p:nvSpPr>
        <p:spPr>
          <a:xfrm>
            <a:off x="7380843" y="1648496"/>
            <a:ext cx="3195142" cy="2626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165" extrusionOk="0">
                <a:moveTo>
                  <a:pt x="21106" y="16459"/>
                </a:moveTo>
                <a:lnTo>
                  <a:pt x="19048" y="13985"/>
                </a:lnTo>
                <a:cubicBezTo>
                  <a:pt x="18369" y="13170"/>
                  <a:pt x="17196" y="13750"/>
                  <a:pt x="17196" y="14911"/>
                </a:cubicBezTo>
                <a:lnTo>
                  <a:pt x="17196" y="14911"/>
                </a:lnTo>
                <a:cubicBezTo>
                  <a:pt x="17196" y="15547"/>
                  <a:pt x="16759" y="16072"/>
                  <a:pt x="16230" y="16072"/>
                </a:cubicBezTo>
                <a:lnTo>
                  <a:pt x="7880" y="16072"/>
                </a:lnTo>
                <a:cubicBezTo>
                  <a:pt x="4832" y="16072"/>
                  <a:pt x="2267" y="13184"/>
                  <a:pt x="2186" y="9522"/>
                </a:cubicBezTo>
                <a:cubicBezTo>
                  <a:pt x="2106" y="5749"/>
                  <a:pt x="4636" y="2653"/>
                  <a:pt x="7753" y="2626"/>
                </a:cubicBezTo>
                <a:cubicBezTo>
                  <a:pt x="8328" y="2626"/>
                  <a:pt x="8834" y="2101"/>
                  <a:pt x="8869" y="1423"/>
                </a:cubicBezTo>
                <a:cubicBezTo>
                  <a:pt x="8915" y="650"/>
                  <a:pt x="8409" y="0"/>
                  <a:pt x="7776" y="0"/>
                </a:cubicBezTo>
                <a:cubicBezTo>
                  <a:pt x="3451" y="0"/>
                  <a:pt x="-68" y="4270"/>
                  <a:pt x="1" y="9494"/>
                </a:cubicBezTo>
                <a:cubicBezTo>
                  <a:pt x="70" y="14621"/>
                  <a:pt x="3624" y="18698"/>
                  <a:pt x="7903" y="18698"/>
                </a:cubicBezTo>
                <a:lnTo>
                  <a:pt x="16230" y="18698"/>
                </a:lnTo>
                <a:cubicBezTo>
                  <a:pt x="16759" y="18698"/>
                  <a:pt x="17196" y="19223"/>
                  <a:pt x="17196" y="19859"/>
                </a:cubicBezTo>
                <a:lnTo>
                  <a:pt x="17196" y="19859"/>
                </a:lnTo>
                <a:cubicBezTo>
                  <a:pt x="17196" y="21020"/>
                  <a:pt x="18369" y="21600"/>
                  <a:pt x="19048" y="20785"/>
                </a:cubicBezTo>
                <a:lnTo>
                  <a:pt x="21106" y="18311"/>
                </a:lnTo>
                <a:cubicBezTo>
                  <a:pt x="21532" y="17800"/>
                  <a:pt x="21532" y="16970"/>
                  <a:pt x="21106" y="16459"/>
                </a:cubicBez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960669AE-0C0F-4E7B-B626-B3D82C662A65}"/>
              </a:ext>
            </a:extLst>
          </p:cNvPr>
          <p:cNvSpPr/>
          <p:nvPr/>
        </p:nvSpPr>
        <p:spPr>
          <a:xfrm>
            <a:off x="7535212" y="1820018"/>
            <a:ext cx="1993068" cy="1993062"/>
          </a:xfrm>
          <a:prstGeom prst="ellipse">
            <a:avLst/>
          </a:prstGeom>
          <a:solidFill>
            <a:srgbClr val="C13018">
              <a:lumMod val="40000"/>
              <a:lumOff val="60000"/>
            </a:srgb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Circle">
            <a:extLst>
              <a:ext uri="{FF2B5EF4-FFF2-40B4-BE49-F238E27FC236}">
                <a16:creationId xmlns:a16="http://schemas.microsoft.com/office/drawing/2014/main" id="{B5B726D8-9381-4BAE-891A-379E2FFFE58D}"/>
              </a:ext>
            </a:extLst>
          </p:cNvPr>
          <p:cNvSpPr/>
          <p:nvPr/>
        </p:nvSpPr>
        <p:spPr>
          <a:xfrm>
            <a:off x="7895403" y="1952086"/>
            <a:ext cx="1728920" cy="1728924"/>
          </a:xfrm>
          <a:prstGeom prst="ellipse">
            <a:avLst/>
          </a:prstGeom>
          <a:solidFill>
            <a:srgbClr val="2C333D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914126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3" name="Graphic 13" descr="Postit Notes outline">
            <a:extLst>
              <a:ext uri="{FF2B5EF4-FFF2-40B4-BE49-F238E27FC236}">
                <a16:creationId xmlns:a16="http://schemas.microsoft.com/office/drawing/2014/main" id="{D9429774-230F-4550-96DD-A8497D46D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93063" y="2244551"/>
            <a:ext cx="1143994" cy="1143994"/>
          </a:xfrm>
          <a:prstGeom prst="rect">
            <a:avLst/>
          </a:prstGeom>
        </p:spPr>
      </p:pic>
      <p:sp>
        <p:nvSpPr>
          <p:cNvPr id="54" name="Shape">
            <a:extLst>
              <a:ext uri="{FF2B5EF4-FFF2-40B4-BE49-F238E27FC236}">
                <a16:creationId xmlns:a16="http://schemas.microsoft.com/office/drawing/2014/main" id="{D549C89E-455E-42E8-A548-82762B506CEA}"/>
              </a:ext>
            </a:extLst>
          </p:cNvPr>
          <p:cNvSpPr/>
          <p:nvPr/>
        </p:nvSpPr>
        <p:spPr>
          <a:xfrm>
            <a:off x="811623" y="1648496"/>
            <a:ext cx="3195137" cy="2626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165" extrusionOk="0">
                <a:moveTo>
                  <a:pt x="21106" y="16459"/>
                </a:moveTo>
                <a:lnTo>
                  <a:pt x="19048" y="13985"/>
                </a:lnTo>
                <a:cubicBezTo>
                  <a:pt x="18369" y="13170"/>
                  <a:pt x="17196" y="13750"/>
                  <a:pt x="17196" y="14911"/>
                </a:cubicBezTo>
                <a:lnTo>
                  <a:pt x="17196" y="14911"/>
                </a:lnTo>
                <a:cubicBezTo>
                  <a:pt x="17196" y="15547"/>
                  <a:pt x="16759" y="16072"/>
                  <a:pt x="16230" y="16072"/>
                </a:cubicBezTo>
                <a:lnTo>
                  <a:pt x="7880" y="16072"/>
                </a:lnTo>
                <a:cubicBezTo>
                  <a:pt x="4832" y="16072"/>
                  <a:pt x="2267" y="13184"/>
                  <a:pt x="2186" y="9522"/>
                </a:cubicBezTo>
                <a:cubicBezTo>
                  <a:pt x="2106" y="5749"/>
                  <a:pt x="4636" y="2653"/>
                  <a:pt x="7753" y="2626"/>
                </a:cubicBezTo>
                <a:cubicBezTo>
                  <a:pt x="8328" y="2626"/>
                  <a:pt x="8834" y="2101"/>
                  <a:pt x="8869" y="1423"/>
                </a:cubicBezTo>
                <a:cubicBezTo>
                  <a:pt x="8915" y="650"/>
                  <a:pt x="8409" y="0"/>
                  <a:pt x="7776" y="0"/>
                </a:cubicBezTo>
                <a:cubicBezTo>
                  <a:pt x="3452" y="0"/>
                  <a:pt x="-68" y="4270"/>
                  <a:pt x="1" y="9494"/>
                </a:cubicBezTo>
                <a:cubicBezTo>
                  <a:pt x="70" y="14621"/>
                  <a:pt x="3624" y="18698"/>
                  <a:pt x="7903" y="18698"/>
                </a:cubicBezTo>
                <a:lnTo>
                  <a:pt x="16230" y="18698"/>
                </a:lnTo>
                <a:cubicBezTo>
                  <a:pt x="16759" y="18698"/>
                  <a:pt x="17196" y="19223"/>
                  <a:pt x="17196" y="19859"/>
                </a:cubicBezTo>
                <a:lnTo>
                  <a:pt x="17196" y="19859"/>
                </a:lnTo>
                <a:cubicBezTo>
                  <a:pt x="17196" y="21020"/>
                  <a:pt x="18369" y="21600"/>
                  <a:pt x="19048" y="20785"/>
                </a:cubicBezTo>
                <a:lnTo>
                  <a:pt x="21106" y="18311"/>
                </a:lnTo>
                <a:cubicBezTo>
                  <a:pt x="21532" y="17800"/>
                  <a:pt x="21532" y="16970"/>
                  <a:pt x="21106" y="16459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45A97697-05F6-48BC-9BD9-FFB08AC1871C}"/>
              </a:ext>
            </a:extLst>
          </p:cNvPr>
          <p:cNvSpPr/>
          <p:nvPr/>
        </p:nvSpPr>
        <p:spPr>
          <a:xfrm>
            <a:off x="983144" y="1820018"/>
            <a:ext cx="1993068" cy="1993062"/>
          </a:xfrm>
          <a:prstGeom prst="ellipse">
            <a:avLst/>
          </a:prstGeom>
          <a:solidFill>
            <a:srgbClr val="4CC1EF">
              <a:lumMod val="40000"/>
              <a:lumOff val="60000"/>
            </a:srgb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429F7302-05A2-472F-A74D-10817B000486}"/>
              </a:ext>
            </a:extLst>
          </p:cNvPr>
          <p:cNvSpPr/>
          <p:nvPr/>
        </p:nvSpPr>
        <p:spPr>
          <a:xfrm>
            <a:off x="1326185" y="1905777"/>
            <a:ext cx="1728920" cy="1728924"/>
          </a:xfrm>
          <a:prstGeom prst="ellipse">
            <a:avLst/>
          </a:prstGeom>
          <a:solidFill>
            <a:srgbClr val="2C333D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914126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7" name="Graphic 14" descr="Target Audience outline">
            <a:extLst>
              <a:ext uri="{FF2B5EF4-FFF2-40B4-BE49-F238E27FC236}">
                <a16:creationId xmlns:a16="http://schemas.microsoft.com/office/drawing/2014/main" id="{80E06CD0-6B9E-4F4A-83FA-3E8DA6CBA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54396" y="2181882"/>
            <a:ext cx="1269334" cy="1269334"/>
          </a:xfrm>
          <a:prstGeom prst="rect">
            <a:avLst/>
          </a:prstGeom>
        </p:spPr>
      </p:pic>
      <p:sp>
        <p:nvSpPr>
          <p:cNvPr id="59" name="TextBox 20">
            <a:extLst>
              <a:ext uri="{FF2B5EF4-FFF2-40B4-BE49-F238E27FC236}">
                <a16:creationId xmlns:a16="http://schemas.microsoft.com/office/drawing/2014/main" id="{0F1A1063-7B2E-47DA-9B40-A8767A49C51D}"/>
              </a:ext>
            </a:extLst>
          </p:cNvPr>
          <p:cNvSpPr txBox="1"/>
          <p:nvPr/>
        </p:nvSpPr>
        <p:spPr>
          <a:xfrm>
            <a:off x="7515755" y="4671638"/>
            <a:ext cx="2925318" cy="46154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defTabSz="914126"/>
            <a:r>
              <a:rPr lang="en-US" sz="2399" b="1" noProof="1" smtClean="0">
                <a:solidFill>
                  <a:srgbClr val="C13018"/>
                </a:solidFill>
                <a:latin typeface="Calibri" panose="020F0502020204030204"/>
              </a:rPr>
              <a:t>Por definir…</a:t>
            </a:r>
            <a:endParaRPr lang="en-US" sz="2399" b="1" noProof="1">
              <a:solidFill>
                <a:srgbClr val="C13018"/>
              </a:solidFill>
              <a:latin typeface="Calibri" panose="020F0502020204030204"/>
            </a:endParaRP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4646EEC7-1EB8-4ACE-BF86-D0ACA31BBF4C}"/>
              </a:ext>
            </a:extLst>
          </p:cNvPr>
          <p:cNvSpPr txBox="1"/>
          <p:nvPr/>
        </p:nvSpPr>
        <p:spPr>
          <a:xfrm>
            <a:off x="946532" y="4302443"/>
            <a:ext cx="2925318" cy="83074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defTabSz="914126"/>
            <a:r>
              <a:rPr lang="en-US" sz="2399" b="1" noProof="1" smtClean="0">
                <a:solidFill>
                  <a:srgbClr val="4CC1EF"/>
                </a:solidFill>
                <a:latin typeface="Calibri" panose="020F0502020204030204"/>
              </a:rPr>
              <a:t>Ministerio de Hacienda</a:t>
            </a:r>
            <a:endParaRPr lang="en-US" sz="2399" b="1" noProof="1">
              <a:solidFill>
                <a:srgbClr val="4CC1EF"/>
              </a:solidFill>
              <a:latin typeface="Calibri" panose="020F0502020204030204"/>
            </a:endParaRPr>
          </a:p>
        </p:txBody>
      </p:sp>
      <p:sp>
        <p:nvSpPr>
          <p:cNvPr id="65" name="TextBox 26">
            <a:extLst>
              <a:ext uri="{FF2B5EF4-FFF2-40B4-BE49-F238E27FC236}">
                <a16:creationId xmlns:a16="http://schemas.microsoft.com/office/drawing/2014/main" id="{004D124D-CEDC-49B0-B5EA-BA9641A8F76A}"/>
              </a:ext>
            </a:extLst>
          </p:cNvPr>
          <p:cNvSpPr txBox="1"/>
          <p:nvPr/>
        </p:nvSpPr>
        <p:spPr>
          <a:xfrm>
            <a:off x="4231145" y="4671638"/>
            <a:ext cx="2925318" cy="46154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defTabSz="914126"/>
            <a:r>
              <a:rPr lang="en-US" sz="2399" b="1" noProof="1" smtClean="0">
                <a:solidFill>
                  <a:srgbClr val="F7931F"/>
                </a:solidFill>
                <a:latin typeface="Calibri" panose="020F0502020204030204"/>
              </a:rPr>
              <a:t>CCSS</a:t>
            </a:r>
            <a:endParaRPr lang="en-US" sz="2399" b="1" noProof="1">
              <a:solidFill>
                <a:srgbClr val="F7931F"/>
              </a:solidFill>
              <a:latin typeface="Calibri" panose="020F0502020204030204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09600" y="5365630"/>
            <a:ext cx="996638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CR" dirty="0" smtClean="0"/>
              <a:t>3 Instituciones en el Bloque, se han realizado los primeros acercamientos para definir de manera conjunta las regulaciones a analizar.</a:t>
            </a:r>
          </a:p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CR" u="sng" dirty="0" smtClean="0"/>
              <a:t>Plazo del III Bloque</a:t>
            </a:r>
            <a:r>
              <a:rPr lang="es-CR" dirty="0" smtClean="0"/>
              <a:t>: </a:t>
            </a:r>
            <a:r>
              <a:rPr lang="en-US" b="1" dirty="0" smtClean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Setiembre- Diciembre </a:t>
            </a:r>
            <a:r>
              <a:rPr lang="en-US" b="1" dirty="0">
                <a:solidFill>
                  <a:srgbClr val="101072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21</a:t>
            </a:r>
            <a:endParaRPr lang="es-CR" b="1" dirty="0">
              <a:solidFill>
                <a:srgbClr val="101072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031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10559845" y="-1"/>
            <a:ext cx="12953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920"/>
            <a:ext cx="10968037" cy="1143000"/>
          </a:xfrm>
        </p:spPr>
        <p:txBody>
          <a:bodyPr/>
          <a:lstStyle/>
          <a:p>
            <a:r>
              <a:rPr lang="es-CR" dirty="0" smtClean="0"/>
              <a:t>Aportes del proyecto al enfoque estratégico</a:t>
            </a:r>
            <a:endParaRPr lang="es-C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37" y="1712229"/>
            <a:ext cx="5161464" cy="3679820"/>
          </a:xfrm>
          <a:prstGeom prst="rect">
            <a:avLst/>
          </a:prstGeom>
        </p:spPr>
      </p:pic>
      <p:sp>
        <p:nvSpPr>
          <p:cNvPr id="6" name="TextBox 105">
            <a:extLst>
              <a:ext uri="{FF2B5EF4-FFF2-40B4-BE49-F238E27FC236}">
                <a16:creationId xmlns:a16="http://schemas.microsoft.com/office/drawing/2014/main" id="{26568092-EE32-49A3-81B3-F30562DCD271}"/>
              </a:ext>
            </a:extLst>
          </p:cNvPr>
          <p:cNvSpPr txBox="1"/>
          <p:nvPr/>
        </p:nvSpPr>
        <p:spPr>
          <a:xfrm>
            <a:off x="549993" y="1620755"/>
            <a:ext cx="2936323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s-CR" sz="2000" dirty="0"/>
              <a:t>Primer ejercicio de este </a:t>
            </a:r>
            <a:r>
              <a:rPr lang="es-CR" sz="2000" dirty="0"/>
              <a:t>t</a:t>
            </a:r>
            <a:r>
              <a:rPr lang="es-CR" sz="2000" dirty="0"/>
              <a:t>ipo en el país.</a:t>
            </a:r>
            <a:endParaRPr lang="es-ES" sz="2000" dirty="0"/>
          </a:p>
        </p:txBody>
      </p:sp>
      <p:sp>
        <p:nvSpPr>
          <p:cNvPr id="8" name="TextBox 111">
            <a:extLst>
              <a:ext uri="{FF2B5EF4-FFF2-40B4-BE49-F238E27FC236}">
                <a16:creationId xmlns:a16="http://schemas.microsoft.com/office/drawing/2014/main" id="{C4C9C20B-1098-4490-89FF-C421180A1A72}"/>
              </a:ext>
            </a:extLst>
          </p:cNvPr>
          <p:cNvSpPr txBox="1"/>
          <p:nvPr/>
        </p:nvSpPr>
        <p:spPr>
          <a:xfrm>
            <a:off x="418684" y="4884369"/>
            <a:ext cx="3147785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000" dirty="0" smtClean="0"/>
              <a:t>Fortalecimiento de una herramienta promovida por la OCDE: Control Ex Post</a:t>
            </a:r>
            <a:endParaRPr lang="es-ES" sz="2000" dirty="0"/>
          </a:p>
        </p:txBody>
      </p:sp>
      <p:sp>
        <p:nvSpPr>
          <p:cNvPr id="9" name="TextBox 114">
            <a:extLst>
              <a:ext uri="{FF2B5EF4-FFF2-40B4-BE49-F238E27FC236}">
                <a16:creationId xmlns:a16="http://schemas.microsoft.com/office/drawing/2014/main" id="{90984E6C-4EAC-48B9-8B41-0849956F104E}"/>
              </a:ext>
            </a:extLst>
          </p:cNvPr>
          <p:cNvSpPr txBox="1"/>
          <p:nvPr/>
        </p:nvSpPr>
        <p:spPr>
          <a:xfrm>
            <a:off x="8702444" y="1604983"/>
            <a:ext cx="3102210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000" dirty="0" smtClean="0"/>
              <a:t>Actualización normativa de las Instituciones. (Creación de cultura institucional)</a:t>
            </a:r>
            <a:endParaRPr lang="es-ES" sz="2000" dirty="0"/>
          </a:p>
        </p:txBody>
      </p:sp>
      <p:sp>
        <p:nvSpPr>
          <p:cNvPr id="10" name="TextBox 117">
            <a:extLst>
              <a:ext uri="{FF2B5EF4-FFF2-40B4-BE49-F238E27FC236}">
                <a16:creationId xmlns:a16="http://schemas.microsoft.com/office/drawing/2014/main" id="{F8F7C30C-E6E7-449F-A3DA-0BB4A0101CF9}"/>
              </a:ext>
            </a:extLst>
          </p:cNvPr>
          <p:cNvSpPr txBox="1"/>
          <p:nvPr/>
        </p:nvSpPr>
        <p:spPr>
          <a:xfrm>
            <a:off x="7193460" y="5533066"/>
            <a:ext cx="4262608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000" dirty="0" smtClean="0"/>
              <a:t>Costeo de Cargas Administrativas de las regulaciones analizadas como primer ejercicio realizado de este nivel.</a:t>
            </a:r>
            <a:endParaRPr lang="es-ES" sz="2000" dirty="0"/>
          </a:p>
        </p:txBody>
      </p:sp>
      <p:grpSp>
        <p:nvGrpSpPr>
          <p:cNvPr id="11" name="Group 121">
            <a:extLst>
              <a:ext uri="{FF2B5EF4-FFF2-40B4-BE49-F238E27FC236}">
                <a16:creationId xmlns:a16="http://schemas.microsoft.com/office/drawing/2014/main" id="{D08E459C-2E17-4E98-94B3-0A2428CC0EEC}"/>
              </a:ext>
            </a:extLst>
          </p:cNvPr>
          <p:cNvGrpSpPr/>
          <p:nvPr/>
        </p:nvGrpSpPr>
        <p:grpSpPr>
          <a:xfrm>
            <a:off x="3181457" y="1002881"/>
            <a:ext cx="5854940" cy="4875632"/>
            <a:chOff x="2952277" y="866673"/>
            <a:chExt cx="6287446" cy="5235796"/>
          </a:xfrm>
        </p:grpSpPr>
        <p:sp>
          <p:nvSpPr>
            <p:cNvPr id="12" name="Block Arc 100">
              <a:extLst>
                <a:ext uri="{FF2B5EF4-FFF2-40B4-BE49-F238E27FC236}">
                  <a16:creationId xmlns:a16="http://schemas.microsoft.com/office/drawing/2014/main" id="{81C961B7-5E54-433F-8410-682762CC94DC}"/>
                </a:ext>
              </a:extLst>
            </p:cNvPr>
            <p:cNvSpPr/>
            <p:nvPr/>
          </p:nvSpPr>
          <p:spPr>
            <a:xfrm flipH="1">
              <a:off x="3496937" y="866673"/>
              <a:ext cx="5197772" cy="5235796"/>
            </a:xfrm>
            <a:prstGeom prst="blockArc">
              <a:avLst>
                <a:gd name="adj1" fmla="val 3879942"/>
                <a:gd name="adj2" fmla="val 3876966"/>
                <a:gd name="adj3" fmla="val 22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545A6F33-BC3F-4F59-8500-F0D4AAC21AC5}"/>
                </a:ext>
              </a:extLst>
            </p:cNvPr>
            <p:cNvSpPr/>
            <p:nvPr/>
          </p:nvSpPr>
          <p:spPr>
            <a:xfrm>
              <a:off x="7324445" y="1308050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68481268-340F-48FF-9847-F2DD607C6DD9}"/>
                </a:ext>
              </a:extLst>
            </p:cNvPr>
            <p:cNvSpPr/>
            <p:nvPr/>
          </p:nvSpPr>
          <p:spPr>
            <a:xfrm>
              <a:off x="7858350" y="2826954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9FA6F0AB-39D6-41E8-AE7F-3BA414EC50FC}"/>
                </a:ext>
              </a:extLst>
            </p:cNvPr>
            <p:cNvSpPr/>
            <p:nvPr/>
          </p:nvSpPr>
          <p:spPr>
            <a:xfrm>
              <a:off x="7324445" y="4367325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94">
              <a:extLst>
                <a:ext uri="{FF2B5EF4-FFF2-40B4-BE49-F238E27FC236}">
                  <a16:creationId xmlns:a16="http://schemas.microsoft.com/office/drawing/2014/main" id="{4BB18D9F-2726-4D80-BE1E-AF7AF17C0D2D}"/>
                </a:ext>
              </a:extLst>
            </p:cNvPr>
            <p:cNvSpPr/>
            <p:nvPr/>
          </p:nvSpPr>
          <p:spPr>
            <a:xfrm flipH="1">
              <a:off x="3486152" y="1308050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95">
              <a:extLst>
                <a:ext uri="{FF2B5EF4-FFF2-40B4-BE49-F238E27FC236}">
                  <a16:creationId xmlns:a16="http://schemas.microsoft.com/office/drawing/2014/main" id="{0E7B4AD5-08FD-4555-AAC4-F9A9A791633D}"/>
                </a:ext>
              </a:extLst>
            </p:cNvPr>
            <p:cNvSpPr/>
            <p:nvPr/>
          </p:nvSpPr>
          <p:spPr>
            <a:xfrm flipH="1">
              <a:off x="2952277" y="2826954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96">
              <a:extLst>
                <a:ext uri="{FF2B5EF4-FFF2-40B4-BE49-F238E27FC236}">
                  <a16:creationId xmlns:a16="http://schemas.microsoft.com/office/drawing/2014/main" id="{0F4D008A-7158-4361-B1D7-6D1919F10C70}"/>
                </a:ext>
              </a:extLst>
            </p:cNvPr>
            <p:cNvSpPr/>
            <p:nvPr/>
          </p:nvSpPr>
          <p:spPr>
            <a:xfrm flipH="1">
              <a:off x="3486152" y="4367325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4" name="Graphic 120" descr="Thumbs Up Sign">
            <a:extLst>
              <a:ext uri="{FF2B5EF4-FFF2-40B4-BE49-F238E27FC236}">
                <a16:creationId xmlns:a16="http://schemas.microsoft.com/office/drawing/2014/main" id="{E135CDDD-C5FE-492B-B9D1-8C0745AC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72236" y="4458931"/>
            <a:ext cx="851721" cy="851721"/>
          </a:xfrm>
          <a:prstGeom prst="rect">
            <a:avLst/>
          </a:prstGeom>
        </p:spPr>
      </p:pic>
      <p:pic>
        <p:nvPicPr>
          <p:cNvPr id="28" name="Graphic 23" descr="Handshake">
            <a:extLst>
              <a:ext uri="{FF2B5EF4-FFF2-40B4-BE49-F238E27FC236}">
                <a16:creationId xmlns:a16="http://schemas.microsoft.com/office/drawing/2014/main" id="{74D1A814-DEA8-4C4E-8A4A-E942B2A9A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82493" y="1769015"/>
            <a:ext cx="851721" cy="851721"/>
          </a:xfrm>
          <a:prstGeom prst="rect">
            <a:avLst/>
          </a:prstGeom>
        </p:spPr>
      </p:pic>
      <p:pic>
        <p:nvPicPr>
          <p:cNvPr id="29" name="Graphic 25" descr="Daily Calendar">
            <a:extLst>
              <a:ext uri="{FF2B5EF4-FFF2-40B4-BE49-F238E27FC236}">
                <a16:creationId xmlns:a16="http://schemas.microsoft.com/office/drawing/2014/main" id="{D6B65515-EA39-4FF5-8E58-F1C4CFEE3A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1622" y="2992798"/>
            <a:ext cx="851721" cy="851721"/>
          </a:xfrm>
          <a:prstGeom prst="rect">
            <a:avLst/>
          </a:prstGeom>
        </p:spPr>
      </p:pic>
      <p:pic>
        <p:nvPicPr>
          <p:cNvPr id="30" name="Graphic 29" descr="Coins">
            <a:extLst>
              <a:ext uri="{FF2B5EF4-FFF2-40B4-BE49-F238E27FC236}">
                <a16:creationId xmlns:a16="http://schemas.microsoft.com/office/drawing/2014/main" id="{24EDF5A8-FC79-4FB8-966D-C827938929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33636" y="1560432"/>
            <a:ext cx="851721" cy="851721"/>
          </a:xfrm>
          <a:prstGeom prst="rect">
            <a:avLst/>
          </a:prstGeom>
        </p:spPr>
      </p:pic>
      <p:pic>
        <p:nvPicPr>
          <p:cNvPr id="31" name="Graphic 31" descr="Clock">
            <a:extLst>
              <a:ext uri="{FF2B5EF4-FFF2-40B4-BE49-F238E27FC236}">
                <a16:creationId xmlns:a16="http://schemas.microsoft.com/office/drawing/2014/main" id="{04CA6E55-18CE-4ED1-8A60-8EFFBBA967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67361" y="3037254"/>
            <a:ext cx="851721" cy="851721"/>
          </a:xfrm>
          <a:prstGeom prst="rect">
            <a:avLst/>
          </a:prstGeom>
        </p:spPr>
      </p:pic>
      <p:pic>
        <p:nvPicPr>
          <p:cNvPr id="32" name="Graphic 27" descr="Pie chart">
            <a:extLst>
              <a:ext uri="{FF2B5EF4-FFF2-40B4-BE49-F238E27FC236}">
                <a16:creationId xmlns:a16="http://schemas.microsoft.com/office/drawing/2014/main" id="{FA0CCF18-364F-4A91-AF58-9233DAC5F6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82493" y="4458509"/>
            <a:ext cx="851721" cy="851721"/>
          </a:xfrm>
          <a:prstGeom prst="rect">
            <a:avLst/>
          </a:prstGeom>
        </p:spPr>
      </p:pic>
      <p:sp>
        <p:nvSpPr>
          <p:cNvPr id="33" name="TextBox 111">
            <a:extLst>
              <a:ext uri="{FF2B5EF4-FFF2-40B4-BE49-F238E27FC236}">
                <a16:creationId xmlns:a16="http://schemas.microsoft.com/office/drawing/2014/main" id="{C4C9C20B-1098-4490-89FF-C421180A1A72}"/>
              </a:ext>
            </a:extLst>
          </p:cNvPr>
          <p:cNvSpPr txBox="1"/>
          <p:nvPr/>
        </p:nvSpPr>
        <p:spPr>
          <a:xfrm>
            <a:off x="579332" y="2932865"/>
            <a:ext cx="2936323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000" dirty="0" smtClean="0"/>
              <a:t>Propuestas de mejora listas para implementación</a:t>
            </a:r>
            <a:endParaRPr lang="es-ES" sz="2000" dirty="0"/>
          </a:p>
        </p:txBody>
      </p:sp>
      <p:sp>
        <p:nvSpPr>
          <p:cNvPr id="36" name="TextBox 114">
            <a:extLst>
              <a:ext uri="{FF2B5EF4-FFF2-40B4-BE49-F238E27FC236}">
                <a16:creationId xmlns:a16="http://schemas.microsoft.com/office/drawing/2014/main" id="{90984E6C-4EAC-48B9-8B41-0849956F104E}"/>
              </a:ext>
            </a:extLst>
          </p:cNvPr>
          <p:cNvSpPr txBox="1"/>
          <p:nvPr/>
        </p:nvSpPr>
        <p:spPr>
          <a:xfrm>
            <a:off x="8722716" y="3454296"/>
            <a:ext cx="3102210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000" dirty="0" smtClean="0"/>
              <a:t>Capacidades instaladas en el MEIC para seguir aplicando el modelo.</a:t>
            </a:r>
            <a:endParaRPr lang="es-ES" sz="2000" dirty="0"/>
          </a:p>
        </p:txBody>
      </p:sp>
      <p:pic>
        <p:nvPicPr>
          <p:cNvPr id="37" name="Imagen 36" descr="Logotipo&#10;&#10;Descripción generada automáticamente">
            <a:extLst>
              <a:ext uri="{FF2B5EF4-FFF2-40B4-BE49-F238E27FC236}">
                <a16:creationId xmlns:a16="http://schemas.microsoft.com/office/drawing/2014/main" id="{6185AB0E-6CEC-4B79-A5A2-286558FCB0B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7430" y="1413896"/>
            <a:ext cx="1624898" cy="9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>
                <a:solidFill>
                  <a:schemeClr val="bg1"/>
                </a:solidFill>
              </a:rPr>
              <a:t>Muchas Gracias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Dirección de Mejora Regulatoria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788299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0D3E9A2-C8D0-4CC8-8970-DC34628D330C}"/>
              </a:ext>
            </a:extLst>
          </p:cNvPr>
          <p:cNvGrpSpPr/>
          <p:nvPr/>
        </p:nvGrpSpPr>
        <p:grpSpPr>
          <a:xfrm>
            <a:off x="-257708" y="1312606"/>
            <a:ext cx="11289501" cy="5346395"/>
            <a:chOff x="-210210" y="313578"/>
            <a:chExt cx="11289501" cy="5194591"/>
          </a:xfrm>
        </p:grpSpPr>
        <p:pic>
          <p:nvPicPr>
            <p:cNvPr id="4" name="Imagen 3" descr="Forma&#10;&#10;Descripción generada automáticamente">
              <a:extLst>
                <a:ext uri="{FF2B5EF4-FFF2-40B4-BE49-F238E27FC236}">
                  <a16:creationId xmlns:a16="http://schemas.microsoft.com/office/drawing/2014/main" id="{5907D8AB-E76A-4631-9A8A-1D657A3AB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894"/>
            <a:stretch/>
          </p:blipFill>
          <p:spPr>
            <a:xfrm rot="10800000">
              <a:off x="185056" y="549752"/>
              <a:ext cx="10032574" cy="4958417"/>
            </a:xfrm>
            <a:prstGeom prst="rect">
              <a:avLst/>
            </a:prstGeom>
          </p:spPr>
        </p:pic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5EFCEFAC-2497-42ED-A107-A7CBE1B00FB9}"/>
                </a:ext>
              </a:extLst>
            </p:cNvPr>
            <p:cNvSpPr txBox="1">
              <a:spLocks/>
            </p:cNvSpPr>
            <p:nvPr/>
          </p:nvSpPr>
          <p:spPr>
            <a:xfrm>
              <a:off x="-210210" y="3537857"/>
              <a:ext cx="1723323" cy="472350"/>
            </a:xfrm>
            <a:prstGeom prst="rect">
              <a:avLst/>
            </a:prstGeom>
          </p:spPr>
          <p:txBody>
            <a:bodyPr/>
            <a:lstStyle>
              <a:lvl1pPr algn="ctr" defTabSz="609448" rtl="0" eaLnBrk="1" latinLnBrk="0" hangingPunct="1">
                <a:spcBef>
                  <a:spcPct val="0"/>
                </a:spcBef>
                <a:buNone/>
                <a:defRPr sz="586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200" dirty="0">
                  <a:solidFill>
                    <a:srgbClr val="624C9D"/>
                  </a:solidFill>
                </a:rPr>
                <a:t>Eje 1</a:t>
              </a:r>
            </a:p>
            <a:p>
              <a:r>
                <a:rPr lang="es-MX" sz="1200" b="1" dirty="0">
                  <a:solidFill>
                    <a:srgbClr val="624C9D"/>
                  </a:solidFill>
                </a:rPr>
                <a:t>Herramientas </a:t>
              </a:r>
            </a:p>
            <a:p>
              <a:r>
                <a:rPr lang="es-MX" sz="1200" b="1" dirty="0">
                  <a:solidFill>
                    <a:srgbClr val="624C9D"/>
                  </a:solidFill>
                </a:rPr>
                <a:t>de MR</a:t>
              </a:r>
              <a:endParaRPr lang="es-CR" sz="1200" b="1" dirty="0">
                <a:solidFill>
                  <a:srgbClr val="624C9D"/>
                </a:solidFill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674BFB4C-EA4F-4608-BDAA-FA23A5F0FC29}"/>
                </a:ext>
              </a:extLst>
            </p:cNvPr>
            <p:cNvSpPr txBox="1">
              <a:spLocks/>
            </p:cNvSpPr>
            <p:nvPr/>
          </p:nvSpPr>
          <p:spPr>
            <a:xfrm>
              <a:off x="1139616" y="1121228"/>
              <a:ext cx="1723323" cy="472350"/>
            </a:xfrm>
            <a:prstGeom prst="rect">
              <a:avLst/>
            </a:prstGeom>
          </p:spPr>
          <p:txBody>
            <a:bodyPr/>
            <a:lstStyle>
              <a:lvl1pPr algn="ctr" defTabSz="609448" rtl="0" eaLnBrk="1" latinLnBrk="0" hangingPunct="1">
                <a:spcBef>
                  <a:spcPct val="0"/>
                </a:spcBef>
                <a:buNone/>
                <a:defRPr sz="586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200" dirty="0">
                  <a:solidFill>
                    <a:srgbClr val="E9417B"/>
                  </a:solidFill>
                </a:rPr>
                <a:t>Eje 2</a:t>
              </a:r>
            </a:p>
            <a:p>
              <a:r>
                <a:rPr lang="es-MX" sz="1200" b="1" dirty="0">
                  <a:solidFill>
                    <a:srgbClr val="E9417B"/>
                  </a:solidFill>
                </a:rPr>
                <a:t>Simplificación Trámites Críticos</a:t>
              </a:r>
              <a:endParaRPr lang="es-CR" sz="1200" b="1" dirty="0">
                <a:solidFill>
                  <a:srgbClr val="E9417B"/>
                </a:solidFill>
              </a:endParaRPr>
            </a:p>
          </p:txBody>
        </p:sp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C8580B9B-F795-4F94-B6E3-14FA10039920}"/>
                </a:ext>
              </a:extLst>
            </p:cNvPr>
            <p:cNvSpPr txBox="1">
              <a:spLocks/>
            </p:cNvSpPr>
            <p:nvPr/>
          </p:nvSpPr>
          <p:spPr>
            <a:xfrm>
              <a:off x="4534375" y="313578"/>
              <a:ext cx="1723323" cy="472350"/>
            </a:xfrm>
            <a:prstGeom prst="rect">
              <a:avLst/>
            </a:prstGeom>
          </p:spPr>
          <p:txBody>
            <a:bodyPr/>
            <a:lstStyle>
              <a:lvl1pPr algn="ctr" defTabSz="609448" rtl="0" eaLnBrk="1" latinLnBrk="0" hangingPunct="1">
                <a:spcBef>
                  <a:spcPct val="0"/>
                </a:spcBef>
                <a:buNone/>
                <a:defRPr sz="586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200" dirty="0">
                  <a:solidFill>
                    <a:srgbClr val="529ED7"/>
                  </a:solidFill>
                </a:rPr>
                <a:t>Eje 3</a:t>
              </a:r>
            </a:p>
            <a:p>
              <a:r>
                <a:rPr lang="es-MX" sz="1200" b="1" dirty="0">
                  <a:solidFill>
                    <a:srgbClr val="529ED7"/>
                  </a:solidFill>
                </a:rPr>
                <a:t>Apoyo Regional</a:t>
              </a:r>
              <a:endParaRPr lang="es-CR" sz="1200" b="1" dirty="0">
                <a:solidFill>
                  <a:srgbClr val="529ED7"/>
                </a:solidFill>
              </a:endParaRP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157AA3B4-8257-4459-9529-7059FF7C26AE}"/>
                </a:ext>
              </a:extLst>
            </p:cNvPr>
            <p:cNvSpPr txBox="1">
              <a:spLocks/>
            </p:cNvSpPr>
            <p:nvPr/>
          </p:nvSpPr>
          <p:spPr>
            <a:xfrm>
              <a:off x="8113308" y="1121228"/>
              <a:ext cx="1723323" cy="472350"/>
            </a:xfrm>
            <a:prstGeom prst="rect">
              <a:avLst/>
            </a:prstGeom>
          </p:spPr>
          <p:txBody>
            <a:bodyPr/>
            <a:lstStyle>
              <a:lvl1pPr algn="ctr" defTabSz="609448" rtl="0" eaLnBrk="1" latinLnBrk="0" hangingPunct="1">
                <a:spcBef>
                  <a:spcPct val="0"/>
                </a:spcBef>
                <a:buNone/>
                <a:defRPr sz="586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200" dirty="0">
                  <a:solidFill>
                    <a:srgbClr val="39BFD5"/>
                  </a:solidFill>
                </a:rPr>
                <a:t>Eje 4</a:t>
              </a:r>
            </a:p>
            <a:p>
              <a:r>
                <a:rPr lang="es-MX" sz="1200" b="1" dirty="0">
                  <a:solidFill>
                    <a:srgbClr val="39BFD5"/>
                  </a:solidFill>
                </a:rPr>
                <a:t>Participación Ciudadana y Comunicación</a:t>
              </a:r>
              <a:endParaRPr lang="es-CR" sz="1200" b="1" dirty="0">
                <a:solidFill>
                  <a:srgbClr val="39BFD5"/>
                </a:solidFill>
              </a:endParaRPr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C29A840E-95A2-4CD7-9B0F-EAFC51FC7483}"/>
                </a:ext>
              </a:extLst>
            </p:cNvPr>
            <p:cNvSpPr txBox="1">
              <a:spLocks/>
            </p:cNvSpPr>
            <p:nvPr/>
          </p:nvSpPr>
          <p:spPr>
            <a:xfrm>
              <a:off x="9355968" y="3774032"/>
              <a:ext cx="1723323" cy="472350"/>
            </a:xfrm>
            <a:prstGeom prst="rect">
              <a:avLst/>
            </a:prstGeom>
          </p:spPr>
          <p:txBody>
            <a:bodyPr/>
            <a:lstStyle>
              <a:lvl1pPr algn="ctr" defTabSz="609448" rtl="0" eaLnBrk="1" latinLnBrk="0" hangingPunct="1">
                <a:spcBef>
                  <a:spcPct val="0"/>
                </a:spcBef>
                <a:buNone/>
                <a:defRPr sz="586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1200" dirty="0">
                  <a:solidFill>
                    <a:srgbClr val="FCA430"/>
                  </a:solidFill>
                </a:rPr>
                <a:t>Eje 5</a:t>
              </a:r>
            </a:p>
            <a:p>
              <a:r>
                <a:rPr lang="es-MX" sz="1200" b="1" dirty="0">
                  <a:solidFill>
                    <a:srgbClr val="FCA430"/>
                  </a:solidFill>
                </a:rPr>
                <a:t>Proyectos Transversales</a:t>
              </a:r>
              <a:endParaRPr lang="es-CR" sz="1200" b="1" dirty="0">
                <a:solidFill>
                  <a:srgbClr val="FCA430"/>
                </a:solidFill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348E9A85-1585-40D0-85F0-9985AA2E33D7}"/>
              </a:ext>
            </a:extLst>
          </p:cNvPr>
          <p:cNvSpPr txBox="1">
            <a:spLocks/>
          </p:cNvSpPr>
          <p:nvPr/>
        </p:nvSpPr>
        <p:spPr>
          <a:xfrm>
            <a:off x="4310828" y="5520394"/>
            <a:ext cx="207541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Mejora Regulatoria y Simplificación de Trámites</a:t>
            </a:r>
            <a:endParaRPr lang="es-C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435C1CE-318C-4ED2-8F36-1E20EFEC224F}"/>
              </a:ext>
            </a:extLst>
          </p:cNvPr>
          <p:cNvSpPr txBox="1">
            <a:spLocks/>
          </p:cNvSpPr>
          <p:nvPr/>
        </p:nvSpPr>
        <p:spPr>
          <a:xfrm>
            <a:off x="1040264" y="5062116"/>
            <a:ext cx="224447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Fortalecer Sistema TCR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Reforma Ley 8220 y Directrices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Generar capacidades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624C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624C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CR FLUYE</a:t>
            </a:r>
            <a:endParaRPr lang="es-CR" sz="1100" b="1" dirty="0">
              <a:solidFill>
                <a:srgbClr val="624C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98912-5205-40E1-A423-9FBFCA239065}"/>
              </a:ext>
            </a:extLst>
          </p:cNvPr>
          <p:cNvSpPr txBox="1">
            <a:spLocks/>
          </p:cNvSpPr>
          <p:nvPr/>
        </p:nvSpPr>
        <p:spPr>
          <a:xfrm>
            <a:off x="2066349" y="3221494"/>
            <a:ext cx="224447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Trámites impacto en competitividad </a:t>
            </a:r>
          </a:p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PNDIP – 2019-2022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Apoyo a VUI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Estrategia Agilizar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BB9FD68-E4CD-4475-B547-93CEC801A9BB}"/>
              </a:ext>
            </a:extLst>
          </p:cNvPr>
          <p:cNvSpPr txBox="1">
            <a:spLocks/>
          </p:cNvSpPr>
          <p:nvPr/>
        </p:nvSpPr>
        <p:spPr>
          <a:xfrm>
            <a:off x="4141768" y="2515787"/>
            <a:ext cx="224447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Expansión Modelo VUM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Evaluación de Impacto VUM Brunca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28D9428-F749-4F79-83BB-DA6772543B29}"/>
              </a:ext>
            </a:extLst>
          </p:cNvPr>
          <p:cNvSpPr txBox="1">
            <a:spLocks/>
          </p:cNvSpPr>
          <p:nvPr/>
        </p:nvSpPr>
        <p:spPr>
          <a:xfrm>
            <a:off x="6239619" y="3221494"/>
            <a:ext cx="224447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Estrategias de comunicación iniciativas MR y 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Innovaap</a:t>
            </a: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Perspectiva Ciudadana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Estado Abierto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D2B109D-7C75-4700-933C-F51CF8C31574}"/>
              </a:ext>
            </a:extLst>
          </p:cNvPr>
          <p:cNvSpPr txBox="1">
            <a:spLocks/>
          </p:cNvSpPr>
          <p:nvPr/>
        </p:nvSpPr>
        <p:spPr>
          <a:xfrm>
            <a:off x="7489342" y="4978579"/>
            <a:ext cx="1985083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Estrategia </a:t>
            </a:r>
            <a:r>
              <a:rPr lang="es-MX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Doing</a:t>
            </a: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Iniciativas BID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491" y="366135"/>
            <a:ext cx="1060409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599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Abordaje integral y Estratégico de Mejora Regulatoria</a:t>
            </a:r>
            <a:endParaRPr lang="es-CR" sz="3599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0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Diagrama&#10;&#10;Descripción generada automáticamente">
            <a:extLst>
              <a:ext uri="{FF2B5EF4-FFF2-40B4-BE49-F238E27FC236}">
                <a16:creationId xmlns:a16="http://schemas.microsoft.com/office/drawing/2014/main" id="{F2020D7F-2144-4DE0-89CC-198B30DD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857" y="323003"/>
            <a:ext cx="9568408" cy="676565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B929801-2EB7-42E4-BEF8-CA230767D16F}"/>
              </a:ext>
            </a:extLst>
          </p:cNvPr>
          <p:cNvSpPr txBox="1">
            <a:spLocks/>
          </p:cNvSpPr>
          <p:nvPr/>
        </p:nvSpPr>
        <p:spPr>
          <a:xfrm>
            <a:off x="4688662" y="2117627"/>
            <a:ext cx="207541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y Simplificación de Trámites</a:t>
            </a:r>
            <a:endParaRPr lang="es-C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44E3171-F539-431B-8C47-E0A35B05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49" y="1549541"/>
            <a:ext cx="1013587" cy="47235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440411F-4B0D-4F83-8044-21CD64E6CDE4}"/>
              </a:ext>
            </a:extLst>
          </p:cNvPr>
          <p:cNvSpPr txBox="1">
            <a:spLocks/>
          </p:cNvSpPr>
          <p:nvPr/>
        </p:nvSpPr>
        <p:spPr>
          <a:xfrm>
            <a:off x="4688661" y="4825438"/>
            <a:ext cx="2075419" cy="1265645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00" dirty="0" smtClean="0"/>
          </a:p>
          <a:p>
            <a:endParaRPr lang="es-MX" sz="900" dirty="0"/>
          </a:p>
          <a:p>
            <a:r>
              <a:rPr lang="es-MX" sz="1100" dirty="0" smtClean="0"/>
              <a:t>Mejoras </a:t>
            </a:r>
            <a:endParaRPr lang="es-MX" sz="1100" dirty="0"/>
          </a:p>
          <a:p>
            <a:r>
              <a:rPr lang="es-MX" sz="1100" dirty="0" smtClean="0"/>
              <a:t>Identificadas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Regulaciones</a:t>
            </a:r>
            <a:endParaRPr lang="es-C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Ventanilla Única de Inversión">
            <a:extLst>
              <a:ext uri="{FF2B5EF4-FFF2-40B4-BE49-F238E27FC236}">
                <a16:creationId xmlns:a16="http://schemas.microsoft.com/office/drawing/2014/main" id="{CEF639C9-9D8F-47EF-AC50-93873983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81" y="1911257"/>
            <a:ext cx="881612" cy="13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289CE52-BB7C-410F-A49A-BAD53C7D3AE4}"/>
              </a:ext>
            </a:extLst>
          </p:cNvPr>
          <p:cNvSpPr txBox="1">
            <a:spLocks/>
          </p:cNvSpPr>
          <p:nvPr/>
        </p:nvSpPr>
        <p:spPr>
          <a:xfrm>
            <a:off x="8113435" y="3392897"/>
            <a:ext cx="1484311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y reingeniería de procesos</a:t>
            </a:r>
            <a:endParaRPr lang="es-C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3 herramientas digitales para agilizar el proceso de compra industrial">
            <a:extLst>
              <a:ext uri="{FF2B5EF4-FFF2-40B4-BE49-F238E27FC236}">
                <a16:creationId xmlns:a16="http://schemas.microsoft.com/office/drawing/2014/main" id="{6F914674-29F6-4DB5-93B7-BE1C9568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37" y="2170983"/>
            <a:ext cx="2017387" cy="10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153804F-0AAF-4DB6-B777-21E549E51F0E}"/>
              </a:ext>
            </a:extLst>
          </p:cNvPr>
          <p:cNvSpPr txBox="1">
            <a:spLocks/>
          </p:cNvSpPr>
          <p:nvPr/>
        </p:nvSpPr>
        <p:spPr>
          <a:xfrm>
            <a:off x="1773362" y="2443756"/>
            <a:ext cx="2075419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9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AGILIZAR</a:t>
            </a:r>
            <a:endParaRPr lang="es-CR" sz="9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0DD72F9-5527-42EC-B0A2-F622106C4594}"/>
              </a:ext>
            </a:extLst>
          </p:cNvPr>
          <p:cNvSpPr txBox="1">
            <a:spLocks/>
          </p:cNvSpPr>
          <p:nvPr/>
        </p:nvSpPr>
        <p:spPr>
          <a:xfrm>
            <a:off x="1844947" y="3245396"/>
            <a:ext cx="1484311" cy="472350"/>
          </a:xfrm>
          <a:prstGeom prst="rect">
            <a:avLst/>
          </a:prstGeom>
        </p:spPr>
        <p:txBody>
          <a:bodyPr/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DJ y mecanismos de verificación posterior</a:t>
            </a:r>
            <a:endParaRPr lang="es-C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84722062-19EA-4198-847A-D554F4BE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46" y="2298622"/>
            <a:ext cx="622864" cy="29026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818268" y="247203"/>
            <a:ext cx="902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Función de Rectoría En Mejora Regulatoria y Simplificación de Trámites</a:t>
            </a:r>
            <a:endParaRPr lang="es-CR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692973" y="3637925"/>
            <a:ext cx="2056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b="1" dirty="0" smtClean="0"/>
              <a:t>CIUDADANOS/ SECTORES PRODUCTIVOS</a:t>
            </a:r>
            <a:endParaRPr lang="es-CR" sz="1400" b="1" dirty="0"/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344E3171-F539-431B-8C47-E0A35B05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61" y="5247652"/>
            <a:ext cx="2121863" cy="988829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569744" y="5043885"/>
            <a:ext cx="2344827" cy="175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Rectángulo 29"/>
          <p:cNvSpPr/>
          <p:nvPr/>
        </p:nvSpPr>
        <p:spPr>
          <a:xfrm>
            <a:off x="7942403" y="5012493"/>
            <a:ext cx="2344827" cy="175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6185AB0E-6CEC-4B79-A5A2-286558FCB0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750" y="5605780"/>
            <a:ext cx="1624898" cy="970606"/>
          </a:xfrm>
          <a:prstGeom prst="rect">
            <a:avLst/>
          </a:prstGeom>
        </p:spPr>
      </p:pic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344E3171-F539-431B-8C47-E0A35B05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26" y="5602855"/>
            <a:ext cx="1930064" cy="89944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2499323" y="5188595"/>
            <a:ext cx="159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Control Previo</a:t>
            </a:r>
            <a:endParaRPr lang="es-CR" sz="16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766403" y="5288983"/>
            <a:ext cx="193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Control Ex Post</a:t>
            </a:r>
            <a:endParaRPr lang="es-CR" sz="1600" b="1" dirty="0"/>
          </a:p>
        </p:txBody>
      </p:sp>
    </p:spTree>
    <p:extLst>
      <p:ext uri="{BB962C8B-B14F-4D97-AF65-F5344CB8AC3E}">
        <p14:creationId xmlns:p14="http://schemas.microsoft.com/office/powerpoint/2010/main" val="145514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>
                <a:solidFill>
                  <a:schemeClr val="bg1"/>
                </a:solidFill>
              </a:rPr>
              <a:t>Rendición de cuentas Directriz 085-MP-MEIC-Declaración Jurada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Dirección de Mejora Regulatoria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67857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/>
        </p:nvSpPr>
        <p:spPr>
          <a:xfrm>
            <a:off x="-30951" y="331458"/>
            <a:ext cx="12188824" cy="64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s-CR" sz="35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SOBRE CUMPLIMIENTO ARTÍCULO N° 2</a:t>
            </a:r>
            <a:endParaRPr sz="1799"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-30951" y="956969"/>
            <a:ext cx="12188824" cy="36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s-CR" sz="17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el seguimiento a los trámites por implementar con Declaración Jurada</a:t>
            </a:r>
            <a:endParaRPr sz="1799" dirty="0"/>
          </a:p>
        </p:txBody>
      </p:sp>
      <p:pic>
        <p:nvPicPr>
          <p:cNvPr id="145" name="Google Shape;145;p3" descr="Logo MEI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2" y="90685"/>
            <a:ext cx="1016932" cy="42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 descr="logo horizon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7747" y="64754"/>
            <a:ext cx="965126" cy="52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1299" y="1445493"/>
            <a:ext cx="6336809" cy="23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5">
            <a:alphaModFix/>
          </a:blip>
          <a:srcRect l="673"/>
          <a:stretch/>
        </p:blipFill>
        <p:spPr>
          <a:xfrm>
            <a:off x="379704" y="1445493"/>
            <a:ext cx="5187171" cy="2325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3"/>
          <p:cNvGrpSpPr/>
          <p:nvPr/>
        </p:nvGrpSpPr>
        <p:grpSpPr>
          <a:xfrm>
            <a:off x="695152" y="2484455"/>
            <a:ext cx="4103458" cy="923090"/>
            <a:chOff x="-539782" y="1726509"/>
            <a:chExt cx="4104527" cy="923330"/>
          </a:xfrm>
        </p:grpSpPr>
        <p:sp>
          <p:nvSpPr>
            <p:cNvPr id="152" name="Google Shape;152;p3"/>
            <p:cNvSpPr txBox="1"/>
            <p:nvPr/>
          </p:nvSpPr>
          <p:spPr>
            <a:xfrm>
              <a:off x="-539782" y="1726509"/>
              <a:ext cx="119214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spAutoFit/>
            </a:bodyPr>
            <a:lstStyle/>
            <a:p>
              <a:r>
                <a:rPr lang="es-ES" sz="5398" dirty="0">
                  <a:solidFill>
                    <a:srgbClr val="002060"/>
                  </a:solidFill>
                  <a:latin typeface="Libre Franklin Black"/>
                  <a:ea typeface="Libre Franklin Black"/>
                  <a:cs typeface="Libre Franklin Black"/>
                  <a:sym typeface="Libre Franklin Black"/>
                </a:rPr>
                <a:t>23</a:t>
              </a:r>
              <a:endParaRPr sz="5398" dirty="0">
                <a:solidFill>
                  <a:srgbClr val="00206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864194" y="1970152"/>
              <a:ext cx="27005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spAutoFit/>
            </a:bodyPr>
            <a:lstStyle/>
            <a:p>
              <a:pPr algn="ctr"/>
              <a:r>
                <a:rPr lang="es-CR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Trámites reportados en estado “Atrasado”</a:t>
              </a:r>
              <a:endParaRPr sz="1799" dirty="0"/>
            </a:p>
          </p:txBody>
        </p:sp>
      </p:grpSp>
      <p:pic>
        <p:nvPicPr>
          <p:cNvPr id="161" name="Google Shape;16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1938" y="1845598"/>
            <a:ext cx="1071902" cy="105750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/>
          <p:nvPr/>
        </p:nvSpPr>
        <p:spPr>
          <a:xfrm>
            <a:off x="8442633" y="1872242"/>
            <a:ext cx="1191832" cy="175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s-ES" sz="5398" dirty="0">
                <a:solidFill>
                  <a:srgbClr val="00206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48</a:t>
            </a:r>
          </a:p>
          <a:p>
            <a:pPr algn="ctr"/>
            <a:endParaRPr sz="5398" dirty="0">
              <a:solidFill>
                <a:srgbClr val="00206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7964803" y="2641148"/>
            <a:ext cx="2214642" cy="5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s-C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Pendientes de Implementar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4859554" y="5218413"/>
            <a:ext cx="1899254" cy="10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ctr"/>
            <a:r>
              <a:rPr lang="es-CR" sz="19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Trámites implementados a la fecha</a:t>
            </a:r>
            <a:endParaRPr sz="199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5169324" y="4494035"/>
            <a:ext cx="1080342" cy="83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s-CR" sz="4799" dirty="0">
                <a:solidFill>
                  <a:srgbClr val="92D050"/>
                </a:solidFill>
                <a:latin typeface="Libre Franklin Black"/>
                <a:sym typeface="Libre Franklin Black"/>
              </a:rPr>
              <a:t>80</a:t>
            </a:r>
            <a:endParaRPr sz="1999" dirty="0">
              <a:solidFill>
                <a:srgbClr val="92D050"/>
              </a:solidFill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9806671" y="4436472"/>
            <a:ext cx="1730052" cy="10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s-CR" sz="5998" dirty="0">
                <a:latin typeface="Libre Franklin Black"/>
                <a:ea typeface="Libre Franklin Black"/>
                <a:cs typeface="Libre Franklin Black"/>
                <a:sym typeface="Libre Franklin Black"/>
              </a:rPr>
              <a:t>128</a:t>
            </a:r>
            <a:endParaRPr sz="5998" dirty="0"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91239" y="1780511"/>
            <a:ext cx="2214643" cy="17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R" sz="1799" b="1" dirty="0">
                <a:latin typeface="Calibri"/>
                <a:ea typeface="Calibri"/>
                <a:cs typeface="Calibri"/>
                <a:sym typeface="Calibri"/>
              </a:rPr>
              <a:t>Marzo 2021:        15</a:t>
            </a:r>
            <a:endParaRPr lang="es-CR" sz="1799" dirty="0"/>
          </a:p>
          <a:p>
            <a:pPr lvl="0" algn="ctr"/>
            <a:r>
              <a:rPr lang="es-CR" sz="1799" b="1" dirty="0">
                <a:latin typeface="Calibri"/>
                <a:ea typeface="Calibri"/>
                <a:cs typeface="Calibri"/>
                <a:sym typeface="Calibri"/>
              </a:rPr>
              <a:t>Abril 2021:           2</a:t>
            </a:r>
            <a:endParaRPr lang="es-CR" sz="1799" dirty="0"/>
          </a:p>
          <a:p>
            <a:pPr lvl="0" algn="ctr"/>
            <a:r>
              <a:rPr lang="es-CR" sz="1799" b="1" dirty="0">
                <a:latin typeface="Calibri"/>
                <a:ea typeface="Calibri"/>
                <a:cs typeface="Calibri"/>
                <a:sym typeface="Calibri"/>
              </a:rPr>
              <a:t>Junio 2021:           3</a:t>
            </a:r>
          </a:p>
          <a:p>
            <a:pPr lvl="0" algn="ctr"/>
            <a:r>
              <a:rPr lang="es-CR" sz="1799" b="1" dirty="0">
                <a:latin typeface="Calibri"/>
                <a:cs typeface="Calibri"/>
                <a:sym typeface="Calibri"/>
              </a:rPr>
              <a:t>Diciembre 2021:   26</a:t>
            </a:r>
          </a:p>
          <a:p>
            <a:pPr lvl="0" algn="ctr"/>
            <a:r>
              <a:rPr lang="es-CR" sz="1799" b="1" dirty="0">
                <a:latin typeface="Calibri"/>
                <a:cs typeface="Calibri"/>
                <a:sym typeface="Calibri"/>
              </a:rPr>
              <a:t>Marzo 2022:         1</a:t>
            </a:r>
          </a:p>
          <a:p>
            <a:pPr lvl="0" algn="ctr"/>
            <a:r>
              <a:rPr lang="es-CR" sz="1799" b="1" dirty="0">
                <a:latin typeface="Calibri"/>
                <a:cs typeface="Calibri"/>
                <a:sym typeface="Calibri"/>
              </a:rPr>
              <a:t>Marzo 2023:         1</a:t>
            </a:r>
            <a:endParaRPr lang="es-CR" sz="1799" dirty="0"/>
          </a:p>
        </p:txBody>
      </p:sp>
      <p:sp>
        <p:nvSpPr>
          <p:cNvPr id="4" name="Flecha derecha 3"/>
          <p:cNvSpPr/>
          <p:nvPr/>
        </p:nvSpPr>
        <p:spPr>
          <a:xfrm>
            <a:off x="5304684" y="2053165"/>
            <a:ext cx="986640" cy="111035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/>
          </a:p>
        </p:txBody>
      </p:sp>
      <p:sp>
        <p:nvSpPr>
          <p:cNvPr id="6" name="Más 5"/>
          <p:cNvSpPr/>
          <p:nvPr/>
        </p:nvSpPr>
        <p:spPr>
          <a:xfrm>
            <a:off x="6587150" y="4652040"/>
            <a:ext cx="556107" cy="5567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/>
          </a:p>
        </p:txBody>
      </p:sp>
      <p:sp>
        <p:nvSpPr>
          <p:cNvPr id="38" name="Google Shape;163;p3"/>
          <p:cNvSpPr txBox="1"/>
          <p:nvPr/>
        </p:nvSpPr>
        <p:spPr>
          <a:xfrm>
            <a:off x="7395408" y="4491270"/>
            <a:ext cx="1191832" cy="83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ctr"/>
            <a:r>
              <a:rPr lang="en-US" sz="4799" dirty="0">
                <a:latin typeface="Libre Franklin Black"/>
                <a:sym typeface="Libre Franklin Black"/>
              </a:rPr>
              <a:t>48</a:t>
            </a:r>
            <a:endParaRPr sz="4799" dirty="0">
              <a:latin typeface="Libre Franklin Black"/>
              <a:sym typeface="Libre Franklin Black"/>
            </a:endParaRPr>
          </a:p>
        </p:txBody>
      </p:sp>
      <p:sp>
        <p:nvSpPr>
          <p:cNvPr id="7" name="Igual que 6"/>
          <p:cNvSpPr/>
          <p:nvPr/>
        </p:nvSpPr>
        <p:spPr>
          <a:xfrm>
            <a:off x="8670679" y="4648973"/>
            <a:ext cx="839143" cy="5567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06848" y="5229680"/>
            <a:ext cx="1735197" cy="101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9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Trámites</a:t>
            </a:r>
          </a:p>
          <a:p>
            <a:pPr algn="ctr"/>
            <a:r>
              <a:rPr lang="es-CR" sz="19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Pendientes de Implementar</a:t>
            </a:r>
            <a:endParaRPr lang="es-CR" sz="1999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9" name="Google Shape;151;p3">
            <a:extLst>
              <a:ext uri="{FF2B5EF4-FFF2-40B4-BE49-F238E27FC236}">
                <a16:creationId xmlns:a16="http://schemas.microsoft.com/office/drawing/2014/main" id="{D068369A-2E96-4EFC-800D-AE4B7ECD5BAF}"/>
              </a:ext>
            </a:extLst>
          </p:cNvPr>
          <p:cNvGrpSpPr/>
          <p:nvPr/>
        </p:nvGrpSpPr>
        <p:grpSpPr>
          <a:xfrm>
            <a:off x="657646" y="1565227"/>
            <a:ext cx="4201908" cy="923090"/>
            <a:chOff x="-638258" y="1726509"/>
            <a:chExt cx="4203003" cy="923330"/>
          </a:xfrm>
        </p:grpSpPr>
        <p:sp>
          <p:nvSpPr>
            <p:cNvPr id="30" name="Google Shape;152;p3">
              <a:extLst>
                <a:ext uri="{FF2B5EF4-FFF2-40B4-BE49-F238E27FC236}">
                  <a16:creationId xmlns:a16="http://schemas.microsoft.com/office/drawing/2014/main" id="{7A62BA47-7842-45B2-8B44-6906DCC3CBF2}"/>
                </a:ext>
              </a:extLst>
            </p:cNvPr>
            <p:cNvSpPr txBox="1"/>
            <p:nvPr/>
          </p:nvSpPr>
          <p:spPr>
            <a:xfrm>
              <a:off x="-638258" y="1726509"/>
              <a:ext cx="119214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spAutoFit/>
            </a:bodyPr>
            <a:lstStyle/>
            <a:p>
              <a:r>
                <a:rPr lang="es-ES" sz="5398" dirty="0">
                  <a:solidFill>
                    <a:srgbClr val="002060"/>
                  </a:solidFill>
                  <a:latin typeface="Libre Franklin Black"/>
                  <a:ea typeface="Libre Franklin Black"/>
                  <a:cs typeface="Libre Franklin Black"/>
                  <a:sym typeface="Libre Franklin Black"/>
                </a:rPr>
                <a:t>25</a:t>
              </a:r>
              <a:endParaRPr sz="5398" dirty="0">
                <a:solidFill>
                  <a:srgbClr val="00206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endParaRPr>
            </a:p>
          </p:txBody>
        </p:sp>
        <p:sp>
          <p:nvSpPr>
            <p:cNvPr id="31" name="Google Shape;153;p3">
              <a:extLst>
                <a:ext uri="{FF2B5EF4-FFF2-40B4-BE49-F238E27FC236}">
                  <a16:creationId xmlns:a16="http://schemas.microsoft.com/office/drawing/2014/main" id="{397324C5-8706-4932-92B0-B9C3C4FB5F7D}"/>
                </a:ext>
              </a:extLst>
            </p:cNvPr>
            <p:cNvSpPr txBox="1"/>
            <p:nvPr/>
          </p:nvSpPr>
          <p:spPr>
            <a:xfrm>
              <a:off x="864194" y="1970152"/>
              <a:ext cx="27005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spAutoFit/>
            </a:bodyPr>
            <a:lstStyle/>
            <a:p>
              <a:pPr algn="ctr"/>
              <a:r>
                <a:rPr lang="es-CR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Trámites reportados en estado “En tiempo”</a:t>
              </a:r>
              <a:endParaRPr sz="1799" dirty="0"/>
            </a:p>
          </p:txBody>
        </p:sp>
      </p:grpSp>
      <p:sp>
        <p:nvSpPr>
          <p:cNvPr id="32" name="Rectángulo 7">
            <a:extLst>
              <a:ext uri="{FF2B5EF4-FFF2-40B4-BE49-F238E27FC236}">
                <a16:creationId xmlns:a16="http://schemas.microsoft.com/office/drawing/2014/main" id="{A42AA1AA-D92C-4B7B-9220-8931E266E4CC}"/>
              </a:ext>
            </a:extLst>
          </p:cNvPr>
          <p:cNvSpPr/>
          <p:nvPr/>
        </p:nvSpPr>
        <p:spPr>
          <a:xfrm>
            <a:off x="9899507" y="5218413"/>
            <a:ext cx="1324978" cy="70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9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Trámites en total</a:t>
            </a:r>
          </a:p>
        </p:txBody>
      </p:sp>
      <p:sp>
        <p:nvSpPr>
          <p:cNvPr id="33" name="Rectángulo 7">
            <a:extLst>
              <a:ext uri="{FF2B5EF4-FFF2-40B4-BE49-F238E27FC236}">
                <a16:creationId xmlns:a16="http://schemas.microsoft.com/office/drawing/2014/main" id="{BD5C52E6-9169-4917-9065-2DD725413EB8}"/>
              </a:ext>
            </a:extLst>
          </p:cNvPr>
          <p:cNvSpPr/>
          <p:nvPr/>
        </p:nvSpPr>
        <p:spPr>
          <a:xfrm>
            <a:off x="160657" y="4219394"/>
            <a:ext cx="4044031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399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Reporte trámites finalizados de julio 2021</a:t>
            </a:r>
            <a:endParaRPr lang="es-CR" sz="2399" b="1" u="sng" dirty="0"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37" name="Google Shape;153;p3">
            <a:extLst>
              <a:ext uri="{FF2B5EF4-FFF2-40B4-BE49-F238E27FC236}">
                <a16:creationId xmlns:a16="http://schemas.microsoft.com/office/drawing/2014/main" id="{A2D99437-C899-4D06-9322-576441CBB3C3}"/>
              </a:ext>
            </a:extLst>
          </p:cNvPr>
          <p:cNvSpPr txBox="1"/>
          <p:nvPr/>
        </p:nvSpPr>
        <p:spPr>
          <a:xfrm>
            <a:off x="1365598" y="5322010"/>
            <a:ext cx="3018748" cy="83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s-C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CCSS 1 trámite</a:t>
            </a:r>
          </a:p>
          <a:p>
            <a:r>
              <a:rPr lang="es-C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CNP 1 trámite</a:t>
            </a:r>
          </a:p>
          <a:p>
            <a:r>
              <a:rPr lang="es-C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Ministerio de Hacienda 1 trámite</a:t>
            </a:r>
          </a:p>
        </p:txBody>
      </p:sp>
      <p:sp>
        <p:nvSpPr>
          <p:cNvPr id="39" name="Google Shape;152;p3">
            <a:extLst>
              <a:ext uri="{FF2B5EF4-FFF2-40B4-BE49-F238E27FC236}">
                <a16:creationId xmlns:a16="http://schemas.microsoft.com/office/drawing/2014/main" id="{8CAA5BA4-0696-4137-8EF6-C78C9A7BD858}"/>
              </a:ext>
            </a:extLst>
          </p:cNvPr>
          <p:cNvSpPr txBox="1"/>
          <p:nvPr/>
        </p:nvSpPr>
        <p:spPr>
          <a:xfrm>
            <a:off x="657646" y="5172170"/>
            <a:ext cx="1223529" cy="92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s-ES" sz="5398" dirty="0">
                <a:solidFill>
                  <a:srgbClr val="00206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3</a:t>
            </a:r>
            <a:endParaRPr sz="5398" dirty="0">
              <a:solidFill>
                <a:srgbClr val="00206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976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1;p13">
            <a:extLst>
              <a:ext uri="{FF2B5EF4-FFF2-40B4-BE49-F238E27FC236}">
                <a16:creationId xmlns:a16="http://schemas.microsoft.com/office/drawing/2014/main" id="{FF78BD4E-54FC-41BE-8A7A-06B61F12D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389" y="81244"/>
            <a:ext cx="10512862" cy="7090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s-CR" sz="3599" dirty="0"/>
              <a:t>Cumplimiento de la Declaración Jurada por institución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B1A5D-58F7-42E1-96A5-96CA13D0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507" y="197061"/>
            <a:ext cx="1030045" cy="4266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4FD917-2782-43CB-8BEB-1BFB12BB4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90" y="906131"/>
            <a:ext cx="10863507" cy="56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1;p13">
            <a:extLst>
              <a:ext uri="{FF2B5EF4-FFF2-40B4-BE49-F238E27FC236}">
                <a16:creationId xmlns:a16="http://schemas.microsoft.com/office/drawing/2014/main" id="{FF78BD4E-54FC-41BE-8A7A-06B61F12D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389" y="51983"/>
            <a:ext cx="10512862" cy="7090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s-CR" sz="3599" dirty="0"/>
              <a:t>Cumplimiento de la Declaración Jurada por institución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B1A5D-58F7-42E1-96A5-96CA13D0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00" y="193194"/>
            <a:ext cx="1030045" cy="4266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61601A-65ED-4AC3-AB55-24CA3BC5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72" y="1287422"/>
            <a:ext cx="11524881" cy="48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1;p13">
            <a:extLst>
              <a:ext uri="{FF2B5EF4-FFF2-40B4-BE49-F238E27FC236}">
                <a16:creationId xmlns:a16="http://schemas.microsoft.com/office/drawing/2014/main" id="{FF78BD4E-54FC-41BE-8A7A-06B61F12D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389" y="51983"/>
            <a:ext cx="10512862" cy="7090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s-CR" sz="3599" dirty="0"/>
              <a:t>Cumplimiento de la Declaración Jurada por institución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B1A5D-58F7-42E1-96A5-96CA13D0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00" y="193194"/>
            <a:ext cx="1030045" cy="4266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8C2FC7-A2C8-43E1-A6F9-85633125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19" y="1218632"/>
            <a:ext cx="11667987" cy="51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>
                <a:solidFill>
                  <a:schemeClr val="bg1"/>
                </a:solidFill>
              </a:rPr>
              <a:t>Avance y estatus del proyecto CR Fluye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Dirección de Mejora Regulatoria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116252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47160A89-6383-4094-8A6B-D80CE12A610E}" vid="{3BCFA509-4F5D-43C1-9093-A3E109F60233}"/>
    </a:ext>
  </a:extLst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I_THEME_TEMPLATE_DESIG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CC99"/>
    </a:accent4>
    <a:accent5>
      <a:srgbClr val="3333CC"/>
    </a:accent5>
    <a:accent6>
      <a:srgbClr val="FFFFFF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OI_THEME_TEMPLATE_DESIG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CC99"/>
    </a:accent4>
    <a:accent5>
      <a:srgbClr val="3333CC"/>
    </a:accent5>
    <a:accent6>
      <a:srgbClr val="FFFFFF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OI_THEME_TEMPLATE_DESIG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CC99"/>
    </a:accent4>
    <a:accent5>
      <a:srgbClr val="3333CC"/>
    </a:accent5>
    <a:accent6>
      <a:srgbClr val="FFFFFF"/>
    </a:accent6>
    <a:hlink>
      <a:srgbClr val="CCCCFF"/>
    </a:hlink>
    <a:folHlink>
      <a:srgbClr val="B2B2B2"/>
    </a:folHlink>
  </a:clrScheme>
</a:themeOverride>
</file>