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0" r:id="rId3"/>
    <p:sldId id="261" r:id="rId4"/>
    <p:sldId id="257" r:id="rId5"/>
    <p:sldId id="265" r:id="rId6"/>
    <p:sldId id="258" r:id="rId7"/>
    <p:sldId id="267" r:id="rId8"/>
    <p:sldId id="262" r:id="rId9"/>
    <p:sldId id="263" r:id="rId10"/>
    <p:sldId id="268" r:id="rId11"/>
    <p:sldId id="269" r:id="rId12"/>
    <p:sldId id="270" r:id="rId1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6600"/>
    <a:srgbClr val="FF99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ragon\Desktop\graafic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dirty="0">
                <a:solidFill>
                  <a:schemeClr val="tx1"/>
                </a:solidFill>
              </a:rPr>
              <a:t>Costos totales ocasionados por desastres según tipo de infraestructura afectada. </a:t>
            </a:r>
          </a:p>
          <a:p>
            <a:pPr>
              <a:defRPr/>
            </a:pPr>
            <a:r>
              <a:rPr lang="es-CR" dirty="0">
                <a:solidFill>
                  <a:schemeClr val="tx1"/>
                </a:solidFill>
              </a:rPr>
              <a:t>Costa Rica (2011-2018</a:t>
            </a:r>
            <a:r>
              <a:rPr lang="es-CR" dirty="0"/>
              <a: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5"/>
              <c:layout/>
              <c:tx>
                <c:rich>
                  <a:bodyPr/>
                  <a:lstStyle/>
                  <a:p>
                    <a:r>
                      <a:rPr lang="en-US"/>
                      <a:t>47%</a:t>
                    </a:r>
                    <a:endParaRPr lang="en-US" dirty="0"/>
                  </a:p>
                </c:rich>
              </c:tx>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R"/>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Hoja1!$C$13:$J$13</c:f>
              <c:strCache>
                <c:ptCount val="6"/>
                <c:pt idx="0">
                  <c:v>Carreteras</c:v>
                </c:pt>
                <c:pt idx="1">
                  <c:v>Puentes</c:v>
                </c:pt>
                <c:pt idx="2">
                  <c:v>Vivienda</c:v>
                </c:pt>
                <c:pt idx="3">
                  <c:v>Control de márgenes</c:v>
                </c:pt>
                <c:pt idx="4">
                  <c:v>Inf. Educación y Salud</c:v>
                </c:pt>
                <c:pt idx="5">
                  <c:v>Otra inf</c:v>
                </c:pt>
              </c:strCache>
            </c:strRef>
          </c:cat>
          <c:val>
            <c:numRef>
              <c:f>Hoja1!$C$14:$J$14</c:f>
              <c:numCache>
                <c:formatCode>0</c:formatCode>
                <c:ptCount val="6"/>
                <c:pt idx="0">
                  <c:v>27.874284225687227</c:v>
                </c:pt>
                <c:pt idx="1">
                  <c:v>10.455472701266459</c:v>
                </c:pt>
                <c:pt idx="2">
                  <c:v>3.7717397713152234</c:v>
                </c:pt>
                <c:pt idx="3">
                  <c:v>8.1724431125357224</c:v>
                </c:pt>
                <c:pt idx="4">
                  <c:v>1.326548520923817</c:v>
                </c:pt>
                <c:pt idx="5">
                  <c:v>47.294421427956486</c:v>
                </c:pt>
              </c:numCache>
            </c:numRef>
          </c:val>
          <c:extLst xmlns:c16r2="http://schemas.microsoft.com/office/drawing/2015/06/chart">
            <c:ext xmlns:c16="http://schemas.microsoft.com/office/drawing/2014/chart" uri="{C3380CC4-5D6E-409C-BE32-E72D297353CC}">
              <c16:uniqueId val="{00000000-B0E6-334A-B447-8AD938D34869}"/>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0127481898899713"/>
          <c:y val="0.34914607698550604"/>
          <c:w val="0.2111812360535554"/>
          <c:h val="0.33848478139122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R" dirty="0"/>
              <a:t>Monto pendiente de financiamiento de Planes de Inversión en millones </a:t>
            </a:r>
          </a:p>
        </c:rich>
      </c:tx>
      <c:layout>
        <c:manualLayout>
          <c:xMode val="edge"/>
          <c:yMode val="edge"/>
          <c:x val="0.15898346342119715"/>
          <c:y val="1.9879385321627741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R"/>
        </a:p>
      </c:txPr>
    </c:title>
    <c:autoTitleDeleted val="0"/>
    <c:plotArea>
      <c:layout/>
      <c:barChart>
        <c:barDir val="col"/>
        <c:grouping val="clustered"/>
        <c:varyColors val="0"/>
        <c:ser>
          <c:idx val="0"/>
          <c:order val="0"/>
          <c:tx>
            <c:strRef>
              <c:f>Hoja1!$C$53</c:f>
              <c:strCache>
                <c:ptCount val="1"/>
                <c:pt idx="0">
                  <c:v>Monto en millones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Hoja1!$B$54:$B$57</c:f>
              <c:strCache>
                <c:ptCount val="4"/>
                <c:pt idx="0">
                  <c:v>Total Decreto Ejecutivo N° 37305 SAMARA</c:v>
                </c:pt>
                <c:pt idx="1">
                  <c:v>Total Decreto Ejecutivo N° 39056 LLUVIAS CARIBE</c:v>
                </c:pt>
                <c:pt idx="2">
                  <c:v>Total Decreto Ejecutivo N° 40027 H OTTO</c:v>
                </c:pt>
                <c:pt idx="3">
                  <c:v>Total Decreto Ejecutivo N° 40677 TT NATE</c:v>
                </c:pt>
              </c:strCache>
            </c:strRef>
          </c:cat>
          <c:val>
            <c:numRef>
              <c:f>Hoja1!$C$54:$C$57</c:f>
              <c:numCache>
                <c:formatCode>_-[$₡-140A]* #,##0.00_-;\-[$₡-140A]* #,##0.00_-;_-[$₡-140A]* "-"??_-;_-@_-</c:formatCode>
                <c:ptCount val="4"/>
                <c:pt idx="0">
                  <c:v>251.90174999999999</c:v>
                </c:pt>
                <c:pt idx="1">
                  <c:v>7782.73245374</c:v>
                </c:pt>
                <c:pt idx="2">
                  <c:v>12509.011856499999</c:v>
                </c:pt>
                <c:pt idx="3">
                  <c:v>376.65749311000002</c:v>
                </c:pt>
              </c:numCache>
            </c:numRef>
          </c:val>
          <c:extLst xmlns:c16r2="http://schemas.microsoft.com/office/drawing/2015/06/chart">
            <c:ext xmlns:c16="http://schemas.microsoft.com/office/drawing/2014/chart" uri="{C3380CC4-5D6E-409C-BE32-E72D297353CC}">
              <c16:uniqueId val="{00000000-5FE3-A94F-AC4F-894213103B31}"/>
            </c:ext>
          </c:extLst>
        </c:ser>
        <c:ser>
          <c:idx val="1"/>
          <c:order val="1"/>
          <c:tx>
            <c:strRef>
              <c:f>Hoja1!$D$53</c:f>
              <c:strCache>
                <c:ptCount val="1"/>
              </c:strCache>
              <c:extLst xmlns:c16r2="http://schemas.microsoft.com/office/drawing/2015/06/chart" xmlns:c15="http://schemas.microsoft.com/office/drawing/2012/chart"/>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Hoja1!$B$54:$B$57</c:f>
              <c:strCache>
                <c:ptCount val="4"/>
                <c:pt idx="0">
                  <c:v>Total Decreto Ejecutivo N° 37305 SAMARA</c:v>
                </c:pt>
                <c:pt idx="1">
                  <c:v>Total Decreto Ejecutivo N° 39056 LLUVIAS CARIBE</c:v>
                </c:pt>
                <c:pt idx="2">
                  <c:v>Total Decreto Ejecutivo N° 40027 H OTTO</c:v>
                </c:pt>
                <c:pt idx="3">
                  <c:v>Total Decreto Ejecutivo N° 40677 TT NATE</c:v>
                </c:pt>
              </c:strCache>
            </c:strRef>
          </c:cat>
          <c:val>
            <c:numRef>
              <c:f>Hoja1!$D$54:$D$57</c:f>
              <c:numCache>
                <c:formatCode>General</c:formatCode>
                <c:ptCount val="4"/>
              </c:numCache>
              <c:extLst xmlns:c16r2="http://schemas.microsoft.com/office/drawing/2015/06/chart" xmlns:c15="http://schemas.microsoft.com/office/drawing/2012/chart"/>
            </c:numRef>
          </c:val>
          <c:extLst xmlns:c16r2="http://schemas.microsoft.com/office/drawing/2015/06/chart">
            <c:ext xmlns:c16="http://schemas.microsoft.com/office/drawing/2014/chart" uri="{C3380CC4-5D6E-409C-BE32-E72D297353CC}">
              <c16:uniqueId val="{00000001-5FE3-A94F-AC4F-894213103B31}"/>
            </c:ext>
          </c:extLst>
        </c:ser>
        <c:dLbls>
          <c:showLegendKey val="0"/>
          <c:showVal val="0"/>
          <c:showCatName val="0"/>
          <c:showSerName val="0"/>
          <c:showPercent val="0"/>
          <c:showBubbleSize val="0"/>
        </c:dLbls>
        <c:gapWidth val="100"/>
        <c:overlap val="-24"/>
        <c:axId val="647147864"/>
        <c:axId val="647148256"/>
        <c:extLst xmlns:c16r2="http://schemas.microsoft.com/office/drawing/2015/06/chart"/>
      </c:barChart>
      <c:catAx>
        <c:axId val="647147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R"/>
          </a:p>
        </c:txPr>
        <c:crossAx val="647148256"/>
        <c:crosses val="autoZero"/>
        <c:auto val="1"/>
        <c:lblAlgn val="ctr"/>
        <c:lblOffset val="100"/>
        <c:noMultiLvlLbl val="0"/>
      </c:catAx>
      <c:valAx>
        <c:axId val="647148256"/>
        <c:scaling>
          <c:orientation val="minMax"/>
        </c:scaling>
        <c:delete val="0"/>
        <c:axPos val="l"/>
        <c:majorGridlines>
          <c:spPr>
            <a:ln w="9525" cap="flat" cmpd="sng" algn="ctr">
              <a:solidFill>
                <a:schemeClr val="lt1">
                  <a:lumMod val="95000"/>
                  <a:alpha val="10000"/>
                </a:schemeClr>
              </a:solidFill>
              <a:round/>
            </a:ln>
            <a:effectLst/>
          </c:spPr>
        </c:majorGridlines>
        <c:numFmt formatCode="_-[$₡-140A]* #,##0.00_-;\-[$₡-140A]* #,##0.00_-;_-[$₡-140A]*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R"/>
          </a:p>
        </c:txPr>
        <c:crossAx val="64714786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CR"/>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dirty="0" smtClean="0"/>
              <a:t>Cantidad de proyectos </a:t>
            </a:r>
            <a:r>
              <a:rPr lang="es-CR" dirty="0"/>
              <a:t>por tipología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551643562402482E-2"/>
          <c:y val="0.18145044236087521"/>
          <c:w val="0.82889671287519506"/>
          <c:h val="0.73986360668251772"/>
        </c:manualLayout>
      </c:layout>
      <c:pie3DChart>
        <c:varyColors val="1"/>
        <c:ser>
          <c:idx val="0"/>
          <c:order val="0"/>
          <c:tx>
            <c:strRef>
              <c:f>Hoja1!$H$60</c:f>
              <c:strCache>
                <c:ptCount val="1"/>
                <c:pt idx="0">
                  <c:v>Cantidad de proyectos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Lbls>
            <c:dLbl>
              <c:idx val="2"/>
              <c:layout>
                <c:manualLayout>
                  <c:x val="-1.870992565719861E-2"/>
                  <c:y val="-0.1103244473958827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3"/>
              <c:layout>
                <c:manualLayout>
                  <c:x val="-9.6307595058471099E-3"/>
                  <c:y val="-8.846820352275243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4"/>
              <c:layout>
                <c:manualLayout>
                  <c:x val="-5.5799883653286822E-2"/>
                  <c:y val="-0.10870979982923819"/>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9863883506708255"/>
                      <c:h val="0.10028112449799197"/>
                    </c:manualLayout>
                  </c15:layout>
                </c:ext>
              </c:extLst>
            </c:dLbl>
            <c:dLbl>
              <c:idx val="5"/>
              <c:layout>
                <c:manualLayout>
                  <c:x val="1.3450778932528046E-2"/>
                  <c:y val="-5.5062787102395726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dLbl>
              <c:idx val="6"/>
              <c:layout>
                <c:manualLayout>
                  <c:x val="0.10190187550709283"/>
                  <c:y val="2.8934739748328387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Hoja1!$G$61:$G$67</c:f>
              <c:strCache>
                <c:ptCount val="7"/>
                <c:pt idx="0">
                  <c:v>Caminos</c:v>
                </c:pt>
                <c:pt idx="1">
                  <c:v>Construcción Puentes</c:v>
                </c:pt>
                <c:pt idx="2">
                  <c:v>Estudio Estabilización</c:v>
                </c:pt>
                <c:pt idx="3">
                  <c:v> Infraestructura y edificaciones</c:v>
                </c:pt>
                <c:pt idx="4">
                  <c:v>Estudios para Puentes</c:v>
                </c:pt>
                <c:pt idx="5">
                  <c:v>Estudios Ríos</c:v>
                </c:pt>
                <c:pt idx="6">
                  <c:v>Rehabilitación Cauce_canal</c:v>
                </c:pt>
              </c:strCache>
            </c:strRef>
          </c:cat>
          <c:val>
            <c:numRef>
              <c:f>Hoja1!$H$61:$H$67</c:f>
              <c:numCache>
                <c:formatCode>General</c:formatCode>
                <c:ptCount val="7"/>
                <c:pt idx="0">
                  <c:v>17</c:v>
                </c:pt>
                <c:pt idx="1">
                  <c:v>18</c:v>
                </c:pt>
                <c:pt idx="2">
                  <c:v>1</c:v>
                </c:pt>
                <c:pt idx="3">
                  <c:v>3</c:v>
                </c:pt>
                <c:pt idx="4">
                  <c:v>4</c:v>
                </c:pt>
                <c:pt idx="5">
                  <c:v>2</c:v>
                </c:pt>
                <c:pt idx="6">
                  <c:v>3</c:v>
                </c:pt>
              </c:numCache>
            </c:numRef>
          </c:val>
          <c:extLst xmlns:c16r2="http://schemas.microsoft.com/office/drawing/2015/06/chart">
            <c:ext xmlns:c16="http://schemas.microsoft.com/office/drawing/2014/chart" uri="{C3380CC4-5D6E-409C-BE32-E72D297353CC}">
              <c16:uniqueId val="{00000000-A7C8-5D40-8061-1D9ED46615E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66AAB-79F6-4510-89CB-B299408648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0391CAEB-7E92-4F0C-9669-56FE7B17A977}">
      <dgm:prSet phldrT="[Texto]" custT="1"/>
      <dgm:spPr>
        <a:solidFill>
          <a:schemeClr val="tx1"/>
        </a:solidFill>
      </dgm:spPr>
      <dgm:t>
        <a:bodyPr/>
        <a:lstStyle/>
        <a:p>
          <a:pPr algn="ctr"/>
          <a:r>
            <a:rPr lang="es-CR" sz="1600" dirty="0"/>
            <a:t>Seguros ligados con Bonos</a:t>
          </a:r>
        </a:p>
      </dgm:t>
    </dgm:pt>
    <dgm:pt modelId="{F3B32947-4B2D-4F3D-88C3-18EC40097072}" type="parTrans" cxnId="{EC2D4319-CFB0-4E56-94AC-F18697921AFA}">
      <dgm:prSet/>
      <dgm:spPr/>
      <dgm:t>
        <a:bodyPr/>
        <a:lstStyle/>
        <a:p>
          <a:endParaRPr lang="es-CR" sz="1200"/>
        </a:p>
      </dgm:t>
    </dgm:pt>
    <dgm:pt modelId="{BC0064E6-0F77-4375-B5B5-81EB336D843C}" type="sibTrans" cxnId="{EC2D4319-CFB0-4E56-94AC-F18697921AFA}">
      <dgm:prSet/>
      <dgm:spPr/>
      <dgm:t>
        <a:bodyPr/>
        <a:lstStyle/>
        <a:p>
          <a:endParaRPr lang="es-CR" sz="1200"/>
        </a:p>
      </dgm:t>
    </dgm:pt>
    <dgm:pt modelId="{1B27C0A4-1923-48BE-BE1A-0FA6A1E725D2}">
      <dgm:prSet phldrT="[Texto]" custT="1"/>
      <dgm:spPr>
        <a:solidFill>
          <a:schemeClr val="accent1">
            <a:lumMod val="75000"/>
          </a:schemeClr>
        </a:solidFill>
      </dgm:spPr>
      <dgm:t>
        <a:bodyPr/>
        <a:lstStyle/>
        <a:p>
          <a:pPr algn="ctr"/>
          <a:r>
            <a:rPr lang="es-CR" sz="1600" dirty="0"/>
            <a:t>Seguros / Reaseguros</a:t>
          </a:r>
        </a:p>
      </dgm:t>
    </dgm:pt>
    <dgm:pt modelId="{03103411-8FA8-4F9F-A210-908597086079}" type="parTrans" cxnId="{EA810621-20F3-4BCB-9022-B5A3E733929B}">
      <dgm:prSet/>
      <dgm:spPr/>
      <dgm:t>
        <a:bodyPr/>
        <a:lstStyle/>
        <a:p>
          <a:endParaRPr lang="es-CR" sz="1200"/>
        </a:p>
      </dgm:t>
    </dgm:pt>
    <dgm:pt modelId="{6DEF3DBE-B2A3-4E8D-A97F-B7FD721195E3}" type="sibTrans" cxnId="{EA810621-20F3-4BCB-9022-B5A3E733929B}">
      <dgm:prSet/>
      <dgm:spPr/>
      <dgm:t>
        <a:bodyPr/>
        <a:lstStyle/>
        <a:p>
          <a:endParaRPr lang="es-CR" sz="1200"/>
        </a:p>
      </dgm:t>
    </dgm:pt>
    <dgm:pt modelId="{FCA73F1A-3FA1-4BDC-8DD6-6B41A55BD620}">
      <dgm:prSet phldrT="[Texto]" custT="1"/>
      <dgm:spPr>
        <a:solidFill>
          <a:srgbClr val="00B050"/>
        </a:solidFill>
      </dgm:spPr>
      <dgm:t>
        <a:bodyPr/>
        <a:lstStyle/>
        <a:p>
          <a:pPr algn="ctr"/>
          <a:r>
            <a:rPr lang="es-CR" sz="1600" dirty="0"/>
            <a:t>Créditos Contingentes</a:t>
          </a:r>
        </a:p>
      </dgm:t>
    </dgm:pt>
    <dgm:pt modelId="{43411BEF-F4E2-4F63-8F0C-8824B7E30A1B}" type="parTrans" cxnId="{E3CCC4F0-839C-4A64-8375-EB8BEC03EDF6}">
      <dgm:prSet/>
      <dgm:spPr/>
      <dgm:t>
        <a:bodyPr/>
        <a:lstStyle/>
        <a:p>
          <a:endParaRPr lang="es-CR" sz="1200"/>
        </a:p>
      </dgm:t>
    </dgm:pt>
    <dgm:pt modelId="{18E800D0-1858-4C5B-BDC6-4EF2371ABA36}" type="sibTrans" cxnId="{E3CCC4F0-839C-4A64-8375-EB8BEC03EDF6}">
      <dgm:prSet/>
      <dgm:spPr/>
      <dgm:t>
        <a:bodyPr/>
        <a:lstStyle/>
        <a:p>
          <a:endParaRPr lang="es-CR" sz="1200"/>
        </a:p>
      </dgm:t>
    </dgm:pt>
    <dgm:pt modelId="{68D7A908-0263-4768-B154-C78502790F6B}">
      <dgm:prSet phldrT="[Texto]" custT="1"/>
      <dgm:spPr>
        <a:solidFill>
          <a:schemeClr val="accent6">
            <a:lumMod val="75000"/>
          </a:schemeClr>
        </a:solidFill>
      </dgm:spPr>
      <dgm:t>
        <a:bodyPr/>
        <a:lstStyle/>
        <a:p>
          <a:pPr algn="ctr"/>
          <a:r>
            <a:rPr lang="es-CR" sz="1600" b="1" u="sng" dirty="0"/>
            <a:t>Fondo Nacional de Emergencia</a:t>
          </a:r>
        </a:p>
      </dgm:t>
    </dgm:pt>
    <dgm:pt modelId="{82C011C1-AA57-4D97-B586-6A1F920FFE2C}" type="parTrans" cxnId="{FB9ED7D9-2626-4A7D-9AD4-EC55072BF3BE}">
      <dgm:prSet/>
      <dgm:spPr/>
      <dgm:t>
        <a:bodyPr/>
        <a:lstStyle/>
        <a:p>
          <a:endParaRPr lang="es-CR" sz="1200"/>
        </a:p>
      </dgm:t>
    </dgm:pt>
    <dgm:pt modelId="{83F31C23-CD42-4AF6-BFC4-E3429C84158B}" type="sibTrans" cxnId="{FB9ED7D9-2626-4A7D-9AD4-EC55072BF3BE}">
      <dgm:prSet/>
      <dgm:spPr/>
      <dgm:t>
        <a:bodyPr/>
        <a:lstStyle/>
        <a:p>
          <a:endParaRPr lang="es-CR" sz="1200"/>
        </a:p>
      </dgm:t>
    </dgm:pt>
    <dgm:pt modelId="{2B2A5A15-D33C-496D-98E9-654BF1D9280B}">
      <dgm:prSet phldrT="[Texto]" custT="1"/>
      <dgm:spPr>
        <a:solidFill>
          <a:srgbClr val="C00000"/>
        </a:solidFill>
      </dgm:spPr>
      <dgm:t>
        <a:bodyPr/>
        <a:lstStyle/>
        <a:p>
          <a:pPr algn="ctr"/>
          <a:r>
            <a:rPr lang="es-CR" sz="1600" dirty="0"/>
            <a:t>Fondos Institucionales</a:t>
          </a:r>
        </a:p>
      </dgm:t>
    </dgm:pt>
    <dgm:pt modelId="{2D2DA53D-408E-4841-B75F-F2B98DE958C2}" type="parTrans" cxnId="{FADC24DB-6E18-4BBB-8ABD-317495D5E06E}">
      <dgm:prSet/>
      <dgm:spPr/>
      <dgm:t>
        <a:bodyPr/>
        <a:lstStyle/>
        <a:p>
          <a:endParaRPr lang="es-CR" sz="1200"/>
        </a:p>
      </dgm:t>
    </dgm:pt>
    <dgm:pt modelId="{8E53E1B8-4522-4CED-BBBB-7C449F091BF5}" type="sibTrans" cxnId="{FADC24DB-6E18-4BBB-8ABD-317495D5E06E}">
      <dgm:prSet/>
      <dgm:spPr/>
      <dgm:t>
        <a:bodyPr/>
        <a:lstStyle/>
        <a:p>
          <a:endParaRPr lang="es-CR" sz="1200"/>
        </a:p>
      </dgm:t>
    </dgm:pt>
    <dgm:pt modelId="{7B9038ED-698F-4FAC-9F8A-B37E32154CEC}" type="pres">
      <dgm:prSet presAssocID="{EC066AAB-79F6-4510-89CB-B299408648B7}" presName="linear" presStyleCnt="0">
        <dgm:presLayoutVars>
          <dgm:dir/>
          <dgm:animLvl val="lvl"/>
          <dgm:resizeHandles val="exact"/>
        </dgm:presLayoutVars>
      </dgm:prSet>
      <dgm:spPr/>
      <dgm:t>
        <a:bodyPr/>
        <a:lstStyle/>
        <a:p>
          <a:endParaRPr lang="es-CR"/>
        </a:p>
      </dgm:t>
    </dgm:pt>
    <dgm:pt modelId="{7D85C7B1-63C4-4F03-999D-762329C5C8D2}" type="pres">
      <dgm:prSet presAssocID="{0391CAEB-7E92-4F0C-9669-56FE7B17A977}" presName="parentLin" presStyleCnt="0"/>
      <dgm:spPr/>
    </dgm:pt>
    <dgm:pt modelId="{134C3A55-52D9-4689-8BB5-C6889BC501CB}" type="pres">
      <dgm:prSet presAssocID="{0391CAEB-7E92-4F0C-9669-56FE7B17A977}" presName="parentLeftMargin" presStyleLbl="node1" presStyleIdx="0" presStyleCnt="5"/>
      <dgm:spPr/>
      <dgm:t>
        <a:bodyPr/>
        <a:lstStyle/>
        <a:p>
          <a:endParaRPr lang="es-CR"/>
        </a:p>
      </dgm:t>
    </dgm:pt>
    <dgm:pt modelId="{8D89B651-5813-43C1-AB2F-BB8FE97FFE18}" type="pres">
      <dgm:prSet presAssocID="{0391CAEB-7E92-4F0C-9669-56FE7B17A977}" presName="parentText" presStyleLbl="node1" presStyleIdx="0" presStyleCnt="5" custScaleY="144752">
        <dgm:presLayoutVars>
          <dgm:chMax val="0"/>
          <dgm:bulletEnabled val="1"/>
        </dgm:presLayoutVars>
      </dgm:prSet>
      <dgm:spPr/>
      <dgm:t>
        <a:bodyPr/>
        <a:lstStyle/>
        <a:p>
          <a:endParaRPr lang="es-CR"/>
        </a:p>
      </dgm:t>
    </dgm:pt>
    <dgm:pt modelId="{D2C15848-D53C-42AD-B5B4-502925D36AEC}" type="pres">
      <dgm:prSet presAssocID="{0391CAEB-7E92-4F0C-9669-56FE7B17A977}" presName="negativeSpace" presStyleCnt="0"/>
      <dgm:spPr/>
    </dgm:pt>
    <dgm:pt modelId="{01574640-81D4-4AC2-8CF7-A694C0F96CEE}" type="pres">
      <dgm:prSet presAssocID="{0391CAEB-7E92-4F0C-9669-56FE7B17A977}" presName="childText" presStyleLbl="conFgAcc1" presStyleIdx="0" presStyleCnt="5" custScaleX="84848">
        <dgm:presLayoutVars>
          <dgm:bulletEnabled val="1"/>
        </dgm:presLayoutVars>
      </dgm:prSet>
      <dgm:spPr>
        <a:solidFill>
          <a:schemeClr val="bg1">
            <a:lumMod val="75000"/>
            <a:alpha val="90000"/>
          </a:schemeClr>
        </a:solidFill>
      </dgm:spPr>
    </dgm:pt>
    <dgm:pt modelId="{D20993AB-2757-46FC-B6AD-6265A86A9039}" type="pres">
      <dgm:prSet presAssocID="{BC0064E6-0F77-4375-B5B5-81EB336D843C}" presName="spaceBetweenRectangles" presStyleCnt="0"/>
      <dgm:spPr/>
    </dgm:pt>
    <dgm:pt modelId="{E4613252-3897-491A-8CE7-EB6FCF798A9C}" type="pres">
      <dgm:prSet presAssocID="{1B27C0A4-1923-48BE-BE1A-0FA6A1E725D2}" presName="parentLin" presStyleCnt="0"/>
      <dgm:spPr/>
    </dgm:pt>
    <dgm:pt modelId="{4F8AD2D7-47D5-47AF-AED3-F6529EB41485}" type="pres">
      <dgm:prSet presAssocID="{1B27C0A4-1923-48BE-BE1A-0FA6A1E725D2}" presName="parentLeftMargin" presStyleLbl="node1" presStyleIdx="0" presStyleCnt="5"/>
      <dgm:spPr/>
      <dgm:t>
        <a:bodyPr/>
        <a:lstStyle/>
        <a:p>
          <a:endParaRPr lang="es-CR"/>
        </a:p>
      </dgm:t>
    </dgm:pt>
    <dgm:pt modelId="{A1F619BA-BDD2-42A5-83E2-2ACF4A441E46}" type="pres">
      <dgm:prSet presAssocID="{1B27C0A4-1923-48BE-BE1A-0FA6A1E725D2}" presName="parentText" presStyleLbl="node1" presStyleIdx="1" presStyleCnt="5" custScaleY="102868">
        <dgm:presLayoutVars>
          <dgm:chMax val="0"/>
          <dgm:bulletEnabled val="1"/>
        </dgm:presLayoutVars>
      </dgm:prSet>
      <dgm:spPr/>
      <dgm:t>
        <a:bodyPr/>
        <a:lstStyle/>
        <a:p>
          <a:endParaRPr lang="es-CR"/>
        </a:p>
      </dgm:t>
    </dgm:pt>
    <dgm:pt modelId="{21F36D98-774B-4730-887B-18FDA686BA83}" type="pres">
      <dgm:prSet presAssocID="{1B27C0A4-1923-48BE-BE1A-0FA6A1E725D2}" presName="negativeSpace" presStyleCnt="0"/>
      <dgm:spPr/>
    </dgm:pt>
    <dgm:pt modelId="{0E97BA9B-BAB2-4C6B-B622-F226243408B6}" type="pres">
      <dgm:prSet presAssocID="{1B27C0A4-1923-48BE-BE1A-0FA6A1E725D2}" presName="childText" presStyleLbl="conFgAcc1" presStyleIdx="1" presStyleCnt="5" custScaleX="84849">
        <dgm:presLayoutVars>
          <dgm:bulletEnabled val="1"/>
        </dgm:presLayoutVars>
      </dgm:prSet>
      <dgm:spPr>
        <a:solidFill>
          <a:schemeClr val="accent1">
            <a:lumMod val="40000"/>
            <a:lumOff val="60000"/>
            <a:alpha val="90000"/>
          </a:schemeClr>
        </a:solidFill>
      </dgm:spPr>
    </dgm:pt>
    <dgm:pt modelId="{20401252-3B3C-4504-8D77-DAFF059E678E}" type="pres">
      <dgm:prSet presAssocID="{6DEF3DBE-B2A3-4E8D-A97F-B7FD721195E3}" presName="spaceBetweenRectangles" presStyleCnt="0"/>
      <dgm:spPr/>
    </dgm:pt>
    <dgm:pt modelId="{1FB12CFB-126A-43BF-B736-964CEFD2328F}" type="pres">
      <dgm:prSet presAssocID="{FCA73F1A-3FA1-4BDC-8DD6-6B41A55BD620}" presName="parentLin" presStyleCnt="0"/>
      <dgm:spPr/>
    </dgm:pt>
    <dgm:pt modelId="{F7C667A5-42A0-40A6-9B05-4542F75928ED}" type="pres">
      <dgm:prSet presAssocID="{FCA73F1A-3FA1-4BDC-8DD6-6B41A55BD620}" presName="parentLeftMargin" presStyleLbl="node1" presStyleIdx="1" presStyleCnt="5"/>
      <dgm:spPr/>
      <dgm:t>
        <a:bodyPr/>
        <a:lstStyle/>
        <a:p>
          <a:endParaRPr lang="es-CR"/>
        </a:p>
      </dgm:t>
    </dgm:pt>
    <dgm:pt modelId="{96C5F3E5-969E-4F72-A076-D69AF969FC99}" type="pres">
      <dgm:prSet presAssocID="{FCA73F1A-3FA1-4BDC-8DD6-6B41A55BD620}" presName="parentText" presStyleLbl="node1" presStyleIdx="2" presStyleCnt="5" custScaleY="108454">
        <dgm:presLayoutVars>
          <dgm:chMax val="0"/>
          <dgm:bulletEnabled val="1"/>
        </dgm:presLayoutVars>
      </dgm:prSet>
      <dgm:spPr/>
      <dgm:t>
        <a:bodyPr/>
        <a:lstStyle/>
        <a:p>
          <a:endParaRPr lang="es-CR"/>
        </a:p>
      </dgm:t>
    </dgm:pt>
    <dgm:pt modelId="{27ED7407-4090-446C-9360-3913F84D3E51}" type="pres">
      <dgm:prSet presAssocID="{FCA73F1A-3FA1-4BDC-8DD6-6B41A55BD620}" presName="negativeSpace" presStyleCnt="0"/>
      <dgm:spPr/>
    </dgm:pt>
    <dgm:pt modelId="{6A24BAD8-CDEB-4826-83B6-C117C4CA225D}" type="pres">
      <dgm:prSet presAssocID="{FCA73F1A-3FA1-4BDC-8DD6-6B41A55BD620}" presName="childText" presStyleLbl="conFgAcc1" presStyleIdx="2" presStyleCnt="5" custScaleX="84848">
        <dgm:presLayoutVars>
          <dgm:bulletEnabled val="1"/>
        </dgm:presLayoutVars>
      </dgm:prSet>
      <dgm:spPr>
        <a:solidFill>
          <a:schemeClr val="accent3">
            <a:lumMod val="60000"/>
            <a:lumOff val="40000"/>
            <a:alpha val="90000"/>
          </a:schemeClr>
        </a:solidFill>
      </dgm:spPr>
    </dgm:pt>
    <dgm:pt modelId="{2A7FBE9C-E308-4E57-AA0D-8F24FF3C0F02}" type="pres">
      <dgm:prSet presAssocID="{18E800D0-1858-4C5B-BDC6-4EF2371ABA36}" presName="spaceBetweenRectangles" presStyleCnt="0"/>
      <dgm:spPr/>
    </dgm:pt>
    <dgm:pt modelId="{9138A7AF-F02F-4B53-BFDE-7C3CB90A4626}" type="pres">
      <dgm:prSet presAssocID="{68D7A908-0263-4768-B154-C78502790F6B}" presName="parentLin" presStyleCnt="0"/>
      <dgm:spPr/>
    </dgm:pt>
    <dgm:pt modelId="{7B76C870-43A0-4988-A85F-9B359AD0B4FF}" type="pres">
      <dgm:prSet presAssocID="{68D7A908-0263-4768-B154-C78502790F6B}" presName="parentLeftMargin" presStyleLbl="node1" presStyleIdx="2" presStyleCnt="5"/>
      <dgm:spPr/>
      <dgm:t>
        <a:bodyPr/>
        <a:lstStyle/>
        <a:p>
          <a:endParaRPr lang="es-CR"/>
        </a:p>
      </dgm:t>
    </dgm:pt>
    <dgm:pt modelId="{50400459-D0A7-429E-84A2-EDE7E45C05B1}" type="pres">
      <dgm:prSet presAssocID="{68D7A908-0263-4768-B154-C78502790F6B}" presName="parentText" presStyleLbl="node1" presStyleIdx="3" presStyleCnt="5" custScaleY="121598">
        <dgm:presLayoutVars>
          <dgm:chMax val="0"/>
          <dgm:bulletEnabled val="1"/>
        </dgm:presLayoutVars>
      </dgm:prSet>
      <dgm:spPr/>
      <dgm:t>
        <a:bodyPr/>
        <a:lstStyle/>
        <a:p>
          <a:endParaRPr lang="es-CR"/>
        </a:p>
      </dgm:t>
    </dgm:pt>
    <dgm:pt modelId="{D84EC5E3-17FB-4CA6-B483-8A9327A445A2}" type="pres">
      <dgm:prSet presAssocID="{68D7A908-0263-4768-B154-C78502790F6B}" presName="negativeSpace" presStyleCnt="0"/>
      <dgm:spPr/>
    </dgm:pt>
    <dgm:pt modelId="{05FD5DD5-BD50-4DE8-9058-AA3A621FD43B}" type="pres">
      <dgm:prSet presAssocID="{68D7A908-0263-4768-B154-C78502790F6B}" presName="childText" presStyleLbl="conFgAcc1" presStyleIdx="3" presStyleCnt="5" custScaleX="84849">
        <dgm:presLayoutVars>
          <dgm:bulletEnabled val="1"/>
        </dgm:presLayoutVars>
      </dgm:prSet>
      <dgm:spPr>
        <a:solidFill>
          <a:schemeClr val="accent6">
            <a:lumMod val="60000"/>
            <a:lumOff val="40000"/>
            <a:alpha val="90000"/>
          </a:schemeClr>
        </a:solidFill>
      </dgm:spPr>
    </dgm:pt>
    <dgm:pt modelId="{3CE4FC69-6FD1-4376-8B42-16210CC78E48}" type="pres">
      <dgm:prSet presAssocID="{83F31C23-CD42-4AF6-BFC4-E3429C84158B}" presName="spaceBetweenRectangles" presStyleCnt="0"/>
      <dgm:spPr/>
    </dgm:pt>
    <dgm:pt modelId="{F8CDAF05-A6F5-40DE-B941-03774F19CDCE}" type="pres">
      <dgm:prSet presAssocID="{2B2A5A15-D33C-496D-98E9-654BF1D9280B}" presName="parentLin" presStyleCnt="0"/>
      <dgm:spPr/>
    </dgm:pt>
    <dgm:pt modelId="{FE95F0FC-99B4-44FB-AF1C-5D6F7A4D37A0}" type="pres">
      <dgm:prSet presAssocID="{2B2A5A15-D33C-496D-98E9-654BF1D9280B}" presName="parentLeftMargin" presStyleLbl="node1" presStyleIdx="3" presStyleCnt="5"/>
      <dgm:spPr/>
      <dgm:t>
        <a:bodyPr/>
        <a:lstStyle/>
        <a:p>
          <a:endParaRPr lang="es-CR"/>
        </a:p>
      </dgm:t>
    </dgm:pt>
    <dgm:pt modelId="{52D64E61-3440-44D5-8E24-105D552C5F87}" type="pres">
      <dgm:prSet presAssocID="{2B2A5A15-D33C-496D-98E9-654BF1D9280B}" presName="parentText" presStyleLbl="node1" presStyleIdx="4" presStyleCnt="5" custScaleY="121598">
        <dgm:presLayoutVars>
          <dgm:chMax val="0"/>
          <dgm:bulletEnabled val="1"/>
        </dgm:presLayoutVars>
      </dgm:prSet>
      <dgm:spPr/>
      <dgm:t>
        <a:bodyPr/>
        <a:lstStyle/>
        <a:p>
          <a:endParaRPr lang="es-CR"/>
        </a:p>
      </dgm:t>
    </dgm:pt>
    <dgm:pt modelId="{F10C82AB-6046-4896-AAFA-E0C54F14B315}" type="pres">
      <dgm:prSet presAssocID="{2B2A5A15-D33C-496D-98E9-654BF1D9280B}" presName="negativeSpace" presStyleCnt="0"/>
      <dgm:spPr/>
    </dgm:pt>
    <dgm:pt modelId="{3AA2308D-1F09-4ED5-B709-09206BD93326}" type="pres">
      <dgm:prSet presAssocID="{2B2A5A15-D33C-496D-98E9-654BF1D9280B}" presName="childText" presStyleLbl="conFgAcc1" presStyleIdx="4" presStyleCnt="5" custScaleX="83334" custScaleY="77964" custLinFactX="-6818" custLinFactNeighborX="-100000" custLinFactNeighborY="-41473">
        <dgm:presLayoutVars>
          <dgm:bulletEnabled val="1"/>
        </dgm:presLayoutVars>
      </dgm:prSet>
      <dgm:spPr>
        <a:solidFill>
          <a:schemeClr val="accent2">
            <a:lumMod val="75000"/>
            <a:alpha val="90000"/>
          </a:schemeClr>
        </a:solidFill>
      </dgm:spPr>
    </dgm:pt>
  </dgm:ptLst>
  <dgm:cxnLst>
    <dgm:cxn modelId="{4492725E-4557-461C-B054-9A28754A3393}" type="presOf" srcId="{68D7A908-0263-4768-B154-C78502790F6B}" destId="{50400459-D0A7-429E-84A2-EDE7E45C05B1}" srcOrd="1" destOrd="0" presId="urn:microsoft.com/office/officeart/2005/8/layout/list1"/>
    <dgm:cxn modelId="{E3CCC4F0-839C-4A64-8375-EB8BEC03EDF6}" srcId="{EC066AAB-79F6-4510-89CB-B299408648B7}" destId="{FCA73F1A-3FA1-4BDC-8DD6-6B41A55BD620}" srcOrd="2" destOrd="0" parTransId="{43411BEF-F4E2-4F63-8F0C-8824B7E30A1B}" sibTransId="{18E800D0-1858-4C5B-BDC6-4EF2371ABA36}"/>
    <dgm:cxn modelId="{595C04E8-C123-46EE-9585-D1CE40DB3709}" type="presOf" srcId="{1B27C0A4-1923-48BE-BE1A-0FA6A1E725D2}" destId="{A1F619BA-BDD2-42A5-83E2-2ACF4A441E46}" srcOrd="1" destOrd="0" presId="urn:microsoft.com/office/officeart/2005/8/layout/list1"/>
    <dgm:cxn modelId="{377ABBD1-842C-4AB5-A785-024EEFE80E1B}" type="presOf" srcId="{0391CAEB-7E92-4F0C-9669-56FE7B17A977}" destId="{134C3A55-52D9-4689-8BB5-C6889BC501CB}" srcOrd="0" destOrd="0" presId="urn:microsoft.com/office/officeart/2005/8/layout/list1"/>
    <dgm:cxn modelId="{FADC24DB-6E18-4BBB-8ABD-317495D5E06E}" srcId="{EC066AAB-79F6-4510-89CB-B299408648B7}" destId="{2B2A5A15-D33C-496D-98E9-654BF1D9280B}" srcOrd="4" destOrd="0" parTransId="{2D2DA53D-408E-4841-B75F-F2B98DE958C2}" sibTransId="{8E53E1B8-4522-4CED-BBBB-7C449F091BF5}"/>
    <dgm:cxn modelId="{BFCC80E7-3918-46B3-9D51-AEDD4B180B01}" type="presOf" srcId="{68D7A908-0263-4768-B154-C78502790F6B}" destId="{7B76C870-43A0-4988-A85F-9B359AD0B4FF}" srcOrd="0" destOrd="0" presId="urn:microsoft.com/office/officeart/2005/8/layout/list1"/>
    <dgm:cxn modelId="{BF7876D3-4AF9-4843-98F4-32780981C4A4}" type="presOf" srcId="{FCA73F1A-3FA1-4BDC-8DD6-6B41A55BD620}" destId="{96C5F3E5-969E-4F72-A076-D69AF969FC99}" srcOrd="1" destOrd="0" presId="urn:microsoft.com/office/officeart/2005/8/layout/list1"/>
    <dgm:cxn modelId="{EC2D4319-CFB0-4E56-94AC-F18697921AFA}" srcId="{EC066AAB-79F6-4510-89CB-B299408648B7}" destId="{0391CAEB-7E92-4F0C-9669-56FE7B17A977}" srcOrd="0" destOrd="0" parTransId="{F3B32947-4B2D-4F3D-88C3-18EC40097072}" sibTransId="{BC0064E6-0F77-4375-B5B5-81EB336D843C}"/>
    <dgm:cxn modelId="{9660136F-C303-48B6-9F7A-E7E430158A20}" type="presOf" srcId="{1B27C0A4-1923-48BE-BE1A-0FA6A1E725D2}" destId="{4F8AD2D7-47D5-47AF-AED3-F6529EB41485}" srcOrd="0" destOrd="0" presId="urn:microsoft.com/office/officeart/2005/8/layout/list1"/>
    <dgm:cxn modelId="{EA810621-20F3-4BCB-9022-B5A3E733929B}" srcId="{EC066AAB-79F6-4510-89CB-B299408648B7}" destId="{1B27C0A4-1923-48BE-BE1A-0FA6A1E725D2}" srcOrd="1" destOrd="0" parTransId="{03103411-8FA8-4F9F-A210-908597086079}" sibTransId="{6DEF3DBE-B2A3-4E8D-A97F-B7FD721195E3}"/>
    <dgm:cxn modelId="{915D29FB-1F5F-4D14-A870-D11B2A7BA5DB}" type="presOf" srcId="{2B2A5A15-D33C-496D-98E9-654BF1D9280B}" destId="{FE95F0FC-99B4-44FB-AF1C-5D6F7A4D37A0}" srcOrd="0" destOrd="0" presId="urn:microsoft.com/office/officeart/2005/8/layout/list1"/>
    <dgm:cxn modelId="{6985070A-02C3-475F-84F7-42310D33BE41}" type="presOf" srcId="{2B2A5A15-D33C-496D-98E9-654BF1D9280B}" destId="{52D64E61-3440-44D5-8E24-105D552C5F87}" srcOrd="1" destOrd="0" presId="urn:microsoft.com/office/officeart/2005/8/layout/list1"/>
    <dgm:cxn modelId="{163F755D-735E-416C-BB98-56BFC720E659}" type="presOf" srcId="{0391CAEB-7E92-4F0C-9669-56FE7B17A977}" destId="{8D89B651-5813-43C1-AB2F-BB8FE97FFE18}" srcOrd="1" destOrd="0" presId="urn:microsoft.com/office/officeart/2005/8/layout/list1"/>
    <dgm:cxn modelId="{0D70BB58-62A5-4A3B-A0F5-6875EB0B8D4B}" type="presOf" srcId="{EC066AAB-79F6-4510-89CB-B299408648B7}" destId="{7B9038ED-698F-4FAC-9F8A-B37E32154CEC}" srcOrd="0" destOrd="0" presId="urn:microsoft.com/office/officeart/2005/8/layout/list1"/>
    <dgm:cxn modelId="{D8404352-9741-4665-890A-618E31ECCCE9}" type="presOf" srcId="{FCA73F1A-3FA1-4BDC-8DD6-6B41A55BD620}" destId="{F7C667A5-42A0-40A6-9B05-4542F75928ED}" srcOrd="0" destOrd="0" presId="urn:microsoft.com/office/officeart/2005/8/layout/list1"/>
    <dgm:cxn modelId="{FB9ED7D9-2626-4A7D-9AD4-EC55072BF3BE}" srcId="{EC066AAB-79F6-4510-89CB-B299408648B7}" destId="{68D7A908-0263-4768-B154-C78502790F6B}" srcOrd="3" destOrd="0" parTransId="{82C011C1-AA57-4D97-B586-6A1F920FFE2C}" sibTransId="{83F31C23-CD42-4AF6-BFC4-E3429C84158B}"/>
    <dgm:cxn modelId="{D2443241-EC0D-47D7-986F-C467ABB519FD}" type="presParOf" srcId="{7B9038ED-698F-4FAC-9F8A-B37E32154CEC}" destId="{7D85C7B1-63C4-4F03-999D-762329C5C8D2}" srcOrd="0" destOrd="0" presId="urn:microsoft.com/office/officeart/2005/8/layout/list1"/>
    <dgm:cxn modelId="{E5A597ED-8B59-492D-8FDD-359F43A7E2BB}" type="presParOf" srcId="{7D85C7B1-63C4-4F03-999D-762329C5C8D2}" destId="{134C3A55-52D9-4689-8BB5-C6889BC501CB}" srcOrd="0" destOrd="0" presId="urn:microsoft.com/office/officeart/2005/8/layout/list1"/>
    <dgm:cxn modelId="{4F3E2E03-9A10-4933-83E3-05F75F2C6FE1}" type="presParOf" srcId="{7D85C7B1-63C4-4F03-999D-762329C5C8D2}" destId="{8D89B651-5813-43C1-AB2F-BB8FE97FFE18}" srcOrd="1" destOrd="0" presId="urn:microsoft.com/office/officeart/2005/8/layout/list1"/>
    <dgm:cxn modelId="{ED5082C5-9342-4789-A776-4495F0733745}" type="presParOf" srcId="{7B9038ED-698F-4FAC-9F8A-B37E32154CEC}" destId="{D2C15848-D53C-42AD-B5B4-502925D36AEC}" srcOrd="1" destOrd="0" presId="urn:microsoft.com/office/officeart/2005/8/layout/list1"/>
    <dgm:cxn modelId="{8CDD4D22-D9E5-4C19-9DF4-3E38AE561257}" type="presParOf" srcId="{7B9038ED-698F-4FAC-9F8A-B37E32154CEC}" destId="{01574640-81D4-4AC2-8CF7-A694C0F96CEE}" srcOrd="2" destOrd="0" presId="urn:microsoft.com/office/officeart/2005/8/layout/list1"/>
    <dgm:cxn modelId="{A06989E9-1514-40B6-8F0B-2404638F9DED}" type="presParOf" srcId="{7B9038ED-698F-4FAC-9F8A-B37E32154CEC}" destId="{D20993AB-2757-46FC-B6AD-6265A86A9039}" srcOrd="3" destOrd="0" presId="urn:microsoft.com/office/officeart/2005/8/layout/list1"/>
    <dgm:cxn modelId="{472EB508-76DD-4A69-8E73-2C4230E0386F}" type="presParOf" srcId="{7B9038ED-698F-4FAC-9F8A-B37E32154CEC}" destId="{E4613252-3897-491A-8CE7-EB6FCF798A9C}" srcOrd="4" destOrd="0" presId="urn:microsoft.com/office/officeart/2005/8/layout/list1"/>
    <dgm:cxn modelId="{F274E93F-355F-4457-B4E2-3319E54016EE}" type="presParOf" srcId="{E4613252-3897-491A-8CE7-EB6FCF798A9C}" destId="{4F8AD2D7-47D5-47AF-AED3-F6529EB41485}" srcOrd="0" destOrd="0" presId="urn:microsoft.com/office/officeart/2005/8/layout/list1"/>
    <dgm:cxn modelId="{7B2969DD-7047-42AD-89BB-A73129ECC790}" type="presParOf" srcId="{E4613252-3897-491A-8CE7-EB6FCF798A9C}" destId="{A1F619BA-BDD2-42A5-83E2-2ACF4A441E46}" srcOrd="1" destOrd="0" presId="urn:microsoft.com/office/officeart/2005/8/layout/list1"/>
    <dgm:cxn modelId="{96F2F0DC-24FF-4E52-A14A-22A358E1C3DA}" type="presParOf" srcId="{7B9038ED-698F-4FAC-9F8A-B37E32154CEC}" destId="{21F36D98-774B-4730-887B-18FDA686BA83}" srcOrd="5" destOrd="0" presId="urn:microsoft.com/office/officeart/2005/8/layout/list1"/>
    <dgm:cxn modelId="{B00F3B2C-AFE0-46AB-9588-9C3E76D1A55D}" type="presParOf" srcId="{7B9038ED-698F-4FAC-9F8A-B37E32154CEC}" destId="{0E97BA9B-BAB2-4C6B-B622-F226243408B6}" srcOrd="6" destOrd="0" presId="urn:microsoft.com/office/officeart/2005/8/layout/list1"/>
    <dgm:cxn modelId="{E9673193-24EF-40AC-98F1-604156FD5AF8}" type="presParOf" srcId="{7B9038ED-698F-4FAC-9F8A-B37E32154CEC}" destId="{20401252-3B3C-4504-8D77-DAFF059E678E}" srcOrd="7" destOrd="0" presId="urn:microsoft.com/office/officeart/2005/8/layout/list1"/>
    <dgm:cxn modelId="{32DAA0CB-5662-41C2-AE36-BDE6E1FC1B45}" type="presParOf" srcId="{7B9038ED-698F-4FAC-9F8A-B37E32154CEC}" destId="{1FB12CFB-126A-43BF-B736-964CEFD2328F}" srcOrd="8" destOrd="0" presId="urn:microsoft.com/office/officeart/2005/8/layout/list1"/>
    <dgm:cxn modelId="{21DC14A7-D99F-4857-9BEA-2F3A6BFDE2EA}" type="presParOf" srcId="{1FB12CFB-126A-43BF-B736-964CEFD2328F}" destId="{F7C667A5-42A0-40A6-9B05-4542F75928ED}" srcOrd="0" destOrd="0" presId="urn:microsoft.com/office/officeart/2005/8/layout/list1"/>
    <dgm:cxn modelId="{F422B25B-D0C6-42AB-9A8B-1B8E455D06CC}" type="presParOf" srcId="{1FB12CFB-126A-43BF-B736-964CEFD2328F}" destId="{96C5F3E5-969E-4F72-A076-D69AF969FC99}" srcOrd="1" destOrd="0" presId="urn:microsoft.com/office/officeart/2005/8/layout/list1"/>
    <dgm:cxn modelId="{2F47112E-01FB-4496-8020-EAD4B940941A}" type="presParOf" srcId="{7B9038ED-698F-4FAC-9F8A-B37E32154CEC}" destId="{27ED7407-4090-446C-9360-3913F84D3E51}" srcOrd="9" destOrd="0" presId="urn:microsoft.com/office/officeart/2005/8/layout/list1"/>
    <dgm:cxn modelId="{B1DC62FF-B539-4BDE-97E4-1B9DD00D8003}" type="presParOf" srcId="{7B9038ED-698F-4FAC-9F8A-B37E32154CEC}" destId="{6A24BAD8-CDEB-4826-83B6-C117C4CA225D}" srcOrd="10" destOrd="0" presId="urn:microsoft.com/office/officeart/2005/8/layout/list1"/>
    <dgm:cxn modelId="{DE0570FA-DF8A-4A81-A6BD-33F0D2C5835B}" type="presParOf" srcId="{7B9038ED-698F-4FAC-9F8A-B37E32154CEC}" destId="{2A7FBE9C-E308-4E57-AA0D-8F24FF3C0F02}" srcOrd="11" destOrd="0" presId="urn:microsoft.com/office/officeart/2005/8/layout/list1"/>
    <dgm:cxn modelId="{49D6DA74-978C-434F-B2C7-80F9DDEF892E}" type="presParOf" srcId="{7B9038ED-698F-4FAC-9F8A-B37E32154CEC}" destId="{9138A7AF-F02F-4B53-BFDE-7C3CB90A4626}" srcOrd="12" destOrd="0" presId="urn:microsoft.com/office/officeart/2005/8/layout/list1"/>
    <dgm:cxn modelId="{CE3C1B8A-580C-490D-A9C2-40477F62C7EE}" type="presParOf" srcId="{9138A7AF-F02F-4B53-BFDE-7C3CB90A4626}" destId="{7B76C870-43A0-4988-A85F-9B359AD0B4FF}" srcOrd="0" destOrd="0" presId="urn:microsoft.com/office/officeart/2005/8/layout/list1"/>
    <dgm:cxn modelId="{BF8DE0E9-D8A0-4C96-9ECC-979C5188D354}" type="presParOf" srcId="{9138A7AF-F02F-4B53-BFDE-7C3CB90A4626}" destId="{50400459-D0A7-429E-84A2-EDE7E45C05B1}" srcOrd="1" destOrd="0" presId="urn:microsoft.com/office/officeart/2005/8/layout/list1"/>
    <dgm:cxn modelId="{C93E44BA-8A24-4E27-B932-74AC70AD39C8}" type="presParOf" srcId="{7B9038ED-698F-4FAC-9F8A-B37E32154CEC}" destId="{D84EC5E3-17FB-4CA6-B483-8A9327A445A2}" srcOrd="13" destOrd="0" presId="urn:microsoft.com/office/officeart/2005/8/layout/list1"/>
    <dgm:cxn modelId="{47744442-4644-4B97-BE41-3BF6FE7521A7}" type="presParOf" srcId="{7B9038ED-698F-4FAC-9F8A-B37E32154CEC}" destId="{05FD5DD5-BD50-4DE8-9058-AA3A621FD43B}" srcOrd="14" destOrd="0" presId="urn:microsoft.com/office/officeart/2005/8/layout/list1"/>
    <dgm:cxn modelId="{E7EA704D-628F-4781-AAC0-CE36A4FF1536}" type="presParOf" srcId="{7B9038ED-698F-4FAC-9F8A-B37E32154CEC}" destId="{3CE4FC69-6FD1-4376-8B42-16210CC78E48}" srcOrd="15" destOrd="0" presId="urn:microsoft.com/office/officeart/2005/8/layout/list1"/>
    <dgm:cxn modelId="{D37F3368-FDAB-4C91-836C-C46712A21DF9}" type="presParOf" srcId="{7B9038ED-698F-4FAC-9F8A-B37E32154CEC}" destId="{F8CDAF05-A6F5-40DE-B941-03774F19CDCE}" srcOrd="16" destOrd="0" presId="urn:microsoft.com/office/officeart/2005/8/layout/list1"/>
    <dgm:cxn modelId="{B9FF1B9E-7BF4-4826-92A0-C428770E248A}" type="presParOf" srcId="{F8CDAF05-A6F5-40DE-B941-03774F19CDCE}" destId="{FE95F0FC-99B4-44FB-AF1C-5D6F7A4D37A0}" srcOrd="0" destOrd="0" presId="urn:microsoft.com/office/officeart/2005/8/layout/list1"/>
    <dgm:cxn modelId="{3A542C69-32AF-4890-8694-B284BDED22F8}" type="presParOf" srcId="{F8CDAF05-A6F5-40DE-B941-03774F19CDCE}" destId="{52D64E61-3440-44D5-8E24-105D552C5F87}" srcOrd="1" destOrd="0" presId="urn:microsoft.com/office/officeart/2005/8/layout/list1"/>
    <dgm:cxn modelId="{6638C5A8-CB21-4CCA-9EDC-0EB92FB17313}" type="presParOf" srcId="{7B9038ED-698F-4FAC-9F8A-B37E32154CEC}" destId="{F10C82AB-6046-4896-AAFA-E0C54F14B315}" srcOrd="17" destOrd="0" presId="urn:microsoft.com/office/officeart/2005/8/layout/list1"/>
    <dgm:cxn modelId="{D71EE22E-5C3F-4088-B108-23E2BD15C700}" type="presParOf" srcId="{7B9038ED-698F-4FAC-9F8A-B37E32154CEC}" destId="{3AA2308D-1F09-4ED5-B709-09206BD93326}" srcOrd="18" destOrd="0" presId="urn:microsoft.com/office/officeart/2005/8/layout/list1"/>
  </dgm:cxnLst>
  <dgm:bg>
    <a:solidFill>
      <a:schemeClr val="bg2">
        <a:lumMod val="2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BA8AD-C6F2-4BF6-AEE2-D533C95E8BA5}"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s-CR"/>
        </a:p>
      </dgm:t>
    </dgm:pt>
    <dgm:pt modelId="{D8449439-3E22-4AE9-9F3C-4203A98B1938}">
      <dgm:prSet/>
      <dgm:spPr/>
      <dgm:t>
        <a:bodyPr/>
        <a:lstStyle/>
        <a:p>
          <a:pPr algn="ctr"/>
          <a:r>
            <a:rPr lang="es-CR" dirty="0"/>
            <a:t>DONACIONES</a:t>
          </a:r>
        </a:p>
      </dgm:t>
    </dgm:pt>
    <dgm:pt modelId="{CD7793DB-D0DD-462B-8ED1-F5FDF256A705}" type="parTrans" cxnId="{9D16289C-DFF0-4EC7-A42D-3A3442302247}">
      <dgm:prSet/>
      <dgm:spPr/>
      <dgm:t>
        <a:bodyPr/>
        <a:lstStyle/>
        <a:p>
          <a:endParaRPr lang="es-CR"/>
        </a:p>
      </dgm:t>
    </dgm:pt>
    <dgm:pt modelId="{09B6D09D-51F8-43B6-B573-7AC35F7958C6}" type="sibTrans" cxnId="{9D16289C-DFF0-4EC7-A42D-3A3442302247}">
      <dgm:prSet/>
      <dgm:spPr/>
      <dgm:t>
        <a:bodyPr/>
        <a:lstStyle/>
        <a:p>
          <a:endParaRPr lang="es-CR"/>
        </a:p>
      </dgm:t>
    </dgm:pt>
    <dgm:pt modelId="{A89E6D87-E092-4EE4-A2F6-F4731B445EF3}">
      <dgm:prSet/>
      <dgm:spPr/>
      <dgm:t>
        <a:bodyPr/>
        <a:lstStyle/>
        <a:p>
          <a:pPr algn="ctr"/>
          <a:r>
            <a:rPr lang="es-CR" dirty="0"/>
            <a:t> PRESUPUESTOS EXTRAORDINARIOS </a:t>
          </a:r>
        </a:p>
      </dgm:t>
    </dgm:pt>
    <dgm:pt modelId="{50D1F56C-0B3E-43E6-A4AE-90CC2BA679E3}" type="parTrans" cxnId="{66E8DA84-9100-463B-A563-0E016C575E91}">
      <dgm:prSet/>
      <dgm:spPr/>
      <dgm:t>
        <a:bodyPr/>
        <a:lstStyle/>
        <a:p>
          <a:endParaRPr lang="es-CR"/>
        </a:p>
      </dgm:t>
    </dgm:pt>
    <dgm:pt modelId="{64C0160D-5480-4838-B32D-BB1596EEEB08}" type="sibTrans" cxnId="{66E8DA84-9100-463B-A563-0E016C575E91}">
      <dgm:prSet/>
      <dgm:spPr/>
      <dgm:t>
        <a:bodyPr/>
        <a:lstStyle/>
        <a:p>
          <a:endParaRPr lang="es-CR"/>
        </a:p>
      </dgm:t>
    </dgm:pt>
    <dgm:pt modelId="{14385E9A-4FE6-4436-A32C-AC4C3763502B}">
      <dgm:prSet phldrT="[Texto]"/>
      <dgm:spPr/>
      <dgm:t>
        <a:bodyPr/>
        <a:lstStyle/>
        <a:p>
          <a:pPr lvl="0" algn="ctr" defTabSz="1111250">
            <a:lnSpc>
              <a:spcPct val="90000"/>
            </a:lnSpc>
            <a:spcBef>
              <a:spcPct val="0"/>
            </a:spcBef>
            <a:spcAft>
              <a:spcPct val="35000"/>
            </a:spcAft>
          </a:pPr>
          <a:r>
            <a:rPr lang="es-CR" dirty="0"/>
            <a:t>TRANSFERENCIA POR PARTE DE LAS INSTITUCIONES (ARTICULOS 42 Y 43),</a:t>
          </a:r>
        </a:p>
      </dgm:t>
    </dgm:pt>
    <dgm:pt modelId="{5024E792-BB5D-4810-A768-8EEA058F2E5E}" type="sibTrans" cxnId="{94AE4F65-5F67-4C1F-B4CD-BC44209E1F99}">
      <dgm:prSet/>
      <dgm:spPr/>
      <dgm:t>
        <a:bodyPr/>
        <a:lstStyle/>
        <a:p>
          <a:endParaRPr lang="es-CR"/>
        </a:p>
      </dgm:t>
    </dgm:pt>
    <dgm:pt modelId="{32C0DF78-9E61-41CE-BE4F-BD3595A332EF}" type="parTrans" cxnId="{94AE4F65-5F67-4C1F-B4CD-BC44209E1F99}">
      <dgm:prSet/>
      <dgm:spPr/>
      <dgm:t>
        <a:bodyPr/>
        <a:lstStyle/>
        <a:p>
          <a:endParaRPr lang="es-CR"/>
        </a:p>
      </dgm:t>
    </dgm:pt>
    <dgm:pt modelId="{9F574730-9F87-4B80-9B20-07149E36BE64}" type="pres">
      <dgm:prSet presAssocID="{34BBA8AD-C6F2-4BF6-AEE2-D533C95E8BA5}" presName="outerComposite" presStyleCnt="0">
        <dgm:presLayoutVars>
          <dgm:chMax val="5"/>
          <dgm:dir/>
          <dgm:resizeHandles val="exact"/>
        </dgm:presLayoutVars>
      </dgm:prSet>
      <dgm:spPr/>
      <dgm:t>
        <a:bodyPr/>
        <a:lstStyle/>
        <a:p>
          <a:endParaRPr lang="es-CR"/>
        </a:p>
      </dgm:t>
    </dgm:pt>
    <dgm:pt modelId="{5610BC78-D23B-4756-AFC9-56E5F6E4810D}" type="pres">
      <dgm:prSet presAssocID="{34BBA8AD-C6F2-4BF6-AEE2-D533C95E8BA5}" presName="dummyMaxCanvas" presStyleCnt="0">
        <dgm:presLayoutVars/>
      </dgm:prSet>
      <dgm:spPr/>
    </dgm:pt>
    <dgm:pt modelId="{CF8D5FE6-FBE3-4543-9E6B-E5973890A31E}" type="pres">
      <dgm:prSet presAssocID="{34BBA8AD-C6F2-4BF6-AEE2-D533C95E8BA5}" presName="ThreeNodes_1" presStyleLbl="node1" presStyleIdx="0" presStyleCnt="3" custLinFactNeighborX="-291" custLinFactNeighborY="-2313">
        <dgm:presLayoutVars>
          <dgm:bulletEnabled val="1"/>
        </dgm:presLayoutVars>
      </dgm:prSet>
      <dgm:spPr/>
      <dgm:t>
        <a:bodyPr/>
        <a:lstStyle/>
        <a:p>
          <a:endParaRPr lang="es-CR"/>
        </a:p>
      </dgm:t>
    </dgm:pt>
    <dgm:pt modelId="{2ED3DF4F-45F1-40A3-8A42-FCBA8E20507C}" type="pres">
      <dgm:prSet presAssocID="{34BBA8AD-C6F2-4BF6-AEE2-D533C95E8BA5}" presName="ThreeNodes_2" presStyleLbl="node1" presStyleIdx="1" presStyleCnt="3">
        <dgm:presLayoutVars>
          <dgm:bulletEnabled val="1"/>
        </dgm:presLayoutVars>
      </dgm:prSet>
      <dgm:spPr/>
      <dgm:t>
        <a:bodyPr/>
        <a:lstStyle/>
        <a:p>
          <a:endParaRPr lang="es-CR"/>
        </a:p>
      </dgm:t>
    </dgm:pt>
    <dgm:pt modelId="{1A27CA79-8D19-44B5-A76F-C69EAE7D1201}" type="pres">
      <dgm:prSet presAssocID="{34BBA8AD-C6F2-4BF6-AEE2-D533C95E8BA5}" presName="ThreeNodes_3" presStyleLbl="node1" presStyleIdx="2" presStyleCnt="3">
        <dgm:presLayoutVars>
          <dgm:bulletEnabled val="1"/>
        </dgm:presLayoutVars>
      </dgm:prSet>
      <dgm:spPr/>
      <dgm:t>
        <a:bodyPr/>
        <a:lstStyle/>
        <a:p>
          <a:endParaRPr lang="es-CR"/>
        </a:p>
      </dgm:t>
    </dgm:pt>
    <dgm:pt modelId="{64B24F3B-6ED4-4B0B-8488-7CA7556A1E29}" type="pres">
      <dgm:prSet presAssocID="{34BBA8AD-C6F2-4BF6-AEE2-D533C95E8BA5}" presName="ThreeConn_1-2" presStyleLbl="fgAccFollowNode1" presStyleIdx="0" presStyleCnt="2">
        <dgm:presLayoutVars>
          <dgm:bulletEnabled val="1"/>
        </dgm:presLayoutVars>
      </dgm:prSet>
      <dgm:spPr/>
      <dgm:t>
        <a:bodyPr/>
        <a:lstStyle/>
        <a:p>
          <a:endParaRPr lang="es-CR"/>
        </a:p>
      </dgm:t>
    </dgm:pt>
    <dgm:pt modelId="{94BD5E46-AD82-4241-BDA5-8F356B15AED2}" type="pres">
      <dgm:prSet presAssocID="{34BBA8AD-C6F2-4BF6-AEE2-D533C95E8BA5}" presName="ThreeConn_2-3" presStyleLbl="fgAccFollowNode1" presStyleIdx="1" presStyleCnt="2">
        <dgm:presLayoutVars>
          <dgm:bulletEnabled val="1"/>
        </dgm:presLayoutVars>
      </dgm:prSet>
      <dgm:spPr/>
      <dgm:t>
        <a:bodyPr/>
        <a:lstStyle/>
        <a:p>
          <a:endParaRPr lang="es-CR"/>
        </a:p>
      </dgm:t>
    </dgm:pt>
    <dgm:pt modelId="{650174F2-3E8E-4AE6-A147-1553628C3A2B}" type="pres">
      <dgm:prSet presAssocID="{34BBA8AD-C6F2-4BF6-AEE2-D533C95E8BA5}" presName="ThreeNodes_1_text" presStyleLbl="node1" presStyleIdx="2" presStyleCnt="3">
        <dgm:presLayoutVars>
          <dgm:bulletEnabled val="1"/>
        </dgm:presLayoutVars>
      </dgm:prSet>
      <dgm:spPr/>
      <dgm:t>
        <a:bodyPr/>
        <a:lstStyle/>
        <a:p>
          <a:endParaRPr lang="es-CR"/>
        </a:p>
      </dgm:t>
    </dgm:pt>
    <dgm:pt modelId="{71076E3F-8294-4C25-9648-DBCE3F9D3E79}" type="pres">
      <dgm:prSet presAssocID="{34BBA8AD-C6F2-4BF6-AEE2-D533C95E8BA5}" presName="ThreeNodes_2_text" presStyleLbl="node1" presStyleIdx="2" presStyleCnt="3">
        <dgm:presLayoutVars>
          <dgm:bulletEnabled val="1"/>
        </dgm:presLayoutVars>
      </dgm:prSet>
      <dgm:spPr/>
      <dgm:t>
        <a:bodyPr/>
        <a:lstStyle/>
        <a:p>
          <a:endParaRPr lang="es-CR"/>
        </a:p>
      </dgm:t>
    </dgm:pt>
    <dgm:pt modelId="{517460B3-7BD0-4C82-B8D2-68A415AE685A}" type="pres">
      <dgm:prSet presAssocID="{34BBA8AD-C6F2-4BF6-AEE2-D533C95E8BA5}" presName="ThreeNodes_3_text" presStyleLbl="node1" presStyleIdx="2" presStyleCnt="3">
        <dgm:presLayoutVars>
          <dgm:bulletEnabled val="1"/>
        </dgm:presLayoutVars>
      </dgm:prSet>
      <dgm:spPr/>
      <dgm:t>
        <a:bodyPr/>
        <a:lstStyle/>
        <a:p>
          <a:endParaRPr lang="es-CR"/>
        </a:p>
      </dgm:t>
    </dgm:pt>
  </dgm:ptLst>
  <dgm:cxnLst>
    <dgm:cxn modelId="{983524B1-84F3-488F-A6A1-CA8AF5CE7CD4}" type="presOf" srcId="{D8449439-3E22-4AE9-9F3C-4203A98B1938}" destId="{2ED3DF4F-45F1-40A3-8A42-FCBA8E20507C}" srcOrd="0" destOrd="0" presId="urn:microsoft.com/office/officeart/2005/8/layout/vProcess5"/>
    <dgm:cxn modelId="{B23229C7-5325-48C7-AB06-A3C10F3A7C72}" type="presOf" srcId="{D8449439-3E22-4AE9-9F3C-4203A98B1938}" destId="{71076E3F-8294-4C25-9648-DBCE3F9D3E79}" srcOrd="1" destOrd="0" presId="urn:microsoft.com/office/officeart/2005/8/layout/vProcess5"/>
    <dgm:cxn modelId="{FB7267B3-DAED-416A-877D-EB56F16740BC}" type="presOf" srcId="{A89E6D87-E092-4EE4-A2F6-F4731B445EF3}" destId="{1A27CA79-8D19-44B5-A76F-C69EAE7D1201}" srcOrd="0" destOrd="0" presId="urn:microsoft.com/office/officeart/2005/8/layout/vProcess5"/>
    <dgm:cxn modelId="{ED01BB82-673F-4A38-8825-BA90A8DAECEC}" type="presOf" srcId="{A89E6D87-E092-4EE4-A2F6-F4731B445EF3}" destId="{517460B3-7BD0-4C82-B8D2-68A415AE685A}" srcOrd="1" destOrd="0" presId="urn:microsoft.com/office/officeart/2005/8/layout/vProcess5"/>
    <dgm:cxn modelId="{94AE4F65-5F67-4C1F-B4CD-BC44209E1F99}" srcId="{34BBA8AD-C6F2-4BF6-AEE2-D533C95E8BA5}" destId="{14385E9A-4FE6-4436-A32C-AC4C3763502B}" srcOrd="0" destOrd="0" parTransId="{32C0DF78-9E61-41CE-BE4F-BD3595A332EF}" sibTransId="{5024E792-BB5D-4810-A768-8EEA058F2E5E}"/>
    <dgm:cxn modelId="{5EC07A9E-03B2-4FE3-9496-39539E4A6679}" type="presOf" srcId="{09B6D09D-51F8-43B6-B573-7AC35F7958C6}" destId="{94BD5E46-AD82-4241-BDA5-8F356B15AED2}" srcOrd="0" destOrd="0" presId="urn:microsoft.com/office/officeart/2005/8/layout/vProcess5"/>
    <dgm:cxn modelId="{66E8DA84-9100-463B-A563-0E016C575E91}" srcId="{34BBA8AD-C6F2-4BF6-AEE2-D533C95E8BA5}" destId="{A89E6D87-E092-4EE4-A2F6-F4731B445EF3}" srcOrd="2" destOrd="0" parTransId="{50D1F56C-0B3E-43E6-A4AE-90CC2BA679E3}" sibTransId="{64C0160D-5480-4838-B32D-BB1596EEEB08}"/>
    <dgm:cxn modelId="{9D16289C-DFF0-4EC7-A42D-3A3442302247}" srcId="{34BBA8AD-C6F2-4BF6-AEE2-D533C95E8BA5}" destId="{D8449439-3E22-4AE9-9F3C-4203A98B1938}" srcOrd="1" destOrd="0" parTransId="{CD7793DB-D0DD-462B-8ED1-F5FDF256A705}" sibTransId="{09B6D09D-51F8-43B6-B573-7AC35F7958C6}"/>
    <dgm:cxn modelId="{382358FE-3095-4F96-A504-93D99865A6D9}" type="presOf" srcId="{34BBA8AD-C6F2-4BF6-AEE2-D533C95E8BA5}" destId="{9F574730-9F87-4B80-9B20-07149E36BE64}" srcOrd="0" destOrd="0" presId="urn:microsoft.com/office/officeart/2005/8/layout/vProcess5"/>
    <dgm:cxn modelId="{1499E77E-DA18-491F-B145-38C07091B43C}" type="presOf" srcId="{14385E9A-4FE6-4436-A32C-AC4C3763502B}" destId="{CF8D5FE6-FBE3-4543-9E6B-E5973890A31E}" srcOrd="0" destOrd="0" presId="urn:microsoft.com/office/officeart/2005/8/layout/vProcess5"/>
    <dgm:cxn modelId="{DD29C438-4D24-4A1E-AA79-44CA83578ACC}" type="presOf" srcId="{14385E9A-4FE6-4436-A32C-AC4C3763502B}" destId="{650174F2-3E8E-4AE6-A147-1553628C3A2B}" srcOrd="1" destOrd="0" presId="urn:microsoft.com/office/officeart/2005/8/layout/vProcess5"/>
    <dgm:cxn modelId="{5277CDC7-28CD-422B-B907-CFF43D81D3D3}" type="presOf" srcId="{5024E792-BB5D-4810-A768-8EEA058F2E5E}" destId="{64B24F3B-6ED4-4B0B-8488-7CA7556A1E29}" srcOrd="0" destOrd="0" presId="urn:microsoft.com/office/officeart/2005/8/layout/vProcess5"/>
    <dgm:cxn modelId="{482C68AC-BD84-45E3-B272-B96432A95CD5}" type="presParOf" srcId="{9F574730-9F87-4B80-9B20-07149E36BE64}" destId="{5610BC78-D23B-4756-AFC9-56E5F6E4810D}" srcOrd="0" destOrd="0" presId="urn:microsoft.com/office/officeart/2005/8/layout/vProcess5"/>
    <dgm:cxn modelId="{94E6BD98-857C-4165-9A33-F5341C01B905}" type="presParOf" srcId="{9F574730-9F87-4B80-9B20-07149E36BE64}" destId="{CF8D5FE6-FBE3-4543-9E6B-E5973890A31E}" srcOrd="1" destOrd="0" presId="urn:microsoft.com/office/officeart/2005/8/layout/vProcess5"/>
    <dgm:cxn modelId="{DB8B8261-E3CA-4C7B-BB75-70AF1429C11B}" type="presParOf" srcId="{9F574730-9F87-4B80-9B20-07149E36BE64}" destId="{2ED3DF4F-45F1-40A3-8A42-FCBA8E20507C}" srcOrd="2" destOrd="0" presId="urn:microsoft.com/office/officeart/2005/8/layout/vProcess5"/>
    <dgm:cxn modelId="{30E93E2F-D51B-453E-A77A-57FA84D569C5}" type="presParOf" srcId="{9F574730-9F87-4B80-9B20-07149E36BE64}" destId="{1A27CA79-8D19-44B5-A76F-C69EAE7D1201}" srcOrd="3" destOrd="0" presId="urn:microsoft.com/office/officeart/2005/8/layout/vProcess5"/>
    <dgm:cxn modelId="{A9860FA1-A0A2-46EB-A549-677004FA91C0}" type="presParOf" srcId="{9F574730-9F87-4B80-9B20-07149E36BE64}" destId="{64B24F3B-6ED4-4B0B-8488-7CA7556A1E29}" srcOrd="4" destOrd="0" presId="urn:microsoft.com/office/officeart/2005/8/layout/vProcess5"/>
    <dgm:cxn modelId="{E0C8ED2A-955F-450D-875A-231F91CC4130}" type="presParOf" srcId="{9F574730-9F87-4B80-9B20-07149E36BE64}" destId="{94BD5E46-AD82-4241-BDA5-8F356B15AED2}" srcOrd="5" destOrd="0" presId="urn:microsoft.com/office/officeart/2005/8/layout/vProcess5"/>
    <dgm:cxn modelId="{EE27D5BC-11A8-43DE-A089-B5DB10681CBB}" type="presParOf" srcId="{9F574730-9F87-4B80-9B20-07149E36BE64}" destId="{650174F2-3E8E-4AE6-A147-1553628C3A2B}" srcOrd="6" destOrd="0" presId="urn:microsoft.com/office/officeart/2005/8/layout/vProcess5"/>
    <dgm:cxn modelId="{1609C0BA-81CB-417A-B835-A01CABB01F91}" type="presParOf" srcId="{9F574730-9F87-4B80-9B20-07149E36BE64}" destId="{71076E3F-8294-4C25-9648-DBCE3F9D3E79}" srcOrd="7" destOrd="0" presId="urn:microsoft.com/office/officeart/2005/8/layout/vProcess5"/>
    <dgm:cxn modelId="{1C70AD00-2009-498D-A581-5B1A7EDAAD94}" type="presParOf" srcId="{9F574730-9F87-4B80-9B20-07149E36BE64}" destId="{517460B3-7BD0-4C82-B8D2-68A415AE685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5EDA3-F641-4197-A10A-5C956B3568F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R"/>
        </a:p>
      </dgm:t>
    </dgm:pt>
    <dgm:pt modelId="{4F8F12A2-69A2-4A7E-B998-C65CC806358C}">
      <dgm:prSet/>
      <dgm:spPr/>
      <dgm:t>
        <a:bodyPr/>
        <a:lstStyle/>
        <a:p>
          <a:pPr rtl="0"/>
          <a:r>
            <a:rPr lang="es-419" b="1" dirty="0" smtClean="0"/>
            <a:t>FASE UNO  </a:t>
          </a:r>
        </a:p>
        <a:p>
          <a:pPr rtl="0"/>
          <a:r>
            <a:rPr lang="es-419" b="1" dirty="0" smtClean="0"/>
            <a:t>(60 días)</a:t>
          </a:r>
          <a:endParaRPr lang="es-CR" dirty="0"/>
        </a:p>
      </dgm:t>
    </dgm:pt>
    <dgm:pt modelId="{F1787771-6DCE-4CFB-8A9F-6069BE74E124}" type="parTrans" cxnId="{3DA3BF26-1190-4009-B17B-42219AB37B52}">
      <dgm:prSet/>
      <dgm:spPr/>
      <dgm:t>
        <a:bodyPr/>
        <a:lstStyle/>
        <a:p>
          <a:endParaRPr lang="es-CR"/>
        </a:p>
      </dgm:t>
    </dgm:pt>
    <dgm:pt modelId="{B775C366-9B61-4684-AA02-12874E3EA741}" type="sibTrans" cxnId="{3DA3BF26-1190-4009-B17B-42219AB37B52}">
      <dgm:prSet/>
      <dgm:spPr/>
      <dgm:t>
        <a:bodyPr/>
        <a:lstStyle/>
        <a:p>
          <a:endParaRPr lang="es-CR"/>
        </a:p>
      </dgm:t>
    </dgm:pt>
    <dgm:pt modelId="{B5256F79-39BC-4BF7-B54C-8B3AE9F0DD3C}">
      <dgm:prSet custT="1"/>
      <dgm:spPr/>
      <dgm:t>
        <a:bodyPr/>
        <a:lstStyle/>
        <a:p>
          <a:pPr rtl="0"/>
          <a:r>
            <a:rPr lang="es-419" sz="1600" dirty="0" smtClean="0"/>
            <a:t>Transferir al FNE 50.000 millones como base para cubrir los proyectos aprobados por JD. Restablecer el fondo de primer impacto.</a:t>
          </a:r>
          <a:endParaRPr lang="es-CR" sz="1600" dirty="0"/>
        </a:p>
      </dgm:t>
    </dgm:pt>
    <dgm:pt modelId="{4975D6ED-06BD-4179-9A72-6B82D75EDD0A}" type="parTrans" cxnId="{46768589-67F8-4618-AA02-014C728BAB1D}">
      <dgm:prSet/>
      <dgm:spPr/>
      <dgm:t>
        <a:bodyPr/>
        <a:lstStyle/>
        <a:p>
          <a:endParaRPr lang="es-CR"/>
        </a:p>
      </dgm:t>
    </dgm:pt>
    <dgm:pt modelId="{D2C03B27-3C15-42EF-A893-1B4E1D7A705B}" type="sibTrans" cxnId="{46768589-67F8-4618-AA02-014C728BAB1D}">
      <dgm:prSet/>
      <dgm:spPr/>
      <dgm:t>
        <a:bodyPr/>
        <a:lstStyle/>
        <a:p>
          <a:endParaRPr lang="es-CR"/>
        </a:p>
      </dgm:t>
    </dgm:pt>
    <dgm:pt modelId="{292C2D14-7D7E-4952-B7E2-7C64C94FA18B}">
      <dgm:prSet custT="1"/>
      <dgm:spPr/>
      <dgm:t>
        <a:bodyPr/>
        <a:lstStyle/>
        <a:p>
          <a:pPr rtl="0"/>
          <a:r>
            <a:rPr lang="es-419" sz="1600" dirty="0" smtClean="0"/>
            <a:t>Priorizar el tramite e inicio de ejecución por 21.000 millones en reconstrucción de caminos, puentes y recuperación de obras de mitigación.  </a:t>
          </a:r>
          <a:endParaRPr lang="es-CR" sz="1600" dirty="0"/>
        </a:p>
      </dgm:t>
    </dgm:pt>
    <dgm:pt modelId="{FE477235-0551-4F2A-8573-4C28C29CBD5E}" type="parTrans" cxnId="{D0EE344B-D0B9-4D43-A1E4-6314C4AACD04}">
      <dgm:prSet/>
      <dgm:spPr/>
      <dgm:t>
        <a:bodyPr/>
        <a:lstStyle/>
        <a:p>
          <a:endParaRPr lang="es-CR"/>
        </a:p>
      </dgm:t>
    </dgm:pt>
    <dgm:pt modelId="{36B18C6E-162F-47AD-8ED3-CB899691C885}" type="sibTrans" cxnId="{D0EE344B-D0B9-4D43-A1E4-6314C4AACD04}">
      <dgm:prSet/>
      <dgm:spPr/>
      <dgm:t>
        <a:bodyPr/>
        <a:lstStyle/>
        <a:p>
          <a:endParaRPr lang="es-CR"/>
        </a:p>
      </dgm:t>
    </dgm:pt>
    <dgm:pt modelId="{DD13E73C-84E2-4AEA-8D71-3BCA43B3789E}">
      <dgm:prSet custT="1"/>
      <dgm:spPr/>
      <dgm:t>
        <a:bodyPr/>
        <a:lstStyle/>
        <a:p>
          <a:pPr rtl="0"/>
          <a:r>
            <a:rPr lang="es-419" sz="4000" b="1" dirty="0" smtClean="0"/>
            <a:t>FASE DOS </a:t>
          </a:r>
          <a:r>
            <a:rPr lang="es-419" sz="3200" dirty="0" smtClean="0"/>
            <a:t>(</a:t>
          </a:r>
          <a:r>
            <a:rPr lang="es-419" sz="2800" dirty="0" smtClean="0"/>
            <a:t>tercer trimestre 2018)</a:t>
          </a:r>
          <a:endParaRPr lang="es-CR" sz="2800" dirty="0"/>
        </a:p>
      </dgm:t>
    </dgm:pt>
    <dgm:pt modelId="{22C31CA5-33A0-4F3E-856C-4F6045E21A91}" type="parTrans" cxnId="{497DE315-8916-4341-912B-C7FEFF8F01DA}">
      <dgm:prSet/>
      <dgm:spPr/>
      <dgm:t>
        <a:bodyPr/>
        <a:lstStyle/>
        <a:p>
          <a:endParaRPr lang="es-CR"/>
        </a:p>
      </dgm:t>
    </dgm:pt>
    <dgm:pt modelId="{D5BFC2C5-3252-4219-93C1-D12EBFA29888}" type="sibTrans" cxnId="{497DE315-8916-4341-912B-C7FEFF8F01DA}">
      <dgm:prSet/>
      <dgm:spPr/>
      <dgm:t>
        <a:bodyPr/>
        <a:lstStyle/>
        <a:p>
          <a:endParaRPr lang="es-CR"/>
        </a:p>
      </dgm:t>
    </dgm:pt>
    <dgm:pt modelId="{770755BA-835D-4D5A-A068-09B9DEAF34FE}">
      <dgm:prSet custT="1"/>
      <dgm:spPr/>
      <dgm:t>
        <a:bodyPr/>
        <a:lstStyle/>
        <a:p>
          <a:pPr marL="171450" rtl="0"/>
          <a:r>
            <a:rPr lang="es-419" sz="1600" dirty="0" smtClean="0"/>
            <a:t>Revisar los planes generales de emergencia para definir las prioridades y montos de inversión por el FNE, según las siguientes prioridades:</a:t>
          </a:r>
          <a:endParaRPr lang="es-CR" sz="1600" dirty="0"/>
        </a:p>
      </dgm:t>
    </dgm:pt>
    <dgm:pt modelId="{97A12E89-21D5-42C4-8022-D58127DA0E81}" type="parTrans" cxnId="{933E1088-C6AF-425D-821C-DB7A0E0920DC}">
      <dgm:prSet/>
      <dgm:spPr/>
      <dgm:t>
        <a:bodyPr/>
        <a:lstStyle/>
        <a:p>
          <a:endParaRPr lang="es-CR"/>
        </a:p>
      </dgm:t>
    </dgm:pt>
    <dgm:pt modelId="{25A10FC3-4DA3-4E55-8E62-41B604B23FB2}" type="sibTrans" cxnId="{933E1088-C6AF-425D-821C-DB7A0E0920DC}">
      <dgm:prSet/>
      <dgm:spPr/>
      <dgm:t>
        <a:bodyPr/>
        <a:lstStyle/>
        <a:p>
          <a:endParaRPr lang="es-CR"/>
        </a:p>
      </dgm:t>
    </dgm:pt>
    <dgm:pt modelId="{2D6EBED2-19DC-4763-A7E7-E0DA86E2E2A5}">
      <dgm:prSet custT="1"/>
      <dgm:spPr/>
      <dgm:t>
        <a:bodyPr/>
        <a:lstStyle/>
        <a:p>
          <a:pPr marL="684000" rtl="0"/>
          <a:r>
            <a:rPr lang="es-419" sz="1600" dirty="0" smtClean="0"/>
            <a:t>Intervención en causes y taludes para recuperar obras de mitigación dañadas por los eventos extremos.</a:t>
          </a:r>
          <a:endParaRPr lang="es-CR" sz="1600" dirty="0"/>
        </a:p>
      </dgm:t>
    </dgm:pt>
    <dgm:pt modelId="{D05DF346-4E81-4A27-911E-0816640FD160}" type="parTrans" cxnId="{32F9F492-FCB6-486C-9631-AE2BB2D8C85C}">
      <dgm:prSet/>
      <dgm:spPr/>
      <dgm:t>
        <a:bodyPr/>
        <a:lstStyle/>
        <a:p>
          <a:endParaRPr lang="es-CR"/>
        </a:p>
      </dgm:t>
    </dgm:pt>
    <dgm:pt modelId="{A3BB763F-85DA-48F1-ACF5-4D2170E9F960}" type="sibTrans" cxnId="{32F9F492-FCB6-486C-9631-AE2BB2D8C85C}">
      <dgm:prSet/>
      <dgm:spPr/>
      <dgm:t>
        <a:bodyPr/>
        <a:lstStyle/>
        <a:p>
          <a:endParaRPr lang="es-CR"/>
        </a:p>
      </dgm:t>
    </dgm:pt>
    <dgm:pt modelId="{84F28418-C3AD-4C8D-AB58-EA59BF9A6374}">
      <dgm:prSet custT="1"/>
      <dgm:spPr/>
      <dgm:t>
        <a:bodyPr/>
        <a:lstStyle/>
        <a:p>
          <a:pPr marL="684000" rtl="0"/>
          <a:r>
            <a:rPr lang="es-419" sz="1600" dirty="0" smtClean="0"/>
            <a:t>Reconstrucción de puentes con dañados por eventos extremos.</a:t>
          </a:r>
          <a:endParaRPr lang="es-CR" sz="1600" dirty="0"/>
        </a:p>
      </dgm:t>
    </dgm:pt>
    <dgm:pt modelId="{6BCCB094-6798-4B9D-A874-4A1D63DE1BFF}" type="parTrans" cxnId="{95B6C2D6-E111-4F2D-A851-E2EB85ADCDDE}">
      <dgm:prSet/>
      <dgm:spPr/>
      <dgm:t>
        <a:bodyPr/>
        <a:lstStyle/>
        <a:p>
          <a:endParaRPr lang="es-CR"/>
        </a:p>
      </dgm:t>
    </dgm:pt>
    <dgm:pt modelId="{263B4156-05DD-40ED-A1C4-3C74DFB14828}" type="sibTrans" cxnId="{95B6C2D6-E111-4F2D-A851-E2EB85ADCDDE}">
      <dgm:prSet/>
      <dgm:spPr/>
      <dgm:t>
        <a:bodyPr/>
        <a:lstStyle/>
        <a:p>
          <a:endParaRPr lang="es-CR"/>
        </a:p>
      </dgm:t>
    </dgm:pt>
    <dgm:pt modelId="{11853E68-5212-4BFD-BE04-218FCA0CE1A9}">
      <dgm:prSet custT="1"/>
      <dgm:spPr/>
      <dgm:t>
        <a:bodyPr/>
        <a:lstStyle/>
        <a:p>
          <a:pPr marL="684000" rtl="0"/>
          <a:r>
            <a:rPr lang="es-419" sz="1600" dirty="0" smtClean="0"/>
            <a:t>Re priorización de las necesidades de reconstrucción según sectores o instituciones. </a:t>
          </a:r>
          <a:endParaRPr lang="es-CR" sz="1600" dirty="0"/>
        </a:p>
      </dgm:t>
    </dgm:pt>
    <dgm:pt modelId="{18D29CF8-4267-4108-8CB3-318FA4C8352E}" type="parTrans" cxnId="{8408491C-A46D-4F5D-885D-91194068A6BA}">
      <dgm:prSet/>
      <dgm:spPr/>
      <dgm:t>
        <a:bodyPr/>
        <a:lstStyle/>
        <a:p>
          <a:endParaRPr lang="es-CR"/>
        </a:p>
      </dgm:t>
    </dgm:pt>
    <dgm:pt modelId="{C52714FE-E5F2-4AA4-B649-8B73ECB2C801}" type="sibTrans" cxnId="{8408491C-A46D-4F5D-885D-91194068A6BA}">
      <dgm:prSet/>
      <dgm:spPr/>
      <dgm:t>
        <a:bodyPr/>
        <a:lstStyle/>
        <a:p>
          <a:endParaRPr lang="es-CR"/>
        </a:p>
      </dgm:t>
    </dgm:pt>
    <dgm:pt modelId="{3F2345C1-B18D-4BC1-A714-41EA8E5EF960}">
      <dgm:prSet custT="1"/>
      <dgm:spPr/>
      <dgm:t>
        <a:bodyPr/>
        <a:lstStyle/>
        <a:p>
          <a:pPr marL="171450" rtl="0"/>
          <a:r>
            <a:rPr lang="es-419" sz="1600" dirty="0" smtClean="0"/>
            <a:t>Transferir los recursos,  al FNE para atender las prioridades de la fase dos.</a:t>
          </a:r>
          <a:endParaRPr lang="es-CR" sz="1600" dirty="0"/>
        </a:p>
      </dgm:t>
    </dgm:pt>
    <dgm:pt modelId="{660D20C8-ADF2-4F1A-AC34-9A9E4E5C175A}" type="parTrans" cxnId="{939B836F-C9A7-452F-B7E4-A79044DF233A}">
      <dgm:prSet/>
      <dgm:spPr/>
      <dgm:t>
        <a:bodyPr/>
        <a:lstStyle/>
        <a:p>
          <a:endParaRPr lang="es-CR"/>
        </a:p>
      </dgm:t>
    </dgm:pt>
    <dgm:pt modelId="{E20096F6-C8D4-4CA5-881A-676E755385F8}" type="sibTrans" cxnId="{939B836F-C9A7-452F-B7E4-A79044DF233A}">
      <dgm:prSet/>
      <dgm:spPr/>
      <dgm:t>
        <a:bodyPr/>
        <a:lstStyle/>
        <a:p>
          <a:endParaRPr lang="es-CR"/>
        </a:p>
      </dgm:t>
    </dgm:pt>
    <dgm:pt modelId="{42239D0F-158A-43FC-832C-BB474BF86F22}">
      <dgm:prSet/>
      <dgm:spPr/>
      <dgm:t>
        <a:bodyPr/>
        <a:lstStyle/>
        <a:p>
          <a:pPr rtl="0"/>
          <a:r>
            <a:rPr lang="es-419" b="1" dirty="0" smtClean="0"/>
            <a:t>FASE TRES </a:t>
          </a:r>
          <a:endParaRPr lang="es-CR" b="1" dirty="0"/>
        </a:p>
      </dgm:t>
    </dgm:pt>
    <dgm:pt modelId="{DC3ADBA0-3216-4793-8DCD-E74E305DE3D1}" type="parTrans" cxnId="{FA9ACF1C-D644-402B-A0AA-3DE9660AB6FC}">
      <dgm:prSet/>
      <dgm:spPr/>
      <dgm:t>
        <a:bodyPr/>
        <a:lstStyle/>
        <a:p>
          <a:endParaRPr lang="es-CR"/>
        </a:p>
      </dgm:t>
    </dgm:pt>
    <dgm:pt modelId="{87C47DD6-2E3F-4969-B6B4-82A17EB957FC}" type="sibTrans" cxnId="{FA9ACF1C-D644-402B-A0AA-3DE9660AB6FC}">
      <dgm:prSet/>
      <dgm:spPr/>
      <dgm:t>
        <a:bodyPr/>
        <a:lstStyle/>
        <a:p>
          <a:endParaRPr lang="es-CR"/>
        </a:p>
      </dgm:t>
    </dgm:pt>
    <dgm:pt modelId="{78B4267F-963A-4F0F-9B0D-34C5AC9C7468}">
      <dgm:prSet/>
      <dgm:spPr/>
      <dgm:t>
        <a:bodyPr/>
        <a:lstStyle/>
        <a:p>
          <a:pPr rtl="0"/>
          <a:r>
            <a:rPr lang="es-419" dirty="0" smtClean="0"/>
            <a:t>Modificar los planes de inversión de los decretos existentes para que la recuperación de las obras en tercera prioridad, se realice como parte de las acciones de desarrollo, con mecanismos financieros no relacionados con el FNE.</a:t>
          </a:r>
          <a:endParaRPr lang="es-CR" dirty="0"/>
        </a:p>
      </dgm:t>
    </dgm:pt>
    <dgm:pt modelId="{446F03EF-63EB-44CA-912D-7DAC51E1F364}" type="parTrans" cxnId="{ED418A39-C2D7-4A9F-A1FF-AF414DBC78A4}">
      <dgm:prSet/>
      <dgm:spPr/>
      <dgm:t>
        <a:bodyPr/>
        <a:lstStyle/>
        <a:p>
          <a:endParaRPr lang="es-CR"/>
        </a:p>
      </dgm:t>
    </dgm:pt>
    <dgm:pt modelId="{B5BCB352-D8B2-49B9-A654-C08C1345865A}" type="sibTrans" cxnId="{ED418A39-C2D7-4A9F-A1FF-AF414DBC78A4}">
      <dgm:prSet/>
      <dgm:spPr/>
      <dgm:t>
        <a:bodyPr/>
        <a:lstStyle/>
        <a:p>
          <a:endParaRPr lang="es-CR"/>
        </a:p>
      </dgm:t>
    </dgm:pt>
    <dgm:pt modelId="{DD6FB86A-1FAE-4870-88BE-07FB18C83AEF}" type="pres">
      <dgm:prSet presAssocID="{C915EDA3-F641-4197-A10A-5C956B3568F5}" presName="Name0" presStyleCnt="0">
        <dgm:presLayoutVars>
          <dgm:dir/>
          <dgm:animLvl val="lvl"/>
          <dgm:resizeHandles val="exact"/>
        </dgm:presLayoutVars>
      </dgm:prSet>
      <dgm:spPr/>
    </dgm:pt>
    <dgm:pt modelId="{55BB5150-3126-4261-AE89-5ABB6B2F4AD1}" type="pres">
      <dgm:prSet presAssocID="{4F8F12A2-69A2-4A7E-B998-C65CC806358C}" presName="linNode" presStyleCnt="0"/>
      <dgm:spPr/>
    </dgm:pt>
    <dgm:pt modelId="{7295644C-EA7D-4674-BCCD-1CE2070D543D}" type="pres">
      <dgm:prSet presAssocID="{4F8F12A2-69A2-4A7E-B998-C65CC806358C}" presName="parentText" presStyleLbl="node1" presStyleIdx="0" presStyleCnt="3" custScaleX="73251" custScaleY="85652">
        <dgm:presLayoutVars>
          <dgm:chMax val="1"/>
          <dgm:bulletEnabled val="1"/>
        </dgm:presLayoutVars>
      </dgm:prSet>
      <dgm:spPr/>
    </dgm:pt>
    <dgm:pt modelId="{AE44AE2F-CA02-4148-BE47-4C2545E971E5}" type="pres">
      <dgm:prSet presAssocID="{4F8F12A2-69A2-4A7E-B998-C65CC806358C}" presName="descendantText" presStyleLbl="alignAccFollowNode1" presStyleIdx="0" presStyleCnt="3" custScaleY="94749">
        <dgm:presLayoutVars>
          <dgm:bulletEnabled val="1"/>
        </dgm:presLayoutVars>
      </dgm:prSet>
      <dgm:spPr/>
    </dgm:pt>
    <dgm:pt modelId="{C4DDBCD5-31E6-4296-85BE-CFD36446DD4A}" type="pres">
      <dgm:prSet presAssocID="{B775C366-9B61-4684-AA02-12874E3EA741}" presName="sp" presStyleCnt="0"/>
      <dgm:spPr/>
    </dgm:pt>
    <dgm:pt modelId="{039726A7-2AC5-4918-81AF-EF78C0F90009}" type="pres">
      <dgm:prSet presAssocID="{DD13E73C-84E2-4AEA-8D71-3BCA43B3789E}" presName="linNode" presStyleCnt="0"/>
      <dgm:spPr/>
    </dgm:pt>
    <dgm:pt modelId="{ABB96C0B-0354-4483-A13C-5E126E91F1AC}" type="pres">
      <dgm:prSet presAssocID="{DD13E73C-84E2-4AEA-8D71-3BCA43B3789E}" presName="parentText" presStyleLbl="node1" presStyleIdx="1" presStyleCnt="3" custScaleX="72397" custScaleY="81020">
        <dgm:presLayoutVars>
          <dgm:chMax val="1"/>
          <dgm:bulletEnabled val="1"/>
        </dgm:presLayoutVars>
      </dgm:prSet>
      <dgm:spPr/>
      <dgm:t>
        <a:bodyPr/>
        <a:lstStyle/>
        <a:p>
          <a:endParaRPr lang="es-CR"/>
        </a:p>
      </dgm:t>
    </dgm:pt>
    <dgm:pt modelId="{11FE41BD-6378-463D-942D-DAFF235B3726}" type="pres">
      <dgm:prSet presAssocID="{DD13E73C-84E2-4AEA-8D71-3BCA43B3789E}" presName="descendantText" presStyleLbl="alignAccFollowNode1" presStyleIdx="1" presStyleCnt="3" custScaleY="117112">
        <dgm:presLayoutVars>
          <dgm:bulletEnabled val="1"/>
        </dgm:presLayoutVars>
      </dgm:prSet>
      <dgm:spPr/>
    </dgm:pt>
    <dgm:pt modelId="{35A86D7F-1FC7-4554-A20A-9E112AA2B127}" type="pres">
      <dgm:prSet presAssocID="{D5BFC2C5-3252-4219-93C1-D12EBFA29888}" presName="sp" presStyleCnt="0"/>
      <dgm:spPr/>
    </dgm:pt>
    <dgm:pt modelId="{F6A9EF93-9EB1-47FD-8FCF-1BEB949E252D}" type="pres">
      <dgm:prSet presAssocID="{42239D0F-158A-43FC-832C-BB474BF86F22}" presName="linNode" presStyleCnt="0"/>
      <dgm:spPr/>
    </dgm:pt>
    <dgm:pt modelId="{2DFA9B02-DA4D-49AC-BCBE-C79B3FB7F74D}" type="pres">
      <dgm:prSet presAssocID="{42239D0F-158A-43FC-832C-BB474BF86F22}" presName="parentText" presStyleLbl="node1" presStyleIdx="2" presStyleCnt="3" custScaleX="72470" custScaleY="77510">
        <dgm:presLayoutVars>
          <dgm:chMax val="1"/>
          <dgm:bulletEnabled val="1"/>
        </dgm:presLayoutVars>
      </dgm:prSet>
      <dgm:spPr/>
      <dgm:t>
        <a:bodyPr/>
        <a:lstStyle/>
        <a:p>
          <a:endParaRPr lang="es-CR"/>
        </a:p>
      </dgm:t>
    </dgm:pt>
    <dgm:pt modelId="{CEFBDA8E-2ACD-4C07-A3F6-EDF8612B7B03}" type="pres">
      <dgm:prSet presAssocID="{42239D0F-158A-43FC-832C-BB474BF86F22}" presName="descendantText" presStyleLbl="alignAccFollowNode1" presStyleIdx="2" presStyleCnt="3" custScaleY="66436">
        <dgm:presLayoutVars>
          <dgm:bulletEnabled val="1"/>
        </dgm:presLayoutVars>
      </dgm:prSet>
      <dgm:spPr/>
    </dgm:pt>
  </dgm:ptLst>
  <dgm:cxnLst>
    <dgm:cxn modelId="{5065B277-71FE-40D7-B9EB-70326FDFFF76}" type="presOf" srcId="{B5256F79-39BC-4BF7-B54C-8B3AE9F0DD3C}" destId="{AE44AE2F-CA02-4148-BE47-4C2545E971E5}" srcOrd="0" destOrd="0" presId="urn:microsoft.com/office/officeart/2005/8/layout/vList5"/>
    <dgm:cxn modelId="{3923586C-A4E3-403D-81EB-693A5BB15991}" type="presOf" srcId="{84F28418-C3AD-4C8D-AB58-EA59BF9A6374}" destId="{11FE41BD-6378-463D-942D-DAFF235B3726}" srcOrd="0" destOrd="2" presId="urn:microsoft.com/office/officeart/2005/8/layout/vList5"/>
    <dgm:cxn modelId="{3BAE80CF-BF15-4B2D-A648-B91C4F031DAE}" type="presOf" srcId="{42239D0F-158A-43FC-832C-BB474BF86F22}" destId="{2DFA9B02-DA4D-49AC-BCBE-C79B3FB7F74D}" srcOrd="0" destOrd="0" presId="urn:microsoft.com/office/officeart/2005/8/layout/vList5"/>
    <dgm:cxn modelId="{95B6C2D6-E111-4F2D-A851-E2EB85ADCDDE}" srcId="{770755BA-835D-4D5A-A068-09B9DEAF34FE}" destId="{84F28418-C3AD-4C8D-AB58-EA59BF9A6374}" srcOrd="1" destOrd="0" parTransId="{6BCCB094-6798-4B9D-A874-4A1D63DE1BFF}" sibTransId="{263B4156-05DD-40ED-A1C4-3C74DFB14828}"/>
    <dgm:cxn modelId="{249E448F-F900-453A-84E4-B68A806E8248}" type="presOf" srcId="{DD13E73C-84E2-4AEA-8D71-3BCA43B3789E}" destId="{ABB96C0B-0354-4483-A13C-5E126E91F1AC}" srcOrd="0" destOrd="0" presId="urn:microsoft.com/office/officeart/2005/8/layout/vList5"/>
    <dgm:cxn modelId="{439CD27D-CB1E-4B76-9E36-02DBA192F93D}" type="presOf" srcId="{11853E68-5212-4BFD-BE04-218FCA0CE1A9}" destId="{11FE41BD-6378-463D-942D-DAFF235B3726}" srcOrd="0" destOrd="3" presId="urn:microsoft.com/office/officeart/2005/8/layout/vList5"/>
    <dgm:cxn modelId="{3D83B726-977B-4B41-9A0B-0E2B8F712F42}" type="presOf" srcId="{78B4267F-963A-4F0F-9B0D-34C5AC9C7468}" destId="{CEFBDA8E-2ACD-4C07-A3F6-EDF8612B7B03}" srcOrd="0" destOrd="0" presId="urn:microsoft.com/office/officeart/2005/8/layout/vList5"/>
    <dgm:cxn modelId="{DA3AF9DB-E15C-470E-BA19-E9F36926BE2A}" type="presOf" srcId="{4F8F12A2-69A2-4A7E-B998-C65CC806358C}" destId="{7295644C-EA7D-4674-BCCD-1CE2070D543D}" srcOrd="0" destOrd="0" presId="urn:microsoft.com/office/officeart/2005/8/layout/vList5"/>
    <dgm:cxn modelId="{11CA2DD0-6FD5-4C86-9E96-D0E310C2E235}" type="presOf" srcId="{2D6EBED2-19DC-4763-A7E7-E0DA86E2E2A5}" destId="{11FE41BD-6378-463D-942D-DAFF235B3726}" srcOrd="0" destOrd="1" presId="urn:microsoft.com/office/officeart/2005/8/layout/vList5"/>
    <dgm:cxn modelId="{8408491C-A46D-4F5D-885D-91194068A6BA}" srcId="{770755BA-835D-4D5A-A068-09B9DEAF34FE}" destId="{11853E68-5212-4BFD-BE04-218FCA0CE1A9}" srcOrd="2" destOrd="0" parTransId="{18D29CF8-4267-4108-8CB3-318FA4C8352E}" sibTransId="{C52714FE-E5F2-4AA4-B649-8B73ECB2C801}"/>
    <dgm:cxn modelId="{9DC2273E-B97A-4E1B-9985-3F6D755BC905}" type="presOf" srcId="{3F2345C1-B18D-4BC1-A714-41EA8E5EF960}" destId="{11FE41BD-6378-463D-942D-DAFF235B3726}" srcOrd="0" destOrd="4" presId="urn:microsoft.com/office/officeart/2005/8/layout/vList5"/>
    <dgm:cxn modelId="{939B836F-C9A7-452F-B7E4-A79044DF233A}" srcId="{DD13E73C-84E2-4AEA-8D71-3BCA43B3789E}" destId="{3F2345C1-B18D-4BC1-A714-41EA8E5EF960}" srcOrd="1" destOrd="0" parTransId="{660D20C8-ADF2-4F1A-AC34-9A9E4E5C175A}" sibTransId="{E20096F6-C8D4-4CA5-881A-676E755385F8}"/>
    <dgm:cxn modelId="{E1401673-A9F7-4DA5-BF4A-01D655472ABA}" type="presOf" srcId="{C915EDA3-F641-4197-A10A-5C956B3568F5}" destId="{DD6FB86A-1FAE-4870-88BE-07FB18C83AEF}" srcOrd="0" destOrd="0" presId="urn:microsoft.com/office/officeart/2005/8/layout/vList5"/>
    <dgm:cxn modelId="{D0EE344B-D0B9-4D43-A1E4-6314C4AACD04}" srcId="{4F8F12A2-69A2-4A7E-B998-C65CC806358C}" destId="{292C2D14-7D7E-4952-B7E2-7C64C94FA18B}" srcOrd="1" destOrd="0" parTransId="{FE477235-0551-4F2A-8573-4C28C29CBD5E}" sibTransId="{36B18C6E-162F-47AD-8ED3-CB899691C885}"/>
    <dgm:cxn modelId="{79478BDE-1D5D-44DA-A434-52B05987A946}" type="presOf" srcId="{292C2D14-7D7E-4952-B7E2-7C64C94FA18B}" destId="{AE44AE2F-CA02-4148-BE47-4C2545E971E5}" srcOrd="0" destOrd="1" presId="urn:microsoft.com/office/officeart/2005/8/layout/vList5"/>
    <dgm:cxn modelId="{3DA3BF26-1190-4009-B17B-42219AB37B52}" srcId="{C915EDA3-F641-4197-A10A-5C956B3568F5}" destId="{4F8F12A2-69A2-4A7E-B998-C65CC806358C}" srcOrd="0" destOrd="0" parTransId="{F1787771-6DCE-4CFB-8A9F-6069BE74E124}" sibTransId="{B775C366-9B61-4684-AA02-12874E3EA741}"/>
    <dgm:cxn modelId="{FA9ACF1C-D644-402B-A0AA-3DE9660AB6FC}" srcId="{C915EDA3-F641-4197-A10A-5C956B3568F5}" destId="{42239D0F-158A-43FC-832C-BB474BF86F22}" srcOrd="2" destOrd="0" parTransId="{DC3ADBA0-3216-4793-8DCD-E74E305DE3D1}" sibTransId="{87C47DD6-2E3F-4969-B6B4-82A17EB957FC}"/>
    <dgm:cxn modelId="{933E1088-C6AF-425D-821C-DB7A0E0920DC}" srcId="{DD13E73C-84E2-4AEA-8D71-3BCA43B3789E}" destId="{770755BA-835D-4D5A-A068-09B9DEAF34FE}" srcOrd="0" destOrd="0" parTransId="{97A12E89-21D5-42C4-8022-D58127DA0E81}" sibTransId="{25A10FC3-4DA3-4E55-8E62-41B604B23FB2}"/>
    <dgm:cxn modelId="{ED418A39-C2D7-4A9F-A1FF-AF414DBC78A4}" srcId="{42239D0F-158A-43FC-832C-BB474BF86F22}" destId="{78B4267F-963A-4F0F-9B0D-34C5AC9C7468}" srcOrd="0" destOrd="0" parTransId="{446F03EF-63EB-44CA-912D-7DAC51E1F364}" sibTransId="{B5BCB352-D8B2-49B9-A654-C08C1345865A}"/>
    <dgm:cxn modelId="{0ED0654E-8C28-4359-9516-3CB13673E1FF}" type="presOf" srcId="{770755BA-835D-4D5A-A068-09B9DEAF34FE}" destId="{11FE41BD-6378-463D-942D-DAFF235B3726}" srcOrd="0" destOrd="0" presId="urn:microsoft.com/office/officeart/2005/8/layout/vList5"/>
    <dgm:cxn modelId="{32F9F492-FCB6-486C-9631-AE2BB2D8C85C}" srcId="{770755BA-835D-4D5A-A068-09B9DEAF34FE}" destId="{2D6EBED2-19DC-4763-A7E7-E0DA86E2E2A5}" srcOrd="0" destOrd="0" parTransId="{D05DF346-4E81-4A27-911E-0816640FD160}" sibTransId="{A3BB763F-85DA-48F1-ACF5-4D2170E9F960}"/>
    <dgm:cxn modelId="{46768589-67F8-4618-AA02-014C728BAB1D}" srcId="{4F8F12A2-69A2-4A7E-B998-C65CC806358C}" destId="{B5256F79-39BC-4BF7-B54C-8B3AE9F0DD3C}" srcOrd="0" destOrd="0" parTransId="{4975D6ED-06BD-4179-9A72-6B82D75EDD0A}" sibTransId="{D2C03B27-3C15-42EF-A893-1B4E1D7A705B}"/>
    <dgm:cxn modelId="{497DE315-8916-4341-912B-C7FEFF8F01DA}" srcId="{C915EDA3-F641-4197-A10A-5C956B3568F5}" destId="{DD13E73C-84E2-4AEA-8D71-3BCA43B3789E}" srcOrd="1" destOrd="0" parTransId="{22C31CA5-33A0-4F3E-856C-4F6045E21A91}" sibTransId="{D5BFC2C5-3252-4219-93C1-D12EBFA29888}"/>
    <dgm:cxn modelId="{A5A51176-305E-4920-80D7-29C4E0E8C47B}" type="presParOf" srcId="{DD6FB86A-1FAE-4870-88BE-07FB18C83AEF}" destId="{55BB5150-3126-4261-AE89-5ABB6B2F4AD1}" srcOrd="0" destOrd="0" presId="urn:microsoft.com/office/officeart/2005/8/layout/vList5"/>
    <dgm:cxn modelId="{9C30BB65-8A93-4824-9BB1-5F61AC667B78}" type="presParOf" srcId="{55BB5150-3126-4261-AE89-5ABB6B2F4AD1}" destId="{7295644C-EA7D-4674-BCCD-1CE2070D543D}" srcOrd="0" destOrd="0" presId="urn:microsoft.com/office/officeart/2005/8/layout/vList5"/>
    <dgm:cxn modelId="{F9BD4FD1-67FB-4EC6-906E-4E444C89D501}" type="presParOf" srcId="{55BB5150-3126-4261-AE89-5ABB6B2F4AD1}" destId="{AE44AE2F-CA02-4148-BE47-4C2545E971E5}" srcOrd="1" destOrd="0" presId="urn:microsoft.com/office/officeart/2005/8/layout/vList5"/>
    <dgm:cxn modelId="{61C0AFEE-9620-4925-A45D-B75D7D9A78B0}" type="presParOf" srcId="{DD6FB86A-1FAE-4870-88BE-07FB18C83AEF}" destId="{C4DDBCD5-31E6-4296-85BE-CFD36446DD4A}" srcOrd="1" destOrd="0" presId="urn:microsoft.com/office/officeart/2005/8/layout/vList5"/>
    <dgm:cxn modelId="{B68930F3-00C0-42C7-8C6C-A1CB755917D1}" type="presParOf" srcId="{DD6FB86A-1FAE-4870-88BE-07FB18C83AEF}" destId="{039726A7-2AC5-4918-81AF-EF78C0F90009}" srcOrd="2" destOrd="0" presId="urn:microsoft.com/office/officeart/2005/8/layout/vList5"/>
    <dgm:cxn modelId="{48A7E240-71D4-4B21-8A67-67201ECE754C}" type="presParOf" srcId="{039726A7-2AC5-4918-81AF-EF78C0F90009}" destId="{ABB96C0B-0354-4483-A13C-5E126E91F1AC}" srcOrd="0" destOrd="0" presId="urn:microsoft.com/office/officeart/2005/8/layout/vList5"/>
    <dgm:cxn modelId="{BD8CD22F-AB8F-460E-ADC9-E9334ACE3A9A}" type="presParOf" srcId="{039726A7-2AC5-4918-81AF-EF78C0F90009}" destId="{11FE41BD-6378-463D-942D-DAFF235B3726}" srcOrd="1" destOrd="0" presId="urn:microsoft.com/office/officeart/2005/8/layout/vList5"/>
    <dgm:cxn modelId="{6E890C39-8BFA-44DE-86F9-1C2EB4337064}" type="presParOf" srcId="{DD6FB86A-1FAE-4870-88BE-07FB18C83AEF}" destId="{35A86D7F-1FC7-4554-A20A-9E112AA2B127}" srcOrd="3" destOrd="0" presId="urn:microsoft.com/office/officeart/2005/8/layout/vList5"/>
    <dgm:cxn modelId="{4390FC69-83AC-4DE2-8183-30B687176FA0}" type="presParOf" srcId="{DD6FB86A-1FAE-4870-88BE-07FB18C83AEF}" destId="{F6A9EF93-9EB1-47FD-8FCF-1BEB949E252D}" srcOrd="4" destOrd="0" presId="urn:microsoft.com/office/officeart/2005/8/layout/vList5"/>
    <dgm:cxn modelId="{44B1BA34-5ABC-4C97-B27E-C5781347FBB6}" type="presParOf" srcId="{F6A9EF93-9EB1-47FD-8FCF-1BEB949E252D}" destId="{2DFA9B02-DA4D-49AC-BCBE-C79B3FB7F74D}" srcOrd="0" destOrd="0" presId="urn:microsoft.com/office/officeart/2005/8/layout/vList5"/>
    <dgm:cxn modelId="{D8AD624F-5B18-4264-BB63-D4FCBC9315FE}" type="presParOf" srcId="{F6A9EF93-9EB1-47FD-8FCF-1BEB949E252D}" destId="{CEFBDA8E-2ACD-4C07-A3F6-EDF8612B7B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74640-81D4-4AC2-8CF7-A694C0F96CEE}">
      <dsp:nvSpPr>
        <dsp:cNvPr id="0" name=""/>
        <dsp:cNvSpPr/>
      </dsp:nvSpPr>
      <dsp:spPr>
        <a:xfrm>
          <a:off x="0" y="539631"/>
          <a:ext cx="3299256" cy="428400"/>
        </a:xfrm>
        <a:prstGeom prst="rect">
          <a:avLst/>
        </a:prstGeom>
        <a:solidFill>
          <a:schemeClr val="bg1">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9B651-5813-43C1-AB2F-BB8FE97FFE18}">
      <dsp:nvSpPr>
        <dsp:cNvPr id="0" name=""/>
        <dsp:cNvSpPr/>
      </dsp:nvSpPr>
      <dsp:spPr>
        <a:xfrm>
          <a:off x="194421" y="64127"/>
          <a:ext cx="2721902" cy="726423"/>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ctr" defTabSz="711200">
            <a:lnSpc>
              <a:spcPct val="90000"/>
            </a:lnSpc>
            <a:spcBef>
              <a:spcPct val="0"/>
            </a:spcBef>
            <a:spcAft>
              <a:spcPct val="35000"/>
            </a:spcAft>
          </a:pPr>
          <a:r>
            <a:rPr lang="es-CR" sz="1600" kern="1200" dirty="0"/>
            <a:t>Seguros ligados con Bonos</a:t>
          </a:r>
        </a:p>
      </dsp:txBody>
      <dsp:txXfrm>
        <a:off x="229882" y="99588"/>
        <a:ext cx="2650980" cy="655501"/>
      </dsp:txXfrm>
    </dsp:sp>
    <dsp:sp modelId="{0E97BA9B-BAB2-4C6B-B622-F226243408B6}">
      <dsp:nvSpPr>
        <dsp:cNvPr id="0" name=""/>
        <dsp:cNvSpPr/>
      </dsp:nvSpPr>
      <dsp:spPr>
        <a:xfrm>
          <a:off x="0" y="1325144"/>
          <a:ext cx="3299295" cy="428400"/>
        </a:xfrm>
        <a:prstGeom prst="rect">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619BA-BDD2-42A5-83E2-2ACF4A441E46}">
      <dsp:nvSpPr>
        <dsp:cNvPr id="0" name=""/>
        <dsp:cNvSpPr/>
      </dsp:nvSpPr>
      <dsp:spPr>
        <a:xfrm>
          <a:off x="194421" y="1059831"/>
          <a:ext cx="2721902" cy="51623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ctr" defTabSz="711200">
            <a:lnSpc>
              <a:spcPct val="90000"/>
            </a:lnSpc>
            <a:spcBef>
              <a:spcPct val="0"/>
            </a:spcBef>
            <a:spcAft>
              <a:spcPct val="35000"/>
            </a:spcAft>
          </a:pPr>
          <a:r>
            <a:rPr lang="es-CR" sz="1600" kern="1200" dirty="0"/>
            <a:t>Seguros / Reaseguros</a:t>
          </a:r>
        </a:p>
      </dsp:txBody>
      <dsp:txXfrm>
        <a:off x="219621" y="1085031"/>
        <a:ext cx="2671502" cy="465832"/>
      </dsp:txXfrm>
    </dsp:sp>
    <dsp:sp modelId="{6A24BAD8-CDEB-4826-83B6-C117C4CA225D}">
      <dsp:nvSpPr>
        <dsp:cNvPr id="0" name=""/>
        <dsp:cNvSpPr/>
      </dsp:nvSpPr>
      <dsp:spPr>
        <a:xfrm>
          <a:off x="0" y="2138689"/>
          <a:ext cx="3299256" cy="428400"/>
        </a:xfrm>
        <a:prstGeom prst="rect">
          <a:avLst/>
        </a:prstGeom>
        <a:solidFill>
          <a:schemeClr val="accent3">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5F3E5-969E-4F72-A076-D69AF969FC99}">
      <dsp:nvSpPr>
        <dsp:cNvPr id="0" name=""/>
        <dsp:cNvSpPr/>
      </dsp:nvSpPr>
      <dsp:spPr>
        <a:xfrm>
          <a:off x="194421" y="1845344"/>
          <a:ext cx="2721902" cy="5442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ctr" defTabSz="711200">
            <a:lnSpc>
              <a:spcPct val="90000"/>
            </a:lnSpc>
            <a:spcBef>
              <a:spcPct val="0"/>
            </a:spcBef>
            <a:spcAft>
              <a:spcPct val="35000"/>
            </a:spcAft>
          </a:pPr>
          <a:r>
            <a:rPr lang="es-CR" sz="1600" kern="1200" dirty="0"/>
            <a:t>Créditos Contingentes</a:t>
          </a:r>
        </a:p>
      </dsp:txBody>
      <dsp:txXfrm>
        <a:off x="220990" y="1871913"/>
        <a:ext cx="2668764" cy="491127"/>
      </dsp:txXfrm>
    </dsp:sp>
    <dsp:sp modelId="{05FD5DD5-BD50-4DE8-9058-AA3A621FD43B}">
      <dsp:nvSpPr>
        <dsp:cNvPr id="0" name=""/>
        <dsp:cNvSpPr/>
      </dsp:nvSpPr>
      <dsp:spPr>
        <a:xfrm>
          <a:off x="0" y="3018196"/>
          <a:ext cx="3299295" cy="4284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00459-D0A7-429E-84A2-EDE7E45C05B1}">
      <dsp:nvSpPr>
        <dsp:cNvPr id="0" name=""/>
        <dsp:cNvSpPr/>
      </dsp:nvSpPr>
      <dsp:spPr>
        <a:xfrm>
          <a:off x="194421" y="2658889"/>
          <a:ext cx="2721902" cy="610227"/>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ctr" defTabSz="711200">
            <a:lnSpc>
              <a:spcPct val="90000"/>
            </a:lnSpc>
            <a:spcBef>
              <a:spcPct val="0"/>
            </a:spcBef>
            <a:spcAft>
              <a:spcPct val="35000"/>
            </a:spcAft>
          </a:pPr>
          <a:r>
            <a:rPr lang="es-CR" sz="1600" b="1" u="sng" kern="1200" dirty="0"/>
            <a:t>Fondo Nacional de Emergencia</a:t>
          </a:r>
        </a:p>
      </dsp:txBody>
      <dsp:txXfrm>
        <a:off x="224210" y="2688678"/>
        <a:ext cx="2662324" cy="550649"/>
      </dsp:txXfrm>
    </dsp:sp>
    <dsp:sp modelId="{3AA2308D-1F09-4ED5-B709-09206BD93326}">
      <dsp:nvSpPr>
        <dsp:cNvPr id="0" name=""/>
        <dsp:cNvSpPr/>
      </dsp:nvSpPr>
      <dsp:spPr>
        <a:xfrm>
          <a:off x="0" y="3793640"/>
          <a:ext cx="3240385" cy="333997"/>
        </a:xfrm>
        <a:prstGeom prst="rect">
          <a:avLst/>
        </a:prstGeom>
        <a:solidFill>
          <a:schemeClr val="accent2">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64E61-3440-44D5-8E24-105D552C5F87}">
      <dsp:nvSpPr>
        <dsp:cNvPr id="0" name=""/>
        <dsp:cNvSpPr/>
      </dsp:nvSpPr>
      <dsp:spPr>
        <a:xfrm>
          <a:off x="194421" y="3538396"/>
          <a:ext cx="2721902" cy="61022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ctr" defTabSz="711200">
            <a:lnSpc>
              <a:spcPct val="90000"/>
            </a:lnSpc>
            <a:spcBef>
              <a:spcPct val="0"/>
            </a:spcBef>
            <a:spcAft>
              <a:spcPct val="35000"/>
            </a:spcAft>
          </a:pPr>
          <a:r>
            <a:rPr lang="es-CR" sz="1600" kern="1200" dirty="0"/>
            <a:t>Fondos Institucionales</a:t>
          </a:r>
        </a:p>
      </dsp:txBody>
      <dsp:txXfrm>
        <a:off x="224210" y="3568185"/>
        <a:ext cx="2662324" cy="550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5FE6-FBE3-4543-9E6B-E5973890A31E}">
      <dsp:nvSpPr>
        <dsp:cNvPr id="0" name=""/>
        <dsp:cNvSpPr/>
      </dsp:nvSpPr>
      <dsp:spPr>
        <a:xfrm>
          <a:off x="0" y="0"/>
          <a:ext cx="6265884" cy="13716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11250">
            <a:lnSpc>
              <a:spcPct val="90000"/>
            </a:lnSpc>
            <a:spcBef>
              <a:spcPct val="0"/>
            </a:spcBef>
            <a:spcAft>
              <a:spcPct val="35000"/>
            </a:spcAft>
          </a:pPr>
          <a:r>
            <a:rPr lang="es-CR" sz="2600" kern="1200" dirty="0"/>
            <a:t>TRANSFERENCIA POR PARTE DE LAS INSTITUCIONES (ARTICULOS 42 Y 43),</a:t>
          </a:r>
        </a:p>
      </dsp:txBody>
      <dsp:txXfrm>
        <a:off x="40173" y="40173"/>
        <a:ext cx="4785820" cy="1291254"/>
      </dsp:txXfrm>
    </dsp:sp>
    <dsp:sp modelId="{2ED3DF4F-45F1-40A3-8A42-FCBA8E20507C}">
      <dsp:nvSpPr>
        <dsp:cNvPr id="0" name=""/>
        <dsp:cNvSpPr/>
      </dsp:nvSpPr>
      <dsp:spPr>
        <a:xfrm>
          <a:off x="552872" y="1600200"/>
          <a:ext cx="6265884" cy="13716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R" sz="2600" kern="1200" dirty="0"/>
            <a:t>DONACIONES</a:t>
          </a:r>
        </a:p>
      </dsp:txBody>
      <dsp:txXfrm>
        <a:off x="593045" y="1640373"/>
        <a:ext cx="4741126" cy="1291254"/>
      </dsp:txXfrm>
    </dsp:sp>
    <dsp:sp modelId="{1A27CA79-8D19-44B5-A76F-C69EAE7D1201}">
      <dsp:nvSpPr>
        <dsp:cNvPr id="0" name=""/>
        <dsp:cNvSpPr/>
      </dsp:nvSpPr>
      <dsp:spPr>
        <a:xfrm>
          <a:off x="1105744" y="3200400"/>
          <a:ext cx="6265884" cy="13716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R" sz="2600" kern="1200" dirty="0"/>
            <a:t> PRESUPUESTOS EXTRAORDINARIOS </a:t>
          </a:r>
        </a:p>
      </dsp:txBody>
      <dsp:txXfrm>
        <a:off x="1145917" y="3240573"/>
        <a:ext cx="4741126" cy="1291254"/>
      </dsp:txXfrm>
    </dsp:sp>
    <dsp:sp modelId="{64B24F3B-6ED4-4B0B-8488-7CA7556A1E29}">
      <dsp:nvSpPr>
        <dsp:cNvPr id="0" name=""/>
        <dsp:cNvSpPr/>
      </dsp:nvSpPr>
      <dsp:spPr>
        <a:xfrm>
          <a:off x="5374344" y="1040130"/>
          <a:ext cx="891540" cy="89154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R" sz="3600" kern="1200"/>
        </a:p>
      </dsp:txBody>
      <dsp:txXfrm>
        <a:off x="5574940" y="1040130"/>
        <a:ext cx="490348" cy="670884"/>
      </dsp:txXfrm>
    </dsp:sp>
    <dsp:sp modelId="{94BD5E46-AD82-4241-BDA5-8F356B15AED2}">
      <dsp:nvSpPr>
        <dsp:cNvPr id="0" name=""/>
        <dsp:cNvSpPr/>
      </dsp:nvSpPr>
      <dsp:spPr>
        <a:xfrm>
          <a:off x="5927216" y="2631186"/>
          <a:ext cx="891540" cy="891540"/>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R" sz="3600" kern="1200"/>
        </a:p>
      </dsp:txBody>
      <dsp:txXfrm>
        <a:off x="6127812" y="2631186"/>
        <a:ext cx="490348" cy="67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4AE2F-CA02-4148-BE47-4C2545E971E5}">
      <dsp:nvSpPr>
        <dsp:cNvPr id="0" name=""/>
        <dsp:cNvSpPr/>
      </dsp:nvSpPr>
      <dsp:spPr>
        <a:xfrm rot="5400000">
          <a:off x="6586663" y="-2825882"/>
          <a:ext cx="1629956" cy="749709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711200" rtl="0">
            <a:lnSpc>
              <a:spcPct val="90000"/>
            </a:lnSpc>
            <a:spcBef>
              <a:spcPct val="0"/>
            </a:spcBef>
            <a:spcAft>
              <a:spcPct val="15000"/>
            </a:spcAft>
            <a:buChar char="••"/>
          </a:pPr>
          <a:r>
            <a:rPr lang="es-419" sz="1600" kern="1200" dirty="0" smtClean="0"/>
            <a:t>Transferir al FNE 50.000 millones como base para cubrir los proyectos aprobados por JD. Restablecer el fondo de primer impacto.</a:t>
          </a:r>
          <a:endParaRPr lang="es-CR" sz="1600" kern="1200" dirty="0"/>
        </a:p>
        <a:p>
          <a:pPr marL="171450" lvl="1" indent="-171450" algn="l" defTabSz="711200" rtl="0">
            <a:lnSpc>
              <a:spcPct val="90000"/>
            </a:lnSpc>
            <a:spcBef>
              <a:spcPct val="0"/>
            </a:spcBef>
            <a:spcAft>
              <a:spcPct val="15000"/>
            </a:spcAft>
            <a:buChar char="••"/>
          </a:pPr>
          <a:r>
            <a:rPr lang="es-419" sz="1600" kern="1200" dirty="0" smtClean="0"/>
            <a:t>Priorizar el tramite e inicio de ejecución por 21.000 millones en reconstrucción de caminos, puentes y recuperación de obras de mitigación.  </a:t>
          </a:r>
          <a:endParaRPr lang="es-CR" sz="1600" kern="1200" dirty="0"/>
        </a:p>
      </dsp:txBody>
      <dsp:txXfrm rot="-5400000">
        <a:off x="3653096" y="187253"/>
        <a:ext cx="7417523" cy="1470820"/>
      </dsp:txXfrm>
    </dsp:sp>
    <dsp:sp modelId="{7295644C-EA7D-4674-BCCD-1CE2070D543D}">
      <dsp:nvSpPr>
        <dsp:cNvPr id="0" name=""/>
        <dsp:cNvSpPr/>
      </dsp:nvSpPr>
      <dsp:spPr>
        <a:xfrm>
          <a:off x="564017" y="1749"/>
          <a:ext cx="3089078" cy="18418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s-419" sz="4400" b="1" kern="1200" dirty="0" smtClean="0"/>
            <a:t>FASE UNO  </a:t>
          </a:r>
        </a:p>
        <a:p>
          <a:pPr lvl="0" algn="ctr" defTabSz="1955800" rtl="0">
            <a:lnSpc>
              <a:spcPct val="90000"/>
            </a:lnSpc>
            <a:spcBef>
              <a:spcPct val="0"/>
            </a:spcBef>
            <a:spcAft>
              <a:spcPct val="35000"/>
            </a:spcAft>
          </a:pPr>
          <a:r>
            <a:rPr lang="es-419" sz="4400" b="1" kern="1200" dirty="0" smtClean="0"/>
            <a:t>(60 días)</a:t>
          </a:r>
          <a:endParaRPr lang="es-CR" sz="4400" kern="1200" dirty="0"/>
        </a:p>
      </dsp:txBody>
      <dsp:txXfrm>
        <a:off x="653928" y="91660"/>
        <a:ext cx="2909256" cy="1662005"/>
      </dsp:txXfrm>
    </dsp:sp>
    <dsp:sp modelId="{11FE41BD-6378-463D-942D-DAFF235B3726}">
      <dsp:nvSpPr>
        <dsp:cNvPr id="0" name=""/>
        <dsp:cNvSpPr/>
      </dsp:nvSpPr>
      <dsp:spPr>
        <a:xfrm rot="5400000">
          <a:off x="6358295" y="-790118"/>
          <a:ext cx="2014664" cy="7497091"/>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711200" rtl="0">
            <a:lnSpc>
              <a:spcPct val="90000"/>
            </a:lnSpc>
            <a:spcBef>
              <a:spcPct val="0"/>
            </a:spcBef>
            <a:spcAft>
              <a:spcPct val="15000"/>
            </a:spcAft>
            <a:buChar char="••"/>
          </a:pPr>
          <a:r>
            <a:rPr lang="es-419" sz="1600" kern="1200" dirty="0" smtClean="0"/>
            <a:t>Revisar los planes generales de emergencia para definir las prioridades y montos de inversión por el FNE, según las siguientes prioridades:</a:t>
          </a:r>
          <a:endParaRPr lang="es-CR" sz="1600" kern="1200" dirty="0"/>
        </a:p>
        <a:p>
          <a:pPr marL="684000" lvl="2" indent="-171450" algn="l" defTabSz="711200" rtl="0">
            <a:lnSpc>
              <a:spcPct val="90000"/>
            </a:lnSpc>
            <a:spcBef>
              <a:spcPct val="0"/>
            </a:spcBef>
            <a:spcAft>
              <a:spcPct val="15000"/>
            </a:spcAft>
            <a:buChar char="••"/>
          </a:pPr>
          <a:r>
            <a:rPr lang="es-419" sz="1600" kern="1200" dirty="0" smtClean="0"/>
            <a:t>Intervención en causes y taludes para recuperar obras de mitigación dañadas por los eventos extremos.</a:t>
          </a:r>
          <a:endParaRPr lang="es-CR" sz="1600" kern="1200" dirty="0"/>
        </a:p>
        <a:p>
          <a:pPr marL="684000" lvl="2" indent="-171450" algn="l" defTabSz="711200" rtl="0">
            <a:lnSpc>
              <a:spcPct val="90000"/>
            </a:lnSpc>
            <a:spcBef>
              <a:spcPct val="0"/>
            </a:spcBef>
            <a:spcAft>
              <a:spcPct val="15000"/>
            </a:spcAft>
            <a:buChar char="••"/>
          </a:pPr>
          <a:r>
            <a:rPr lang="es-419" sz="1600" kern="1200" dirty="0" smtClean="0"/>
            <a:t>Reconstrucción de puentes con dañados por eventos extremos.</a:t>
          </a:r>
          <a:endParaRPr lang="es-CR" sz="1600" kern="1200" dirty="0"/>
        </a:p>
        <a:p>
          <a:pPr marL="684000" lvl="2" indent="-171450" algn="l" defTabSz="711200" rtl="0">
            <a:lnSpc>
              <a:spcPct val="90000"/>
            </a:lnSpc>
            <a:spcBef>
              <a:spcPct val="0"/>
            </a:spcBef>
            <a:spcAft>
              <a:spcPct val="15000"/>
            </a:spcAft>
            <a:buChar char="••"/>
          </a:pPr>
          <a:r>
            <a:rPr lang="es-419" sz="1600" kern="1200" dirty="0" smtClean="0"/>
            <a:t>Re priorización de las necesidades de reconstrucción según sectores o instituciones. </a:t>
          </a:r>
          <a:endParaRPr lang="es-CR" sz="1600" kern="1200" dirty="0"/>
        </a:p>
        <a:p>
          <a:pPr marL="171450" lvl="1" indent="-171450" algn="l" defTabSz="711200" rtl="0">
            <a:lnSpc>
              <a:spcPct val="90000"/>
            </a:lnSpc>
            <a:spcBef>
              <a:spcPct val="0"/>
            </a:spcBef>
            <a:spcAft>
              <a:spcPct val="15000"/>
            </a:spcAft>
            <a:buChar char="••"/>
          </a:pPr>
          <a:r>
            <a:rPr lang="es-419" sz="1600" kern="1200" dirty="0" smtClean="0"/>
            <a:t>Transferir los recursos,  al FNE para atender las prioridades de la fase dos.</a:t>
          </a:r>
          <a:endParaRPr lang="es-CR" sz="1600" kern="1200" dirty="0"/>
        </a:p>
      </dsp:txBody>
      <dsp:txXfrm rot="-5400000">
        <a:off x="3617082" y="2049443"/>
        <a:ext cx="7398743" cy="1817968"/>
      </dsp:txXfrm>
    </dsp:sp>
    <dsp:sp modelId="{ABB96C0B-0354-4483-A13C-5E126E91F1AC}">
      <dsp:nvSpPr>
        <dsp:cNvPr id="0" name=""/>
        <dsp:cNvSpPr/>
      </dsp:nvSpPr>
      <dsp:spPr>
        <a:xfrm>
          <a:off x="564017" y="2087316"/>
          <a:ext cx="3053064" cy="174222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s-419" sz="4000" b="1" kern="1200" dirty="0" smtClean="0"/>
            <a:t>FASE DOS </a:t>
          </a:r>
          <a:r>
            <a:rPr lang="es-419" sz="3200" kern="1200" dirty="0" smtClean="0"/>
            <a:t>(</a:t>
          </a:r>
          <a:r>
            <a:rPr lang="es-419" sz="2800" kern="1200" dirty="0" smtClean="0"/>
            <a:t>tercer trimestre 2018)</a:t>
          </a:r>
          <a:endParaRPr lang="es-CR" sz="2800" kern="1200" dirty="0"/>
        </a:p>
      </dsp:txBody>
      <dsp:txXfrm>
        <a:off x="649065" y="2172364"/>
        <a:ext cx="2882968" cy="1572126"/>
      </dsp:txXfrm>
    </dsp:sp>
    <dsp:sp modelId="{CEFBDA8E-2ACD-4C07-A3F6-EDF8612B7B03}">
      <dsp:nvSpPr>
        <dsp:cNvPr id="0" name=""/>
        <dsp:cNvSpPr/>
      </dsp:nvSpPr>
      <dsp:spPr>
        <a:xfrm rot="5400000">
          <a:off x="6797260" y="1158104"/>
          <a:ext cx="1142891" cy="749709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419" sz="1700" kern="1200" dirty="0" smtClean="0"/>
            <a:t>Modificar los planes de inversión de los decretos existentes para que la recuperación de las obras en tercera prioridad, se realice como parte de las acciones de desarrollo, con mecanismos financieros no relacionados con el FNE.</a:t>
          </a:r>
          <a:endParaRPr lang="es-CR" sz="1700" kern="1200" dirty="0"/>
        </a:p>
      </dsp:txBody>
      <dsp:txXfrm rot="-5400000">
        <a:off x="3620161" y="4390995"/>
        <a:ext cx="7441300" cy="1031309"/>
      </dsp:txXfrm>
    </dsp:sp>
    <dsp:sp modelId="{2DFA9B02-DA4D-49AC-BCBE-C79B3FB7F74D}">
      <dsp:nvSpPr>
        <dsp:cNvPr id="0" name=""/>
        <dsp:cNvSpPr/>
      </dsp:nvSpPr>
      <dsp:spPr>
        <a:xfrm>
          <a:off x="564017" y="4073278"/>
          <a:ext cx="3056142" cy="1666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s-419" sz="4400" b="1" kern="1200" dirty="0" smtClean="0"/>
            <a:t>FASE TRES </a:t>
          </a:r>
          <a:endParaRPr lang="es-CR" sz="4400" b="1" kern="1200" dirty="0"/>
        </a:p>
      </dsp:txBody>
      <dsp:txXfrm>
        <a:off x="645381" y="4154642"/>
        <a:ext cx="2893414" cy="15040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E3AD9F23-F391-4F1C-96C2-ED40784A3D91}" type="datetimeFigureOut">
              <a:rPr lang="es-CR" smtClean="0"/>
              <a:t>01/08/2018</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146514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E3AD9F23-F391-4F1C-96C2-ED40784A3D91}" type="datetimeFigureOut">
              <a:rPr lang="es-CR" smtClean="0"/>
              <a:t>01/08/2018</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76255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E3AD9F23-F391-4F1C-96C2-ED40784A3D91}" type="datetimeFigureOut">
              <a:rPr lang="es-CR" smtClean="0"/>
              <a:t>01/08/2018</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72195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E3AD9F23-F391-4F1C-96C2-ED40784A3D91}" type="datetimeFigureOut">
              <a:rPr lang="es-CR" smtClean="0"/>
              <a:t>01/08/2018</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2573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3AD9F23-F391-4F1C-96C2-ED40784A3D91}" type="datetimeFigureOut">
              <a:rPr lang="es-CR" smtClean="0"/>
              <a:t>01/08/2018</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18811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E3AD9F23-F391-4F1C-96C2-ED40784A3D91}" type="datetimeFigureOut">
              <a:rPr lang="es-CR" smtClean="0"/>
              <a:t>01/08/2018</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181048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E3AD9F23-F391-4F1C-96C2-ED40784A3D91}" type="datetimeFigureOut">
              <a:rPr lang="es-CR" smtClean="0"/>
              <a:t>01/08/2018</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30778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E3AD9F23-F391-4F1C-96C2-ED40784A3D91}" type="datetimeFigureOut">
              <a:rPr lang="es-CR" smtClean="0"/>
              <a:t>01/08/2018</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20919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AD9F23-F391-4F1C-96C2-ED40784A3D91}" type="datetimeFigureOut">
              <a:rPr lang="es-CR" smtClean="0"/>
              <a:t>01/08/2018</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338959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AD9F23-F391-4F1C-96C2-ED40784A3D91}" type="datetimeFigureOut">
              <a:rPr lang="es-CR" smtClean="0"/>
              <a:t>01/08/2018</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387917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AD9F23-F391-4F1C-96C2-ED40784A3D91}" type="datetimeFigureOut">
              <a:rPr lang="es-CR" smtClean="0"/>
              <a:t>01/08/2018</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7A34B31-3641-41C3-B181-DD7C601D7BDE}" type="slidenum">
              <a:rPr lang="es-CR" smtClean="0"/>
              <a:t>‹Nº›</a:t>
            </a:fld>
            <a:endParaRPr lang="es-CR"/>
          </a:p>
        </p:txBody>
      </p:sp>
    </p:spTree>
    <p:extLst>
      <p:ext uri="{BB962C8B-B14F-4D97-AF65-F5344CB8AC3E}">
        <p14:creationId xmlns:p14="http://schemas.microsoft.com/office/powerpoint/2010/main" val="215591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9F23-F391-4F1C-96C2-ED40784A3D91}" type="datetimeFigureOut">
              <a:rPr lang="es-CR" smtClean="0"/>
              <a:t>01/08/2018</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34B31-3641-41C3-B181-DD7C601D7BDE}" type="slidenum">
              <a:rPr lang="es-CR" smtClean="0"/>
              <a:t>‹Nº›</a:t>
            </a:fld>
            <a:endParaRPr lang="es-CR"/>
          </a:p>
        </p:txBody>
      </p:sp>
    </p:spTree>
    <p:extLst>
      <p:ext uri="{BB962C8B-B14F-4D97-AF65-F5344CB8AC3E}">
        <p14:creationId xmlns:p14="http://schemas.microsoft.com/office/powerpoint/2010/main" val="389595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65125" y="1741437"/>
            <a:ext cx="9957917" cy="3416320"/>
          </a:xfrm>
          <a:prstGeom prst="rect">
            <a:avLst/>
          </a:prstGeom>
        </p:spPr>
        <p:txBody>
          <a:bodyPr wrap="square">
            <a:spAutoFit/>
          </a:bodyPr>
          <a:lstStyle/>
          <a:p>
            <a:pPr algn="ctr"/>
            <a:r>
              <a:rPr lang="es-CR" sz="6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SITUACIÓN DE RIESGO PAÍS </a:t>
            </a:r>
          </a:p>
          <a:p>
            <a:pPr algn="ctr"/>
            <a:r>
              <a:rPr lang="es-CR" sz="6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Y ESTADO FINANCIERO </a:t>
            </a:r>
            <a:r>
              <a:rPr lang="es-419" sz="6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DEL FNE</a:t>
            </a:r>
            <a:endParaRPr lang="es-CR" sz="6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a:p>
            <a:endParaRPr lang="es-CR" dirty="0"/>
          </a:p>
        </p:txBody>
      </p:sp>
      <p:grpSp>
        <p:nvGrpSpPr>
          <p:cNvPr id="4" name="Grupo 3"/>
          <p:cNvGrpSpPr/>
          <p:nvPr/>
        </p:nvGrpSpPr>
        <p:grpSpPr>
          <a:xfrm>
            <a:off x="807276" y="5783073"/>
            <a:ext cx="10670658" cy="772400"/>
            <a:chOff x="594025" y="234571"/>
            <a:chExt cx="10670658" cy="77240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6" name="Imagen 5"/>
            <p:cNvPicPr>
              <a:picLocks noChangeAspect="1"/>
            </p:cNvPicPr>
            <p:nvPr/>
          </p:nvPicPr>
          <p:blipFill>
            <a:blip r:embed="rId3"/>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200693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nvPr>
        </p:nvGraphicFramePr>
        <p:xfrm>
          <a:off x="1300998" y="951415"/>
          <a:ext cx="9647582" cy="482379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o 2"/>
          <p:cNvGrpSpPr/>
          <p:nvPr/>
        </p:nvGrpSpPr>
        <p:grpSpPr>
          <a:xfrm>
            <a:off x="600155" y="6157725"/>
            <a:ext cx="10902117" cy="650591"/>
            <a:chOff x="594025" y="234571"/>
            <a:chExt cx="10670658" cy="77240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5" name="Imagen 4"/>
            <p:cNvPicPr>
              <a:picLocks noChangeAspect="1"/>
            </p:cNvPicPr>
            <p:nvPr/>
          </p:nvPicPr>
          <p:blipFill>
            <a:blip r:embed="rId4"/>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161390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23294413"/>
              </p:ext>
            </p:extLst>
          </p:nvPr>
        </p:nvGraphicFramePr>
        <p:xfrm>
          <a:off x="5714722" y="1271928"/>
          <a:ext cx="5629137" cy="2132809"/>
        </p:xfrm>
        <a:graphic>
          <a:graphicData uri="http://schemas.openxmlformats.org/drawingml/2006/table">
            <a:tbl>
              <a:tblPr/>
              <a:tblGrid>
                <a:gridCol w="2165053">
                  <a:extLst>
                    <a:ext uri="{9D8B030D-6E8A-4147-A177-3AD203B41FA5}">
                      <a16:colId xmlns:a16="http://schemas.microsoft.com/office/drawing/2014/main" xmlns="" val="20000"/>
                    </a:ext>
                  </a:extLst>
                </a:gridCol>
                <a:gridCol w="1852882">
                  <a:extLst>
                    <a:ext uri="{9D8B030D-6E8A-4147-A177-3AD203B41FA5}">
                      <a16:colId xmlns:a16="http://schemas.microsoft.com/office/drawing/2014/main" xmlns="" val="20001"/>
                    </a:ext>
                  </a:extLst>
                </a:gridCol>
                <a:gridCol w="1611202">
                  <a:extLst>
                    <a:ext uri="{9D8B030D-6E8A-4147-A177-3AD203B41FA5}">
                      <a16:colId xmlns:a16="http://schemas.microsoft.com/office/drawing/2014/main" xmlns="" val="20002"/>
                    </a:ext>
                  </a:extLst>
                </a:gridCol>
              </a:tblGrid>
              <a:tr h="202617">
                <a:tc>
                  <a:txBody>
                    <a:bodyPr/>
                    <a:lstStyle/>
                    <a:p>
                      <a:pPr algn="ctr" fontAlgn="ctr"/>
                      <a:r>
                        <a:rPr lang="es-CR" sz="1100" b="0" i="0" u="none" strike="noStrike" dirty="0">
                          <a:solidFill>
                            <a:srgbClr val="000000"/>
                          </a:solidFill>
                          <a:effectLst/>
                          <a:latin typeface="Arial" panose="020B0604020202020204" pitchFamily="34" charset="0"/>
                        </a:rPr>
                        <a:t> Tipología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R" sz="1100" b="0" i="0" u="none" strike="noStrike" dirty="0">
                          <a:solidFill>
                            <a:srgbClr val="000000"/>
                          </a:solidFill>
                          <a:effectLst/>
                          <a:latin typeface="Arial" panose="020B0604020202020204" pitchFamily="34" charset="0"/>
                        </a:rPr>
                        <a:t>Cantidad de proyectos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R" sz="1100" b="0" i="0" u="none" strike="noStrike">
                          <a:solidFill>
                            <a:srgbClr val="000000"/>
                          </a:solidFill>
                          <a:effectLst/>
                          <a:latin typeface="Arial" panose="020B0604020202020204" pitchFamily="34" charset="0"/>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202617">
                <a:tc>
                  <a:txBody>
                    <a:bodyPr/>
                    <a:lstStyle/>
                    <a:p>
                      <a:pPr algn="ctr" fontAlgn="ctr"/>
                      <a:r>
                        <a:rPr lang="es-CR" sz="1100" b="0" i="0" u="none" strike="noStrike">
                          <a:solidFill>
                            <a:srgbClr val="000000"/>
                          </a:solidFill>
                          <a:effectLst/>
                          <a:latin typeface="Arial" panose="020B0604020202020204" pitchFamily="34" charset="0"/>
                        </a:rPr>
                        <a:t> Caminos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7,771,178,769.61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2617">
                <a:tc>
                  <a:txBody>
                    <a:bodyPr/>
                    <a:lstStyle/>
                    <a:p>
                      <a:pPr algn="ctr" fontAlgn="ctr"/>
                      <a:r>
                        <a:rPr lang="es-CR" sz="1100" b="0" i="0" u="none" strike="noStrike">
                          <a:solidFill>
                            <a:srgbClr val="000000"/>
                          </a:solidFill>
                          <a:effectLst/>
                          <a:latin typeface="Arial" panose="020B0604020202020204" pitchFamily="34" charset="0"/>
                        </a:rPr>
                        <a:t> Construcción Puentes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9,775,626,935.74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2617">
                <a:tc>
                  <a:txBody>
                    <a:bodyPr/>
                    <a:lstStyle/>
                    <a:p>
                      <a:pPr algn="ctr" fontAlgn="ctr"/>
                      <a:r>
                        <a:rPr lang="es-CR" sz="1100" b="0" i="0" u="none" strike="noStrike">
                          <a:solidFill>
                            <a:srgbClr val="000000"/>
                          </a:solidFill>
                          <a:effectLst/>
                          <a:latin typeface="Arial" panose="020B0604020202020204" pitchFamily="34" charset="0"/>
                        </a:rPr>
                        <a:t> Estudio Estabilización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251,901,750.00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1873">
                <a:tc>
                  <a:txBody>
                    <a:bodyPr/>
                    <a:lstStyle/>
                    <a:p>
                      <a:pPr algn="ctr" fontAlgn="ctr"/>
                      <a:r>
                        <a:rPr lang="es-CR" sz="1100" b="0" i="0" u="none" strike="noStrike">
                          <a:solidFill>
                            <a:srgbClr val="000000"/>
                          </a:solidFill>
                          <a:effectLst/>
                          <a:latin typeface="Arial" panose="020B0604020202020204" pitchFamily="34" charset="0"/>
                        </a:rPr>
                        <a:t> Infraestructura y edificaciones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1,144,066,000.00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2617">
                <a:tc>
                  <a:txBody>
                    <a:bodyPr/>
                    <a:lstStyle/>
                    <a:p>
                      <a:pPr algn="ctr" fontAlgn="ctr"/>
                      <a:r>
                        <a:rPr lang="es-CR" sz="1100" b="0" i="0" u="none" strike="noStrike">
                          <a:solidFill>
                            <a:srgbClr val="000000"/>
                          </a:solidFill>
                          <a:effectLst/>
                          <a:latin typeface="Arial" panose="020B0604020202020204" pitchFamily="34" charset="0"/>
                        </a:rPr>
                        <a:t>Estudios para Puentes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29,447,580.00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2617">
                <a:tc>
                  <a:txBody>
                    <a:bodyPr/>
                    <a:lstStyle/>
                    <a:p>
                      <a:pPr algn="ctr" fontAlgn="ctr"/>
                      <a:r>
                        <a:rPr lang="es-CR" sz="1100" b="0" i="0" u="none" strike="noStrike">
                          <a:solidFill>
                            <a:srgbClr val="000000"/>
                          </a:solidFill>
                          <a:effectLst/>
                          <a:latin typeface="Arial" panose="020B0604020202020204" pitchFamily="34" charset="0"/>
                        </a:rPr>
                        <a:t>Estudios Ríos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1,195,170,000.00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2617">
                <a:tc>
                  <a:txBody>
                    <a:bodyPr/>
                    <a:lstStyle/>
                    <a:p>
                      <a:pPr algn="ctr" fontAlgn="ctr"/>
                      <a:r>
                        <a:rPr lang="es-CR" sz="1100" b="0" i="0" u="none" strike="noStrike">
                          <a:solidFill>
                            <a:srgbClr val="000000"/>
                          </a:solidFill>
                          <a:effectLst/>
                          <a:latin typeface="Arial" panose="020B0604020202020204" pitchFamily="34" charset="0"/>
                        </a:rPr>
                        <a:t>Rehabilitación Cauce_canal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a:solidFill>
                            <a:srgbClr val="000000"/>
                          </a:solidFill>
                          <a:effectLst/>
                          <a:latin typeface="Arial" panose="020B0604020202020204" pitchFamily="34" charset="0"/>
                        </a:rPr>
                        <a:t> ₡         752,912,518.00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2617">
                <a:tc>
                  <a:txBody>
                    <a:bodyPr/>
                    <a:lstStyle/>
                    <a:p>
                      <a:pPr algn="ctr" fontAlgn="ctr"/>
                      <a:r>
                        <a:rPr lang="es-CR" sz="1100" b="0" i="0" u="none" strike="noStrike">
                          <a:solidFill>
                            <a:srgbClr val="000000"/>
                          </a:solidFill>
                          <a:effectLst/>
                          <a:latin typeface="Arial" panose="020B060402020202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dirty="0">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R" sz="1100" b="0" i="0" u="none" strike="noStrike" dirty="0">
                          <a:solidFill>
                            <a:srgbClr val="000000"/>
                          </a:solidFill>
                          <a:effectLst/>
                          <a:latin typeface="Arial" panose="020B0604020202020204" pitchFamily="34" charset="0"/>
                        </a:rPr>
                        <a:t> ₡    20,920,303,553.35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2221267610"/>
              </p:ext>
            </p:extLst>
          </p:nvPr>
        </p:nvGraphicFramePr>
        <p:xfrm>
          <a:off x="710773" y="2478376"/>
          <a:ext cx="6060281" cy="421296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upo 4"/>
          <p:cNvGrpSpPr/>
          <p:nvPr/>
        </p:nvGrpSpPr>
        <p:grpSpPr>
          <a:xfrm>
            <a:off x="600155" y="6042395"/>
            <a:ext cx="10902117" cy="650591"/>
            <a:chOff x="594025" y="234571"/>
            <a:chExt cx="10670658" cy="77240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7" name="Imagen 6"/>
            <p:cNvPicPr>
              <a:picLocks noChangeAspect="1"/>
            </p:cNvPicPr>
            <p:nvPr/>
          </p:nvPicPr>
          <p:blipFill>
            <a:blip r:embed="rId4"/>
            <a:stretch>
              <a:fillRect/>
            </a:stretch>
          </p:blipFill>
          <p:spPr>
            <a:xfrm>
              <a:off x="594025" y="234571"/>
              <a:ext cx="819753" cy="770445"/>
            </a:xfrm>
            <a:prstGeom prst="rect">
              <a:avLst/>
            </a:prstGeom>
          </p:spPr>
        </p:pic>
      </p:grpSp>
      <p:sp>
        <p:nvSpPr>
          <p:cNvPr id="3" name="CuadroTexto 2"/>
          <p:cNvSpPr txBox="1"/>
          <p:nvPr/>
        </p:nvSpPr>
        <p:spPr>
          <a:xfrm>
            <a:off x="2283796" y="216863"/>
            <a:ext cx="7464544" cy="707886"/>
          </a:xfrm>
          <a:prstGeom prst="rect">
            <a:avLst/>
          </a:prstGeom>
          <a:noFill/>
        </p:spPr>
        <p:txBody>
          <a:bodyPr wrap="none" rtlCol="0">
            <a:spAutoFit/>
          </a:bodyPr>
          <a:lstStyle/>
          <a:p>
            <a:r>
              <a:rPr lang="es-CR" sz="4000" b="1" dirty="0" smtClean="0">
                <a:solidFill>
                  <a:schemeClr val="accent5">
                    <a:lumMod val="75000"/>
                  </a:schemeClr>
                </a:solidFill>
                <a:effectLst>
                  <a:outerShdw blurRad="38100" dist="38100" dir="2700000" algn="tl">
                    <a:srgbClr val="000000">
                      <a:alpha val="43137"/>
                    </a:srgbClr>
                  </a:outerShdw>
                </a:effectLst>
              </a:rPr>
              <a:t>PROYECTOS SIN FINANCIAMIENTO</a:t>
            </a:r>
            <a:endParaRPr lang="es-CR" sz="40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501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F7CCF3-AA77-BA48-B24C-A9BD0F147672}"/>
              </a:ext>
            </a:extLst>
          </p:cNvPr>
          <p:cNvSpPr>
            <a:spLocks noGrp="1"/>
          </p:cNvSpPr>
          <p:nvPr>
            <p:ph type="title"/>
          </p:nvPr>
        </p:nvSpPr>
        <p:spPr>
          <a:xfrm>
            <a:off x="401595" y="58395"/>
            <a:ext cx="10515600" cy="1037238"/>
          </a:xfrm>
        </p:spPr>
        <p:txBody>
          <a:bodyPr>
            <a:normAutofit/>
          </a:bodyPr>
          <a:lstStyle/>
          <a:p>
            <a:pPr algn="ctr"/>
            <a:r>
              <a:rPr lang="es-419" sz="5400" b="1" dirty="0" smtClean="0">
                <a:solidFill>
                  <a:schemeClr val="accent5">
                    <a:lumMod val="75000"/>
                  </a:schemeClr>
                </a:solidFill>
                <a:effectLst>
                  <a:outerShdw blurRad="38100" dist="38100" dir="2700000" algn="tl">
                    <a:srgbClr val="000000">
                      <a:alpha val="43137"/>
                    </a:srgbClr>
                  </a:outerShdw>
                </a:effectLst>
                <a:latin typeface="Cambria" panose="02040503050406030204" pitchFamily="18" charset="0"/>
              </a:rPr>
              <a:t>PLAN DE ACCION</a:t>
            </a:r>
            <a:endParaRPr lang="es-CR" sz="54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027719718"/>
              </p:ext>
            </p:extLst>
          </p:nvPr>
        </p:nvGraphicFramePr>
        <p:xfrm>
          <a:off x="197708" y="996778"/>
          <a:ext cx="11714206" cy="5741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492020" y="202291"/>
            <a:ext cx="11419894" cy="650591"/>
            <a:chOff x="594025" y="234571"/>
            <a:chExt cx="10670658" cy="772400"/>
          </a:xfrm>
        </p:grpSpPr>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9" name="Imagen 8"/>
            <p:cNvPicPr>
              <a:picLocks noChangeAspect="1"/>
            </p:cNvPicPr>
            <p:nvPr/>
          </p:nvPicPr>
          <p:blipFill>
            <a:blip r:embed="rId8"/>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214248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8438493" y="3346852"/>
            <a:ext cx="3645280" cy="2697982"/>
          </a:xfrm>
          <a:prstGeom prst="rect">
            <a:avLst/>
          </a:prstGeom>
        </p:spPr>
      </p:pic>
      <p:pic>
        <p:nvPicPr>
          <p:cNvPr id="8" name="Imagen 7"/>
          <p:cNvPicPr>
            <a:picLocks noChangeAspect="1"/>
          </p:cNvPicPr>
          <p:nvPr/>
        </p:nvPicPr>
        <p:blipFill>
          <a:blip r:embed="rId3"/>
          <a:stretch>
            <a:fillRect/>
          </a:stretch>
        </p:blipFill>
        <p:spPr>
          <a:xfrm>
            <a:off x="53628" y="0"/>
            <a:ext cx="3563154" cy="2672365"/>
          </a:xfrm>
          <a:prstGeom prst="rect">
            <a:avLst/>
          </a:prstGeom>
        </p:spPr>
      </p:pic>
      <p:pic>
        <p:nvPicPr>
          <p:cNvPr id="7" name="Imagen 6"/>
          <p:cNvPicPr>
            <a:picLocks noChangeAspect="1"/>
          </p:cNvPicPr>
          <p:nvPr/>
        </p:nvPicPr>
        <p:blipFill>
          <a:blip r:embed="rId4"/>
          <a:stretch>
            <a:fillRect/>
          </a:stretch>
        </p:blipFill>
        <p:spPr>
          <a:xfrm>
            <a:off x="2886096" y="1513303"/>
            <a:ext cx="5776585" cy="4332439"/>
          </a:xfrm>
          <a:prstGeom prst="rect">
            <a:avLst/>
          </a:prstGeom>
        </p:spPr>
      </p:pic>
      <p:sp>
        <p:nvSpPr>
          <p:cNvPr id="10" name="Rectángulo 9"/>
          <p:cNvSpPr/>
          <p:nvPr/>
        </p:nvSpPr>
        <p:spPr>
          <a:xfrm>
            <a:off x="4254981" y="323466"/>
            <a:ext cx="698035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CR" dirty="0">
                <a:effectLst>
                  <a:outerShdw blurRad="38100" dist="38100" dir="2700000" algn="tl">
                    <a:srgbClr val="000000">
                      <a:alpha val="43137"/>
                    </a:srgbClr>
                  </a:outerShdw>
                </a:effectLst>
                <a:latin typeface="Bahnschrift Condensed" panose="020B0502040204020203" pitchFamily="34" charset="0"/>
              </a:rPr>
              <a:t>ESCENARIO DE RIESGO PARA  CR AÑO 2018 (A PARTIR DE DATOS DE LOS CAT  TÉCNICOS DE LA CNE)</a:t>
            </a:r>
            <a:endParaRPr lang="es-CR" dirty="0"/>
          </a:p>
        </p:txBody>
      </p:sp>
      <p:sp>
        <p:nvSpPr>
          <p:cNvPr id="11" name="CuadroTexto 10"/>
          <p:cNvSpPr txBox="1"/>
          <p:nvPr/>
        </p:nvSpPr>
        <p:spPr>
          <a:xfrm>
            <a:off x="151339" y="2770529"/>
            <a:ext cx="1772992" cy="246221"/>
          </a:xfrm>
          <a:prstGeom prst="rect">
            <a:avLst/>
          </a:prstGeom>
          <a:noFill/>
        </p:spPr>
        <p:txBody>
          <a:bodyPr wrap="square" rtlCol="0">
            <a:spAutoFit/>
          </a:bodyPr>
          <a:lstStyle/>
          <a:p>
            <a:r>
              <a:rPr lang="es-CR" sz="1000" b="1" dirty="0"/>
              <a:t>Volcán Turrialba, Julio 2018</a:t>
            </a:r>
          </a:p>
        </p:txBody>
      </p:sp>
      <p:sp>
        <p:nvSpPr>
          <p:cNvPr id="12" name="CuadroTexto 11"/>
          <p:cNvSpPr txBox="1"/>
          <p:nvPr/>
        </p:nvSpPr>
        <p:spPr>
          <a:xfrm>
            <a:off x="9300880" y="3020652"/>
            <a:ext cx="2482821" cy="307777"/>
          </a:xfrm>
          <a:prstGeom prst="rect">
            <a:avLst/>
          </a:prstGeom>
          <a:noFill/>
        </p:spPr>
        <p:txBody>
          <a:bodyPr wrap="square" rtlCol="0">
            <a:spAutoFit/>
          </a:bodyPr>
          <a:lstStyle/>
          <a:p>
            <a:r>
              <a:rPr lang="es-CR" sz="1400" b="1" dirty="0"/>
              <a:t>Lluvias sobre le país, Julio 2018</a:t>
            </a:r>
          </a:p>
        </p:txBody>
      </p:sp>
      <p:grpSp>
        <p:nvGrpSpPr>
          <p:cNvPr id="13" name="Grupo 12"/>
          <p:cNvGrpSpPr/>
          <p:nvPr/>
        </p:nvGrpSpPr>
        <p:grpSpPr>
          <a:xfrm>
            <a:off x="482321" y="6044834"/>
            <a:ext cx="11424976" cy="772400"/>
            <a:chOff x="594025" y="234571"/>
            <a:chExt cx="10670658" cy="772400"/>
          </a:xfrm>
        </p:grpSpPr>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15" name="Imagen 14"/>
            <p:cNvPicPr>
              <a:picLocks noChangeAspect="1"/>
            </p:cNvPicPr>
            <p:nvPr/>
          </p:nvPicPr>
          <p:blipFill>
            <a:blip r:embed="rId6"/>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67138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663622" y="174015"/>
            <a:ext cx="5003241" cy="631064"/>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es-CR" dirty="0"/>
              <a:t>Alta probabilidad de desarrollo del Niño a partir del 2do. Semestre del 2018</a:t>
            </a:r>
          </a:p>
        </p:txBody>
      </p:sp>
      <p:pic>
        <p:nvPicPr>
          <p:cNvPr id="9" name="Marcador de contenido 8"/>
          <p:cNvPicPr>
            <a:picLocks noGrp="1" noChangeAspect="1"/>
          </p:cNvPicPr>
          <p:nvPr>
            <p:ph sz="half" idx="2"/>
          </p:nvPr>
        </p:nvPicPr>
        <p:blipFill>
          <a:blip r:embed="rId2"/>
          <a:stretch>
            <a:fillRect/>
          </a:stretch>
        </p:blipFill>
        <p:spPr>
          <a:xfrm>
            <a:off x="569332" y="1217671"/>
            <a:ext cx="5003241" cy="2155661"/>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Marcador de texto 6"/>
          <p:cNvSpPr>
            <a:spLocks noGrp="1"/>
          </p:cNvSpPr>
          <p:nvPr>
            <p:ph type="body" sz="quarter" idx="3"/>
          </p:nvPr>
        </p:nvSpPr>
        <p:spPr>
          <a:xfrm>
            <a:off x="6242539" y="174014"/>
            <a:ext cx="5328634" cy="63106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CR" dirty="0">
                <a:effectLst>
                  <a:outerShdw blurRad="38100" dist="38100" dir="2700000" algn="tl">
                    <a:srgbClr val="000000">
                      <a:alpha val="43137"/>
                    </a:srgbClr>
                  </a:outerShdw>
                </a:effectLst>
              </a:rPr>
              <a:t>Actividad sísmica y volcánica del país:</a:t>
            </a:r>
          </a:p>
        </p:txBody>
      </p:sp>
      <p:sp>
        <p:nvSpPr>
          <p:cNvPr id="8" name="Marcador de contenido 7"/>
          <p:cNvSpPr>
            <a:spLocks noGrp="1"/>
          </p:cNvSpPr>
          <p:nvPr>
            <p:ph sz="quarter" idx="4"/>
          </p:nvPr>
        </p:nvSpPr>
        <p:spPr>
          <a:xfrm>
            <a:off x="6242539" y="1248523"/>
            <a:ext cx="5328634" cy="4909202"/>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algn="just"/>
            <a:r>
              <a:rPr lang="es-CR" dirty="0"/>
              <a:t>Desde enero del 2018 a la fecha,  se han registrado en el país </a:t>
            </a:r>
            <a:r>
              <a:rPr lang="es-CR" sz="2200" b="1" u="sng" dirty="0">
                <a:effectLst>
                  <a:outerShdw blurRad="38100" dist="38100" dir="2700000" algn="tl">
                    <a:srgbClr val="000000">
                      <a:alpha val="43137"/>
                    </a:srgbClr>
                  </a:outerShdw>
                </a:effectLst>
              </a:rPr>
              <a:t>1324</a:t>
            </a:r>
            <a:r>
              <a:rPr lang="es-CR" dirty="0"/>
              <a:t> sismos, principalmente por </a:t>
            </a:r>
            <a:r>
              <a:rPr lang="es-CR" dirty="0" err="1"/>
              <a:t>fallamiento</a:t>
            </a:r>
            <a:r>
              <a:rPr lang="es-CR" dirty="0"/>
              <a:t> local (RSN). El último evento fue una secuencia sísmica en San Gabriel de </a:t>
            </a:r>
            <a:r>
              <a:rPr lang="es-CR" dirty="0" err="1"/>
              <a:t>Aserrí</a:t>
            </a:r>
            <a:r>
              <a:rPr lang="es-CR" dirty="0"/>
              <a:t>( eventos de 2,5 / 3,9 / 4,3 y 3.1 </a:t>
            </a:r>
            <a:r>
              <a:rPr lang="es-CR" dirty="0" err="1"/>
              <a:t>Mw</a:t>
            </a:r>
            <a:r>
              <a:rPr lang="es-CR" dirty="0"/>
              <a:t>) el 27 de julio.</a:t>
            </a:r>
          </a:p>
          <a:p>
            <a:pPr algn="just"/>
            <a:r>
              <a:rPr lang="es-CR" dirty="0"/>
              <a:t>La actividad volcánica ha estado regida por un patrón sumamente activo,  con 3 de 5 volcanes posibles activos: Rincón de la Vieja (pulsos cortos de actividad), Poás (abril 2017) y Turrialba (octubre, 2014) (OVSICORI-RSN).</a:t>
            </a:r>
          </a:p>
          <a:p>
            <a:pPr marL="0" indent="0" algn="just">
              <a:buNone/>
            </a:pPr>
            <a:endParaRPr lang="es-CR" dirty="0"/>
          </a:p>
        </p:txBody>
      </p:sp>
      <p:pic>
        <p:nvPicPr>
          <p:cNvPr id="10" name="Imagen 9"/>
          <p:cNvPicPr>
            <a:picLocks noChangeAspect="1"/>
          </p:cNvPicPr>
          <p:nvPr/>
        </p:nvPicPr>
        <p:blipFill>
          <a:blip r:embed="rId3"/>
          <a:stretch>
            <a:fillRect/>
          </a:stretch>
        </p:blipFill>
        <p:spPr>
          <a:xfrm>
            <a:off x="569332" y="3745538"/>
            <a:ext cx="2856449" cy="1958203"/>
          </a:xfrm>
          <a:prstGeom prst="rect">
            <a:avLst/>
          </a:prstGeom>
        </p:spPr>
      </p:pic>
      <p:sp>
        <p:nvSpPr>
          <p:cNvPr id="11" name="CuadroTexto 10"/>
          <p:cNvSpPr txBox="1"/>
          <p:nvPr/>
        </p:nvSpPr>
        <p:spPr>
          <a:xfrm>
            <a:off x="2562896" y="3847476"/>
            <a:ext cx="3009677"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R" dirty="0"/>
              <a:t>Se espera continúen  </a:t>
            </a:r>
            <a:r>
              <a:rPr lang="es-CR" dirty="0">
                <a:effectLst>
                  <a:outerShdw blurRad="38100" dist="38100" dir="2700000" algn="tl">
                    <a:srgbClr val="000000">
                      <a:alpha val="43137"/>
                    </a:srgbClr>
                  </a:outerShdw>
                </a:effectLst>
              </a:rPr>
              <a:t>Condiciones Lluviosas</a:t>
            </a:r>
            <a:r>
              <a:rPr lang="es-CR" dirty="0"/>
              <a:t> en el Caribe. </a:t>
            </a:r>
          </a:p>
          <a:p>
            <a:pPr algn="just"/>
            <a:r>
              <a:rPr lang="es-CR" dirty="0"/>
              <a:t>Y </a:t>
            </a:r>
            <a:r>
              <a:rPr lang="es-CR" dirty="0">
                <a:effectLst>
                  <a:outerShdw blurRad="38100" dist="38100" dir="2700000" algn="tl">
                    <a:srgbClr val="000000">
                      <a:alpha val="43137"/>
                    </a:srgbClr>
                  </a:outerShdw>
                </a:effectLst>
              </a:rPr>
              <a:t>Secas</a:t>
            </a:r>
            <a:r>
              <a:rPr lang="es-CR" dirty="0"/>
              <a:t> para Zona Norte, Guanacaste, Pacifico Central y Valle Central </a:t>
            </a:r>
          </a:p>
        </p:txBody>
      </p:sp>
      <p:grpSp>
        <p:nvGrpSpPr>
          <p:cNvPr id="12" name="Grupo 11"/>
          <p:cNvGrpSpPr/>
          <p:nvPr/>
        </p:nvGrpSpPr>
        <p:grpSpPr>
          <a:xfrm>
            <a:off x="600155" y="6157725"/>
            <a:ext cx="10902117" cy="650591"/>
            <a:chOff x="594025" y="234571"/>
            <a:chExt cx="10670658" cy="772400"/>
          </a:xfrm>
        </p:grpSpPr>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14" name="Imagen 13"/>
            <p:cNvPicPr>
              <a:picLocks noChangeAspect="1"/>
            </p:cNvPicPr>
            <p:nvPr/>
          </p:nvPicPr>
          <p:blipFill>
            <a:blip r:embed="rId5"/>
            <a:stretch>
              <a:fillRect/>
            </a:stretch>
          </p:blipFill>
          <p:spPr>
            <a:xfrm>
              <a:off x="594025" y="234571"/>
              <a:ext cx="819753" cy="770445"/>
            </a:xfrm>
            <a:prstGeom prst="rect">
              <a:avLst/>
            </a:prstGeom>
          </p:spPr>
        </p:pic>
      </p:grpSp>
      <p:cxnSp>
        <p:nvCxnSpPr>
          <p:cNvPr id="3" name="Conector recto 2"/>
          <p:cNvCxnSpPr/>
          <p:nvPr/>
        </p:nvCxnSpPr>
        <p:spPr>
          <a:xfrm>
            <a:off x="5849186" y="135031"/>
            <a:ext cx="10375" cy="6486833"/>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82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21492" y="180086"/>
            <a:ext cx="9796762" cy="4993188"/>
          </a:xfrm>
          <a:prstGeom prst="rect">
            <a:avLst/>
          </a:prstGeom>
        </p:spPr>
      </p:pic>
      <p:sp>
        <p:nvSpPr>
          <p:cNvPr id="4" name="Rectángulo redondeado 3"/>
          <p:cNvSpPr/>
          <p:nvPr/>
        </p:nvSpPr>
        <p:spPr>
          <a:xfrm>
            <a:off x="2087810" y="5331655"/>
            <a:ext cx="4447878" cy="2220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Fuente: </a:t>
            </a:r>
            <a:r>
              <a:rPr lang="es-CR" dirty="0" err="1"/>
              <a:t>Adamson</a:t>
            </a:r>
            <a:r>
              <a:rPr lang="es-CR" dirty="0"/>
              <a:t> M, Ortega R. 2013</a:t>
            </a:r>
          </a:p>
        </p:txBody>
      </p:sp>
      <p:grpSp>
        <p:nvGrpSpPr>
          <p:cNvPr id="5" name="Grupo 4"/>
          <p:cNvGrpSpPr/>
          <p:nvPr/>
        </p:nvGrpSpPr>
        <p:grpSpPr>
          <a:xfrm>
            <a:off x="600155" y="6157725"/>
            <a:ext cx="10902117" cy="650591"/>
            <a:chOff x="594025" y="234571"/>
            <a:chExt cx="10670658" cy="77240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7" name="Imagen 6"/>
            <p:cNvPicPr>
              <a:picLocks noChangeAspect="1"/>
            </p:cNvPicPr>
            <p:nvPr/>
          </p:nvPicPr>
          <p:blipFill>
            <a:blip r:embed="rId4"/>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3379983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832840765"/>
              </p:ext>
            </p:extLst>
          </p:nvPr>
        </p:nvGraphicFramePr>
        <p:xfrm>
          <a:off x="154744" y="712845"/>
          <a:ext cx="7508186" cy="460686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1033068" y="5196594"/>
            <a:ext cx="3919749" cy="400110"/>
          </a:xfrm>
          <a:prstGeom prst="rect">
            <a:avLst/>
          </a:prstGeom>
          <a:noFill/>
        </p:spPr>
        <p:txBody>
          <a:bodyPr wrap="square" rtlCol="0">
            <a:spAutoFit/>
          </a:bodyPr>
          <a:lstStyle/>
          <a:p>
            <a:r>
              <a:rPr lang="es-CR" sz="1000" dirty="0">
                <a:latin typeface="Arial" panose="020B0604020202020204" pitchFamily="34" charset="0"/>
                <a:cs typeface="Arial" panose="020B0604020202020204" pitchFamily="34" charset="0"/>
              </a:rPr>
              <a:t>Fuente: Aragón, D. Unidad de Desarrollo Estratégico del SNGR, CNE. 2018</a:t>
            </a:r>
          </a:p>
        </p:txBody>
      </p:sp>
      <p:sp>
        <p:nvSpPr>
          <p:cNvPr id="4" name="CuadroTexto 3"/>
          <p:cNvSpPr txBox="1"/>
          <p:nvPr/>
        </p:nvSpPr>
        <p:spPr>
          <a:xfrm>
            <a:off x="8206814" y="2171178"/>
            <a:ext cx="3418449" cy="1200329"/>
          </a:xfrm>
          <a:prstGeom prst="rect">
            <a:avLst/>
          </a:prstGeom>
          <a:noFill/>
        </p:spPr>
        <p:txBody>
          <a:bodyPr wrap="square" rtlCol="0">
            <a:spAutoFit/>
          </a:bodyPr>
          <a:lstStyle/>
          <a:p>
            <a:pPr algn="just"/>
            <a:r>
              <a:rPr lang="es-CR" dirty="0"/>
              <a:t>El 47% referente a otra infraestructura, contempla los sectores de sistemas de agua y  alcantarillas y vados. </a:t>
            </a:r>
          </a:p>
        </p:txBody>
      </p:sp>
      <p:grpSp>
        <p:nvGrpSpPr>
          <p:cNvPr id="5" name="Grupo 4"/>
          <p:cNvGrpSpPr/>
          <p:nvPr/>
        </p:nvGrpSpPr>
        <p:grpSpPr>
          <a:xfrm>
            <a:off x="600155" y="6157725"/>
            <a:ext cx="10902117" cy="650591"/>
            <a:chOff x="594025" y="234571"/>
            <a:chExt cx="10670658" cy="77240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7" name="Imagen 6"/>
            <p:cNvPicPr>
              <a:picLocks noChangeAspect="1"/>
            </p:cNvPicPr>
            <p:nvPr/>
          </p:nvPicPr>
          <p:blipFill>
            <a:blip r:embed="rId4"/>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40546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3 Diagrama"/>
          <p:cNvGraphicFramePr/>
          <p:nvPr>
            <p:extLst/>
          </p:nvPr>
        </p:nvGraphicFramePr>
        <p:xfrm>
          <a:off x="4079776" y="1510887"/>
          <a:ext cx="3888432" cy="429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Flecha arriba y abajo"/>
          <p:cNvSpPr/>
          <p:nvPr/>
        </p:nvSpPr>
        <p:spPr>
          <a:xfrm>
            <a:off x="2672314" y="2787677"/>
            <a:ext cx="288032" cy="1793451"/>
          </a:xfrm>
          <a:prstGeom prst="upDownArrow">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3 Flecha arriba y abajo"/>
          <p:cNvSpPr/>
          <p:nvPr/>
        </p:nvSpPr>
        <p:spPr>
          <a:xfrm>
            <a:off x="8993623" y="2588105"/>
            <a:ext cx="288032" cy="2497079"/>
          </a:xfrm>
          <a:prstGeom prst="upDownArrow">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4 CuadroTexto"/>
          <p:cNvSpPr txBox="1"/>
          <p:nvPr/>
        </p:nvSpPr>
        <p:spPr>
          <a:xfrm>
            <a:off x="1847528" y="1510887"/>
            <a:ext cx="1944216" cy="1077218"/>
          </a:xfrm>
          <a:prstGeom prst="rect">
            <a:avLst/>
          </a:prstGeom>
          <a:solidFill>
            <a:schemeClr val="bg2">
              <a:lumMod val="10000"/>
            </a:schemeClr>
          </a:solid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CR" sz="1600" b="1" dirty="0"/>
              <a:t>Eventos Intensivos</a:t>
            </a:r>
          </a:p>
          <a:p>
            <a:pPr algn="ctr"/>
            <a:endParaRPr lang="es-CR" sz="1600" b="1" dirty="0">
              <a:solidFill>
                <a:srgbClr val="FF0000"/>
              </a:solidFill>
            </a:endParaRPr>
          </a:p>
          <a:p>
            <a:pPr algn="ctr"/>
            <a:r>
              <a:rPr lang="es-CR" sz="1600" dirty="0"/>
              <a:t>Baja Probabilidad</a:t>
            </a:r>
          </a:p>
          <a:p>
            <a:pPr algn="ctr"/>
            <a:r>
              <a:rPr lang="es-CR" sz="1600" dirty="0"/>
              <a:t>Alto Impacto</a:t>
            </a:r>
          </a:p>
        </p:txBody>
      </p:sp>
      <p:sp>
        <p:nvSpPr>
          <p:cNvPr id="6" name="5 CuadroTexto"/>
          <p:cNvSpPr txBox="1"/>
          <p:nvPr/>
        </p:nvSpPr>
        <p:spPr>
          <a:xfrm>
            <a:off x="1847528" y="4729499"/>
            <a:ext cx="2016224" cy="1077218"/>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R" sz="1600" b="1" dirty="0">
                <a:solidFill>
                  <a:schemeClr val="tx1"/>
                </a:solidFill>
              </a:rPr>
              <a:t>Eventos Extensivos</a:t>
            </a:r>
          </a:p>
          <a:p>
            <a:pPr algn="ctr"/>
            <a:endParaRPr lang="es-CR" sz="1600" b="1" dirty="0">
              <a:solidFill>
                <a:schemeClr val="tx1"/>
              </a:solidFill>
            </a:endParaRPr>
          </a:p>
          <a:p>
            <a:pPr algn="ctr"/>
            <a:r>
              <a:rPr lang="es-CR" sz="1600" dirty="0">
                <a:solidFill>
                  <a:schemeClr val="tx1"/>
                </a:solidFill>
              </a:rPr>
              <a:t>Alta Probabilidad</a:t>
            </a:r>
          </a:p>
          <a:p>
            <a:pPr algn="ctr"/>
            <a:r>
              <a:rPr lang="es-CR" sz="1600" dirty="0">
                <a:solidFill>
                  <a:schemeClr val="tx1"/>
                </a:solidFill>
              </a:rPr>
              <a:t>Bajo Impacto</a:t>
            </a:r>
          </a:p>
        </p:txBody>
      </p:sp>
      <p:sp>
        <p:nvSpPr>
          <p:cNvPr id="7" name="6 CuadroTexto"/>
          <p:cNvSpPr txBox="1"/>
          <p:nvPr/>
        </p:nvSpPr>
        <p:spPr>
          <a:xfrm>
            <a:off x="8090939" y="1510888"/>
            <a:ext cx="2016224" cy="830997"/>
          </a:xfrm>
          <a:prstGeom prst="rect">
            <a:avLst/>
          </a:prstGeom>
          <a:solidFill>
            <a:schemeClr val="bg2">
              <a:lumMod val="10000"/>
            </a:schemeClr>
          </a:solidFill>
          <a:ln>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R" sz="1600" dirty="0"/>
              <a:t>Recuperación</a:t>
            </a:r>
          </a:p>
          <a:p>
            <a:pPr algn="ctr"/>
            <a:r>
              <a:rPr lang="es-CR" sz="1600" dirty="0"/>
              <a:t>Reposición</a:t>
            </a:r>
          </a:p>
          <a:p>
            <a:pPr algn="ctr"/>
            <a:r>
              <a:rPr lang="es-CR" sz="1600" dirty="0"/>
              <a:t>Reconstrucción</a:t>
            </a:r>
          </a:p>
        </p:txBody>
      </p:sp>
      <p:sp>
        <p:nvSpPr>
          <p:cNvPr id="8" name="7 CuadroTexto"/>
          <p:cNvSpPr txBox="1"/>
          <p:nvPr/>
        </p:nvSpPr>
        <p:spPr>
          <a:xfrm>
            <a:off x="8090940" y="5194672"/>
            <a:ext cx="2016224" cy="584775"/>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CR" sz="1600" dirty="0">
                <a:solidFill>
                  <a:schemeClr val="tx1"/>
                </a:solidFill>
              </a:rPr>
              <a:t>Prevención</a:t>
            </a:r>
          </a:p>
          <a:p>
            <a:pPr algn="ctr"/>
            <a:r>
              <a:rPr lang="es-CR" sz="1600" dirty="0">
                <a:solidFill>
                  <a:schemeClr val="tx1"/>
                </a:solidFill>
              </a:rPr>
              <a:t>Previsiones</a:t>
            </a:r>
          </a:p>
        </p:txBody>
      </p:sp>
      <p:sp>
        <p:nvSpPr>
          <p:cNvPr id="9" name="1 Título"/>
          <p:cNvSpPr txBox="1">
            <a:spLocks/>
          </p:cNvSpPr>
          <p:nvPr/>
        </p:nvSpPr>
        <p:spPr>
          <a:xfrm>
            <a:off x="1847529" y="476672"/>
            <a:ext cx="8259634" cy="607800"/>
          </a:xfrm>
          <a:prstGeom prst="rect">
            <a:avLst/>
          </a:prstGeom>
          <a:solidFill>
            <a:schemeClr val="bg2">
              <a:lumMod val="50000"/>
            </a:schemeClr>
          </a:solidFill>
          <a:ln/>
          <a:effectLst>
            <a:innerShdw blurRad="63500" dist="50800" dir="162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t>Estrategia</a:t>
            </a:r>
            <a:r>
              <a:rPr lang="en-US" b="1" dirty="0"/>
              <a:t> </a:t>
            </a:r>
            <a:r>
              <a:rPr lang="en-US" b="1" dirty="0" err="1"/>
              <a:t>Financiera</a:t>
            </a:r>
            <a:r>
              <a:rPr lang="en-US" b="1" dirty="0"/>
              <a:t> para la </a:t>
            </a:r>
            <a:r>
              <a:rPr lang="en-US" b="1" dirty="0" err="1"/>
              <a:t>Gestión</a:t>
            </a:r>
            <a:r>
              <a:rPr lang="en-US" b="1" dirty="0"/>
              <a:t> del </a:t>
            </a:r>
            <a:r>
              <a:rPr lang="en-US" b="1" dirty="0" err="1"/>
              <a:t>Riesgo</a:t>
            </a:r>
            <a:r>
              <a:rPr lang="en-US" b="1" dirty="0"/>
              <a:t> </a:t>
            </a:r>
            <a:endParaRPr lang="es-CR" b="1" dirty="0"/>
          </a:p>
        </p:txBody>
      </p:sp>
      <p:grpSp>
        <p:nvGrpSpPr>
          <p:cNvPr id="10" name="Grupo 9"/>
          <p:cNvGrpSpPr/>
          <p:nvPr/>
        </p:nvGrpSpPr>
        <p:grpSpPr>
          <a:xfrm>
            <a:off x="600155" y="6157725"/>
            <a:ext cx="10902117" cy="650591"/>
            <a:chOff x="594025" y="234571"/>
            <a:chExt cx="10670658" cy="772400"/>
          </a:xfrm>
        </p:grpSpPr>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12" name="Imagen 11"/>
            <p:cNvPicPr>
              <a:picLocks noChangeAspect="1"/>
            </p:cNvPicPr>
            <p:nvPr/>
          </p:nvPicPr>
          <p:blipFill>
            <a:blip r:embed="rId8"/>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68007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5560" y="2934118"/>
            <a:ext cx="184731" cy="461665"/>
          </a:xfrm>
          <a:prstGeom prst="rect">
            <a:avLst/>
          </a:prstGeom>
          <a:noFill/>
        </p:spPr>
        <p:txBody>
          <a:bodyPr wrap="none" rtlCol="0">
            <a:spAutoFit/>
          </a:bodyPr>
          <a:lstStyle/>
          <a:p>
            <a:endParaRPr lang="es-CR" sz="2400" dirty="0"/>
          </a:p>
        </p:txBody>
      </p:sp>
      <p:graphicFrame>
        <p:nvGraphicFramePr>
          <p:cNvPr id="4" name="Diagrama 3"/>
          <p:cNvGraphicFramePr/>
          <p:nvPr>
            <p:extLst>
              <p:ext uri="{D42A27DB-BD31-4B8C-83A1-F6EECF244321}">
                <p14:modId xmlns:p14="http://schemas.microsoft.com/office/powerpoint/2010/main" val="3494314411"/>
              </p:ext>
            </p:extLst>
          </p:nvPr>
        </p:nvGraphicFramePr>
        <p:xfrm>
          <a:off x="2375272" y="1808702"/>
          <a:ext cx="7371629"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96232" y="142498"/>
            <a:ext cx="9826683" cy="1077218"/>
          </a:xfrm>
          <a:prstGeom prst="rect">
            <a:avLst/>
          </a:prstGeom>
          <a:solidFill>
            <a:srgbClr val="CC6600"/>
          </a:solidFill>
          <a:effectLst>
            <a:reflection blurRad="6350" stA="52000" endA="300" endPos="35000" dir="5400000" sy="-100000" algn="bl" rotWithShape="0"/>
            <a:softEdge rad="12700"/>
          </a:effectLst>
        </p:spPr>
        <p:txBody>
          <a:bodyPr wrap="square">
            <a:spAutoFit/>
          </a:bodyPr>
          <a:lstStyle/>
          <a:p>
            <a:pPr lvl="0" algn="ctr">
              <a:defRPr/>
            </a:pPr>
            <a:r>
              <a:rPr lang="es-CR" sz="3200" b="1" dirty="0">
                <a:solidFill>
                  <a:schemeClr val="bg1"/>
                </a:solidFill>
                <a:effectLst>
                  <a:outerShdw blurRad="38100" dist="38100" dir="2700000" algn="tl">
                    <a:srgbClr val="000000">
                      <a:alpha val="43137"/>
                    </a:srgbClr>
                  </a:outerShdw>
                </a:effectLst>
              </a:rPr>
              <a:t>BAJO QUE CONDICIONES SE FINANCIA </a:t>
            </a:r>
          </a:p>
          <a:p>
            <a:pPr lvl="0" algn="ctr">
              <a:defRPr/>
            </a:pPr>
            <a:r>
              <a:rPr lang="es-CR" sz="3200" b="1" dirty="0">
                <a:solidFill>
                  <a:schemeClr val="bg1"/>
                </a:solidFill>
                <a:effectLst>
                  <a:outerShdw blurRad="38100" dist="38100" dir="2700000" algn="tl">
                    <a:srgbClr val="000000">
                      <a:alpha val="43137"/>
                    </a:srgbClr>
                  </a:outerShdw>
                </a:effectLst>
              </a:rPr>
              <a:t>EL FONDO DE EMERGENCIA</a:t>
            </a:r>
          </a:p>
        </p:txBody>
      </p:sp>
      <p:grpSp>
        <p:nvGrpSpPr>
          <p:cNvPr id="7" name="Grupo 6"/>
          <p:cNvGrpSpPr/>
          <p:nvPr/>
        </p:nvGrpSpPr>
        <p:grpSpPr>
          <a:xfrm>
            <a:off x="600155" y="6157725"/>
            <a:ext cx="10902117" cy="650591"/>
            <a:chOff x="594025" y="234571"/>
            <a:chExt cx="10670658" cy="772400"/>
          </a:xfrm>
        </p:grpSpPr>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9" name="Imagen 8"/>
            <p:cNvPicPr>
              <a:picLocks noChangeAspect="1"/>
            </p:cNvPicPr>
            <p:nvPr/>
          </p:nvPicPr>
          <p:blipFill>
            <a:blip r:embed="rId8"/>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1455790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604478950"/>
              </p:ext>
            </p:extLst>
          </p:nvPr>
        </p:nvGraphicFramePr>
        <p:xfrm>
          <a:off x="232890" y="790459"/>
          <a:ext cx="11783097" cy="4553229"/>
        </p:xfrm>
        <a:graphic>
          <a:graphicData uri="http://schemas.openxmlformats.org/drawingml/2006/table">
            <a:tbl>
              <a:tblPr>
                <a:tableStyleId>{5DA37D80-6434-44D0-A028-1B22A696006F}</a:tableStyleId>
              </a:tblPr>
              <a:tblGrid>
                <a:gridCol w="958999">
                  <a:extLst>
                    <a:ext uri="{9D8B030D-6E8A-4147-A177-3AD203B41FA5}">
                      <a16:colId xmlns:a16="http://schemas.microsoft.com/office/drawing/2014/main" xmlns="" val="20000"/>
                    </a:ext>
                  </a:extLst>
                </a:gridCol>
                <a:gridCol w="1557367">
                  <a:extLst>
                    <a:ext uri="{9D8B030D-6E8A-4147-A177-3AD203B41FA5}">
                      <a16:colId xmlns:a16="http://schemas.microsoft.com/office/drawing/2014/main" xmlns="" val="20001"/>
                    </a:ext>
                  </a:extLst>
                </a:gridCol>
                <a:gridCol w="1470236">
                  <a:extLst>
                    <a:ext uri="{9D8B030D-6E8A-4147-A177-3AD203B41FA5}">
                      <a16:colId xmlns:a16="http://schemas.microsoft.com/office/drawing/2014/main" xmlns="" val="20002"/>
                    </a:ext>
                  </a:extLst>
                </a:gridCol>
                <a:gridCol w="1470236">
                  <a:extLst>
                    <a:ext uri="{9D8B030D-6E8A-4147-A177-3AD203B41FA5}">
                      <a16:colId xmlns:a16="http://schemas.microsoft.com/office/drawing/2014/main" xmlns="" val="20003"/>
                    </a:ext>
                  </a:extLst>
                </a:gridCol>
                <a:gridCol w="1423114">
                  <a:extLst>
                    <a:ext uri="{9D8B030D-6E8A-4147-A177-3AD203B41FA5}">
                      <a16:colId xmlns:a16="http://schemas.microsoft.com/office/drawing/2014/main" xmlns="" val="20004"/>
                    </a:ext>
                  </a:extLst>
                </a:gridCol>
                <a:gridCol w="1394841">
                  <a:extLst>
                    <a:ext uri="{9D8B030D-6E8A-4147-A177-3AD203B41FA5}">
                      <a16:colId xmlns:a16="http://schemas.microsoft.com/office/drawing/2014/main" xmlns="" val="20005"/>
                    </a:ext>
                  </a:extLst>
                </a:gridCol>
                <a:gridCol w="1321799">
                  <a:extLst>
                    <a:ext uri="{9D8B030D-6E8A-4147-A177-3AD203B41FA5}">
                      <a16:colId xmlns:a16="http://schemas.microsoft.com/office/drawing/2014/main" xmlns="" val="20006"/>
                    </a:ext>
                  </a:extLst>
                </a:gridCol>
                <a:gridCol w="1441963">
                  <a:extLst>
                    <a:ext uri="{9D8B030D-6E8A-4147-A177-3AD203B41FA5}">
                      <a16:colId xmlns:a16="http://schemas.microsoft.com/office/drawing/2014/main" xmlns="" val="20007"/>
                    </a:ext>
                  </a:extLst>
                </a:gridCol>
                <a:gridCol w="744542">
                  <a:extLst>
                    <a:ext uri="{9D8B030D-6E8A-4147-A177-3AD203B41FA5}">
                      <a16:colId xmlns:a16="http://schemas.microsoft.com/office/drawing/2014/main" xmlns="" val="20008"/>
                    </a:ext>
                  </a:extLst>
                </a:gridCol>
              </a:tblGrid>
              <a:tr h="195010">
                <a:tc rowSpan="2">
                  <a:txBody>
                    <a:bodyPr/>
                    <a:lstStyle/>
                    <a:p>
                      <a:pPr algn="ctr" fontAlgn="ctr"/>
                      <a:r>
                        <a:rPr lang="es-CR" sz="1200" u="none" strike="noStrike" dirty="0">
                          <a:solidFill>
                            <a:schemeClr val="bg1"/>
                          </a:solidFill>
                          <a:effectLst/>
                        </a:rPr>
                        <a:t>Decreto Ejecutivo</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algn="ctr" fontAlgn="ctr"/>
                      <a:r>
                        <a:rPr lang="es-CR" sz="1200" u="none" strike="noStrike" dirty="0">
                          <a:solidFill>
                            <a:schemeClr val="bg1"/>
                          </a:solidFill>
                          <a:effectLst/>
                        </a:rPr>
                        <a:t>Plan General de Emergencia</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3">
                  <a:txBody>
                    <a:bodyPr/>
                    <a:lstStyle/>
                    <a:p>
                      <a:pPr algn="ctr" fontAlgn="ctr"/>
                      <a:r>
                        <a:rPr lang="es-CR" sz="1200" b="1" u="none" strike="noStrike" dirty="0">
                          <a:solidFill>
                            <a:schemeClr val="bg1"/>
                          </a:solidFill>
                          <a:effectLst/>
                        </a:rPr>
                        <a:t>Costo de Reposición</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CR"/>
                    </a:p>
                  </a:txBody>
                  <a:tcPr/>
                </a:tc>
                <a:tc hMerge="1">
                  <a:txBody>
                    <a:bodyPr/>
                    <a:lstStyle/>
                    <a:p>
                      <a:endParaRPr lang="es-CR"/>
                    </a:p>
                  </a:txBody>
                  <a:tcPr/>
                </a:tc>
                <a:tc rowSpan="2">
                  <a:txBody>
                    <a:bodyPr/>
                    <a:lstStyle/>
                    <a:p>
                      <a:pPr algn="ctr" fontAlgn="ctr"/>
                      <a:r>
                        <a:rPr lang="es-CR" sz="1200" u="none" strike="noStrike" dirty="0">
                          <a:solidFill>
                            <a:schemeClr val="bg1"/>
                          </a:solidFill>
                          <a:effectLst/>
                        </a:rPr>
                        <a:t>Ingreso al Decreto</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algn="ctr" fontAlgn="ctr"/>
                      <a:r>
                        <a:rPr lang="es-CR" sz="1200" u="none" strike="noStrike" dirty="0">
                          <a:solidFill>
                            <a:schemeClr val="bg1"/>
                          </a:solidFill>
                          <a:effectLst/>
                        </a:rPr>
                        <a:t>Monto Aprobado por Junta Directiva CNE en Planes de Inversión</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algn="ctr" fontAlgn="ctr"/>
                      <a:r>
                        <a:rPr lang="es-CR" sz="1200" u="none" strike="noStrike" dirty="0">
                          <a:solidFill>
                            <a:schemeClr val="bg1"/>
                          </a:solidFill>
                          <a:effectLst/>
                        </a:rPr>
                        <a:t>Pendiente de Financiamiento</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a:txBody>
                    <a:bodyPr/>
                    <a:lstStyle/>
                    <a:p>
                      <a:pPr algn="ctr" fontAlgn="ctr"/>
                      <a:r>
                        <a:rPr lang="es-CR" sz="1200" u="none" strike="noStrike" dirty="0">
                          <a:solidFill>
                            <a:schemeClr val="bg1"/>
                          </a:solidFill>
                          <a:effectLst/>
                        </a:rPr>
                        <a:t>Porcentaje</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994997">
                <a:tc vMerge="1">
                  <a:txBody>
                    <a:bodyPr/>
                    <a:lstStyle/>
                    <a:p>
                      <a:endParaRPr lang="es-CR"/>
                    </a:p>
                  </a:txBody>
                  <a:tcPr/>
                </a:tc>
                <a:tc vMerge="1">
                  <a:txBody>
                    <a:bodyPr/>
                    <a:lstStyle/>
                    <a:p>
                      <a:endParaRPr lang="es-CR"/>
                    </a:p>
                  </a:txBody>
                  <a:tcPr/>
                </a:tc>
                <a:tc>
                  <a:txBody>
                    <a:bodyPr/>
                    <a:lstStyle/>
                    <a:p>
                      <a:pPr algn="ctr" fontAlgn="ctr"/>
                      <a:r>
                        <a:rPr lang="es-CR" sz="1200" u="none" strike="noStrike" dirty="0">
                          <a:solidFill>
                            <a:schemeClr val="bg1"/>
                          </a:solidFill>
                          <a:effectLst/>
                        </a:rPr>
                        <a:t>Total</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CR" sz="1200" u="none" strike="noStrike" dirty="0">
                          <a:solidFill>
                            <a:schemeClr val="bg1"/>
                          </a:solidFill>
                          <a:effectLst/>
                        </a:rPr>
                        <a:t>Presupuesto ordinario de las instituciones</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s-CR" sz="1200" u="none" strike="noStrike" dirty="0">
                          <a:solidFill>
                            <a:schemeClr val="bg1"/>
                          </a:solidFill>
                          <a:effectLst/>
                        </a:rPr>
                        <a:t>Recursos del Decreto (FNE)</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xmlns="" val="10001"/>
                  </a:ext>
                </a:extLst>
              </a:tr>
              <a:tr h="773887">
                <a:tc>
                  <a:txBody>
                    <a:bodyPr/>
                    <a:lstStyle/>
                    <a:p>
                      <a:pPr algn="ctr" fontAlgn="ctr"/>
                      <a:r>
                        <a:rPr lang="es-CR" sz="1200" u="none" strike="noStrike" dirty="0">
                          <a:effectLst/>
                        </a:rPr>
                        <a:t>N°39056-MP                                        </a:t>
                      </a:r>
                      <a:endParaRPr lang="es-CR" sz="1200" b="0" i="0" u="none" strike="noStrike" dirty="0">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dirty="0">
                          <a:effectLst/>
                        </a:rPr>
                        <a:t>Inundaciones y Deslizamientos.</a:t>
                      </a:r>
                      <a:r>
                        <a:rPr lang="es-CR" sz="1200" u="none" strike="noStrike" baseline="0" dirty="0">
                          <a:effectLst/>
                        </a:rPr>
                        <a:t> </a:t>
                      </a:r>
                    </a:p>
                    <a:p>
                      <a:pPr algn="ctr" fontAlgn="ctr"/>
                      <a:endParaRPr lang="es-CR" sz="1200" u="none" strike="noStrike" baseline="0" dirty="0">
                        <a:effectLst/>
                      </a:endParaRPr>
                    </a:p>
                    <a:p>
                      <a:pPr algn="ctr" fontAlgn="ctr"/>
                      <a:r>
                        <a:rPr lang="es-CR" sz="1200" u="none" strike="noStrike" dirty="0">
                          <a:effectLst/>
                        </a:rPr>
                        <a:t>2015</a:t>
                      </a:r>
                      <a:endParaRPr lang="es-CR" sz="1200" b="0" i="0" u="none" strike="noStrike" dirty="0">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dirty="0">
                          <a:effectLst/>
                        </a:rPr>
                        <a:t>₡75 665 798 888,26</a:t>
                      </a:r>
                      <a:endParaRPr lang="es-CR" sz="1200" b="0" i="0" u="none" strike="noStrike" dirty="0">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050" u="none" strike="noStrike" dirty="0">
                          <a:effectLst/>
                        </a:rPr>
                        <a:t>₡21 450 968 765,16</a:t>
                      </a:r>
                      <a:endParaRPr lang="es-CR" sz="1050" b="0" i="0" u="none" strike="noStrike" dirty="0">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050" u="none" strike="noStrike" dirty="0">
                          <a:effectLst/>
                        </a:rPr>
                        <a:t>₡54 214 830 123,10</a:t>
                      </a:r>
                      <a:endParaRPr lang="es-CR" sz="1050" b="0" i="0" u="none" strike="noStrike" dirty="0">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₡5 825 183 560,86</a:t>
                      </a:r>
                      <a:endParaRPr lang="es-CR" sz="1200" b="0" i="0" u="none" strike="noStrike">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₡15 761 368 517,16</a:t>
                      </a:r>
                      <a:endParaRPr lang="es-CR" sz="1200" b="0" i="0" u="none" strike="noStrike">
                        <a:solidFill>
                          <a:srgbClr val="000000"/>
                        </a:solidFill>
                        <a:effectLst/>
                        <a:latin typeface="Arial" panose="020B0604020202020204" pitchFamily="34" charset="0"/>
                      </a:endParaRPr>
                    </a:p>
                  </a:txBody>
                  <a:tcPr marL="6787" marR="6787" marT="6787"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₡48 389 646 562,24</a:t>
                      </a:r>
                    </a:p>
                  </a:txBody>
                  <a:tcPr marL="6787" marR="6787" marT="678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89,26</a:t>
                      </a:r>
                    </a:p>
                  </a:txBody>
                  <a:tcPr marL="6787" marR="6787" marT="678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773887">
                <a:tc>
                  <a:txBody>
                    <a:bodyPr/>
                    <a:lstStyle/>
                    <a:p>
                      <a:pPr algn="ctr" fontAlgn="ctr"/>
                      <a:r>
                        <a:rPr lang="es-CR" sz="1200" u="none" strike="noStrike">
                          <a:effectLst/>
                        </a:rPr>
                        <a:t>N°40027-MP</a:t>
                      </a:r>
                      <a:endParaRPr lang="es-CR" sz="1200" b="0" i="0" u="none" strike="noStrike">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Huracán Otto </a:t>
                      </a:r>
                    </a:p>
                    <a:p>
                      <a:pPr algn="ctr" fontAlgn="ctr"/>
                      <a:endParaRPr lang="es-CR" sz="1200" u="none" strike="noStrike" dirty="0">
                        <a:effectLst/>
                      </a:endParaRPr>
                    </a:p>
                    <a:p>
                      <a:pPr algn="ctr" fontAlgn="ctr"/>
                      <a:r>
                        <a:rPr lang="es-CR" sz="1200" u="none" strike="noStrike" dirty="0">
                          <a:effectLst/>
                        </a:rPr>
                        <a:t>2016</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₡130 111 639 929,00</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050" u="none" strike="noStrike" dirty="0">
                          <a:effectLst/>
                        </a:rPr>
                        <a:t>₡33 590 398 935,00</a:t>
                      </a:r>
                      <a:endParaRPr lang="es-CR" sz="105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050" u="none" strike="noStrike" dirty="0">
                          <a:effectLst/>
                        </a:rPr>
                        <a:t>₡96 521 240 994,00</a:t>
                      </a:r>
                      <a:endParaRPr lang="es-CR" sz="105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₡19 429 178 554,22</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a:effectLst/>
                        </a:rPr>
                        <a:t>₡25 598 877 834,48</a:t>
                      </a:r>
                      <a:endParaRPr lang="es-CR" sz="1200" b="0" i="0" u="none" strike="noStrike">
                        <a:solidFill>
                          <a:srgbClr val="000000"/>
                        </a:solidFill>
                        <a:effectLst/>
                        <a:latin typeface="Arial" panose="020B0604020202020204" pitchFamily="34" charset="0"/>
                      </a:endParaRPr>
                    </a:p>
                  </a:txBody>
                  <a:tcPr marL="6787" marR="6787" marT="6787" marB="0" anchor="ct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₡77 092 062 439,78</a:t>
                      </a:r>
                    </a:p>
                  </a:txBody>
                  <a:tcPr marL="6787" marR="6787" marT="678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79,87</a:t>
                      </a:r>
                    </a:p>
                  </a:txBody>
                  <a:tcPr marL="6787" marR="6787" marT="678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773887">
                <a:tc>
                  <a:txBody>
                    <a:bodyPr/>
                    <a:lstStyle/>
                    <a:p>
                      <a:pPr algn="ctr" fontAlgn="ctr"/>
                      <a:r>
                        <a:rPr lang="es-CR" sz="1200" u="none" strike="noStrike">
                          <a:effectLst/>
                        </a:rPr>
                        <a:t>N°40677-MP</a:t>
                      </a:r>
                      <a:endParaRPr lang="es-CR" sz="1200" b="0" i="0" u="none" strike="noStrike">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Tormenta Tropical </a:t>
                      </a:r>
                      <a:r>
                        <a:rPr lang="es-CR" sz="1200" u="none" strike="noStrike" dirty="0" err="1">
                          <a:effectLst/>
                        </a:rPr>
                        <a:t>Nate</a:t>
                      </a:r>
                      <a:r>
                        <a:rPr lang="es-CR" sz="1200" u="none" strike="noStrike" dirty="0">
                          <a:effectLst/>
                        </a:rPr>
                        <a:t>  </a:t>
                      </a:r>
                    </a:p>
                    <a:p>
                      <a:pPr algn="ctr" fontAlgn="ctr"/>
                      <a:endParaRPr lang="es-CR" sz="1200" u="none" strike="noStrike" dirty="0">
                        <a:effectLst/>
                      </a:endParaRPr>
                    </a:p>
                    <a:p>
                      <a:pPr algn="ctr" fontAlgn="ctr"/>
                      <a:r>
                        <a:rPr lang="es-CR" sz="1200" u="none" strike="noStrike" dirty="0">
                          <a:effectLst/>
                        </a:rPr>
                        <a:t>2017</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₡309 503 644 840,25</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050" u="none" strike="noStrike">
                          <a:effectLst/>
                        </a:rPr>
                        <a:t>₡81 606 020 865,78</a:t>
                      </a:r>
                      <a:endParaRPr lang="es-CR" sz="1050" b="0" i="0" u="none" strike="noStrike">
                        <a:solidFill>
                          <a:srgbClr val="000000"/>
                        </a:solidFill>
                        <a:effectLst/>
                        <a:latin typeface="Arial" panose="020B0604020202020204" pitchFamily="34" charset="0"/>
                      </a:endParaRPr>
                    </a:p>
                  </a:txBody>
                  <a:tcPr marL="6787" marR="6787" marT="6787" marB="0" anchor="ctr"/>
                </a:tc>
                <a:tc>
                  <a:txBody>
                    <a:bodyPr/>
                    <a:lstStyle/>
                    <a:p>
                      <a:pPr algn="ctr" fontAlgn="ctr"/>
                      <a:r>
                        <a:rPr lang="es-CR" sz="1050" u="none" strike="noStrike" dirty="0">
                          <a:effectLst/>
                        </a:rPr>
                        <a:t>₡227 897 623 974,47</a:t>
                      </a:r>
                      <a:endParaRPr lang="es-CR" sz="105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₡4 739 693 156,47</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algn="ctr" fontAlgn="ctr"/>
                      <a:r>
                        <a:rPr lang="es-CR" sz="1200" u="none" strike="noStrike" dirty="0">
                          <a:effectLst/>
                        </a:rPr>
                        <a:t>₡5 304 115 549,45</a:t>
                      </a:r>
                      <a:endParaRPr lang="es-CR" sz="1200" b="0" i="0" u="none" strike="noStrike" dirty="0">
                        <a:solidFill>
                          <a:srgbClr val="000000"/>
                        </a:solidFill>
                        <a:effectLst/>
                        <a:latin typeface="Arial" panose="020B0604020202020204" pitchFamily="34" charset="0"/>
                      </a:endParaRPr>
                    </a:p>
                  </a:txBody>
                  <a:tcPr marL="6787" marR="6787" marT="6787" marB="0" anchor="ct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₡223 157 930 818,00</a:t>
                      </a:r>
                    </a:p>
                  </a:txBody>
                  <a:tcPr marL="6787" marR="6787" marT="678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97,92</a:t>
                      </a:r>
                    </a:p>
                  </a:txBody>
                  <a:tcPr marL="6787" marR="6787" marT="678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4"/>
                  </a:ext>
                </a:extLst>
              </a:tr>
              <a:tr h="608054">
                <a:tc gridSpan="2">
                  <a:txBody>
                    <a:bodyPr/>
                    <a:lstStyle/>
                    <a:p>
                      <a:pPr algn="ctr" fontAlgn="ctr"/>
                      <a:r>
                        <a:rPr lang="es-CR" sz="1200" u="none" strike="noStrike" dirty="0">
                          <a:solidFill>
                            <a:schemeClr val="bg1"/>
                          </a:solidFill>
                          <a:effectLst/>
                        </a:rPr>
                        <a:t>TOTAL</a:t>
                      </a:r>
                      <a:endParaRPr lang="es-CR" sz="1200" b="1" i="0" u="none" strike="noStrike" dirty="0">
                        <a:solidFill>
                          <a:schemeClr val="bg1"/>
                        </a:solidFill>
                        <a:effectLst/>
                        <a:latin typeface="Arial" panose="020B0604020202020204" pitchFamily="34" charset="0"/>
                      </a:endParaRPr>
                    </a:p>
                  </a:txBody>
                  <a:tcPr marL="6787" marR="6787" marT="6787" marB="0" anchor="ctr">
                    <a:lnR w="12700" cap="flat" cmpd="sng" algn="ctr">
                      <a:solidFill>
                        <a:schemeClr val="bg1"/>
                      </a:solidFill>
                      <a:prstDash val="solid"/>
                      <a:round/>
                      <a:headEnd type="none" w="med" len="med"/>
                      <a:tailEnd type="none" w="med" len="med"/>
                    </a:lnR>
                    <a:solidFill>
                      <a:schemeClr val="accent2"/>
                    </a:solidFill>
                  </a:tcPr>
                </a:tc>
                <a:tc hMerge="1">
                  <a:txBody>
                    <a:bodyPr/>
                    <a:lstStyle/>
                    <a:p>
                      <a:endParaRPr lang="es-CR"/>
                    </a:p>
                  </a:txBody>
                  <a:tcPr/>
                </a:tc>
                <a:tc>
                  <a:txBody>
                    <a:bodyPr/>
                    <a:lstStyle/>
                    <a:p>
                      <a:pPr algn="ctr" fontAlgn="ctr"/>
                      <a:r>
                        <a:rPr lang="es-CR" sz="1200" u="none" strike="noStrike" dirty="0">
                          <a:solidFill>
                            <a:schemeClr val="bg1"/>
                          </a:solidFill>
                          <a:effectLst/>
                        </a:rPr>
                        <a:t>₡515 281 083 657,51</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s-CR" sz="1200" u="none" strike="noStrike" dirty="0">
                          <a:solidFill>
                            <a:schemeClr val="bg1"/>
                          </a:solidFill>
                          <a:effectLst/>
                        </a:rPr>
                        <a:t>₡136 647 388 565,94</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s-CR" sz="1200" u="none" strike="noStrike" dirty="0">
                          <a:solidFill>
                            <a:schemeClr val="bg1"/>
                          </a:solidFill>
                          <a:effectLst/>
                        </a:rPr>
                        <a:t>₡378 633 695 091,57</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s-CR" sz="1200" u="none" strike="noStrike" dirty="0">
                          <a:solidFill>
                            <a:schemeClr val="bg1"/>
                          </a:solidFill>
                          <a:effectLst/>
                        </a:rPr>
                        <a:t>₡29 994 055 271,55</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s-CR" sz="1200" u="none" strike="noStrike" dirty="0">
                          <a:solidFill>
                            <a:schemeClr val="bg1"/>
                          </a:solidFill>
                          <a:effectLst/>
                        </a:rPr>
                        <a:t>₡46 664 361 901,09</a:t>
                      </a:r>
                      <a:endParaRPr lang="es-CR" sz="1200" b="1" i="0" u="none" strike="noStrike" dirty="0">
                        <a:solidFill>
                          <a:schemeClr val="bg1"/>
                        </a:solidFill>
                        <a:effectLst/>
                        <a:latin typeface="Arial" panose="020B0604020202020204" pitchFamily="34" charset="0"/>
                      </a:endParaRP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₡348 639 639 820,02</a:t>
                      </a:r>
                    </a:p>
                  </a:txBody>
                  <a:tcPr marL="6787" marR="6787" marT="67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marL="0" algn="ctr" defTabSz="914400" rtl="0" eaLnBrk="1" fontAlgn="ctr" latinLnBrk="0" hangingPunct="1"/>
                      <a:r>
                        <a:rPr lang="es-CR" sz="1200" b="1" u="none" strike="noStrike" kern="1200" dirty="0">
                          <a:solidFill>
                            <a:schemeClr val="bg1"/>
                          </a:solidFill>
                          <a:effectLst/>
                          <a:latin typeface="+mn-lt"/>
                          <a:ea typeface="+mn-ea"/>
                          <a:cs typeface="+mn-cs"/>
                        </a:rPr>
                        <a:t>92,08</a:t>
                      </a:r>
                    </a:p>
                  </a:txBody>
                  <a:tcPr marL="6787" marR="6787" marT="678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xmlns="" val="10005"/>
                  </a:ext>
                </a:extLst>
              </a:tr>
              <a:tr h="400763">
                <a:tc gridSpan="9">
                  <a:txBody>
                    <a:bodyPr/>
                    <a:lstStyle/>
                    <a:p>
                      <a:pPr algn="l" fontAlgn="ctr"/>
                      <a:r>
                        <a:rPr lang="es-CR" sz="1400" b="1" u="none" strike="noStrike" dirty="0">
                          <a:effectLst/>
                        </a:rPr>
                        <a:t>Reserva para Atención</a:t>
                      </a:r>
                      <a:r>
                        <a:rPr lang="es-CR" sz="1400" b="1" u="none" strike="noStrike" baseline="0" dirty="0">
                          <a:effectLst/>
                        </a:rPr>
                        <a:t> de Emergencias: </a:t>
                      </a:r>
                      <a:r>
                        <a:rPr lang="es-CR" sz="1400" b="1" u="sng" strike="noStrike" dirty="0">
                          <a:effectLst/>
                        </a:rPr>
                        <a:t>₡ </a:t>
                      </a:r>
                      <a:r>
                        <a:rPr lang="es-MX" sz="1400" b="1" u="sng" strike="noStrike" kern="1200" dirty="0">
                          <a:solidFill>
                            <a:schemeClr val="tx1"/>
                          </a:solidFill>
                          <a:effectLst/>
                          <a:latin typeface="+mn-lt"/>
                          <a:ea typeface="+mn-ea"/>
                          <a:cs typeface="+mn-cs"/>
                        </a:rPr>
                        <a:t>4.000.000.000.00</a:t>
                      </a:r>
                      <a:endParaRPr lang="es-CR" sz="1400" b="1" u="sng" strike="noStrike" kern="1200" dirty="0">
                        <a:solidFill>
                          <a:schemeClr val="tx1"/>
                        </a:solidFill>
                        <a:effectLst/>
                        <a:latin typeface="+mn-lt"/>
                        <a:ea typeface="+mn-ea"/>
                        <a:cs typeface="+mn-cs"/>
                      </a:endParaRPr>
                    </a:p>
                    <a:p>
                      <a:pPr algn="l" fontAlgn="ctr"/>
                      <a:r>
                        <a:rPr lang="es-CR" sz="1400" b="1" u="none" strike="noStrike" dirty="0">
                          <a:effectLst/>
                        </a:rPr>
                        <a:t>Disponible Fondo Nacional de Emergencias: </a:t>
                      </a:r>
                      <a:r>
                        <a:rPr lang="es-CR" sz="1400" b="1" u="sng" strike="noStrike" dirty="0">
                          <a:effectLst/>
                        </a:rPr>
                        <a:t> ₡3.085.816.245,95</a:t>
                      </a:r>
                      <a:endParaRPr lang="es-CR" sz="1400" b="1" i="0" u="none" strike="noStrike" dirty="0">
                        <a:solidFill>
                          <a:srgbClr val="FFFFFF"/>
                        </a:solidFill>
                        <a:effectLst/>
                        <a:latin typeface="Arial" panose="020B0604020202020204" pitchFamily="34" charset="0"/>
                      </a:endParaRPr>
                    </a:p>
                  </a:txBody>
                  <a:tcPr marL="6787" marR="6787" marT="6787"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xmlns="" val="10006"/>
                  </a:ext>
                </a:extLst>
              </a:tr>
            </a:tbl>
          </a:graphicData>
        </a:graphic>
      </p:graphicFrame>
      <p:sp>
        <p:nvSpPr>
          <p:cNvPr id="6" name="CuadroTexto 5"/>
          <p:cNvSpPr txBox="1"/>
          <p:nvPr/>
        </p:nvSpPr>
        <p:spPr>
          <a:xfrm>
            <a:off x="2962675" y="231819"/>
            <a:ext cx="6323528" cy="523220"/>
          </a:xfrm>
          <a:prstGeom prst="rect">
            <a:avLst/>
          </a:prstGeom>
          <a:noFill/>
        </p:spPr>
        <p:txBody>
          <a:bodyPr wrap="square" rtlCol="0">
            <a:spAutoFit/>
          </a:bodyPr>
          <a:lstStyle/>
          <a:p>
            <a:r>
              <a:rPr lang="es-CR" sz="2800" dirty="0"/>
              <a:t>Situación Financiera de Decretos Vigentes</a:t>
            </a:r>
          </a:p>
        </p:txBody>
      </p:sp>
      <p:sp>
        <p:nvSpPr>
          <p:cNvPr id="7" name="CuadroTexto 6"/>
          <p:cNvSpPr txBox="1"/>
          <p:nvPr/>
        </p:nvSpPr>
        <p:spPr>
          <a:xfrm>
            <a:off x="1906605" y="5596116"/>
            <a:ext cx="8216187" cy="1261884"/>
          </a:xfrm>
          <a:prstGeom prst="rect">
            <a:avLst/>
          </a:prstGeom>
          <a:noFill/>
        </p:spPr>
        <p:txBody>
          <a:bodyPr wrap="square" rtlCol="0">
            <a:spAutoFit/>
          </a:bodyPr>
          <a:lstStyle/>
          <a:p>
            <a:pPr algn="ctr" fontAlgn="ctr"/>
            <a:r>
              <a:rPr lang="es-CR" sz="2000" b="1" dirty="0"/>
              <a:t>Pendiente de Financiamiento: </a:t>
            </a:r>
          </a:p>
          <a:p>
            <a:pPr algn="ctr" fontAlgn="ctr"/>
            <a:r>
              <a:rPr lang="es-CR" sz="2800" b="1" u="sng" dirty="0"/>
              <a:t>₡348 639 639 820,02</a:t>
            </a:r>
          </a:p>
          <a:p>
            <a:pPr algn="ctr" fontAlgn="ctr"/>
            <a:endParaRPr lang="es-CR" sz="2800" b="1" dirty="0">
              <a:latin typeface="Arial" panose="020B0604020202020204" pitchFamily="34" charset="0"/>
            </a:endParaRPr>
          </a:p>
        </p:txBody>
      </p:sp>
      <p:sp>
        <p:nvSpPr>
          <p:cNvPr id="8" name="CuadroTexto 7"/>
          <p:cNvSpPr txBox="1"/>
          <p:nvPr/>
        </p:nvSpPr>
        <p:spPr>
          <a:xfrm>
            <a:off x="8145195" y="5379108"/>
            <a:ext cx="4046806" cy="246221"/>
          </a:xfrm>
          <a:prstGeom prst="rect">
            <a:avLst/>
          </a:prstGeom>
          <a:noFill/>
        </p:spPr>
        <p:txBody>
          <a:bodyPr wrap="square" rtlCol="0">
            <a:spAutoFit/>
          </a:bodyPr>
          <a:lstStyle/>
          <a:p>
            <a:r>
              <a:rPr lang="es-CR" sz="1000" dirty="0">
                <a:latin typeface="Arial" panose="020B0604020202020204" pitchFamily="34" charset="0"/>
                <a:cs typeface="Arial" panose="020B0604020202020204" pitchFamily="34" charset="0"/>
              </a:rPr>
              <a:t>Fuente: Unidad de Desarrollo Estratégico del SNGR, CNE. 2018</a:t>
            </a:r>
          </a:p>
        </p:txBody>
      </p:sp>
      <p:grpSp>
        <p:nvGrpSpPr>
          <p:cNvPr id="9" name="Grupo 8"/>
          <p:cNvGrpSpPr/>
          <p:nvPr/>
        </p:nvGrpSpPr>
        <p:grpSpPr>
          <a:xfrm>
            <a:off x="600155" y="6157725"/>
            <a:ext cx="11216707" cy="650591"/>
            <a:chOff x="594025" y="234571"/>
            <a:chExt cx="10670658" cy="77240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11" name="Imagen 10"/>
            <p:cNvPicPr>
              <a:picLocks noChangeAspect="1"/>
            </p:cNvPicPr>
            <p:nvPr/>
          </p:nvPicPr>
          <p:blipFill>
            <a:blip r:embed="rId3"/>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881557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40301370"/>
              </p:ext>
            </p:extLst>
          </p:nvPr>
        </p:nvGraphicFramePr>
        <p:xfrm>
          <a:off x="2248681" y="1696165"/>
          <a:ext cx="8137884" cy="3069018"/>
        </p:xfrm>
        <a:graphic>
          <a:graphicData uri="http://schemas.openxmlformats.org/drawingml/2006/table">
            <a:tbl>
              <a:tblPr>
                <a:tableStyleId>{5DA37D80-6434-44D0-A028-1B22A696006F}</a:tableStyleId>
              </a:tblPr>
              <a:tblGrid>
                <a:gridCol w="1651869">
                  <a:extLst>
                    <a:ext uri="{9D8B030D-6E8A-4147-A177-3AD203B41FA5}">
                      <a16:colId xmlns:a16="http://schemas.microsoft.com/office/drawing/2014/main" xmlns="" val="20000"/>
                    </a:ext>
                  </a:extLst>
                </a:gridCol>
                <a:gridCol w="3189024">
                  <a:extLst>
                    <a:ext uri="{9D8B030D-6E8A-4147-A177-3AD203B41FA5}">
                      <a16:colId xmlns:a16="http://schemas.microsoft.com/office/drawing/2014/main" xmlns="" val="20001"/>
                    </a:ext>
                  </a:extLst>
                </a:gridCol>
                <a:gridCol w="3296991">
                  <a:extLst>
                    <a:ext uri="{9D8B030D-6E8A-4147-A177-3AD203B41FA5}">
                      <a16:colId xmlns:a16="http://schemas.microsoft.com/office/drawing/2014/main" xmlns="" val="20002"/>
                    </a:ext>
                  </a:extLst>
                </a:gridCol>
              </a:tblGrid>
              <a:tr h="745900">
                <a:tc>
                  <a:txBody>
                    <a:bodyPr/>
                    <a:lstStyle/>
                    <a:p>
                      <a:pPr algn="ctr" fontAlgn="ctr"/>
                      <a:r>
                        <a:rPr lang="es-CR" sz="2000" u="none" strike="noStrike" dirty="0">
                          <a:solidFill>
                            <a:schemeClr val="bg1"/>
                          </a:solidFill>
                          <a:effectLst/>
                        </a:rPr>
                        <a:t>Decreto Ejecutivo</a:t>
                      </a:r>
                      <a:endParaRPr lang="es-CR" sz="20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CR" sz="2000" u="none" strike="noStrike" dirty="0">
                          <a:solidFill>
                            <a:schemeClr val="bg1"/>
                          </a:solidFill>
                          <a:effectLst/>
                        </a:rPr>
                        <a:t>Plan General de Emergencia</a:t>
                      </a:r>
                      <a:endParaRPr lang="es-CR" sz="20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a:txBody>
                    <a:bodyPr/>
                    <a:lstStyle/>
                    <a:p>
                      <a:pPr algn="ctr" fontAlgn="ctr"/>
                      <a:r>
                        <a:rPr lang="es-CR" sz="2000" u="none" strike="noStrike" dirty="0">
                          <a:solidFill>
                            <a:schemeClr val="bg1"/>
                          </a:solidFill>
                          <a:effectLst/>
                        </a:rPr>
                        <a:t>Primeros Impactos</a:t>
                      </a:r>
                      <a:endParaRPr lang="es-CR" sz="20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xmlns="" val="10000"/>
                  </a:ext>
                </a:extLst>
              </a:tr>
              <a:tr h="618869">
                <a:tc>
                  <a:txBody>
                    <a:bodyPr/>
                    <a:lstStyle/>
                    <a:p>
                      <a:pPr algn="ctr" fontAlgn="ctr"/>
                      <a:r>
                        <a:rPr lang="es-CR" sz="1600" u="none" strike="noStrike">
                          <a:effectLst/>
                        </a:rPr>
                        <a:t>N°39056-MP                                        </a:t>
                      </a:r>
                      <a:endParaRPr lang="es-CR" sz="1600" b="0" i="0" u="none" strike="noStrike">
                        <a:solidFill>
                          <a:srgbClr val="000000"/>
                        </a:solidFill>
                        <a:effectLst/>
                        <a:latin typeface="Arial" panose="020B0604020202020204" pitchFamily="34" charset="0"/>
                      </a:endParaRPr>
                    </a:p>
                  </a:txBody>
                  <a:tcPr marL="9525" marR="9525" marT="9525" marB="0" anchor="ctr"/>
                </a:tc>
                <a:tc>
                  <a:txBody>
                    <a:bodyPr/>
                    <a:lstStyle/>
                    <a:p>
                      <a:pPr algn="just" fontAlgn="ctr"/>
                      <a:r>
                        <a:rPr lang="es-CR" sz="1600" u="none" strike="noStrike" dirty="0">
                          <a:effectLst/>
                        </a:rPr>
                        <a:t>Inundaciones y Deslizamientos - 2015</a:t>
                      </a:r>
                      <a:endParaRPr lang="es-CR"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CR" sz="2400" u="none" strike="noStrike" dirty="0">
                          <a:effectLst/>
                        </a:rPr>
                        <a:t>₡959 194 579,48</a:t>
                      </a:r>
                      <a:endParaRPr lang="es-CR" sz="2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602583">
                <a:tc>
                  <a:txBody>
                    <a:bodyPr/>
                    <a:lstStyle/>
                    <a:p>
                      <a:pPr algn="ctr" fontAlgn="ctr"/>
                      <a:r>
                        <a:rPr lang="es-CR" sz="1600" u="none" strike="noStrike">
                          <a:effectLst/>
                        </a:rPr>
                        <a:t>N°40027-MP</a:t>
                      </a:r>
                      <a:endParaRPr lang="es-CR" sz="1600" b="0" i="0" u="none" strike="noStrike">
                        <a:solidFill>
                          <a:srgbClr val="000000"/>
                        </a:solidFill>
                        <a:effectLst/>
                        <a:latin typeface="Arial" panose="020B0604020202020204" pitchFamily="34" charset="0"/>
                      </a:endParaRPr>
                    </a:p>
                  </a:txBody>
                  <a:tcPr marL="9525" marR="9525" marT="9525" marB="0" anchor="ctr"/>
                </a:tc>
                <a:tc>
                  <a:txBody>
                    <a:bodyPr/>
                    <a:lstStyle/>
                    <a:p>
                      <a:pPr algn="just" fontAlgn="ctr"/>
                      <a:r>
                        <a:rPr lang="es-CR" sz="1600" u="none" strike="noStrike" dirty="0">
                          <a:effectLst/>
                        </a:rPr>
                        <a:t>Huracán Otto - 2016</a:t>
                      </a:r>
                      <a:endParaRPr lang="es-CR"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a:r>
                        <a:rPr lang="es-CR" sz="2400" u="none" strike="noStrike" dirty="0">
                          <a:effectLst/>
                        </a:rPr>
                        <a:t>₡</a:t>
                      </a:r>
                      <a:r>
                        <a:rPr lang="es-CR" sz="2400" b="0" i="0" u="none" strike="noStrike" kern="1200" baseline="0" dirty="0">
                          <a:solidFill>
                            <a:schemeClr val="tx1"/>
                          </a:solidFill>
                          <a:latin typeface="+mn-lt"/>
                          <a:ea typeface="+mn-ea"/>
                          <a:cs typeface="+mn-cs"/>
                        </a:rPr>
                        <a:t>1 722 843 651</a:t>
                      </a:r>
                    </a:p>
                  </a:txBody>
                  <a:tcPr marL="9525" marR="9525" marT="9525" marB="0" anchor="ctr"/>
                </a:tc>
                <a:extLst>
                  <a:ext uri="{0D108BD9-81ED-4DB2-BD59-A6C34878D82A}">
                    <a16:rowId xmlns:a16="http://schemas.microsoft.com/office/drawing/2014/main" xmlns="" val="10002"/>
                  </a:ext>
                </a:extLst>
              </a:tr>
              <a:tr h="618869">
                <a:tc>
                  <a:txBody>
                    <a:bodyPr/>
                    <a:lstStyle/>
                    <a:p>
                      <a:pPr algn="ctr" fontAlgn="ctr"/>
                      <a:r>
                        <a:rPr lang="es-CR" sz="1600" u="none" strike="noStrike">
                          <a:effectLst/>
                        </a:rPr>
                        <a:t>N°40677-MP</a:t>
                      </a:r>
                      <a:endParaRPr lang="es-CR"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CR" sz="1600" u="none" strike="noStrike">
                          <a:effectLst/>
                        </a:rPr>
                        <a:t>Tormenta Tropical Nate - 2017</a:t>
                      </a:r>
                      <a:endParaRPr lang="es-CR"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CR" sz="2400" u="none" strike="noStrike" dirty="0">
                          <a:effectLst/>
                        </a:rPr>
                        <a:t>₡252 133 320,63</a:t>
                      </a:r>
                      <a:endParaRPr lang="es-CR" sz="2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482797">
                <a:tc gridSpan="2">
                  <a:txBody>
                    <a:bodyPr/>
                    <a:lstStyle/>
                    <a:p>
                      <a:pPr algn="ctr" fontAlgn="ctr"/>
                      <a:r>
                        <a:rPr lang="es-CR" sz="2000" u="none" strike="noStrike" dirty="0">
                          <a:solidFill>
                            <a:schemeClr val="bg1"/>
                          </a:solidFill>
                          <a:effectLst/>
                        </a:rPr>
                        <a:t>TOTAL</a:t>
                      </a:r>
                      <a:endParaRPr lang="es-CR" sz="2000" b="1" i="0" u="none" strike="noStrike" dirty="0">
                        <a:solidFill>
                          <a:schemeClr val="bg1"/>
                        </a:solidFill>
                        <a:effectLst/>
                        <a:latin typeface="Arial" panose="020B0604020202020204" pitchFamily="34" charset="0"/>
                      </a:endParaRPr>
                    </a:p>
                  </a:txBody>
                  <a:tcPr marL="9525" marR="9525" marT="9525" marB="0" anchor="ctr">
                    <a:solidFill>
                      <a:schemeClr val="accent2"/>
                    </a:solidFill>
                  </a:tcPr>
                </a:tc>
                <a:tc hMerge="1">
                  <a:txBody>
                    <a:bodyPr/>
                    <a:lstStyle/>
                    <a:p>
                      <a:endParaRPr lang="es-CR"/>
                    </a:p>
                  </a:txBody>
                  <a:tcPr/>
                </a:tc>
                <a:tc>
                  <a:txBody>
                    <a:bodyPr/>
                    <a:lstStyle/>
                    <a:p>
                      <a:pPr algn="r" fontAlgn="ctr"/>
                      <a:r>
                        <a:rPr lang="es-CR" sz="2400" b="1" i="0" u="none" strike="noStrike" dirty="0">
                          <a:solidFill>
                            <a:srgbClr val="FFFFFF"/>
                          </a:solidFill>
                          <a:effectLst/>
                          <a:latin typeface="Arial" panose="020B0604020202020204" pitchFamily="34" charset="0"/>
                        </a:rPr>
                        <a:t> ₡  2 934 171 551,11 </a:t>
                      </a:r>
                    </a:p>
                  </a:txBody>
                  <a:tcPr marL="9525" marR="9525" marT="9525" marB="0" anchor="ctr">
                    <a:solidFill>
                      <a:schemeClr val="accent2"/>
                    </a:solidFill>
                  </a:tcPr>
                </a:tc>
                <a:extLst>
                  <a:ext uri="{0D108BD9-81ED-4DB2-BD59-A6C34878D82A}">
                    <a16:rowId xmlns:a16="http://schemas.microsoft.com/office/drawing/2014/main" xmlns="" val="10004"/>
                  </a:ext>
                </a:extLst>
              </a:tr>
            </a:tbl>
          </a:graphicData>
        </a:graphic>
      </p:graphicFrame>
      <p:sp>
        <p:nvSpPr>
          <p:cNvPr id="3" name="CuadroTexto 2"/>
          <p:cNvSpPr txBox="1"/>
          <p:nvPr/>
        </p:nvSpPr>
        <p:spPr>
          <a:xfrm>
            <a:off x="3155859" y="631064"/>
            <a:ext cx="6323528" cy="1077218"/>
          </a:xfrm>
          <a:prstGeom prst="rect">
            <a:avLst/>
          </a:prstGeom>
          <a:noFill/>
        </p:spPr>
        <p:txBody>
          <a:bodyPr wrap="square" rtlCol="0">
            <a:spAutoFit/>
          </a:bodyPr>
          <a:lstStyle/>
          <a:p>
            <a:pPr algn="ctr"/>
            <a:r>
              <a:rPr lang="es-CR" sz="3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Inversión en Primeros Impactos con Recursos del FNE</a:t>
            </a:r>
          </a:p>
        </p:txBody>
      </p:sp>
      <p:sp>
        <p:nvSpPr>
          <p:cNvPr id="4" name="CuadroTexto 3"/>
          <p:cNvSpPr txBox="1"/>
          <p:nvPr/>
        </p:nvSpPr>
        <p:spPr>
          <a:xfrm>
            <a:off x="6508571" y="4765183"/>
            <a:ext cx="3877994" cy="246221"/>
          </a:xfrm>
          <a:prstGeom prst="rect">
            <a:avLst/>
          </a:prstGeom>
          <a:noFill/>
        </p:spPr>
        <p:txBody>
          <a:bodyPr wrap="square" rtlCol="0">
            <a:spAutoFit/>
          </a:bodyPr>
          <a:lstStyle/>
          <a:p>
            <a:r>
              <a:rPr lang="es-CR" sz="1000" dirty="0">
                <a:latin typeface="Arial" panose="020B0604020202020204" pitchFamily="34" charset="0"/>
                <a:cs typeface="Arial" panose="020B0604020202020204" pitchFamily="34" charset="0"/>
              </a:rPr>
              <a:t>Fuente: Unidad de Desarrollo Estratégico del SNGR, CNE. 2018</a:t>
            </a:r>
          </a:p>
        </p:txBody>
      </p:sp>
      <p:grpSp>
        <p:nvGrpSpPr>
          <p:cNvPr id="5" name="Grupo 4"/>
          <p:cNvGrpSpPr/>
          <p:nvPr/>
        </p:nvGrpSpPr>
        <p:grpSpPr>
          <a:xfrm>
            <a:off x="600155" y="6157725"/>
            <a:ext cx="10902117" cy="650591"/>
            <a:chOff x="594025" y="234571"/>
            <a:chExt cx="10670658" cy="77240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731" y="236526"/>
              <a:ext cx="763952" cy="770445"/>
            </a:xfrm>
            <a:prstGeom prst="rect">
              <a:avLst/>
            </a:prstGeom>
          </p:spPr>
        </p:pic>
        <p:pic>
          <p:nvPicPr>
            <p:cNvPr id="7" name="Imagen 6"/>
            <p:cNvPicPr>
              <a:picLocks noChangeAspect="1"/>
            </p:cNvPicPr>
            <p:nvPr/>
          </p:nvPicPr>
          <p:blipFill>
            <a:blip r:embed="rId3"/>
            <a:stretch>
              <a:fillRect/>
            </a:stretch>
          </p:blipFill>
          <p:spPr>
            <a:xfrm>
              <a:off x="594025" y="234571"/>
              <a:ext cx="819753" cy="770445"/>
            </a:xfrm>
            <a:prstGeom prst="rect">
              <a:avLst/>
            </a:prstGeom>
          </p:spPr>
        </p:pic>
      </p:grpSp>
    </p:spTree>
    <p:extLst>
      <p:ext uri="{BB962C8B-B14F-4D97-AF65-F5344CB8AC3E}">
        <p14:creationId xmlns:p14="http://schemas.microsoft.com/office/powerpoint/2010/main" val="513004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438</TotalTime>
  <Words>853</Words>
  <Application>Microsoft Office PowerPoint</Application>
  <PresentationFormat>Panorámica</PresentationFormat>
  <Paragraphs>162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Bahnschrift Condensed</vt:lpstr>
      <vt:lpstr>Calibri</vt:lpstr>
      <vt:lpstr>Calibri Light</vt:lpstr>
      <vt:lpstr>Cambria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ACCION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Picado Rojas</dc:creator>
  <cp:lastModifiedBy>Johanna Gonzalez Valverde</cp:lastModifiedBy>
  <cp:revision>34</cp:revision>
  <dcterms:created xsi:type="dcterms:W3CDTF">2018-07-31T15:57:51Z</dcterms:created>
  <dcterms:modified xsi:type="dcterms:W3CDTF">2018-08-01T19:59:39Z</dcterms:modified>
</cp:coreProperties>
</file>