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3" r:id="rId3"/>
    <p:sldId id="281" r:id="rId4"/>
    <p:sldId id="284" r:id="rId5"/>
    <p:sldId id="286" r:id="rId6"/>
    <p:sldId id="287" r:id="rId7"/>
    <p:sldId id="289" r:id="rId8"/>
    <p:sldId id="299" r:id="rId9"/>
    <p:sldId id="285" r:id="rId10"/>
    <p:sldId id="265" r:id="rId11"/>
    <p:sldId id="291" r:id="rId12"/>
    <p:sldId id="307" r:id="rId13"/>
    <p:sldId id="308" r:id="rId14"/>
    <p:sldId id="293" r:id="rId15"/>
    <p:sldId id="292" r:id="rId16"/>
    <p:sldId id="274" r:id="rId17"/>
    <p:sldId id="294" r:id="rId18"/>
    <p:sldId id="295" r:id="rId19"/>
    <p:sldId id="296" r:id="rId20"/>
    <p:sldId id="260" r:id="rId21"/>
    <p:sldId id="297" r:id="rId22"/>
    <p:sldId id="290" r:id="rId23"/>
    <p:sldId id="276" r:id="rId24"/>
    <p:sldId id="298" r:id="rId25"/>
    <p:sldId id="280" r:id="rId26"/>
    <p:sldId id="300" r:id="rId27"/>
    <p:sldId id="261" r:id="rId28"/>
    <p:sldId id="301" r:id="rId29"/>
    <p:sldId id="277" r:id="rId30"/>
    <p:sldId id="278" r:id="rId31"/>
    <p:sldId id="302" r:id="rId32"/>
    <p:sldId id="303" r:id="rId33"/>
    <p:sldId id="306" r:id="rId34"/>
  </p:sldIdLst>
  <p:sldSz cx="13271500" cy="6859588"/>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41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a Esquivel Vega" initials="VEV" lastIdx="1" clrIdx="0">
    <p:extLst>
      <p:ext uri="{19B8F6BF-5375-455C-9EA6-DF929625EA0E}">
        <p15:presenceInfo xmlns:p15="http://schemas.microsoft.com/office/powerpoint/2012/main" userId="S::viviana.esquivel.vega@mep.go.cr::6144ad7a-b44c-498d-80cb-1f49018d23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63"/>
    <a:srgbClr val="293F87"/>
    <a:srgbClr val="2C819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9" autoAdjust="0"/>
    <p:restoredTop sz="95072"/>
  </p:normalViewPr>
  <p:slideViewPr>
    <p:cSldViewPr>
      <p:cViewPr varScale="1">
        <p:scale>
          <a:sx n="99" d="100"/>
          <a:sy n="99" d="100"/>
        </p:scale>
        <p:origin x="208" y="264"/>
      </p:cViewPr>
      <p:guideLst>
        <p:guide orient="horz" pos="2161"/>
        <p:guide pos="41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'[Copia de Reportes ERCE 2019_Graficos Niveles y Medias_v04.xlsx]Niveles PaisVSRegion'!$G$13</c:f>
          <c:strCache>
            <c:ptCount val="1"/>
            <c:pt idx="0">
              <c:v>ERCE - Lectura 3º grado</c:v>
            </c:pt>
          </c:strCache>
        </c:strRef>
      </c:tx>
      <c:layout>
        <c:manualLayout>
          <c:xMode val="edge"/>
          <c:yMode val="edge"/>
          <c:x val="1.7330309950360799E-2"/>
          <c:y val="3.504988723597069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bar"/>
        <c:grouping val="stacked"/>
        <c:varyColors val="0"/>
        <c:ser>
          <c:idx val="4"/>
          <c:order val="0"/>
          <c:tx>
            <c:strRef>
              <c:f>'[Copia de Reportes ERCE 2019_Graficos Niveles y Medias_v04.xlsx]Niveles PaisVSRegion'!$L$16</c:f>
              <c:strCache>
                <c:ptCount val="1"/>
                <c:pt idx="0">
                  <c:v>Nivel I</c:v>
                </c:pt>
              </c:strCache>
            </c:strRef>
          </c:tx>
          <c:spPr>
            <a:solidFill>
              <a:srgbClr val="9B3B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PaisVSRegion'!$L$17:$L$616</c:f>
              <c:numCache>
                <c:formatCode>0.00</c:formatCode>
                <c:ptCount val="2"/>
                <c:pt idx="0">
                  <c:v>#N/A</c:v>
                </c:pt>
                <c:pt idx="1">
                  <c:v>#N/A</c:v>
                </c:pt>
              </c:numCache>
            </c:numRef>
          </c:val>
          <c:extLst>
            <c:ext xmlns:c16="http://schemas.microsoft.com/office/drawing/2014/chart" uri="{C3380CC4-5D6E-409C-BE32-E72D297353CC}">
              <c16:uniqueId val="{00000000-BC49-9A4B-8F0F-B2B6F145B1CE}"/>
            </c:ext>
          </c:extLst>
        </c:ser>
        <c:ser>
          <c:idx val="1"/>
          <c:order val="1"/>
          <c:tx>
            <c:strRef>
              <c:f>'[Copia de Reportes ERCE 2019_Graficos Niveles y Medias_v04.xlsx]Niveles PaisVSRegion'!$N$16</c:f>
              <c:strCache>
                <c:ptCount val="1"/>
                <c:pt idx="0">
                  <c:v>Nivel II</c:v>
                </c:pt>
              </c:strCache>
            </c:strRef>
          </c:tx>
          <c:spPr>
            <a:solidFill>
              <a:srgbClr val="EC619F"/>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PaisVSRegion'!$N$17:$N$616</c:f>
              <c:numCache>
                <c:formatCode>0.0</c:formatCode>
                <c:ptCount val="2"/>
                <c:pt idx="0">
                  <c:v>17.7</c:v>
                </c:pt>
                <c:pt idx="1">
                  <c:v>17.6350509004867</c:v>
                </c:pt>
              </c:numCache>
            </c:numRef>
          </c:val>
          <c:extLst>
            <c:ext xmlns:c16="http://schemas.microsoft.com/office/drawing/2014/chart" uri="{C3380CC4-5D6E-409C-BE32-E72D297353CC}">
              <c16:uniqueId val="{00000001-BC49-9A4B-8F0F-B2B6F145B1CE}"/>
            </c:ext>
          </c:extLst>
        </c:ser>
        <c:ser>
          <c:idx val="0"/>
          <c:order val="2"/>
          <c:tx>
            <c:strRef>
              <c:f>'[Copia de Reportes ERCE 2019_Graficos Niveles y Medias_v04.xlsx]Niveles PaisVSRegion'!$M$16</c:f>
              <c:strCache>
                <c:ptCount val="1"/>
                <c:pt idx="0">
                  <c:v>Nivel I</c:v>
                </c:pt>
              </c:strCache>
            </c:strRef>
          </c:tx>
          <c:spPr>
            <a:solidFill>
              <a:srgbClr val="9B3B87"/>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PaisVSRegion'!$M$17:$M$616</c:f>
              <c:numCache>
                <c:formatCode>0.0</c:formatCode>
                <c:ptCount val="2"/>
                <c:pt idx="0">
                  <c:v>-44.3</c:v>
                </c:pt>
                <c:pt idx="1">
                  <c:v>-25.310585405893299</c:v>
                </c:pt>
              </c:numCache>
            </c:numRef>
          </c:val>
          <c:extLst>
            <c:ext xmlns:c16="http://schemas.microsoft.com/office/drawing/2014/chart" uri="{C3380CC4-5D6E-409C-BE32-E72D297353CC}">
              <c16:uniqueId val="{00000002-BC49-9A4B-8F0F-B2B6F145B1CE}"/>
            </c:ext>
          </c:extLst>
        </c:ser>
        <c:ser>
          <c:idx val="2"/>
          <c:order val="3"/>
          <c:tx>
            <c:strRef>
              <c:f>'[Copia de Reportes ERCE 2019_Graficos Niveles y Medias_v04.xlsx]Niveles PaisVSRegion'!$O$16</c:f>
              <c:strCache>
                <c:ptCount val="1"/>
                <c:pt idx="0">
                  <c:v>Nivel III</c:v>
                </c:pt>
              </c:strCache>
            </c:strRef>
          </c:tx>
          <c:spPr>
            <a:solidFill>
              <a:srgbClr val="0077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PaisVSRegion'!$O$17:$O$616</c:f>
              <c:numCache>
                <c:formatCode>0.0</c:formatCode>
                <c:ptCount val="2"/>
                <c:pt idx="0">
                  <c:v>22.3</c:v>
                </c:pt>
                <c:pt idx="1">
                  <c:v>29.795881408230002</c:v>
                </c:pt>
              </c:numCache>
            </c:numRef>
          </c:val>
          <c:extLst>
            <c:ext xmlns:c16="http://schemas.microsoft.com/office/drawing/2014/chart" uri="{C3380CC4-5D6E-409C-BE32-E72D297353CC}">
              <c16:uniqueId val="{00000003-BC49-9A4B-8F0F-B2B6F145B1CE}"/>
            </c:ext>
          </c:extLst>
        </c:ser>
        <c:ser>
          <c:idx val="3"/>
          <c:order val="4"/>
          <c:tx>
            <c:strRef>
              <c:f>'[Copia de Reportes ERCE 2019_Graficos Niveles y Medias_v04.xlsx]Niveles PaisVSRegion'!$P$16</c:f>
              <c:strCache>
                <c:ptCount val="1"/>
                <c:pt idx="0">
                  <c:v>Nivel IV</c:v>
                </c:pt>
              </c:strCache>
            </c:strRef>
          </c:tx>
          <c:spPr>
            <a:solidFill>
              <a:srgbClr val="004C6D"/>
            </a:solidFill>
            <a:ln>
              <a:noFill/>
            </a:ln>
            <a:effectLst/>
          </c:spPr>
          <c:invertIfNegative val="0"/>
          <c:dLbls>
            <c:spPr>
              <a:noFill/>
              <a:ln>
                <a:noFill/>
              </a:ln>
              <a:effectLst/>
            </c:spPr>
            <c:txPr>
              <a:bodyPr rot="0" spcFirstLastPara="1" vertOverflow="overflow" horzOverflow="overflow" vert="horz" wrap="square" lIns="38100" tIns="19050" rIns="38100" bIns="19050" anchor="ctr" anchorCtr="0">
                <a:spAutoFit/>
              </a:bodyPr>
              <a:lstStyle/>
              <a:p>
                <a:pPr algn="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PaisVSRegion'!$P$17:$P$616</c:f>
              <c:numCache>
                <c:formatCode>0.0</c:formatCode>
                <c:ptCount val="2"/>
                <c:pt idx="0">
                  <c:v>15.7</c:v>
                </c:pt>
                <c:pt idx="1">
                  <c:v>27.25848228964</c:v>
                </c:pt>
              </c:numCache>
            </c:numRef>
          </c:val>
          <c:extLst>
            <c:ext xmlns:c16="http://schemas.microsoft.com/office/drawing/2014/chart" uri="{C3380CC4-5D6E-409C-BE32-E72D297353CC}">
              <c16:uniqueId val="{00000004-BC49-9A4B-8F0F-B2B6F145B1CE}"/>
            </c:ext>
          </c:extLst>
        </c:ser>
        <c:dLbls>
          <c:dLblPos val="ctr"/>
          <c:showLegendKey val="0"/>
          <c:showVal val="1"/>
          <c:showCatName val="0"/>
          <c:showSerName val="0"/>
          <c:showPercent val="0"/>
          <c:showBubbleSize val="0"/>
        </c:dLbls>
        <c:gapWidth val="50"/>
        <c:overlap val="100"/>
        <c:axId val="-1045083088"/>
        <c:axId val="-1045079824"/>
      </c:barChart>
      <c:catAx>
        <c:axId val="-1045083088"/>
        <c:scaling>
          <c:orientation val="minMax"/>
        </c:scaling>
        <c:delete val="0"/>
        <c:axPos val="l"/>
        <c:majorGridlines>
          <c:spPr>
            <a:ln w="0"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crossAx val="-1045079824"/>
        <c:crossesAt val="0"/>
        <c:auto val="1"/>
        <c:lblAlgn val="ctr"/>
        <c:lblOffset val="100"/>
        <c:tickLblSkip val="1"/>
        <c:tickMarkSkip val="1"/>
        <c:noMultiLvlLbl val="0"/>
      </c:catAx>
      <c:valAx>
        <c:axId val="-1045079824"/>
        <c:scaling>
          <c:orientation val="minMax"/>
          <c:max val="100"/>
          <c:min val="-100"/>
        </c:scaling>
        <c:delete val="1"/>
        <c:axPos val="b"/>
        <c:majorGridlines>
          <c:spPr>
            <a:ln w="9525" cap="flat" cmpd="sng" algn="ctr">
              <a:noFill/>
              <a:round/>
            </a:ln>
            <a:effectLst/>
          </c:spPr>
        </c:majorGridlines>
        <c:minorGridlines>
          <c:spPr>
            <a:ln w="9525" cap="flat" cmpd="sng" algn="ctr">
              <a:noFill/>
              <a:round/>
            </a:ln>
            <a:effectLst/>
          </c:spPr>
        </c:minorGridlines>
        <c:numFmt formatCode="0;0;0;" sourceLinked="0"/>
        <c:majorTickMark val="out"/>
        <c:minorTickMark val="none"/>
        <c:tickLblPos val="nextTo"/>
        <c:crossAx val="-1045083088"/>
        <c:crossesAt val="1"/>
        <c:crossBetween val="between"/>
        <c:majorUnit val="20"/>
        <c:minorUnit val="10"/>
      </c:valAx>
      <c:spPr>
        <a:noFill/>
        <a:ln>
          <a:noFill/>
        </a:ln>
        <a:effectLst>
          <a:softEdge rad="0"/>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solidFill>
      <a:schemeClr val="bg1"/>
    </a:solidFill>
    <a:ln w="9525" cap="flat" cmpd="sng" algn="ctr">
      <a:noFill/>
      <a:round/>
    </a:ln>
    <a:effectLst/>
  </c:spPr>
  <c:txPr>
    <a:bodyPr/>
    <a:lstStyle/>
    <a:p>
      <a:pPr>
        <a:defRPr/>
      </a:pPr>
      <a:endParaRPr lang="es-C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'[Copia de Reportes ERCE 2019_Graficos Niveles y Medias_v04.xlsx]Niveles PaisVSRegion'!$G$13</c:f>
          <c:strCache>
            <c:ptCount val="1"/>
            <c:pt idx="0">
              <c:v>ERCE - Lectura 6º grado</c:v>
            </c:pt>
          </c:strCache>
        </c:strRef>
      </c:tx>
      <c:layout>
        <c:manualLayout>
          <c:xMode val="edge"/>
          <c:yMode val="edge"/>
          <c:x val="1.7330316420263982E-2"/>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bar"/>
        <c:grouping val="stacked"/>
        <c:varyColors val="0"/>
        <c:ser>
          <c:idx val="4"/>
          <c:order val="0"/>
          <c:tx>
            <c:strRef>
              <c:f>'[Copia de Reportes ERCE 2019_Graficos Niveles y Medias_v04.xlsx]Niveles PaisVSRegion'!$L$16</c:f>
              <c:strCache>
                <c:ptCount val="1"/>
                <c:pt idx="0">
                  <c:v>Nivel I</c:v>
                </c:pt>
              </c:strCache>
            </c:strRef>
          </c:tx>
          <c:spPr>
            <a:solidFill>
              <a:srgbClr val="9B3B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PaisVSRegion'!$L$17:$L$616</c:f>
              <c:numCache>
                <c:formatCode>0.00</c:formatCode>
                <c:ptCount val="2"/>
                <c:pt idx="0">
                  <c:v>#N/A</c:v>
                </c:pt>
                <c:pt idx="1">
                  <c:v>#N/A</c:v>
                </c:pt>
              </c:numCache>
            </c:numRef>
          </c:val>
          <c:extLst>
            <c:ext xmlns:c16="http://schemas.microsoft.com/office/drawing/2014/chart" uri="{C3380CC4-5D6E-409C-BE32-E72D297353CC}">
              <c16:uniqueId val="{00000000-1F1E-2145-9C1C-7260B9FD0CCC}"/>
            </c:ext>
          </c:extLst>
        </c:ser>
        <c:ser>
          <c:idx val="1"/>
          <c:order val="1"/>
          <c:tx>
            <c:strRef>
              <c:f>'[Copia de Reportes ERCE 2019_Graficos Niveles y Medias_v04.xlsx]Niveles PaisVSRegion'!$N$16</c:f>
              <c:strCache>
                <c:ptCount val="1"/>
                <c:pt idx="0">
                  <c:v>Nivel II</c:v>
                </c:pt>
              </c:strCache>
            </c:strRef>
          </c:tx>
          <c:spPr>
            <a:solidFill>
              <a:srgbClr val="EC619F"/>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PaisVSRegion'!$N$17:$N$616</c:f>
              <c:numCache>
                <c:formatCode>0.0</c:formatCode>
                <c:ptCount val="2"/>
                <c:pt idx="0">
                  <c:v>-45.6</c:v>
                </c:pt>
                <c:pt idx="1">
                  <c:v>-38.788070130309997</c:v>
                </c:pt>
              </c:numCache>
            </c:numRef>
          </c:val>
          <c:extLst>
            <c:ext xmlns:c16="http://schemas.microsoft.com/office/drawing/2014/chart" uri="{C3380CC4-5D6E-409C-BE32-E72D297353CC}">
              <c16:uniqueId val="{00000001-1F1E-2145-9C1C-7260B9FD0CCC}"/>
            </c:ext>
          </c:extLst>
        </c:ser>
        <c:ser>
          <c:idx val="0"/>
          <c:order val="2"/>
          <c:tx>
            <c:strRef>
              <c:f>'[Copia de Reportes ERCE 2019_Graficos Niveles y Medias_v04.xlsx]Niveles PaisVSRegion'!$M$16</c:f>
              <c:strCache>
                <c:ptCount val="1"/>
                <c:pt idx="0">
                  <c:v>Nivel I</c:v>
                </c:pt>
              </c:strCache>
            </c:strRef>
          </c:tx>
          <c:spPr>
            <a:solidFill>
              <a:srgbClr val="9B3B87"/>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PaisVSRegion'!$M$17:$M$616</c:f>
              <c:numCache>
                <c:formatCode>0.0</c:formatCode>
                <c:ptCount val="2"/>
                <c:pt idx="0">
                  <c:v>-23.3</c:v>
                </c:pt>
                <c:pt idx="1">
                  <c:v>-7.1599231584199989</c:v>
                </c:pt>
              </c:numCache>
            </c:numRef>
          </c:val>
          <c:extLst>
            <c:ext xmlns:c16="http://schemas.microsoft.com/office/drawing/2014/chart" uri="{C3380CC4-5D6E-409C-BE32-E72D297353CC}">
              <c16:uniqueId val="{00000002-1F1E-2145-9C1C-7260B9FD0CCC}"/>
            </c:ext>
          </c:extLst>
        </c:ser>
        <c:ser>
          <c:idx val="2"/>
          <c:order val="3"/>
          <c:tx>
            <c:strRef>
              <c:f>'[Copia de Reportes ERCE 2019_Graficos Niveles y Medias_v04.xlsx]Niveles PaisVSRegion'!$O$16</c:f>
              <c:strCache>
                <c:ptCount val="1"/>
                <c:pt idx="0">
                  <c:v>Nivel III</c:v>
                </c:pt>
              </c:strCache>
            </c:strRef>
          </c:tx>
          <c:spPr>
            <a:solidFill>
              <a:srgbClr val="0077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PaisVSRegion'!$O$17:$O$616</c:f>
              <c:numCache>
                <c:formatCode>0.0</c:formatCode>
                <c:ptCount val="2"/>
                <c:pt idx="0">
                  <c:v>14.799999999999999</c:v>
                </c:pt>
                <c:pt idx="1">
                  <c:v>23.4296415123267</c:v>
                </c:pt>
              </c:numCache>
            </c:numRef>
          </c:val>
          <c:extLst>
            <c:ext xmlns:c16="http://schemas.microsoft.com/office/drawing/2014/chart" uri="{C3380CC4-5D6E-409C-BE32-E72D297353CC}">
              <c16:uniqueId val="{00000003-1F1E-2145-9C1C-7260B9FD0CCC}"/>
            </c:ext>
          </c:extLst>
        </c:ser>
        <c:ser>
          <c:idx val="3"/>
          <c:order val="4"/>
          <c:tx>
            <c:strRef>
              <c:f>'[Copia de Reportes ERCE 2019_Graficos Niveles y Medias_v04.xlsx]Niveles PaisVSRegion'!$P$16</c:f>
              <c:strCache>
                <c:ptCount val="1"/>
                <c:pt idx="0">
                  <c:v>Nivel IV</c:v>
                </c:pt>
              </c:strCache>
            </c:strRef>
          </c:tx>
          <c:spPr>
            <a:solidFill>
              <a:srgbClr val="004C6D"/>
            </a:solidFill>
            <a:ln>
              <a:noFill/>
            </a:ln>
            <a:effectLst/>
          </c:spPr>
          <c:invertIfNegative val="0"/>
          <c:dLbls>
            <c:spPr>
              <a:noFill/>
              <a:ln>
                <a:noFill/>
              </a:ln>
              <a:effectLst/>
            </c:spPr>
            <c:txPr>
              <a:bodyPr rot="0" spcFirstLastPara="1" vertOverflow="overflow" horzOverflow="overflow" vert="horz" wrap="square" lIns="38100" tIns="19050" rIns="38100" bIns="19050" anchor="ctr" anchorCtr="0">
                <a:spAutoFit/>
              </a:bodyPr>
              <a:lstStyle/>
              <a:p>
                <a:pPr algn="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PaisVSRegion'!$P$17:$P$616</c:f>
              <c:numCache>
                <c:formatCode>0.0</c:formatCode>
                <c:ptCount val="2"/>
                <c:pt idx="0">
                  <c:v>16.400000000000002</c:v>
                </c:pt>
                <c:pt idx="1">
                  <c:v>30.622365201643298</c:v>
                </c:pt>
              </c:numCache>
            </c:numRef>
          </c:val>
          <c:extLst>
            <c:ext xmlns:c16="http://schemas.microsoft.com/office/drawing/2014/chart" uri="{C3380CC4-5D6E-409C-BE32-E72D297353CC}">
              <c16:uniqueId val="{00000004-1F1E-2145-9C1C-7260B9FD0CCC}"/>
            </c:ext>
          </c:extLst>
        </c:ser>
        <c:dLbls>
          <c:dLblPos val="ctr"/>
          <c:showLegendKey val="0"/>
          <c:showVal val="1"/>
          <c:showCatName val="0"/>
          <c:showSerName val="0"/>
          <c:showPercent val="0"/>
          <c:showBubbleSize val="0"/>
        </c:dLbls>
        <c:gapWidth val="50"/>
        <c:overlap val="100"/>
        <c:axId val="-1045076016"/>
        <c:axId val="-1045077104"/>
      </c:barChart>
      <c:catAx>
        <c:axId val="-1045076016"/>
        <c:scaling>
          <c:orientation val="minMax"/>
        </c:scaling>
        <c:delete val="0"/>
        <c:axPos val="l"/>
        <c:majorGridlines>
          <c:spPr>
            <a:ln w="0"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crossAx val="-1045077104"/>
        <c:crossesAt val="0"/>
        <c:auto val="1"/>
        <c:lblAlgn val="ctr"/>
        <c:lblOffset val="100"/>
        <c:tickLblSkip val="1"/>
        <c:tickMarkSkip val="1"/>
        <c:noMultiLvlLbl val="0"/>
      </c:catAx>
      <c:valAx>
        <c:axId val="-1045077104"/>
        <c:scaling>
          <c:orientation val="minMax"/>
          <c:max val="100"/>
          <c:min val="-100"/>
        </c:scaling>
        <c:delete val="1"/>
        <c:axPos val="b"/>
        <c:majorGridlines>
          <c:spPr>
            <a:ln w="9525" cap="flat" cmpd="sng" algn="ctr">
              <a:noFill/>
              <a:round/>
            </a:ln>
            <a:effectLst/>
          </c:spPr>
        </c:majorGridlines>
        <c:minorGridlines>
          <c:spPr>
            <a:ln w="9525" cap="flat" cmpd="sng" algn="ctr">
              <a:noFill/>
              <a:round/>
            </a:ln>
            <a:effectLst/>
          </c:spPr>
        </c:minorGridlines>
        <c:numFmt formatCode="0;0;0;" sourceLinked="0"/>
        <c:majorTickMark val="out"/>
        <c:minorTickMark val="none"/>
        <c:tickLblPos val="nextTo"/>
        <c:crossAx val="-1045076016"/>
        <c:crossesAt val="1"/>
        <c:crossBetween val="between"/>
        <c:majorUnit val="20"/>
        <c:minorUnit val="10"/>
      </c:valAx>
      <c:spPr>
        <a:noFill/>
        <a:ln>
          <a:noFill/>
        </a:ln>
        <a:effectLst>
          <a:softEdge rad="0"/>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solidFill>
      <a:schemeClr val="bg1"/>
    </a:solidFill>
    <a:ln w="9525" cap="flat" cmpd="sng" algn="ctr">
      <a:noFill/>
      <a:round/>
    </a:ln>
    <a:effectLst/>
  </c:spPr>
  <c:txPr>
    <a:bodyPr/>
    <a:lstStyle/>
    <a:p>
      <a:pPr>
        <a:defRPr/>
      </a:pPr>
      <a:endParaRPr lang="es-C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'[Copia de Reportes ERCE 2019_Graficos Niveles y Medias_v04.xlsx]Niveles PaisVSRegion'!$G$13</c:f>
          <c:strCache>
            <c:ptCount val="1"/>
            <c:pt idx="0">
              <c:v>ERCE - Matemáticas 3º grado</c:v>
            </c:pt>
          </c:strCache>
        </c:strRef>
      </c:tx>
      <c:layout>
        <c:manualLayout>
          <c:xMode val="edge"/>
          <c:yMode val="edge"/>
          <c:x val="1.7330309950360799E-2"/>
          <c:y val="3.504988723597069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bar"/>
        <c:grouping val="stacked"/>
        <c:varyColors val="0"/>
        <c:ser>
          <c:idx val="4"/>
          <c:order val="0"/>
          <c:tx>
            <c:strRef>
              <c:f>'[Copia de Reportes ERCE 2019_Graficos Niveles y Medias_v04.xlsx]Niveles PaisVSRegion'!$L$16</c:f>
              <c:strCache>
                <c:ptCount val="1"/>
                <c:pt idx="0">
                  <c:v>Nivel I</c:v>
                </c:pt>
              </c:strCache>
            </c:strRef>
          </c:tx>
          <c:spPr>
            <a:solidFill>
              <a:srgbClr val="9B3B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PaisVSRegion'!$L$17:$L$616</c:f>
              <c:numCache>
                <c:formatCode>0.00</c:formatCode>
                <c:ptCount val="2"/>
                <c:pt idx="0">
                  <c:v>#N/A</c:v>
                </c:pt>
                <c:pt idx="1">
                  <c:v>#N/A</c:v>
                </c:pt>
              </c:numCache>
            </c:numRef>
          </c:val>
          <c:extLst>
            <c:ext xmlns:c16="http://schemas.microsoft.com/office/drawing/2014/chart" uri="{C3380CC4-5D6E-409C-BE32-E72D297353CC}">
              <c16:uniqueId val="{00000000-D095-5848-99AA-17AD5A22274A}"/>
            </c:ext>
          </c:extLst>
        </c:ser>
        <c:ser>
          <c:idx val="1"/>
          <c:order val="1"/>
          <c:tx>
            <c:strRef>
              <c:f>'[Copia de Reportes ERCE 2019_Graficos Niveles y Medias_v04.xlsx]Niveles PaisVSRegion'!$N$16</c:f>
              <c:strCache>
                <c:ptCount val="1"/>
                <c:pt idx="0">
                  <c:v>Nivel II</c:v>
                </c:pt>
              </c:strCache>
            </c:strRef>
          </c:tx>
          <c:spPr>
            <a:solidFill>
              <a:srgbClr val="EC619F"/>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PaisVSRegion'!$N$17:$N$616</c:f>
              <c:numCache>
                <c:formatCode>0.0</c:formatCode>
                <c:ptCount val="2"/>
                <c:pt idx="0">
                  <c:v>24</c:v>
                </c:pt>
                <c:pt idx="1">
                  <c:v>28.869728563640003</c:v>
                </c:pt>
              </c:numCache>
            </c:numRef>
          </c:val>
          <c:extLst>
            <c:ext xmlns:c16="http://schemas.microsoft.com/office/drawing/2014/chart" uri="{C3380CC4-5D6E-409C-BE32-E72D297353CC}">
              <c16:uniqueId val="{00000001-D095-5848-99AA-17AD5A22274A}"/>
            </c:ext>
          </c:extLst>
        </c:ser>
        <c:ser>
          <c:idx val="0"/>
          <c:order val="2"/>
          <c:tx>
            <c:strRef>
              <c:f>'[Copia de Reportes ERCE 2019_Graficos Niveles y Medias_v04.xlsx]Niveles PaisVSRegion'!$M$16</c:f>
              <c:strCache>
                <c:ptCount val="1"/>
                <c:pt idx="0">
                  <c:v>Nivel I</c:v>
                </c:pt>
              </c:strCache>
            </c:strRef>
          </c:tx>
          <c:spPr>
            <a:solidFill>
              <a:srgbClr val="9B3B87"/>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PaisVSRegion'!$M$17:$M$616</c:f>
              <c:numCache>
                <c:formatCode>0.0</c:formatCode>
                <c:ptCount val="2"/>
                <c:pt idx="0">
                  <c:v>-47.699999999999996</c:v>
                </c:pt>
                <c:pt idx="1">
                  <c:v>-33.385221753343302</c:v>
                </c:pt>
              </c:numCache>
            </c:numRef>
          </c:val>
          <c:extLst>
            <c:ext xmlns:c16="http://schemas.microsoft.com/office/drawing/2014/chart" uri="{C3380CC4-5D6E-409C-BE32-E72D297353CC}">
              <c16:uniqueId val="{00000002-D095-5848-99AA-17AD5A22274A}"/>
            </c:ext>
          </c:extLst>
        </c:ser>
        <c:ser>
          <c:idx val="2"/>
          <c:order val="3"/>
          <c:tx>
            <c:strRef>
              <c:f>'[Copia de Reportes ERCE 2019_Graficos Niveles y Medias_v04.xlsx]Niveles PaisVSRegion'!$O$16</c:f>
              <c:strCache>
                <c:ptCount val="1"/>
                <c:pt idx="0">
                  <c:v>Nivel III</c:v>
                </c:pt>
              </c:strCache>
            </c:strRef>
          </c:tx>
          <c:spPr>
            <a:solidFill>
              <a:srgbClr val="0077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PaisVSRegion'!$O$17:$O$616</c:f>
              <c:numCache>
                <c:formatCode>0.0</c:formatCode>
                <c:ptCount val="2"/>
                <c:pt idx="0">
                  <c:v>20.9</c:v>
                </c:pt>
                <c:pt idx="1">
                  <c:v>29.08137799396</c:v>
                </c:pt>
              </c:numCache>
            </c:numRef>
          </c:val>
          <c:extLst>
            <c:ext xmlns:c16="http://schemas.microsoft.com/office/drawing/2014/chart" uri="{C3380CC4-5D6E-409C-BE32-E72D297353CC}">
              <c16:uniqueId val="{00000003-D095-5848-99AA-17AD5A22274A}"/>
            </c:ext>
          </c:extLst>
        </c:ser>
        <c:ser>
          <c:idx val="3"/>
          <c:order val="4"/>
          <c:tx>
            <c:strRef>
              <c:f>'[Copia de Reportes ERCE 2019_Graficos Niveles y Medias_v04.xlsx]Niveles PaisVSRegion'!$P$16</c:f>
              <c:strCache>
                <c:ptCount val="1"/>
                <c:pt idx="0">
                  <c:v>Nivel IV</c:v>
                </c:pt>
              </c:strCache>
            </c:strRef>
          </c:tx>
          <c:spPr>
            <a:solidFill>
              <a:srgbClr val="004C6D"/>
            </a:solidFill>
            <a:ln>
              <a:noFill/>
            </a:ln>
            <a:effectLst/>
          </c:spPr>
          <c:invertIfNegative val="0"/>
          <c:dLbls>
            <c:spPr>
              <a:noFill/>
              <a:ln>
                <a:noFill/>
              </a:ln>
              <a:effectLst/>
            </c:spPr>
            <c:txPr>
              <a:bodyPr rot="0" spcFirstLastPara="1" vertOverflow="overflow" horzOverflow="overflow" vert="horz" wrap="square" lIns="38100" tIns="19050" rIns="38100" bIns="19050" anchor="ctr" anchorCtr="0">
                <a:spAutoFit/>
              </a:bodyPr>
              <a:lstStyle/>
              <a:p>
                <a:pPr algn="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PaisVSRegion'!$P$17:$P$616</c:f>
              <c:numCache>
                <c:formatCode>0.0</c:formatCode>
                <c:ptCount val="2"/>
                <c:pt idx="0">
                  <c:v>7.3999999999999995</c:v>
                </c:pt>
                <c:pt idx="1">
                  <c:v>8.6636716933066698</c:v>
                </c:pt>
              </c:numCache>
            </c:numRef>
          </c:val>
          <c:extLst>
            <c:ext xmlns:c16="http://schemas.microsoft.com/office/drawing/2014/chart" uri="{C3380CC4-5D6E-409C-BE32-E72D297353CC}">
              <c16:uniqueId val="{00000004-D095-5848-99AA-17AD5A22274A}"/>
            </c:ext>
          </c:extLst>
        </c:ser>
        <c:dLbls>
          <c:dLblPos val="ctr"/>
          <c:showLegendKey val="0"/>
          <c:showVal val="1"/>
          <c:showCatName val="0"/>
          <c:showSerName val="0"/>
          <c:showPercent val="0"/>
          <c:showBubbleSize val="0"/>
        </c:dLbls>
        <c:gapWidth val="50"/>
        <c:overlap val="100"/>
        <c:axId val="-1045075472"/>
        <c:axId val="-1045088528"/>
      </c:barChart>
      <c:catAx>
        <c:axId val="-1045075472"/>
        <c:scaling>
          <c:orientation val="minMax"/>
        </c:scaling>
        <c:delete val="0"/>
        <c:axPos val="l"/>
        <c:majorGridlines>
          <c:spPr>
            <a:ln w="0"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crossAx val="-1045088528"/>
        <c:crossesAt val="0"/>
        <c:auto val="1"/>
        <c:lblAlgn val="ctr"/>
        <c:lblOffset val="100"/>
        <c:tickLblSkip val="1"/>
        <c:tickMarkSkip val="1"/>
        <c:noMultiLvlLbl val="0"/>
      </c:catAx>
      <c:valAx>
        <c:axId val="-1045088528"/>
        <c:scaling>
          <c:orientation val="minMax"/>
          <c:max val="100"/>
          <c:min val="-100"/>
        </c:scaling>
        <c:delete val="1"/>
        <c:axPos val="b"/>
        <c:majorGridlines>
          <c:spPr>
            <a:ln w="9525" cap="flat" cmpd="sng" algn="ctr">
              <a:noFill/>
              <a:round/>
            </a:ln>
            <a:effectLst/>
          </c:spPr>
        </c:majorGridlines>
        <c:minorGridlines>
          <c:spPr>
            <a:ln w="9525" cap="flat" cmpd="sng" algn="ctr">
              <a:noFill/>
              <a:round/>
            </a:ln>
            <a:effectLst/>
          </c:spPr>
        </c:minorGridlines>
        <c:numFmt formatCode="0;0;0;" sourceLinked="0"/>
        <c:majorTickMark val="out"/>
        <c:minorTickMark val="none"/>
        <c:tickLblPos val="nextTo"/>
        <c:crossAx val="-1045075472"/>
        <c:crossesAt val="1"/>
        <c:crossBetween val="between"/>
        <c:majorUnit val="20"/>
        <c:minorUnit val="10"/>
      </c:valAx>
      <c:spPr>
        <a:noFill/>
        <a:ln>
          <a:noFill/>
        </a:ln>
        <a:effectLst>
          <a:softEdge rad="0"/>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solidFill>
      <a:schemeClr val="bg1"/>
    </a:solidFill>
    <a:ln w="9525" cap="flat" cmpd="sng" algn="ctr">
      <a:noFill/>
      <a:round/>
    </a:ln>
    <a:effectLst/>
  </c:spPr>
  <c:txPr>
    <a:bodyPr/>
    <a:lstStyle/>
    <a:p>
      <a:pPr>
        <a:defRPr/>
      </a:pPr>
      <a:endParaRPr lang="es-CR"/>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'[Copia de Reportes ERCE 2019_Graficos Niveles y Medias_v04.xlsx]Niveles PaisVSRegion'!$G$13</c:f>
          <c:strCache>
            <c:ptCount val="1"/>
            <c:pt idx="0">
              <c:v>ERCE - Matemáticas 6º grado</c:v>
            </c:pt>
          </c:strCache>
        </c:strRef>
      </c:tx>
      <c:layout>
        <c:manualLayout>
          <c:xMode val="edge"/>
          <c:yMode val="edge"/>
          <c:x val="1.7330309950360799E-2"/>
          <c:y val="3.504988723597069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bar"/>
        <c:grouping val="stacked"/>
        <c:varyColors val="0"/>
        <c:ser>
          <c:idx val="4"/>
          <c:order val="0"/>
          <c:tx>
            <c:strRef>
              <c:f>'[Copia de Reportes ERCE 2019_Graficos Niveles y Medias_v04.xlsx]Niveles PaisVSRegion'!$L$16</c:f>
              <c:strCache>
                <c:ptCount val="1"/>
                <c:pt idx="0">
                  <c:v>Nivel I</c:v>
                </c:pt>
              </c:strCache>
            </c:strRef>
          </c:tx>
          <c:spPr>
            <a:solidFill>
              <a:srgbClr val="9B3B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PaisVSRegion'!$L$17:$L$616</c:f>
              <c:numCache>
                <c:formatCode>0.00</c:formatCode>
                <c:ptCount val="2"/>
                <c:pt idx="0">
                  <c:v>#N/A</c:v>
                </c:pt>
                <c:pt idx="1">
                  <c:v>#N/A</c:v>
                </c:pt>
              </c:numCache>
            </c:numRef>
          </c:val>
          <c:extLst>
            <c:ext xmlns:c16="http://schemas.microsoft.com/office/drawing/2014/chart" uri="{C3380CC4-5D6E-409C-BE32-E72D297353CC}">
              <c16:uniqueId val="{00000000-9D40-F54E-8C63-AC677B0F0DB3}"/>
            </c:ext>
          </c:extLst>
        </c:ser>
        <c:ser>
          <c:idx val="1"/>
          <c:order val="1"/>
          <c:tx>
            <c:strRef>
              <c:f>'[Copia de Reportes ERCE 2019_Graficos Niveles y Medias_v04.xlsx]Niveles PaisVSRegion'!$N$16</c:f>
              <c:strCache>
                <c:ptCount val="1"/>
                <c:pt idx="0">
                  <c:v>Nivel II</c:v>
                </c:pt>
              </c:strCache>
            </c:strRef>
          </c:tx>
          <c:spPr>
            <a:solidFill>
              <a:srgbClr val="EC619F"/>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PaisVSRegion'!$N$17:$N$616</c:f>
              <c:numCache>
                <c:formatCode>0.0</c:formatCode>
                <c:ptCount val="2"/>
                <c:pt idx="0">
                  <c:v>-33.5</c:v>
                </c:pt>
                <c:pt idx="1">
                  <c:v>-47.485752251713301</c:v>
                </c:pt>
              </c:numCache>
            </c:numRef>
          </c:val>
          <c:extLst>
            <c:ext xmlns:c16="http://schemas.microsoft.com/office/drawing/2014/chart" uri="{C3380CC4-5D6E-409C-BE32-E72D297353CC}">
              <c16:uniqueId val="{00000001-9D40-F54E-8C63-AC677B0F0DB3}"/>
            </c:ext>
          </c:extLst>
        </c:ser>
        <c:ser>
          <c:idx val="0"/>
          <c:order val="2"/>
          <c:tx>
            <c:strRef>
              <c:f>'[Copia de Reportes ERCE 2019_Graficos Niveles y Medias_v04.xlsx]Niveles PaisVSRegion'!$M$16</c:f>
              <c:strCache>
                <c:ptCount val="1"/>
                <c:pt idx="0">
                  <c:v>Nivel I</c:v>
                </c:pt>
              </c:strCache>
            </c:strRef>
          </c:tx>
          <c:spPr>
            <a:solidFill>
              <a:srgbClr val="9B3B87"/>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PaisVSRegion'!$M$17:$M$616</c:f>
              <c:numCache>
                <c:formatCode>0.0</c:formatCode>
                <c:ptCount val="2"/>
                <c:pt idx="0">
                  <c:v>-49.2</c:v>
                </c:pt>
                <c:pt idx="1">
                  <c:v>-31.593951604490002</c:v>
                </c:pt>
              </c:numCache>
            </c:numRef>
          </c:val>
          <c:extLst>
            <c:ext xmlns:c16="http://schemas.microsoft.com/office/drawing/2014/chart" uri="{C3380CC4-5D6E-409C-BE32-E72D297353CC}">
              <c16:uniqueId val="{00000002-9D40-F54E-8C63-AC677B0F0DB3}"/>
            </c:ext>
          </c:extLst>
        </c:ser>
        <c:ser>
          <c:idx val="2"/>
          <c:order val="3"/>
          <c:tx>
            <c:strRef>
              <c:f>'[Copia de Reportes ERCE 2019_Graficos Niveles y Medias_v04.xlsx]Niveles PaisVSRegion'!$O$16</c:f>
              <c:strCache>
                <c:ptCount val="1"/>
                <c:pt idx="0">
                  <c:v>Nivel III</c:v>
                </c:pt>
              </c:strCache>
            </c:strRef>
          </c:tx>
          <c:spPr>
            <a:solidFill>
              <a:srgbClr val="0077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PaisVSRegion'!$O$17:$O$616</c:f>
              <c:numCache>
                <c:formatCode>0.0</c:formatCode>
                <c:ptCount val="2"/>
                <c:pt idx="0">
                  <c:v>12.7</c:v>
                </c:pt>
                <c:pt idx="1">
                  <c:v>17.440031608833301</c:v>
                </c:pt>
              </c:numCache>
            </c:numRef>
          </c:val>
          <c:extLst>
            <c:ext xmlns:c16="http://schemas.microsoft.com/office/drawing/2014/chart" uri="{C3380CC4-5D6E-409C-BE32-E72D297353CC}">
              <c16:uniqueId val="{00000003-9D40-F54E-8C63-AC677B0F0DB3}"/>
            </c:ext>
          </c:extLst>
        </c:ser>
        <c:ser>
          <c:idx val="3"/>
          <c:order val="4"/>
          <c:tx>
            <c:strRef>
              <c:f>'[Copia de Reportes ERCE 2019_Graficos Niveles y Medias_v04.xlsx]Niveles PaisVSRegion'!$P$16</c:f>
              <c:strCache>
                <c:ptCount val="1"/>
                <c:pt idx="0">
                  <c:v>Nivel IV</c:v>
                </c:pt>
              </c:strCache>
            </c:strRef>
          </c:tx>
          <c:spPr>
            <a:solidFill>
              <a:srgbClr val="004C6D"/>
            </a:solidFill>
            <a:ln>
              <a:noFill/>
            </a:ln>
            <a:effectLst/>
          </c:spPr>
          <c:invertIfNegative val="0"/>
          <c:dLbls>
            <c:dLbl>
              <c:idx val="1"/>
              <c:layout>
                <c:manualLayout>
                  <c:x val="2.2065313327449168E-2"/>
                  <c:y val="-8.8378258948299121E-3"/>
                </c:manualLayout>
              </c:layout>
              <c:tx>
                <c:rich>
                  <a:bodyPr/>
                  <a:lstStyle/>
                  <a:p>
                    <a:fld id="{06DF06E2-76E9-45BC-8492-6593A2E9E35C}" type="VALUE">
                      <a:rPr lang="en-US">
                        <a:solidFill>
                          <a:sysClr val="windowText" lastClr="000000"/>
                        </a:solidFill>
                      </a:rPr>
                      <a:pPr/>
                      <a:t>[VALOR]</a:t>
                    </a:fld>
                    <a:endParaRPr lang="es-C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D40-F54E-8C63-AC677B0F0DB3}"/>
                </c:ext>
              </c:extLst>
            </c:dLbl>
            <c:spPr>
              <a:noFill/>
              <a:ln>
                <a:noFill/>
              </a:ln>
              <a:effectLst/>
            </c:spPr>
            <c:txPr>
              <a:bodyPr rot="0" spcFirstLastPara="1" vertOverflow="overflow" horzOverflow="overflow" vert="horz" wrap="square" lIns="38100" tIns="19050" rIns="38100" bIns="19050" anchor="ctr" anchorCtr="0">
                <a:spAutoFit/>
              </a:bodyPr>
              <a:lstStyle/>
              <a:p>
                <a:pPr algn="r">
                  <a:defRPr sz="700" b="0" i="0" u="none" strike="noStrike" kern="1200" baseline="0">
                    <a:solidFill>
                      <a:schemeClr val="bg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'[Copia de Reportes ERCE 2019_Graficos Niveles y Medias_v04.xlsx]Niveles PaisVSRegion'!$K$17:$K$616</c:f>
              <c:strCache>
                <c:ptCount val="2"/>
                <c:pt idx="0">
                  <c:v>Regional</c:v>
                </c:pt>
                <c:pt idx="1">
                  <c:v>Costa Rica</c:v>
                </c:pt>
              </c:strCache>
            </c:strRef>
          </c:cat>
          <c:val>
            <c:numRef>
              <c:f>'[Copia de Reportes ERCE 2019_Graficos Niveles y Medias_v04.xlsx]Niveles PaisVSRegion'!$P$17:$P$616</c:f>
              <c:numCache>
                <c:formatCode>0.0</c:formatCode>
                <c:ptCount val="2"/>
                <c:pt idx="0">
                  <c:v>4.7</c:v>
                </c:pt>
                <c:pt idx="1">
                  <c:v>3.4802645376633299</c:v>
                </c:pt>
              </c:numCache>
            </c:numRef>
          </c:val>
          <c:extLst>
            <c:ext xmlns:c16="http://schemas.microsoft.com/office/drawing/2014/chart" uri="{C3380CC4-5D6E-409C-BE32-E72D297353CC}">
              <c16:uniqueId val="{00000005-9D40-F54E-8C63-AC677B0F0DB3}"/>
            </c:ext>
          </c:extLst>
        </c:ser>
        <c:dLbls>
          <c:dLblPos val="ctr"/>
          <c:showLegendKey val="0"/>
          <c:showVal val="1"/>
          <c:showCatName val="0"/>
          <c:showSerName val="0"/>
          <c:showPercent val="0"/>
          <c:showBubbleSize val="0"/>
        </c:dLbls>
        <c:gapWidth val="50"/>
        <c:overlap val="100"/>
        <c:axId val="-1045087440"/>
        <c:axId val="-1045085808"/>
      </c:barChart>
      <c:catAx>
        <c:axId val="-1045087440"/>
        <c:scaling>
          <c:orientation val="minMax"/>
        </c:scaling>
        <c:delete val="0"/>
        <c:axPos val="l"/>
        <c:majorGridlines>
          <c:spPr>
            <a:ln w="0"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R"/>
          </a:p>
        </c:txPr>
        <c:crossAx val="-1045085808"/>
        <c:crossesAt val="0"/>
        <c:auto val="1"/>
        <c:lblAlgn val="ctr"/>
        <c:lblOffset val="100"/>
        <c:tickLblSkip val="1"/>
        <c:tickMarkSkip val="1"/>
        <c:noMultiLvlLbl val="0"/>
      </c:catAx>
      <c:valAx>
        <c:axId val="-1045085808"/>
        <c:scaling>
          <c:orientation val="minMax"/>
          <c:max val="100"/>
          <c:min val="-100"/>
        </c:scaling>
        <c:delete val="1"/>
        <c:axPos val="b"/>
        <c:majorGridlines>
          <c:spPr>
            <a:ln w="9525" cap="flat" cmpd="sng" algn="ctr">
              <a:noFill/>
              <a:round/>
            </a:ln>
            <a:effectLst/>
          </c:spPr>
        </c:majorGridlines>
        <c:minorGridlines>
          <c:spPr>
            <a:ln w="9525" cap="flat" cmpd="sng" algn="ctr">
              <a:noFill/>
              <a:round/>
            </a:ln>
            <a:effectLst/>
          </c:spPr>
        </c:minorGridlines>
        <c:numFmt formatCode="0;0;0;" sourceLinked="0"/>
        <c:majorTickMark val="out"/>
        <c:minorTickMark val="none"/>
        <c:tickLblPos val="nextTo"/>
        <c:crossAx val="-1045087440"/>
        <c:crossesAt val="1"/>
        <c:crossBetween val="between"/>
        <c:majorUnit val="20"/>
        <c:minorUnit val="10"/>
      </c:valAx>
      <c:spPr>
        <a:noFill/>
        <a:ln>
          <a:noFill/>
        </a:ln>
        <a:effectLst>
          <a:softEdge rad="0"/>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solidFill>
      <a:schemeClr val="bg1"/>
    </a:solidFill>
    <a:ln w="9525" cap="flat" cmpd="sng" algn="ctr">
      <a:noFill/>
      <a:round/>
    </a:ln>
    <a:effectLst/>
  </c:spPr>
  <c:txPr>
    <a:bodyPr/>
    <a:lstStyle/>
    <a:p>
      <a:pPr>
        <a:defRPr/>
      </a:pPr>
      <a:endParaRPr lang="es-C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0.17811</cdr:x>
      <cdr:y>0.25515</cdr:y>
    </cdr:from>
    <cdr:to>
      <cdr:x>0.3929</cdr:x>
      <cdr:y>0.35572</cdr:y>
    </cdr:to>
    <cdr:sp macro="" textlink="">
      <cdr:nvSpPr>
        <cdr:cNvPr id="2" name="CuadroTexto 2">
          <a:extLst xmlns:a="http://schemas.openxmlformats.org/drawingml/2006/main">
            <a:ext uri="{FF2B5EF4-FFF2-40B4-BE49-F238E27FC236}">
              <a16:creationId xmlns:a16="http://schemas.microsoft.com/office/drawing/2014/main" id="{D530D688-E27E-414F-960C-233930B932CF}"/>
            </a:ext>
          </a:extLst>
        </cdr:cNvPr>
        <cdr:cNvSpPr txBox="1"/>
      </cdr:nvSpPr>
      <cdr:spPr>
        <a:xfrm xmlns:a="http://schemas.openxmlformats.org/drawingml/2006/main">
          <a:off x="1379166" y="497424"/>
          <a:ext cx="1663150" cy="19606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s-ES_tradnl" sz="800" i="0">
              <a:solidFill>
                <a:schemeClr val="tx1">
                  <a:lumMod val="65000"/>
                  <a:lumOff val="35000"/>
                </a:schemeClr>
              </a:solidFill>
            </a:rPr>
            <a:t>Por debajo de MPL</a:t>
          </a:r>
        </a:p>
      </cdr:txBody>
    </cdr:sp>
  </cdr:relSizeAnchor>
  <cdr:relSizeAnchor xmlns:cdr="http://schemas.openxmlformats.org/drawingml/2006/chartDrawing">
    <cdr:from>
      <cdr:x>0.60906</cdr:x>
      <cdr:y>0.15683</cdr:y>
    </cdr:from>
    <cdr:to>
      <cdr:x>0.82261</cdr:x>
      <cdr:y>0.2574</cdr:y>
    </cdr:to>
    <cdr:sp macro="" textlink="">
      <cdr:nvSpPr>
        <cdr:cNvPr id="3" name="CuadroTexto 3">
          <a:extLst xmlns:a="http://schemas.openxmlformats.org/drawingml/2006/main">
            <a:ext uri="{FF2B5EF4-FFF2-40B4-BE49-F238E27FC236}">
              <a16:creationId xmlns:a16="http://schemas.microsoft.com/office/drawing/2014/main" id="{FE76551B-36A6-454E-BDBC-ECAF4FBC2EB6}"/>
            </a:ext>
          </a:extLst>
        </cdr:cNvPr>
        <cdr:cNvSpPr txBox="1"/>
      </cdr:nvSpPr>
      <cdr:spPr>
        <a:xfrm xmlns:a="http://schemas.openxmlformats.org/drawingml/2006/main">
          <a:off x="3269770" y="233680"/>
          <a:ext cx="1146443" cy="1498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s-ES_tradnl" sz="800" i="0">
              <a:solidFill>
                <a:schemeClr val="tx1">
                  <a:lumMod val="65000"/>
                  <a:lumOff val="35000"/>
                </a:schemeClr>
              </a:solidFill>
            </a:rPr>
            <a:t>Por encima MPL</a:t>
          </a:r>
        </a:p>
      </cdr:txBody>
    </cdr:sp>
  </cdr:relSizeAnchor>
</c:userShapes>
</file>

<file path=ppt/drawings/drawing2.xml><?xml version="1.0" encoding="utf-8"?>
<c:userShapes xmlns:c="http://schemas.openxmlformats.org/drawingml/2006/chart">
  <cdr:relSizeAnchor xmlns:cdr="http://schemas.openxmlformats.org/drawingml/2006/chartDrawing">
    <cdr:from>
      <cdr:x>0.20818</cdr:x>
      <cdr:y>0.15683</cdr:y>
    </cdr:from>
    <cdr:to>
      <cdr:x>0.42297</cdr:x>
      <cdr:y>0.2574</cdr:y>
    </cdr:to>
    <cdr:sp macro="" textlink="">
      <cdr:nvSpPr>
        <cdr:cNvPr id="2" name="CuadroTexto 2">
          <a:extLst xmlns:a="http://schemas.openxmlformats.org/drawingml/2006/main">
            <a:ext uri="{FF2B5EF4-FFF2-40B4-BE49-F238E27FC236}">
              <a16:creationId xmlns:a16="http://schemas.microsoft.com/office/drawing/2014/main" id="{D530D688-E27E-414F-960C-233930B932CF}"/>
            </a:ext>
          </a:extLst>
        </cdr:cNvPr>
        <cdr:cNvSpPr txBox="1"/>
      </cdr:nvSpPr>
      <cdr:spPr>
        <a:xfrm xmlns:a="http://schemas.openxmlformats.org/drawingml/2006/main">
          <a:off x="1117600" y="233680"/>
          <a:ext cx="1153159" cy="1498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s-ES_tradnl" sz="800" i="0">
              <a:solidFill>
                <a:schemeClr val="tx1">
                  <a:lumMod val="65000"/>
                  <a:lumOff val="35000"/>
                </a:schemeClr>
              </a:solidFill>
            </a:rPr>
            <a:t>Por debajo de MPL</a:t>
          </a:r>
        </a:p>
      </cdr:txBody>
    </cdr:sp>
  </cdr:relSizeAnchor>
  <cdr:relSizeAnchor xmlns:cdr="http://schemas.openxmlformats.org/drawingml/2006/chartDrawing">
    <cdr:from>
      <cdr:x>0.60906</cdr:x>
      <cdr:y>0.15683</cdr:y>
    </cdr:from>
    <cdr:to>
      <cdr:x>0.82261</cdr:x>
      <cdr:y>0.2574</cdr:y>
    </cdr:to>
    <cdr:sp macro="" textlink="">
      <cdr:nvSpPr>
        <cdr:cNvPr id="3" name="CuadroTexto 3">
          <a:extLst xmlns:a="http://schemas.openxmlformats.org/drawingml/2006/main">
            <a:ext uri="{FF2B5EF4-FFF2-40B4-BE49-F238E27FC236}">
              <a16:creationId xmlns:a16="http://schemas.microsoft.com/office/drawing/2014/main" id="{FE76551B-36A6-454E-BDBC-ECAF4FBC2EB6}"/>
            </a:ext>
          </a:extLst>
        </cdr:cNvPr>
        <cdr:cNvSpPr txBox="1"/>
      </cdr:nvSpPr>
      <cdr:spPr>
        <a:xfrm xmlns:a="http://schemas.openxmlformats.org/drawingml/2006/main">
          <a:off x="3269770" y="233680"/>
          <a:ext cx="1146443" cy="1498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s-ES_tradnl" sz="800" i="0">
              <a:solidFill>
                <a:schemeClr val="tx1">
                  <a:lumMod val="65000"/>
                  <a:lumOff val="35000"/>
                </a:schemeClr>
              </a:solidFill>
            </a:rPr>
            <a:t>Por encima MPL</a:t>
          </a:r>
        </a:p>
      </cdr:txBody>
    </cdr:sp>
  </cdr:relSizeAnchor>
</c:userShapes>
</file>

<file path=ppt/drawings/drawing3.xml><?xml version="1.0" encoding="utf-8"?>
<c:userShapes xmlns:c="http://schemas.openxmlformats.org/drawingml/2006/chart">
  <cdr:relSizeAnchor xmlns:cdr="http://schemas.openxmlformats.org/drawingml/2006/chartDrawing">
    <cdr:from>
      <cdr:x>0.20818</cdr:x>
      <cdr:y>0.23929</cdr:y>
    </cdr:from>
    <cdr:to>
      <cdr:x>0.42297</cdr:x>
      <cdr:y>0.33987</cdr:y>
    </cdr:to>
    <cdr:sp macro="" textlink="">
      <cdr:nvSpPr>
        <cdr:cNvPr id="2" name="CuadroTexto 2">
          <a:extLst xmlns:a="http://schemas.openxmlformats.org/drawingml/2006/main">
            <a:ext uri="{FF2B5EF4-FFF2-40B4-BE49-F238E27FC236}">
              <a16:creationId xmlns:a16="http://schemas.microsoft.com/office/drawing/2014/main" id="{D530D688-E27E-414F-960C-233930B932CF}"/>
            </a:ext>
          </a:extLst>
        </cdr:cNvPr>
        <cdr:cNvSpPr txBox="1"/>
      </cdr:nvSpPr>
      <cdr:spPr>
        <a:xfrm xmlns:a="http://schemas.openxmlformats.org/drawingml/2006/main">
          <a:off x="1182379" y="538978"/>
          <a:ext cx="1219921" cy="2265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s-ES_tradnl" sz="800" i="0">
              <a:solidFill>
                <a:schemeClr val="tx1">
                  <a:lumMod val="65000"/>
                  <a:lumOff val="35000"/>
                </a:schemeClr>
              </a:solidFill>
            </a:rPr>
            <a:t>Por debajo de MPL</a:t>
          </a:r>
        </a:p>
      </cdr:txBody>
    </cdr:sp>
  </cdr:relSizeAnchor>
  <cdr:relSizeAnchor xmlns:cdr="http://schemas.openxmlformats.org/drawingml/2006/chartDrawing">
    <cdr:from>
      <cdr:x>0.60906</cdr:x>
      <cdr:y>0.15683</cdr:y>
    </cdr:from>
    <cdr:to>
      <cdr:x>0.82261</cdr:x>
      <cdr:y>0.2574</cdr:y>
    </cdr:to>
    <cdr:sp macro="" textlink="">
      <cdr:nvSpPr>
        <cdr:cNvPr id="3" name="CuadroTexto 3">
          <a:extLst xmlns:a="http://schemas.openxmlformats.org/drawingml/2006/main">
            <a:ext uri="{FF2B5EF4-FFF2-40B4-BE49-F238E27FC236}">
              <a16:creationId xmlns:a16="http://schemas.microsoft.com/office/drawing/2014/main" id="{FE76551B-36A6-454E-BDBC-ECAF4FBC2EB6}"/>
            </a:ext>
          </a:extLst>
        </cdr:cNvPr>
        <cdr:cNvSpPr txBox="1"/>
      </cdr:nvSpPr>
      <cdr:spPr>
        <a:xfrm xmlns:a="http://schemas.openxmlformats.org/drawingml/2006/main">
          <a:off x="3269770" y="233680"/>
          <a:ext cx="1146443" cy="1498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s-ES_tradnl" sz="800" i="0">
              <a:solidFill>
                <a:schemeClr val="tx1">
                  <a:lumMod val="65000"/>
                  <a:lumOff val="35000"/>
                </a:schemeClr>
              </a:solidFill>
            </a:rPr>
            <a:t>Por encima MPL</a:t>
          </a:r>
        </a:p>
      </cdr:txBody>
    </cdr:sp>
  </cdr:relSizeAnchor>
</c:userShapes>
</file>

<file path=ppt/drawings/drawing4.xml><?xml version="1.0" encoding="utf-8"?>
<c:userShapes xmlns:c="http://schemas.openxmlformats.org/drawingml/2006/chart">
  <cdr:relSizeAnchor xmlns:cdr="http://schemas.openxmlformats.org/drawingml/2006/chartDrawing">
    <cdr:from>
      <cdr:x>0.20818</cdr:x>
      <cdr:y>0.15683</cdr:y>
    </cdr:from>
    <cdr:to>
      <cdr:x>0.42297</cdr:x>
      <cdr:y>0.2574</cdr:y>
    </cdr:to>
    <cdr:sp macro="" textlink="">
      <cdr:nvSpPr>
        <cdr:cNvPr id="2" name="CuadroTexto 2">
          <a:extLst xmlns:a="http://schemas.openxmlformats.org/drawingml/2006/main">
            <a:ext uri="{FF2B5EF4-FFF2-40B4-BE49-F238E27FC236}">
              <a16:creationId xmlns:a16="http://schemas.microsoft.com/office/drawing/2014/main" id="{D530D688-E27E-414F-960C-233930B932CF}"/>
            </a:ext>
          </a:extLst>
        </cdr:cNvPr>
        <cdr:cNvSpPr txBox="1"/>
      </cdr:nvSpPr>
      <cdr:spPr>
        <a:xfrm xmlns:a="http://schemas.openxmlformats.org/drawingml/2006/main">
          <a:off x="1117600" y="233680"/>
          <a:ext cx="1153159" cy="1498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s-ES_tradnl" sz="800" i="0">
              <a:solidFill>
                <a:schemeClr val="tx1">
                  <a:lumMod val="65000"/>
                  <a:lumOff val="35000"/>
                </a:schemeClr>
              </a:solidFill>
            </a:rPr>
            <a:t>Por debajo de MPL</a:t>
          </a:r>
        </a:p>
      </cdr:txBody>
    </cdr:sp>
  </cdr:relSizeAnchor>
  <cdr:relSizeAnchor xmlns:cdr="http://schemas.openxmlformats.org/drawingml/2006/chartDrawing">
    <cdr:from>
      <cdr:x>0</cdr:x>
      <cdr:y>0.15683</cdr:y>
    </cdr:from>
    <cdr:to>
      <cdr:x>1</cdr:x>
      <cdr:y>1</cdr:y>
    </cdr:to>
    <cdr:sp macro="" textlink="">
      <cdr:nvSpPr>
        <cdr:cNvPr id="3" name="CuadroTexto 3">
          <a:extLst xmlns:a="http://schemas.openxmlformats.org/drawingml/2006/main">
            <a:ext uri="{FF2B5EF4-FFF2-40B4-BE49-F238E27FC236}">
              <a16:creationId xmlns:a16="http://schemas.microsoft.com/office/drawing/2014/main" id="{FE76551B-36A6-454E-BDBC-ECAF4FBC2EB6}"/>
            </a:ext>
          </a:extLst>
        </cdr:cNvPr>
        <cdr:cNvSpPr txBox="1"/>
      </cdr:nvSpPr>
      <cdr:spPr>
        <a:xfrm xmlns:a="http://schemas.openxmlformats.org/drawingml/2006/main">
          <a:off x="0" y="353246"/>
          <a:ext cx="4972681" cy="189916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s-ES_tradnl" sz="800" i="0">
              <a:solidFill>
                <a:schemeClr val="tx1">
                  <a:lumMod val="65000"/>
                  <a:lumOff val="35000"/>
                </a:schemeClr>
              </a:solidFill>
            </a:rPr>
            <a:t>Por encima MPL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8F5C0-75C7-014F-B2D0-1AB0F22249EC}" type="datetimeFigureOut">
              <a:rPr lang="es-CR" smtClean="0"/>
              <a:t>7/12/21</a:t>
            </a:fld>
            <a:endParaRPr lang="es-CR"/>
          </a:p>
        </p:txBody>
      </p:sp>
      <p:sp>
        <p:nvSpPr>
          <p:cNvPr id="4" name="Marcador de imagen de diapositiva 3"/>
          <p:cNvSpPr>
            <a:spLocks noGrp="1" noRot="1" noChangeAspect="1"/>
          </p:cNvSpPr>
          <p:nvPr>
            <p:ph type="sldImg" idx="2"/>
          </p:nvPr>
        </p:nvSpPr>
        <p:spPr>
          <a:xfrm>
            <a:off x="444500" y="1143000"/>
            <a:ext cx="59690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F389E-C5DB-3C47-B842-6C42DB26C0BA}" type="slidenum">
              <a:rPr lang="es-CR" smtClean="0"/>
              <a:t>‹Nº›</a:t>
            </a:fld>
            <a:endParaRPr lang="es-CR"/>
          </a:p>
        </p:txBody>
      </p:sp>
    </p:spTree>
    <p:extLst>
      <p:ext uri="{BB962C8B-B14F-4D97-AF65-F5344CB8AC3E}">
        <p14:creationId xmlns:p14="http://schemas.microsoft.com/office/powerpoint/2010/main" val="173814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Cambiar año 2021 por 2022</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1</a:t>
            </a:fld>
            <a:endParaRPr lang="es-CR"/>
          </a:p>
        </p:txBody>
      </p:sp>
    </p:spTree>
    <p:extLst>
      <p:ext uri="{BB962C8B-B14F-4D97-AF65-F5344CB8AC3E}">
        <p14:creationId xmlns:p14="http://schemas.microsoft.com/office/powerpoint/2010/main" val="126080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Hacer ver la comparación y que la gente entienda la diferencia entre una y otra. </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10</a:t>
            </a:fld>
            <a:endParaRPr lang="es-CR"/>
          </a:p>
        </p:txBody>
      </p:sp>
    </p:spTree>
    <p:extLst>
      <p:ext uri="{BB962C8B-B14F-4D97-AF65-F5344CB8AC3E}">
        <p14:creationId xmlns:p14="http://schemas.microsoft.com/office/powerpoint/2010/main" val="411290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Agregar objetivo número 9. Fortalecer y escalar iniciativas para el apoyo emocional de estudiantes y familias. Ojo: poner nivelación académica en negro más resaltada.</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t>11</a:t>
            </a:fld>
            <a:endParaRPr lang="es-CR"/>
          </a:p>
        </p:txBody>
      </p:sp>
    </p:spTree>
    <p:extLst>
      <p:ext uri="{BB962C8B-B14F-4D97-AF65-F5344CB8AC3E}">
        <p14:creationId xmlns:p14="http://schemas.microsoft.com/office/powerpoint/2010/main" val="135567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t>12</a:t>
            </a:fld>
            <a:endParaRPr lang="es-CR"/>
          </a:p>
        </p:txBody>
      </p:sp>
    </p:spTree>
    <p:extLst>
      <p:ext uri="{BB962C8B-B14F-4D97-AF65-F5344CB8AC3E}">
        <p14:creationId xmlns:p14="http://schemas.microsoft.com/office/powerpoint/2010/main" val="296535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t>13</a:t>
            </a:fld>
            <a:endParaRPr lang="es-CR"/>
          </a:p>
        </p:txBody>
      </p:sp>
    </p:spTree>
    <p:extLst>
      <p:ext uri="{BB962C8B-B14F-4D97-AF65-F5344CB8AC3E}">
        <p14:creationId xmlns:p14="http://schemas.microsoft.com/office/powerpoint/2010/main" val="143752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14</a:t>
            </a:fld>
            <a:endParaRPr lang="es-CR"/>
          </a:p>
        </p:txBody>
      </p:sp>
    </p:spTree>
    <p:extLst>
      <p:ext uri="{BB962C8B-B14F-4D97-AF65-F5344CB8AC3E}">
        <p14:creationId xmlns:p14="http://schemas.microsoft.com/office/powerpoint/2010/main" val="415576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15</a:t>
            </a:fld>
            <a:endParaRPr lang="es-CR"/>
          </a:p>
        </p:txBody>
      </p:sp>
    </p:spTree>
    <p:extLst>
      <p:ext uri="{BB962C8B-B14F-4D97-AF65-F5344CB8AC3E}">
        <p14:creationId xmlns:p14="http://schemas.microsoft.com/office/powerpoint/2010/main" val="3175734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Ver imagen que mandó doña María</a:t>
            </a:r>
          </a:p>
          <a:p>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t>16</a:t>
            </a:fld>
            <a:endParaRPr lang="es-CR"/>
          </a:p>
        </p:txBody>
      </p:sp>
    </p:spTree>
    <p:extLst>
      <p:ext uri="{BB962C8B-B14F-4D97-AF65-F5344CB8AC3E}">
        <p14:creationId xmlns:p14="http://schemas.microsoft.com/office/powerpoint/2010/main" val="221398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17</a:t>
            </a:fld>
            <a:endParaRPr lang="es-CR"/>
          </a:p>
        </p:txBody>
      </p:sp>
    </p:spTree>
    <p:extLst>
      <p:ext uri="{BB962C8B-B14F-4D97-AF65-F5344CB8AC3E}">
        <p14:creationId xmlns:p14="http://schemas.microsoft.com/office/powerpoint/2010/main" val="2107482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18</a:t>
            </a:fld>
            <a:endParaRPr lang="es-CR"/>
          </a:p>
        </p:txBody>
      </p:sp>
    </p:spTree>
    <p:extLst>
      <p:ext uri="{BB962C8B-B14F-4D97-AF65-F5344CB8AC3E}">
        <p14:creationId xmlns:p14="http://schemas.microsoft.com/office/powerpoint/2010/main" val="383111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¿En Educación de Adultos qué se ofrece?</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19</a:t>
            </a:fld>
            <a:endParaRPr lang="es-CR"/>
          </a:p>
        </p:txBody>
      </p:sp>
    </p:spTree>
    <p:extLst>
      <p:ext uri="{BB962C8B-B14F-4D97-AF65-F5344CB8AC3E}">
        <p14:creationId xmlns:p14="http://schemas.microsoft.com/office/powerpoint/2010/main" val="369748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2</a:t>
            </a:fld>
            <a:endParaRPr lang="es-CR"/>
          </a:p>
        </p:txBody>
      </p:sp>
    </p:spTree>
    <p:extLst>
      <p:ext uri="{BB962C8B-B14F-4D97-AF65-F5344CB8AC3E}">
        <p14:creationId xmlns:p14="http://schemas.microsoft.com/office/powerpoint/2010/main" val="367012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¿En Educación de Adultos qué se ofrece?</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t>20</a:t>
            </a:fld>
            <a:endParaRPr lang="es-CR"/>
          </a:p>
        </p:txBody>
      </p:sp>
    </p:spTree>
    <p:extLst>
      <p:ext uri="{BB962C8B-B14F-4D97-AF65-F5344CB8AC3E}">
        <p14:creationId xmlns:p14="http://schemas.microsoft.com/office/powerpoint/2010/main" val="369748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¿En Educación de Adultos qué se ofrece?</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t>21</a:t>
            </a:fld>
            <a:endParaRPr lang="es-CR"/>
          </a:p>
        </p:txBody>
      </p:sp>
    </p:spTree>
    <p:extLst>
      <p:ext uri="{BB962C8B-B14F-4D97-AF65-F5344CB8AC3E}">
        <p14:creationId xmlns:p14="http://schemas.microsoft.com/office/powerpoint/2010/main" val="2843484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¿En Educación de Adultos qué se ofrece?</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t>22</a:t>
            </a:fld>
            <a:endParaRPr lang="es-CR"/>
          </a:p>
        </p:txBody>
      </p:sp>
    </p:spTree>
    <p:extLst>
      <p:ext uri="{BB962C8B-B14F-4D97-AF65-F5344CB8AC3E}">
        <p14:creationId xmlns:p14="http://schemas.microsoft.com/office/powerpoint/2010/main" val="2642067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Incluir en qué materias estarán enfocadas las lecciones </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t>23</a:t>
            </a:fld>
            <a:endParaRPr lang="es-CR"/>
          </a:p>
        </p:txBody>
      </p:sp>
    </p:spTree>
    <p:extLst>
      <p:ext uri="{BB962C8B-B14F-4D97-AF65-F5344CB8AC3E}">
        <p14:creationId xmlns:p14="http://schemas.microsoft.com/office/powerpoint/2010/main" val="2395697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Incluir en qué materias estarán enfocadas las lecciones </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t>24</a:t>
            </a:fld>
            <a:endParaRPr lang="es-CR"/>
          </a:p>
        </p:txBody>
      </p:sp>
    </p:spTree>
    <p:extLst>
      <p:ext uri="{BB962C8B-B14F-4D97-AF65-F5344CB8AC3E}">
        <p14:creationId xmlns:p14="http://schemas.microsoft.com/office/powerpoint/2010/main" val="368936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Pendientes los datos</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t>25</a:t>
            </a:fld>
            <a:endParaRPr lang="es-CR"/>
          </a:p>
        </p:txBody>
      </p:sp>
    </p:spTree>
    <p:extLst>
      <p:ext uri="{BB962C8B-B14F-4D97-AF65-F5344CB8AC3E}">
        <p14:creationId xmlns:p14="http://schemas.microsoft.com/office/powerpoint/2010/main" val="1893282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Pendientes los datos</a:t>
            </a:r>
          </a:p>
        </p:txBody>
      </p:sp>
      <p:sp>
        <p:nvSpPr>
          <p:cNvPr id="4" name="Marcador de número de diapositiva 3"/>
          <p:cNvSpPr>
            <a:spLocks noGrp="1"/>
          </p:cNvSpPr>
          <p:nvPr>
            <p:ph type="sldNum" sz="quarter" idx="5"/>
          </p:nvPr>
        </p:nvSpPr>
        <p:spPr/>
        <p:txBody>
          <a:bodyPr/>
          <a:lstStyle/>
          <a:p>
            <a:fld id="{C8AF389E-C5DB-3C47-B842-6C42DB26C0BA}" type="slidenum">
              <a:rPr lang="es-CR" smtClean="0"/>
              <a:t>26</a:t>
            </a:fld>
            <a:endParaRPr lang="es-CR"/>
          </a:p>
        </p:txBody>
      </p:sp>
    </p:spTree>
    <p:extLst>
      <p:ext uri="{BB962C8B-B14F-4D97-AF65-F5344CB8AC3E}">
        <p14:creationId xmlns:p14="http://schemas.microsoft.com/office/powerpoint/2010/main" val="4293056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C8AF389E-C5DB-3C47-B842-6C42DB26C0BA}" type="slidenum">
              <a:rPr lang="es-CR" smtClean="0"/>
              <a:t>27</a:t>
            </a:fld>
            <a:endParaRPr lang="es-CR"/>
          </a:p>
        </p:txBody>
      </p:sp>
    </p:spTree>
    <p:extLst>
      <p:ext uri="{BB962C8B-B14F-4D97-AF65-F5344CB8AC3E}">
        <p14:creationId xmlns:p14="http://schemas.microsoft.com/office/powerpoint/2010/main" val="2274884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fld id="{C8AF389E-C5DB-3C47-B842-6C42DB26C0BA}" type="slidenum">
              <a:rPr lang="es-CR" smtClean="0"/>
              <a:t>28</a:t>
            </a:fld>
            <a:endParaRPr lang="es-CR"/>
          </a:p>
        </p:txBody>
      </p:sp>
    </p:spTree>
    <p:extLst>
      <p:ext uri="{BB962C8B-B14F-4D97-AF65-F5344CB8AC3E}">
        <p14:creationId xmlns:p14="http://schemas.microsoft.com/office/powerpoint/2010/main" val="168171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3</a:t>
            </a:fld>
            <a:endParaRPr lang="es-CR"/>
          </a:p>
        </p:txBody>
      </p:sp>
    </p:spTree>
    <p:extLst>
      <p:ext uri="{BB962C8B-B14F-4D97-AF65-F5344CB8AC3E}">
        <p14:creationId xmlns:p14="http://schemas.microsoft.com/office/powerpoint/2010/main" val="317573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Recomendaciones del informe Estado de la Educación</a:t>
            </a:r>
            <a:r>
              <a:rPr lang="es-CR" dirty="0">
                <a:effectLst/>
              </a:rPr>
              <a:t> </a:t>
            </a:r>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4</a:t>
            </a:fld>
            <a:endParaRPr lang="es-CR"/>
          </a:p>
        </p:txBody>
      </p:sp>
    </p:spTree>
    <p:extLst>
      <p:ext uri="{BB962C8B-B14F-4D97-AF65-F5344CB8AC3E}">
        <p14:creationId xmlns:p14="http://schemas.microsoft.com/office/powerpoint/2010/main" val="200454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latin typeface="Arial" panose="020B0604020202020204" pitchFamily="34" charset="0"/>
                <a:ea typeface="Calibri" panose="020F0502020204030204" pitchFamily="34" charset="0"/>
                <a:cs typeface="Times New Roman" panose="02020603050405020304" pitchFamily="18" charset="0"/>
              </a:rPr>
              <a:t>Se realizó por medio de la prueba TEYL de la UCR. Fue una prueba de carácter Muestral</a:t>
            </a:r>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5</a:t>
            </a:fld>
            <a:endParaRPr lang="es-CR"/>
          </a:p>
        </p:txBody>
      </p:sp>
    </p:spTree>
    <p:extLst>
      <p:ext uri="{BB962C8B-B14F-4D97-AF65-F5344CB8AC3E}">
        <p14:creationId xmlns:p14="http://schemas.microsoft.com/office/powerpoint/2010/main" val="232806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latin typeface="Arial" panose="020B0604020202020204" pitchFamily="34" charset="0"/>
                <a:ea typeface="Calibri" panose="020F0502020204030204" pitchFamily="34" charset="0"/>
                <a:cs typeface="Times New Roman" panose="02020603050405020304" pitchFamily="18" charset="0"/>
              </a:rPr>
              <a:t>Se realizó por medio de la prueba TEYL de la UCR. Fue una prueba de carácter Muestral</a:t>
            </a:r>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6</a:t>
            </a:fld>
            <a:endParaRPr lang="es-CR"/>
          </a:p>
        </p:txBody>
      </p:sp>
    </p:spTree>
    <p:extLst>
      <p:ext uri="{BB962C8B-B14F-4D97-AF65-F5344CB8AC3E}">
        <p14:creationId xmlns:p14="http://schemas.microsoft.com/office/powerpoint/2010/main" val="121787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latin typeface="Arial" panose="020B0604020202020204" pitchFamily="34" charset="0"/>
                <a:ea typeface="Calibri" panose="020F0502020204030204" pitchFamily="34" charset="0"/>
                <a:cs typeface="Times New Roman" panose="02020603050405020304" pitchFamily="18" charset="0"/>
              </a:rPr>
              <a:t>Se realizó por medio de la prueba TEYL de la UCR. Fue una prueba de carácter Muestral</a:t>
            </a:r>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7</a:t>
            </a:fld>
            <a:endParaRPr lang="es-CR"/>
          </a:p>
        </p:txBody>
      </p:sp>
    </p:spTree>
    <p:extLst>
      <p:ext uri="{BB962C8B-B14F-4D97-AF65-F5344CB8AC3E}">
        <p14:creationId xmlns:p14="http://schemas.microsoft.com/office/powerpoint/2010/main" val="362710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a:solidFill>
                  <a:schemeClr val="tx1"/>
                </a:solidFill>
                <a:effectLst/>
                <a:latin typeface="+mn-lt"/>
                <a:ea typeface="+mn-ea"/>
                <a:cs typeface="+mn-cs"/>
              </a:rPr>
              <a:t>Recomendaciones del informe Estado de la Educación</a:t>
            </a:r>
            <a:r>
              <a:rPr lang="es-CR" dirty="0">
                <a:effectLst/>
              </a:rPr>
              <a:t> </a:t>
            </a:r>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8</a:t>
            </a:fld>
            <a:endParaRPr lang="es-CR"/>
          </a:p>
        </p:txBody>
      </p:sp>
    </p:spTree>
    <p:extLst>
      <p:ext uri="{BB962C8B-B14F-4D97-AF65-F5344CB8AC3E}">
        <p14:creationId xmlns:p14="http://schemas.microsoft.com/office/powerpoint/2010/main" val="29043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C8AF389E-C5DB-3C47-B842-6C42DB26C0BA}" type="slidenum">
              <a:rPr lang="es-CR" smtClean="0"/>
              <a:pPr/>
              <a:t>9</a:t>
            </a:fld>
            <a:endParaRPr lang="es-CR"/>
          </a:p>
        </p:txBody>
      </p:sp>
    </p:spTree>
    <p:extLst>
      <p:ext uri="{BB962C8B-B14F-4D97-AF65-F5344CB8AC3E}">
        <p14:creationId xmlns:p14="http://schemas.microsoft.com/office/powerpoint/2010/main" val="366245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95364" y="2130921"/>
            <a:ext cx="11280775" cy="1470366"/>
          </a:xfrm>
        </p:spPr>
        <p:txBody>
          <a:bodyPr/>
          <a:lstStyle/>
          <a:p>
            <a:r>
              <a:rPr lang="es-ES"/>
              <a:t>Haga clic para modificar el estilo de título del patrón</a:t>
            </a:r>
            <a:endParaRPr lang="es-CR"/>
          </a:p>
        </p:txBody>
      </p:sp>
      <p:sp>
        <p:nvSpPr>
          <p:cNvPr id="3" name="2 Subtítulo"/>
          <p:cNvSpPr>
            <a:spLocks noGrp="1"/>
          </p:cNvSpPr>
          <p:nvPr>
            <p:ph type="subTitle" idx="1"/>
          </p:nvPr>
        </p:nvSpPr>
        <p:spPr>
          <a:xfrm>
            <a:off x="1990725" y="3887100"/>
            <a:ext cx="9290050" cy="175300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R"/>
          </a:p>
        </p:txBody>
      </p:sp>
      <p:sp>
        <p:nvSpPr>
          <p:cNvPr id="4" name="3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621837" y="206422"/>
            <a:ext cx="2986088" cy="4388867"/>
          </a:xfrm>
        </p:spPr>
        <p:txBody>
          <a:bodyPr vert="eaVert"/>
          <a:lstStyle/>
          <a:p>
            <a:r>
              <a:rPr lang="es-ES"/>
              <a:t>Haga clic para modificar el estilo de título del patrón</a:t>
            </a:r>
            <a:endParaRPr lang="es-CR"/>
          </a:p>
        </p:txBody>
      </p:sp>
      <p:sp>
        <p:nvSpPr>
          <p:cNvPr id="3" name="2 Marcador de texto vertical"/>
          <p:cNvSpPr>
            <a:spLocks noGrp="1"/>
          </p:cNvSpPr>
          <p:nvPr>
            <p:ph type="body" orient="vert" idx="1"/>
          </p:nvPr>
        </p:nvSpPr>
        <p:spPr>
          <a:xfrm>
            <a:off x="663576" y="206422"/>
            <a:ext cx="8737071" cy="438886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8358" y="4407922"/>
            <a:ext cx="11280775" cy="1362390"/>
          </a:xfrm>
        </p:spPr>
        <p:txBody>
          <a:bodyPr anchor="t"/>
          <a:lstStyle>
            <a:lvl1pPr algn="l">
              <a:defRPr sz="4000" b="1" cap="all"/>
            </a:lvl1pPr>
          </a:lstStyle>
          <a:p>
            <a:r>
              <a:rPr lang="es-ES"/>
              <a:t>Haga clic para modificar el estilo de título del patrón</a:t>
            </a:r>
            <a:endParaRPr lang="es-CR"/>
          </a:p>
        </p:txBody>
      </p:sp>
      <p:sp>
        <p:nvSpPr>
          <p:cNvPr id="3" name="2 Marcador de texto"/>
          <p:cNvSpPr>
            <a:spLocks noGrp="1"/>
          </p:cNvSpPr>
          <p:nvPr>
            <p:ph type="body" idx="1"/>
          </p:nvPr>
        </p:nvSpPr>
        <p:spPr>
          <a:xfrm>
            <a:off x="1048358" y="2907386"/>
            <a:ext cx="11280775" cy="150053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contenido"/>
          <p:cNvSpPr>
            <a:spLocks noGrp="1"/>
          </p:cNvSpPr>
          <p:nvPr>
            <p:ph sz="half" idx="1"/>
          </p:nvPr>
        </p:nvSpPr>
        <p:spPr>
          <a:xfrm>
            <a:off x="663576" y="1200428"/>
            <a:ext cx="5861579" cy="3394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contenido"/>
          <p:cNvSpPr>
            <a:spLocks noGrp="1"/>
          </p:cNvSpPr>
          <p:nvPr>
            <p:ph sz="half" idx="2"/>
          </p:nvPr>
        </p:nvSpPr>
        <p:spPr>
          <a:xfrm>
            <a:off x="6746347" y="1200428"/>
            <a:ext cx="5861579" cy="3394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63575" y="274702"/>
            <a:ext cx="11944350" cy="1143265"/>
          </a:xfrm>
        </p:spPr>
        <p:txBody>
          <a:bodyPr/>
          <a:lstStyle>
            <a:lvl1pPr>
              <a:defRPr/>
            </a:lvl1pPr>
          </a:lstStyle>
          <a:p>
            <a:r>
              <a:rPr lang="es-ES"/>
              <a:t>Haga clic para modificar el estilo de título del patrón</a:t>
            </a:r>
            <a:endParaRPr lang="es-CR"/>
          </a:p>
        </p:txBody>
      </p:sp>
      <p:sp>
        <p:nvSpPr>
          <p:cNvPr id="3" name="2 Marcador de texto"/>
          <p:cNvSpPr>
            <a:spLocks noGrp="1"/>
          </p:cNvSpPr>
          <p:nvPr>
            <p:ph type="body" idx="1"/>
          </p:nvPr>
        </p:nvSpPr>
        <p:spPr>
          <a:xfrm>
            <a:off x="663575" y="1535469"/>
            <a:ext cx="5863884" cy="639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63575" y="2175378"/>
            <a:ext cx="5863884"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4 Marcador de texto"/>
          <p:cNvSpPr>
            <a:spLocks noGrp="1"/>
          </p:cNvSpPr>
          <p:nvPr>
            <p:ph type="body" sz="quarter" idx="3"/>
          </p:nvPr>
        </p:nvSpPr>
        <p:spPr>
          <a:xfrm>
            <a:off x="6741741" y="1535469"/>
            <a:ext cx="5866187" cy="6399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741741" y="2175378"/>
            <a:ext cx="5866187"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6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R"/>
          </a:p>
        </p:txBody>
      </p:sp>
      <p:sp>
        <p:nvSpPr>
          <p:cNvPr id="3" name="2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3577" y="273112"/>
            <a:ext cx="4366232" cy="1162320"/>
          </a:xfrm>
        </p:spPr>
        <p:txBody>
          <a:bodyPr anchor="b"/>
          <a:lstStyle>
            <a:lvl1pPr algn="l">
              <a:defRPr sz="2000" b="1"/>
            </a:lvl1pPr>
          </a:lstStyle>
          <a:p>
            <a:r>
              <a:rPr lang="es-ES"/>
              <a:t>Haga clic para modificar el estilo de título del patrón</a:t>
            </a:r>
            <a:endParaRPr lang="es-CR"/>
          </a:p>
        </p:txBody>
      </p:sp>
      <p:sp>
        <p:nvSpPr>
          <p:cNvPr id="3" name="2 Marcador de contenido"/>
          <p:cNvSpPr>
            <a:spLocks noGrp="1"/>
          </p:cNvSpPr>
          <p:nvPr>
            <p:ph idx="1"/>
          </p:nvPr>
        </p:nvSpPr>
        <p:spPr>
          <a:xfrm>
            <a:off x="5188789" y="273116"/>
            <a:ext cx="7419137" cy="5854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texto"/>
          <p:cNvSpPr>
            <a:spLocks noGrp="1"/>
          </p:cNvSpPr>
          <p:nvPr>
            <p:ph type="body" sz="half" idx="2"/>
          </p:nvPr>
        </p:nvSpPr>
        <p:spPr>
          <a:xfrm>
            <a:off x="663577" y="1435436"/>
            <a:ext cx="4366232" cy="4692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601307" y="4801712"/>
            <a:ext cx="7962900" cy="566870"/>
          </a:xfrm>
        </p:spPr>
        <p:txBody>
          <a:bodyPr anchor="b"/>
          <a:lstStyle>
            <a:lvl1pPr algn="l">
              <a:defRPr sz="2000" b="1"/>
            </a:lvl1pPr>
          </a:lstStyle>
          <a:p>
            <a:r>
              <a:rPr lang="es-ES"/>
              <a:t>Haga clic para modificar el estilo de título del patrón</a:t>
            </a:r>
            <a:endParaRPr lang="es-CR"/>
          </a:p>
        </p:txBody>
      </p:sp>
      <p:sp>
        <p:nvSpPr>
          <p:cNvPr id="3" name="2 Marcador de posición de imagen"/>
          <p:cNvSpPr>
            <a:spLocks noGrp="1"/>
          </p:cNvSpPr>
          <p:nvPr>
            <p:ph type="pic" idx="1"/>
          </p:nvPr>
        </p:nvSpPr>
        <p:spPr>
          <a:xfrm>
            <a:off x="2601307" y="612916"/>
            <a:ext cx="7962900" cy="4115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2601307" y="5368582"/>
            <a:ext cx="7962900" cy="8050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E1E5AC-B66A-4D39-AABE-F90EE6B6BE65}" type="datetimeFigureOut">
              <a:rPr lang="es-CR" smtClean="0"/>
              <a:pPr/>
              <a:t>7/12/21</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232B9BC6-24B0-4026-8E55-88AD706E2F67}" type="slidenum">
              <a:rPr lang="es-CR" smtClean="0"/>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63575" y="274702"/>
            <a:ext cx="11944350" cy="1143265"/>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2 Marcador de texto"/>
          <p:cNvSpPr>
            <a:spLocks noGrp="1"/>
          </p:cNvSpPr>
          <p:nvPr>
            <p:ph type="body" idx="1"/>
          </p:nvPr>
        </p:nvSpPr>
        <p:spPr>
          <a:xfrm>
            <a:off x="663575" y="1600572"/>
            <a:ext cx="11944350" cy="452701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3 Marcador de fecha"/>
          <p:cNvSpPr>
            <a:spLocks noGrp="1"/>
          </p:cNvSpPr>
          <p:nvPr>
            <p:ph type="dt" sz="half" idx="2"/>
          </p:nvPr>
        </p:nvSpPr>
        <p:spPr>
          <a:xfrm>
            <a:off x="663576" y="6357822"/>
            <a:ext cx="309668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FE1E5AC-B66A-4D39-AABE-F90EE6B6BE65}" type="datetimeFigureOut">
              <a:rPr lang="es-CR" smtClean="0"/>
              <a:pPr/>
              <a:t>7/12/21</a:t>
            </a:fld>
            <a:endParaRPr lang="es-CR"/>
          </a:p>
        </p:txBody>
      </p:sp>
      <p:sp>
        <p:nvSpPr>
          <p:cNvPr id="5" name="4 Marcador de pie de página"/>
          <p:cNvSpPr>
            <a:spLocks noGrp="1"/>
          </p:cNvSpPr>
          <p:nvPr>
            <p:ph type="ftr" sz="quarter" idx="3"/>
          </p:nvPr>
        </p:nvSpPr>
        <p:spPr>
          <a:xfrm>
            <a:off x="4534429" y="6357822"/>
            <a:ext cx="4202642"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9511243" y="6357822"/>
            <a:ext cx="309668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232B9BC6-24B0-4026-8E55-88AD706E2F67}" type="slidenum">
              <a:rPr lang="es-CR" smtClean="0"/>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Plantilla%20de%20Objetivos%20Especificos%20Plan%20de%20Recuperacio&#769;n.docx"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16.xml"/><Relationship Id="rId7" Type="http://schemas.openxmlformats.org/officeDocument/2006/relationships/slide" Target="slide2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slide" Target="slide2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hart" Target="../charts/char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5C12071-4BEF-1B43-A73D-41657D536283}"/>
              </a:ext>
            </a:extLst>
          </p:cNvPr>
          <p:cNvSpPr txBox="1"/>
          <p:nvPr/>
        </p:nvSpPr>
        <p:spPr>
          <a:xfrm>
            <a:off x="817182" y="2947705"/>
            <a:ext cx="5832648" cy="707886"/>
          </a:xfrm>
          <a:prstGeom prst="rect">
            <a:avLst/>
          </a:prstGeom>
          <a:noFill/>
        </p:spPr>
        <p:txBody>
          <a:bodyPr wrap="square" rtlCol="0">
            <a:spAutoFit/>
          </a:bodyPr>
          <a:lstStyle/>
          <a:p>
            <a:r>
              <a:rPr lang="es-CR" sz="4000" b="1" dirty="0">
                <a:solidFill>
                  <a:schemeClr val="accent5"/>
                </a:solidFill>
                <a:latin typeface="Century Gothic" panose="020B0502020202020204" pitchFamily="34" charset="0"/>
              </a:rPr>
              <a:t>Plan Integral</a:t>
            </a:r>
          </a:p>
        </p:txBody>
      </p:sp>
      <p:sp>
        <p:nvSpPr>
          <p:cNvPr id="4" name="Rectángulo 3">
            <a:extLst>
              <a:ext uri="{FF2B5EF4-FFF2-40B4-BE49-F238E27FC236}">
                <a16:creationId xmlns:a16="http://schemas.microsoft.com/office/drawing/2014/main" id="{943FE95C-F87A-7C41-B3E2-6DDDF2FD8248}"/>
              </a:ext>
            </a:extLst>
          </p:cNvPr>
          <p:cNvSpPr/>
          <p:nvPr/>
        </p:nvSpPr>
        <p:spPr>
          <a:xfrm>
            <a:off x="875110" y="3645818"/>
            <a:ext cx="4729180" cy="523220"/>
          </a:xfrm>
          <a:prstGeom prst="rect">
            <a:avLst/>
          </a:prstGeom>
          <a:solidFill>
            <a:srgbClr val="FFD663"/>
          </a:solidFill>
        </p:spPr>
        <p:txBody>
          <a:bodyPr wrap="none">
            <a:spAutoFit/>
          </a:bodyPr>
          <a:lstStyle/>
          <a:p>
            <a:r>
              <a:rPr lang="es-CR" sz="2800" b="1" dirty="0">
                <a:latin typeface="Century Gothic" panose="020B0502020202020204" pitchFamily="34" charset="0"/>
              </a:rPr>
              <a:t>de nivelación académica</a:t>
            </a:r>
          </a:p>
        </p:txBody>
      </p:sp>
      <p:pic>
        <p:nvPicPr>
          <p:cNvPr id="5" name="10 Imagen" descr="engranajes.png">
            <a:extLst>
              <a:ext uri="{FF2B5EF4-FFF2-40B4-BE49-F238E27FC236}">
                <a16:creationId xmlns:a16="http://schemas.microsoft.com/office/drawing/2014/main" id="{F829F30A-05DF-A745-8429-B69026E41A6E}"/>
              </a:ext>
            </a:extLst>
          </p:cNvPr>
          <p:cNvPicPr>
            <a:picLocks noChangeAspect="1"/>
          </p:cNvPicPr>
          <p:nvPr/>
        </p:nvPicPr>
        <p:blipFill>
          <a:blip r:embed="rId3" cstate="print"/>
          <a:stretch>
            <a:fillRect/>
          </a:stretch>
        </p:blipFill>
        <p:spPr>
          <a:xfrm>
            <a:off x="5856579" y="622818"/>
            <a:ext cx="6577041" cy="5613952"/>
          </a:xfrm>
          <a:prstGeom prst="rect">
            <a:avLst/>
          </a:prstGeom>
        </p:spPr>
      </p:pic>
      <p:sp>
        <p:nvSpPr>
          <p:cNvPr id="6" name="CuadroTexto 5">
            <a:extLst>
              <a:ext uri="{FF2B5EF4-FFF2-40B4-BE49-F238E27FC236}">
                <a16:creationId xmlns:a16="http://schemas.microsoft.com/office/drawing/2014/main" id="{E6BBF70F-7F77-C245-8887-75675C964DAB}"/>
              </a:ext>
            </a:extLst>
          </p:cNvPr>
          <p:cNvSpPr txBox="1"/>
          <p:nvPr/>
        </p:nvSpPr>
        <p:spPr>
          <a:xfrm>
            <a:off x="731094" y="1092764"/>
            <a:ext cx="5818568" cy="461665"/>
          </a:xfrm>
          <a:prstGeom prst="rect">
            <a:avLst/>
          </a:prstGeom>
          <a:noFill/>
        </p:spPr>
        <p:txBody>
          <a:bodyPr wrap="square" rtlCol="0">
            <a:spAutoFit/>
          </a:bodyPr>
          <a:lstStyle/>
          <a:p>
            <a:r>
              <a:rPr lang="es-CR" sz="2400" b="1" dirty="0">
                <a:latin typeface="Century Gothic" panose="020B0502020202020204" pitchFamily="34" charset="0"/>
              </a:rPr>
              <a:t>Ministerio de Educación Pública</a:t>
            </a:r>
          </a:p>
        </p:txBody>
      </p:sp>
      <p:sp>
        <p:nvSpPr>
          <p:cNvPr id="7" name="CuadroTexto 6">
            <a:extLst>
              <a:ext uri="{FF2B5EF4-FFF2-40B4-BE49-F238E27FC236}">
                <a16:creationId xmlns:a16="http://schemas.microsoft.com/office/drawing/2014/main" id="{884E5144-28C1-E449-BF8F-06F296E7BCBC}"/>
              </a:ext>
            </a:extLst>
          </p:cNvPr>
          <p:cNvSpPr txBox="1"/>
          <p:nvPr/>
        </p:nvSpPr>
        <p:spPr>
          <a:xfrm>
            <a:off x="861138" y="4253683"/>
            <a:ext cx="5818568" cy="461665"/>
          </a:xfrm>
          <a:prstGeom prst="rect">
            <a:avLst/>
          </a:prstGeom>
          <a:noFill/>
        </p:spPr>
        <p:txBody>
          <a:bodyPr wrap="square" rtlCol="0">
            <a:spAutoFit/>
          </a:bodyPr>
          <a:lstStyle/>
          <a:p>
            <a:r>
              <a:rPr lang="es-CR" sz="2400" b="1" dirty="0">
                <a:latin typeface="Century Gothic" panose="020B0502020202020204" pitchFamily="34" charset="0"/>
              </a:rPr>
              <a:t>2022 - 2025</a:t>
            </a:r>
          </a:p>
        </p:txBody>
      </p:sp>
      <p:sp>
        <p:nvSpPr>
          <p:cNvPr id="8" name="CuadroTexto 11">
            <a:extLst>
              <a:ext uri="{FF2B5EF4-FFF2-40B4-BE49-F238E27FC236}">
                <a16:creationId xmlns:a16="http://schemas.microsoft.com/office/drawing/2014/main" id="{C2C2F5DA-DAE2-844F-BBD0-3FE08B4A5401}"/>
              </a:ext>
            </a:extLst>
          </p:cNvPr>
          <p:cNvSpPr txBox="1"/>
          <p:nvPr/>
        </p:nvSpPr>
        <p:spPr>
          <a:xfrm>
            <a:off x="6892743" y="3015749"/>
            <a:ext cx="2376264" cy="738664"/>
          </a:xfrm>
          <a:prstGeom prst="rect">
            <a:avLst/>
          </a:prstGeom>
          <a:noFill/>
        </p:spPr>
        <p:txBody>
          <a:bodyPr wrap="square" rtlCol="0">
            <a:spAutoFit/>
          </a:bodyPr>
          <a:lstStyle/>
          <a:p>
            <a:pPr algn="ctr"/>
            <a:r>
              <a:rPr lang="es-CR" sz="1400" b="1" dirty="0">
                <a:solidFill>
                  <a:schemeClr val="bg1"/>
                </a:solidFill>
                <a:latin typeface="Century Gothic" panose="020B0502020202020204" pitchFamily="34" charset="0"/>
              </a:rPr>
              <a:t>Proyectos específicos para la nivelación académica</a:t>
            </a:r>
          </a:p>
        </p:txBody>
      </p:sp>
      <p:sp>
        <p:nvSpPr>
          <p:cNvPr id="9" name="CuadroTexto 11">
            <a:extLst>
              <a:ext uri="{FF2B5EF4-FFF2-40B4-BE49-F238E27FC236}">
                <a16:creationId xmlns:a16="http://schemas.microsoft.com/office/drawing/2014/main" id="{A9E86FE7-A8FC-5D4E-9F4B-B282545DFFC5}"/>
              </a:ext>
            </a:extLst>
          </p:cNvPr>
          <p:cNvSpPr txBox="1"/>
          <p:nvPr/>
        </p:nvSpPr>
        <p:spPr>
          <a:xfrm>
            <a:off x="9485031" y="1773610"/>
            <a:ext cx="2160240" cy="954107"/>
          </a:xfrm>
          <a:prstGeom prst="rect">
            <a:avLst/>
          </a:prstGeom>
          <a:noFill/>
        </p:spPr>
        <p:txBody>
          <a:bodyPr wrap="square" rtlCol="0">
            <a:spAutoFit/>
          </a:bodyPr>
          <a:lstStyle/>
          <a:p>
            <a:pPr algn="ctr"/>
            <a:r>
              <a:rPr lang="es-CR" sz="1400" b="1" dirty="0">
                <a:solidFill>
                  <a:schemeClr val="bg1"/>
                </a:solidFill>
                <a:latin typeface="Century Gothic" panose="020B0502020202020204" pitchFamily="34" charset="0"/>
              </a:rPr>
              <a:t>Mediación </a:t>
            </a:r>
          </a:p>
          <a:p>
            <a:pPr algn="ctr"/>
            <a:r>
              <a:rPr lang="es-CR" sz="1400" b="1" dirty="0">
                <a:solidFill>
                  <a:schemeClr val="bg1"/>
                </a:solidFill>
                <a:latin typeface="Century Gothic" panose="020B0502020202020204" pitchFamily="34" charset="0"/>
              </a:rPr>
              <a:t>pedagógica </a:t>
            </a:r>
          </a:p>
          <a:p>
            <a:pPr algn="ctr"/>
            <a:r>
              <a:rPr lang="es-CR" sz="1400" b="1" dirty="0">
                <a:solidFill>
                  <a:schemeClr val="bg1"/>
                </a:solidFill>
                <a:latin typeface="Century Gothic" panose="020B0502020202020204" pitchFamily="34" charset="0"/>
              </a:rPr>
              <a:t>para la nivelación</a:t>
            </a:r>
          </a:p>
          <a:p>
            <a:pPr algn="ctr"/>
            <a:r>
              <a:rPr lang="es-CR" sz="1400" b="1" dirty="0">
                <a:solidFill>
                  <a:schemeClr val="bg1"/>
                </a:solidFill>
                <a:latin typeface="Century Gothic" panose="020B0502020202020204" pitchFamily="34" charset="0"/>
              </a:rPr>
              <a:t> académica</a:t>
            </a:r>
          </a:p>
        </p:txBody>
      </p:sp>
      <p:sp>
        <p:nvSpPr>
          <p:cNvPr id="10" name="CuadroTexto 11">
            <a:extLst>
              <a:ext uri="{FF2B5EF4-FFF2-40B4-BE49-F238E27FC236}">
                <a16:creationId xmlns:a16="http://schemas.microsoft.com/office/drawing/2014/main" id="{8FF339D1-46EF-AF4C-8F4A-002EDAA7B522}"/>
              </a:ext>
            </a:extLst>
          </p:cNvPr>
          <p:cNvSpPr txBox="1"/>
          <p:nvPr/>
        </p:nvSpPr>
        <p:spPr>
          <a:xfrm>
            <a:off x="9701055" y="4167877"/>
            <a:ext cx="1656184" cy="1169551"/>
          </a:xfrm>
          <a:prstGeom prst="rect">
            <a:avLst/>
          </a:prstGeom>
          <a:noFill/>
        </p:spPr>
        <p:txBody>
          <a:bodyPr wrap="square" rtlCol="0">
            <a:spAutoFit/>
          </a:bodyPr>
          <a:lstStyle/>
          <a:p>
            <a:pPr algn="ctr"/>
            <a:r>
              <a:rPr lang="es-CR" sz="1400" b="1" dirty="0">
                <a:solidFill>
                  <a:schemeClr val="bg1"/>
                </a:solidFill>
                <a:latin typeface="Century Gothic" panose="020B0502020202020204" pitchFamily="34" charset="0"/>
              </a:rPr>
              <a:t>Gestión Administrativa que posibilita la nivelación académica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731093" y="405457"/>
            <a:ext cx="11953329" cy="5832645"/>
          </a:xfrm>
          <a:prstGeom prst="roundRect">
            <a:avLst/>
          </a:prstGeom>
          <a:solidFill>
            <a:schemeClr val="bg1"/>
          </a:solidFill>
          <a:ln>
            <a:solidFill>
              <a:srgbClr val="A35494"/>
            </a:solidFill>
          </a:ln>
          <a:effectLst>
            <a:outerShdw blurRad="50800" dist="114300" dir="3060000" algn="ctr" rotWithShape="0">
              <a:srgbClr val="000000">
                <a:alpha val="14000"/>
              </a:srgb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R"/>
          </a:p>
        </p:txBody>
      </p:sp>
      <p:sp>
        <p:nvSpPr>
          <p:cNvPr id="2" name="Rectángulo 1">
            <a:extLst>
              <a:ext uri="{FF2B5EF4-FFF2-40B4-BE49-F238E27FC236}">
                <a16:creationId xmlns:a16="http://schemas.microsoft.com/office/drawing/2014/main" id="{76B8C350-8617-984D-953E-62B2327BEE80}"/>
              </a:ext>
            </a:extLst>
          </p:cNvPr>
          <p:cNvSpPr/>
          <p:nvPr/>
        </p:nvSpPr>
        <p:spPr>
          <a:xfrm>
            <a:off x="1163143" y="2107038"/>
            <a:ext cx="11377264" cy="3779111"/>
          </a:xfrm>
          <a:prstGeom prst="rect">
            <a:avLst/>
          </a:prstGeom>
        </p:spPr>
        <p:txBody>
          <a:bodyPr wrap="square">
            <a:spAutoFit/>
          </a:bodyPr>
          <a:lstStyle/>
          <a:p>
            <a:pPr algn="just">
              <a:lnSpc>
                <a:spcPct val="150000"/>
              </a:lnSpc>
            </a:pPr>
            <a:r>
              <a:rPr lang="es-ES_tradnl" dirty="0">
                <a:latin typeface="Century Gothic" pitchFamily="34" charset="0"/>
                <a:ea typeface="Times New Roman" panose="02020603050405020304" pitchFamily="18" charset="0"/>
              </a:rPr>
              <a:t>Es el conjunto de acciones </a:t>
            </a:r>
            <a:r>
              <a:rPr lang="es-ES_tradnl" b="1" dirty="0">
                <a:latin typeface="Century Gothic" pitchFamily="34" charset="0"/>
                <a:ea typeface="Times New Roman" panose="02020603050405020304" pitchFamily="18" charset="0"/>
              </a:rPr>
              <a:t>estratégicas del ámbito académico y administrativo </a:t>
            </a:r>
            <a:r>
              <a:rPr lang="es-ES_tradnl" dirty="0">
                <a:latin typeface="Century Gothic" pitchFamily="34" charset="0"/>
                <a:ea typeface="Times New Roman" panose="02020603050405020304" pitchFamily="18" charset="0"/>
              </a:rPr>
              <a:t>para atender a corto, mediano y largo plazo las</a:t>
            </a:r>
            <a:r>
              <a:rPr lang="es-ES_tradnl" dirty="0">
                <a:solidFill>
                  <a:srgbClr val="FF0000"/>
                </a:solidFill>
                <a:latin typeface="Century Gothic" pitchFamily="34" charset="0"/>
                <a:ea typeface="Times New Roman" panose="02020603050405020304" pitchFamily="18" charset="0"/>
              </a:rPr>
              <a:t> </a:t>
            </a:r>
            <a:r>
              <a:rPr lang="es-ES_tradnl" dirty="0">
                <a:latin typeface="Century Gothic" pitchFamily="34" charset="0"/>
                <a:ea typeface="Times New Roman" panose="02020603050405020304" pitchFamily="18" charset="0"/>
              </a:rPr>
              <a:t>prioridades establecidas por el Ministerio de Educación Pública, </a:t>
            </a:r>
            <a:r>
              <a:rPr lang="es-CR" dirty="0">
                <a:latin typeface="Century Gothic" pitchFamily="34" charset="0"/>
                <a:ea typeface="Times New Roman" panose="02020603050405020304" pitchFamily="18" charset="0"/>
              </a:rPr>
              <a:t>por medio de</a:t>
            </a:r>
            <a:r>
              <a:rPr lang="es-CR" dirty="0">
                <a:latin typeface="Century Gothic" pitchFamily="34" charset="0"/>
              </a:rPr>
              <a:t> las acciones de índole curricular, evaluativa, pedagógica, y tecnológica que se articulan, desde la gestión de las instancias nacionales, regionales y que se ponen en práctica, con especial énfasis, en el centro educativo, para el abordaje del proceso de construcción de los aprendizajes de las personas estudiantes en todos los niveles y ciclos académicos.</a:t>
            </a:r>
            <a:endParaRPr lang="es-ES_tradnl" dirty="0">
              <a:latin typeface="Century Gothic" pitchFamily="34" charset="0"/>
              <a:ea typeface="Times New Roman" panose="02020603050405020304" pitchFamily="18" charset="0"/>
            </a:endParaRPr>
          </a:p>
          <a:p>
            <a:pPr algn="just">
              <a:lnSpc>
                <a:spcPct val="150000"/>
              </a:lnSpc>
            </a:pPr>
            <a:endParaRPr lang="es-ES_tradnl" dirty="0">
              <a:latin typeface="Century Gothic" pitchFamily="34" charset="0"/>
              <a:ea typeface="Times New Roman" panose="02020603050405020304" pitchFamily="18" charset="0"/>
            </a:endParaRPr>
          </a:p>
          <a:p>
            <a:pPr algn="just">
              <a:lnSpc>
                <a:spcPct val="150000"/>
              </a:lnSpc>
            </a:pPr>
            <a:endParaRPr lang="es-ES_tradnl" dirty="0">
              <a:latin typeface="Century Gothic" pitchFamily="34" charset="0"/>
              <a:ea typeface="Times New Roman" panose="02020603050405020304" pitchFamily="18" charset="0"/>
            </a:endParaRPr>
          </a:p>
          <a:p>
            <a:pPr algn="just">
              <a:lnSpc>
                <a:spcPct val="150000"/>
              </a:lnSpc>
            </a:pPr>
            <a:r>
              <a:rPr lang="es-ES_tradnl" dirty="0">
                <a:latin typeface="Century Gothic" pitchFamily="34" charset="0"/>
                <a:ea typeface="Times New Roman" panose="02020603050405020304" pitchFamily="18" charset="0"/>
              </a:rPr>
              <a:t> </a:t>
            </a:r>
            <a:endParaRPr lang="es-CR" sz="2000" dirty="0">
              <a:effectLst/>
              <a:latin typeface="Century Gothic" pitchFamily="34" charset="0"/>
              <a:ea typeface="Times New Roman" panose="02020603050405020304" pitchFamily="18" charset="0"/>
            </a:endParaRPr>
          </a:p>
        </p:txBody>
      </p:sp>
      <p:sp>
        <p:nvSpPr>
          <p:cNvPr id="11" name="CuadroTexto 10">
            <a:extLst>
              <a:ext uri="{FF2B5EF4-FFF2-40B4-BE49-F238E27FC236}">
                <a16:creationId xmlns:a16="http://schemas.microsoft.com/office/drawing/2014/main" id="{D92073CE-7D2A-4D49-9802-5A1EA50BE462}"/>
              </a:ext>
            </a:extLst>
          </p:cNvPr>
          <p:cNvSpPr txBox="1"/>
          <p:nvPr/>
        </p:nvSpPr>
        <p:spPr>
          <a:xfrm>
            <a:off x="2589275" y="621482"/>
            <a:ext cx="8380982" cy="461665"/>
          </a:xfrm>
          <a:prstGeom prst="rect">
            <a:avLst/>
          </a:prstGeom>
          <a:noFill/>
        </p:spPr>
        <p:txBody>
          <a:bodyPr wrap="square" rtlCol="0">
            <a:spAutoFit/>
          </a:bodyPr>
          <a:lstStyle/>
          <a:p>
            <a:pPr algn="ctr"/>
            <a:r>
              <a:rPr lang="es-CR" sz="2400" b="1" dirty="0">
                <a:solidFill>
                  <a:srgbClr val="A35494"/>
                </a:solidFill>
                <a:latin typeface="Century Gothic" pitchFamily="34" charset="0"/>
              </a:rPr>
              <a:t>Plan Integral de Nivelación Académica</a:t>
            </a:r>
          </a:p>
        </p:txBody>
      </p:sp>
      <p:cxnSp>
        <p:nvCxnSpPr>
          <p:cNvPr id="24" name="23 Conector recto"/>
          <p:cNvCxnSpPr/>
          <p:nvPr/>
        </p:nvCxnSpPr>
        <p:spPr>
          <a:xfrm>
            <a:off x="10164142" y="6598146"/>
            <a:ext cx="1080120" cy="0"/>
          </a:xfrm>
          <a:prstGeom prst="line">
            <a:avLst/>
          </a:prstGeom>
          <a:ln w="28575">
            <a:solidFill>
              <a:srgbClr val="A35494"/>
            </a:solidFill>
            <a:prstDash val="lgDash"/>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11244262" y="5662042"/>
            <a:ext cx="0" cy="936104"/>
          </a:xfrm>
          <a:prstGeom prst="line">
            <a:avLst/>
          </a:prstGeom>
          <a:ln w="28575">
            <a:solidFill>
              <a:srgbClr val="A35494"/>
            </a:solidFill>
            <a:prstDash val="lgDash"/>
          </a:ln>
        </p:spPr>
        <p:style>
          <a:lnRef idx="1">
            <a:schemeClr val="accent1"/>
          </a:lnRef>
          <a:fillRef idx="0">
            <a:schemeClr val="accent1"/>
          </a:fillRef>
          <a:effectRef idx="0">
            <a:schemeClr val="accent1"/>
          </a:effectRef>
          <a:fontRef idx="minor">
            <a:schemeClr val="tx1"/>
          </a:fontRef>
        </p:style>
      </p:cxnSp>
      <p:pic>
        <p:nvPicPr>
          <p:cNvPr id="31" name="30 Imagen" descr="Sombra-01.png"/>
          <p:cNvPicPr>
            <a:picLocks noChangeAspect="1"/>
          </p:cNvPicPr>
          <p:nvPr/>
        </p:nvPicPr>
        <p:blipFill>
          <a:blip r:embed="rId3" cstate="print"/>
          <a:stretch>
            <a:fillRect/>
          </a:stretch>
        </p:blipFill>
        <p:spPr>
          <a:xfrm rot="10800000">
            <a:off x="0" y="1633413"/>
            <a:ext cx="12928548" cy="140196"/>
          </a:xfrm>
          <a:prstGeom prst="rect">
            <a:avLst/>
          </a:prstGeom>
        </p:spPr>
      </p:pic>
    </p:spTree>
    <p:extLst>
      <p:ext uri="{BB962C8B-B14F-4D97-AF65-F5344CB8AC3E}">
        <p14:creationId xmlns:p14="http://schemas.microsoft.com/office/powerpoint/2010/main" val="155127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0988A592-BAE8-7148-AF15-25A08483C8AC}"/>
              </a:ext>
            </a:extLst>
          </p:cNvPr>
          <p:cNvSpPr txBox="1"/>
          <p:nvPr/>
        </p:nvSpPr>
        <p:spPr>
          <a:xfrm>
            <a:off x="731094" y="837506"/>
            <a:ext cx="6984776" cy="461665"/>
          </a:xfrm>
          <a:prstGeom prst="rect">
            <a:avLst/>
          </a:prstGeom>
          <a:noFill/>
        </p:spPr>
        <p:txBody>
          <a:bodyPr wrap="square" rtlCol="0">
            <a:spAutoFit/>
          </a:bodyPr>
          <a:lstStyle/>
          <a:p>
            <a:r>
              <a:rPr lang="es-CR" sz="2400" b="1" dirty="0">
                <a:solidFill>
                  <a:schemeClr val="accent1"/>
                </a:solidFill>
              </a:rPr>
              <a:t>Objetivos del Plan Integral de Nivelación Académica:</a:t>
            </a:r>
          </a:p>
        </p:txBody>
      </p:sp>
      <p:sp>
        <p:nvSpPr>
          <p:cNvPr id="2" name="CuadroTexto 1">
            <a:extLst>
              <a:ext uri="{FF2B5EF4-FFF2-40B4-BE49-F238E27FC236}">
                <a16:creationId xmlns:a16="http://schemas.microsoft.com/office/drawing/2014/main" id="{ECF416F4-EBC9-2041-8FF8-3F69B62F40E3}"/>
              </a:ext>
            </a:extLst>
          </p:cNvPr>
          <p:cNvSpPr txBox="1"/>
          <p:nvPr/>
        </p:nvSpPr>
        <p:spPr>
          <a:xfrm>
            <a:off x="1163142" y="1557586"/>
            <a:ext cx="10599700" cy="2532616"/>
          </a:xfrm>
          <a:prstGeom prst="rect">
            <a:avLst/>
          </a:prstGeom>
          <a:noFill/>
        </p:spPr>
        <p:txBody>
          <a:bodyPr wrap="square" rtlCol="0">
            <a:spAutoFit/>
          </a:bodyPr>
          <a:lstStyle/>
          <a:p>
            <a:pPr algn="just">
              <a:lnSpc>
                <a:spcPct val="150000"/>
              </a:lnSpc>
            </a:pPr>
            <a:r>
              <a:rPr lang="es-ES_tradnl" b="1" dirty="0">
                <a:latin typeface="Century Gothic" panose="020B0502020202020204" pitchFamily="34" charset="0"/>
              </a:rPr>
              <a:t>General:</a:t>
            </a:r>
            <a:r>
              <a:rPr lang="es-ES_tradnl" dirty="0">
                <a:latin typeface="Century Gothic" panose="020B0502020202020204" pitchFamily="34" charset="0"/>
              </a:rPr>
              <a:t> </a:t>
            </a:r>
            <a:endParaRPr lang="es-CR" dirty="0">
              <a:latin typeface="Century Gothic" panose="020B0502020202020204" pitchFamily="34" charset="0"/>
            </a:endParaRPr>
          </a:p>
          <a:p>
            <a:pPr algn="just">
              <a:lnSpc>
                <a:spcPct val="150000"/>
              </a:lnSpc>
            </a:pPr>
            <a:r>
              <a:rPr lang="es-ES_tradnl" dirty="0">
                <a:latin typeface="Century Gothic" panose="020B0502020202020204" pitchFamily="34" charset="0"/>
              </a:rPr>
              <a:t> </a:t>
            </a:r>
            <a:endParaRPr lang="es-CR" dirty="0">
              <a:latin typeface="Century Gothic" panose="020B0502020202020204" pitchFamily="34" charset="0"/>
            </a:endParaRPr>
          </a:p>
          <a:p>
            <a:pPr algn="just">
              <a:lnSpc>
                <a:spcPct val="150000"/>
              </a:lnSpc>
            </a:pPr>
            <a:r>
              <a:rPr lang="es-ES_tradnl" dirty="0">
                <a:latin typeface="Century Gothic" panose="020B0502020202020204" pitchFamily="34" charset="0"/>
              </a:rPr>
              <a:t>Asegurar la recuperación pedagógica del servicio educativo público mediante la nivelación académica en los ciclos lectivos 2022, 2023, 2024 y 2025 para que las personas estudiantes alcancen los aprendizajes esperados y los procesos de desarrollo integral que se encuentran estipulados en la Política Educativa y de Transformación Curricular vigentes.</a:t>
            </a:r>
            <a:endParaRPr lang="es-CR" dirty="0">
              <a:latin typeface="Century Gothic" panose="020B0502020202020204" pitchFamily="34" charset="0"/>
            </a:endParaRPr>
          </a:p>
        </p:txBody>
      </p:sp>
    </p:spTree>
    <p:extLst>
      <p:ext uri="{BB962C8B-B14F-4D97-AF65-F5344CB8AC3E}">
        <p14:creationId xmlns:p14="http://schemas.microsoft.com/office/powerpoint/2010/main" val="291452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0988A592-BAE8-7148-AF15-25A08483C8AC}"/>
              </a:ext>
            </a:extLst>
          </p:cNvPr>
          <p:cNvSpPr txBox="1"/>
          <p:nvPr/>
        </p:nvSpPr>
        <p:spPr>
          <a:xfrm>
            <a:off x="472138" y="395741"/>
            <a:ext cx="9331964" cy="461665"/>
          </a:xfrm>
          <a:prstGeom prst="rect">
            <a:avLst/>
          </a:prstGeom>
          <a:noFill/>
        </p:spPr>
        <p:txBody>
          <a:bodyPr wrap="square" rtlCol="0">
            <a:spAutoFit/>
          </a:bodyPr>
          <a:lstStyle/>
          <a:p>
            <a:r>
              <a:rPr lang="es-CR" sz="2400" b="1" dirty="0">
                <a:solidFill>
                  <a:schemeClr val="accent1"/>
                </a:solidFill>
              </a:rPr>
              <a:t>Objetivos específicos del Plan Integral de Nivelación Académica: :</a:t>
            </a:r>
          </a:p>
        </p:txBody>
      </p:sp>
      <p:sp>
        <p:nvSpPr>
          <p:cNvPr id="2" name="CuadroTexto 1">
            <a:extLst>
              <a:ext uri="{FF2B5EF4-FFF2-40B4-BE49-F238E27FC236}">
                <a16:creationId xmlns:a16="http://schemas.microsoft.com/office/drawing/2014/main" id="{ECF416F4-EBC9-2041-8FF8-3F69B62F40E3}"/>
              </a:ext>
            </a:extLst>
          </p:cNvPr>
          <p:cNvSpPr txBox="1"/>
          <p:nvPr/>
        </p:nvSpPr>
        <p:spPr>
          <a:xfrm>
            <a:off x="486022" y="1053530"/>
            <a:ext cx="12126391" cy="5262979"/>
          </a:xfrm>
          <a:prstGeom prst="rect">
            <a:avLst/>
          </a:prstGeom>
          <a:noFill/>
        </p:spPr>
        <p:txBody>
          <a:bodyPr wrap="square" rtlCol="0">
            <a:spAutoFit/>
          </a:bodyPr>
          <a:lstStyle/>
          <a:p>
            <a:pPr marL="342900" lvl="0" indent="-342900" algn="just">
              <a:buFont typeface="+mj-lt"/>
              <a:buAutoNum type="arabicPeriod"/>
            </a:pPr>
            <a:r>
              <a:rPr lang="es-ES_tradnl" sz="1400" dirty="0">
                <a:latin typeface="Century Gothic" panose="020B0502020202020204" pitchFamily="34" charset="0"/>
              </a:rPr>
              <a:t>Fortalecer y ampliar las estrategias de articulación curricular y evaluación del aprendizaje que permitan asegurar el alcance de los aprendizajes esperados y los procesos de desarrollo integral de la población estudiantil.</a:t>
            </a:r>
          </a:p>
          <a:p>
            <a:pPr marL="342900" lvl="0" indent="-342900" algn="just">
              <a:buFont typeface="+mj-lt"/>
              <a:buAutoNum type="arabicPeriod"/>
            </a:pPr>
            <a:endParaRPr lang="es-CR" sz="1400" dirty="0">
              <a:latin typeface="Century Gothic" panose="020B0502020202020204" pitchFamily="34" charset="0"/>
            </a:endParaRPr>
          </a:p>
          <a:p>
            <a:pPr marL="342900" lvl="0" indent="-342900" algn="just">
              <a:buFont typeface="+mj-lt"/>
              <a:buAutoNum type="arabicPeriod"/>
            </a:pPr>
            <a:r>
              <a:rPr lang="es-ES_tradnl" sz="1400" dirty="0">
                <a:latin typeface="Century Gothic" panose="020B0502020202020204" pitchFamily="34" charset="0"/>
              </a:rPr>
              <a:t>Diseñar e implementar iniciativas educativas específicas para atender áreas prioritarias de rezago educativo en poblaciones estudiantiles identificadas.</a:t>
            </a:r>
          </a:p>
          <a:p>
            <a:pPr marL="342900" lvl="0" indent="-342900" algn="just">
              <a:buFont typeface="+mj-lt"/>
              <a:buAutoNum type="arabicPeriod"/>
            </a:pPr>
            <a:endParaRPr lang="es-CR" sz="1400" dirty="0">
              <a:latin typeface="Century Gothic" panose="020B0502020202020204" pitchFamily="34" charset="0"/>
            </a:endParaRPr>
          </a:p>
          <a:p>
            <a:pPr marL="342900" lvl="0" indent="-342900" algn="just">
              <a:buFont typeface="+mj-lt"/>
              <a:buAutoNum type="arabicPeriod"/>
            </a:pPr>
            <a:r>
              <a:rPr lang="es-ES_tradnl" sz="1400" dirty="0">
                <a:latin typeface="Century Gothic" panose="020B0502020202020204" pitchFamily="34" charset="0"/>
              </a:rPr>
              <a:t>Ampliar y escalar el uso de recursos educativos multimedia al servicio de los aprendizajes esperados y los procesos de desarrollo integral estudiantil.</a:t>
            </a:r>
          </a:p>
          <a:p>
            <a:pPr marL="342900" lvl="0" indent="-342900" algn="just">
              <a:buFont typeface="+mj-lt"/>
              <a:buAutoNum type="arabicPeriod"/>
            </a:pPr>
            <a:endParaRPr lang="es-CR" sz="1400" dirty="0">
              <a:latin typeface="Century Gothic" panose="020B0502020202020204" pitchFamily="34" charset="0"/>
            </a:endParaRPr>
          </a:p>
          <a:p>
            <a:pPr marL="342900" lvl="0" indent="-342900" algn="just">
              <a:buFont typeface="+mj-lt"/>
              <a:buAutoNum type="arabicPeriod"/>
            </a:pPr>
            <a:r>
              <a:rPr lang="es-ES_tradnl" sz="1400" dirty="0">
                <a:latin typeface="Century Gothic" panose="020B0502020202020204" pitchFamily="34" charset="0"/>
              </a:rPr>
              <a:t>Fortalecer y escalar las iniciativas de participación estudiantil que aseguran el desarrollo integral del estudiantado.</a:t>
            </a:r>
          </a:p>
          <a:p>
            <a:pPr marL="342900" lvl="0" indent="-342900" algn="just">
              <a:buFont typeface="+mj-lt"/>
              <a:buAutoNum type="arabicPeriod"/>
            </a:pPr>
            <a:endParaRPr lang="es-CR" sz="1400" dirty="0">
              <a:latin typeface="Century Gothic" panose="020B0502020202020204" pitchFamily="34" charset="0"/>
            </a:endParaRPr>
          </a:p>
          <a:p>
            <a:pPr marL="342900" lvl="0" indent="-342900" algn="just">
              <a:buFont typeface="+mj-lt"/>
              <a:buAutoNum type="arabicPeriod"/>
            </a:pPr>
            <a:r>
              <a:rPr lang="es-ES_tradnl" sz="1400" dirty="0">
                <a:latin typeface="Century Gothic" panose="020B0502020202020204" pitchFamily="34" charset="0"/>
              </a:rPr>
              <a:t>Implementar las estrategias de permanencia, retención y éxito educativo que permiten la reducción de la exclusión educativa.</a:t>
            </a:r>
          </a:p>
          <a:p>
            <a:pPr marL="342900" lvl="0" indent="-342900" algn="just">
              <a:buFont typeface="+mj-lt"/>
              <a:buAutoNum type="arabicPeriod"/>
            </a:pPr>
            <a:endParaRPr lang="es-CR" sz="1400" dirty="0">
              <a:latin typeface="Century Gothic" panose="020B0502020202020204" pitchFamily="34" charset="0"/>
            </a:endParaRPr>
          </a:p>
          <a:p>
            <a:pPr marL="342900" lvl="0" indent="-342900" algn="just">
              <a:buFont typeface="+mj-lt"/>
              <a:buAutoNum type="arabicPeriod"/>
            </a:pPr>
            <a:r>
              <a:rPr lang="es-ES_tradnl" sz="1400" dirty="0">
                <a:latin typeface="Century Gothic" panose="020B0502020202020204" pitchFamily="34" charset="0"/>
              </a:rPr>
              <a:t>Ampliar el acceso a computadora y conectividad de la población estudiantil, así como sus competencias digitales, de manera que se aseguren mejores condiciones de aprovechamiento educativo de las tecnologías digitales.</a:t>
            </a:r>
          </a:p>
          <a:p>
            <a:pPr marL="342900" lvl="0" indent="-342900" algn="just">
              <a:buFont typeface="+mj-lt"/>
              <a:buAutoNum type="arabicPeriod"/>
            </a:pPr>
            <a:endParaRPr lang="es-CR" sz="1400" dirty="0">
              <a:latin typeface="Century Gothic" panose="020B0502020202020204" pitchFamily="34" charset="0"/>
            </a:endParaRPr>
          </a:p>
          <a:p>
            <a:pPr marL="342900" lvl="0" indent="-342900" algn="just">
              <a:buFont typeface="+mj-lt"/>
              <a:buAutoNum type="arabicPeriod"/>
            </a:pPr>
            <a:r>
              <a:rPr lang="es-ES_tradnl" sz="1400" dirty="0">
                <a:latin typeface="Century Gothic" panose="020B0502020202020204" pitchFamily="34" charset="0"/>
              </a:rPr>
              <a:t>Implementar un modelo de gestión del desempeño profesional docente que permita la incorporación de perfiles idóneos, la evaluación del desempeño al servicio de la mejora continua y el desarrollo profesional docente pertinente a los desafíos del plan de recuperación pedagógica.</a:t>
            </a:r>
          </a:p>
          <a:p>
            <a:pPr marL="342900" lvl="0" indent="-342900" algn="just">
              <a:buFont typeface="+mj-lt"/>
              <a:buAutoNum type="arabicPeriod"/>
            </a:pPr>
            <a:endParaRPr lang="es-CR" sz="1400" dirty="0">
              <a:latin typeface="Century Gothic" panose="020B0502020202020204" pitchFamily="34" charset="0"/>
            </a:endParaRPr>
          </a:p>
          <a:p>
            <a:pPr marL="342900" lvl="0" indent="-342900" algn="just">
              <a:buFont typeface="+mj-lt"/>
              <a:buAutoNum type="arabicPeriod"/>
            </a:pPr>
            <a:r>
              <a:rPr lang="es-ES_tradnl" sz="1400" dirty="0">
                <a:latin typeface="Century Gothic" panose="020B0502020202020204" pitchFamily="34" charset="0"/>
              </a:rPr>
              <a:t>Asegurar las condiciones prioritarias de gestión educativa, tendientes a favorecer la equidad, al servicio del logro de los aprendizajes esperados y los procesos de desarrollo integral.</a:t>
            </a:r>
          </a:p>
          <a:p>
            <a:pPr lvl="0" algn="just"/>
            <a:endParaRPr lang="es-ES_tradnl" sz="1400" dirty="0">
              <a:latin typeface="Century Gothic" panose="020B0502020202020204" pitchFamily="34" charset="0"/>
            </a:endParaRPr>
          </a:p>
          <a:p>
            <a:pPr lvl="0" algn="just"/>
            <a:r>
              <a:rPr lang="es-CR" sz="1400" dirty="0">
                <a:latin typeface="Century Gothic" panose="020B0502020202020204" pitchFamily="34" charset="0"/>
              </a:rPr>
              <a:t>9.    Fortalecer y escalar iniciativas para el apoyo emocional de estudiantes y familias.</a:t>
            </a:r>
          </a:p>
        </p:txBody>
      </p:sp>
    </p:spTree>
    <p:extLst>
      <p:ext uri="{BB962C8B-B14F-4D97-AF65-F5344CB8AC3E}">
        <p14:creationId xmlns:p14="http://schemas.microsoft.com/office/powerpoint/2010/main" val="273554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0988A592-BAE8-7148-AF15-25A08483C8AC}"/>
              </a:ext>
            </a:extLst>
          </p:cNvPr>
          <p:cNvSpPr txBox="1"/>
          <p:nvPr/>
        </p:nvSpPr>
        <p:spPr>
          <a:xfrm>
            <a:off x="659086" y="585199"/>
            <a:ext cx="9692004" cy="461665"/>
          </a:xfrm>
          <a:prstGeom prst="rect">
            <a:avLst/>
          </a:prstGeom>
          <a:noFill/>
        </p:spPr>
        <p:txBody>
          <a:bodyPr wrap="square" rtlCol="0">
            <a:spAutoFit/>
          </a:bodyPr>
          <a:lstStyle/>
          <a:p>
            <a:r>
              <a:rPr lang="es-CR" sz="2400" b="1" dirty="0">
                <a:solidFill>
                  <a:schemeClr val="accent1"/>
                </a:solidFill>
              </a:rPr>
              <a:t>Ejemplo de objetivo específico con actividades e indicadores de logro:</a:t>
            </a:r>
          </a:p>
        </p:txBody>
      </p:sp>
      <p:sp>
        <p:nvSpPr>
          <p:cNvPr id="3" name="CuadroTexto 2">
            <a:hlinkClick r:id="rId3"/>
            <a:extLst>
              <a:ext uri="{FF2B5EF4-FFF2-40B4-BE49-F238E27FC236}">
                <a16:creationId xmlns:a16="http://schemas.microsoft.com/office/drawing/2014/main" id="{ADE73FFA-19F3-1C4F-8358-4E05B7C8404B}"/>
              </a:ext>
            </a:extLst>
          </p:cNvPr>
          <p:cNvSpPr txBox="1"/>
          <p:nvPr/>
        </p:nvSpPr>
        <p:spPr>
          <a:xfrm>
            <a:off x="1991234" y="2691130"/>
            <a:ext cx="9289032" cy="1477328"/>
          </a:xfrm>
          <a:prstGeom prst="rect">
            <a:avLst/>
          </a:prstGeom>
          <a:solidFill>
            <a:schemeClr val="accent1">
              <a:lumMod val="60000"/>
              <a:lumOff val="40000"/>
            </a:schemeClr>
          </a:solidFill>
        </p:spPr>
        <p:txBody>
          <a:bodyPr wrap="square" rtlCol="0">
            <a:spAutoFit/>
          </a:bodyPr>
          <a:lstStyle/>
          <a:p>
            <a:pPr algn="just"/>
            <a:r>
              <a:rPr lang="es-CR" b="1" dirty="0">
                <a:latin typeface="Century Gothic" panose="020B0502020202020204" pitchFamily="34" charset="0"/>
              </a:rPr>
              <a:t>Objetivo 1. </a:t>
            </a:r>
            <a:r>
              <a:rPr lang="es-ES_tradnl" dirty="0">
                <a:latin typeface="Century Gothic" panose="020B0502020202020204" pitchFamily="34" charset="0"/>
              </a:rPr>
              <a:t>Fortalecer y ampliar las estrategias de articulación curricular y evaluación del aprendizaje que permitan asegurar el alcance de los aprendizajes esperados y los procesos de desarrollo integral de la población estudiantil.</a:t>
            </a:r>
            <a:endParaRPr lang="es-CR" dirty="0">
              <a:latin typeface="Century Gothic" panose="020B0502020202020204" pitchFamily="34" charset="0"/>
            </a:endParaRPr>
          </a:p>
          <a:p>
            <a:pPr algn="just"/>
            <a:endParaRPr lang="es-CR" dirty="0">
              <a:latin typeface="Century Gothic" panose="020B0502020202020204" pitchFamily="34" charset="0"/>
            </a:endParaRPr>
          </a:p>
        </p:txBody>
      </p:sp>
      <p:pic>
        <p:nvPicPr>
          <p:cNvPr id="1026" name="Picture 2" descr="Enlace - Ilustre Colegio Oficial de Psicología de Santa Cruz de Tenerife">
            <a:hlinkClick r:id="rId3"/>
            <a:extLst>
              <a:ext uri="{FF2B5EF4-FFF2-40B4-BE49-F238E27FC236}">
                <a16:creationId xmlns:a16="http://schemas.microsoft.com/office/drawing/2014/main" id="{DE50B27C-ADC4-4F4E-93FB-5CB4C18CC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8222" y="4005858"/>
            <a:ext cx="977528" cy="97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58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engranajes.png"/>
          <p:cNvPicPr>
            <a:picLocks noChangeAspect="1"/>
          </p:cNvPicPr>
          <p:nvPr/>
        </p:nvPicPr>
        <p:blipFill>
          <a:blip r:embed="rId3" cstate="print"/>
          <a:stretch>
            <a:fillRect/>
          </a:stretch>
        </p:blipFill>
        <p:spPr>
          <a:xfrm>
            <a:off x="427867" y="560102"/>
            <a:ext cx="6577041" cy="5613952"/>
          </a:xfrm>
          <a:prstGeom prst="rect">
            <a:avLst/>
          </a:prstGeom>
        </p:spPr>
      </p:pic>
      <p:cxnSp>
        <p:nvCxnSpPr>
          <p:cNvPr id="8" name="Conector recto de flecha 7">
            <a:extLst>
              <a:ext uri="{FF2B5EF4-FFF2-40B4-BE49-F238E27FC236}">
                <a16:creationId xmlns:a16="http://schemas.microsoft.com/office/drawing/2014/main" id="{4D9CB293-F10D-194F-9628-CD1471F1C653}"/>
              </a:ext>
            </a:extLst>
          </p:cNvPr>
          <p:cNvCxnSpPr/>
          <p:nvPr/>
        </p:nvCxnSpPr>
        <p:spPr>
          <a:xfrm>
            <a:off x="4115470" y="3357786"/>
            <a:ext cx="3240360" cy="0"/>
          </a:xfrm>
          <a:prstGeom prst="straightConnector1">
            <a:avLst/>
          </a:prstGeom>
          <a:ln w="69850">
            <a:solidFill>
              <a:srgbClr val="00A1E4"/>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91776433-FE77-7941-A48E-2320FE8484E0}"/>
              </a:ext>
            </a:extLst>
          </p:cNvPr>
          <p:cNvCxnSpPr/>
          <p:nvPr/>
        </p:nvCxnSpPr>
        <p:spPr>
          <a:xfrm>
            <a:off x="5915670" y="5446018"/>
            <a:ext cx="1944216" cy="0"/>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3B8AB64A-8403-B445-A18B-804619B97979}"/>
              </a:ext>
            </a:extLst>
          </p:cNvPr>
          <p:cNvCxnSpPr>
            <a:cxnSpLocks/>
          </p:cNvCxnSpPr>
          <p:nvPr/>
        </p:nvCxnSpPr>
        <p:spPr>
          <a:xfrm>
            <a:off x="6419726" y="2349674"/>
            <a:ext cx="3960440" cy="0"/>
          </a:xfrm>
          <a:prstGeom prst="straightConnector1">
            <a:avLst/>
          </a:prstGeom>
          <a:ln w="69850">
            <a:solidFill>
              <a:srgbClr val="A35494"/>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EBA85B17-4063-9B4C-9FC6-246C3C2D4E99}"/>
              </a:ext>
            </a:extLst>
          </p:cNvPr>
          <p:cNvSpPr txBox="1"/>
          <p:nvPr/>
        </p:nvSpPr>
        <p:spPr>
          <a:xfrm>
            <a:off x="6669322" y="1048582"/>
            <a:ext cx="5511044" cy="1200329"/>
          </a:xfrm>
          <a:prstGeom prst="rect">
            <a:avLst/>
          </a:prstGeom>
          <a:noFill/>
        </p:spPr>
        <p:txBody>
          <a:bodyPr wrap="square" rtlCol="0">
            <a:spAutoFit/>
          </a:bodyPr>
          <a:lstStyle/>
          <a:p>
            <a:r>
              <a:rPr lang="es-CR" dirty="0">
                <a:latin typeface="Century Gothic" panose="020B0502020202020204" pitchFamily="34" charset="0"/>
              </a:rPr>
              <a:t>Acciones o medidas que realiza la persona docente con el estudiantado dentro de los procesos regulares de trabajo educativo (atención Universal)</a:t>
            </a:r>
          </a:p>
        </p:txBody>
      </p:sp>
      <p:sp>
        <p:nvSpPr>
          <p:cNvPr id="13" name="CuadroTexto 12">
            <a:extLst>
              <a:ext uri="{FF2B5EF4-FFF2-40B4-BE49-F238E27FC236}">
                <a16:creationId xmlns:a16="http://schemas.microsoft.com/office/drawing/2014/main" id="{B06698C0-9356-AD4C-B034-1E050F0E5F8B}"/>
              </a:ext>
            </a:extLst>
          </p:cNvPr>
          <p:cNvSpPr txBox="1"/>
          <p:nvPr/>
        </p:nvSpPr>
        <p:spPr>
          <a:xfrm>
            <a:off x="7400663" y="3284386"/>
            <a:ext cx="4752528" cy="1477328"/>
          </a:xfrm>
          <a:prstGeom prst="rect">
            <a:avLst/>
          </a:prstGeom>
          <a:noFill/>
        </p:spPr>
        <p:txBody>
          <a:bodyPr wrap="square" rtlCol="0">
            <a:spAutoFit/>
          </a:bodyPr>
          <a:lstStyle/>
          <a:p>
            <a:r>
              <a:rPr lang="es-CR" dirty="0">
                <a:latin typeface="Century Gothic" panose="020B0502020202020204" pitchFamily="34" charset="0"/>
              </a:rPr>
              <a:t>Estrategias de contención y atención priorizada y específica para poblaciones determinadas </a:t>
            </a:r>
            <a:r>
              <a:rPr lang="es-CR" dirty="0">
                <a:solidFill>
                  <a:srgbClr val="002060"/>
                </a:solidFill>
                <a:latin typeface="Century Gothic" panose="020B0502020202020204" pitchFamily="34" charset="0"/>
              </a:rPr>
              <a:t>y favorecer la nivelación académica. (Atención selectiva e indicada).</a:t>
            </a:r>
          </a:p>
        </p:txBody>
      </p:sp>
      <p:sp>
        <p:nvSpPr>
          <p:cNvPr id="14" name="CuadroTexto 13">
            <a:extLst>
              <a:ext uri="{FF2B5EF4-FFF2-40B4-BE49-F238E27FC236}">
                <a16:creationId xmlns:a16="http://schemas.microsoft.com/office/drawing/2014/main" id="{C1CF900A-BD45-6748-9FD5-65CA2603AEF8}"/>
              </a:ext>
            </a:extLst>
          </p:cNvPr>
          <p:cNvSpPr txBox="1"/>
          <p:nvPr/>
        </p:nvSpPr>
        <p:spPr>
          <a:xfrm>
            <a:off x="8147918" y="4904644"/>
            <a:ext cx="4752528" cy="1477328"/>
          </a:xfrm>
          <a:prstGeom prst="rect">
            <a:avLst/>
          </a:prstGeom>
          <a:noFill/>
        </p:spPr>
        <p:txBody>
          <a:bodyPr wrap="square" rtlCol="0">
            <a:spAutoFit/>
          </a:bodyPr>
          <a:lstStyle/>
          <a:p>
            <a:r>
              <a:rPr lang="es-CR" dirty="0">
                <a:latin typeface="Century Gothic" panose="020B0502020202020204" pitchFamily="34" charset="0"/>
              </a:rPr>
              <a:t>Preparación y ajuste de condiciones administrativas y técnicas, que permitan disponer de tiempo y procesos para hacer énfasis en el desarrollo de habilidades. Atención Universal</a:t>
            </a:r>
          </a:p>
        </p:txBody>
      </p:sp>
      <p:sp>
        <p:nvSpPr>
          <p:cNvPr id="15" name="CuadroTexto 11">
            <a:extLst>
              <a:ext uri="{FF2B5EF4-FFF2-40B4-BE49-F238E27FC236}">
                <a16:creationId xmlns:a16="http://schemas.microsoft.com/office/drawing/2014/main" id="{EBA85B17-4063-9B4C-9FC6-246C3C2D4E99}"/>
              </a:ext>
            </a:extLst>
          </p:cNvPr>
          <p:cNvSpPr txBox="1"/>
          <p:nvPr/>
        </p:nvSpPr>
        <p:spPr>
          <a:xfrm>
            <a:off x="1451174" y="2997746"/>
            <a:ext cx="2376264" cy="738664"/>
          </a:xfrm>
          <a:prstGeom prst="rect">
            <a:avLst/>
          </a:prstGeom>
          <a:noFill/>
        </p:spPr>
        <p:txBody>
          <a:bodyPr wrap="square" rtlCol="0">
            <a:spAutoFit/>
          </a:bodyPr>
          <a:lstStyle/>
          <a:p>
            <a:pPr algn="ctr"/>
            <a:r>
              <a:rPr lang="es-CR" sz="1400" b="1" dirty="0">
                <a:solidFill>
                  <a:schemeClr val="bg1"/>
                </a:solidFill>
                <a:latin typeface="Century Gothic" panose="020B0502020202020204" pitchFamily="34" charset="0"/>
              </a:rPr>
              <a:t>Proyectos específicos para la nivelación académica</a:t>
            </a:r>
          </a:p>
        </p:txBody>
      </p:sp>
      <p:sp>
        <p:nvSpPr>
          <p:cNvPr id="19" name="CuadroTexto 11">
            <a:extLst>
              <a:ext uri="{FF2B5EF4-FFF2-40B4-BE49-F238E27FC236}">
                <a16:creationId xmlns:a16="http://schemas.microsoft.com/office/drawing/2014/main" id="{EBA85B17-4063-9B4C-9FC6-246C3C2D4E99}"/>
              </a:ext>
            </a:extLst>
          </p:cNvPr>
          <p:cNvSpPr txBox="1"/>
          <p:nvPr/>
        </p:nvSpPr>
        <p:spPr>
          <a:xfrm>
            <a:off x="4043462" y="1755607"/>
            <a:ext cx="2160240" cy="954107"/>
          </a:xfrm>
          <a:prstGeom prst="rect">
            <a:avLst/>
          </a:prstGeom>
          <a:noFill/>
        </p:spPr>
        <p:txBody>
          <a:bodyPr wrap="square" rtlCol="0">
            <a:spAutoFit/>
          </a:bodyPr>
          <a:lstStyle/>
          <a:p>
            <a:pPr algn="ctr"/>
            <a:r>
              <a:rPr lang="es-CR" sz="1400" b="1" dirty="0">
                <a:solidFill>
                  <a:schemeClr val="bg1"/>
                </a:solidFill>
                <a:latin typeface="Century Gothic" panose="020B0502020202020204" pitchFamily="34" charset="0"/>
              </a:rPr>
              <a:t>Mediación </a:t>
            </a:r>
          </a:p>
          <a:p>
            <a:pPr algn="ctr"/>
            <a:r>
              <a:rPr lang="es-CR" sz="1400" b="1" dirty="0">
                <a:solidFill>
                  <a:schemeClr val="bg1"/>
                </a:solidFill>
                <a:latin typeface="Century Gothic" panose="020B0502020202020204" pitchFamily="34" charset="0"/>
              </a:rPr>
              <a:t>pedagógica </a:t>
            </a:r>
          </a:p>
          <a:p>
            <a:pPr algn="ctr"/>
            <a:r>
              <a:rPr lang="es-CR" sz="1400" b="1" dirty="0">
                <a:solidFill>
                  <a:schemeClr val="bg1"/>
                </a:solidFill>
                <a:latin typeface="Century Gothic" panose="020B0502020202020204" pitchFamily="34" charset="0"/>
              </a:rPr>
              <a:t>para la nivelación</a:t>
            </a:r>
          </a:p>
          <a:p>
            <a:pPr algn="ctr"/>
            <a:r>
              <a:rPr lang="es-CR" sz="1400" b="1" dirty="0">
                <a:solidFill>
                  <a:schemeClr val="bg1"/>
                </a:solidFill>
                <a:latin typeface="Century Gothic" panose="020B0502020202020204" pitchFamily="34" charset="0"/>
              </a:rPr>
              <a:t> académica</a:t>
            </a:r>
          </a:p>
        </p:txBody>
      </p:sp>
      <p:sp>
        <p:nvSpPr>
          <p:cNvPr id="20" name="CuadroTexto 11">
            <a:extLst>
              <a:ext uri="{FF2B5EF4-FFF2-40B4-BE49-F238E27FC236}">
                <a16:creationId xmlns:a16="http://schemas.microsoft.com/office/drawing/2014/main" id="{EBA85B17-4063-9B4C-9FC6-246C3C2D4E99}"/>
              </a:ext>
            </a:extLst>
          </p:cNvPr>
          <p:cNvSpPr txBox="1"/>
          <p:nvPr/>
        </p:nvSpPr>
        <p:spPr>
          <a:xfrm>
            <a:off x="4259486" y="4149874"/>
            <a:ext cx="1656184" cy="1169551"/>
          </a:xfrm>
          <a:prstGeom prst="rect">
            <a:avLst/>
          </a:prstGeom>
          <a:noFill/>
        </p:spPr>
        <p:txBody>
          <a:bodyPr wrap="square" rtlCol="0">
            <a:spAutoFit/>
          </a:bodyPr>
          <a:lstStyle/>
          <a:p>
            <a:pPr algn="ctr"/>
            <a:r>
              <a:rPr lang="es-CR" sz="1400" b="1" dirty="0">
                <a:solidFill>
                  <a:schemeClr val="bg1"/>
                </a:solidFill>
                <a:latin typeface="Century Gothic" panose="020B0502020202020204" pitchFamily="34" charset="0"/>
              </a:rPr>
              <a:t>Gestión Administrativa que posibilita la nivelación académica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15070" y="2637706"/>
            <a:ext cx="3349765" cy="3416320"/>
          </a:xfrm>
          <a:prstGeom prst="rect">
            <a:avLst/>
          </a:prstGeom>
          <a:solidFill>
            <a:schemeClr val="bg1"/>
          </a:solidFill>
          <a:ln w="19050">
            <a:solidFill>
              <a:srgbClr val="A35494"/>
            </a:solidFill>
          </a:ln>
          <a:effectLst>
            <a:outerShdw blurRad="50800" dist="38100" dir="2700000" algn="tl" rotWithShape="0">
              <a:prstClr val="black">
                <a:alpha val="40000"/>
              </a:prstClr>
            </a:outerShdw>
          </a:effectLst>
        </p:spPr>
        <p:txBody>
          <a:bodyPr wrap="square" rtlCol="0">
            <a:spAutoFit/>
          </a:bodyPr>
          <a:lstStyle/>
          <a:p>
            <a:endParaRPr lang="es-ES" sz="1200" i="1" dirty="0">
              <a:latin typeface="Century Gothic" pitchFamily="34" charset="0"/>
            </a:endParaRPr>
          </a:p>
          <a:p>
            <a:pPr marL="285807" indent="-285807">
              <a:buFont typeface="Arial" panose="020B0604020202020204" pitchFamily="34" charset="0"/>
              <a:buChar char="•"/>
            </a:pPr>
            <a:r>
              <a:rPr lang="es-ES" sz="1200" dirty="0">
                <a:latin typeface="Century Gothic" pitchFamily="34" charset="0"/>
              </a:rPr>
              <a:t>Aprendizajes base y sus procesos cognitivos indispensables.</a:t>
            </a: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a:p>
            <a:endParaRPr lang="es-ES" sz="1200" dirty="0">
              <a:latin typeface="Century Gothic" pitchFamily="34" charset="0"/>
            </a:endParaRPr>
          </a:p>
          <a:p>
            <a:endParaRPr lang="es-ES" sz="1200" dirty="0">
              <a:latin typeface="Century Gothic" pitchFamily="34" charset="0"/>
            </a:endParaRPr>
          </a:p>
          <a:p>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a:p>
            <a:pPr marL="285807" indent="-285807"/>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p:txBody>
      </p:sp>
      <p:sp>
        <p:nvSpPr>
          <p:cNvPr id="5" name="CuadroTexto 4"/>
          <p:cNvSpPr txBox="1"/>
          <p:nvPr/>
        </p:nvSpPr>
        <p:spPr>
          <a:xfrm>
            <a:off x="4547518" y="2709714"/>
            <a:ext cx="3807071" cy="3416320"/>
          </a:xfrm>
          <a:prstGeom prst="rect">
            <a:avLst/>
          </a:prstGeom>
          <a:solidFill>
            <a:schemeClr val="bg1">
              <a:lumMod val="95000"/>
            </a:schemeClr>
          </a:solidFill>
          <a:ln w="19050">
            <a:solidFill>
              <a:srgbClr val="00A1E4"/>
            </a:solidFill>
          </a:ln>
          <a:effectLst>
            <a:outerShdw blurRad="50800" dist="38100" dir="2700000" algn="tl" rotWithShape="0">
              <a:prstClr val="black">
                <a:alpha val="40000"/>
              </a:prstClr>
            </a:outerShdw>
          </a:effectLst>
        </p:spPr>
        <p:txBody>
          <a:bodyPr wrap="square" rtlCol="0">
            <a:spAutoFit/>
          </a:bodyPr>
          <a:lstStyle/>
          <a:p>
            <a:endParaRPr lang="es-ES" sz="1200" dirty="0">
              <a:latin typeface="Century Gothic" pitchFamily="34" charset="0"/>
            </a:endParaRPr>
          </a:p>
          <a:p>
            <a:pPr marL="285807" indent="-285807">
              <a:buFont typeface="Arial" panose="020B0604020202020204" pitchFamily="34" charset="0"/>
              <a:buChar char="•"/>
            </a:pPr>
            <a:r>
              <a:rPr lang="es-ES" sz="1200" dirty="0">
                <a:latin typeface="Century Gothic" pitchFamily="34" charset="0"/>
              </a:rPr>
              <a:t>Plan Nacional </a:t>
            </a:r>
            <a:r>
              <a:rPr lang="es-ES" sz="1200" b="1" dirty="0">
                <a:latin typeface="Century Gothic" pitchFamily="34" charset="0"/>
              </a:rPr>
              <a:t>de fortalecimiento de las habilidades de lectoescritura </a:t>
            </a:r>
            <a:r>
              <a:rPr lang="es-ES" sz="1200" dirty="0">
                <a:latin typeface="Century Gothic" pitchFamily="34" charset="0"/>
              </a:rPr>
              <a:t>(o años a secundaria)</a:t>
            </a: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r>
              <a:rPr lang="es-ES" sz="1200" b="1" dirty="0">
                <a:latin typeface="Century Gothic" pitchFamily="34" charset="0"/>
              </a:rPr>
              <a:t>Primera Infancia: </a:t>
            </a:r>
            <a:r>
              <a:rPr lang="es-ES" sz="1200" dirty="0">
                <a:latin typeface="Century Gothic" pitchFamily="34" charset="0"/>
              </a:rPr>
              <a:t>Atención individual pasa a ser atención grupal</a:t>
            </a: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r>
              <a:rPr lang="es-ES" sz="1200" b="1" dirty="0">
                <a:latin typeface="Century Gothic" pitchFamily="34" charset="0"/>
              </a:rPr>
              <a:t>Primaria: </a:t>
            </a:r>
            <a:r>
              <a:rPr lang="es-ES" sz="1200" dirty="0">
                <a:latin typeface="Century Gothic" pitchFamily="34" charset="0"/>
              </a:rPr>
              <a:t>Resoluciones de reorientación de funciones de recargos.</a:t>
            </a: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r>
              <a:rPr lang="es-ES" sz="1200" b="1" dirty="0">
                <a:latin typeface="Century Gothic" pitchFamily="34" charset="0"/>
              </a:rPr>
              <a:t>Secundaria</a:t>
            </a:r>
            <a:r>
              <a:rPr lang="es-ES" sz="1200" dirty="0">
                <a:latin typeface="Century Gothic" pitchFamily="34" charset="0"/>
              </a:rPr>
              <a:t>: Aumento de las lecciones de fortalecimiento.</a:t>
            </a:r>
          </a:p>
          <a:p>
            <a:endParaRPr lang="es-ES" sz="1200" dirty="0">
              <a:latin typeface="Century Gothic" pitchFamily="34" charset="0"/>
            </a:endParaRPr>
          </a:p>
          <a:p>
            <a:pPr marL="285807" indent="-285807">
              <a:buFont typeface="Arial" panose="020B0604020202020204" pitchFamily="34" charset="0"/>
              <a:buChar char="•"/>
            </a:pPr>
            <a:r>
              <a:rPr lang="es-ES" sz="1200" b="1" dirty="0">
                <a:latin typeface="Century Gothic" pitchFamily="34" charset="0"/>
              </a:rPr>
              <a:t>Acompañamiento y seguimiento: </a:t>
            </a:r>
            <a:r>
              <a:rPr lang="es-ES" sz="1200" dirty="0">
                <a:latin typeface="Century Gothic" pitchFamily="34" charset="0"/>
              </a:rPr>
              <a:t>Según necesidad detectadas en diagnósticos FARO, SIRIMEP y ERCE.</a:t>
            </a:r>
          </a:p>
          <a:p>
            <a:pPr marL="285807" indent="-285807"/>
            <a:endParaRPr lang="es-CR" sz="1200" dirty="0">
              <a:latin typeface="Century Gothic" pitchFamily="34" charset="0"/>
            </a:endParaRPr>
          </a:p>
        </p:txBody>
      </p:sp>
      <p:sp>
        <p:nvSpPr>
          <p:cNvPr id="7" name="CuadroTexto 6"/>
          <p:cNvSpPr txBox="1"/>
          <p:nvPr/>
        </p:nvSpPr>
        <p:spPr>
          <a:xfrm>
            <a:off x="9084022" y="2781722"/>
            <a:ext cx="3096344" cy="3046988"/>
          </a:xfrm>
          <a:prstGeom prst="rect">
            <a:avLst/>
          </a:prstGeom>
          <a:solidFill>
            <a:schemeClr val="bg1"/>
          </a:solidFill>
          <a:ln w="19050">
            <a:solidFill>
              <a:srgbClr val="F79403"/>
            </a:solidFill>
          </a:ln>
          <a:effectLst>
            <a:outerShdw blurRad="50800" dist="38100" dir="2700000" algn="tl" rotWithShape="0">
              <a:prstClr val="black">
                <a:alpha val="40000"/>
              </a:prstClr>
            </a:outerShdw>
          </a:effectLst>
        </p:spPr>
        <p:txBody>
          <a:bodyPr wrap="square" rtlCol="0">
            <a:spAutoFit/>
          </a:bodyPr>
          <a:lstStyle/>
          <a:p>
            <a:endParaRPr lang="es-ES" sz="1200" dirty="0">
              <a:latin typeface="Century Gothic" pitchFamily="34" charset="0"/>
            </a:endParaRPr>
          </a:p>
          <a:p>
            <a:pPr marL="285807" indent="-285807">
              <a:buFont typeface="Arial" panose="020B0604020202020204" pitchFamily="34" charset="0"/>
              <a:buChar char="•"/>
            </a:pPr>
            <a:r>
              <a:rPr lang="es-ES" sz="1200" dirty="0">
                <a:latin typeface="Century Gothic" pitchFamily="34" charset="0"/>
              </a:rPr>
              <a:t>Plan de formación docente regulado.</a:t>
            </a: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r>
              <a:rPr lang="es-ES" sz="1200" dirty="0">
                <a:latin typeface="Century Gothic" pitchFamily="34" charset="0"/>
              </a:rPr>
              <a:t>Planificación del POA regional, PAT institucional alineado con el Plan Integral de Nivelación Académica.</a:t>
            </a: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r>
              <a:rPr lang="es-ES" sz="1200" dirty="0">
                <a:latin typeface="Century Gothic" pitchFamily="34" charset="0"/>
              </a:rPr>
              <a:t>Actividades </a:t>
            </a:r>
            <a:r>
              <a:rPr lang="es-ES" sz="1200" dirty="0" err="1">
                <a:latin typeface="Century Gothic" pitchFamily="34" charset="0"/>
              </a:rPr>
              <a:t>co</a:t>
            </a:r>
            <a:r>
              <a:rPr lang="es-ES" sz="1200" dirty="0">
                <a:latin typeface="Century Gothic" pitchFamily="34" charset="0"/>
              </a:rPr>
              <a:t>-curriculares reguladas y dirigidas a fortalecer los procesos de mediación pedagógica, FEA, Feria Científica.</a:t>
            </a: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r>
              <a:rPr lang="es-ES" sz="1200" dirty="0">
                <a:latin typeface="Century Gothic" pitchFamily="34" charset="0"/>
              </a:rPr>
              <a:t>Comisiones y convenios regulados.</a:t>
            </a:r>
          </a:p>
          <a:p>
            <a:pPr marL="285807" indent="-285807">
              <a:buFont typeface="Arial" panose="020B0604020202020204" pitchFamily="34" charset="0"/>
              <a:buChar char="•"/>
            </a:pPr>
            <a:endParaRPr lang="es-ES" sz="1200" dirty="0">
              <a:latin typeface="Century Gothic" pitchFamily="34" charset="0"/>
            </a:endParaRPr>
          </a:p>
          <a:p>
            <a:pPr marL="285807" indent="-285807">
              <a:buFont typeface="Arial" panose="020B0604020202020204" pitchFamily="34" charset="0"/>
              <a:buChar char="•"/>
            </a:pPr>
            <a:endParaRPr lang="es-ES" sz="1200" dirty="0">
              <a:latin typeface="Century Gothic" pitchFamily="34" charset="0"/>
            </a:endParaRPr>
          </a:p>
        </p:txBody>
      </p:sp>
      <p:sp>
        <p:nvSpPr>
          <p:cNvPr id="9" name="CuadroTexto 8"/>
          <p:cNvSpPr txBox="1"/>
          <p:nvPr/>
        </p:nvSpPr>
        <p:spPr>
          <a:xfrm>
            <a:off x="447056" y="2340297"/>
            <a:ext cx="3349765" cy="338554"/>
          </a:xfrm>
          <a:prstGeom prst="rect">
            <a:avLst/>
          </a:prstGeom>
          <a:noFill/>
        </p:spPr>
        <p:txBody>
          <a:bodyPr wrap="square" rtlCol="0">
            <a:spAutoFit/>
          </a:bodyPr>
          <a:lstStyle/>
          <a:p>
            <a:pPr algn="ctr"/>
            <a:r>
              <a:rPr lang="es-ES" sz="1600" b="1" dirty="0">
                <a:latin typeface="Century Gothic" pitchFamily="34" charset="0"/>
              </a:rPr>
              <a:t>Atención universal</a:t>
            </a:r>
            <a:endParaRPr lang="es-CR" sz="1600" b="1" dirty="0">
              <a:latin typeface="Century Gothic" pitchFamily="34" charset="0"/>
            </a:endParaRPr>
          </a:p>
        </p:txBody>
      </p:sp>
      <p:sp>
        <p:nvSpPr>
          <p:cNvPr id="10" name="CuadroTexto 9"/>
          <p:cNvSpPr txBox="1"/>
          <p:nvPr/>
        </p:nvSpPr>
        <p:spPr>
          <a:xfrm>
            <a:off x="4690974" y="2340297"/>
            <a:ext cx="3418361" cy="338554"/>
          </a:xfrm>
          <a:prstGeom prst="rect">
            <a:avLst/>
          </a:prstGeom>
          <a:noFill/>
        </p:spPr>
        <p:txBody>
          <a:bodyPr wrap="square" rtlCol="0">
            <a:spAutoFit/>
          </a:bodyPr>
          <a:lstStyle/>
          <a:p>
            <a:pPr algn="ctr"/>
            <a:r>
              <a:rPr lang="es-ES" sz="1600" b="1" dirty="0">
                <a:latin typeface="Century Gothic" pitchFamily="34" charset="0"/>
              </a:rPr>
              <a:t>Atención selectiva e indicada</a:t>
            </a:r>
            <a:endParaRPr lang="es-CR" sz="1600" b="1" dirty="0">
              <a:latin typeface="Century Gothic" pitchFamily="34" charset="0"/>
            </a:endParaRPr>
          </a:p>
        </p:txBody>
      </p:sp>
      <p:sp>
        <p:nvSpPr>
          <p:cNvPr id="11" name="CuadroTexto 10"/>
          <p:cNvSpPr txBox="1"/>
          <p:nvPr/>
        </p:nvSpPr>
        <p:spPr>
          <a:xfrm>
            <a:off x="9231731" y="2340297"/>
            <a:ext cx="2800998" cy="338554"/>
          </a:xfrm>
          <a:prstGeom prst="rect">
            <a:avLst/>
          </a:prstGeom>
          <a:noFill/>
        </p:spPr>
        <p:txBody>
          <a:bodyPr wrap="square" rtlCol="0">
            <a:spAutoFit/>
          </a:bodyPr>
          <a:lstStyle/>
          <a:p>
            <a:pPr algn="ctr"/>
            <a:r>
              <a:rPr lang="es-ES" sz="1600" b="1" dirty="0">
                <a:latin typeface="Century Gothic" pitchFamily="34" charset="0"/>
              </a:rPr>
              <a:t>Atención universal </a:t>
            </a:r>
            <a:endParaRPr lang="es-CR" sz="1600" b="1" dirty="0">
              <a:latin typeface="Century Gothic" pitchFamily="34" charset="0"/>
            </a:endParaRPr>
          </a:p>
        </p:txBody>
      </p:sp>
      <p:sp>
        <p:nvSpPr>
          <p:cNvPr id="4" name="CuadroTexto 3">
            <a:extLst>
              <a:ext uri="{FF2B5EF4-FFF2-40B4-BE49-F238E27FC236}">
                <a16:creationId xmlns:a16="http://schemas.microsoft.com/office/drawing/2014/main" id="{E85BC7CC-3DDD-1E41-AED2-F1B516A1EB78}"/>
              </a:ext>
            </a:extLst>
          </p:cNvPr>
          <p:cNvSpPr txBox="1"/>
          <p:nvPr/>
        </p:nvSpPr>
        <p:spPr>
          <a:xfrm>
            <a:off x="5079705" y="621482"/>
            <a:ext cx="2492149" cy="369332"/>
          </a:xfrm>
          <a:prstGeom prst="rect">
            <a:avLst/>
          </a:prstGeom>
          <a:noFill/>
        </p:spPr>
        <p:txBody>
          <a:bodyPr wrap="square" rtlCol="0">
            <a:spAutoFit/>
          </a:bodyPr>
          <a:lstStyle/>
          <a:p>
            <a:r>
              <a:rPr lang="es-CR" dirty="0">
                <a:latin typeface="Century Gothic" pitchFamily="34" charset="0"/>
              </a:rPr>
              <a:t>Niveles de atención </a:t>
            </a:r>
          </a:p>
        </p:txBody>
      </p:sp>
      <p:pic>
        <p:nvPicPr>
          <p:cNvPr id="18" name="17 Imagen" descr="Engrane-02.png">
            <a:hlinkClick r:id="rId3" action="ppaction://hlinksldjump"/>
          </p:cNvPr>
          <p:cNvPicPr>
            <a:picLocks noChangeAspect="1"/>
          </p:cNvPicPr>
          <p:nvPr/>
        </p:nvPicPr>
        <p:blipFill>
          <a:blip r:embed="rId4" cstate="print"/>
          <a:stretch>
            <a:fillRect/>
          </a:stretch>
        </p:blipFill>
        <p:spPr>
          <a:xfrm>
            <a:off x="1811214" y="1413570"/>
            <a:ext cx="564821" cy="540956"/>
          </a:xfrm>
          <a:prstGeom prst="rect">
            <a:avLst/>
          </a:prstGeom>
        </p:spPr>
      </p:pic>
      <p:pic>
        <p:nvPicPr>
          <p:cNvPr id="19" name="18 Imagen" descr="Engrane-02.png">
            <a:hlinkClick r:id="rId5" action="ppaction://hlinksldjump"/>
          </p:cNvPr>
          <p:cNvPicPr>
            <a:picLocks noChangeAspect="1"/>
          </p:cNvPicPr>
          <p:nvPr/>
        </p:nvPicPr>
        <p:blipFill>
          <a:blip r:embed="rId6" cstate="print"/>
          <a:stretch>
            <a:fillRect/>
          </a:stretch>
        </p:blipFill>
        <p:spPr>
          <a:xfrm>
            <a:off x="10308158" y="1413570"/>
            <a:ext cx="564821" cy="540956"/>
          </a:xfrm>
          <a:prstGeom prst="rect">
            <a:avLst/>
          </a:prstGeom>
        </p:spPr>
      </p:pic>
      <p:pic>
        <p:nvPicPr>
          <p:cNvPr id="20" name="19 Imagen" descr="Engrane-02.png">
            <a:hlinkClick r:id="rId7" action="ppaction://hlinksldjump"/>
          </p:cNvPr>
          <p:cNvPicPr>
            <a:picLocks noChangeAspect="1"/>
          </p:cNvPicPr>
          <p:nvPr/>
        </p:nvPicPr>
        <p:blipFill>
          <a:blip r:embed="rId8" cstate="print"/>
          <a:stretch>
            <a:fillRect/>
          </a:stretch>
        </p:blipFill>
        <p:spPr>
          <a:xfrm>
            <a:off x="6059686" y="1413570"/>
            <a:ext cx="564821" cy="540956"/>
          </a:xfrm>
          <a:prstGeom prst="rect">
            <a:avLst/>
          </a:prstGeom>
        </p:spPr>
      </p:pic>
      <p:cxnSp>
        <p:nvCxnSpPr>
          <p:cNvPr id="23" name="22 Conector recto"/>
          <p:cNvCxnSpPr/>
          <p:nvPr/>
        </p:nvCxnSpPr>
        <p:spPr>
          <a:xfrm flipV="1">
            <a:off x="2099246" y="2133650"/>
            <a:ext cx="0" cy="288000"/>
          </a:xfrm>
          <a:prstGeom prst="line">
            <a:avLst/>
          </a:prstGeom>
          <a:ln w="28575">
            <a:solidFill>
              <a:srgbClr val="00A1E4"/>
            </a:solidFill>
          </a:ln>
        </p:spPr>
        <p:style>
          <a:lnRef idx="1">
            <a:schemeClr val="accent5"/>
          </a:lnRef>
          <a:fillRef idx="0">
            <a:schemeClr val="accent5"/>
          </a:fillRef>
          <a:effectRef idx="0">
            <a:schemeClr val="accent5"/>
          </a:effectRef>
          <a:fontRef idx="minor">
            <a:schemeClr val="tx1"/>
          </a:fontRef>
        </p:style>
      </p:cxnSp>
      <p:cxnSp>
        <p:nvCxnSpPr>
          <p:cNvPr id="24" name="23 Conector recto"/>
          <p:cNvCxnSpPr/>
          <p:nvPr/>
        </p:nvCxnSpPr>
        <p:spPr>
          <a:xfrm flipV="1">
            <a:off x="2099246" y="2133650"/>
            <a:ext cx="8496944" cy="8352"/>
          </a:xfrm>
          <a:prstGeom prst="line">
            <a:avLst/>
          </a:prstGeom>
          <a:ln w="28575">
            <a:solidFill>
              <a:srgbClr val="00A1E4"/>
            </a:solidFill>
          </a:ln>
        </p:spPr>
        <p:style>
          <a:lnRef idx="1">
            <a:schemeClr val="accent5"/>
          </a:lnRef>
          <a:fillRef idx="0">
            <a:schemeClr val="accent5"/>
          </a:fillRef>
          <a:effectRef idx="0">
            <a:schemeClr val="accent5"/>
          </a:effectRef>
          <a:fontRef idx="minor">
            <a:schemeClr val="tx1"/>
          </a:fontRef>
        </p:style>
      </p:cxnSp>
      <p:cxnSp>
        <p:nvCxnSpPr>
          <p:cNvPr id="26" name="25 Conector recto"/>
          <p:cNvCxnSpPr/>
          <p:nvPr/>
        </p:nvCxnSpPr>
        <p:spPr>
          <a:xfrm flipV="1">
            <a:off x="10596190" y="2133650"/>
            <a:ext cx="0" cy="288000"/>
          </a:xfrm>
          <a:prstGeom prst="line">
            <a:avLst/>
          </a:prstGeom>
          <a:ln w="28575">
            <a:solidFill>
              <a:srgbClr val="00A1E4"/>
            </a:solidFill>
          </a:ln>
        </p:spPr>
        <p:style>
          <a:lnRef idx="1">
            <a:schemeClr val="accent5"/>
          </a:lnRef>
          <a:fillRef idx="0">
            <a:schemeClr val="accent5"/>
          </a:fillRef>
          <a:effectRef idx="0">
            <a:schemeClr val="accent5"/>
          </a:effectRef>
          <a:fontRef idx="minor">
            <a:schemeClr val="tx1"/>
          </a:fontRef>
        </p:style>
      </p:cxnSp>
      <p:cxnSp>
        <p:nvCxnSpPr>
          <p:cNvPr id="29" name="28 Conector recto"/>
          <p:cNvCxnSpPr/>
          <p:nvPr/>
        </p:nvCxnSpPr>
        <p:spPr>
          <a:xfrm flipV="1">
            <a:off x="6347718" y="2133650"/>
            <a:ext cx="0" cy="288000"/>
          </a:xfrm>
          <a:prstGeom prst="line">
            <a:avLst/>
          </a:prstGeom>
          <a:ln w="28575">
            <a:solidFill>
              <a:srgbClr val="00A1E4"/>
            </a:solidFill>
          </a:ln>
        </p:spPr>
        <p:style>
          <a:lnRef idx="1">
            <a:schemeClr val="accent5"/>
          </a:lnRef>
          <a:fillRef idx="0">
            <a:schemeClr val="accent5"/>
          </a:fillRef>
          <a:effectRef idx="0">
            <a:schemeClr val="accent5"/>
          </a:effectRef>
          <a:fontRef idx="minor">
            <a:schemeClr val="tx1"/>
          </a:fontRef>
        </p:style>
      </p:cxnSp>
      <p:sp>
        <p:nvSpPr>
          <p:cNvPr id="30" name="CuadroTexto 11">
            <a:extLst>
              <a:ext uri="{FF2B5EF4-FFF2-40B4-BE49-F238E27FC236}">
                <a16:creationId xmlns:a16="http://schemas.microsoft.com/office/drawing/2014/main" id="{EBA85B17-4063-9B4C-9FC6-246C3C2D4E99}"/>
              </a:ext>
            </a:extLst>
          </p:cNvPr>
          <p:cNvSpPr txBox="1"/>
          <p:nvPr/>
        </p:nvSpPr>
        <p:spPr>
          <a:xfrm>
            <a:off x="2315270" y="1455961"/>
            <a:ext cx="2664296" cy="461665"/>
          </a:xfrm>
          <a:prstGeom prst="rect">
            <a:avLst/>
          </a:prstGeom>
          <a:noFill/>
        </p:spPr>
        <p:txBody>
          <a:bodyPr wrap="square" rtlCol="0">
            <a:spAutoFit/>
          </a:bodyPr>
          <a:lstStyle/>
          <a:p>
            <a:r>
              <a:rPr lang="es-CR" sz="1200" b="1" dirty="0">
                <a:solidFill>
                  <a:srgbClr val="A35494"/>
                </a:solidFill>
                <a:latin typeface="Century Gothic" panose="020B0502020202020204" pitchFamily="34" charset="0"/>
              </a:rPr>
              <a:t>Mediación pedagógica </a:t>
            </a:r>
          </a:p>
          <a:p>
            <a:r>
              <a:rPr lang="es-CR" sz="1200" b="1" dirty="0">
                <a:solidFill>
                  <a:srgbClr val="A35494"/>
                </a:solidFill>
                <a:latin typeface="Century Gothic" panose="020B0502020202020204" pitchFamily="34" charset="0"/>
              </a:rPr>
              <a:t>para la nivelación académica</a:t>
            </a:r>
          </a:p>
        </p:txBody>
      </p:sp>
      <p:sp>
        <p:nvSpPr>
          <p:cNvPr id="31" name="CuadroTexto 11">
            <a:extLst>
              <a:ext uri="{FF2B5EF4-FFF2-40B4-BE49-F238E27FC236}">
                <a16:creationId xmlns:a16="http://schemas.microsoft.com/office/drawing/2014/main" id="{EBA85B17-4063-9B4C-9FC6-246C3C2D4E99}"/>
              </a:ext>
            </a:extLst>
          </p:cNvPr>
          <p:cNvSpPr txBox="1"/>
          <p:nvPr/>
        </p:nvSpPr>
        <p:spPr>
          <a:xfrm>
            <a:off x="6635750" y="1455961"/>
            <a:ext cx="2664296" cy="461665"/>
          </a:xfrm>
          <a:prstGeom prst="rect">
            <a:avLst/>
          </a:prstGeom>
          <a:noFill/>
        </p:spPr>
        <p:txBody>
          <a:bodyPr wrap="square" rtlCol="0">
            <a:spAutoFit/>
          </a:bodyPr>
          <a:lstStyle/>
          <a:p>
            <a:r>
              <a:rPr lang="es-CR" sz="1200" b="1" dirty="0">
                <a:solidFill>
                  <a:srgbClr val="00A1E4"/>
                </a:solidFill>
                <a:latin typeface="Century Gothic" panose="020B0502020202020204" pitchFamily="34" charset="0"/>
              </a:rPr>
              <a:t>Proyectos específicos para</a:t>
            </a:r>
          </a:p>
          <a:p>
            <a:r>
              <a:rPr lang="es-CR" sz="1200" b="1" dirty="0">
                <a:solidFill>
                  <a:srgbClr val="00A1E4"/>
                </a:solidFill>
                <a:latin typeface="Century Gothic" panose="020B0502020202020204" pitchFamily="34" charset="0"/>
              </a:rPr>
              <a:t>la nivelación académica</a:t>
            </a:r>
          </a:p>
        </p:txBody>
      </p:sp>
      <p:sp>
        <p:nvSpPr>
          <p:cNvPr id="32" name="CuadroTexto 11">
            <a:extLst>
              <a:ext uri="{FF2B5EF4-FFF2-40B4-BE49-F238E27FC236}">
                <a16:creationId xmlns:a16="http://schemas.microsoft.com/office/drawing/2014/main" id="{EBA85B17-4063-9B4C-9FC6-246C3C2D4E99}"/>
              </a:ext>
            </a:extLst>
          </p:cNvPr>
          <p:cNvSpPr txBox="1"/>
          <p:nvPr/>
        </p:nvSpPr>
        <p:spPr>
          <a:xfrm>
            <a:off x="10884222" y="1455961"/>
            <a:ext cx="1872208" cy="646331"/>
          </a:xfrm>
          <a:prstGeom prst="rect">
            <a:avLst/>
          </a:prstGeom>
          <a:noFill/>
        </p:spPr>
        <p:txBody>
          <a:bodyPr wrap="square" rtlCol="0">
            <a:spAutoFit/>
          </a:bodyPr>
          <a:lstStyle/>
          <a:p>
            <a:pPr algn="ctr"/>
            <a:r>
              <a:rPr lang="es-CR" sz="1200" b="1" dirty="0">
                <a:solidFill>
                  <a:schemeClr val="accent6"/>
                </a:solidFill>
                <a:latin typeface="Century Gothic" panose="020B0502020202020204" pitchFamily="34" charset="0"/>
              </a:rPr>
              <a:t>Gestión Administrativa que posibilita  la nivelación académica</a:t>
            </a:r>
          </a:p>
        </p:txBody>
      </p:sp>
      <p:cxnSp>
        <p:nvCxnSpPr>
          <p:cNvPr id="33" name="32 Conector recto"/>
          <p:cNvCxnSpPr/>
          <p:nvPr/>
        </p:nvCxnSpPr>
        <p:spPr>
          <a:xfrm flipV="1">
            <a:off x="2387278" y="981522"/>
            <a:ext cx="3960440" cy="504056"/>
          </a:xfrm>
          <a:prstGeom prst="line">
            <a:avLst/>
          </a:prstGeom>
          <a:ln w="28575">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cxnSp>
        <p:nvCxnSpPr>
          <p:cNvPr id="36" name="35 Conector recto"/>
          <p:cNvCxnSpPr/>
          <p:nvPr/>
        </p:nvCxnSpPr>
        <p:spPr>
          <a:xfrm>
            <a:off x="6347718" y="981522"/>
            <a:ext cx="4104456" cy="432048"/>
          </a:xfrm>
          <a:prstGeom prst="line">
            <a:avLst/>
          </a:prstGeom>
          <a:ln w="28575">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cxnSp>
        <p:nvCxnSpPr>
          <p:cNvPr id="38" name="37 Conector recto"/>
          <p:cNvCxnSpPr/>
          <p:nvPr/>
        </p:nvCxnSpPr>
        <p:spPr>
          <a:xfrm>
            <a:off x="6347718" y="981522"/>
            <a:ext cx="0" cy="360040"/>
          </a:xfrm>
          <a:prstGeom prst="line">
            <a:avLst/>
          </a:prstGeom>
          <a:ln w="28575">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
        <p:nvSpPr>
          <p:cNvPr id="45" name="CuadroTexto 11">
            <a:extLst>
              <a:ext uri="{FF2B5EF4-FFF2-40B4-BE49-F238E27FC236}">
                <a16:creationId xmlns:a16="http://schemas.microsoft.com/office/drawing/2014/main" id="{EBA85B17-4063-9B4C-9FC6-246C3C2D4E99}"/>
              </a:ext>
            </a:extLst>
          </p:cNvPr>
          <p:cNvSpPr txBox="1"/>
          <p:nvPr/>
        </p:nvSpPr>
        <p:spPr>
          <a:xfrm>
            <a:off x="587078" y="4293890"/>
            <a:ext cx="3168352" cy="461665"/>
          </a:xfrm>
          <a:prstGeom prst="rect">
            <a:avLst/>
          </a:prstGeom>
          <a:noFill/>
        </p:spPr>
        <p:txBody>
          <a:bodyPr wrap="square" rtlCol="0">
            <a:spAutoFit/>
          </a:bodyPr>
          <a:lstStyle/>
          <a:p>
            <a:pPr algn="ctr"/>
            <a:r>
              <a:rPr lang="es-CR" sz="1200" b="1" dirty="0">
                <a:solidFill>
                  <a:srgbClr val="00A1E4"/>
                </a:solidFill>
                <a:latin typeface="Century Gothic" panose="020B0502020202020204" pitchFamily="34" charset="0"/>
              </a:rPr>
              <a:t>Evaluación de los aprendizajes </a:t>
            </a:r>
          </a:p>
          <a:p>
            <a:pPr algn="ctr"/>
            <a:r>
              <a:rPr lang="es-CR" sz="1200" b="1" dirty="0">
                <a:solidFill>
                  <a:srgbClr val="00A1E4"/>
                </a:solidFill>
                <a:latin typeface="Century Gothic" panose="020B0502020202020204" pitchFamily="34" charset="0"/>
              </a:rPr>
              <a:t>por niveles de logro + Evaluación FARO</a:t>
            </a:r>
          </a:p>
        </p:txBody>
      </p:sp>
      <p:cxnSp>
        <p:nvCxnSpPr>
          <p:cNvPr id="47" name="46 Conector recto de flecha"/>
          <p:cNvCxnSpPr>
            <a:stCxn id="45" idx="2"/>
          </p:cNvCxnSpPr>
          <p:nvPr/>
        </p:nvCxnSpPr>
        <p:spPr>
          <a:xfrm>
            <a:off x="2171254" y="4755555"/>
            <a:ext cx="0" cy="402431"/>
          </a:xfrm>
          <a:prstGeom prst="straightConnector1">
            <a:avLst/>
          </a:prstGeom>
          <a:ln w="57150">
            <a:solidFill>
              <a:srgbClr val="F79403"/>
            </a:solidFill>
            <a:tailEnd type="arrow"/>
          </a:ln>
        </p:spPr>
        <p:style>
          <a:lnRef idx="1">
            <a:schemeClr val="accent1"/>
          </a:lnRef>
          <a:fillRef idx="0">
            <a:schemeClr val="accent1"/>
          </a:fillRef>
          <a:effectRef idx="0">
            <a:schemeClr val="accent1"/>
          </a:effectRef>
          <a:fontRef idx="minor">
            <a:schemeClr val="tx1"/>
          </a:fontRef>
        </p:style>
      </p:cxnSp>
      <p:sp>
        <p:nvSpPr>
          <p:cNvPr id="49" name="CuadroTexto 11">
            <a:extLst>
              <a:ext uri="{FF2B5EF4-FFF2-40B4-BE49-F238E27FC236}">
                <a16:creationId xmlns:a16="http://schemas.microsoft.com/office/drawing/2014/main" id="{EBA85B17-4063-9B4C-9FC6-246C3C2D4E99}"/>
              </a:ext>
            </a:extLst>
          </p:cNvPr>
          <p:cNvSpPr txBox="1"/>
          <p:nvPr/>
        </p:nvSpPr>
        <p:spPr>
          <a:xfrm>
            <a:off x="875110" y="5229994"/>
            <a:ext cx="2583904" cy="461665"/>
          </a:xfrm>
          <a:prstGeom prst="rect">
            <a:avLst/>
          </a:prstGeom>
          <a:noFill/>
        </p:spPr>
        <p:txBody>
          <a:bodyPr wrap="square" rtlCol="0">
            <a:spAutoFit/>
          </a:bodyPr>
          <a:lstStyle/>
          <a:p>
            <a:pPr algn="ctr"/>
            <a:r>
              <a:rPr lang="es-CR" sz="1200" dirty="0">
                <a:solidFill>
                  <a:schemeClr val="tx1">
                    <a:lumMod val="95000"/>
                    <a:lumOff val="5000"/>
                  </a:schemeClr>
                </a:solidFill>
                <a:latin typeface="Century Gothic" panose="020B0502020202020204" pitchFamily="34" charset="0"/>
              </a:rPr>
              <a:t>Posibilita la toma de decisiones</a:t>
            </a:r>
          </a:p>
          <a:p>
            <a:pPr algn="ctr"/>
            <a:r>
              <a:rPr lang="es-CR" sz="1200" dirty="0">
                <a:solidFill>
                  <a:schemeClr val="tx1">
                    <a:lumMod val="95000"/>
                    <a:lumOff val="5000"/>
                  </a:schemeClr>
                </a:solidFill>
                <a:latin typeface="Century Gothic" panose="020B0502020202020204" pitchFamily="34" charset="0"/>
              </a:rPr>
              <a:t>pronta y oportuna </a:t>
            </a:r>
          </a:p>
        </p:txBody>
      </p:sp>
      <p:sp>
        <p:nvSpPr>
          <p:cNvPr id="50" name="49 Elipse"/>
          <p:cNvSpPr/>
          <p:nvPr/>
        </p:nvSpPr>
        <p:spPr>
          <a:xfrm>
            <a:off x="947118" y="4401902"/>
            <a:ext cx="36004" cy="3600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82873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88B39B0-DA4E-BA44-A9D3-44397327422B}"/>
              </a:ext>
            </a:extLst>
          </p:cNvPr>
          <p:cNvSpPr txBox="1"/>
          <p:nvPr/>
        </p:nvSpPr>
        <p:spPr>
          <a:xfrm>
            <a:off x="2675310" y="1457068"/>
            <a:ext cx="8856984" cy="1701620"/>
          </a:xfrm>
          <a:prstGeom prst="rect">
            <a:avLst/>
          </a:prstGeom>
          <a:noFill/>
        </p:spPr>
        <p:txBody>
          <a:bodyPr wrap="square" rtlCol="0">
            <a:spAutoFit/>
          </a:bodyPr>
          <a:lstStyle/>
          <a:p>
            <a:pPr>
              <a:lnSpc>
                <a:spcPct val="150000"/>
              </a:lnSpc>
            </a:pPr>
            <a:endParaRPr lang="es-CR" dirty="0">
              <a:latin typeface="Century Gothic" panose="020B0502020202020204" pitchFamily="34" charset="0"/>
            </a:endParaRPr>
          </a:p>
          <a:p>
            <a:pPr>
              <a:lnSpc>
                <a:spcPct val="150000"/>
              </a:lnSpc>
            </a:pPr>
            <a:r>
              <a:rPr lang="es-CR" b="1" dirty="0">
                <a:latin typeface="Century Gothic" panose="020B0502020202020204" pitchFamily="34" charset="0"/>
              </a:rPr>
              <a:t>Medular:  </a:t>
            </a:r>
            <a:r>
              <a:rPr lang="es-CR" dirty="0">
                <a:latin typeface="Century Gothic" panose="020B0502020202020204" pitchFamily="34" charset="0"/>
              </a:rPr>
              <a:t>base para aprender más aspectos.</a:t>
            </a:r>
          </a:p>
          <a:p>
            <a:pPr>
              <a:lnSpc>
                <a:spcPct val="150000"/>
              </a:lnSpc>
            </a:pPr>
            <a:r>
              <a:rPr lang="es-CR" b="1" dirty="0">
                <a:latin typeface="Century Gothic" panose="020B0502020202020204" pitchFamily="34" charset="0"/>
              </a:rPr>
              <a:t>Troncal: </a:t>
            </a:r>
            <a:r>
              <a:rPr lang="es-CR" dirty="0">
                <a:latin typeface="Century Gothic" panose="020B0502020202020204" pitchFamily="34" charset="0"/>
              </a:rPr>
              <a:t>es afín con varias áreas de conocimiento de la misma asignatura.</a:t>
            </a:r>
          </a:p>
          <a:p>
            <a:pPr>
              <a:lnSpc>
                <a:spcPct val="150000"/>
              </a:lnSpc>
            </a:pPr>
            <a:r>
              <a:rPr lang="es-CR" b="1" dirty="0">
                <a:latin typeface="Century Gothic" panose="020B0502020202020204" pitchFamily="34" charset="0"/>
              </a:rPr>
              <a:t>Comunes: </a:t>
            </a:r>
            <a:r>
              <a:rPr lang="es-CR" dirty="0">
                <a:latin typeface="Century Gothic" panose="020B0502020202020204" pitchFamily="34" charset="0"/>
              </a:rPr>
              <a:t>está en varias asignaturas a la vez.</a:t>
            </a:r>
          </a:p>
        </p:txBody>
      </p:sp>
      <p:sp>
        <p:nvSpPr>
          <p:cNvPr id="5" name="Rectángulo 4">
            <a:extLst>
              <a:ext uri="{FF2B5EF4-FFF2-40B4-BE49-F238E27FC236}">
                <a16:creationId xmlns:a16="http://schemas.microsoft.com/office/drawing/2014/main" id="{5C4A0365-DB11-0A41-B524-7BF24466B39F}"/>
              </a:ext>
            </a:extLst>
          </p:cNvPr>
          <p:cNvSpPr/>
          <p:nvPr/>
        </p:nvSpPr>
        <p:spPr>
          <a:xfrm>
            <a:off x="413118" y="3328665"/>
            <a:ext cx="12241360" cy="1754326"/>
          </a:xfrm>
          <a:prstGeom prst="rect">
            <a:avLst/>
          </a:prstGeom>
        </p:spPr>
        <p:txBody>
          <a:bodyPr wrap="square">
            <a:spAutoFit/>
          </a:bodyPr>
          <a:lstStyle/>
          <a:p>
            <a:pPr lvl="0" algn="just"/>
            <a:r>
              <a:rPr lang="es-CR" dirty="0">
                <a:latin typeface="Century Gothic" panose="020B0502020202020204" pitchFamily="34" charset="0"/>
              </a:rPr>
              <a:t>Están presentes en todos los programas de estudio de todos los ciclos y niveles, desde la educación Preescolar hasta la educación diversificada”.</a:t>
            </a:r>
          </a:p>
          <a:p>
            <a:pPr lvl="0" algn="just"/>
            <a:endParaRPr lang="es-CR" dirty="0">
              <a:latin typeface="Century Gothic" panose="020B0502020202020204" pitchFamily="34" charset="0"/>
            </a:endParaRPr>
          </a:p>
          <a:p>
            <a:pPr lvl="0" algn="just"/>
            <a:r>
              <a:rPr lang="es-CR" dirty="0">
                <a:latin typeface="Century Gothic" panose="020B0502020202020204" pitchFamily="34" charset="0"/>
              </a:rPr>
              <a:t>Desde el año 2020 se pueden encontrar en la Caja de Herramientas y en el sitio Web de la DDC: “Aprendizajes base”. </a:t>
            </a:r>
          </a:p>
          <a:p>
            <a:pPr lvl="0" algn="just"/>
            <a:endParaRPr lang="es-CR" dirty="0">
              <a:latin typeface="Century Gothic" panose="020B0502020202020204" pitchFamily="34" charset="0"/>
            </a:endParaRPr>
          </a:p>
        </p:txBody>
      </p:sp>
      <p:sp>
        <p:nvSpPr>
          <p:cNvPr id="6" name="CuadroTexto 5">
            <a:extLst>
              <a:ext uri="{FF2B5EF4-FFF2-40B4-BE49-F238E27FC236}">
                <a16:creationId xmlns:a16="http://schemas.microsoft.com/office/drawing/2014/main" id="{5B875279-6C4F-3548-9231-FCAEDF811AE1}"/>
              </a:ext>
            </a:extLst>
          </p:cNvPr>
          <p:cNvSpPr txBox="1"/>
          <p:nvPr/>
        </p:nvSpPr>
        <p:spPr>
          <a:xfrm>
            <a:off x="587078" y="1407266"/>
            <a:ext cx="11662941" cy="369332"/>
          </a:xfrm>
          <a:prstGeom prst="rect">
            <a:avLst/>
          </a:prstGeom>
          <a:noFill/>
        </p:spPr>
        <p:txBody>
          <a:bodyPr wrap="square" rtlCol="0">
            <a:spAutoFit/>
          </a:bodyPr>
          <a:lstStyle/>
          <a:p>
            <a:r>
              <a:rPr lang="es-CR" dirty="0">
                <a:latin typeface="Century Gothic" panose="020B0502020202020204" pitchFamily="34" charset="0"/>
              </a:rPr>
              <a:t>Aprendizaje base: el aprendizaje esperado del programa de estudio que se caracteriza por ser:</a:t>
            </a:r>
          </a:p>
        </p:txBody>
      </p:sp>
      <p:sp>
        <p:nvSpPr>
          <p:cNvPr id="10" name="CuadroTexto 9">
            <a:extLst>
              <a:ext uri="{FF2B5EF4-FFF2-40B4-BE49-F238E27FC236}">
                <a16:creationId xmlns:a16="http://schemas.microsoft.com/office/drawing/2014/main" id="{F9463303-8C11-C048-8AEA-8B11DB1CE1B2}"/>
              </a:ext>
            </a:extLst>
          </p:cNvPr>
          <p:cNvSpPr txBox="1"/>
          <p:nvPr/>
        </p:nvSpPr>
        <p:spPr>
          <a:xfrm>
            <a:off x="413118" y="453159"/>
            <a:ext cx="12487328" cy="830997"/>
          </a:xfrm>
          <a:prstGeom prst="rect">
            <a:avLst/>
          </a:prstGeom>
          <a:noFill/>
        </p:spPr>
        <p:txBody>
          <a:bodyPr wrap="square" rtlCol="0">
            <a:spAutoFit/>
          </a:bodyPr>
          <a:lstStyle/>
          <a:p>
            <a:pPr algn="ctr"/>
            <a:r>
              <a:rPr lang="es-CR" sz="2400" b="1" dirty="0">
                <a:solidFill>
                  <a:srgbClr val="0070C0"/>
                </a:solidFill>
                <a:latin typeface="Century Gothic" pitchFamily="34" charset="0"/>
              </a:rPr>
              <a:t>¿En qué consiste el proceso de nivelación académica que debe desarrollar  la persona docente?</a:t>
            </a:r>
          </a:p>
        </p:txBody>
      </p:sp>
      <p:sp>
        <p:nvSpPr>
          <p:cNvPr id="2" name="Rectángulo 1">
            <a:extLst>
              <a:ext uri="{FF2B5EF4-FFF2-40B4-BE49-F238E27FC236}">
                <a16:creationId xmlns:a16="http://schemas.microsoft.com/office/drawing/2014/main" id="{22A95251-2BBE-7440-A142-96CA17E42914}"/>
              </a:ext>
            </a:extLst>
          </p:cNvPr>
          <p:cNvSpPr/>
          <p:nvPr/>
        </p:nvSpPr>
        <p:spPr>
          <a:xfrm>
            <a:off x="1379166" y="5272119"/>
            <a:ext cx="9876110" cy="923330"/>
          </a:xfrm>
          <a:prstGeom prst="rect">
            <a:avLst/>
          </a:prstGeom>
        </p:spPr>
        <p:txBody>
          <a:bodyPr wrap="square">
            <a:spAutoFit/>
          </a:bodyPr>
          <a:lstStyle/>
          <a:p>
            <a:pPr lvl="0" algn="just"/>
            <a:r>
              <a:rPr lang="es-CR" b="1" dirty="0">
                <a:latin typeface="Century Gothic" panose="020B0502020202020204" pitchFamily="34" charset="0"/>
              </a:rPr>
              <a:t>Para lograr la nivelación académica es necesario que la persona docente desarrolle en la mediación pedagógica los Aprendizajes Base junto con los conocimientos Indispensables que posibilitan cognitivamente lograr el aprendizaje base.</a:t>
            </a:r>
            <a:endParaRPr lang="es-MX" b="1" dirty="0">
              <a:latin typeface="Century Gothic" panose="020B0502020202020204" pitchFamily="34" charset="0"/>
            </a:endParaRPr>
          </a:p>
        </p:txBody>
      </p:sp>
    </p:spTree>
    <p:extLst>
      <p:ext uri="{BB962C8B-B14F-4D97-AF65-F5344CB8AC3E}">
        <p14:creationId xmlns:p14="http://schemas.microsoft.com/office/powerpoint/2010/main" val="3212380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C87F90-E0D3-574A-8447-45367DD5C385}"/>
              </a:ext>
            </a:extLst>
          </p:cNvPr>
          <p:cNvSpPr txBox="1"/>
          <p:nvPr/>
        </p:nvSpPr>
        <p:spPr>
          <a:xfrm>
            <a:off x="515070" y="765498"/>
            <a:ext cx="12313368" cy="454227"/>
          </a:xfrm>
          <a:prstGeom prst="rect">
            <a:avLst/>
          </a:prstGeom>
          <a:noFill/>
        </p:spPr>
        <p:txBody>
          <a:bodyPr wrap="square" rtlCol="0">
            <a:spAutoFit/>
          </a:bodyPr>
          <a:lstStyle/>
          <a:p>
            <a:pPr>
              <a:lnSpc>
                <a:spcPct val="150000"/>
              </a:lnSpc>
            </a:pPr>
            <a:r>
              <a:rPr lang="es-CR" b="1" dirty="0">
                <a:latin typeface="Century Gothic" panose="020B0502020202020204" pitchFamily="34" charset="0"/>
              </a:rPr>
              <a:t>¿Cuáles acciones se realizarán desde las aulas? ¿Cuáles poblaciones estarán atendidas con cada acción?</a:t>
            </a:r>
          </a:p>
        </p:txBody>
      </p:sp>
      <p:graphicFrame>
        <p:nvGraphicFramePr>
          <p:cNvPr id="6" name="Tabla 6">
            <a:extLst>
              <a:ext uri="{FF2B5EF4-FFF2-40B4-BE49-F238E27FC236}">
                <a16:creationId xmlns:a16="http://schemas.microsoft.com/office/drawing/2014/main" id="{410C22BA-1EA6-B149-8CAE-2CA03C5C3890}"/>
              </a:ext>
            </a:extLst>
          </p:cNvPr>
          <p:cNvGraphicFramePr>
            <a:graphicFrameLocks noGrp="1"/>
          </p:cNvGraphicFramePr>
          <p:nvPr>
            <p:extLst>
              <p:ext uri="{D42A27DB-BD31-4B8C-83A1-F6EECF244321}">
                <p14:modId xmlns:p14="http://schemas.microsoft.com/office/powerpoint/2010/main" val="3147037993"/>
              </p:ext>
            </p:extLst>
          </p:nvPr>
        </p:nvGraphicFramePr>
        <p:xfrm>
          <a:off x="342952" y="1341562"/>
          <a:ext cx="12485485" cy="4524820"/>
        </p:xfrm>
        <a:graphic>
          <a:graphicData uri="http://schemas.openxmlformats.org/drawingml/2006/table">
            <a:tbl>
              <a:tblPr firstRow="1" bandRow="1">
                <a:tableStyleId>{5C22544A-7EE6-4342-B048-85BDC9FD1C3A}</a:tableStyleId>
              </a:tblPr>
              <a:tblGrid>
                <a:gridCol w="2824098">
                  <a:extLst>
                    <a:ext uri="{9D8B030D-6E8A-4147-A177-3AD203B41FA5}">
                      <a16:colId xmlns:a16="http://schemas.microsoft.com/office/drawing/2014/main" val="285138950"/>
                    </a:ext>
                  </a:extLst>
                </a:gridCol>
                <a:gridCol w="4620828">
                  <a:extLst>
                    <a:ext uri="{9D8B030D-6E8A-4147-A177-3AD203B41FA5}">
                      <a16:colId xmlns:a16="http://schemas.microsoft.com/office/drawing/2014/main" val="1031184472"/>
                    </a:ext>
                  </a:extLst>
                </a:gridCol>
                <a:gridCol w="5040559">
                  <a:extLst>
                    <a:ext uri="{9D8B030D-6E8A-4147-A177-3AD203B41FA5}">
                      <a16:colId xmlns:a16="http://schemas.microsoft.com/office/drawing/2014/main" val="3414099201"/>
                    </a:ext>
                  </a:extLst>
                </a:gridCol>
              </a:tblGrid>
              <a:tr h="144016">
                <a:tc>
                  <a:txBody>
                    <a:bodyPr/>
                    <a:lstStyle/>
                    <a:p>
                      <a:pPr algn="ctr">
                        <a:lnSpc>
                          <a:spcPct val="150000"/>
                        </a:lnSpc>
                      </a:pPr>
                      <a:r>
                        <a:rPr lang="es-CR" sz="1600" dirty="0">
                          <a:solidFill>
                            <a:schemeClr val="bg1"/>
                          </a:solidFill>
                          <a:latin typeface="Century Gothic" panose="020B0502020202020204" pitchFamily="34" charset="0"/>
                        </a:rPr>
                        <a:t>Ajuste o estrategia</a:t>
                      </a:r>
                    </a:p>
                  </a:txBody>
                  <a:tcPr>
                    <a:solidFill>
                      <a:srgbClr val="A35494"/>
                    </a:solidFill>
                  </a:tcPr>
                </a:tc>
                <a:tc>
                  <a:txBody>
                    <a:bodyPr/>
                    <a:lstStyle/>
                    <a:p>
                      <a:pPr algn="ctr">
                        <a:lnSpc>
                          <a:spcPct val="150000"/>
                        </a:lnSpc>
                      </a:pPr>
                      <a:r>
                        <a:rPr lang="es-CR" sz="1600" dirty="0">
                          <a:solidFill>
                            <a:schemeClr val="bg1"/>
                          </a:solidFill>
                          <a:latin typeface="Century Gothic" panose="020B0502020202020204" pitchFamily="34" charset="0"/>
                        </a:rPr>
                        <a:t>Propósito</a:t>
                      </a:r>
                    </a:p>
                  </a:txBody>
                  <a:tcPr>
                    <a:solidFill>
                      <a:srgbClr val="A35494"/>
                    </a:solidFill>
                  </a:tcPr>
                </a:tc>
                <a:tc>
                  <a:txBody>
                    <a:bodyPr/>
                    <a:lstStyle/>
                    <a:p>
                      <a:pPr algn="ctr">
                        <a:lnSpc>
                          <a:spcPct val="150000"/>
                        </a:lnSpc>
                      </a:pPr>
                      <a:endParaRPr lang="es-CR" sz="1600" dirty="0">
                        <a:solidFill>
                          <a:schemeClr val="bg1"/>
                        </a:solidFill>
                        <a:latin typeface="Century Gothic" panose="020B0502020202020204" pitchFamily="34" charset="0"/>
                      </a:endParaRPr>
                    </a:p>
                  </a:txBody>
                  <a:tcPr>
                    <a:solidFill>
                      <a:srgbClr val="A35494"/>
                    </a:solidFill>
                  </a:tcPr>
                </a:tc>
                <a:extLst>
                  <a:ext uri="{0D108BD9-81ED-4DB2-BD59-A6C34878D82A}">
                    <a16:rowId xmlns:a16="http://schemas.microsoft.com/office/drawing/2014/main" val="3619581604"/>
                  </a:ext>
                </a:extLst>
              </a:tr>
              <a:tr h="370840">
                <a:tc>
                  <a:txBody>
                    <a:bodyPr/>
                    <a:lstStyle/>
                    <a:p>
                      <a:pPr algn="just"/>
                      <a:r>
                        <a:rPr lang="es-CR" sz="1400" dirty="0">
                          <a:solidFill>
                            <a:schemeClr val="tx1"/>
                          </a:solidFill>
                          <a:latin typeface="Century Gothic" panose="020B0502020202020204" pitchFamily="34" charset="0"/>
                        </a:rPr>
                        <a:t>Diagnóstico grupal por nivel y año escolar, asignatura:</a:t>
                      </a:r>
                    </a:p>
                  </a:txBody>
                  <a:tcPr/>
                </a:tc>
                <a:tc>
                  <a:txBody>
                    <a:bodyPr/>
                    <a:lstStyle/>
                    <a:p>
                      <a:pPr algn="just"/>
                      <a:r>
                        <a:rPr lang="es-CR" sz="1400" dirty="0">
                          <a:solidFill>
                            <a:schemeClr val="tx1"/>
                          </a:solidFill>
                          <a:latin typeface="Century Gothic" panose="020B0502020202020204" pitchFamily="34" charset="0"/>
                        </a:rPr>
                        <a:t>Conocer el nivel de logro del estudiantado que atiende.</a:t>
                      </a:r>
                    </a:p>
                  </a:txBody>
                  <a:tcPr/>
                </a:tc>
                <a:tc>
                  <a:txBody>
                    <a:bodyPr/>
                    <a:lstStyle/>
                    <a:p>
                      <a:pPr algn="just"/>
                      <a:r>
                        <a:rPr lang="es-CR" sz="1400" dirty="0">
                          <a:solidFill>
                            <a:schemeClr val="tx1"/>
                          </a:solidFill>
                          <a:latin typeface="Century Gothic" panose="020B0502020202020204" pitchFamily="34" charset="0"/>
                        </a:rPr>
                        <a:t>FARO: 5s primaria, 10s Educa Académica y 11 de Educación Técnica.</a:t>
                      </a:r>
                    </a:p>
                    <a:p>
                      <a:pPr algn="just"/>
                      <a:r>
                        <a:rPr lang="es-CR" sz="1400" dirty="0">
                          <a:solidFill>
                            <a:schemeClr val="tx1"/>
                          </a:solidFill>
                          <a:latin typeface="Century Gothic" panose="020B0502020202020204" pitchFamily="34" charset="0"/>
                        </a:rPr>
                        <a:t>ERCE: 3s y 6s</a:t>
                      </a:r>
                    </a:p>
                    <a:p>
                      <a:pPr algn="just"/>
                      <a:r>
                        <a:rPr lang="es-CR" sz="1400" dirty="0">
                          <a:solidFill>
                            <a:schemeClr val="tx1"/>
                          </a:solidFill>
                          <a:latin typeface="Century Gothic" panose="020B0502020202020204" pitchFamily="34" charset="0"/>
                        </a:rPr>
                        <a:t>Dominio lingüístico: undécimo y duodécimo de ET.</a:t>
                      </a:r>
                    </a:p>
                    <a:p>
                      <a:pPr algn="just"/>
                      <a:endParaRPr lang="es-CR" sz="1400" dirty="0">
                        <a:solidFill>
                          <a:schemeClr val="tx1"/>
                        </a:solidFill>
                        <a:latin typeface="Century Gothic" panose="020B0502020202020204" pitchFamily="34" charset="0"/>
                      </a:endParaRPr>
                    </a:p>
                    <a:p>
                      <a:pPr algn="just"/>
                      <a:r>
                        <a:rPr lang="es-CR" sz="1400" dirty="0">
                          <a:solidFill>
                            <a:schemeClr val="tx1"/>
                          </a:solidFill>
                          <a:latin typeface="Century Gothic" panose="020B0502020202020204" pitchFamily="34" charset="0"/>
                        </a:rPr>
                        <a:t>Diagnóstico censal en los años de cierre de ciclo en competencias lectoras y habilidades matemáticas.</a:t>
                      </a:r>
                    </a:p>
                  </a:txBody>
                  <a:tcPr/>
                </a:tc>
                <a:extLst>
                  <a:ext uri="{0D108BD9-81ED-4DB2-BD59-A6C34878D82A}">
                    <a16:rowId xmlns:a16="http://schemas.microsoft.com/office/drawing/2014/main" val="2708435904"/>
                  </a:ext>
                </a:extLst>
              </a:tr>
              <a:tr h="481816">
                <a:tc>
                  <a:txBody>
                    <a:bodyPr/>
                    <a:lstStyle/>
                    <a:p>
                      <a:pPr algn="just"/>
                      <a:r>
                        <a:rPr lang="es-CR" sz="1400" dirty="0">
                          <a:solidFill>
                            <a:schemeClr val="tx1"/>
                          </a:solidFill>
                          <a:latin typeface="Century Gothic" panose="020B0502020202020204" pitchFamily="34" charset="0"/>
                        </a:rPr>
                        <a:t>Uso de las plantillas de Aprendizajes Base como guía para priorizar aspectos fundamentales del Programa de estudio.</a:t>
                      </a:r>
                    </a:p>
                  </a:txBody>
                  <a:tcPr/>
                </a:tc>
                <a:tc>
                  <a:txBody>
                    <a:bodyPr/>
                    <a:lstStyle/>
                    <a:p>
                      <a:pPr algn="just"/>
                      <a:r>
                        <a:rPr lang="es-CR" sz="1400" baseline="0" dirty="0">
                          <a:solidFill>
                            <a:schemeClr val="tx1"/>
                          </a:solidFill>
                          <a:latin typeface="Century Gothic" panose="020B0502020202020204" pitchFamily="34" charset="0"/>
                        </a:rPr>
                        <a:t>Optimizar el tiempo en la preparación del planeamiento didáctico considerando que los aprendizaje base cumplen con alguno de los siguientes criterios: pertinencia, relevancia y homogeneidad, para el desarrollo de habilidades fundamentales en la población estudiantil. </a:t>
                      </a:r>
                    </a:p>
                  </a:txBody>
                  <a:tcPr/>
                </a:tc>
                <a:tc rowSpan="2">
                  <a:txBody>
                    <a:bodyPr/>
                    <a:lstStyle/>
                    <a:p>
                      <a:pPr algn="just"/>
                      <a:endParaRPr lang="es-CR" sz="1400" b="0" baseline="0" dirty="0">
                        <a:solidFill>
                          <a:schemeClr val="tx1"/>
                        </a:solidFill>
                        <a:latin typeface="Century Gothic" panose="020B0502020202020204" pitchFamily="34" charset="0"/>
                      </a:endParaRPr>
                    </a:p>
                    <a:p>
                      <a:pPr algn="just"/>
                      <a:endParaRPr lang="es-CR" sz="1400" b="0" baseline="0" dirty="0">
                        <a:solidFill>
                          <a:schemeClr val="tx1"/>
                        </a:solidFill>
                        <a:latin typeface="Century Gothic" panose="020B0502020202020204" pitchFamily="34" charset="0"/>
                      </a:endParaRPr>
                    </a:p>
                    <a:p>
                      <a:pPr algn="just"/>
                      <a:r>
                        <a:rPr lang="es-CR" sz="1400" b="0" baseline="0" dirty="0">
                          <a:solidFill>
                            <a:schemeClr val="tx1"/>
                          </a:solidFill>
                          <a:latin typeface="Century Gothic" panose="020B0502020202020204" pitchFamily="34" charset="0"/>
                        </a:rPr>
                        <a:t>1133154 estudiantes desde la Educación Preescolar hasta la Educación Diversificada Académica. </a:t>
                      </a:r>
                    </a:p>
                    <a:p>
                      <a:pPr algn="just"/>
                      <a:endParaRPr lang="es-CR" sz="1400" b="0" baseline="0" dirty="0">
                        <a:solidFill>
                          <a:schemeClr val="tx1"/>
                        </a:solidFill>
                        <a:latin typeface="Century Gothic" panose="020B0502020202020204" pitchFamily="34" charset="0"/>
                      </a:endParaRPr>
                    </a:p>
                    <a:p>
                      <a:pPr algn="just"/>
                      <a:endParaRPr lang="es-CR" sz="1400" b="0" baseline="0" dirty="0">
                        <a:solidFill>
                          <a:schemeClr val="tx1"/>
                        </a:solidFill>
                        <a:latin typeface="Century Gothic" panose="020B0502020202020204" pitchFamily="34" charset="0"/>
                      </a:endParaRPr>
                    </a:p>
                    <a:p>
                      <a:pPr algn="just"/>
                      <a:r>
                        <a:rPr lang="es-CR" sz="1400" b="0" baseline="0" dirty="0">
                          <a:solidFill>
                            <a:schemeClr val="tx1"/>
                          </a:solidFill>
                          <a:latin typeface="Century Gothic" panose="020B0502020202020204" pitchFamily="34" charset="0"/>
                        </a:rPr>
                        <a:t>Con excepción de las especialidades de la Educación Técnica y algunas asignaturas complementarias.</a:t>
                      </a:r>
                    </a:p>
                  </a:txBody>
                  <a:tcPr/>
                </a:tc>
                <a:extLst>
                  <a:ext uri="{0D108BD9-81ED-4DB2-BD59-A6C34878D82A}">
                    <a16:rowId xmlns:a16="http://schemas.microsoft.com/office/drawing/2014/main" val="13921802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sz="1400" dirty="0">
                          <a:solidFill>
                            <a:schemeClr val="tx1"/>
                          </a:solidFill>
                          <a:latin typeface="Century Gothic" panose="020B0502020202020204" pitchFamily="34" charset="0"/>
                        </a:rPr>
                        <a:t>Uso de la Matriz de Conocimientos Indispensables para identificar los aprendizajes</a:t>
                      </a:r>
                      <a:r>
                        <a:rPr lang="es-CR" sz="1400" baseline="0" dirty="0">
                          <a:solidFill>
                            <a:schemeClr val="tx1"/>
                          </a:solidFill>
                          <a:latin typeface="Century Gothic" panose="020B0502020202020204" pitchFamily="34" charset="0"/>
                        </a:rPr>
                        <a:t> previos e indispensables.</a:t>
                      </a:r>
                      <a:endParaRPr lang="es-CR" sz="1400" dirty="0">
                        <a:solidFill>
                          <a:schemeClr val="tx1"/>
                        </a:solidFill>
                        <a:latin typeface="Century Gothic" panose="020B0502020202020204" pitchFamily="34" charset="0"/>
                      </a:endParaRPr>
                    </a:p>
                  </a:txBody>
                  <a:tcPr/>
                </a:tc>
                <a:tc>
                  <a:txBody>
                    <a:bodyPr/>
                    <a:lstStyle/>
                    <a:p>
                      <a:pPr algn="just"/>
                      <a:r>
                        <a:rPr lang="es-CR" sz="1400" dirty="0">
                          <a:solidFill>
                            <a:schemeClr val="tx1"/>
                          </a:solidFill>
                          <a:latin typeface="Century Gothic" panose="020B0502020202020204" pitchFamily="34" charset="0"/>
                        </a:rPr>
                        <a:t>Orientar a la persona</a:t>
                      </a:r>
                      <a:r>
                        <a:rPr lang="es-CR" sz="1400" baseline="0" dirty="0">
                          <a:solidFill>
                            <a:schemeClr val="tx1"/>
                          </a:solidFill>
                          <a:latin typeface="Century Gothic" panose="020B0502020202020204" pitchFamily="34" charset="0"/>
                        </a:rPr>
                        <a:t> docente con los conocimientos previos que se requieren para lograr el aprendizaje base en aquellos casos que sean necesarios para cada persona estudiante.</a:t>
                      </a:r>
                      <a:endParaRPr lang="es-CR" sz="1400" dirty="0">
                        <a:solidFill>
                          <a:schemeClr val="tx1"/>
                        </a:solidFill>
                        <a:latin typeface="Century Gothic" panose="020B0502020202020204" pitchFamily="34" charset="0"/>
                      </a:endParaRPr>
                    </a:p>
                  </a:txBody>
                  <a:tcPr/>
                </a:tc>
                <a:tc vMerge="1">
                  <a:txBody>
                    <a:bodyPr/>
                    <a:lstStyle/>
                    <a:p>
                      <a:pPr algn="just"/>
                      <a:endParaRPr lang="es-CR" sz="1400" b="1" baseline="0" dirty="0">
                        <a:solidFill>
                          <a:schemeClr val="tx1"/>
                        </a:solidFill>
                        <a:latin typeface="Century Gothic" panose="020B0502020202020204" pitchFamily="34" charset="0"/>
                      </a:endParaRPr>
                    </a:p>
                  </a:txBody>
                  <a:tcPr/>
                </a:tc>
                <a:extLst>
                  <a:ext uri="{0D108BD9-81ED-4DB2-BD59-A6C34878D82A}">
                    <a16:rowId xmlns:a16="http://schemas.microsoft.com/office/drawing/2014/main" val="3110191714"/>
                  </a:ext>
                </a:extLst>
              </a:tr>
            </a:tbl>
          </a:graphicData>
        </a:graphic>
      </p:graphicFrame>
      <p:sp>
        <p:nvSpPr>
          <p:cNvPr id="8" name="CuadroTexto 11">
            <a:extLst>
              <a:ext uri="{FF2B5EF4-FFF2-40B4-BE49-F238E27FC236}">
                <a16:creationId xmlns:a16="http://schemas.microsoft.com/office/drawing/2014/main" id="{EBA85B17-4063-9B4C-9FC6-246C3C2D4E99}"/>
              </a:ext>
            </a:extLst>
          </p:cNvPr>
          <p:cNvSpPr txBox="1"/>
          <p:nvPr/>
        </p:nvSpPr>
        <p:spPr>
          <a:xfrm>
            <a:off x="1091134" y="314286"/>
            <a:ext cx="11737304" cy="523220"/>
          </a:xfrm>
          <a:prstGeom prst="rect">
            <a:avLst/>
          </a:prstGeom>
          <a:noFill/>
        </p:spPr>
        <p:txBody>
          <a:bodyPr wrap="square" rtlCol="0">
            <a:spAutoFit/>
          </a:bodyPr>
          <a:lstStyle/>
          <a:p>
            <a:r>
              <a:rPr lang="es-CR" sz="2800" b="1" dirty="0">
                <a:solidFill>
                  <a:srgbClr val="A35494"/>
                </a:solidFill>
                <a:latin typeface="Century Gothic" panose="020B0502020202020204" pitchFamily="34" charset="0"/>
              </a:rPr>
              <a:t>Mediación pedagógica para la nivelación académica</a:t>
            </a:r>
          </a:p>
        </p:txBody>
      </p:sp>
      <p:cxnSp>
        <p:nvCxnSpPr>
          <p:cNvPr id="9" name="8 Conector recto"/>
          <p:cNvCxnSpPr/>
          <p:nvPr/>
        </p:nvCxnSpPr>
        <p:spPr>
          <a:xfrm>
            <a:off x="1163142" y="837506"/>
            <a:ext cx="11881320" cy="0"/>
          </a:xfrm>
          <a:prstGeom prst="line">
            <a:avLst/>
          </a:prstGeom>
          <a:ln w="38100">
            <a:solidFill>
              <a:srgbClr val="A35494"/>
            </a:solidFill>
          </a:ln>
        </p:spPr>
        <p:style>
          <a:lnRef idx="1">
            <a:schemeClr val="accent1"/>
          </a:lnRef>
          <a:fillRef idx="0">
            <a:schemeClr val="accent1"/>
          </a:fillRef>
          <a:effectRef idx="0">
            <a:schemeClr val="accent1"/>
          </a:effectRef>
          <a:fontRef idx="minor">
            <a:schemeClr val="tx1"/>
          </a:fontRef>
        </p:style>
      </p:cxnSp>
      <p:pic>
        <p:nvPicPr>
          <p:cNvPr id="10" name="9 Imagen" descr="Engrane-02.png"/>
          <p:cNvPicPr>
            <a:picLocks noChangeAspect="1"/>
          </p:cNvPicPr>
          <p:nvPr/>
        </p:nvPicPr>
        <p:blipFill>
          <a:blip r:embed="rId3" cstate="print"/>
          <a:stretch>
            <a:fillRect/>
          </a:stretch>
        </p:blipFill>
        <p:spPr>
          <a:xfrm>
            <a:off x="655909" y="405458"/>
            <a:ext cx="507233" cy="485800"/>
          </a:xfrm>
          <a:prstGeom prst="rect">
            <a:avLst/>
          </a:prstGeom>
        </p:spPr>
      </p:pic>
      <p:pic>
        <p:nvPicPr>
          <p:cNvPr id="11" name="10 Imagen" descr="Sombra-01.png"/>
          <p:cNvPicPr>
            <a:picLocks noChangeAspect="1"/>
          </p:cNvPicPr>
          <p:nvPr/>
        </p:nvPicPr>
        <p:blipFill>
          <a:blip r:embed="rId4" cstate="print"/>
          <a:stretch>
            <a:fillRect/>
          </a:stretch>
        </p:blipFill>
        <p:spPr>
          <a:xfrm rot="10800000">
            <a:off x="0" y="1561405"/>
            <a:ext cx="12928548" cy="1401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C87F90-E0D3-574A-8447-45367DD5C385}"/>
              </a:ext>
            </a:extLst>
          </p:cNvPr>
          <p:cNvSpPr txBox="1"/>
          <p:nvPr/>
        </p:nvSpPr>
        <p:spPr>
          <a:xfrm>
            <a:off x="515070" y="1053530"/>
            <a:ext cx="11665296" cy="454292"/>
          </a:xfrm>
          <a:prstGeom prst="rect">
            <a:avLst/>
          </a:prstGeom>
          <a:noFill/>
        </p:spPr>
        <p:txBody>
          <a:bodyPr wrap="square" rtlCol="0">
            <a:spAutoFit/>
          </a:bodyPr>
          <a:lstStyle/>
          <a:p>
            <a:pPr>
              <a:lnSpc>
                <a:spcPct val="150000"/>
              </a:lnSpc>
            </a:pPr>
            <a:r>
              <a:rPr lang="es-CR" b="1" dirty="0">
                <a:latin typeface="Century Gothic" panose="020B0502020202020204" pitchFamily="34" charset="0"/>
              </a:rPr>
              <a:t>¿Cuáles acciones se realizarán desde las aulas?</a:t>
            </a:r>
          </a:p>
        </p:txBody>
      </p:sp>
      <p:graphicFrame>
        <p:nvGraphicFramePr>
          <p:cNvPr id="6" name="Tabla 6">
            <a:extLst>
              <a:ext uri="{FF2B5EF4-FFF2-40B4-BE49-F238E27FC236}">
                <a16:creationId xmlns:a16="http://schemas.microsoft.com/office/drawing/2014/main" id="{410C22BA-1EA6-B149-8CAE-2CA03C5C3890}"/>
              </a:ext>
            </a:extLst>
          </p:cNvPr>
          <p:cNvGraphicFramePr>
            <a:graphicFrameLocks noGrp="1"/>
          </p:cNvGraphicFramePr>
          <p:nvPr>
            <p:extLst>
              <p:ext uri="{D42A27DB-BD31-4B8C-83A1-F6EECF244321}">
                <p14:modId xmlns:p14="http://schemas.microsoft.com/office/powerpoint/2010/main" val="1750988368"/>
              </p:ext>
            </p:extLst>
          </p:nvPr>
        </p:nvGraphicFramePr>
        <p:xfrm>
          <a:off x="731094" y="1773610"/>
          <a:ext cx="11305257" cy="4724155"/>
        </p:xfrm>
        <a:graphic>
          <a:graphicData uri="http://schemas.openxmlformats.org/drawingml/2006/table">
            <a:tbl>
              <a:tblPr firstRow="1" bandRow="1">
                <a:tableStyleId>{5C22544A-7EE6-4342-B048-85BDC9FD1C3A}</a:tableStyleId>
              </a:tblPr>
              <a:tblGrid>
                <a:gridCol w="3489277">
                  <a:extLst>
                    <a:ext uri="{9D8B030D-6E8A-4147-A177-3AD203B41FA5}">
                      <a16:colId xmlns:a16="http://schemas.microsoft.com/office/drawing/2014/main" val="285138950"/>
                    </a:ext>
                  </a:extLst>
                </a:gridCol>
                <a:gridCol w="3907990">
                  <a:extLst>
                    <a:ext uri="{9D8B030D-6E8A-4147-A177-3AD203B41FA5}">
                      <a16:colId xmlns:a16="http://schemas.microsoft.com/office/drawing/2014/main" val="1031184472"/>
                    </a:ext>
                  </a:extLst>
                </a:gridCol>
                <a:gridCol w="3907990">
                  <a:extLst>
                    <a:ext uri="{9D8B030D-6E8A-4147-A177-3AD203B41FA5}">
                      <a16:colId xmlns:a16="http://schemas.microsoft.com/office/drawing/2014/main" val="2312589965"/>
                    </a:ext>
                  </a:extLst>
                </a:gridCol>
              </a:tblGrid>
              <a:tr h="144016">
                <a:tc>
                  <a:txBody>
                    <a:bodyPr/>
                    <a:lstStyle/>
                    <a:p>
                      <a:pPr algn="ctr">
                        <a:lnSpc>
                          <a:spcPct val="150000"/>
                        </a:lnSpc>
                      </a:pPr>
                      <a:r>
                        <a:rPr lang="es-CR" sz="1600" dirty="0">
                          <a:solidFill>
                            <a:schemeClr val="bg1"/>
                          </a:solidFill>
                          <a:latin typeface="Century Gothic" panose="020B0502020202020204" pitchFamily="34" charset="0"/>
                        </a:rPr>
                        <a:t>Ajuste o estrategia</a:t>
                      </a:r>
                    </a:p>
                  </a:txBody>
                  <a:tcPr>
                    <a:solidFill>
                      <a:srgbClr val="A35494"/>
                    </a:solidFill>
                  </a:tcPr>
                </a:tc>
                <a:tc>
                  <a:txBody>
                    <a:bodyPr/>
                    <a:lstStyle/>
                    <a:p>
                      <a:pPr algn="ctr">
                        <a:lnSpc>
                          <a:spcPct val="150000"/>
                        </a:lnSpc>
                      </a:pPr>
                      <a:r>
                        <a:rPr lang="es-CR" sz="1600" dirty="0">
                          <a:solidFill>
                            <a:schemeClr val="bg1"/>
                          </a:solidFill>
                          <a:latin typeface="Century Gothic" panose="020B0502020202020204" pitchFamily="34" charset="0"/>
                        </a:rPr>
                        <a:t>Propósito</a:t>
                      </a:r>
                    </a:p>
                  </a:txBody>
                  <a:tcPr>
                    <a:solidFill>
                      <a:srgbClr val="A35494"/>
                    </a:solidFill>
                  </a:tcPr>
                </a:tc>
                <a:tc>
                  <a:txBody>
                    <a:bodyPr/>
                    <a:lstStyle/>
                    <a:p>
                      <a:pPr algn="ctr">
                        <a:lnSpc>
                          <a:spcPct val="150000"/>
                        </a:lnSpc>
                      </a:pPr>
                      <a:endParaRPr lang="es-CR" sz="1600" dirty="0">
                        <a:solidFill>
                          <a:schemeClr val="bg1"/>
                        </a:solidFill>
                        <a:latin typeface="Century Gothic" panose="020B0502020202020204" pitchFamily="34" charset="0"/>
                      </a:endParaRPr>
                    </a:p>
                  </a:txBody>
                  <a:tcPr>
                    <a:solidFill>
                      <a:srgbClr val="A35494"/>
                    </a:solidFill>
                  </a:tcPr>
                </a:tc>
                <a:extLst>
                  <a:ext uri="{0D108BD9-81ED-4DB2-BD59-A6C34878D82A}">
                    <a16:rowId xmlns:a16="http://schemas.microsoft.com/office/drawing/2014/main" val="3619581604"/>
                  </a:ext>
                </a:extLst>
              </a:tr>
              <a:tr h="843563">
                <a:tc>
                  <a:txBody>
                    <a:bodyPr/>
                    <a:lstStyle/>
                    <a:p>
                      <a:pPr algn="just"/>
                      <a:r>
                        <a:rPr lang="es-CR" sz="1400" dirty="0">
                          <a:solidFill>
                            <a:schemeClr val="tx1"/>
                          </a:solidFill>
                          <a:latin typeface="Century Gothic" panose="020B0502020202020204" pitchFamily="34" charset="0"/>
                        </a:rPr>
                        <a:t>Fuentes de registro de los aprendizajes se mantienen para la evaluación de los aprendizajes.</a:t>
                      </a:r>
                    </a:p>
                  </a:txBody>
                  <a:tcPr/>
                </a:tc>
                <a:tc>
                  <a:txBody>
                    <a:bodyPr/>
                    <a:lstStyle/>
                    <a:p>
                      <a:pPr algn="just"/>
                      <a:r>
                        <a:rPr lang="es-CR" sz="1400" dirty="0">
                          <a:solidFill>
                            <a:schemeClr val="tx1"/>
                          </a:solidFill>
                          <a:latin typeface="Century Gothic" panose="020B0502020202020204" pitchFamily="34" charset="0"/>
                        </a:rPr>
                        <a:t>Sistematizar el</a:t>
                      </a:r>
                      <a:r>
                        <a:rPr lang="es-CR" sz="1400" baseline="0" dirty="0">
                          <a:solidFill>
                            <a:schemeClr val="tx1"/>
                          </a:solidFill>
                          <a:latin typeface="Century Gothic" panose="020B0502020202020204" pitchFamily="34" charset="0"/>
                        </a:rPr>
                        <a:t> nivel de logro de los desempeños del estudiantado.</a:t>
                      </a:r>
                      <a:endParaRPr lang="es-CR" sz="1400" dirty="0">
                        <a:solidFill>
                          <a:schemeClr val="tx1"/>
                        </a:solidFill>
                        <a:latin typeface="Century Gothic" panose="020B0502020202020204" pitchFamily="34" charset="0"/>
                      </a:endParaRPr>
                    </a:p>
                  </a:txBody>
                  <a:tcPr/>
                </a:tc>
                <a:tc>
                  <a:txBody>
                    <a:bodyPr/>
                    <a:lstStyle/>
                    <a:p>
                      <a:pPr algn="just"/>
                      <a:r>
                        <a:rPr lang="es-CR" sz="1400" dirty="0">
                          <a:solidFill>
                            <a:schemeClr val="tx1"/>
                          </a:solidFill>
                          <a:latin typeface="Century Gothic" panose="020B0502020202020204" pitchFamily="34" charset="0"/>
                        </a:rPr>
                        <a:t>Todo el sistema educativo responderá a las fuentes de información definidas por el MEP:</a:t>
                      </a:r>
                    </a:p>
                    <a:p>
                      <a:pPr algn="just"/>
                      <a:endParaRPr lang="es-CR" sz="1400" dirty="0">
                        <a:solidFill>
                          <a:schemeClr val="tx1"/>
                        </a:solidFill>
                        <a:latin typeface="Century Gothic" panose="020B0502020202020204" pitchFamily="34" charset="0"/>
                      </a:endParaRPr>
                    </a:p>
                    <a:p>
                      <a:pPr marL="285750" indent="-285750" algn="just">
                        <a:buFont typeface="Arial" panose="020B0604020202020204" pitchFamily="34" charset="0"/>
                        <a:buChar char="•"/>
                      </a:pPr>
                      <a:r>
                        <a:rPr lang="es-CR" sz="1400" dirty="0">
                          <a:solidFill>
                            <a:schemeClr val="tx1"/>
                          </a:solidFill>
                          <a:latin typeface="Century Gothic" panose="020B0502020202020204" pitchFamily="34" charset="0"/>
                        </a:rPr>
                        <a:t>Nivel de logro en tareas asignadas.</a:t>
                      </a:r>
                    </a:p>
                    <a:p>
                      <a:pPr marL="285750" indent="-285750" algn="just">
                        <a:buFont typeface="Arial" panose="020B0604020202020204" pitchFamily="34" charset="0"/>
                        <a:buChar char="•"/>
                      </a:pPr>
                      <a:r>
                        <a:rPr lang="es-CR" sz="1400" dirty="0">
                          <a:solidFill>
                            <a:schemeClr val="tx1"/>
                          </a:solidFill>
                          <a:latin typeface="Century Gothic" panose="020B0502020202020204" pitchFamily="34" charset="0"/>
                        </a:rPr>
                        <a:t>Instrumentos de evaluación </a:t>
                      </a:r>
                      <a:r>
                        <a:rPr lang="es-CR" sz="1400" dirty="0" err="1">
                          <a:solidFill>
                            <a:schemeClr val="tx1"/>
                          </a:solidFill>
                          <a:latin typeface="Century Gothic" panose="020B0502020202020204" pitchFamily="34" charset="0"/>
                        </a:rPr>
                        <a:t>sumativa</a:t>
                      </a:r>
                      <a:r>
                        <a:rPr lang="es-CR" sz="1400" dirty="0">
                          <a:solidFill>
                            <a:schemeClr val="tx1"/>
                          </a:solidFill>
                          <a:latin typeface="Century Gothic" panose="020B0502020202020204" pitchFamily="34" charset="0"/>
                        </a:rPr>
                        <a:t>.</a:t>
                      </a:r>
                    </a:p>
                    <a:p>
                      <a:pPr marL="285750" indent="-285750" algn="just">
                        <a:buFont typeface="Arial" panose="020B0604020202020204" pitchFamily="34" charset="0"/>
                        <a:buChar char="•"/>
                      </a:pPr>
                      <a:r>
                        <a:rPr lang="es-CR" sz="1400" dirty="0">
                          <a:solidFill>
                            <a:schemeClr val="tx1"/>
                          </a:solidFill>
                          <a:latin typeface="Century Gothic" panose="020B0502020202020204" pitchFamily="34" charset="0"/>
                        </a:rPr>
                        <a:t>Portafolio (Educación Técnica)</a:t>
                      </a:r>
                    </a:p>
                  </a:txBody>
                  <a:tcPr/>
                </a:tc>
                <a:extLst>
                  <a:ext uri="{0D108BD9-81ED-4DB2-BD59-A6C34878D82A}">
                    <a16:rowId xmlns:a16="http://schemas.microsoft.com/office/drawing/2014/main" val="3763225654"/>
                  </a:ext>
                </a:extLst>
              </a:tr>
              <a:tr h="1190913">
                <a:tc>
                  <a:txBody>
                    <a:bodyPr/>
                    <a:lstStyle/>
                    <a:p>
                      <a:pPr algn="just"/>
                      <a:r>
                        <a:rPr lang="es-CR" sz="1400" dirty="0">
                          <a:solidFill>
                            <a:schemeClr val="tx1"/>
                          </a:solidFill>
                          <a:latin typeface="Century Gothic" panose="020B0502020202020204" pitchFamily="34" charset="0"/>
                        </a:rPr>
                        <a:t>Apertura para uso de herramientas de mediación distintas a las GTA</a:t>
                      </a:r>
                    </a:p>
                  </a:txBody>
                  <a:tcPr/>
                </a:tc>
                <a:tc>
                  <a:txBody>
                    <a:bodyPr/>
                    <a:lstStyle/>
                    <a:p>
                      <a:pPr algn="just"/>
                      <a:r>
                        <a:rPr lang="es-CR" sz="1400" dirty="0">
                          <a:solidFill>
                            <a:schemeClr val="tx1"/>
                          </a:solidFill>
                          <a:latin typeface="Century Gothic" panose="020B0502020202020204" pitchFamily="34" charset="0"/>
                        </a:rPr>
                        <a:t>Diversificar los instrumentos de mediación</a:t>
                      </a:r>
                      <a:r>
                        <a:rPr lang="es-CR" sz="1400" baseline="0" dirty="0">
                          <a:solidFill>
                            <a:schemeClr val="tx1"/>
                          </a:solidFill>
                          <a:latin typeface="Century Gothic" panose="020B0502020202020204" pitchFamily="34" charset="0"/>
                        </a:rPr>
                        <a:t> pedagógica para favorecer el aprendizaje y la toma de decisiones sobre esos aprendizajes. </a:t>
                      </a:r>
                      <a:endParaRPr lang="es-CR" sz="1400" dirty="0">
                        <a:solidFill>
                          <a:schemeClr val="tx1"/>
                        </a:solidFill>
                        <a:latin typeface="Century Gothic" panose="020B0502020202020204" pitchFamily="34" charset="0"/>
                      </a:endParaRPr>
                    </a:p>
                  </a:txBody>
                  <a:tcPr/>
                </a:tc>
                <a:tc>
                  <a:txBody>
                    <a:bodyPr/>
                    <a:lstStyle/>
                    <a:p>
                      <a:pPr algn="just"/>
                      <a:r>
                        <a:rPr lang="es-CR" sz="1400" dirty="0">
                          <a:solidFill>
                            <a:schemeClr val="tx1"/>
                          </a:solidFill>
                          <a:latin typeface="Century Gothic" panose="020B0502020202020204" pitchFamily="34" charset="0"/>
                        </a:rPr>
                        <a:t>Todos los Ciclos y niveles  del sistema educativo</a:t>
                      </a:r>
                    </a:p>
                  </a:txBody>
                  <a:tcPr/>
                </a:tc>
                <a:extLst>
                  <a:ext uri="{0D108BD9-81ED-4DB2-BD59-A6C34878D82A}">
                    <a16:rowId xmlns:a16="http://schemas.microsoft.com/office/drawing/2014/main" val="1731743317"/>
                  </a:ext>
                </a:extLst>
              </a:tr>
              <a:tr h="1538262">
                <a:tc>
                  <a:txBody>
                    <a:bodyPr/>
                    <a:lstStyle/>
                    <a:p>
                      <a:pPr algn="just"/>
                      <a:r>
                        <a:rPr lang="es-CR" sz="1400" kern="1200" dirty="0">
                          <a:solidFill>
                            <a:schemeClr val="tx1"/>
                          </a:solidFill>
                          <a:latin typeface="Century Gothic" panose="020B0502020202020204" pitchFamily="34" charset="0"/>
                          <a:ea typeface="+mn-ea"/>
                          <a:cs typeface="+mn-cs"/>
                        </a:rPr>
                        <a:t>Resultados de la implementación FARO</a:t>
                      </a:r>
                    </a:p>
                  </a:txBody>
                  <a:tcPr/>
                </a:tc>
                <a:tc>
                  <a:txBody>
                    <a:bodyPr/>
                    <a:lstStyle/>
                    <a:p>
                      <a:pPr algn="just"/>
                      <a:r>
                        <a:rPr lang="es-CR" sz="1400" dirty="0">
                          <a:solidFill>
                            <a:schemeClr val="tx1"/>
                          </a:solidFill>
                          <a:latin typeface="Century Gothic" panose="020B0502020202020204" pitchFamily="34" charset="0"/>
                        </a:rPr>
                        <a:t>Enriquecer la mediación pedagógica transformadora a partir de los resultados obtenidos en la valoración FARO que posibilite el fortalecimiento de aprendizajes para la renovación de oportunidades.</a:t>
                      </a:r>
                    </a:p>
                  </a:txBody>
                  <a:tcPr/>
                </a:tc>
                <a:tc>
                  <a:txBody>
                    <a:bodyPr/>
                    <a:lstStyle/>
                    <a:p>
                      <a:pPr algn="just"/>
                      <a:r>
                        <a:rPr lang="es-CR" sz="1400" dirty="0">
                          <a:solidFill>
                            <a:schemeClr val="tx1"/>
                          </a:solidFill>
                          <a:latin typeface="Century Gothic" panose="020B0502020202020204" pitchFamily="34" charset="0"/>
                        </a:rPr>
                        <a:t>Sexto grado</a:t>
                      </a:r>
                    </a:p>
                    <a:p>
                      <a:pPr algn="just"/>
                      <a:r>
                        <a:rPr lang="es-CR" sz="1400" dirty="0">
                          <a:solidFill>
                            <a:schemeClr val="tx1"/>
                          </a:solidFill>
                          <a:latin typeface="Century Gothic" panose="020B0502020202020204" pitchFamily="34" charset="0"/>
                        </a:rPr>
                        <a:t>Undécimo nivel</a:t>
                      </a:r>
                    </a:p>
                    <a:p>
                      <a:pPr algn="just"/>
                      <a:r>
                        <a:rPr lang="es-CR" sz="1400" dirty="0">
                          <a:solidFill>
                            <a:schemeClr val="tx1"/>
                          </a:solidFill>
                          <a:latin typeface="Century Gothic" panose="020B0502020202020204" pitchFamily="34" charset="0"/>
                        </a:rPr>
                        <a:t>Duodécimo de la educación técnica.</a:t>
                      </a:r>
                    </a:p>
                  </a:txBody>
                  <a:tcPr/>
                </a:tc>
                <a:extLst>
                  <a:ext uri="{0D108BD9-81ED-4DB2-BD59-A6C34878D82A}">
                    <a16:rowId xmlns:a16="http://schemas.microsoft.com/office/drawing/2014/main" val="2526196240"/>
                  </a:ext>
                </a:extLst>
              </a:tr>
            </a:tbl>
          </a:graphicData>
        </a:graphic>
      </p:graphicFrame>
      <p:sp>
        <p:nvSpPr>
          <p:cNvPr id="7" name="CuadroTexto 11">
            <a:extLst>
              <a:ext uri="{FF2B5EF4-FFF2-40B4-BE49-F238E27FC236}">
                <a16:creationId xmlns:a16="http://schemas.microsoft.com/office/drawing/2014/main" id="{EBA85B17-4063-9B4C-9FC6-246C3C2D4E99}"/>
              </a:ext>
            </a:extLst>
          </p:cNvPr>
          <p:cNvSpPr txBox="1"/>
          <p:nvPr/>
        </p:nvSpPr>
        <p:spPr>
          <a:xfrm>
            <a:off x="1091134" y="314286"/>
            <a:ext cx="11737304" cy="523220"/>
          </a:xfrm>
          <a:prstGeom prst="rect">
            <a:avLst/>
          </a:prstGeom>
          <a:noFill/>
        </p:spPr>
        <p:txBody>
          <a:bodyPr wrap="square" rtlCol="0">
            <a:spAutoFit/>
          </a:bodyPr>
          <a:lstStyle/>
          <a:p>
            <a:r>
              <a:rPr lang="es-CR" sz="2800" b="1" dirty="0">
                <a:solidFill>
                  <a:srgbClr val="A35494"/>
                </a:solidFill>
                <a:latin typeface="Century Gothic" panose="020B0502020202020204" pitchFamily="34" charset="0"/>
              </a:rPr>
              <a:t>Mediación pedagógica para la nivelación académica</a:t>
            </a:r>
          </a:p>
        </p:txBody>
      </p:sp>
      <p:cxnSp>
        <p:nvCxnSpPr>
          <p:cNvPr id="9" name="8 Conector recto"/>
          <p:cNvCxnSpPr/>
          <p:nvPr/>
        </p:nvCxnSpPr>
        <p:spPr>
          <a:xfrm>
            <a:off x="1163142" y="837506"/>
            <a:ext cx="11881320" cy="0"/>
          </a:xfrm>
          <a:prstGeom prst="line">
            <a:avLst/>
          </a:prstGeom>
          <a:ln w="38100">
            <a:solidFill>
              <a:srgbClr val="A35494"/>
            </a:solidFill>
          </a:ln>
        </p:spPr>
        <p:style>
          <a:lnRef idx="1">
            <a:schemeClr val="accent1"/>
          </a:lnRef>
          <a:fillRef idx="0">
            <a:schemeClr val="accent1"/>
          </a:fillRef>
          <a:effectRef idx="0">
            <a:schemeClr val="accent1"/>
          </a:effectRef>
          <a:fontRef idx="minor">
            <a:schemeClr val="tx1"/>
          </a:fontRef>
        </p:style>
      </p:cxnSp>
      <p:pic>
        <p:nvPicPr>
          <p:cNvPr id="11" name="10 Imagen" descr="Engrane-02.png"/>
          <p:cNvPicPr>
            <a:picLocks noChangeAspect="1"/>
          </p:cNvPicPr>
          <p:nvPr/>
        </p:nvPicPr>
        <p:blipFill>
          <a:blip r:embed="rId3" cstate="print"/>
          <a:stretch>
            <a:fillRect/>
          </a:stretch>
        </p:blipFill>
        <p:spPr>
          <a:xfrm>
            <a:off x="655909" y="405458"/>
            <a:ext cx="507233" cy="485800"/>
          </a:xfrm>
          <a:prstGeom prst="rect">
            <a:avLst/>
          </a:prstGeom>
        </p:spPr>
      </p:pic>
      <p:pic>
        <p:nvPicPr>
          <p:cNvPr id="12" name="11 Imagen" descr="Sombra-01.png"/>
          <p:cNvPicPr>
            <a:picLocks noChangeAspect="1"/>
          </p:cNvPicPr>
          <p:nvPr/>
        </p:nvPicPr>
        <p:blipFill>
          <a:blip r:embed="rId4" cstate="print"/>
          <a:stretch>
            <a:fillRect/>
          </a:stretch>
        </p:blipFill>
        <p:spPr>
          <a:xfrm rot="10800000">
            <a:off x="0" y="1561405"/>
            <a:ext cx="12928548" cy="140196"/>
          </a:xfrm>
          <a:prstGeom prst="rect">
            <a:avLst/>
          </a:prstGeom>
        </p:spPr>
      </p:pic>
    </p:spTree>
    <p:extLst>
      <p:ext uri="{BB962C8B-B14F-4D97-AF65-F5344CB8AC3E}">
        <p14:creationId xmlns:p14="http://schemas.microsoft.com/office/powerpoint/2010/main" val="2348709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730B6F5-C9E7-6B4D-8682-EBD3D516D365}"/>
              </a:ext>
            </a:extLst>
          </p:cNvPr>
          <p:cNvSpPr txBox="1"/>
          <p:nvPr/>
        </p:nvSpPr>
        <p:spPr>
          <a:xfrm>
            <a:off x="655909" y="1177260"/>
            <a:ext cx="12693205" cy="1128899"/>
          </a:xfrm>
          <a:prstGeom prst="rect">
            <a:avLst/>
          </a:prstGeom>
          <a:noFill/>
        </p:spPr>
        <p:txBody>
          <a:bodyPr wrap="square" rtlCol="0">
            <a:spAutoFit/>
          </a:bodyPr>
          <a:lstStyle/>
          <a:p>
            <a:pPr algn="ctr">
              <a:lnSpc>
                <a:spcPct val="150000"/>
              </a:lnSpc>
            </a:pPr>
            <a:r>
              <a:rPr lang="es-CR" sz="2400" b="1" dirty="0">
                <a:latin typeface="Century Gothic" panose="020B0502020202020204" pitchFamily="34" charset="0"/>
              </a:rPr>
              <a:t>¿Cuáles iniciativas o acciones específicas de apoyo se implementarán para poblaciones estudiantiles?</a:t>
            </a:r>
          </a:p>
        </p:txBody>
      </p:sp>
      <p:sp>
        <p:nvSpPr>
          <p:cNvPr id="7" name="CuadroTexto 11">
            <a:extLst>
              <a:ext uri="{FF2B5EF4-FFF2-40B4-BE49-F238E27FC236}">
                <a16:creationId xmlns:a16="http://schemas.microsoft.com/office/drawing/2014/main" id="{EBA85B17-4063-9B4C-9FC6-246C3C2D4E99}"/>
              </a:ext>
            </a:extLst>
          </p:cNvPr>
          <p:cNvSpPr txBox="1"/>
          <p:nvPr/>
        </p:nvSpPr>
        <p:spPr>
          <a:xfrm>
            <a:off x="1091134" y="314286"/>
            <a:ext cx="11593288" cy="523220"/>
          </a:xfrm>
          <a:prstGeom prst="rect">
            <a:avLst/>
          </a:prstGeom>
          <a:noFill/>
        </p:spPr>
        <p:txBody>
          <a:bodyPr wrap="square" rtlCol="0">
            <a:spAutoFit/>
          </a:bodyPr>
          <a:lstStyle/>
          <a:p>
            <a:r>
              <a:rPr lang="es-CR" sz="2800" b="1" dirty="0">
                <a:solidFill>
                  <a:srgbClr val="00A1E4"/>
                </a:solidFill>
                <a:latin typeface="Century Gothic" panose="020B0502020202020204" pitchFamily="34" charset="0"/>
              </a:rPr>
              <a:t>Proyectos específicos para la nivelación académica</a:t>
            </a:r>
          </a:p>
        </p:txBody>
      </p:sp>
      <p:cxnSp>
        <p:nvCxnSpPr>
          <p:cNvPr id="10" name="9 Conector recto"/>
          <p:cNvCxnSpPr/>
          <p:nvPr/>
        </p:nvCxnSpPr>
        <p:spPr>
          <a:xfrm>
            <a:off x="1163142" y="837506"/>
            <a:ext cx="11881320" cy="0"/>
          </a:xfrm>
          <a:prstGeom prst="line">
            <a:avLst/>
          </a:prstGeom>
          <a:ln w="38100">
            <a:solidFill>
              <a:srgbClr val="00A1E4"/>
            </a:solidFill>
          </a:ln>
        </p:spPr>
        <p:style>
          <a:lnRef idx="1">
            <a:schemeClr val="accent1"/>
          </a:lnRef>
          <a:fillRef idx="0">
            <a:schemeClr val="accent1"/>
          </a:fillRef>
          <a:effectRef idx="0">
            <a:schemeClr val="accent1"/>
          </a:effectRef>
          <a:fontRef idx="minor">
            <a:schemeClr val="tx1"/>
          </a:fontRef>
        </p:style>
      </p:cxnSp>
      <p:pic>
        <p:nvPicPr>
          <p:cNvPr id="11" name="10 Imagen" descr="Engrane-02.png"/>
          <p:cNvPicPr>
            <a:picLocks noChangeAspect="1"/>
          </p:cNvPicPr>
          <p:nvPr/>
        </p:nvPicPr>
        <p:blipFill>
          <a:blip r:embed="rId3" cstate="print"/>
          <a:stretch>
            <a:fillRect/>
          </a:stretch>
        </p:blipFill>
        <p:spPr>
          <a:xfrm>
            <a:off x="655909" y="405458"/>
            <a:ext cx="507233" cy="485800"/>
          </a:xfrm>
          <a:prstGeom prst="rect">
            <a:avLst/>
          </a:prstGeom>
        </p:spPr>
      </p:pic>
      <p:pic>
        <p:nvPicPr>
          <p:cNvPr id="12" name="11 Imagen" descr="Sombra-01.png"/>
          <p:cNvPicPr>
            <a:picLocks noChangeAspect="1"/>
          </p:cNvPicPr>
          <p:nvPr/>
        </p:nvPicPr>
        <p:blipFill>
          <a:blip r:embed="rId4" cstate="print"/>
          <a:stretch>
            <a:fillRect/>
          </a:stretch>
        </p:blipFill>
        <p:spPr>
          <a:xfrm rot="10800000">
            <a:off x="0" y="1633413"/>
            <a:ext cx="12928548" cy="140196"/>
          </a:xfrm>
          <a:prstGeom prst="rect">
            <a:avLst/>
          </a:prstGeom>
        </p:spPr>
      </p:pic>
      <p:cxnSp>
        <p:nvCxnSpPr>
          <p:cNvPr id="8" name="22 Conector recto">
            <a:extLst>
              <a:ext uri="{FF2B5EF4-FFF2-40B4-BE49-F238E27FC236}">
                <a16:creationId xmlns:a16="http://schemas.microsoft.com/office/drawing/2014/main" id="{52D5D163-D8EE-8B4F-8699-00824B864550}"/>
              </a:ext>
            </a:extLst>
          </p:cNvPr>
          <p:cNvCxnSpPr/>
          <p:nvPr/>
        </p:nvCxnSpPr>
        <p:spPr>
          <a:xfrm flipV="1">
            <a:off x="837676" y="2333693"/>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9" name="23 Conector recto">
            <a:extLst>
              <a:ext uri="{FF2B5EF4-FFF2-40B4-BE49-F238E27FC236}">
                <a16:creationId xmlns:a16="http://schemas.microsoft.com/office/drawing/2014/main" id="{9C593F16-B724-9B48-B25D-E27825E0116D}"/>
              </a:ext>
            </a:extLst>
          </p:cNvPr>
          <p:cNvCxnSpPr>
            <a:cxnSpLocks/>
          </p:cNvCxnSpPr>
          <p:nvPr/>
        </p:nvCxnSpPr>
        <p:spPr>
          <a:xfrm flipV="1">
            <a:off x="837676" y="2277666"/>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3" name="25 Conector recto">
            <a:extLst>
              <a:ext uri="{FF2B5EF4-FFF2-40B4-BE49-F238E27FC236}">
                <a16:creationId xmlns:a16="http://schemas.microsoft.com/office/drawing/2014/main" id="{A6F5B5FA-2F46-7043-9609-1BF6D3D0E821}"/>
              </a:ext>
            </a:extLst>
          </p:cNvPr>
          <p:cNvCxnSpPr>
            <a:cxnSpLocks/>
          </p:cNvCxnSpPr>
          <p:nvPr/>
        </p:nvCxnSpPr>
        <p:spPr>
          <a:xfrm flipV="1">
            <a:off x="4800709" y="2333693"/>
            <a:ext cx="0" cy="3095928"/>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4" name="28 Conector recto">
            <a:extLst>
              <a:ext uri="{FF2B5EF4-FFF2-40B4-BE49-F238E27FC236}">
                <a16:creationId xmlns:a16="http://schemas.microsoft.com/office/drawing/2014/main" id="{92083442-AC99-0344-BEA0-FF8D6E43A15E}"/>
              </a:ext>
            </a:extLst>
          </p:cNvPr>
          <p:cNvCxnSpPr>
            <a:cxnSpLocks/>
          </p:cNvCxnSpPr>
          <p:nvPr/>
        </p:nvCxnSpPr>
        <p:spPr>
          <a:xfrm flipV="1">
            <a:off x="2819326" y="2333693"/>
            <a:ext cx="0" cy="1595436"/>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5" name="25 Conector recto">
            <a:extLst>
              <a:ext uri="{FF2B5EF4-FFF2-40B4-BE49-F238E27FC236}">
                <a16:creationId xmlns:a16="http://schemas.microsoft.com/office/drawing/2014/main" id="{779CA101-9F41-3940-9883-05C652031D7C}"/>
              </a:ext>
            </a:extLst>
          </p:cNvPr>
          <p:cNvCxnSpPr>
            <a:cxnSpLocks/>
          </p:cNvCxnSpPr>
          <p:nvPr/>
        </p:nvCxnSpPr>
        <p:spPr>
          <a:xfrm flipV="1">
            <a:off x="7211814" y="2305679"/>
            <a:ext cx="0" cy="3141944"/>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6" name="25 Conector recto">
            <a:extLst>
              <a:ext uri="{FF2B5EF4-FFF2-40B4-BE49-F238E27FC236}">
                <a16:creationId xmlns:a16="http://schemas.microsoft.com/office/drawing/2014/main" id="{1FCDCB99-FF01-CC49-8855-8121781EEAE9}"/>
              </a:ext>
            </a:extLst>
          </p:cNvPr>
          <p:cNvCxnSpPr>
            <a:cxnSpLocks/>
          </p:cNvCxnSpPr>
          <p:nvPr/>
        </p:nvCxnSpPr>
        <p:spPr>
          <a:xfrm flipV="1">
            <a:off x="9159176" y="2277666"/>
            <a:ext cx="0" cy="165146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2" name="CuadroTexto 1">
            <a:extLst>
              <a:ext uri="{FF2B5EF4-FFF2-40B4-BE49-F238E27FC236}">
                <a16:creationId xmlns:a16="http://schemas.microsoft.com/office/drawing/2014/main" id="{57860432-D601-4D4A-B3D1-734BF3491531}"/>
              </a:ext>
            </a:extLst>
          </p:cNvPr>
          <p:cNvSpPr txBox="1"/>
          <p:nvPr/>
        </p:nvSpPr>
        <p:spPr>
          <a:xfrm>
            <a:off x="314494" y="2734368"/>
            <a:ext cx="2341690" cy="646331"/>
          </a:xfrm>
          <a:prstGeom prst="rect">
            <a:avLst/>
          </a:prstGeom>
          <a:noFill/>
        </p:spPr>
        <p:txBody>
          <a:bodyPr wrap="square" rtlCol="0">
            <a:spAutoFit/>
          </a:bodyPr>
          <a:lstStyle/>
          <a:p>
            <a:r>
              <a:rPr lang="es-CR" dirty="0">
                <a:latin typeface="Century Gothic" panose="020B0502020202020204" pitchFamily="34" charset="0"/>
              </a:rPr>
              <a:t>Educación Preescolar</a:t>
            </a:r>
          </a:p>
        </p:txBody>
      </p:sp>
      <p:sp>
        <p:nvSpPr>
          <p:cNvPr id="18" name="CuadroTexto 17">
            <a:extLst>
              <a:ext uri="{FF2B5EF4-FFF2-40B4-BE49-F238E27FC236}">
                <a16:creationId xmlns:a16="http://schemas.microsoft.com/office/drawing/2014/main" id="{51FD5A03-FF63-424D-8596-8EBEC3B17D83}"/>
              </a:ext>
            </a:extLst>
          </p:cNvPr>
          <p:cNvSpPr txBox="1"/>
          <p:nvPr/>
        </p:nvSpPr>
        <p:spPr>
          <a:xfrm>
            <a:off x="2171254" y="3985156"/>
            <a:ext cx="2341690" cy="646331"/>
          </a:xfrm>
          <a:prstGeom prst="rect">
            <a:avLst/>
          </a:prstGeom>
          <a:noFill/>
        </p:spPr>
        <p:txBody>
          <a:bodyPr wrap="square" rtlCol="0">
            <a:spAutoFit/>
          </a:bodyPr>
          <a:lstStyle/>
          <a:p>
            <a:r>
              <a:rPr lang="es-CR" dirty="0">
                <a:latin typeface="Century Gothic" panose="020B0502020202020204" pitchFamily="34" charset="0"/>
              </a:rPr>
              <a:t>Primer y Segundo Ciclos</a:t>
            </a:r>
          </a:p>
        </p:txBody>
      </p:sp>
      <p:sp>
        <p:nvSpPr>
          <p:cNvPr id="19" name="CuadroTexto 18">
            <a:extLst>
              <a:ext uri="{FF2B5EF4-FFF2-40B4-BE49-F238E27FC236}">
                <a16:creationId xmlns:a16="http://schemas.microsoft.com/office/drawing/2014/main" id="{60BB542F-8179-2048-965D-20379F085ECB}"/>
              </a:ext>
            </a:extLst>
          </p:cNvPr>
          <p:cNvSpPr txBox="1"/>
          <p:nvPr/>
        </p:nvSpPr>
        <p:spPr>
          <a:xfrm>
            <a:off x="4119806" y="5485648"/>
            <a:ext cx="2341690" cy="646331"/>
          </a:xfrm>
          <a:prstGeom prst="rect">
            <a:avLst/>
          </a:prstGeom>
          <a:noFill/>
        </p:spPr>
        <p:txBody>
          <a:bodyPr wrap="square" rtlCol="0">
            <a:spAutoFit/>
          </a:bodyPr>
          <a:lstStyle/>
          <a:p>
            <a:r>
              <a:rPr lang="es-CR" dirty="0">
                <a:latin typeface="Century Gothic" panose="020B0502020202020204" pitchFamily="34" charset="0"/>
              </a:rPr>
              <a:t>Tercer Ciclo y Diversificada</a:t>
            </a:r>
          </a:p>
        </p:txBody>
      </p:sp>
      <p:sp>
        <p:nvSpPr>
          <p:cNvPr id="20" name="CuadroTexto 19">
            <a:extLst>
              <a:ext uri="{FF2B5EF4-FFF2-40B4-BE49-F238E27FC236}">
                <a16:creationId xmlns:a16="http://schemas.microsoft.com/office/drawing/2014/main" id="{83656AEC-5FB9-E64A-9AFA-6881F177C4E7}"/>
              </a:ext>
            </a:extLst>
          </p:cNvPr>
          <p:cNvSpPr txBox="1"/>
          <p:nvPr/>
        </p:nvSpPr>
        <p:spPr>
          <a:xfrm>
            <a:off x="6761049" y="5554900"/>
            <a:ext cx="2341690" cy="923330"/>
          </a:xfrm>
          <a:prstGeom prst="rect">
            <a:avLst/>
          </a:prstGeom>
          <a:noFill/>
        </p:spPr>
        <p:txBody>
          <a:bodyPr wrap="square" rtlCol="0">
            <a:spAutoFit/>
          </a:bodyPr>
          <a:lstStyle/>
          <a:p>
            <a:r>
              <a:rPr lang="es-CR" dirty="0">
                <a:solidFill>
                  <a:schemeClr val="accent1"/>
                </a:solidFill>
                <a:latin typeface="Century Gothic" panose="020B0502020202020204" pitchFamily="34" charset="0"/>
              </a:rPr>
              <a:t>Educación de personas Jóvenes y Adultos</a:t>
            </a:r>
          </a:p>
        </p:txBody>
      </p:sp>
      <p:sp>
        <p:nvSpPr>
          <p:cNvPr id="21" name="CuadroTexto 20">
            <a:extLst>
              <a:ext uri="{FF2B5EF4-FFF2-40B4-BE49-F238E27FC236}">
                <a16:creationId xmlns:a16="http://schemas.microsoft.com/office/drawing/2014/main" id="{7E820C02-8DBE-2D4E-AD88-77E5AF8F000E}"/>
              </a:ext>
            </a:extLst>
          </p:cNvPr>
          <p:cNvSpPr txBox="1"/>
          <p:nvPr/>
        </p:nvSpPr>
        <p:spPr>
          <a:xfrm>
            <a:off x="8545391" y="3929129"/>
            <a:ext cx="2341690" cy="369332"/>
          </a:xfrm>
          <a:prstGeom prst="rect">
            <a:avLst/>
          </a:prstGeom>
          <a:noFill/>
        </p:spPr>
        <p:txBody>
          <a:bodyPr wrap="square" rtlCol="0">
            <a:spAutoFit/>
          </a:bodyPr>
          <a:lstStyle/>
          <a:p>
            <a:r>
              <a:rPr lang="es-CR" dirty="0">
                <a:solidFill>
                  <a:schemeClr val="accent1"/>
                </a:solidFill>
                <a:latin typeface="Century Gothic" panose="020B0502020202020204" pitchFamily="34" charset="0"/>
              </a:rPr>
              <a:t>Educación Técnica</a:t>
            </a:r>
          </a:p>
        </p:txBody>
      </p:sp>
    </p:spTree>
    <p:extLst>
      <p:ext uri="{BB962C8B-B14F-4D97-AF65-F5344CB8AC3E}">
        <p14:creationId xmlns:p14="http://schemas.microsoft.com/office/powerpoint/2010/main" val="317130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1466870-5F1C-4E40-8243-E37B8FC89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19" y="41135"/>
            <a:ext cx="13044462" cy="6859588"/>
          </a:xfrm>
          <a:prstGeom prst="rect">
            <a:avLst/>
          </a:prstGeom>
        </p:spPr>
      </p:pic>
    </p:spTree>
    <p:extLst>
      <p:ext uri="{BB962C8B-B14F-4D97-AF65-F5344CB8AC3E}">
        <p14:creationId xmlns:p14="http://schemas.microsoft.com/office/powerpoint/2010/main" val="208987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22 Conector recto">
            <a:extLst>
              <a:ext uri="{FF2B5EF4-FFF2-40B4-BE49-F238E27FC236}">
                <a16:creationId xmlns:a16="http://schemas.microsoft.com/office/drawing/2014/main" id="{918CBA11-171A-F040-A0A7-658EA9D19E7F}"/>
              </a:ext>
            </a:extLst>
          </p:cNvPr>
          <p:cNvCxnSpPr/>
          <p:nvPr/>
        </p:nvCxnSpPr>
        <p:spPr>
          <a:xfrm flipV="1">
            <a:off x="796183" y="612120"/>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7" name="23 Conector recto">
            <a:extLst>
              <a:ext uri="{FF2B5EF4-FFF2-40B4-BE49-F238E27FC236}">
                <a16:creationId xmlns:a16="http://schemas.microsoft.com/office/drawing/2014/main" id="{EB0EA522-691B-6A4A-A317-A43D897313A3}"/>
              </a:ext>
            </a:extLst>
          </p:cNvPr>
          <p:cNvCxnSpPr>
            <a:cxnSpLocks/>
          </p:cNvCxnSpPr>
          <p:nvPr/>
        </p:nvCxnSpPr>
        <p:spPr>
          <a:xfrm flipV="1">
            <a:off x="796183" y="556093"/>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8" name="25 Conector recto">
            <a:extLst>
              <a:ext uri="{FF2B5EF4-FFF2-40B4-BE49-F238E27FC236}">
                <a16:creationId xmlns:a16="http://schemas.microsoft.com/office/drawing/2014/main" id="{6060B629-E5B9-B244-8887-10F1C1CEABDD}"/>
              </a:ext>
            </a:extLst>
          </p:cNvPr>
          <p:cNvCxnSpPr>
            <a:cxnSpLocks/>
          </p:cNvCxnSpPr>
          <p:nvPr/>
        </p:nvCxnSpPr>
        <p:spPr>
          <a:xfrm flipV="1">
            <a:off x="2747318" y="584106"/>
            <a:ext cx="0" cy="3095928"/>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0" name="25 Conector recto">
            <a:extLst>
              <a:ext uri="{FF2B5EF4-FFF2-40B4-BE49-F238E27FC236}">
                <a16:creationId xmlns:a16="http://schemas.microsoft.com/office/drawing/2014/main" id="{66EC7D20-701C-F643-8E70-847C54E22518}"/>
              </a:ext>
            </a:extLst>
          </p:cNvPr>
          <p:cNvCxnSpPr>
            <a:cxnSpLocks/>
          </p:cNvCxnSpPr>
          <p:nvPr/>
        </p:nvCxnSpPr>
        <p:spPr>
          <a:xfrm flipV="1">
            <a:off x="4907558" y="612120"/>
            <a:ext cx="0" cy="1477536"/>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1" name="25 Conector recto">
            <a:extLst>
              <a:ext uri="{FF2B5EF4-FFF2-40B4-BE49-F238E27FC236}">
                <a16:creationId xmlns:a16="http://schemas.microsoft.com/office/drawing/2014/main" id="{78D6BEEE-CA64-1840-A356-A9C939673E95}"/>
              </a:ext>
            </a:extLst>
          </p:cNvPr>
          <p:cNvCxnSpPr>
            <a:cxnSpLocks/>
          </p:cNvCxnSpPr>
          <p:nvPr/>
        </p:nvCxnSpPr>
        <p:spPr>
          <a:xfrm flipV="1">
            <a:off x="8003902" y="556093"/>
            <a:ext cx="0" cy="165146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2" name="25 Conector recto">
            <a:extLst>
              <a:ext uri="{FF2B5EF4-FFF2-40B4-BE49-F238E27FC236}">
                <a16:creationId xmlns:a16="http://schemas.microsoft.com/office/drawing/2014/main" id="{C69F017A-D7BC-AD41-9597-B67ABA0213E2}"/>
              </a:ext>
            </a:extLst>
          </p:cNvPr>
          <p:cNvCxnSpPr>
            <a:cxnSpLocks/>
          </p:cNvCxnSpPr>
          <p:nvPr/>
        </p:nvCxnSpPr>
        <p:spPr>
          <a:xfrm flipV="1">
            <a:off x="11829726" y="556094"/>
            <a:ext cx="0" cy="1144074"/>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13" name="CuadroTexto 12">
            <a:extLst>
              <a:ext uri="{FF2B5EF4-FFF2-40B4-BE49-F238E27FC236}">
                <a16:creationId xmlns:a16="http://schemas.microsoft.com/office/drawing/2014/main" id="{61FB925F-6869-3B47-A5EF-6D6B48B0ACFC}"/>
              </a:ext>
            </a:extLst>
          </p:cNvPr>
          <p:cNvSpPr txBox="1"/>
          <p:nvPr/>
        </p:nvSpPr>
        <p:spPr>
          <a:xfrm>
            <a:off x="1118978" y="163493"/>
            <a:ext cx="11201156" cy="461665"/>
          </a:xfrm>
          <a:prstGeom prst="rect">
            <a:avLst/>
          </a:prstGeom>
          <a:noFill/>
        </p:spPr>
        <p:txBody>
          <a:bodyPr wrap="square" rtlCol="0">
            <a:spAutoFit/>
          </a:bodyPr>
          <a:lstStyle/>
          <a:p>
            <a:pPr algn="ctr"/>
            <a:r>
              <a:rPr lang="es-CR" sz="2400" b="1" dirty="0"/>
              <a:t>Plan nacional de fortalecimiento de las habilidades de lectoescritura en Ed. Preescolar</a:t>
            </a:r>
          </a:p>
        </p:txBody>
      </p:sp>
      <p:sp>
        <p:nvSpPr>
          <p:cNvPr id="3" name="Rectángulo 2">
            <a:extLst>
              <a:ext uri="{FF2B5EF4-FFF2-40B4-BE49-F238E27FC236}">
                <a16:creationId xmlns:a16="http://schemas.microsoft.com/office/drawing/2014/main" id="{56B0B9E6-7BD6-494E-A25D-F0C70B6060EF}"/>
              </a:ext>
            </a:extLst>
          </p:cNvPr>
          <p:cNvSpPr/>
          <p:nvPr/>
        </p:nvSpPr>
        <p:spPr>
          <a:xfrm>
            <a:off x="150488" y="941867"/>
            <a:ext cx="2024155" cy="2677656"/>
          </a:xfrm>
          <a:prstGeom prst="rect">
            <a:avLst/>
          </a:prstGeom>
        </p:spPr>
        <p:txBody>
          <a:bodyPr wrap="square">
            <a:spAutoFit/>
          </a:bodyPr>
          <a:lstStyle/>
          <a:p>
            <a:pPr lvl="0" algn="ctr">
              <a:buClr>
                <a:srgbClr val="000000"/>
              </a:buClr>
            </a:pPr>
            <a:r>
              <a:rPr lang="es-ES" sz="14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Comunicación y expresión creativa</a:t>
            </a:r>
            <a:r>
              <a:rPr lang="es-ES_tradnl" sz="14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p>
          <a:p>
            <a:pPr lvl="0" algn="ctr">
              <a:buClr>
                <a:srgbClr val="000000"/>
              </a:buClr>
            </a:pPr>
            <a:endParaRPr lang="es-ES_tradnl" sz="14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lvl="0" algn="ctr">
              <a:buClr>
                <a:srgbClr val="000000"/>
              </a:buClr>
            </a:pPr>
            <a:r>
              <a:rPr lang="es-ES_tradnl" sz="1400"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¡Hola soy Plug!</a:t>
            </a:r>
          </a:p>
          <a:p>
            <a:pPr algn="ctr"/>
            <a:endParaRPr lang="es-ES_tradnl" sz="1400" dirty="0">
              <a:solidFill>
                <a:srgbClr val="000000"/>
              </a:solidFill>
              <a:latin typeface="Century Gothic" panose="020B0502020202020204" pitchFamily="34" charset="0"/>
              <a:cs typeface="Times New Roman" panose="02020603050405020304" pitchFamily="18" charset="0"/>
            </a:endParaRPr>
          </a:p>
          <a:p>
            <a:pPr algn="ctr"/>
            <a:r>
              <a:rPr lang="es-ES" sz="1400" dirty="0">
                <a:latin typeface="Century Gothic" panose="020B0502020202020204" pitchFamily="34" charset="0"/>
              </a:rPr>
              <a:t>Población beneficiada: Nacimiento a los 6 años</a:t>
            </a:r>
          </a:p>
          <a:p>
            <a:pPr algn="ctr"/>
            <a:endParaRPr lang="es-ES" sz="1400" dirty="0">
              <a:latin typeface="Century Gothic" panose="020B0502020202020204" pitchFamily="34" charset="0"/>
            </a:endParaRPr>
          </a:p>
          <a:p>
            <a:pPr algn="ctr"/>
            <a:r>
              <a:rPr lang="es-ES" sz="1400" dirty="0">
                <a:latin typeface="Century Gothic" panose="020B0502020202020204" pitchFamily="34" charset="0"/>
              </a:rPr>
              <a:t>122 539 personas estudiantes</a:t>
            </a:r>
            <a:endParaRPr lang="es-CR" sz="1400" dirty="0">
              <a:latin typeface="Century Gothic" panose="020B0502020202020204" pitchFamily="34" charset="0"/>
            </a:endParaRPr>
          </a:p>
        </p:txBody>
      </p:sp>
      <p:sp>
        <p:nvSpPr>
          <p:cNvPr id="15" name="Rectángulo 14">
            <a:extLst>
              <a:ext uri="{FF2B5EF4-FFF2-40B4-BE49-F238E27FC236}">
                <a16:creationId xmlns:a16="http://schemas.microsoft.com/office/drawing/2014/main" id="{ECD794C4-B39D-644A-9B9A-2022B948E985}"/>
              </a:ext>
            </a:extLst>
          </p:cNvPr>
          <p:cNvSpPr/>
          <p:nvPr/>
        </p:nvSpPr>
        <p:spPr>
          <a:xfrm>
            <a:off x="1623130" y="2299858"/>
            <a:ext cx="1990390" cy="923330"/>
          </a:xfrm>
          <a:prstGeom prst="rect">
            <a:avLst/>
          </a:prstGeom>
        </p:spPr>
        <p:txBody>
          <a:bodyPr wrap="square">
            <a:spAutoFit/>
          </a:bodyPr>
          <a:lstStyle/>
          <a:p>
            <a:pPr lvl="0" algn="ctr">
              <a:buClr>
                <a:srgbClr val="000000"/>
              </a:buClr>
            </a:pPr>
            <a:endParaRPr lang="es-ES_tradnl" b="1" dirty="0">
              <a:latin typeface="Century Gothic" panose="020B0502020202020204" pitchFamily="34" charset="0"/>
            </a:endParaRPr>
          </a:p>
          <a:p>
            <a:pPr lvl="0" algn="ctr">
              <a:buClr>
                <a:srgbClr val="000000"/>
              </a:buClr>
            </a:pPr>
            <a:r>
              <a:rPr lang="es-ES_tradnl" b="1" dirty="0">
                <a:latin typeface="Century Gothic" panose="020B0502020202020204" pitchFamily="34" charset="0"/>
              </a:rPr>
              <a:t> </a:t>
            </a:r>
            <a:r>
              <a:rPr lang="es-CR" b="1" dirty="0">
                <a:latin typeface="Century Gothic" panose="020B0502020202020204" pitchFamily="34" charset="0"/>
              </a:rPr>
              <a:t> </a:t>
            </a:r>
          </a:p>
          <a:p>
            <a:pPr lvl="0" algn="ctr">
              <a:buClr>
                <a:srgbClr val="000000"/>
              </a:buClr>
            </a:pPr>
            <a:endParaRPr lang="es-ES_tradnl" b="1" dirty="0">
              <a:solidFill>
                <a:srgbClr val="000000"/>
              </a:solidFill>
              <a:latin typeface="Century Gothic" panose="020B050202020202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id="{7B1FA5F9-05CD-1E41-8E38-D7D2BD79C11C}"/>
              </a:ext>
            </a:extLst>
          </p:cNvPr>
          <p:cNvSpPr/>
          <p:nvPr/>
        </p:nvSpPr>
        <p:spPr>
          <a:xfrm>
            <a:off x="1763391" y="3804615"/>
            <a:ext cx="2092551" cy="2462213"/>
          </a:xfrm>
          <a:prstGeom prst="rect">
            <a:avLst/>
          </a:prstGeom>
        </p:spPr>
        <p:txBody>
          <a:bodyPr wrap="square">
            <a:spAutoFit/>
          </a:bodyPr>
          <a:lstStyle/>
          <a:p>
            <a:pPr algn="ctr"/>
            <a:r>
              <a:rPr lang="es-ES_tradnl" sz="1400" b="1" dirty="0">
                <a:latin typeface="Century Gothic" panose="020B0502020202020204" pitchFamily="34" charset="0"/>
                <a:ea typeface="Times New Roman" panose="02020603050405020304" pitchFamily="18" charset="0"/>
              </a:rPr>
              <a:t>Plan virtual de fomento de la lectura: retos para primera infancia</a:t>
            </a:r>
          </a:p>
          <a:p>
            <a:pPr algn="ctr"/>
            <a:endParaRPr lang="es-ES_tradnl" sz="1400" b="1" dirty="0">
              <a:latin typeface="Century Gothic" panose="020B0502020202020204" pitchFamily="34" charset="0"/>
              <a:ea typeface="Times New Roman" panose="02020603050405020304" pitchFamily="18" charset="0"/>
            </a:endParaRPr>
          </a:p>
          <a:p>
            <a:pPr algn="ctr"/>
            <a:r>
              <a:rPr lang="es-ES" sz="1400" dirty="0">
                <a:latin typeface="Century Gothic" panose="020B0502020202020204" pitchFamily="34" charset="0"/>
                <a:ea typeface="Times New Roman" panose="02020603050405020304" pitchFamily="18" charset="0"/>
              </a:rPr>
              <a:t>De 4 a 6 años</a:t>
            </a:r>
          </a:p>
          <a:p>
            <a:pPr algn="ctr"/>
            <a:endParaRPr lang="es-ES" sz="1400" dirty="0">
              <a:latin typeface="Century Gothic" panose="020B0502020202020204" pitchFamily="34" charset="0"/>
              <a:ea typeface="Times New Roman" panose="02020603050405020304" pitchFamily="18" charset="0"/>
            </a:endParaRPr>
          </a:p>
          <a:p>
            <a:pPr algn="ctr"/>
            <a:r>
              <a:rPr lang="es-ES" sz="1400" dirty="0">
                <a:latin typeface="Century Gothic" panose="020B0502020202020204" pitchFamily="34" charset="0"/>
                <a:ea typeface="Times New Roman" panose="02020603050405020304" pitchFamily="18" charset="0"/>
              </a:rPr>
              <a:t>119 882</a:t>
            </a:r>
          </a:p>
          <a:p>
            <a:pPr algn="ctr"/>
            <a:endParaRPr lang="es-ES" sz="1400" b="1" dirty="0">
              <a:latin typeface="Century Gothic" panose="020B0502020202020204" pitchFamily="34" charset="0"/>
            </a:endParaRPr>
          </a:p>
          <a:p>
            <a:pPr algn="ctr"/>
            <a:endParaRPr lang="es-CR" sz="1400" b="1" dirty="0">
              <a:latin typeface="Century Gothic" panose="020B0502020202020204" pitchFamily="34" charset="0"/>
            </a:endParaRPr>
          </a:p>
          <a:p>
            <a:pPr algn="ctr"/>
            <a:endParaRPr lang="es-CR" sz="1400" dirty="0">
              <a:latin typeface="Century Gothic" panose="020B0502020202020204" pitchFamily="34" charset="0"/>
            </a:endParaRPr>
          </a:p>
        </p:txBody>
      </p:sp>
      <p:sp>
        <p:nvSpPr>
          <p:cNvPr id="17" name="Rectángulo 16">
            <a:extLst>
              <a:ext uri="{FF2B5EF4-FFF2-40B4-BE49-F238E27FC236}">
                <a16:creationId xmlns:a16="http://schemas.microsoft.com/office/drawing/2014/main" id="{09AFCFFB-95BC-DF43-8088-8A62D57C7843}"/>
              </a:ext>
            </a:extLst>
          </p:cNvPr>
          <p:cNvSpPr/>
          <p:nvPr/>
        </p:nvSpPr>
        <p:spPr>
          <a:xfrm>
            <a:off x="3720161" y="2113731"/>
            <a:ext cx="2574485" cy="3323987"/>
          </a:xfrm>
          <a:prstGeom prst="rect">
            <a:avLst/>
          </a:prstGeom>
        </p:spPr>
        <p:txBody>
          <a:bodyPr wrap="square">
            <a:spAutoFit/>
          </a:bodyPr>
          <a:lstStyle/>
          <a:p>
            <a:pPr algn="ctr"/>
            <a:r>
              <a:rPr lang="es-CR" sz="1400" b="1" dirty="0">
                <a:latin typeface="Century Gothic" panose="020B0502020202020204" pitchFamily="34" charset="0"/>
              </a:rPr>
              <a:t> Curso formativo: </a:t>
            </a:r>
          </a:p>
          <a:p>
            <a:pPr algn="ctr"/>
            <a:r>
              <a:rPr lang="es-CR" sz="1400" b="1" dirty="0">
                <a:latin typeface="Century Gothic" panose="020B0502020202020204" pitchFamily="34" charset="0"/>
              </a:rPr>
              <a:t>Somos Familia</a:t>
            </a:r>
          </a:p>
          <a:p>
            <a:pPr algn="ctr"/>
            <a:r>
              <a:rPr lang="es-CR" sz="1400" b="1" dirty="0">
                <a:latin typeface="Century Gothic" panose="020B0502020202020204" pitchFamily="34" charset="0"/>
              </a:rPr>
              <a:t>PANIAMOR-MEP</a:t>
            </a:r>
          </a:p>
          <a:p>
            <a:pPr algn="ctr"/>
            <a:endParaRPr lang="es-CR" sz="1400" b="1" dirty="0">
              <a:latin typeface="Century Gothic" panose="020B0502020202020204" pitchFamily="34" charset="0"/>
            </a:endParaRPr>
          </a:p>
          <a:p>
            <a:pPr algn="ctr"/>
            <a:r>
              <a:rPr lang="es-CR" sz="1400" b="1" dirty="0">
                <a:latin typeface="Century Gothic" panose="020B0502020202020204" pitchFamily="34" charset="0"/>
              </a:rPr>
              <a:t>Transformación curricular: centro educativo democrático desde crianza respetuosa</a:t>
            </a:r>
          </a:p>
          <a:p>
            <a:pPr algn="ctr"/>
            <a:endParaRPr lang="es-CR" sz="1400" dirty="0">
              <a:latin typeface="Century Gothic" panose="020B0502020202020204" pitchFamily="34" charset="0"/>
            </a:endParaRPr>
          </a:p>
          <a:p>
            <a:pPr algn="ctr"/>
            <a:r>
              <a:rPr lang="es-ES_tradnl" sz="1400" dirty="0">
                <a:latin typeface="Century Gothic" panose="020B0502020202020204" pitchFamily="34" charset="0"/>
              </a:rPr>
              <a:t>52 mentores benefician a 260 docentes de Preescolar, 12 asesores nacionales, 27 asesores regionales y 20 directores de CE</a:t>
            </a:r>
            <a:endParaRPr lang="es-CR" sz="1400" dirty="0">
              <a:latin typeface="Century Gothic" panose="020B0502020202020204" pitchFamily="34" charset="0"/>
            </a:endParaRPr>
          </a:p>
        </p:txBody>
      </p:sp>
      <p:sp>
        <p:nvSpPr>
          <p:cNvPr id="18" name="Rectángulo 17">
            <a:extLst>
              <a:ext uri="{FF2B5EF4-FFF2-40B4-BE49-F238E27FC236}">
                <a16:creationId xmlns:a16="http://schemas.microsoft.com/office/drawing/2014/main" id="{C07176F3-B7FD-2041-B51A-704E5414C9B7}"/>
              </a:ext>
            </a:extLst>
          </p:cNvPr>
          <p:cNvSpPr/>
          <p:nvPr/>
        </p:nvSpPr>
        <p:spPr>
          <a:xfrm>
            <a:off x="7059769" y="2327876"/>
            <a:ext cx="2308579" cy="3754874"/>
          </a:xfrm>
          <a:prstGeom prst="rect">
            <a:avLst/>
          </a:prstGeom>
        </p:spPr>
        <p:txBody>
          <a:bodyPr wrap="square">
            <a:spAutoFit/>
          </a:bodyPr>
          <a:lstStyle/>
          <a:p>
            <a:pPr algn="ctr"/>
            <a:r>
              <a:rPr lang="es-CR" sz="1400" b="1" dirty="0">
                <a:latin typeface="Century Gothic" panose="020B0502020202020204" pitchFamily="34" charset="0"/>
              </a:rPr>
              <a:t>Curso formativo: </a:t>
            </a:r>
          </a:p>
          <a:p>
            <a:pPr algn="ctr"/>
            <a:r>
              <a:rPr lang="es-CR" sz="1400" b="1" dirty="0">
                <a:latin typeface="Century Gothic" panose="020B0502020202020204" pitchFamily="34" charset="0"/>
              </a:rPr>
              <a:t>Somos Familia</a:t>
            </a:r>
          </a:p>
          <a:p>
            <a:pPr algn="ctr"/>
            <a:r>
              <a:rPr lang="es-CR" sz="1400" b="1" dirty="0">
                <a:latin typeface="Century Gothic" panose="020B0502020202020204" pitchFamily="34" charset="0"/>
              </a:rPr>
              <a:t>PANIAMOR-MEP</a:t>
            </a:r>
          </a:p>
          <a:p>
            <a:pPr algn="ctr"/>
            <a:endParaRPr lang="es-CR" sz="1400" b="1" dirty="0">
              <a:latin typeface="Century Gothic" panose="020B0502020202020204" pitchFamily="34" charset="0"/>
            </a:endParaRPr>
          </a:p>
          <a:p>
            <a:pPr algn="ctr"/>
            <a:r>
              <a:rPr lang="es-CR" sz="1400" b="1" dirty="0">
                <a:latin typeface="Century Gothic" panose="020B0502020202020204" pitchFamily="34" charset="0"/>
              </a:rPr>
              <a:t> Transformación curricular: agencia política y económica desde la Primera Infancia (</a:t>
            </a:r>
            <a:r>
              <a:rPr lang="es-CR" sz="1400" b="1" dirty="0" err="1">
                <a:latin typeface="Century Gothic" panose="020B0502020202020204" pitchFamily="34" charset="0"/>
              </a:rPr>
              <a:t>Autoformativo</a:t>
            </a:r>
            <a:r>
              <a:rPr lang="es-CR" sz="1400" dirty="0"/>
              <a:t>).</a:t>
            </a:r>
          </a:p>
          <a:p>
            <a:pPr algn="ctr"/>
            <a:endParaRPr lang="es-ES_tradnl" sz="1400" dirty="0">
              <a:latin typeface="Century Gothic" panose="020B0502020202020204" pitchFamily="34" charset="0"/>
            </a:endParaRPr>
          </a:p>
          <a:p>
            <a:pPr algn="ctr"/>
            <a:r>
              <a:rPr lang="es-ES_tradnl" sz="1400" dirty="0">
                <a:latin typeface="Century Gothic" panose="020B0502020202020204" pitchFamily="34" charset="0"/>
              </a:rPr>
              <a:t>52 mentores benefician a 260 docentes de Preescolar, 12 asesores nacionales, 27 asesores regionales y 20 directores de CE.</a:t>
            </a:r>
            <a:endParaRPr lang="es-CR" sz="1400" dirty="0">
              <a:latin typeface="Century Gothic" panose="020B0502020202020204" pitchFamily="34" charset="0"/>
            </a:endParaRPr>
          </a:p>
        </p:txBody>
      </p:sp>
      <p:sp>
        <p:nvSpPr>
          <p:cNvPr id="19" name="Rectángulo 18">
            <a:extLst>
              <a:ext uri="{FF2B5EF4-FFF2-40B4-BE49-F238E27FC236}">
                <a16:creationId xmlns:a16="http://schemas.microsoft.com/office/drawing/2014/main" id="{F09DC54A-B8D9-AF4F-8880-574C2E9FA12F}"/>
              </a:ext>
            </a:extLst>
          </p:cNvPr>
          <p:cNvSpPr/>
          <p:nvPr/>
        </p:nvSpPr>
        <p:spPr>
          <a:xfrm>
            <a:off x="10732794" y="1743100"/>
            <a:ext cx="2092551" cy="2462213"/>
          </a:xfrm>
          <a:prstGeom prst="rect">
            <a:avLst/>
          </a:prstGeom>
        </p:spPr>
        <p:txBody>
          <a:bodyPr wrap="square">
            <a:spAutoFit/>
          </a:bodyPr>
          <a:lstStyle/>
          <a:p>
            <a:pPr algn="ctr"/>
            <a:r>
              <a:rPr lang="es-ES_tradnl" sz="1400" b="1" dirty="0">
                <a:latin typeface="Century Gothic" panose="020B0502020202020204" pitchFamily="34" charset="0"/>
              </a:rPr>
              <a:t>Construcción de dos </a:t>
            </a:r>
            <a:r>
              <a:rPr lang="es-ES_tradnl" sz="1400" b="1" dirty="0" err="1">
                <a:latin typeface="Century Gothic" panose="020B0502020202020204" pitchFamily="34" charset="0"/>
              </a:rPr>
              <a:t>Bebetecas</a:t>
            </a:r>
            <a:r>
              <a:rPr lang="es-ES_tradnl" sz="1400" b="1" dirty="0">
                <a:latin typeface="Century Gothic" panose="020B0502020202020204" pitchFamily="34" charset="0"/>
              </a:rPr>
              <a:t> en nivel de Preescolar.</a:t>
            </a:r>
          </a:p>
          <a:p>
            <a:pPr algn="ctr"/>
            <a:endParaRPr lang="es-ES_tradnl" sz="1400" b="1" dirty="0">
              <a:latin typeface="Century Gothic" panose="020B0502020202020204" pitchFamily="34" charset="0"/>
            </a:endParaRPr>
          </a:p>
          <a:p>
            <a:pPr algn="ctr"/>
            <a:r>
              <a:rPr lang="es-ES_tradnl" sz="1400" dirty="0">
                <a:latin typeface="Century Gothic" panose="020B0502020202020204" pitchFamily="34" charset="0"/>
              </a:rPr>
              <a:t>Coordinación UCR-MEP</a:t>
            </a:r>
          </a:p>
          <a:p>
            <a:pPr algn="ctr"/>
            <a:endParaRPr lang="es-ES_tradnl" sz="1400" dirty="0">
              <a:latin typeface="Century Gothic" panose="020B0502020202020204" pitchFamily="34" charset="0"/>
            </a:endParaRPr>
          </a:p>
          <a:p>
            <a:pPr algn="ctr"/>
            <a:r>
              <a:rPr lang="es-ES_tradnl" sz="1400" dirty="0">
                <a:latin typeface="Century Gothic" panose="020B0502020202020204" pitchFamily="34" charset="0"/>
              </a:rPr>
              <a:t>Dos centros educativos y sus respectivas comunidades.</a:t>
            </a:r>
            <a:endParaRPr lang="es-CR" sz="1400" dirty="0">
              <a:latin typeface="Century Gothic" panose="020B0502020202020204" pitchFamily="34" charset="0"/>
            </a:endParaRPr>
          </a:p>
        </p:txBody>
      </p:sp>
      <p:pic>
        <p:nvPicPr>
          <p:cNvPr id="20" name="10 Imagen" descr="Engrane-02.png">
            <a:extLst>
              <a:ext uri="{FF2B5EF4-FFF2-40B4-BE49-F238E27FC236}">
                <a16:creationId xmlns:a16="http://schemas.microsoft.com/office/drawing/2014/main" id="{DFBD1DC0-0813-8C4A-8AD7-ABA32A5A7D46}"/>
              </a:ext>
            </a:extLst>
          </p:cNvPr>
          <p:cNvPicPr>
            <a:picLocks noChangeAspect="1"/>
          </p:cNvPicPr>
          <p:nvPr/>
        </p:nvPicPr>
        <p:blipFill>
          <a:blip r:embed="rId3" cstate="print"/>
          <a:stretch>
            <a:fillRect/>
          </a:stretch>
        </p:blipFill>
        <p:spPr>
          <a:xfrm>
            <a:off x="252777" y="270320"/>
            <a:ext cx="507233" cy="485800"/>
          </a:xfrm>
          <a:prstGeom prst="rect">
            <a:avLst/>
          </a:prstGeom>
        </p:spPr>
      </p:pic>
    </p:spTree>
    <p:extLst>
      <p:ext uri="{BB962C8B-B14F-4D97-AF65-F5344CB8AC3E}">
        <p14:creationId xmlns:p14="http://schemas.microsoft.com/office/powerpoint/2010/main" val="420968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22 Conector recto">
            <a:extLst>
              <a:ext uri="{FF2B5EF4-FFF2-40B4-BE49-F238E27FC236}">
                <a16:creationId xmlns:a16="http://schemas.microsoft.com/office/drawing/2014/main" id="{918CBA11-171A-F040-A0A7-658EA9D19E7F}"/>
              </a:ext>
            </a:extLst>
          </p:cNvPr>
          <p:cNvCxnSpPr/>
          <p:nvPr/>
        </p:nvCxnSpPr>
        <p:spPr>
          <a:xfrm flipV="1">
            <a:off x="796183" y="612120"/>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7" name="23 Conector recto">
            <a:extLst>
              <a:ext uri="{FF2B5EF4-FFF2-40B4-BE49-F238E27FC236}">
                <a16:creationId xmlns:a16="http://schemas.microsoft.com/office/drawing/2014/main" id="{EB0EA522-691B-6A4A-A317-A43D897313A3}"/>
              </a:ext>
            </a:extLst>
          </p:cNvPr>
          <p:cNvCxnSpPr>
            <a:cxnSpLocks/>
          </p:cNvCxnSpPr>
          <p:nvPr/>
        </p:nvCxnSpPr>
        <p:spPr>
          <a:xfrm flipV="1">
            <a:off x="796183" y="556093"/>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8" name="25 Conector recto">
            <a:extLst>
              <a:ext uri="{FF2B5EF4-FFF2-40B4-BE49-F238E27FC236}">
                <a16:creationId xmlns:a16="http://schemas.microsoft.com/office/drawing/2014/main" id="{6060B629-E5B9-B244-8887-10F1C1CEABDD}"/>
              </a:ext>
            </a:extLst>
          </p:cNvPr>
          <p:cNvCxnSpPr>
            <a:cxnSpLocks/>
          </p:cNvCxnSpPr>
          <p:nvPr/>
        </p:nvCxnSpPr>
        <p:spPr>
          <a:xfrm flipV="1">
            <a:off x="4759216" y="612120"/>
            <a:ext cx="0" cy="3095928"/>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9" name="28 Conector recto">
            <a:extLst>
              <a:ext uri="{FF2B5EF4-FFF2-40B4-BE49-F238E27FC236}">
                <a16:creationId xmlns:a16="http://schemas.microsoft.com/office/drawing/2014/main" id="{2FF32210-817E-4D4D-93DE-6949714A16A0}"/>
              </a:ext>
            </a:extLst>
          </p:cNvPr>
          <p:cNvCxnSpPr>
            <a:cxnSpLocks/>
          </p:cNvCxnSpPr>
          <p:nvPr/>
        </p:nvCxnSpPr>
        <p:spPr>
          <a:xfrm flipV="1">
            <a:off x="2777833" y="612120"/>
            <a:ext cx="0" cy="1595436"/>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0" name="25 Conector recto">
            <a:extLst>
              <a:ext uri="{FF2B5EF4-FFF2-40B4-BE49-F238E27FC236}">
                <a16:creationId xmlns:a16="http://schemas.microsoft.com/office/drawing/2014/main" id="{66EC7D20-701C-F643-8E70-847C54E22518}"/>
              </a:ext>
            </a:extLst>
          </p:cNvPr>
          <p:cNvCxnSpPr>
            <a:cxnSpLocks/>
          </p:cNvCxnSpPr>
          <p:nvPr/>
        </p:nvCxnSpPr>
        <p:spPr>
          <a:xfrm flipV="1">
            <a:off x="7170321" y="584106"/>
            <a:ext cx="0" cy="3141944"/>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1" name="25 Conector recto">
            <a:extLst>
              <a:ext uri="{FF2B5EF4-FFF2-40B4-BE49-F238E27FC236}">
                <a16:creationId xmlns:a16="http://schemas.microsoft.com/office/drawing/2014/main" id="{78D6BEEE-CA64-1840-A356-A9C939673E95}"/>
              </a:ext>
            </a:extLst>
          </p:cNvPr>
          <p:cNvCxnSpPr>
            <a:cxnSpLocks/>
          </p:cNvCxnSpPr>
          <p:nvPr/>
        </p:nvCxnSpPr>
        <p:spPr>
          <a:xfrm flipV="1">
            <a:off x="9117683" y="556093"/>
            <a:ext cx="0" cy="165146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2" name="25 Conector recto">
            <a:extLst>
              <a:ext uri="{FF2B5EF4-FFF2-40B4-BE49-F238E27FC236}">
                <a16:creationId xmlns:a16="http://schemas.microsoft.com/office/drawing/2014/main" id="{C69F017A-D7BC-AD41-9597-B67ABA0213E2}"/>
              </a:ext>
            </a:extLst>
          </p:cNvPr>
          <p:cNvCxnSpPr>
            <a:cxnSpLocks/>
          </p:cNvCxnSpPr>
          <p:nvPr/>
        </p:nvCxnSpPr>
        <p:spPr>
          <a:xfrm flipV="1">
            <a:off x="11829726" y="556093"/>
            <a:ext cx="0" cy="825731"/>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13" name="CuadroTexto 12">
            <a:extLst>
              <a:ext uri="{FF2B5EF4-FFF2-40B4-BE49-F238E27FC236}">
                <a16:creationId xmlns:a16="http://schemas.microsoft.com/office/drawing/2014/main" id="{61FB925F-6869-3B47-A5EF-6D6B48B0ACFC}"/>
              </a:ext>
            </a:extLst>
          </p:cNvPr>
          <p:cNvSpPr txBox="1"/>
          <p:nvPr/>
        </p:nvSpPr>
        <p:spPr>
          <a:xfrm>
            <a:off x="1441773" y="154888"/>
            <a:ext cx="10696903" cy="461665"/>
          </a:xfrm>
          <a:prstGeom prst="rect">
            <a:avLst/>
          </a:prstGeom>
          <a:noFill/>
        </p:spPr>
        <p:txBody>
          <a:bodyPr wrap="square" rtlCol="0">
            <a:spAutoFit/>
          </a:bodyPr>
          <a:lstStyle/>
          <a:p>
            <a:pPr algn="ctr"/>
            <a:r>
              <a:rPr lang="es-CR" sz="2400" b="1" dirty="0"/>
              <a:t>Plan nacional de fortalecimiento de las habilidades de lectoescritura en Primaria</a:t>
            </a:r>
          </a:p>
        </p:txBody>
      </p:sp>
      <p:sp>
        <p:nvSpPr>
          <p:cNvPr id="3" name="Rectángulo 2">
            <a:extLst>
              <a:ext uri="{FF2B5EF4-FFF2-40B4-BE49-F238E27FC236}">
                <a16:creationId xmlns:a16="http://schemas.microsoft.com/office/drawing/2014/main" id="{56B0B9E6-7BD6-494E-A25D-F0C70B6060EF}"/>
              </a:ext>
            </a:extLst>
          </p:cNvPr>
          <p:cNvSpPr/>
          <p:nvPr/>
        </p:nvSpPr>
        <p:spPr>
          <a:xfrm>
            <a:off x="150488" y="941867"/>
            <a:ext cx="2024155" cy="2862322"/>
          </a:xfrm>
          <a:prstGeom prst="rect">
            <a:avLst/>
          </a:prstGeom>
        </p:spPr>
        <p:txBody>
          <a:bodyPr wrap="square">
            <a:spAutoFit/>
          </a:bodyPr>
          <a:lstStyle/>
          <a:p>
            <a:pPr lvl="0" algn="ctr">
              <a:buClr>
                <a:srgbClr val="000000"/>
              </a:buClr>
            </a:pPr>
            <a:r>
              <a:rPr lang="es-ES_tradnl"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Aventura de leer y escribir</a:t>
            </a:r>
            <a:endParaRPr lang="es-CR" sz="2800" b="1" dirty="0">
              <a:latin typeface="Century Gothic" panose="020B0502020202020204" pitchFamily="34" charset="0"/>
              <a:ea typeface="Calibri" panose="020F0502020204030204" pitchFamily="34" charset="0"/>
              <a:cs typeface="Times New Roman" panose="02020603050405020304" pitchFamily="18" charset="0"/>
            </a:endParaRPr>
          </a:p>
          <a:p>
            <a:pPr algn="ctr"/>
            <a:r>
              <a:rPr lang="es-ES_tradnl"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UNICEF: </a:t>
            </a:r>
          </a:p>
          <a:p>
            <a:pPr algn="ctr"/>
            <a:endParaRPr lang="es-ES_tradnl" dirty="0">
              <a:solidFill>
                <a:srgbClr val="000000"/>
              </a:solidFill>
              <a:latin typeface="Century Gothic" panose="020B0502020202020204" pitchFamily="34" charset="0"/>
              <a:cs typeface="Times New Roman" panose="02020603050405020304" pitchFamily="18" charset="0"/>
            </a:endParaRPr>
          </a:p>
          <a:p>
            <a:pPr algn="ctr"/>
            <a:r>
              <a:rPr lang="es-ES_tradnl" dirty="0">
                <a:latin typeface="Century Gothic" panose="020B0502020202020204" pitchFamily="34" charset="0"/>
              </a:rPr>
              <a:t>210401 estudiantes y  sus familias</a:t>
            </a:r>
          </a:p>
          <a:p>
            <a:pPr algn="ctr"/>
            <a:endParaRPr lang="es-ES_tradnl" dirty="0">
              <a:latin typeface="Century Gothic" panose="020B0502020202020204" pitchFamily="34" charset="0"/>
            </a:endParaRPr>
          </a:p>
          <a:p>
            <a:pPr algn="ctr"/>
            <a:r>
              <a:rPr lang="es-ES_tradnl" dirty="0">
                <a:latin typeface="Century Gothic" panose="020B0502020202020204" pitchFamily="34" charset="0"/>
              </a:rPr>
              <a:t>31116 docentes  </a:t>
            </a:r>
            <a:r>
              <a:rPr lang="es-CR" dirty="0">
                <a:latin typeface="Century Gothic" panose="020B0502020202020204" pitchFamily="34" charset="0"/>
              </a:rPr>
              <a:t> </a:t>
            </a:r>
          </a:p>
        </p:txBody>
      </p:sp>
      <p:sp>
        <p:nvSpPr>
          <p:cNvPr id="15" name="Rectángulo 14">
            <a:extLst>
              <a:ext uri="{FF2B5EF4-FFF2-40B4-BE49-F238E27FC236}">
                <a16:creationId xmlns:a16="http://schemas.microsoft.com/office/drawing/2014/main" id="{ECD794C4-B39D-644A-9B9A-2022B948E985}"/>
              </a:ext>
            </a:extLst>
          </p:cNvPr>
          <p:cNvSpPr/>
          <p:nvPr/>
        </p:nvSpPr>
        <p:spPr>
          <a:xfrm>
            <a:off x="1988493" y="2311472"/>
            <a:ext cx="1990390" cy="3693319"/>
          </a:xfrm>
          <a:prstGeom prst="rect">
            <a:avLst/>
          </a:prstGeom>
        </p:spPr>
        <p:txBody>
          <a:bodyPr wrap="square">
            <a:spAutoFit/>
          </a:bodyPr>
          <a:lstStyle/>
          <a:p>
            <a:pPr lvl="0" algn="ctr">
              <a:buClr>
                <a:srgbClr val="000000"/>
              </a:buClr>
            </a:pPr>
            <a:r>
              <a:rPr lang="es-ES_tradnl" b="1" dirty="0">
                <a:latin typeface="Century Gothic" panose="020B0502020202020204" pitchFamily="34" charset="0"/>
              </a:rPr>
              <a:t>Apoyemos la lectoescritura MEP-UCR</a:t>
            </a:r>
          </a:p>
          <a:p>
            <a:pPr lvl="0" algn="ctr">
              <a:buClr>
                <a:srgbClr val="000000"/>
              </a:buClr>
            </a:pPr>
            <a:endParaRPr lang="es-ES_tradnl" b="1" dirty="0">
              <a:latin typeface="Century Gothic" panose="020B0502020202020204" pitchFamily="34" charset="0"/>
            </a:endParaRPr>
          </a:p>
          <a:p>
            <a:pPr algn="ctr"/>
            <a:r>
              <a:rPr lang="es-CR" dirty="0">
                <a:latin typeface="Century Gothic" panose="020B0502020202020204" pitchFamily="34" charset="0"/>
              </a:rPr>
              <a:t>1352 centros educativos</a:t>
            </a:r>
          </a:p>
          <a:p>
            <a:pPr algn="ctr"/>
            <a:r>
              <a:rPr lang="es-CR" dirty="0">
                <a:latin typeface="Century Gothic" panose="020B0502020202020204" pitchFamily="34" charset="0"/>
              </a:rPr>
              <a:t> </a:t>
            </a:r>
          </a:p>
          <a:p>
            <a:pPr algn="ctr"/>
            <a:r>
              <a:rPr lang="es-CR" dirty="0">
                <a:latin typeface="Century Gothic" panose="020B0502020202020204" pitchFamily="34" charset="0"/>
              </a:rPr>
              <a:t>48000 estudiantes </a:t>
            </a:r>
          </a:p>
          <a:p>
            <a:pPr lvl="0" algn="ctr">
              <a:buClr>
                <a:srgbClr val="000000"/>
              </a:buClr>
            </a:pPr>
            <a:endParaRPr lang="es-ES_tradnl" b="1" dirty="0">
              <a:latin typeface="Century Gothic" panose="020B0502020202020204" pitchFamily="34" charset="0"/>
            </a:endParaRPr>
          </a:p>
          <a:p>
            <a:pPr lvl="0" algn="ctr">
              <a:buClr>
                <a:srgbClr val="000000"/>
              </a:buClr>
            </a:pPr>
            <a:endParaRPr lang="es-ES_tradnl" b="1" dirty="0">
              <a:latin typeface="Century Gothic" panose="020B0502020202020204" pitchFamily="34" charset="0"/>
            </a:endParaRPr>
          </a:p>
          <a:p>
            <a:pPr lvl="0" algn="ctr">
              <a:buClr>
                <a:srgbClr val="000000"/>
              </a:buClr>
            </a:pPr>
            <a:r>
              <a:rPr lang="es-ES_tradnl" b="1" dirty="0">
                <a:latin typeface="Century Gothic" panose="020B0502020202020204" pitchFamily="34" charset="0"/>
              </a:rPr>
              <a:t> </a:t>
            </a:r>
            <a:r>
              <a:rPr lang="es-CR" b="1" dirty="0">
                <a:latin typeface="Century Gothic" panose="020B0502020202020204" pitchFamily="34" charset="0"/>
              </a:rPr>
              <a:t> </a:t>
            </a:r>
          </a:p>
          <a:p>
            <a:pPr lvl="0" algn="ctr">
              <a:buClr>
                <a:srgbClr val="000000"/>
              </a:buClr>
            </a:pPr>
            <a:endParaRPr lang="es-ES_tradnl" b="1" dirty="0">
              <a:solidFill>
                <a:srgbClr val="000000"/>
              </a:solidFill>
              <a:latin typeface="Century Gothic" panose="020B050202020202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id="{7B1FA5F9-05CD-1E41-8E38-D7D2BD79C11C}"/>
              </a:ext>
            </a:extLst>
          </p:cNvPr>
          <p:cNvSpPr/>
          <p:nvPr/>
        </p:nvSpPr>
        <p:spPr>
          <a:xfrm>
            <a:off x="3823112" y="3764075"/>
            <a:ext cx="2092551" cy="2585323"/>
          </a:xfrm>
          <a:prstGeom prst="rect">
            <a:avLst/>
          </a:prstGeom>
        </p:spPr>
        <p:txBody>
          <a:bodyPr wrap="square">
            <a:spAutoFit/>
          </a:bodyPr>
          <a:lstStyle/>
          <a:p>
            <a:pPr algn="ctr"/>
            <a:r>
              <a:rPr lang="es-ES_tradnl" b="1" dirty="0">
                <a:latin typeface="Century Gothic" panose="020B0502020202020204" pitchFamily="34" charset="0"/>
                <a:ea typeface="Times New Roman" panose="02020603050405020304" pitchFamily="18" charset="0"/>
              </a:rPr>
              <a:t>Participación y de las familias en la promoción y fomento de la lectura</a:t>
            </a:r>
          </a:p>
          <a:p>
            <a:pPr algn="ctr"/>
            <a:endParaRPr lang="es-ES_tradnl" b="1" dirty="0">
              <a:latin typeface="Century Gothic" panose="020B0502020202020204" pitchFamily="34" charset="0"/>
              <a:ea typeface="Times New Roman" panose="02020603050405020304" pitchFamily="18" charset="0"/>
            </a:endParaRPr>
          </a:p>
          <a:p>
            <a:pPr algn="ctr"/>
            <a:r>
              <a:rPr lang="es-ES_tradnl" dirty="0">
                <a:latin typeface="Century Gothic" panose="020B0502020202020204" pitchFamily="34" charset="0"/>
                <a:ea typeface="Times New Roman" panose="02020603050405020304" pitchFamily="18" charset="0"/>
              </a:rPr>
              <a:t>420 mil estudiantes</a:t>
            </a:r>
            <a:endParaRPr lang="es-CR" b="1" dirty="0">
              <a:latin typeface="Century Gothic" panose="020B0502020202020204" pitchFamily="34" charset="0"/>
            </a:endParaRPr>
          </a:p>
          <a:p>
            <a:pPr algn="ctr"/>
            <a:endParaRPr lang="es-CR" dirty="0">
              <a:latin typeface="Century Gothic" panose="020B0502020202020204" pitchFamily="34" charset="0"/>
            </a:endParaRPr>
          </a:p>
        </p:txBody>
      </p:sp>
      <p:sp>
        <p:nvSpPr>
          <p:cNvPr id="17" name="Rectángulo 16">
            <a:extLst>
              <a:ext uri="{FF2B5EF4-FFF2-40B4-BE49-F238E27FC236}">
                <a16:creationId xmlns:a16="http://schemas.microsoft.com/office/drawing/2014/main" id="{09AFCFFB-95BC-DF43-8088-8A62D57C7843}"/>
              </a:ext>
            </a:extLst>
          </p:cNvPr>
          <p:cNvSpPr/>
          <p:nvPr/>
        </p:nvSpPr>
        <p:spPr>
          <a:xfrm>
            <a:off x="6309563" y="3741367"/>
            <a:ext cx="2092551" cy="2585323"/>
          </a:xfrm>
          <a:prstGeom prst="rect">
            <a:avLst/>
          </a:prstGeom>
        </p:spPr>
        <p:txBody>
          <a:bodyPr wrap="square">
            <a:spAutoFit/>
          </a:bodyPr>
          <a:lstStyle/>
          <a:p>
            <a:pPr algn="ctr"/>
            <a:r>
              <a:rPr lang="es-ES_tradnl" b="1" dirty="0">
                <a:latin typeface="Century Gothic" panose="020B0502020202020204" pitchFamily="34" charset="0"/>
                <a:ea typeface="Times New Roman" panose="02020603050405020304" pitchFamily="18" charset="0"/>
              </a:rPr>
              <a:t>La Sazón de la lectoescritura: la conciencia fonológica</a:t>
            </a:r>
          </a:p>
          <a:p>
            <a:pPr algn="ctr"/>
            <a:endParaRPr lang="es-ES_tradnl" b="1" dirty="0">
              <a:latin typeface="Century Gothic" panose="020B0502020202020204" pitchFamily="34" charset="0"/>
              <a:ea typeface="Times New Roman" panose="02020603050405020304" pitchFamily="18" charset="0"/>
            </a:endParaRPr>
          </a:p>
          <a:p>
            <a:pPr algn="ctr"/>
            <a:r>
              <a:rPr lang="es-ES" dirty="0">
                <a:latin typeface="Century Gothic" panose="020B0502020202020204" pitchFamily="34" charset="0"/>
                <a:ea typeface="Times New Roman" panose="02020603050405020304" pitchFamily="18" charset="0"/>
              </a:rPr>
              <a:t>Curso para 1500 docentes.</a:t>
            </a:r>
          </a:p>
          <a:p>
            <a:pPr algn="ctr"/>
            <a:r>
              <a:rPr lang="es-ES" b="1" dirty="0">
                <a:latin typeface="Century Gothic" panose="020B0502020202020204" pitchFamily="34" charset="0"/>
              </a:rPr>
              <a:t>MEP-CECCICA</a:t>
            </a:r>
            <a:endParaRPr lang="es-CR" b="1" dirty="0">
              <a:latin typeface="Century Gothic" panose="020B0502020202020204" pitchFamily="34" charset="0"/>
            </a:endParaRPr>
          </a:p>
          <a:p>
            <a:pPr algn="ctr"/>
            <a:endParaRPr lang="es-CR" dirty="0">
              <a:latin typeface="Century Gothic" panose="020B0502020202020204" pitchFamily="34" charset="0"/>
            </a:endParaRPr>
          </a:p>
        </p:txBody>
      </p:sp>
      <p:sp>
        <p:nvSpPr>
          <p:cNvPr id="18" name="Rectángulo 17">
            <a:extLst>
              <a:ext uri="{FF2B5EF4-FFF2-40B4-BE49-F238E27FC236}">
                <a16:creationId xmlns:a16="http://schemas.microsoft.com/office/drawing/2014/main" id="{C07176F3-B7FD-2041-B51A-704E5414C9B7}"/>
              </a:ext>
            </a:extLst>
          </p:cNvPr>
          <p:cNvSpPr/>
          <p:nvPr/>
        </p:nvSpPr>
        <p:spPr>
          <a:xfrm>
            <a:off x="8215599" y="2299858"/>
            <a:ext cx="2092551" cy="2585323"/>
          </a:xfrm>
          <a:prstGeom prst="rect">
            <a:avLst/>
          </a:prstGeom>
        </p:spPr>
        <p:txBody>
          <a:bodyPr wrap="square">
            <a:spAutoFit/>
          </a:bodyPr>
          <a:lstStyle/>
          <a:p>
            <a:pPr algn="ctr"/>
            <a:r>
              <a:rPr lang="es-ES_tradnl" b="1" dirty="0" err="1">
                <a:latin typeface="Century Gothic" panose="020B0502020202020204" pitchFamily="34" charset="0"/>
              </a:rPr>
              <a:t>Mentoría</a:t>
            </a:r>
            <a:r>
              <a:rPr lang="es-ES_tradnl" b="1" dirty="0">
                <a:latin typeface="Century Gothic" panose="020B0502020202020204" pitchFamily="34" charset="0"/>
              </a:rPr>
              <a:t> Docente para el apoyo de la lectoescritura</a:t>
            </a:r>
          </a:p>
          <a:p>
            <a:pPr algn="ctr"/>
            <a:endParaRPr lang="es-ES_tradnl" dirty="0">
              <a:latin typeface="Century Gothic" panose="020B0502020202020204" pitchFamily="34" charset="0"/>
            </a:endParaRPr>
          </a:p>
          <a:p>
            <a:pPr algn="ctr"/>
            <a:r>
              <a:rPr lang="es-ES_tradnl" dirty="0">
                <a:latin typeface="Century Gothic" panose="020B0502020202020204" pitchFamily="34" charset="0"/>
              </a:rPr>
              <a:t>52 mentores benefician a 260 docentes de primaria</a:t>
            </a:r>
            <a:endParaRPr lang="es-CR" dirty="0">
              <a:latin typeface="Century Gothic" panose="020B0502020202020204" pitchFamily="34" charset="0"/>
            </a:endParaRPr>
          </a:p>
        </p:txBody>
      </p:sp>
      <p:sp>
        <p:nvSpPr>
          <p:cNvPr id="19" name="Rectángulo 18">
            <a:extLst>
              <a:ext uri="{FF2B5EF4-FFF2-40B4-BE49-F238E27FC236}">
                <a16:creationId xmlns:a16="http://schemas.microsoft.com/office/drawing/2014/main" id="{F09DC54A-B8D9-AF4F-8880-574C2E9FA12F}"/>
              </a:ext>
            </a:extLst>
          </p:cNvPr>
          <p:cNvSpPr/>
          <p:nvPr/>
        </p:nvSpPr>
        <p:spPr>
          <a:xfrm>
            <a:off x="10732794" y="1743100"/>
            <a:ext cx="2092551" cy="1754326"/>
          </a:xfrm>
          <a:prstGeom prst="rect">
            <a:avLst/>
          </a:prstGeom>
        </p:spPr>
        <p:txBody>
          <a:bodyPr wrap="square">
            <a:spAutoFit/>
          </a:bodyPr>
          <a:lstStyle/>
          <a:p>
            <a:pPr algn="ctr"/>
            <a:r>
              <a:rPr lang="es-ES_tradnl" b="1" dirty="0">
                <a:latin typeface="Century Gothic" panose="020B0502020202020204" pitchFamily="34" charset="0"/>
              </a:rPr>
              <a:t>Lectoescritura: bases para un aprendizaje lúdico</a:t>
            </a:r>
          </a:p>
          <a:p>
            <a:pPr algn="ctr"/>
            <a:endParaRPr lang="es-ES_tradnl" b="1" dirty="0">
              <a:latin typeface="Century Gothic" panose="020B0502020202020204" pitchFamily="34" charset="0"/>
            </a:endParaRPr>
          </a:p>
          <a:p>
            <a:pPr algn="ctr"/>
            <a:r>
              <a:rPr lang="es-ES_tradnl" dirty="0">
                <a:latin typeface="Century Gothic" panose="020B0502020202020204" pitchFamily="34" charset="0"/>
              </a:rPr>
              <a:t>500 docentes</a:t>
            </a:r>
            <a:endParaRPr lang="es-CR" dirty="0">
              <a:latin typeface="Century Gothic" panose="020B0502020202020204" pitchFamily="34" charset="0"/>
            </a:endParaRPr>
          </a:p>
        </p:txBody>
      </p:sp>
      <p:cxnSp>
        <p:nvCxnSpPr>
          <p:cNvPr id="20" name="22 Conector recto">
            <a:extLst>
              <a:ext uri="{FF2B5EF4-FFF2-40B4-BE49-F238E27FC236}">
                <a16:creationId xmlns:a16="http://schemas.microsoft.com/office/drawing/2014/main" id="{EF1B949C-DDDC-9D4C-AA13-1F5EEE217FE1}"/>
              </a:ext>
            </a:extLst>
          </p:cNvPr>
          <p:cNvCxnSpPr/>
          <p:nvPr/>
        </p:nvCxnSpPr>
        <p:spPr>
          <a:xfrm flipV="1">
            <a:off x="12642929" y="584106"/>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pic>
        <p:nvPicPr>
          <p:cNvPr id="22" name="10 Imagen" descr="Engrane-02.png">
            <a:extLst>
              <a:ext uri="{FF2B5EF4-FFF2-40B4-BE49-F238E27FC236}">
                <a16:creationId xmlns:a16="http://schemas.microsoft.com/office/drawing/2014/main" id="{C5D527FD-D704-C84D-9836-1D4E1519B04A}"/>
              </a:ext>
            </a:extLst>
          </p:cNvPr>
          <p:cNvPicPr>
            <a:picLocks noChangeAspect="1"/>
          </p:cNvPicPr>
          <p:nvPr/>
        </p:nvPicPr>
        <p:blipFill>
          <a:blip r:embed="rId3" cstate="print"/>
          <a:stretch>
            <a:fillRect/>
          </a:stretch>
        </p:blipFill>
        <p:spPr>
          <a:xfrm>
            <a:off x="248393" y="270320"/>
            <a:ext cx="507233" cy="485800"/>
          </a:xfrm>
          <a:prstGeom prst="rect">
            <a:avLst/>
          </a:prstGeom>
        </p:spPr>
      </p:pic>
    </p:spTree>
    <p:extLst>
      <p:ext uri="{BB962C8B-B14F-4D97-AF65-F5344CB8AC3E}">
        <p14:creationId xmlns:p14="http://schemas.microsoft.com/office/powerpoint/2010/main" val="2929277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22 Conector recto">
            <a:extLst>
              <a:ext uri="{FF2B5EF4-FFF2-40B4-BE49-F238E27FC236}">
                <a16:creationId xmlns:a16="http://schemas.microsoft.com/office/drawing/2014/main" id="{918CBA11-171A-F040-A0A7-658EA9D19E7F}"/>
              </a:ext>
            </a:extLst>
          </p:cNvPr>
          <p:cNvCxnSpPr/>
          <p:nvPr/>
        </p:nvCxnSpPr>
        <p:spPr>
          <a:xfrm flipV="1">
            <a:off x="796183" y="612120"/>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7" name="23 Conector recto">
            <a:extLst>
              <a:ext uri="{FF2B5EF4-FFF2-40B4-BE49-F238E27FC236}">
                <a16:creationId xmlns:a16="http://schemas.microsoft.com/office/drawing/2014/main" id="{EB0EA522-691B-6A4A-A317-A43D897313A3}"/>
              </a:ext>
            </a:extLst>
          </p:cNvPr>
          <p:cNvCxnSpPr>
            <a:cxnSpLocks/>
          </p:cNvCxnSpPr>
          <p:nvPr/>
        </p:nvCxnSpPr>
        <p:spPr>
          <a:xfrm flipV="1">
            <a:off x="796183" y="556093"/>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8" name="25 Conector recto">
            <a:extLst>
              <a:ext uri="{FF2B5EF4-FFF2-40B4-BE49-F238E27FC236}">
                <a16:creationId xmlns:a16="http://schemas.microsoft.com/office/drawing/2014/main" id="{6060B629-E5B9-B244-8887-10F1C1CEABDD}"/>
              </a:ext>
            </a:extLst>
          </p:cNvPr>
          <p:cNvCxnSpPr>
            <a:cxnSpLocks/>
          </p:cNvCxnSpPr>
          <p:nvPr/>
        </p:nvCxnSpPr>
        <p:spPr>
          <a:xfrm flipV="1">
            <a:off x="5267598" y="612121"/>
            <a:ext cx="0" cy="162240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9" name="28 Conector recto">
            <a:extLst>
              <a:ext uri="{FF2B5EF4-FFF2-40B4-BE49-F238E27FC236}">
                <a16:creationId xmlns:a16="http://schemas.microsoft.com/office/drawing/2014/main" id="{2FF32210-817E-4D4D-93DE-6949714A16A0}"/>
              </a:ext>
            </a:extLst>
          </p:cNvPr>
          <p:cNvCxnSpPr>
            <a:cxnSpLocks/>
          </p:cNvCxnSpPr>
          <p:nvPr/>
        </p:nvCxnSpPr>
        <p:spPr>
          <a:xfrm flipV="1">
            <a:off x="2777833" y="612120"/>
            <a:ext cx="0" cy="1172274"/>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0" name="25 Conector recto">
            <a:extLst>
              <a:ext uri="{FF2B5EF4-FFF2-40B4-BE49-F238E27FC236}">
                <a16:creationId xmlns:a16="http://schemas.microsoft.com/office/drawing/2014/main" id="{66EC7D20-701C-F643-8E70-847C54E22518}"/>
              </a:ext>
            </a:extLst>
          </p:cNvPr>
          <p:cNvCxnSpPr>
            <a:cxnSpLocks/>
          </p:cNvCxnSpPr>
          <p:nvPr/>
        </p:nvCxnSpPr>
        <p:spPr>
          <a:xfrm flipV="1">
            <a:off x="8003902" y="556093"/>
            <a:ext cx="0" cy="1158994"/>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1" name="25 Conector recto">
            <a:extLst>
              <a:ext uri="{FF2B5EF4-FFF2-40B4-BE49-F238E27FC236}">
                <a16:creationId xmlns:a16="http://schemas.microsoft.com/office/drawing/2014/main" id="{78D6BEEE-CA64-1840-A356-A9C939673E95}"/>
              </a:ext>
            </a:extLst>
          </p:cNvPr>
          <p:cNvCxnSpPr>
            <a:cxnSpLocks/>
          </p:cNvCxnSpPr>
          <p:nvPr/>
        </p:nvCxnSpPr>
        <p:spPr>
          <a:xfrm flipV="1">
            <a:off x="11028238" y="556093"/>
            <a:ext cx="0" cy="165146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13" name="CuadroTexto 12">
            <a:extLst>
              <a:ext uri="{FF2B5EF4-FFF2-40B4-BE49-F238E27FC236}">
                <a16:creationId xmlns:a16="http://schemas.microsoft.com/office/drawing/2014/main" id="{61FB925F-6869-3B47-A5EF-6D6B48B0ACFC}"/>
              </a:ext>
            </a:extLst>
          </p:cNvPr>
          <p:cNvSpPr txBox="1"/>
          <p:nvPr/>
        </p:nvSpPr>
        <p:spPr>
          <a:xfrm>
            <a:off x="796182" y="155441"/>
            <a:ext cx="11201149" cy="461665"/>
          </a:xfrm>
          <a:prstGeom prst="rect">
            <a:avLst/>
          </a:prstGeom>
          <a:noFill/>
        </p:spPr>
        <p:txBody>
          <a:bodyPr wrap="square" rtlCol="0">
            <a:spAutoFit/>
          </a:bodyPr>
          <a:lstStyle/>
          <a:p>
            <a:pPr algn="ctr"/>
            <a:r>
              <a:rPr lang="es-CR" sz="2400" b="1" dirty="0"/>
              <a:t>Plan nacional de fortalecimiento de las habilidades de lectoescritura en secundaria</a:t>
            </a:r>
          </a:p>
        </p:txBody>
      </p:sp>
      <p:sp>
        <p:nvSpPr>
          <p:cNvPr id="3" name="Rectángulo 2">
            <a:extLst>
              <a:ext uri="{FF2B5EF4-FFF2-40B4-BE49-F238E27FC236}">
                <a16:creationId xmlns:a16="http://schemas.microsoft.com/office/drawing/2014/main" id="{56B0B9E6-7BD6-494E-A25D-F0C70B6060EF}"/>
              </a:ext>
            </a:extLst>
          </p:cNvPr>
          <p:cNvSpPr/>
          <p:nvPr/>
        </p:nvSpPr>
        <p:spPr>
          <a:xfrm>
            <a:off x="150488" y="941867"/>
            <a:ext cx="2024155" cy="2862322"/>
          </a:xfrm>
          <a:prstGeom prst="rect">
            <a:avLst/>
          </a:prstGeom>
        </p:spPr>
        <p:txBody>
          <a:bodyPr wrap="square">
            <a:spAutoFit/>
          </a:bodyPr>
          <a:lstStyle/>
          <a:p>
            <a:pPr lvl="0" algn="ctr">
              <a:buClr>
                <a:srgbClr val="000000"/>
              </a:buClr>
            </a:pPr>
            <a:r>
              <a:rPr lang="es-ES" b="1"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Leamos en familia</a:t>
            </a:r>
          </a:p>
          <a:p>
            <a:pPr lvl="0" algn="ctr">
              <a:buClr>
                <a:srgbClr val="000000"/>
              </a:buClr>
            </a:pPr>
            <a:endParaRPr lang="es-ES" b="1" dirty="0">
              <a:solidFill>
                <a:srgbClr val="000000"/>
              </a:solidFill>
              <a:latin typeface="Century Gothic" panose="020B0502020202020204" pitchFamily="34" charset="0"/>
              <a:cs typeface="Times New Roman" panose="02020603050405020304" pitchFamily="18" charset="0"/>
            </a:endParaRPr>
          </a:p>
          <a:p>
            <a:pPr lvl="0" algn="ctr">
              <a:buClr>
                <a:srgbClr val="000000"/>
              </a:buClr>
            </a:pPr>
            <a:r>
              <a:rPr lang="es-ES" b="1" dirty="0">
                <a:solidFill>
                  <a:srgbClr val="000000"/>
                </a:solidFill>
                <a:latin typeface="Century Gothic" panose="020B0502020202020204" pitchFamily="34" charset="0"/>
                <a:cs typeface="Times New Roman" panose="02020603050405020304" pitchFamily="18" charset="0"/>
              </a:rPr>
              <a:t>Jóvenes de 13 a 17 años </a:t>
            </a:r>
          </a:p>
          <a:p>
            <a:pPr lvl="0" algn="ctr">
              <a:buClr>
                <a:srgbClr val="000000"/>
              </a:buClr>
            </a:pPr>
            <a:endParaRPr lang="es-ES" b="1" dirty="0">
              <a:solidFill>
                <a:srgbClr val="000000"/>
              </a:solidFill>
              <a:latin typeface="Century Gothic" panose="020B0502020202020204" pitchFamily="34" charset="0"/>
              <a:cs typeface="Times New Roman" panose="02020603050405020304" pitchFamily="18" charset="0"/>
            </a:endParaRPr>
          </a:p>
          <a:p>
            <a:pPr lvl="0" algn="ctr">
              <a:buClr>
                <a:srgbClr val="000000"/>
              </a:buClr>
            </a:pPr>
            <a:endParaRPr lang="es-ES" b="1" dirty="0">
              <a:solidFill>
                <a:srgbClr val="000000"/>
              </a:solidFill>
              <a:latin typeface="Century Gothic" panose="020B0502020202020204" pitchFamily="34" charset="0"/>
              <a:cs typeface="Times New Roman" panose="02020603050405020304" pitchFamily="18" charset="0"/>
            </a:endParaRPr>
          </a:p>
          <a:p>
            <a:pPr lvl="0" algn="ctr">
              <a:buClr>
                <a:srgbClr val="000000"/>
              </a:buClr>
            </a:pPr>
            <a:r>
              <a:rPr lang="es-ES" dirty="0">
                <a:solidFill>
                  <a:srgbClr val="000000"/>
                </a:solidFill>
                <a:latin typeface="Century Gothic" panose="020B0502020202020204" pitchFamily="34" charset="0"/>
                <a:cs typeface="Times New Roman" panose="02020603050405020304" pitchFamily="18" charset="0"/>
              </a:rPr>
              <a:t>267 140 estudiantes de secundaria</a:t>
            </a:r>
            <a:endParaRPr lang="es-CR" dirty="0">
              <a:latin typeface="Century Gothic" panose="020B0502020202020204" pitchFamily="34" charset="0"/>
            </a:endParaRPr>
          </a:p>
        </p:txBody>
      </p:sp>
      <p:sp>
        <p:nvSpPr>
          <p:cNvPr id="15" name="Rectángulo 14">
            <a:extLst>
              <a:ext uri="{FF2B5EF4-FFF2-40B4-BE49-F238E27FC236}">
                <a16:creationId xmlns:a16="http://schemas.microsoft.com/office/drawing/2014/main" id="{ECD794C4-B39D-644A-9B9A-2022B948E985}"/>
              </a:ext>
            </a:extLst>
          </p:cNvPr>
          <p:cNvSpPr/>
          <p:nvPr/>
        </p:nvSpPr>
        <p:spPr>
          <a:xfrm>
            <a:off x="1950301" y="1845133"/>
            <a:ext cx="1990390" cy="5632311"/>
          </a:xfrm>
          <a:prstGeom prst="rect">
            <a:avLst/>
          </a:prstGeom>
        </p:spPr>
        <p:txBody>
          <a:bodyPr wrap="square">
            <a:spAutoFit/>
          </a:bodyPr>
          <a:lstStyle/>
          <a:p>
            <a:pPr lvl="0" algn="ctr">
              <a:buClr>
                <a:srgbClr val="000000"/>
              </a:buClr>
            </a:pPr>
            <a:r>
              <a:rPr lang="es-ES_tradnl" b="1" dirty="0">
                <a:latin typeface="Century Gothic" panose="020B0502020202020204" pitchFamily="34" charset="0"/>
              </a:rPr>
              <a:t>Curso para estudiantes: Fortalecimiento de las competencias comunicativas en español para secundaria</a:t>
            </a:r>
          </a:p>
          <a:p>
            <a:pPr lvl="0" algn="ctr">
              <a:buClr>
                <a:srgbClr val="000000"/>
              </a:buClr>
            </a:pPr>
            <a:endParaRPr lang="es-ES_tradnl" b="1" dirty="0">
              <a:latin typeface="Century Gothic" panose="020B0502020202020204" pitchFamily="34" charset="0"/>
            </a:endParaRPr>
          </a:p>
          <a:p>
            <a:pPr lvl="0" algn="ctr">
              <a:buClr>
                <a:srgbClr val="000000"/>
              </a:buClr>
            </a:pPr>
            <a:endParaRPr lang="es-ES_tradnl" b="1" dirty="0">
              <a:latin typeface="Century Gothic" panose="020B0502020202020204" pitchFamily="34" charset="0"/>
            </a:endParaRPr>
          </a:p>
          <a:p>
            <a:pPr lvl="0" algn="ctr">
              <a:buClr>
                <a:srgbClr val="000000"/>
              </a:buClr>
            </a:pPr>
            <a:r>
              <a:rPr lang="es-ES_tradnl" dirty="0">
                <a:latin typeface="Century Gothic" panose="020B0502020202020204" pitchFamily="34" charset="0"/>
              </a:rPr>
              <a:t>60 estudiantes y luego la metodología se transfiere a 200 docentes del país.</a:t>
            </a:r>
          </a:p>
          <a:p>
            <a:pPr lvl="0" algn="ctr">
              <a:buClr>
                <a:srgbClr val="000000"/>
              </a:buClr>
            </a:pPr>
            <a:endParaRPr lang="es-ES_tradnl" b="1" dirty="0">
              <a:latin typeface="Century Gothic" panose="020B0502020202020204" pitchFamily="34" charset="0"/>
            </a:endParaRPr>
          </a:p>
          <a:p>
            <a:pPr lvl="0" algn="ctr">
              <a:buClr>
                <a:srgbClr val="000000"/>
              </a:buClr>
            </a:pPr>
            <a:r>
              <a:rPr lang="es-ES_tradnl" b="1" dirty="0">
                <a:latin typeface="Century Gothic" panose="020B0502020202020204" pitchFamily="34" charset="0"/>
              </a:rPr>
              <a:t> </a:t>
            </a:r>
            <a:r>
              <a:rPr lang="es-CR" b="1" dirty="0">
                <a:latin typeface="Century Gothic" panose="020B0502020202020204" pitchFamily="34" charset="0"/>
              </a:rPr>
              <a:t> </a:t>
            </a:r>
          </a:p>
          <a:p>
            <a:pPr lvl="0" algn="ctr">
              <a:buClr>
                <a:srgbClr val="000000"/>
              </a:buClr>
            </a:pPr>
            <a:endParaRPr lang="es-ES_tradnl" b="1" dirty="0">
              <a:solidFill>
                <a:srgbClr val="000000"/>
              </a:solidFill>
              <a:latin typeface="Century Gothic" panose="020B050202020202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id="{7B1FA5F9-05CD-1E41-8E38-D7D2BD79C11C}"/>
              </a:ext>
            </a:extLst>
          </p:cNvPr>
          <p:cNvSpPr/>
          <p:nvPr/>
        </p:nvSpPr>
        <p:spPr>
          <a:xfrm>
            <a:off x="4304205" y="2234528"/>
            <a:ext cx="2092551" cy="4247317"/>
          </a:xfrm>
          <a:prstGeom prst="rect">
            <a:avLst/>
          </a:prstGeom>
        </p:spPr>
        <p:txBody>
          <a:bodyPr wrap="square">
            <a:spAutoFit/>
          </a:bodyPr>
          <a:lstStyle/>
          <a:p>
            <a:pPr algn="ctr"/>
            <a:r>
              <a:rPr lang="es-ES_tradnl" b="1" dirty="0">
                <a:latin typeface="Century Gothic" panose="020B0502020202020204" pitchFamily="34" charset="0"/>
                <a:ea typeface="Times New Roman" panose="02020603050405020304" pitchFamily="18" charset="0"/>
              </a:rPr>
              <a:t>Curso para docentes:</a:t>
            </a:r>
          </a:p>
          <a:p>
            <a:pPr algn="ctr"/>
            <a:r>
              <a:rPr lang="es-ES_tradnl" b="1" dirty="0">
                <a:latin typeface="Century Gothic" panose="020B0502020202020204" pitchFamily="34" charset="0"/>
                <a:ea typeface="Times New Roman" panose="02020603050405020304" pitchFamily="18" charset="0"/>
              </a:rPr>
              <a:t>Fortalecimiento de la mediación pedagógica para el desarrollo de competencias comunicativas desde el español:</a:t>
            </a:r>
          </a:p>
          <a:p>
            <a:pPr algn="ctr"/>
            <a:endParaRPr lang="es-ES_tradnl" b="1" dirty="0">
              <a:latin typeface="Century Gothic" panose="020B0502020202020204" pitchFamily="34" charset="0"/>
              <a:ea typeface="Times New Roman" panose="02020603050405020304" pitchFamily="18" charset="0"/>
            </a:endParaRPr>
          </a:p>
          <a:p>
            <a:pPr algn="ctr"/>
            <a:r>
              <a:rPr lang="es-ES_tradnl" dirty="0">
                <a:latin typeface="Century Gothic" panose="020B0502020202020204" pitchFamily="34" charset="0"/>
                <a:ea typeface="Times New Roman" panose="02020603050405020304" pitchFamily="18" charset="0"/>
              </a:rPr>
              <a:t>Docentes de todo el país</a:t>
            </a:r>
            <a:endParaRPr lang="es-CR" b="1" dirty="0">
              <a:latin typeface="Century Gothic" panose="020B0502020202020204" pitchFamily="34" charset="0"/>
            </a:endParaRPr>
          </a:p>
          <a:p>
            <a:pPr algn="ctr"/>
            <a:endParaRPr lang="es-CR" dirty="0">
              <a:latin typeface="Century Gothic" panose="020B0502020202020204" pitchFamily="34" charset="0"/>
            </a:endParaRPr>
          </a:p>
        </p:txBody>
      </p:sp>
      <p:sp>
        <p:nvSpPr>
          <p:cNvPr id="17" name="Rectángulo 16">
            <a:extLst>
              <a:ext uri="{FF2B5EF4-FFF2-40B4-BE49-F238E27FC236}">
                <a16:creationId xmlns:a16="http://schemas.microsoft.com/office/drawing/2014/main" id="{09AFCFFB-95BC-DF43-8088-8A62D57C7843}"/>
              </a:ext>
            </a:extLst>
          </p:cNvPr>
          <p:cNvSpPr/>
          <p:nvPr/>
        </p:nvSpPr>
        <p:spPr>
          <a:xfrm>
            <a:off x="6993885" y="1846476"/>
            <a:ext cx="2092551" cy="3970318"/>
          </a:xfrm>
          <a:prstGeom prst="rect">
            <a:avLst/>
          </a:prstGeom>
        </p:spPr>
        <p:txBody>
          <a:bodyPr wrap="square">
            <a:spAutoFit/>
          </a:bodyPr>
          <a:lstStyle/>
          <a:p>
            <a:pPr algn="ctr"/>
            <a:r>
              <a:rPr lang="es-ES_tradnl" b="1" dirty="0">
                <a:latin typeface="Century Gothic" panose="020B0502020202020204" pitchFamily="34" charset="0"/>
              </a:rPr>
              <a:t>Sensibilización acerca de la pertinencia del desarrollo de habilidades comunicativas en diversas áreas del saber.</a:t>
            </a:r>
          </a:p>
          <a:p>
            <a:pPr algn="ctr"/>
            <a:endParaRPr lang="es-ES_tradnl" b="1" dirty="0">
              <a:latin typeface="Century Gothic" panose="020B0502020202020204" pitchFamily="34" charset="0"/>
            </a:endParaRPr>
          </a:p>
          <a:p>
            <a:pPr algn="ctr"/>
            <a:r>
              <a:rPr lang="es-ES_tradnl" dirty="0">
                <a:latin typeface="Century Gothic" panose="020B0502020202020204" pitchFamily="34" charset="0"/>
              </a:rPr>
              <a:t>Abierto a Docentes de diversas asignaturas de todo el país.</a:t>
            </a:r>
            <a:endParaRPr lang="es-CR" dirty="0">
              <a:latin typeface="Century Gothic" panose="020B0502020202020204" pitchFamily="34" charset="0"/>
            </a:endParaRPr>
          </a:p>
        </p:txBody>
      </p:sp>
      <p:sp>
        <p:nvSpPr>
          <p:cNvPr id="18" name="Rectángulo 17">
            <a:extLst>
              <a:ext uri="{FF2B5EF4-FFF2-40B4-BE49-F238E27FC236}">
                <a16:creationId xmlns:a16="http://schemas.microsoft.com/office/drawing/2014/main" id="{C07176F3-B7FD-2041-B51A-704E5414C9B7}"/>
              </a:ext>
            </a:extLst>
          </p:cNvPr>
          <p:cNvSpPr/>
          <p:nvPr/>
        </p:nvSpPr>
        <p:spPr>
          <a:xfrm>
            <a:off x="9904780" y="2476891"/>
            <a:ext cx="2092551" cy="4247317"/>
          </a:xfrm>
          <a:prstGeom prst="rect">
            <a:avLst/>
          </a:prstGeom>
        </p:spPr>
        <p:txBody>
          <a:bodyPr wrap="square">
            <a:spAutoFit/>
          </a:bodyPr>
          <a:lstStyle/>
          <a:p>
            <a:pPr algn="ctr"/>
            <a:r>
              <a:rPr lang="es-ES_tradnl" b="1" dirty="0">
                <a:latin typeface="Century Gothic" panose="020B0502020202020204" pitchFamily="34" charset="0"/>
              </a:rPr>
              <a:t>Módulo oferta emergente aprendiendo a razonar y preparándome para la U</a:t>
            </a:r>
          </a:p>
          <a:p>
            <a:pPr algn="ctr"/>
            <a:endParaRPr lang="es-ES_tradnl" b="1" dirty="0">
              <a:latin typeface="Century Gothic" panose="020B0502020202020204" pitchFamily="34" charset="0"/>
            </a:endParaRPr>
          </a:p>
          <a:p>
            <a:pPr algn="ctr"/>
            <a:r>
              <a:rPr lang="es-ES_tradnl" dirty="0">
                <a:latin typeface="Century Gothic" panose="020B0502020202020204" pitchFamily="34" charset="0"/>
              </a:rPr>
              <a:t>Dirigido a población de Educación de Jóvenes y Adultos </a:t>
            </a:r>
          </a:p>
          <a:p>
            <a:pPr algn="ctr"/>
            <a:endParaRPr lang="es-ES_tradnl" dirty="0">
              <a:latin typeface="Century Gothic" panose="020B0502020202020204" pitchFamily="34" charset="0"/>
            </a:endParaRPr>
          </a:p>
          <a:p>
            <a:pPr algn="ctr"/>
            <a:r>
              <a:rPr lang="es-ES_tradnl" dirty="0">
                <a:latin typeface="Century Gothic" panose="020B0502020202020204" pitchFamily="34" charset="0"/>
              </a:rPr>
              <a:t>175 828</a:t>
            </a:r>
          </a:p>
          <a:p>
            <a:pPr algn="ctr"/>
            <a:endParaRPr lang="es-ES_tradnl" dirty="0">
              <a:latin typeface="Century Gothic" panose="020B0502020202020204" pitchFamily="34" charset="0"/>
            </a:endParaRPr>
          </a:p>
        </p:txBody>
      </p:sp>
      <p:cxnSp>
        <p:nvCxnSpPr>
          <p:cNvPr id="20" name="22 Conector recto">
            <a:extLst>
              <a:ext uri="{FF2B5EF4-FFF2-40B4-BE49-F238E27FC236}">
                <a16:creationId xmlns:a16="http://schemas.microsoft.com/office/drawing/2014/main" id="{EF1B949C-DDDC-9D4C-AA13-1F5EEE217FE1}"/>
              </a:ext>
            </a:extLst>
          </p:cNvPr>
          <p:cNvCxnSpPr/>
          <p:nvPr/>
        </p:nvCxnSpPr>
        <p:spPr>
          <a:xfrm flipV="1">
            <a:off x="12642929" y="584106"/>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pic>
        <p:nvPicPr>
          <p:cNvPr id="21" name="10 Imagen" descr="Engrane-02.png">
            <a:extLst>
              <a:ext uri="{FF2B5EF4-FFF2-40B4-BE49-F238E27FC236}">
                <a16:creationId xmlns:a16="http://schemas.microsoft.com/office/drawing/2014/main" id="{C084D966-F48A-E445-A892-BD2674112B8F}"/>
              </a:ext>
            </a:extLst>
          </p:cNvPr>
          <p:cNvPicPr>
            <a:picLocks noChangeAspect="1"/>
          </p:cNvPicPr>
          <p:nvPr/>
        </p:nvPicPr>
        <p:blipFill>
          <a:blip r:embed="rId3" cstate="print"/>
          <a:stretch>
            <a:fillRect/>
          </a:stretch>
        </p:blipFill>
        <p:spPr>
          <a:xfrm>
            <a:off x="252485" y="270320"/>
            <a:ext cx="507233" cy="485800"/>
          </a:xfrm>
          <a:prstGeom prst="rect">
            <a:avLst/>
          </a:prstGeom>
        </p:spPr>
      </p:pic>
    </p:spTree>
    <p:extLst>
      <p:ext uri="{BB962C8B-B14F-4D97-AF65-F5344CB8AC3E}">
        <p14:creationId xmlns:p14="http://schemas.microsoft.com/office/powerpoint/2010/main" val="226483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2B87041-0739-9544-BD09-FE8BE28735C5}"/>
              </a:ext>
            </a:extLst>
          </p:cNvPr>
          <p:cNvGraphicFramePr>
            <a:graphicFrameLocks noGrp="1"/>
          </p:cNvGraphicFramePr>
          <p:nvPr>
            <p:extLst>
              <p:ext uri="{D42A27DB-BD31-4B8C-83A1-F6EECF244321}">
                <p14:modId xmlns:p14="http://schemas.microsoft.com/office/powerpoint/2010/main" val="4196628071"/>
              </p:ext>
            </p:extLst>
          </p:nvPr>
        </p:nvGraphicFramePr>
        <p:xfrm>
          <a:off x="439214" y="1053530"/>
          <a:ext cx="12393072" cy="4785360"/>
        </p:xfrm>
        <a:graphic>
          <a:graphicData uri="http://schemas.openxmlformats.org/drawingml/2006/table">
            <a:tbl>
              <a:tblPr firstRow="1" bandRow="1">
                <a:tableStyleId>{5C22544A-7EE6-4342-B048-85BDC9FD1C3A}</a:tableStyleId>
              </a:tblPr>
              <a:tblGrid>
                <a:gridCol w="4468344">
                  <a:extLst>
                    <a:ext uri="{9D8B030D-6E8A-4147-A177-3AD203B41FA5}">
                      <a16:colId xmlns:a16="http://schemas.microsoft.com/office/drawing/2014/main" val="1455474039"/>
                    </a:ext>
                  </a:extLst>
                </a:gridCol>
                <a:gridCol w="5400600">
                  <a:extLst>
                    <a:ext uri="{9D8B030D-6E8A-4147-A177-3AD203B41FA5}">
                      <a16:colId xmlns:a16="http://schemas.microsoft.com/office/drawing/2014/main" val="3489816399"/>
                    </a:ext>
                  </a:extLst>
                </a:gridCol>
                <a:gridCol w="2524128">
                  <a:extLst>
                    <a:ext uri="{9D8B030D-6E8A-4147-A177-3AD203B41FA5}">
                      <a16:colId xmlns:a16="http://schemas.microsoft.com/office/drawing/2014/main" val="350188633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2000" dirty="0">
                          <a:solidFill>
                            <a:schemeClr val="bg1"/>
                          </a:solidFill>
                          <a:latin typeface="Century Gothic" panose="020B0502020202020204" pitchFamily="34" charset="0"/>
                        </a:rPr>
                        <a:t>Ajuste o estrategia</a:t>
                      </a:r>
                    </a:p>
                  </a:txBody>
                  <a:tcPr/>
                </a:tc>
                <a:tc>
                  <a:txBody>
                    <a:bodyPr/>
                    <a:lstStyle/>
                    <a:p>
                      <a:pPr algn="ctr"/>
                      <a:r>
                        <a:rPr lang="es-CR" sz="2000" dirty="0">
                          <a:solidFill>
                            <a:schemeClr val="bg1"/>
                          </a:solidFill>
                          <a:latin typeface="Century Gothic" panose="020B0502020202020204" pitchFamily="34" charset="0"/>
                        </a:rPr>
                        <a:t>Propósito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2000" dirty="0">
                          <a:solidFill>
                            <a:schemeClr val="bg1"/>
                          </a:solidFill>
                          <a:latin typeface="Century Gothic" panose="020B0502020202020204" pitchFamily="34" charset="0"/>
                        </a:rPr>
                        <a:t>Proyección de atención</a:t>
                      </a:r>
                    </a:p>
                  </a:txBody>
                  <a:tcPr/>
                </a:tc>
                <a:extLst>
                  <a:ext uri="{0D108BD9-81ED-4DB2-BD59-A6C34878D82A}">
                    <a16:rowId xmlns:a16="http://schemas.microsoft.com/office/drawing/2014/main" val="3669086841"/>
                  </a:ext>
                </a:extLst>
              </a:tr>
              <a:tr h="370840">
                <a:tc>
                  <a:txBody>
                    <a:bodyPr/>
                    <a:lstStyle/>
                    <a:p>
                      <a:pPr algn="just"/>
                      <a:r>
                        <a:rPr lang="es-CR" sz="1600" b="1" dirty="0">
                          <a:latin typeface="Century Gothic" panose="020B0502020202020204" pitchFamily="34" charset="0"/>
                        </a:rPr>
                        <a:t>Primera infancia</a:t>
                      </a:r>
                      <a:r>
                        <a:rPr lang="es-CR" sz="1600" dirty="0">
                          <a:latin typeface="Century Gothic" panose="020B0502020202020204" pitchFamily="34" charset="0"/>
                        </a:rPr>
                        <a:t>: la experiencia de seguimiento individualizado pasa a ser tiempo para procesos de nivelación.</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sz="1600" kern="1200" dirty="0">
                          <a:solidFill>
                            <a:schemeClr val="dk1"/>
                          </a:solidFill>
                          <a:latin typeface="Century Gothic" panose="020B0502020202020204" pitchFamily="34" charset="0"/>
                          <a:ea typeface="+mn-ea"/>
                          <a:cs typeface="+mn-cs"/>
                        </a:rPr>
                        <a:t>Fortalecer  los aprendizajes esperados de todos los niños y niñas del grupo .</a:t>
                      </a:r>
                    </a:p>
                    <a:p>
                      <a:pPr algn="just"/>
                      <a:endParaRPr lang="es-CR" sz="1600" dirty="0">
                        <a:latin typeface="Century Gothic" panose="020B0502020202020204" pitchFamily="34" charset="0"/>
                      </a:endParaRPr>
                    </a:p>
                  </a:txBody>
                  <a:tcPr/>
                </a:tc>
                <a:tc>
                  <a:txBody>
                    <a:bodyPr/>
                    <a:lstStyle/>
                    <a:p>
                      <a:pPr algn="just"/>
                      <a:r>
                        <a:rPr lang="es-CR" sz="1600" dirty="0">
                          <a:latin typeface="Century Gothic" panose="020B0502020202020204" pitchFamily="34" charset="0"/>
                        </a:rPr>
                        <a:t>119 882 estudiantes.</a:t>
                      </a:r>
                    </a:p>
                  </a:txBody>
                  <a:tcPr/>
                </a:tc>
                <a:extLst>
                  <a:ext uri="{0D108BD9-81ED-4DB2-BD59-A6C34878D82A}">
                    <a16:rowId xmlns:a16="http://schemas.microsoft.com/office/drawing/2014/main" val="2086278026"/>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sz="1600" b="1" dirty="0">
                          <a:solidFill>
                            <a:schemeClr val="tx1"/>
                          </a:solidFill>
                          <a:latin typeface="Century Gothic" panose="020B0502020202020204" pitchFamily="34" charset="0"/>
                        </a:rPr>
                        <a:t>Primaria: </a:t>
                      </a:r>
                      <a:r>
                        <a:rPr lang="es-CR" sz="1600" dirty="0">
                          <a:solidFill>
                            <a:schemeClr val="tx1"/>
                          </a:solidFill>
                          <a:latin typeface="Century Gothic" panose="020B0502020202020204" pitchFamily="34" charset="0"/>
                        </a:rPr>
                        <a:t> reorientación de funciones de recargos para atender poblaciones específicas.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R" sz="1600" dirty="0">
                        <a:solidFill>
                          <a:schemeClr val="tx1"/>
                        </a:solidFill>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R" sz="1600" dirty="0">
                          <a:solidFill>
                            <a:schemeClr val="tx1"/>
                          </a:solidFill>
                          <a:latin typeface="Century Gothic" panose="020B0502020202020204" pitchFamily="34" charset="0"/>
                        </a:rPr>
                        <a:t>Recargos: Facilitadores curriculares (tutorías), escuelas modalidad horario ampliado, escuelas laboratorio, liceo laboratorio, escuela modalidad horario ampliado indígena.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R" sz="1600" dirty="0">
                        <a:solidFill>
                          <a:schemeClr val="tx1"/>
                        </a:solidFill>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R" sz="1600" dirty="0">
                          <a:solidFill>
                            <a:schemeClr val="tx1"/>
                          </a:solidFill>
                          <a:latin typeface="Century Gothic" panose="020B0502020202020204" pitchFamily="34" charset="0"/>
                        </a:rPr>
                        <a:t>Escuelas </a:t>
                      </a:r>
                      <a:r>
                        <a:rPr lang="es-CR" sz="1600" dirty="0" err="1">
                          <a:solidFill>
                            <a:schemeClr val="tx1"/>
                          </a:solidFill>
                          <a:latin typeface="Century Gothic" panose="020B0502020202020204" pitchFamily="34" charset="0"/>
                        </a:rPr>
                        <a:t>unidocentes</a:t>
                      </a:r>
                      <a:r>
                        <a:rPr lang="es-CR" sz="1600" dirty="0">
                          <a:solidFill>
                            <a:schemeClr val="tx1"/>
                          </a:solidFill>
                          <a:latin typeface="Century Gothic" panose="020B0502020202020204" pitchFamily="34" charset="0"/>
                        </a:rPr>
                        <a:t>: optimizar el módulo horario en las escuelas </a:t>
                      </a:r>
                      <a:r>
                        <a:rPr lang="es-CR" sz="1600" dirty="0" err="1">
                          <a:solidFill>
                            <a:schemeClr val="tx1"/>
                          </a:solidFill>
                          <a:latin typeface="Century Gothic" panose="020B0502020202020204" pitchFamily="34" charset="0"/>
                        </a:rPr>
                        <a:t>unidocentes</a:t>
                      </a:r>
                      <a:r>
                        <a:rPr lang="es-CR" sz="1600" dirty="0">
                          <a:solidFill>
                            <a:schemeClr val="tx1"/>
                          </a:solidFill>
                          <a:latin typeface="Century Gothic" panose="020B0502020202020204" pitchFamily="34" charset="0"/>
                        </a:rPr>
                        <a:t>.</a:t>
                      </a:r>
                    </a:p>
                    <a:p>
                      <a:pPr algn="just"/>
                      <a:endParaRPr lang="es-CR" sz="1600" dirty="0">
                        <a:solidFill>
                          <a:schemeClr val="tx1"/>
                        </a:solidFill>
                        <a:latin typeface="Century Gothic" panose="020B0502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sz="1600" kern="1200" dirty="0">
                          <a:solidFill>
                            <a:schemeClr val="tx1"/>
                          </a:solidFill>
                          <a:latin typeface="Century Gothic" panose="020B0502020202020204" pitchFamily="34" charset="0"/>
                          <a:ea typeface="+mn-ea"/>
                          <a:cs typeface="+mn-cs"/>
                        </a:rPr>
                        <a:t>Fortalecer  los aprendizajes esperados de todos los niños y niñas del grupo .</a:t>
                      </a:r>
                    </a:p>
                    <a:p>
                      <a:pPr algn="just"/>
                      <a:endParaRPr lang="es-CR" sz="1600" dirty="0">
                        <a:solidFill>
                          <a:schemeClr val="tx1"/>
                        </a:solidFill>
                        <a:latin typeface="Century Gothic" panose="020B0502020202020204" pitchFamily="34" charset="0"/>
                      </a:endParaRPr>
                    </a:p>
                    <a:p>
                      <a:pPr algn="just"/>
                      <a:endParaRPr lang="es-CR" sz="1600" dirty="0">
                        <a:solidFill>
                          <a:schemeClr val="tx1"/>
                        </a:solidFill>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R" sz="1600" kern="1200" dirty="0">
                          <a:solidFill>
                            <a:schemeClr val="tx1"/>
                          </a:solidFill>
                          <a:latin typeface="Century Gothic" panose="020B0502020202020204" pitchFamily="34" charset="0"/>
                          <a:ea typeface="+mn-ea"/>
                          <a:cs typeface="+mn-cs"/>
                        </a:rPr>
                        <a:t>El círculo de la armonía, el círculo de la creatividad y el cierre pedagógico se aprovecharán como espacios de trabajo para la nivelación académica con las personas estudiantes.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R" sz="1600" kern="1200" dirty="0">
                        <a:solidFill>
                          <a:schemeClr val="tx1"/>
                        </a:solidFill>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R" sz="1600" kern="1200" dirty="0">
                          <a:solidFill>
                            <a:schemeClr val="tx1"/>
                          </a:solidFill>
                          <a:latin typeface="Century Gothic" panose="020B0502020202020204" pitchFamily="34" charset="0"/>
                          <a:ea typeface="+mn-ea"/>
                          <a:cs typeface="+mn-cs"/>
                        </a:rPr>
                        <a:t>Las asignaturas complementarias sí desarrollarán el Círculo de la Creatividad.</a:t>
                      </a:r>
                      <a:endParaRPr lang="es-CR" sz="1600" dirty="0">
                        <a:solidFill>
                          <a:schemeClr val="tx1"/>
                        </a:solidFill>
                        <a:latin typeface="Century Gothic" panose="020B0502020202020204" pitchFamily="34" charset="0"/>
                      </a:endParaRPr>
                    </a:p>
                  </a:txBody>
                  <a:tcPr/>
                </a:tc>
                <a:tc>
                  <a:txBody>
                    <a:bodyPr/>
                    <a:lstStyle/>
                    <a:p>
                      <a:pPr algn="just"/>
                      <a:r>
                        <a:rPr lang="es-CR" sz="1600" dirty="0">
                          <a:latin typeface="Century Gothic" panose="020B0502020202020204" pitchFamily="34" charset="0"/>
                        </a:rPr>
                        <a:t>16 451 estudiantes.</a:t>
                      </a:r>
                    </a:p>
                  </a:txBody>
                  <a:tcPr/>
                </a:tc>
                <a:extLst>
                  <a:ext uri="{0D108BD9-81ED-4DB2-BD59-A6C34878D82A}">
                    <a16:rowId xmlns:a16="http://schemas.microsoft.com/office/drawing/2014/main" val="801933081"/>
                  </a:ext>
                </a:extLst>
              </a:tr>
            </a:tbl>
          </a:graphicData>
        </a:graphic>
      </p:graphicFrame>
      <p:sp>
        <p:nvSpPr>
          <p:cNvPr id="3" name="CuadroTexto 11">
            <a:extLst>
              <a:ext uri="{FF2B5EF4-FFF2-40B4-BE49-F238E27FC236}">
                <a16:creationId xmlns:a16="http://schemas.microsoft.com/office/drawing/2014/main" id="{81F1FDAE-8BA0-7643-B4D5-A9C5575A3FB8}"/>
              </a:ext>
            </a:extLst>
          </p:cNvPr>
          <p:cNvSpPr txBox="1"/>
          <p:nvPr/>
        </p:nvSpPr>
        <p:spPr>
          <a:xfrm>
            <a:off x="1091134" y="314286"/>
            <a:ext cx="11593288" cy="523220"/>
          </a:xfrm>
          <a:prstGeom prst="rect">
            <a:avLst/>
          </a:prstGeom>
          <a:noFill/>
        </p:spPr>
        <p:txBody>
          <a:bodyPr wrap="square" rtlCol="0">
            <a:spAutoFit/>
          </a:bodyPr>
          <a:lstStyle/>
          <a:p>
            <a:r>
              <a:rPr lang="es-CR" sz="2800" b="1" dirty="0">
                <a:solidFill>
                  <a:srgbClr val="00A1E4"/>
                </a:solidFill>
                <a:latin typeface="Century Gothic" panose="020B0502020202020204" pitchFamily="34" charset="0"/>
              </a:rPr>
              <a:t>Proyectos específicos para la nivelación académica</a:t>
            </a:r>
          </a:p>
        </p:txBody>
      </p:sp>
      <p:pic>
        <p:nvPicPr>
          <p:cNvPr id="5" name="10 Imagen" descr="Engrane-02.png">
            <a:extLst>
              <a:ext uri="{FF2B5EF4-FFF2-40B4-BE49-F238E27FC236}">
                <a16:creationId xmlns:a16="http://schemas.microsoft.com/office/drawing/2014/main" id="{7FC65E1E-63BE-0844-A186-82543A744B35}"/>
              </a:ext>
            </a:extLst>
          </p:cNvPr>
          <p:cNvPicPr>
            <a:picLocks noChangeAspect="1"/>
          </p:cNvPicPr>
          <p:nvPr/>
        </p:nvPicPr>
        <p:blipFill>
          <a:blip r:embed="rId3" cstate="print"/>
          <a:stretch>
            <a:fillRect/>
          </a:stretch>
        </p:blipFill>
        <p:spPr>
          <a:xfrm>
            <a:off x="655909" y="405458"/>
            <a:ext cx="507233" cy="485800"/>
          </a:xfrm>
          <a:prstGeom prst="rect">
            <a:avLst/>
          </a:prstGeom>
        </p:spPr>
      </p:pic>
    </p:spTree>
    <p:extLst>
      <p:ext uri="{BB962C8B-B14F-4D97-AF65-F5344CB8AC3E}">
        <p14:creationId xmlns:p14="http://schemas.microsoft.com/office/powerpoint/2010/main" val="158001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2B87041-0739-9544-BD09-FE8BE28735C5}"/>
              </a:ext>
            </a:extLst>
          </p:cNvPr>
          <p:cNvGraphicFramePr>
            <a:graphicFrameLocks noGrp="1"/>
          </p:cNvGraphicFramePr>
          <p:nvPr>
            <p:extLst>
              <p:ext uri="{D42A27DB-BD31-4B8C-83A1-F6EECF244321}">
                <p14:modId xmlns:p14="http://schemas.microsoft.com/office/powerpoint/2010/main" val="1159346815"/>
              </p:ext>
            </p:extLst>
          </p:nvPr>
        </p:nvGraphicFramePr>
        <p:xfrm>
          <a:off x="439214" y="1053530"/>
          <a:ext cx="12393072" cy="5580762"/>
        </p:xfrm>
        <a:graphic>
          <a:graphicData uri="http://schemas.openxmlformats.org/drawingml/2006/table">
            <a:tbl>
              <a:tblPr firstRow="1" bandRow="1">
                <a:tableStyleId>{5C22544A-7EE6-4342-B048-85BDC9FD1C3A}</a:tableStyleId>
              </a:tblPr>
              <a:tblGrid>
                <a:gridCol w="3172200">
                  <a:extLst>
                    <a:ext uri="{9D8B030D-6E8A-4147-A177-3AD203B41FA5}">
                      <a16:colId xmlns:a16="http://schemas.microsoft.com/office/drawing/2014/main" val="1455474039"/>
                    </a:ext>
                  </a:extLst>
                </a:gridCol>
                <a:gridCol w="5616624">
                  <a:extLst>
                    <a:ext uri="{9D8B030D-6E8A-4147-A177-3AD203B41FA5}">
                      <a16:colId xmlns:a16="http://schemas.microsoft.com/office/drawing/2014/main" val="3489816399"/>
                    </a:ext>
                  </a:extLst>
                </a:gridCol>
                <a:gridCol w="3604248">
                  <a:extLst>
                    <a:ext uri="{9D8B030D-6E8A-4147-A177-3AD203B41FA5}">
                      <a16:colId xmlns:a16="http://schemas.microsoft.com/office/drawing/2014/main" val="350188633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1600" b="1" kern="1200" dirty="0">
                          <a:solidFill>
                            <a:schemeClr val="tx1"/>
                          </a:solidFill>
                          <a:latin typeface="Century Gothic" panose="020B0502020202020204" pitchFamily="34" charset="0"/>
                          <a:ea typeface="+mn-ea"/>
                          <a:cs typeface="+mn-cs"/>
                        </a:rPr>
                        <a:t>Ajuste o estrategia</a:t>
                      </a:r>
                    </a:p>
                  </a:txBody>
                  <a:tcPr/>
                </a:tc>
                <a:tc>
                  <a:txBody>
                    <a:bodyPr/>
                    <a:lstStyle/>
                    <a:p>
                      <a:pPr algn="ctr"/>
                      <a:r>
                        <a:rPr lang="es-CR" sz="1600" b="1" kern="1200" dirty="0">
                          <a:solidFill>
                            <a:schemeClr val="tx1"/>
                          </a:solidFill>
                          <a:latin typeface="Century Gothic" panose="020B0502020202020204" pitchFamily="34" charset="0"/>
                          <a:ea typeface="+mn-ea"/>
                          <a:cs typeface="+mn-cs"/>
                        </a:rPr>
                        <a:t>Propósito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1600" b="1" kern="1200" dirty="0">
                          <a:solidFill>
                            <a:schemeClr val="tx1"/>
                          </a:solidFill>
                          <a:latin typeface="Century Gothic" panose="020B0502020202020204" pitchFamily="34" charset="0"/>
                          <a:ea typeface="+mn-ea"/>
                          <a:cs typeface="+mn-cs"/>
                        </a:rPr>
                        <a:t>Proyección de atención</a:t>
                      </a:r>
                    </a:p>
                  </a:txBody>
                  <a:tcPr/>
                </a:tc>
                <a:extLst>
                  <a:ext uri="{0D108BD9-81ED-4DB2-BD59-A6C34878D82A}">
                    <a16:rowId xmlns:a16="http://schemas.microsoft.com/office/drawing/2014/main" val="3669086841"/>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s-CR" sz="1600" b="1" dirty="0">
                          <a:latin typeface="Century Gothic" panose="020B0502020202020204" pitchFamily="34" charset="0"/>
                        </a:rPr>
                        <a:t>Secundaria:</a:t>
                      </a:r>
                      <a:r>
                        <a:rPr lang="es-CR" sz="1600" dirty="0">
                          <a:latin typeface="Century Gothic" panose="020B0502020202020204" pitchFamily="34" charset="0"/>
                        </a:rPr>
                        <a:t> utilizar la inversión en lecciones </a:t>
                      </a:r>
                      <a:r>
                        <a:rPr lang="es-CR" sz="1600" dirty="0" err="1">
                          <a:latin typeface="Century Gothic" panose="020B0502020202020204" pitchFamily="34" charset="0"/>
                        </a:rPr>
                        <a:t>co</a:t>
                      </a:r>
                      <a:r>
                        <a:rPr lang="es-CR" sz="1600" dirty="0">
                          <a:latin typeface="Century Gothic" panose="020B0502020202020204" pitchFamily="34" charset="0"/>
                        </a:rPr>
                        <a:t>-curriculares para las lecciones de fortalecimiento.</a:t>
                      </a:r>
                    </a:p>
                    <a:p>
                      <a:pPr>
                        <a:lnSpc>
                          <a:spcPct val="150000"/>
                        </a:lnSpc>
                      </a:pPr>
                      <a:endParaRPr lang="es-CR" sz="1600" dirty="0">
                        <a:latin typeface="Century Gothic" panose="020B0502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s-CR" sz="1600" kern="1200" dirty="0">
                          <a:solidFill>
                            <a:schemeClr val="dk1"/>
                          </a:solidFill>
                          <a:latin typeface="Century Gothic" panose="020B0502020202020204" pitchFamily="34" charset="0"/>
                          <a:ea typeface="+mn-ea"/>
                          <a:cs typeface="+mn-cs"/>
                        </a:rPr>
                        <a:t>Fortalecer  los aprendizajes esperados de las personas estudiantes jóvenes y adultos.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s-CR" sz="1600" kern="1200" dirty="0">
                        <a:solidFill>
                          <a:schemeClr val="dk1"/>
                        </a:solidFill>
                        <a:latin typeface="Century Gothic" panose="020B0502020202020204"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s-CR" sz="1600" kern="1200" dirty="0">
                          <a:solidFill>
                            <a:schemeClr val="dk1"/>
                          </a:solidFill>
                          <a:latin typeface="Century Gothic" panose="020B0502020202020204" pitchFamily="34" charset="0"/>
                          <a:ea typeface="+mn-ea"/>
                          <a:cs typeface="+mn-cs"/>
                        </a:rPr>
                        <a:t>Para la educación de adultos se trabajará con los módulos de fortalecimiento que ya están dispuestos en la maya curricular de estas modalidades.</a:t>
                      </a:r>
                    </a:p>
                    <a:p>
                      <a:pPr>
                        <a:lnSpc>
                          <a:spcPct val="150000"/>
                        </a:lnSpc>
                      </a:pPr>
                      <a:endParaRPr lang="es-CR" sz="1600" dirty="0">
                        <a:latin typeface="Century Gothic" panose="020B0502020202020204" pitchFamily="34" charset="0"/>
                      </a:endParaRPr>
                    </a:p>
                  </a:txBody>
                  <a:tcPr/>
                </a:tc>
                <a:tc>
                  <a:txBody>
                    <a:bodyPr/>
                    <a:lstStyle/>
                    <a:p>
                      <a:pPr>
                        <a:lnSpc>
                          <a:spcPct val="150000"/>
                        </a:lnSpc>
                      </a:pPr>
                      <a:r>
                        <a:rPr lang="es-CR" sz="1600" dirty="0">
                          <a:latin typeface="Century Gothic" panose="020B0502020202020204" pitchFamily="34" charset="0"/>
                        </a:rPr>
                        <a:t>2021 se asignaron 5700 lecciones club y 4710 lecciones de fortalecimiento.</a:t>
                      </a:r>
                    </a:p>
                    <a:p>
                      <a:pPr>
                        <a:lnSpc>
                          <a:spcPct val="150000"/>
                        </a:lnSpc>
                      </a:pPr>
                      <a:r>
                        <a:rPr lang="es-CR" sz="1600" dirty="0">
                          <a:latin typeface="Century Gothic" panose="020B0502020202020204" pitchFamily="34" charset="0"/>
                        </a:rPr>
                        <a:t>2022: se propone direccionar la inversión a 10410 lecciones a fortalecimiento.</a:t>
                      </a:r>
                    </a:p>
                  </a:txBody>
                  <a:tcPr/>
                </a:tc>
                <a:extLst>
                  <a:ext uri="{0D108BD9-81ED-4DB2-BD59-A6C34878D82A}">
                    <a16:rowId xmlns:a16="http://schemas.microsoft.com/office/drawing/2014/main" val="3021052126"/>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s-CR" sz="1600" b="1" dirty="0">
                          <a:latin typeface="Century Gothic" panose="020B0502020202020204" pitchFamily="34" charset="0"/>
                        </a:rPr>
                        <a:t>Acompañamiento y seguimiento</a:t>
                      </a:r>
                      <a:r>
                        <a:rPr lang="es-CR" sz="1600" dirty="0">
                          <a:latin typeface="Century Gothic" panose="020B0502020202020204" pitchFamily="34" charset="0"/>
                        </a:rPr>
                        <a:t>: según necesidades detectadas en diagnósticos FARO, SIRIMEP y ERCE. </a:t>
                      </a:r>
                    </a:p>
                    <a:p>
                      <a:pPr>
                        <a:lnSpc>
                          <a:spcPct val="150000"/>
                        </a:lnSpc>
                      </a:pPr>
                      <a:endParaRPr lang="es-CR" sz="1600" dirty="0">
                        <a:latin typeface="Century Gothic" panose="020B0502020202020204" pitchFamily="34" charset="0"/>
                      </a:endParaRPr>
                    </a:p>
                  </a:txBody>
                  <a:tcPr/>
                </a:tc>
                <a:tc>
                  <a:txBody>
                    <a:bodyPr/>
                    <a:lstStyle/>
                    <a:p>
                      <a:pPr algn="just">
                        <a:lnSpc>
                          <a:spcPct val="150000"/>
                        </a:lnSpc>
                      </a:pPr>
                      <a:r>
                        <a:rPr lang="es-CR" sz="1600" kern="1200" dirty="0">
                          <a:solidFill>
                            <a:schemeClr val="dk1"/>
                          </a:solidFill>
                          <a:latin typeface="Century Gothic" panose="020B0502020202020204" pitchFamily="34" charset="0"/>
                          <a:ea typeface="+mn-ea"/>
                          <a:cs typeface="+mn-cs"/>
                        </a:rPr>
                        <a:t>La DDC, DETCE, DRTE, el IDP, la DGCR junto con las DRE planificarán procesos de atención pedagógicas presencial y a distancia como respuesta a las necesidades detectadas en poblaciones específicas.</a:t>
                      </a:r>
                    </a:p>
                  </a:txBody>
                  <a:tcPr/>
                </a:tc>
                <a:tc>
                  <a:txBody>
                    <a:bodyPr/>
                    <a:lstStyle/>
                    <a:p>
                      <a:pPr algn="just">
                        <a:lnSpc>
                          <a:spcPct val="150000"/>
                        </a:lnSpc>
                      </a:pPr>
                      <a:r>
                        <a:rPr lang="es-CR" sz="1600" kern="1200" dirty="0">
                          <a:solidFill>
                            <a:schemeClr val="tx1"/>
                          </a:solidFill>
                          <a:latin typeface="Century Gothic" panose="020B0502020202020204" pitchFamily="34" charset="0"/>
                          <a:ea typeface="+mn-ea"/>
                          <a:cs typeface="+mn-cs"/>
                        </a:rPr>
                        <a:t>Visitas a las regiones y acompañamiento por parte de  </a:t>
                      </a:r>
                      <a:r>
                        <a:rPr lang="es-CR" sz="1600" b="1" kern="1200" dirty="0">
                          <a:solidFill>
                            <a:schemeClr val="tx1"/>
                          </a:solidFill>
                          <a:latin typeface="Century Gothic" panose="020B0502020202020204" pitchFamily="34" charset="0"/>
                          <a:ea typeface="+mn-ea"/>
                          <a:cs typeface="+mn-cs"/>
                        </a:rPr>
                        <a:t>asesorías nacionales y asesorías regionales</a:t>
                      </a:r>
                      <a:r>
                        <a:rPr lang="es-CR" sz="1600" kern="1200" dirty="0">
                          <a:solidFill>
                            <a:schemeClr val="tx1"/>
                          </a:solidFill>
                          <a:latin typeface="Century Gothic" panose="020B0502020202020204" pitchFamily="34" charset="0"/>
                          <a:ea typeface="+mn-ea"/>
                          <a:cs typeface="+mn-cs"/>
                        </a:rPr>
                        <a:t> a los centros educativos </a:t>
                      </a:r>
                      <a:r>
                        <a:rPr lang="es-CR" sz="1600" b="1" kern="1200" dirty="0">
                          <a:solidFill>
                            <a:schemeClr val="tx1"/>
                          </a:solidFill>
                          <a:latin typeface="Century Gothic" panose="020B0502020202020204" pitchFamily="34" charset="0"/>
                          <a:ea typeface="+mn-ea"/>
                          <a:cs typeface="+mn-cs"/>
                        </a:rPr>
                        <a:t>como respuesta a las necesidades detectadas en poblaciones específicas.</a:t>
                      </a:r>
                    </a:p>
                  </a:txBody>
                  <a:tcPr/>
                </a:tc>
                <a:extLst>
                  <a:ext uri="{0D108BD9-81ED-4DB2-BD59-A6C34878D82A}">
                    <a16:rowId xmlns:a16="http://schemas.microsoft.com/office/drawing/2014/main" val="966168"/>
                  </a:ext>
                </a:extLst>
              </a:tr>
            </a:tbl>
          </a:graphicData>
        </a:graphic>
      </p:graphicFrame>
      <p:sp>
        <p:nvSpPr>
          <p:cNvPr id="3" name="CuadroTexto 11">
            <a:extLst>
              <a:ext uri="{FF2B5EF4-FFF2-40B4-BE49-F238E27FC236}">
                <a16:creationId xmlns:a16="http://schemas.microsoft.com/office/drawing/2014/main" id="{81F1FDAE-8BA0-7643-B4D5-A9C5575A3FB8}"/>
              </a:ext>
            </a:extLst>
          </p:cNvPr>
          <p:cNvSpPr txBox="1"/>
          <p:nvPr/>
        </p:nvSpPr>
        <p:spPr>
          <a:xfrm>
            <a:off x="1091134" y="314286"/>
            <a:ext cx="11593288" cy="523220"/>
          </a:xfrm>
          <a:prstGeom prst="rect">
            <a:avLst/>
          </a:prstGeom>
          <a:noFill/>
        </p:spPr>
        <p:txBody>
          <a:bodyPr wrap="square" rtlCol="0">
            <a:spAutoFit/>
          </a:bodyPr>
          <a:lstStyle/>
          <a:p>
            <a:r>
              <a:rPr lang="es-CR" sz="2800" b="1" dirty="0">
                <a:solidFill>
                  <a:srgbClr val="00A1E4"/>
                </a:solidFill>
                <a:latin typeface="Century Gothic" panose="020B0502020202020204" pitchFamily="34" charset="0"/>
              </a:rPr>
              <a:t>Proyectos específicos para la nivelación académica</a:t>
            </a:r>
          </a:p>
        </p:txBody>
      </p:sp>
      <p:pic>
        <p:nvPicPr>
          <p:cNvPr id="5" name="10 Imagen" descr="Engrane-02.png">
            <a:extLst>
              <a:ext uri="{FF2B5EF4-FFF2-40B4-BE49-F238E27FC236}">
                <a16:creationId xmlns:a16="http://schemas.microsoft.com/office/drawing/2014/main" id="{7FC65E1E-63BE-0844-A186-82543A744B35}"/>
              </a:ext>
            </a:extLst>
          </p:cNvPr>
          <p:cNvPicPr>
            <a:picLocks noChangeAspect="1"/>
          </p:cNvPicPr>
          <p:nvPr/>
        </p:nvPicPr>
        <p:blipFill>
          <a:blip r:embed="rId3" cstate="print"/>
          <a:stretch>
            <a:fillRect/>
          </a:stretch>
        </p:blipFill>
        <p:spPr>
          <a:xfrm>
            <a:off x="655909" y="405458"/>
            <a:ext cx="507233" cy="485800"/>
          </a:xfrm>
          <a:prstGeom prst="rect">
            <a:avLst/>
          </a:prstGeom>
        </p:spPr>
      </p:pic>
    </p:spTree>
    <p:extLst>
      <p:ext uri="{BB962C8B-B14F-4D97-AF65-F5344CB8AC3E}">
        <p14:creationId xmlns:p14="http://schemas.microsoft.com/office/powerpoint/2010/main" val="4164718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DEE18B9-7938-6446-A518-35AACC63714A}"/>
              </a:ext>
            </a:extLst>
          </p:cNvPr>
          <p:cNvSpPr txBox="1"/>
          <p:nvPr/>
        </p:nvSpPr>
        <p:spPr>
          <a:xfrm>
            <a:off x="1019126" y="909514"/>
            <a:ext cx="9577064" cy="369332"/>
          </a:xfrm>
          <a:prstGeom prst="rect">
            <a:avLst/>
          </a:prstGeom>
          <a:noFill/>
        </p:spPr>
        <p:txBody>
          <a:bodyPr wrap="square" rtlCol="0">
            <a:spAutoFit/>
          </a:bodyPr>
          <a:lstStyle/>
          <a:p>
            <a:r>
              <a:rPr lang="es-CR" dirty="0">
                <a:latin typeface="Century Gothic" panose="020B0502020202020204" pitchFamily="34" charset="0"/>
              </a:rPr>
              <a:t>Proyección de acciones a implementar para el el Competencias Digitales</a:t>
            </a:r>
          </a:p>
        </p:txBody>
      </p:sp>
      <p:sp>
        <p:nvSpPr>
          <p:cNvPr id="5" name="CuadroTexto 11">
            <a:extLst>
              <a:ext uri="{FF2B5EF4-FFF2-40B4-BE49-F238E27FC236}">
                <a16:creationId xmlns:a16="http://schemas.microsoft.com/office/drawing/2014/main" id="{46A958C9-A942-D749-A085-AB5F8B6B10CF}"/>
              </a:ext>
            </a:extLst>
          </p:cNvPr>
          <p:cNvSpPr txBox="1"/>
          <p:nvPr/>
        </p:nvSpPr>
        <p:spPr>
          <a:xfrm>
            <a:off x="1091134" y="314286"/>
            <a:ext cx="11593288" cy="523220"/>
          </a:xfrm>
          <a:prstGeom prst="rect">
            <a:avLst/>
          </a:prstGeom>
          <a:noFill/>
        </p:spPr>
        <p:txBody>
          <a:bodyPr wrap="square" rtlCol="0">
            <a:spAutoFit/>
          </a:bodyPr>
          <a:lstStyle/>
          <a:p>
            <a:r>
              <a:rPr lang="es-CR" sz="2800" b="1" dirty="0">
                <a:solidFill>
                  <a:srgbClr val="00A1E4"/>
                </a:solidFill>
                <a:latin typeface="Century Gothic" panose="020B0502020202020204" pitchFamily="34" charset="0"/>
              </a:rPr>
              <a:t>Proyectos específicos para la nivelación académica</a:t>
            </a:r>
          </a:p>
        </p:txBody>
      </p:sp>
      <p:pic>
        <p:nvPicPr>
          <p:cNvPr id="6" name="10 Imagen" descr="Engrane-02.png">
            <a:extLst>
              <a:ext uri="{FF2B5EF4-FFF2-40B4-BE49-F238E27FC236}">
                <a16:creationId xmlns:a16="http://schemas.microsoft.com/office/drawing/2014/main" id="{A814444D-0851-0A4D-B499-265317BB11B2}"/>
              </a:ext>
            </a:extLst>
          </p:cNvPr>
          <p:cNvPicPr>
            <a:picLocks noChangeAspect="1"/>
          </p:cNvPicPr>
          <p:nvPr/>
        </p:nvPicPr>
        <p:blipFill>
          <a:blip r:embed="rId3" cstate="print"/>
          <a:stretch>
            <a:fillRect/>
          </a:stretch>
        </p:blipFill>
        <p:spPr>
          <a:xfrm>
            <a:off x="532564" y="387710"/>
            <a:ext cx="507233" cy="485800"/>
          </a:xfrm>
          <a:prstGeom prst="rect">
            <a:avLst/>
          </a:prstGeom>
        </p:spPr>
      </p:pic>
      <p:cxnSp>
        <p:nvCxnSpPr>
          <p:cNvPr id="7" name="22 Conector recto">
            <a:extLst>
              <a:ext uri="{FF2B5EF4-FFF2-40B4-BE49-F238E27FC236}">
                <a16:creationId xmlns:a16="http://schemas.microsoft.com/office/drawing/2014/main" id="{57E2E601-7047-CD44-BCEE-87325E674DC3}"/>
              </a:ext>
            </a:extLst>
          </p:cNvPr>
          <p:cNvCxnSpPr/>
          <p:nvPr/>
        </p:nvCxnSpPr>
        <p:spPr>
          <a:xfrm flipV="1">
            <a:off x="837676" y="1541605"/>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8" name="23 Conector recto">
            <a:extLst>
              <a:ext uri="{FF2B5EF4-FFF2-40B4-BE49-F238E27FC236}">
                <a16:creationId xmlns:a16="http://schemas.microsoft.com/office/drawing/2014/main" id="{85CA1663-FD6C-274E-8AA8-D04A0346C666}"/>
              </a:ext>
            </a:extLst>
          </p:cNvPr>
          <p:cNvCxnSpPr>
            <a:cxnSpLocks/>
          </p:cNvCxnSpPr>
          <p:nvPr/>
        </p:nvCxnSpPr>
        <p:spPr>
          <a:xfrm flipV="1">
            <a:off x="837676" y="1485578"/>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9" name="25 Conector recto">
            <a:extLst>
              <a:ext uri="{FF2B5EF4-FFF2-40B4-BE49-F238E27FC236}">
                <a16:creationId xmlns:a16="http://schemas.microsoft.com/office/drawing/2014/main" id="{5487757F-542C-6546-99C4-99231925A8D0}"/>
              </a:ext>
            </a:extLst>
          </p:cNvPr>
          <p:cNvCxnSpPr>
            <a:cxnSpLocks/>
          </p:cNvCxnSpPr>
          <p:nvPr/>
        </p:nvCxnSpPr>
        <p:spPr>
          <a:xfrm flipV="1">
            <a:off x="4358620" y="2644572"/>
            <a:ext cx="0" cy="162240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0" name="28 Conector recto">
            <a:extLst>
              <a:ext uri="{FF2B5EF4-FFF2-40B4-BE49-F238E27FC236}">
                <a16:creationId xmlns:a16="http://schemas.microsoft.com/office/drawing/2014/main" id="{D55E32A7-9265-E044-B4C8-F85716BF3A5C}"/>
              </a:ext>
            </a:extLst>
          </p:cNvPr>
          <p:cNvCxnSpPr>
            <a:cxnSpLocks/>
          </p:cNvCxnSpPr>
          <p:nvPr/>
        </p:nvCxnSpPr>
        <p:spPr>
          <a:xfrm flipH="1">
            <a:off x="3035350" y="2644572"/>
            <a:ext cx="1323270" cy="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1" name="25 Conector recto">
            <a:extLst>
              <a:ext uri="{FF2B5EF4-FFF2-40B4-BE49-F238E27FC236}">
                <a16:creationId xmlns:a16="http://schemas.microsoft.com/office/drawing/2014/main" id="{2AE67187-2925-544C-BAAA-D8DF81B8C32E}"/>
              </a:ext>
            </a:extLst>
          </p:cNvPr>
          <p:cNvCxnSpPr>
            <a:cxnSpLocks/>
          </p:cNvCxnSpPr>
          <p:nvPr/>
        </p:nvCxnSpPr>
        <p:spPr>
          <a:xfrm flipV="1">
            <a:off x="7899873" y="3778724"/>
            <a:ext cx="0" cy="102800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2" name="25 Conector recto">
            <a:extLst>
              <a:ext uri="{FF2B5EF4-FFF2-40B4-BE49-F238E27FC236}">
                <a16:creationId xmlns:a16="http://schemas.microsoft.com/office/drawing/2014/main" id="{56F7A976-ED70-D34A-AAC7-8240C3A220DD}"/>
              </a:ext>
            </a:extLst>
          </p:cNvPr>
          <p:cNvCxnSpPr>
            <a:cxnSpLocks/>
          </p:cNvCxnSpPr>
          <p:nvPr/>
        </p:nvCxnSpPr>
        <p:spPr>
          <a:xfrm flipH="1">
            <a:off x="5558648" y="4788821"/>
            <a:ext cx="2341225" cy="1"/>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13" name="Rectángulo 12">
            <a:extLst>
              <a:ext uri="{FF2B5EF4-FFF2-40B4-BE49-F238E27FC236}">
                <a16:creationId xmlns:a16="http://schemas.microsoft.com/office/drawing/2014/main" id="{1627C998-142A-2D45-BB29-0420FB3B8163}"/>
              </a:ext>
            </a:extLst>
          </p:cNvPr>
          <p:cNvSpPr/>
          <p:nvPr/>
        </p:nvSpPr>
        <p:spPr>
          <a:xfrm>
            <a:off x="191981" y="1920209"/>
            <a:ext cx="2699344" cy="1077218"/>
          </a:xfrm>
          <a:prstGeom prst="rect">
            <a:avLst/>
          </a:prstGeom>
        </p:spPr>
        <p:txBody>
          <a:bodyPr wrap="square">
            <a:spAutoFit/>
          </a:bodyPr>
          <a:lstStyle/>
          <a:p>
            <a:pPr lvl="0" algn="ctr">
              <a:buClr>
                <a:srgbClr val="000000"/>
              </a:buClr>
            </a:pPr>
            <a:r>
              <a:rPr lang="es-CR" sz="1600" dirty="0">
                <a:latin typeface="Century Gothic" panose="020B0502020202020204" pitchFamily="34" charset="0"/>
              </a:rPr>
              <a:t>La política para el aprovechamiento de las Tecnologías Digitales en Educación</a:t>
            </a:r>
          </a:p>
        </p:txBody>
      </p:sp>
      <p:sp>
        <p:nvSpPr>
          <p:cNvPr id="16" name="Rectángulo 15">
            <a:extLst>
              <a:ext uri="{FF2B5EF4-FFF2-40B4-BE49-F238E27FC236}">
                <a16:creationId xmlns:a16="http://schemas.microsoft.com/office/drawing/2014/main" id="{98088C04-6772-C143-B8EE-35E0AA04946E}"/>
              </a:ext>
            </a:extLst>
          </p:cNvPr>
          <p:cNvSpPr/>
          <p:nvPr/>
        </p:nvSpPr>
        <p:spPr>
          <a:xfrm>
            <a:off x="2891325" y="4292728"/>
            <a:ext cx="2699344" cy="584775"/>
          </a:xfrm>
          <a:prstGeom prst="rect">
            <a:avLst/>
          </a:prstGeom>
        </p:spPr>
        <p:txBody>
          <a:bodyPr wrap="square">
            <a:spAutoFit/>
          </a:bodyPr>
          <a:lstStyle/>
          <a:p>
            <a:pPr lvl="0" algn="ctr">
              <a:buClr>
                <a:srgbClr val="000000"/>
              </a:buClr>
            </a:pPr>
            <a:r>
              <a:rPr lang="es-CR" sz="1600" dirty="0">
                <a:latin typeface="Century Gothic" panose="020B0502020202020204" pitchFamily="34" charset="0"/>
              </a:rPr>
              <a:t>El CSE la aprobó en noviembre 2022 </a:t>
            </a:r>
          </a:p>
        </p:txBody>
      </p:sp>
      <p:sp>
        <p:nvSpPr>
          <p:cNvPr id="17" name="Rectángulo 16">
            <a:extLst>
              <a:ext uri="{FF2B5EF4-FFF2-40B4-BE49-F238E27FC236}">
                <a16:creationId xmlns:a16="http://schemas.microsoft.com/office/drawing/2014/main" id="{73312D18-92B8-1545-85B6-995FBB22965A}"/>
              </a:ext>
            </a:extLst>
          </p:cNvPr>
          <p:cNvSpPr/>
          <p:nvPr/>
        </p:nvSpPr>
        <p:spPr>
          <a:xfrm>
            <a:off x="6322699" y="2662524"/>
            <a:ext cx="4255408" cy="830997"/>
          </a:xfrm>
          <a:prstGeom prst="rect">
            <a:avLst/>
          </a:prstGeom>
        </p:spPr>
        <p:txBody>
          <a:bodyPr wrap="square">
            <a:spAutoFit/>
          </a:bodyPr>
          <a:lstStyle/>
          <a:p>
            <a:r>
              <a:rPr lang="es-CR" sz="1600" dirty="0">
                <a:latin typeface="Century Gothic" panose="020B0502020202020204" pitchFamily="34" charset="0"/>
              </a:rPr>
              <a:t>Oficio CSE-SG-0936-2021, el cual contiene el Acuerdo N° 04-60-2021, de la sesión ordinaria Nº 60-2021.</a:t>
            </a:r>
          </a:p>
        </p:txBody>
      </p:sp>
    </p:spTree>
    <p:extLst>
      <p:ext uri="{BB962C8B-B14F-4D97-AF65-F5344CB8AC3E}">
        <p14:creationId xmlns:p14="http://schemas.microsoft.com/office/powerpoint/2010/main" val="3872610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DEE18B9-7938-6446-A518-35AACC63714A}"/>
              </a:ext>
            </a:extLst>
          </p:cNvPr>
          <p:cNvSpPr txBox="1"/>
          <p:nvPr/>
        </p:nvSpPr>
        <p:spPr>
          <a:xfrm>
            <a:off x="532564" y="1675922"/>
            <a:ext cx="4663026" cy="3000117"/>
          </a:xfrm>
          <a:prstGeom prst="rect">
            <a:avLst/>
          </a:prstGeom>
          <a:noFill/>
        </p:spPr>
        <p:txBody>
          <a:bodyPr wrap="square" rtlCol="0">
            <a:spAutoFit/>
          </a:bodyPr>
          <a:lstStyle/>
          <a:p>
            <a:pPr algn="just">
              <a:lnSpc>
                <a:spcPct val="150000"/>
              </a:lnSpc>
            </a:pPr>
            <a:r>
              <a:rPr lang="es-ES" sz="1600" dirty="0">
                <a:latin typeface="Century Gothic" panose="020B0502020202020204" pitchFamily="34" charset="0"/>
              </a:rPr>
              <a:t>Los períodos en los que se brindará la Oferta Formativa Priorizada para el Desarrollo de Competencias Digitales y Actualización Docente son:</a:t>
            </a:r>
          </a:p>
          <a:p>
            <a:pPr algn="just">
              <a:lnSpc>
                <a:spcPct val="150000"/>
              </a:lnSpc>
            </a:pPr>
            <a:endParaRPr lang="es-CR" sz="1600" dirty="0">
              <a:latin typeface="Century Gothic" panose="020B0502020202020204" pitchFamily="34" charset="0"/>
            </a:endParaRPr>
          </a:p>
          <a:p>
            <a:pPr lvl="0" algn="just">
              <a:lnSpc>
                <a:spcPct val="150000"/>
              </a:lnSpc>
            </a:pPr>
            <a:r>
              <a:rPr lang="es-ES" sz="1600" dirty="0">
                <a:latin typeface="Century Gothic" panose="020B0502020202020204" pitchFamily="34" charset="0"/>
              </a:rPr>
              <a:t>10 al 20 de enero de 2022</a:t>
            </a:r>
            <a:endParaRPr lang="es-CR" sz="1600" dirty="0">
              <a:latin typeface="Century Gothic" panose="020B0502020202020204" pitchFamily="34" charset="0"/>
            </a:endParaRPr>
          </a:p>
          <a:p>
            <a:pPr lvl="0" algn="just">
              <a:lnSpc>
                <a:spcPct val="150000"/>
              </a:lnSpc>
            </a:pPr>
            <a:r>
              <a:rPr lang="es-ES" sz="1600" dirty="0">
                <a:latin typeface="Century Gothic" panose="020B0502020202020204" pitchFamily="34" charset="0"/>
              </a:rPr>
              <a:t>18 al 26 de julio de 2022</a:t>
            </a:r>
            <a:endParaRPr lang="es-CR" sz="1600" dirty="0">
              <a:latin typeface="Century Gothic" panose="020B0502020202020204" pitchFamily="34" charset="0"/>
            </a:endParaRPr>
          </a:p>
          <a:p>
            <a:pPr lvl="0" algn="just">
              <a:lnSpc>
                <a:spcPct val="150000"/>
              </a:lnSpc>
            </a:pPr>
            <a:r>
              <a:rPr lang="es-ES" sz="1600" dirty="0">
                <a:latin typeface="Century Gothic" panose="020B0502020202020204" pitchFamily="34" charset="0"/>
              </a:rPr>
              <a:t>09 al 21 de diciembre de 2022</a:t>
            </a:r>
            <a:endParaRPr lang="es-CR" sz="1600" dirty="0">
              <a:latin typeface="Century Gothic" panose="020B0502020202020204" pitchFamily="34" charset="0"/>
            </a:endParaRPr>
          </a:p>
        </p:txBody>
      </p:sp>
      <p:sp>
        <p:nvSpPr>
          <p:cNvPr id="5" name="CuadroTexto 11">
            <a:extLst>
              <a:ext uri="{FF2B5EF4-FFF2-40B4-BE49-F238E27FC236}">
                <a16:creationId xmlns:a16="http://schemas.microsoft.com/office/drawing/2014/main" id="{46A958C9-A942-D749-A085-AB5F8B6B10CF}"/>
              </a:ext>
            </a:extLst>
          </p:cNvPr>
          <p:cNvSpPr txBox="1"/>
          <p:nvPr/>
        </p:nvSpPr>
        <p:spPr>
          <a:xfrm>
            <a:off x="1091134" y="314286"/>
            <a:ext cx="11593288" cy="523220"/>
          </a:xfrm>
          <a:prstGeom prst="rect">
            <a:avLst/>
          </a:prstGeom>
          <a:noFill/>
        </p:spPr>
        <p:txBody>
          <a:bodyPr wrap="square" rtlCol="0">
            <a:spAutoFit/>
          </a:bodyPr>
          <a:lstStyle/>
          <a:p>
            <a:r>
              <a:rPr lang="es-CR" sz="2800" b="1" dirty="0">
                <a:solidFill>
                  <a:srgbClr val="00A1E4"/>
                </a:solidFill>
                <a:latin typeface="Century Gothic" panose="020B0502020202020204" pitchFamily="34" charset="0"/>
              </a:rPr>
              <a:t>Proyectos específicos para la nivelación académica</a:t>
            </a:r>
          </a:p>
        </p:txBody>
      </p:sp>
      <p:pic>
        <p:nvPicPr>
          <p:cNvPr id="6" name="10 Imagen" descr="Engrane-02.png">
            <a:extLst>
              <a:ext uri="{FF2B5EF4-FFF2-40B4-BE49-F238E27FC236}">
                <a16:creationId xmlns:a16="http://schemas.microsoft.com/office/drawing/2014/main" id="{A814444D-0851-0A4D-B499-265317BB11B2}"/>
              </a:ext>
            </a:extLst>
          </p:cNvPr>
          <p:cNvPicPr>
            <a:picLocks noChangeAspect="1"/>
          </p:cNvPicPr>
          <p:nvPr/>
        </p:nvPicPr>
        <p:blipFill>
          <a:blip r:embed="rId3" cstate="print"/>
          <a:stretch>
            <a:fillRect/>
          </a:stretch>
        </p:blipFill>
        <p:spPr>
          <a:xfrm>
            <a:off x="532564" y="387710"/>
            <a:ext cx="507233" cy="485800"/>
          </a:xfrm>
          <a:prstGeom prst="rect">
            <a:avLst/>
          </a:prstGeom>
        </p:spPr>
      </p:pic>
      <p:graphicFrame>
        <p:nvGraphicFramePr>
          <p:cNvPr id="3" name="Tabla 2">
            <a:extLst>
              <a:ext uri="{FF2B5EF4-FFF2-40B4-BE49-F238E27FC236}">
                <a16:creationId xmlns:a16="http://schemas.microsoft.com/office/drawing/2014/main" id="{AA4A728C-9E05-5A4A-856D-3B077695FB99}"/>
              </a:ext>
            </a:extLst>
          </p:cNvPr>
          <p:cNvGraphicFramePr>
            <a:graphicFrameLocks noGrp="1"/>
          </p:cNvGraphicFramePr>
          <p:nvPr>
            <p:extLst>
              <p:ext uri="{D42A27DB-BD31-4B8C-83A1-F6EECF244321}">
                <p14:modId xmlns:p14="http://schemas.microsoft.com/office/powerpoint/2010/main" val="4160850000"/>
              </p:ext>
            </p:extLst>
          </p:nvPr>
        </p:nvGraphicFramePr>
        <p:xfrm>
          <a:off x="5555630" y="2185332"/>
          <a:ext cx="7128792" cy="2488924"/>
        </p:xfrm>
        <a:graphic>
          <a:graphicData uri="http://schemas.openxmlformats.org/drawingml/2006/table">
            <a:tbl>
              <a:tblPr firstRow="1" firstCol="1" bandRow="1">
                <a:tableStyleId>{5C22544A-7EE6-4342-B048-85BDC9FD1C3A}</a:tableStyleId>
              </a:tblPr>
              <a:tblGrid>
                <a:gridCol w="1966251">
                  <a:extLst>
                    <a:ext uri="{9D8B030D-6E8A-4147-A177-3AD203B41FA5}">
                      <a16:colId xmlns:a16="http://schemas.microsoft.com/office/drawing/2014/main" val="3176307485"/>
                    </a:ext>
                  </a:extLst>
                </a:gridCol>
                <a:gridCol w="1509317">
                  <a:extLst>
                    <a:ext uri="{9D8B030D-6E8A-4147-A177-3AD203B41FA5}">
                      <a16:colId xmlns:a16="http://schemas.microsoft.com/office/drawing/2014/main" val="2552679296"/>
                    </a:ext>
                  </a:extLst>
                </a:gridCol>
                <a:gridCol w="1509317">
                  <a:extLst>
                    <a:ext uri="{9D8B030D-6E8A-4147-A177-3AD203B41FA5}">
                      <a16:colId xmlns:a16="http://schemas.microsoft.com/office/drawing/2014/main" val="2968352365"/>
                    </a:ext>
                  </a:extLst>
                </a:gridCol>
                <a:gridCol w="1098301">
                  <a:extLst>
                    <a:ext uri="{9D8B030D-6E8A-4147-A177-3AD203B41FA5}">
                      <a16:colId xmlns:a16="http://schemas.microsoft.com/office/drawing/2014/main" val="33235429"/>
                    </a:ext>
                  </a:extLst>
                </a:gridCol>
                <a:gridCol w="1045606">
                  <a:extLst>
                    <a:ext uri="{9D8B030D-6E8A-4147-A177-3AD203B41FA5}">
                      <a16:colId xmlns:a16="http://schemas.microsoft.com/office/drawing/2014/main" val="2655938120"/>
                    </a:ext>
                  </a:extLst>
                </a:gridCol>
              </a:tblGrid>
              <a:tr h="265860">
                <a:tc gridSpan="5">
                  <a:txBody>
                    <a:bodyPr/>
                    <a:lstStyle/>
                    <a:p>
                      <a:pPr algn="ctr"/>
                      <a:r>
                        <a:rPr lang="es-ES" sz="1600" b="1" dirty="0">
                          <a:effectLst/>
                          <a:latin typeface="Century Gothic" panose="020B0502020202020204" pitchFamily="34" charset="0"/>
                        </a:rPr>
                        <a:t>Proyección de actividades formativas en el área prácticas docentes</a:t>
                      </a:r>
                      <a:endParaRPr lang="es-CR" sz="1600" b="1" dirty="0">
                        <a:effectLst/>
                        <a:latin typeface="Century Gothic" panose="020B0502020202020204" pitchFamily="34" charset="0"/>
                      </a:endParaRPr>
                    </a:p>
                    <a:p>
                      <a:pPr algn="ctr"/>
                      <a:r>
                        <a:rPr lang="es-ES" sz="1600" b="1" dirty="0">
                          <a:effectLst/>
                          <a:latin typeface="Century Gothic" panose="020B0502020202020204" pitchFamily="34" charset="0"/>
                        </a:rPr>
                        <a:t> </a:t>
                      </a:r>
                      <a:endParaRPr lang="es-CR" sz="1600" b="1" dirty="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435192034"/>
                  </a:ext>
                </a:extLst>
              </a:tr>
              <a:tr h="372613">
                <a:tc>
                  <a:txBody>
                    <a:bodyPr/>
                    <a:lstStyle/>
                    <a:p>
                      <a:pPr algn="ctr"/>
                      <a:r>
                        <a:rPr lang="es-ES" sz="1200">
                          <a:effectLst/>
                          <a:latin typeface="Century Gothic" panose="020B0502020202020204" pitchFamily="34" charset="0"/>
                        </a:rPr>
                        <a:t>Temáticas</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a:effectLst/>
                          <a:latin typeface="Century Gothic" panose="020B0502020202020204" pitchFamily="34" charset="0"/>
                        </a:rPr>
                        <a:t>Cantidad de actividades</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a:effectLst/>
                          <a:latin typeface="Century Gothic" panose="020B0502020202020204" pitchFamily="34" charset="0"/>
                        </a:rPr>
                        <a:t>Cantidad de participantes</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a:effectLst/>
                          <a:latin typeface="Century Gothic" panose="020B0502020202020204" pitchFamily="34" charset="0"/>
                        </a:rPr>
                        <a:t>DRE</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a:effectLst/>
                          <a:latin typeface="Century Gothic" panose="020B0502020202020204" pitchFamily="34" charset="0"/>
                        </a:rPr>
                        <a:t>N° trimestre</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5778349"/>
                  </a:ext>
                </a:extLst>
              </a:tr>
              <a:tr h="883404">
                <a:tc rowSpan="2">
                  <a:txBody>
                    <a:bodyPr/>
                    <a:lstStyle/>
                    <a:p>
                      <a:pPr marL="342900" lvl="0" indent="-342900">
                        <a:buFont typeface="+mj-lt"/>
                        <a:buAutoNum type="arabicPeriod"/>
                      </a:pPr>
                      <a:r>
                        <a:rPr lang="es-ES" sz="1200" dirty="0">
                          <a:effectLst/>
                          <a:latin typeface="Century Gothic" panose="020B0502020202020204" pitchFamily="34" charset="0"/>
                        </a:rPr>
                        <a:t>Competencias digitales</a:t>
                      </a:r>
                      <a:endParaRPr lang="es-CR" sz="1200" dirty="0">
                        <a:effectLst/>
                        <a:latin typeface="Century Gothic" panose="020B0502020202020204" pitchFamily="34" charset="0"/>
                      </a:endParaRPr>
                    </a:p>
                    <a:p>
                      <a:pPr marL="742950" lvl="1" indent="-285750">
                        <a:buFont typeface="+mj-lt"/>
                        <a:buAutoNum type="alphaLcPeriod"/>
                      </a:pPr>
                      <a:r>
                        <a:rPr lang="es-ES" sz="1200" dirty="0">
                          <a:effectLst/>
                          <a:latin typeface="Century Gothic" panose="020B0502020202020204" pitchFamily="34" charset="0"/>
                        </a:rPr>
                        <a:t>Oferta priorizada</a:t>
                      </a:r>
                      <a:endParaRPr lang="es-CR" sz="1200" dirty="0">
                        <a:effectLst/>
                        <a:latin typeface="Century Gothic" panose="020B0502020202020204" pitchFamily="34" charset="0"/>
                      </a:endParaRPr>
                    </a:p>
                    <a:p>
                      <a:pPr marL="914400"/>
                      <a:r>
                        <a:rPr lang="es-ES" sz="1200" dirty="0">
                          <a:effectLst/>
                          <a:latin typeface="Century Gothic" panose="020B0502020202020204" pitchFamily="34" charset="0"/>
                        </a:rPr>
                        <a:t> </a:t>
                      </a:r>
                      <a:endParaRPr lang="es-CR" sz="1200" dirty="0">
                        <a:effectLst/>
                        <a:latin typeface="Century Gothic" panose="020B0502020202020204" pitchFamily="34" charset="0"/>
                      </a:endParaRPr>
                    </a:p>
                    <a:p>
                      <a:pPr marL="742950" lvl="1" indent="-285750">
                        <a:buFont typeface="+mj-lt"/>
                        <a:buAutoNum type="alphaLcPeriod"/>
                      </a:pPr>
                      <a:r>
                        <a:rPr lang="es-ES" sz="1200" dirty="0">
                          <a:effectLst/>
                          <a:latin typeface="Century Gothic" panose="020B0502020202020204" pitchFamily="34" charset="0"/>
                        </a:rPr>
                        <a:t>Oferta general</a:t>
                      </a:r>
                      <a:endParaRPr lang="es-CR" sz="1200" dirty="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a:effectLst/>
                          <a:latin typeface="Century Gothic" panose="020B0502020202020204" pitchFamily="34" charset="0"/>
                        </a:rPr>
                        <a:t>15</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dirty="0">
                          <a:effectLst/>
                          <a:latin typeface="Century Gothic" panose="020B0502020202020204" pitchFamily="34" charset="0"/>
                        </a:rPr>
                        <a:t>51000</a:t>
                      </a:r>
                      <a:endParaRPr lang="es-CR" sz="1200" dirty="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dirty="0">
                          <a:effectLst/>
                          <a:latin typeface="Century Gothic" panose="020B0502020202020204" pitchFamily="34" charset="0"/>
                        </a:rPr>
                        <a:t>27 DRE</a:t>
                      </a:r>
                      <a:endParaRPr lang="es-CR" sz="1200" dirty="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a:effectLst/>
                          <a:latin typeface="Century Gothic" panose="020B0502020202020204" pitchFamily="34" charset="0"/>
                        </a:rPr>
                        <a:t>I, III, IV</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209570"/>
                  </a:ext>
                </a:extLst>
              </a:tr>
              <a:tr h="745227">
                <a:tc vMerge="1">
                  <a:txBody>
                    <a:bodyPr/>
                    <a:lstStyle/>
                    <a:p>
                      <a:endParaRPr lang="es-CR"/>
                    </a:p>
                  </a:txBody>
                  <a:tcPr/>
                </a:tc>
                <a:tc>
                  <a:txBody>
                    <a:bodyPr/>
                    <a:lstStyle/>
                    <a:p>
                      <a:pPr algn="ctr"/>
                      <a:r>
                        <a:rPr lang="es-ES" sz="1200">
                          <a:effectLst/>
                          <a:latin typeface="Century Gothic" panose="020B0502020202020204" pitchFamily="34" charset="0"/>
                        </a:rPr>
                        <a:t> </a:t>
                      </a:r>
                      <a:endParaRPr lang="es-CR" sz="1200">
                        <a:effectLst/>
                        <a:latin typeface="Century Gothic" panose="020B0502020202020204" pitchFamily="34" charset="0"/>
                      </a:endParaRPr>
                    </a:p>
                    <a:p>
                      <a:pPr algn="ctr"/>
                      <a:r>
                        <a:rPr lang="es-ES" sz="1200">
                          <a:effectLst/>
                          <a:latin typeface="Century Gothic" panose="020B0502020202020204" pitchFamily="34" charset="0"/>
                        </a:rPr>
                        <a:t> </a:t>
                      </a:r>
                      <a:endParaRPr lang="es-CR" sz="1200">
                        <a:effectLst/>
                        <a:latin typeface="Century Gothic" panose="020B0502020202020204" pitchFamily="34" charset="0"/>
                      </a:endParaRPr>
                    </a:p>
                    <a:p>
                      <a:pPr algn="ctr"/>
                      <a:r>
                        <a:rPr lang="es-ES" sz="1200">
                          <a:effectLst/>
                          <a:latin typeface="Century Gothic" panose="020B0502020202020204" pitchFamily="34" charset="0"/>
                        </a:rPr>
                        <a:t> </a:t>
                      </a:r>
                      <a:endParaRPr lang="es-CR" sz="1200">
                        <a:effectLst/>
                        <a:latin typeface="Century Gothic" panose="020B0502020202020204" pitchFamily="34" charset="0"/>
                      </a:endParaRPr>
                    </a:p>
                    <a:p>
                      <a:pPr algn="ctr"/>
                      <a:r>
                        <a:rPr lang="es-ES" sz="1200">
                          <a:effectLst/>
                          <a:latin typeface="Century Gothic" panose="020B0502020202020204" pitchFamily="34" charset="0"/>
                        </a:rPr>
                        <a:t>61</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a:effectLst/>
                          <a:latin typeface="Century Gothic" panose="020B0502020202020204" pitchFamily="34" charset="0"/>
                        </a:rPr>
                        <a:t>12450</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a:effectLst/>
                          <a:latin typeface="Century Gothic" panose="020B0502020202020204" pitchFamily="34" charset="0"/>
                        </a:rPr>
                        <a:t> </a:t>
                      </a:r>
                      <a:endParaRPr lang="es-CR" sz="120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s-ES" sz="1200" dirty="0">
                          <a:effectLst/>
                          <a:latin typeface="Century Gothic" panose="020B0502020202020204" pitchFamily="34" charset="0"/>
                        </a:rPr>
                        <a:t>I, II, III, IV</a:t>
                      </a:r>
                      <a:endParaRPr lang="es-CR" sz="1200" dirty="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8333441"/>
                  </a:ext>
                </a:extLst>
              </a:tr>
            </a:tbl>
          </a:graphicData>
        </a:graphic>
      </p:graphicFrame>
    </p:spTree>
    <p:extLst>
      <p:ext uri="{BB962C8B-B14F-4D97-AF65-F5344CB8AC3E}">
        <p14:creationId xmlns:p14="http://schemas.microsoft.com/office/powerpoint/2010/main" val="184739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29E859E-7DC6-C348-BC2A-D050DDF8A671}"/>
              </a:ext>
            </a:extLst>
          </p:cNvPr>
          <p:cNvGraphicFramePr>
            <a:graphicFrameLocks noGrp="1"/>
          </p:cNvGraphicFramePr>
          <p:nvPr>
            <p:extLst>
              <p:ext uri="{D42A27DB-BD31-4B8C-83A1-F6EECF244321}">
                <p14:modId xmlns:p14="http://schemas.microsoft.com/office/powerpoint/2010/main" val="1277963814"/>
              </p:ext>
            </p:extLst>
          </p:nvPr>
        </p:nvGraphicFramePr>
        <p:xfrm>
          <a:off x="426477" y="1681079"/>
          <a:ext cx="11989334" cy="3926904"/>
        </p:xfrm>
        <a:graphic>
          <a:graphicData uri="http://schemas.openxmlformats.org/drawingml/2006/table">
            <a:tbl>
              <a:tblPr firstRow="1" bandRow="1">
                <a:tableStyleId>{5C22544A-7EE6-4342-B048-85BDC9FD1C3A}</a:tableStyleId>
              </a:tblPr>
              <a:tblGrid>
                <a:gridCol w="5994667">
                  <a:extLst>
                    <a:ext uri="{9D8B030D-6E8A-4147-A177-3AD203B41FA5}">
                      <a16:colId xmlns:a16="http://schemas.microsoft.com/office/drawing/2014/main" val="502678878"/>
                    </a:ext>
                  </a:extLst>
                </a:gridCol>
                <a:gridCol w="5994667">
                  <a:extLst>
                    <a:ext uri="{9D8B030D-6E8A-4147-A177-3AD203B41FA5}">
                      <a16:colId xmlns:a16="http://schemas.microsoft.com/office/drawing/2014/main" val="327661524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1600" dirty="0">
                          <a:solidFill>
                            <a:schemeClr val="tx1"/>
                          </a:solidFill>
                          <a:latin typeface="Century Gothic" panose="020B0502020202020204" pitchFamily="34" charset="0"/>
                        </a:rPr>
                        <a:t>Ajuste o estrategia</a:t>
                      </a:r>
                    </a:p>
                  </a:txBody>
                  <a:tcPr/>
                </a:tc>
                <a:tc>
                  <a:txBody>
                    <a:bodyPr/>
                    <a:lstStyle/>
                    <a:p>
                      <a:pPr algn="ctr"/>
                      <a:r>
                        <a:rPr lang="es-CR" sz="1600" dirty="0">
                          <a:solidFill>
                            <a:schemeClr val="tx1"/>
                          </a:solidFill>
                        </a:rPr>
                        <a:t>Propósito</a:t>
                      </a:r>
                    </a:p>
                  </a:txBody>
                  <a:tcPr/>
                </a:tc>
                <a:extLst>
                  <a:ext uri="{0D108BD9-81ED-4DB2-BD59-A6C34878D82A}">
                    <a16:rowId xmlns:a16="http://schemas.microsoft.com/office/drawing/2014/main" val="3253473456"/>
                  </a:ext>
                </a:extLst>
              </a:tr>
              <a:tr h="370840">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S" sz="1400" kern="1200" dirty="0">
                          <a:solidFill>
                            <a:schemeClr val="dk1"/>
                          </a:solidFill>
                          <a:latin typeface="Century Gothic" panose="020B0502020202020204" pitchFamily="34" charset="0"/>
                          <a:ea typeface="+mn-ea"/>
                          <a:cs typeface="+mn-cs"/>
                        </a:rPr>
                        <a:t>Diseño e implementación del Plan de formación docente regulado (calendarización de actividades y selección según temas prioritarios).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s-CR" sz="1400" kern="1200" dirty="0">
                        <a:solidFill>
                          <a:schemeClr val="dk1"/>
                        </a:solidFill>
                        <a:latin typeface="Century Gothic" panose="020B050202020202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sz="1400" kern="1200" dirty="0">
                          <a:solidFill>
                            <a:schemeClr val="dk1"/>
                          </a:solidFill>
                          <a:latin typeface="Century Gothic" panose="020B0502020202020204" pitchFamily="34" charset="0"/>
                          <a:ea typeface="+mn-ea"/>
                          <a:cs typeface="+mn-cs"/>
                        </a:rPr>
                        <a:t>Optimizar el tiempo efectivo de la persona docente en el aula e implementar la ejecución de las trayectorias formativas según necesidades detectadas.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R" sz="1400" kern="1200" dirty="0">
                        <a:solidFill>
                          <a:schemeClr val="dk1"/>
                        </a:solidFill>
                        <a:latin typeface="Century Gothic" panose="020B0502020202020204" pitchFamily="34" charset="0"/>
                        <a:ea typeface="+mn-ea"/>
                        <a:cs typeface="+mn-cs"/>
                      </a:endParaRPr>
                    </a:p>
                    <a:p>
                      <a:r>
                        <a:rPr lang="es-ES" sz="1400" kern="1200" dirty="0">
                          <a:solidFill>
                            <a:schemeClr val="dk1"/>
                          </a:solidFill>
                          <a:latin typeface="Century Gothic" panose="020B0502020202020204" pitchFamily="34" charset="0"/>
                          <a:ea typeface="+mn-ea"/>
                          <a:cs typeface="+mn-cs"/>
                        </a:rPr>
                        <a:t>Datos generales del Plan de Formación Permanente (PFP) 2022:</a:t>
                      </a:r>
                      <a:endParaRPr lang="es-CR" sz="1400" kern="1200" dirty="0">
                        <a:solidFill>
                          <a:schemeClr val="dk1"/>
                        </a:solidFill>
                        <a:latin typeface="Century Gothic" panose="020B0502020202020204" pitchFamily="34" charset="0"/>
                        <a:ea typeface="+mn-ea"/>
                        <a:cs typeface="+mn-cs"/>
                      </a:endParaRPr>
                    </a:p>
                    <a:p>
                      <a:r>
                        <a:rPr lang="es-ES" sz="1400" kern="1200" dirty="0">
                          <a:solidFill>
                            <a:schemeClr val="dk1"/>
                          </a:solidFill>
                          <a:latin typeface="Century Gothic" panose="020B0502020202020204" pitchFamily="34" charset="0"/>
                          <a:ea typeface="+mn-ea"/>
                          <a:cs typeface="+mn-cs"/>
                        </a:rPr>
                        <a:t> </a:t>
                      </a:r>
                      <a:endParaRPr lang="es-CR" sz="1400" kern="1200" dirty="0">
                        <a:solidFill>
                          <a:schemeClr val="dk1"/>
                        </a:solidFill>
                        <a:latin typeface="Century Gothic" panose="020B0502020202020204" pitchFamily="34" charset="0"/>
                        <a:ea typeface="+mn-ea"/>
                        <a:cs typeface="+mn-cs"/>
                      </a:endParaRPr>
                    </a:p>
                    <a:p>
                      <a:r>
                        <a:rPr lang="es-ES" sz="1400" kern="1200" dirty="0">
                          <a:solidFill>
                            <a:schemeClr val="dk1"/>
                          </a:solidFill>
                          <a:latin typeface="Century Gothic" panose="020B0502020202020204" pitchFamily="34" charset="0"/>
                          <a:ea typeface="+mn-ea"/>
                          <a:cs typeface="+mn-cs"/>
                        </a:rPr>
                        <a:t>Total de actividades del PFP 2022:   408</a:t>
                      </a:r>
                      <a:endParaRPr lang="es-CR" sz="1400" kern="1200" dirty="0">
                        <a:solidFill>
                          <a:schemeClr val="dk1"/>
                        </a:solidFill>
                        <a:latin typeface="Century Gothic" panose="020B0502020202020204" pitchFamily="34" charset="0"/>
                        <a:ea typeface="+mn-ea"/>
                        <a:cs typeface="+mn-cs"/>
                      </a:endParaRPr>
                    </a:p>
                    <a:p>
                      <a:r>
                        <a:rPr lang="es-ES" sz="1400" kern="1200" dirty="0">
                          <a:solidFill>
                            <a:schemeClr val="dk1"/>
                          </a:solidFill>
                          <a:latin typeface="Century Gothic" panose="020B0502020202020204" pitchFamily="34" charset="0"/>
                          <a:ea typeface="+mn-ea"/>
                          <a:cs typeface="+mn-cs"/>
                        </a:rPr>
                        <a:t> </a:t>
                      </a:r>
                      <a:endParaRPr lang="es-CR" sz="1400" kern="1200" dirty="0">
                        <a:solidFill>
                          <a:schemeClr val="dk1"/>
                        </a:solidFill>
                        <a:latin typeface="Century Gothic" panose="020B0502020202020204" pitchFamily="34" charset="0"/>
                        <a:ea typeface="+mn-ea"/>
                        <a:cs typeface="+mn-cs"/>
                      </a:endParaRPr>
                    </a:p>
                    <a:p>
                      <a:r>
                        <a:rPr lang="es-ES" sz="1400" kern="1200" dirty="0">
                          <a:solidFill>
                            <a:schemeClr val="dk1"/>
                          </a:solidFill>
                          <a:latin typeface="Century Gothic" panose="020B0502020202020204" pitchFamily="34" charset="0"/>
                          <a:ea typeface="+mn-ea"/>
                          <a:cs typeface="+mn-cs"/>
                        </a:rPr>
                        <a:t>Total de actividades del PFP 2022, en el área de prácticas docentes: 324</a:t>
                      </a:r>
                      <a:endParaRPr lang="es-CR" sz="1400" kern="120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1496168022"/>
                  </a:ext>
                </a:extLst>
              </a:tr>
              <a:tr h="370840">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S" sz="1400" kern="1200" dirty="0">
                          <a:solidFill>
                            <a:schemeClr val="dk1"/>
                          </a:solidFill>
                          <a:latin typeface="Century Gothic" panose="020B0502020202020204" pitchFamily="34" charset="0"/>
                          <a:ea typeface="+mn-ea"/>
                          <a:cs typeface="+mn-cs"/>
                        </a:rPr>
                        <a:t>Planificación del POA regional, Plan de mejoramiento quinquenal institucional, así como su respectivo PAT ajustado con el Plan Integral de Nivelación Académica.</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s-CR" sz="1400" kern="1200" dirty="0">
                        <a:solidFill>
                          <a:schemeClr val="dk1"/>
                        </a:solidFill>
                        <a:latin typeface="Century Gothic" panose="020B050202020202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sz="1400" kern="1200" dirty="0">
                          <a:solidFill>
                            <a:schemeClr val="dk1"/>
                          </a:solidFill>
                          <a:latin typeface="Century Gothic" panose="020B0502020202020204" pitchFamily="34" charset="0"/>
                          <a:ea typeface="+mn-ea"/>
                          <a:cs typeface="+mn-cs"/>
                        </a:rPr>
                        <a:t>Unificar esfuerzos nacionales, regionales, </a:t>
                      </a:r>
                      <a:r>
                        <a:rPr lang="es-CR" sz="1400" kern="1200" dirty="0" err="1">
                          <a:solidFill>
                            <a:schemeClr val="dk1"/>
                          </a:solidFill>
                          <a:latin typeface="Century Gothic" panose="020B0502020202020204" pitchFamily="34" charset="0"/>
                          <a:ea typeface="+mn-ea"/>
                          <a:cs typeface="+mn-cs"/>
                        </a:rPr>
                        <a:t>circuitales</a:t>
                      </a:r>
                      <a:r>
                        <a:rPr lang="es-CR" sz="1400" kern="1200" dirty="0">
                          <a:solidFill>
                            <a:schemeClr val="dk1"/>
                          </a:solidFill>
                          <a:latin typeface="Century Gothic" panose="020B0502020202020204" pitchFamily="34" charset="0"/>
                          <a:ea typeface="+mn-ea"/>
                          <a:cs typeface="+mn-cs"/>
                        </a:rPr>
                        <a:t> y de centro educativo que hagan posible las acciones planificadas para el Plan Integral </a:t>
                      </a:r>
                    </a:p>
                  </a:txBody>
                  <a:tcPr/>
                </a:tc>
                <a:extLst>
                  <a:ext uri="{0D108BD9-81ED-4DB2-BD59-A6C34878D82A}">
                    <a16:rowId xmlns:a16="http://schemas.microsoft.com/office/drawing/2014/main" val="2528283370"/>
                  </a:ext>
                </a:extLst>
              </a:tr>
            </a:tbl>
          </a:graphicData>
        </a:graphic>
      </p:graphicFrame>
      <p:sp>
        <p:nvSpPr>
          <p:cNvPr id="6" name="CuadroTexto 5">
            <a:extLst>
              <a:ext uri="{FF2B5EF4-FFF2-40B4-BE49-F238E27FC236}">
                <a16:creationId xmlns:a16="http://schemas.microsoft.com/office/drawing/2014/main" id="{764B14C9-949E-5C46-98A3-34D8869A4FB2}"/>
              </a:ext>
            </a:extLst>
          </p:cNvPr>
          <p:cNvSpPr txBox="1"/>
          <p:nvPr/>
        </p:nvSpPr>
        <p:spPr>
          <a:xfrm>
            <a:off x="426477" y="789353"/>
            <a:ext cx="12385376" cy="507831"/>
          </a:xfrm>
          <a:prstGeom prst="rect">
            <a:avLst/>
          </a:prstGeom>
          <a:noFill/>
        </p:spPr>
        <p:txBody>
          <a:bodyPr wrap="square" rtlCol="0">
            <a:spAutoFit/>
          </a:bodyPr>
          <a:lstStyle/>
          <a:p>
            <a:pPr algn="just">
              <a:lnSpc>
                <a:spcPct val="150000"/>
              </a:lnSpc>
            </a:pPr>
            <a:r>
              <a:rPr lang="es-CR" b="1" dirty="0">
                <a:latin typeface="Century Gothic" panose="020B0502020202020204" pitchFamily="34" charset="0"/>
              </a:rPr>
              <a:t>¿Qué tipos de ajustes en la gestión administrativa se realizarán para implementar la nivelación académica?</a:t>
            </a:r>
          </a:p>
        </p:txBody>
      </p:sp>
      <p:pic>
        <p:nvPicPr>
          <p:cNvPr id="8" name="5 Imagen" descr="Engrane-02.png">
            <a:extLst>
              <a:ext uri="{FF2B5EF4-FFF2-40B4-BE49-F238E27FC236}">
                <a16:creationId xmlns:a16="http://schemas.microsoft.com/office/drawing/2014/main" id="{8580F93B-C5EF-7043-AFC9-1B2AAED00A3D}"/>
              </a:ext>
            </a:extLst>
          </p:cNvPr>
          <p:cNvPicPr>
            <a:picLocks noChangeAspect="1"/>
          </p:cNvPicPr>
          <p:nvPr/>
        </p:nvPicPr>
        <p:blipFill>
          <a:blip r:embed="rId3" cstate="print"/>
          <a:stretch>
            <a:fillRect/>
          </a:stretch>
        </p:blipFill>
        <p:spPr>
          <a:xfrm>
            <a:off x="655909" y="405458"/>
            <a:ext cx="507233" cy="485801"/>
          </a:xfrm>
          <a:prstGeom prst="rect">
            <a:avLst/>
          </a:prstGeom>
        </p:spPr>
      </p:pic>
      <p:sp>
        <p:nvSpPr>
          <p:cNvPr id="9" name="CuadroTexto 11">
            <a:extLst>
              <a:ext uri="{FF2B5EF4-FFF2-40B4-BE49-F238E27FC236}">
                <a16:creationId xmlns:a16="http://schemas.microsoft.com/office/drawing/2014/main" id="{681D71D4-A3B8-BA45-BC77-58AC34D52739}"/>
              </a:ext>
            </a:extLst>
          </p:cNvPr>
          <p:cNvSpPr txBox="1"/>
          <p:nvPr/>
        </p:nvSpPr>
        <p:spPr>
          <a:xfrm>
            <a:off x="1246275" y="368039"/>
            <a:ext cx="11989333" cy="523220"/>
          </a:xfrm>
          <a:prstGeom prst="rect">
            <a:avLst/>
          </a:prstGeom>
          <a:noFill/>
        </p:spPr>
        <p:txBody>
          <a:bodyPr wrap="square" rtlCol="0">
            <a:spAutoFit/>
          </a:bodyPr>
          <a:lstStyle/>
          <a:p>
            <a:r>
              <a:rPr lang="es-CR" sz="2800" b="1" dirty="0">
                <a:solidFill>
                  <a:srgbClr val="F79403"/>
                </a:solidFill>
                <a:latin typeface="Century Gothic" panose="020B0502020202020204" pitchFamily="34" charset="0"/>
              </a:rPr>
              <a:t>Gestión Administrativa para la gestión de la nivelación académica</a:t>
            </a:r>
          </a:p>
        </p:txBody>
      </p:sp>
    </p:spTree>
    <p:extLst>
      <p:ext uri="{BB962C8B-B14F-4D97-AF65-F5344CB8AC3E}">
        <p14:creationId xmlns:p14="http://schemas.microsoft.com/office/powerpoint/2010/main" val="902233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29E859E-7DC6-C348-BC2A-D050DDF8A671}"/>
              </a:ext>
            </a:extLst>
          </p:cNvPr>
          <p:cNvGraphicFramePr>
            <a:graphicFrameLocks noGrp="1"/>
          </p:cNvGraphicFramePr>
          <p:nvPr>
            <p:extLst>
              <p:ext uri="{D42A27DB-BD31-4B8C-83A1-F6EECF244321}">
                <p14:modId xmlns:p14="http://schemas.microsoft.com/office/powerpoint/2010/main" val="1359650109"/>
              </p:ext>
            </p:extLst>
          </p:nvPr>
        </p:nvGraphicFramePr>
        <p:xfrm>
          <a:off x="407056" y="1269554"/>
          <a:ext cx="11989334" cy="2473960"/>
        </p:xfrm>
        <a:graphic>
          <a:graphicData uri="http://schemas.openxmlformats.org/drawingml/2006/table">
            <a:tbl>
              <a:tblPr firstRow="1" bandRow="1">
                <a:tableStyleId>{5C22544A-7EE6-4342-B048-85BDC9FD1C3A}</a:tableStyleId>
              </a:tblPr>
              <a:tblGrid>
                <a:gridCol w="5994667">
                  <a:extLst>
                    <a:ext uri="{9D8B030D-6E8A-4147-A177-3AD203B41FA5}">
                      <a16:colId xmlns:a16="http://schemas.microsoft.com/office/drawing/2014/main" val="502678878"/>
                    </a:ext>
                  </a:extLst>
                </a:gridCol>
                <a:gridCol w="5994667">
                  <a:extLst>
                    <a:ext uri="{9D8B030D-6E8A-4147-A177-3AD203B41FA5}">
                      <a16:colId xmlns:a16="http://schemas.microsoft.com/office/drawing/2014/main" val="327661524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1600" dirty="0">
                          <a:solidFill>
                            <a:schemeClr val="tx1"/>
                          </a:solidFill>
                          <a:latin typeface="Century Gothic" panose="020B0502020202020204" pitchFamily="34" charset="0"/>
                        </a:rPr>
                        <a:t>Ajuste o estrategia</a:t>
                      </a:r>
                    </a:p>
                  </a:txBody>
                  <a:tcPr/>
                </a:tc>
                <a:tc>
                  <a:txBody>
                    <a:bodyPr/>
                    <a:lstStyle/>
                    <a:p>
                      <a:pPr algn="ctr"/>
                      <a:r>
                        <a:rPr lang="es-CR" sz="1600" dirty="0">
                          <a:solidFill>
                            <a:schemeClr val="tx1"/>
                          </a:solidFill>
                        </a:rPr>
                        <a:t>Propósito</a:t>
                      </a:r>
                    </a:p>
                  </a:txBody>
                  <a:tcPr/>
                </a:tc>
                <a:extLst>
                  <a:ext uri="{0D108BD9-81ED-4DB2-BD59-A6C34878D82A}">
                    <a16:rowId xmlns:a16="http://schemas.microsoft.com/office/drawing/2014/main" val="32534734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Century Gothic" panose="020B0502020202020204" pitchFamily="34" charset="0"/>
                          <a:ea typeface="+mn-ea"/>
                          <a:cs typeface="+mn-cs"/>
                        </a:rPr>
                        <a:t>Cronograma de actividades </a:t>
                      </a:r>
                      <a:r>
                        <a:rPr lang="es-ES" sz="1400" kern="1200" dirty="0" err="1">
                          <a:solidFill>
                            <a:schemeClr val="dk1"/>
                          </a:solidFill>
                          <a:latin typeface="Century Gothic" panose="020B0502020202020204" pitchFamily="34" charset="0"/>
                          <a:ea typeface="+mn-ea"/>
                          <a:cs typeface="+mn-cs"/>
                        </a:rPr>
                        <a:t>co</a:t>
                      </a:r>
                      <a:r>
                        <a:rPr lang="es-ES" sz="1400" kern="1200" dirty="0">
                          <a:solidFill>
                            <a:schemeClr val="dk1"/>
                          </a:solidFill>
                          <a:latin typeface="Century Gothic" panose="020B0502020202020204" pitchFamily="34" charset="0"/>
                          <a:ea typeface="+mn-ea"/>
                          <a:cs typeface="+mn-cs"/>
                        </a:rPr>
                        <a:t>-curriculares revisadas y adaptadas al tiempo efectivo y el calendario escolar.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R" sz="1400" kern="1200" dirty="0">
                        <a:solidFill>
                          <a:schemeClr val="dk1"/>
                        </a:solidFill>
                        <a:latin typeface="Century Gothic" panose="020B050202020202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sz="1400" kern="1200" dirty="0">
                          <a:solidFill>
                            <a:schemeClr val="dk1"/>
                          </a:solidFill>
                          <a:latin typeface="Century Gothic" panose="020B0502020202020204" pitchFamily="34" charset="0"/>
                          <a:ea typeface="+mn-ea"/>
                          <a:cs typeface="+mn-cs"/>
                        </a:rPr>
                        <a:t>Que las actividades </a:t>
                      </a:r>
                      <a:r>
                        <a:rPr lang="es-CR" sz="1400" kern="1200" dirty="0" err="1">
                          <a:solidFill>
                            <a:schemeClr val="dk1"/>
                          </a:solidFill>
                          <a:latin typeface="Century Gothic" panose="020B0502020202020204" pitchFamily="34" charset="0"/>
                          <a:ea typeface="+mn-ea"/>
                          <a:cs typeface="+mn-cs"/>
                        </a:rPr>
                        <a:t>co</a:t>
                      </a:r>
                      <a:r>
                        <a:rPr lang="es-CR" sz="1400" kern="1200" dirty="0">
                          <a:solidFill>
                            <a:schemeClr val="dk1"/>
                          </a:solidFill>
                          <a:latin typeface="Century Gothic" panose="020B0502020202020204" pitchFamily="34" charset="0"/>
                          <a:ea typeface="+mn-ea"/>
                          <a:cs typeface="+mn-cs"/>
                        </a:rPr>
                        <a:t>-curriculares que se planifiquen fortalezcan las acciones planteadas en el plan de nivelación académica.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R" sz="1400" kern="1200" dirty="0">
                        <a:solidFill>
                          <a:schemeClr val="dk1"/>
                        </a:solidFill>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R" sz="1400" kern="1200" dirty="0">
                          <a:solidFill>
                            <a:schemeClr val="dk1"/>
                          </a:solidFill>
                          <a:latin typeface="Century Gothic" panose="020B0502020202020204" pitchFamily="34" charset="0"/>
                          <a:ea typeface="+mn-ea"/>
                          <a:cs typeface="+mn-cs"/>
                        </a:rPr>
                        <a:t>Optimizar el tiempo efectivo de la persona docente en el aula  y el aprovechamiento de la  la persona estudiante en todos los procesos.</a:t>
                      </a:r>
                    </a:p>
                  </a:txBody>
                  <a:tcPr/>
                </a:tc>
                <a:extLst>
                  <a:ext uri="{0D108BD9-81ED-4DB2-BD59-A6C34878D82A}">
                    <a16:rowId xmlns:a16="http://schemas.microsoft.com/office/drawing/2014/main" val="305668643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Century Gothic" panose="020B0502020202020204" pitchFamily="34" charset="0"/>
                          <a:ea typeface="+mn-ea"/>
                          <a:cs typeface="+mn-cs"/>
                        </a:rPr>
                        <a:t>Comisiones y convenios regulados.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R" sz="1400" kern="1200" dirty="0">
                        <a:solidFill>
                          <a:schemeClr val="dk1"/>
                        </a:solidFill>
                        <a:latin typeface="Century Gothic" panose="020B0502020202020204" pitchFamily="34" charset="0"/>
                        <a:ea typeface="+mn-ea"/>
                        <a:cs typeface="+mn-cs"/>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R" sz="1400" kern="1200" dirty="0">
                          <a:solidFill>
                            <a:schemeClr val="dk1"/>
                          </a:solidFill>
                          <a:latin typeface="Century Gothic" panose="020B0502020202020204" pitchFamily="34" charset="0"/>
                          <a:ea typeface="+mn-ea"/>
                          <a:cs typeface="+mn-cs"/>
                        </a:rPr>
                        <a:t>Que las actividades de apoyo multisectorial e institucional que se planifiquen fortalezcan las acciones planteadas en el plan de nivelación académica</a:t>
                      </a:r>
                    </a:p>
                  </a:txBody>
                  <a:tcPr/>
                </a:tc>
                <a:extLst>
                  <a:ext uri="{0D108BD9-81ED-4DB2-BD59-A6C34878D82A}">
                    <a16:rowId xmlns:a16="http://schemas.microsoft.com/office/drawing/2014/main" val="404532589"/>
                  </a:ext>
                </a:extLst>
              </a:tr>
            </a:tbl>
          </a:graphicData>
        </a:graphic>
      </p:graphicFrame>
      <p:sp>
        <p:nvSpPr>
          <p:cNvPr id="6" name="CuadroTexto 5">
            <a:extLst>
              <a:ext uri="{FF2B5EF4-FFF2-40B4-BE49-F238E27FC236}">
                <a16:creationId xmlns:a16="http://schemas.microsoft.com/office/drawing/2014/main" id="{764B14C9-949E-5C46-98A3-34D8869A4FB2}"/>
              </a:ext>
            </a:extLst>
          </p:cNvPr>
          <p:cNvSpPr txBox="1"/>
          <p:nvPr/>
        </p:nvSpPr>
        <p:spPr>
          <a:xfrm>
            <a:off x="426477" y="789353"/>
            <a:ext cx="12385376" cy="507831"/>
          </a:xfrm>
          <a:prstGeom prst="rect">
            <a:avLst/>
          </a:prstGeom>
          <a:noFill/>
        </p:spPr>
        <p:txBody>
          <a:bodyPr wrap="square" rtlCol="0">
            <a:spAutoFit/>
          </a:bodyPr>
          <a:lstStyle/>
          <a:p>
            <a:pPr algn="just">
              <a:lnSpc>
                <a:spcPct val="150000"/>
              </a:lnSpc>
            </a:pPr>
            <a:r>
              <a:rPr lang="es-CR" b="1" dirty="0">
                <a:latin typeface="Century Gothic" panose="020B0502020202020204" pitchFamily="34" charset="0"/>
              </a:rPr>
              <a:t>¿Qué tipos de ajustes en la gestión administrativa se realizarán para implementar la nivelación académica?</a:t>
            </a:r>
          </a:p>
        </p:txBody>
      </p:sp>
      <p:pic>
        <p:nvPicPr>
          <p:cNvPr id="8" name="5 Imagen" descr="Engrane-02.png">
            <a:extLst>
              <a:ext uri="{FF2B5EF4-FFF2-40B4-BE49-F238E27FC236}">
                <a16:creationId xmlns:a16="http://schemas.microsoft.com/office/drawing/2014/main" id="{8580F93B-C5EF-7043-AFC9-1B2AAED00A3D}"/>
              </a:ext>
            </a:extLst>
          </p:cNvPr>
          <p:cNvPicPr>
            <a:picLocks noChangeAspect="1"/>
          </p:cNvPicPr>
          <p:nvPr/>
        </p:nvPicPr>
        <p:blipFill>
          <a:blip r:embed="rId3" cstate="print"/>
          <a:stretch>
            <a:fillRect/>
          </a:stretch>
        </p:blipFill>
        <p:spPr>
          <a:xfrm>
            <a:off x="655909" y="405458"/>
            <a:ext cx="507233" cy="485801"/>
          </a:xfrm>
          <a:prstGeom prst="rect">
            <a:avLst/>
          </a:prstGeom>
        </p:spPr>
      </p:pic>
      <p:sp>
        <p:nvSpPr>
          <p:cNvPr id="9" name="CuadroTexto 11">
            <a:extLst>
              <a:ext uri="{FF2B5EF4-FFF2-40B4-BE49-F238E27FC236}">
                <a16:creationId xmlns:a16="http://schemas.microsoft.com/office/drawing/2014/main" id="{681D71D4-A3B8-BA45-BC77-58AC34D52739}"/>
              </a:ext>
            </a:extLst>
          </p:cNvPr>
          <p:cNvSpPr txBox="1"/>
          <p:nvPr/>
        </p:nvSpPr>
        <p:spPr>
          <a:xfrm>
            <a:off x="1218948" y="368039"/>
            <a:ext cx="12052551" cy="523220"/>
          </a:xfrm>
          <a:prstGeom prst="rect">
            <a:avLst/>
          </a:prstGeom>
          <a:noFill/>
        </p:spPr>
        <p:txBody>
          <a:bodyPr wrap="square" rtlCol="0">
            <a:spAutoFit/>
          </a:bodyPr>
          <a:lstStyle/>
          <a:p>
            <a:r>
              <a:rPr lang="es-CR" sz="2800" b="1" dirty="0">
                <a:solidFill>
                  <a:srgbClr val="F79403"/>
                </a:solidFill>
                <a:latin typeface="Century Gothic" panose="020B0502020202020204" pitchFamily="34" charset="0"/>
              </a:rPr>
              <a:t>Gestión Administrativa para la gestión de la nivelación académica</a:t>
            </a:r>
          </a:p>
        </p:txBody>
      </p:sp>
      <p:sp>
        <p:nvSpPr>
          <p:cNvPr id="2" name="Rectángulo 1">
            <a:extLst>
              <a:ext uri="{FF2B5EF4-FFF2-40B4-BE49-F238E27FC236}">
                <a16:creationId xmlns:a16="http://schemas.microsoft.com/office/drawing/2014/main" id="{A5D98633-F794-FF48-8DBD-E5FBD08D5CCB}"/>
              </a:ext>
            </a:extLst>
          </p:cNvPr>
          <p:cNvSpPr/>
          <p:nvPr/>
        </p:nvSpPr>
        <p:spPr>
          <a:xfrm>
            <a:off x="693372" y="4205039"/>
            <a:ext cx="11989334" cy="1384995"/>
          </a:xfrm>
          <a:prstGeom prst="rect">
            <a:avLst/>
          </a:prstGeom>
        </p:spPr>
        <p:txBody>
          <a:bodyPr wrap="square">
            <a:spAutoFit/>
          </a:bodyPr>
          <a:lstStyle/>
          <a:p>
            <a:pPr lvl="0" algn="just">
              <a:defRPr/>
            </a:pPr>
            <a:r>
              <a:rPr lang="es-CR" sz="1200" dirty="0">
                <a:solidFill>
                  <a:schemeClr val="dk1"/>
                </a:solidFill>
                <a:latin typeface="Century Gothic" panose="020B0502020202020204" pitchFamily="34" charset="0"/>
              </a:rPr>
              <a:t>FEA virtual institucional.</a:t>
            </a:r>
          </a:p>
          <a:p>
            <a:pPr lvl="0" algn="just">
              <a:defRPr/>
            </a:pPr>
            <a:endParaRPr lang="es-CR" sz="1200" dirty="0">
              <a:solidFill>
                <a:schemeClr val="dk1"/>
              </a:solidFill>
              <a:latin typeface="Century Gothic" panose="020B0502020202020204" pitchFamily="34" charset="0"/>
            </a:endParaRPr>
          </a:p>
          <a:p>
            <a:pPr lvl="0" algn="just">
              <a:defRPr/>
            </a:pPr>
            <a:r>
              <a:rPr lang="es-CR" sz="1200" dirty="0">
                <a:solidFill>
                  <a:schemeClr val="dk1"/>
                </a:solidFill>
                <a:latin typeface="Century Gothic" panose="020B0502020202020204" pitchFamily="34" charset="0"/>
              </a:rPr>
              <a:t>Actividades artísticas y culturales vinculadas a los procesos desarrollados en la mediación pedagógica de aula.</a:t>
            </a:r>
          </a:p>
          <a:p>
            <a:pPr lvl="0" algn="just">
              <a:defRPr/>
            </a:pPr>
            <a:endParaRPr lang="es-CR" sz="1200" dirty="0">
              <a:solidFill>
                <a:schemeClr val="dk1"/>
              </a:solidFill>
              <a:latin typeface="Century Gothic" panose="020B0502020202020204" pitchFamily="34" charset="0"/>
            </a:endParaRPr>
          </a:p>
          <a:p>
            <a:pPr lvl="0" algn="just">
              <a:defRPr/>
            </a:pPr>
            <a:r>
              <a:rPr lang="es-CR" sz="1200" dirty="0">
                <a:solidFill>
                  <a:schemeClr val="dk1"/>
                </a:solidFill>
                <a:latin typeface="Century Gothic" panose="020B0502020202020204" pitchFamily="34" charset="0"/>
              </a:rPr>
              <a:t>2020 se tuvo una participación de 150 mil estudiantes.</a:t>
            </a:r>
          </a:p>
          <a:p>
            <a:pPr lvl="0" algn="just">
              <a:defRPr/>
            </a:pPr>
            <a:endParaRPr lang="es-CR" sz="1200" dirty="0">
              <a:solidFill>
                <a:schemeClr val="dk1"/>
              </a:solidFill>
              <a:latin typeface="Century Gothic" panose="020B0502020202020204" pitchFamily="34" charset="0"/>
            </a:endParaRPr>
          </a:p>
          <a:p>
            <a:pPr lvl="0" algn="just">
              <a:defRPr/>
            </a:pPr>
            <a:r>
              <a:rPr lang="es-CR" sz="1200" b="1" dirty="0">
                <a:solidFill>
                  <a:schemeClr val="dk1"/>
                </a:solidFill>
                <a:latin typeface="Century Gothic" panose="020B0502020202020204" pitchFamily="34" charset="0"/>
              </a:rPr>
              <a:t>Educación Técnica se encuentra estudiando propuestas.</a:t>
            </a:r>
          </a:p>
        </p:txBody>
      </p:sp>
    </p:spTree>
    <p:extLst>
      <p:ext uri="{BB962C8B-B14F-4D97-AF65-F5344CB8AC3E}">
        <p14:creationId xmlns:p14="http://schemas.microsoft.com/office/powerpoint/2010/main" val="49423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16513408"/>
              </p:ext>
            </p:extLst>
          </p:nvPr>
        </p:nvGraphicFramePr>
        <p:xfrm>
          <a:off x="1955230" y="2997746"/>
          <a:ext cx="8424732" cy="2422875"/>
        </p:xfrm>
        <a:graphic>
          <a:graphicData uri="http://schemas.openxmlformats.org/drawingml/2006/table">
            <a:tbl>
              <a:tblPr>
                <a:tableStyleId>{5C22544A-7EE6-4342-B048-85BDC9FD1C3A}</a:tableStyleId>
              </a:tblPr>
              <a:tblGrid>
                <a:gridCol w="5160392">
                  <a:extLst>
                    <a:ext uri="{9D8B030D-6E8A-4147-A177-3AD203B41FA5}">
                      <a16:colId xmlns:a16="http://schemas.microsoft.com/office/drawing/2014/main" val="20000"/>
                    </a:ext>
                  </a:extLst>
                </a:gridCol>
                <a:gridCol w="3264340">
                  <a:extLst>
                    <a:ext uri="{9D8B030D-6E8A-4147-A177-3AD203B41FA5}">
                      <a16:colId xmlns:a16="http://schemas.microsoft.com/office/drawing/2014/main" val="20001"/>
                    </a:ext>
                  </a:extLst>
                </a:gridCol>
              </a:tblGrid>
              <a:tr h="346125">
                <a:tc>
                  <a:txBody>
                    <a:bodyPr/>
                    <a:lstStyle/>
                    <a:p>
                      <a:pPr algn="ctr" fontAlgn="b"/>
                      <a:r>
                        <a:rPr lang="es-CR" sz="2000" b="1" i="0" u="none" strike="noStrike" dirty="0">
                          <a:solidFill>
                            <a:schemeClr val="dk1"/>
                          </a:solidFill>
                          <a:effectLst/>
                          <a:latin typeface="+mn-lt"/>
                        </a:rPr>
                        <a:t>Nombre</a:t>
                      </a:r>
                      <a:r>
                        <a:rPr lang="es-CR" sz="2000" b="1" i="0" u="none" strike="noStrike" baseline="0" dirty="0">
                          <a:solidFill>
                            <a:schemeClr val="dk1"/>
                          </a:solidFill>
                          <a:effectLst/>
                          <a:latin typeface="+mn-lt"/>
                        </a:rPr>
                        <a:t> del recargo </a:t>
                      </a:r>
                      <a:endParaRPr lang="es-CR" sz="2000" b="1" i="0" u="none" strike="noStrike" dirty="0">
                        <a:solidFill>
                          <a:srgbClr val="000000"/>
                        </a:solidFill>
                        <a:effectLst/>
                        <a:latin typeface="Calibri" panose="020F0502020204030204" pitchFamily="34" charset="0"/>
                      </a:endParaRPr>
                    </a:p>
                  </a:txBody>
                  <a:tcPr marL="9527" marR="9527" marT="9527" marB="0" anchor="b"/>
                </a:tc>
                <a:tc>
                  <a:txBody>
                    <a:bodyPr/>
                    <a:lstStyle/>
                    <a:p>
                      <a:pPr algn="ctr" fontAlgn="b"/>
                      <a:r>
                        <a:rPr lang="es-CR" sz="2000" b="1" i="0" u="none" strike="noStrike" baseline="0" dirty="0">
                          <a:solidFill>
                            <a:schemeClr val="dk1"/>
                          </a:solidFill>
                          <a:effectLst/>
                          <a:latin typeface="+mn-lt"/>
                        </a:rPr>
                        <a:t> cantidad de recargos </a:t>
                      </a:r>
                      <a:endParaRPr lang="es-CR" sz="2000" b="1"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0"/>
                  </a:ext>
                </a:extLst>
              </a:tr>
              <a:tr h="346125">
                <a:tc>
                  <a:txBody>
                    <a:bodyPr/>
                    <a:lstStyle/>
                    <a:p>
                      <a:pPr algn="l" fontAlgn="b"/>
                      <a:r>
                        <a:rPr lang="es-CR" sz="2000" u="none" strike="noStrike" dirty="0">
                          <a:effectLst/>
                        </a:rPr>
                        <a:t>REC. ESC. MOD. HORARIO AMPLIADO</a:t>
                      </a:r>
                      <a:endParaRPr lang="es-CR" sz="2000" b="0" i="0" u="none" strike="noStrike" dirty="0">
                        <a:solidFill>
                          <a:srgbClr val="000000"/>
                        </a:solidFill>
                        <a:effectLst/>
                        <a:latin typeface="Calibri" panose="020F0502020204030204" pitchFamily="34" charset="0"/>
                      </a:endParaRPr>
                    </a:p>
                  </a:txBody>
                  <a:tcPr marL="9527" marR="9527" marT="9527" marB="0" anchor="b"/>
                </a:tc>
                <a:tc>
                  <a:txBody>
                    <a:bodyPr/>
                    <a:lstStyle/>
                    <a:p>
                      <a:pPr algn="ctr" fontAlgn="b"/>
                      <a:r>
                        <a:rPr lang="es-CR" sz="2000" u="none" strike="noStrike" dirty="0">
                          <a:effectLst/>
                        </a:rPr>
                        <a:t>3221</a:t>
                      </a:r>
                      <a:endParaRPr lang="es-CR" sz="20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1"/>
                  </a:ext>
                </a:extLst>
              </a:tr>
              <a:tr h="346125">
                <a:tc>
                  <a:txBody>
                    <a:bodyPr/>
                    <a:lstStyle/>
                    <a:p>
                      <a:pPr algn="l" fontAlgn="b"/>
                      <a:r>
                        <a:rPr lang="es-CR" sz="2000" u="none" strike="noStrike">
                          <a:effectLst/>
                        </a:rPr>
                        <a:t>REC. FACILITADORES CURRICULARES</a:t>
                      </a:r>
                      <a:endParaRPr lang="es-CR" sz="2000" b="0" i="0" u="none" strike="noStrike">
                        <a:solidFill>
                          <a:srgbClr val="000000"/>
                        </a:solidFill>
                        <a:effectLst/>
                        <a:latin typeface="Calibri" panose="020F0502020204030204" pitchFamily="34" charset="0"/>
                      </a:endParaRPr>
                    </a:p>
                  </a:txBody>
                  <a:tcPr marL="9527" marR="9527" marT="9527" marB="0" anchor="b"/>
                </a:tc>
                <a:tc>
                  <a:txBody>
                    <a:bodyPr/>
                    <a:lstStyle/>
                    <a:p>
                      <a:pPr algn="ctr" fontAlgn="b"/>
                      <a:r>
                        <a:rPr lang="es-CR" sz="2000" u="none" strike="noStrike" dirty="0">
                          <a:effectLst/>
                        </a:rPr>
                        <a:t>501</a:t>
                      </a:r>
                      <a:endParaRPr lang="es-CR" sz="20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2"/>
                  </a:ext>
                </a:extLst>
              </a:tr>
              <a:tr h="346125">
                <a:tc>
                  <a:txBody>
                    <a:bodyPr/>
                    <a:lstStyle/>
                    <a:p>
                      <a:pPr algn="l" fontAlgn="b"/>
                      <a:r>
                        <a:rPr lang="es-CR" sz="2000" u="none" strike="noStrike">
                          <a:effectLst/>
                        </a:rPr>
                        <a:t>REC. ESC. LABORATORIO</a:t>
                      </a:r>
                      <a:endParaRPr lang="es-CR" sz="2000" b="0" i="0" u="none" strike="noStrike">
                        <a:solidFill>
                          <a:srgbClr val="000000"/>
                        </a:solidFill>
                        <a:effectLst/>
                        <a:latin typeface="Calibri" panose="020F0502020204030204" pitchFamily="34" charset="0"/>
                      </a:endParaRPr>
                    </a:p>
                  </a:txBody>
                  <a:tcPr marL="9527" marR="9527" marT="9527" marB="0" anchor="b"/>
                </a:tc>
                <a:tc>
                  <a:txBody>
                    <a:bodyPr/>
                    <a:lstStyle/>
                    <a:p>
                      <a:pPr algn="ctr" fontAlgn="b"/>
                      <a:r>
                        <a:rPr lang="es-CR" sz="2000" u="none" strike="noStrike" dirty="0">
                          <a:effectLst/>
                        </a:rPr>
                        <a:t>78</a:t>
                      </a:r>
                      <a:endParaRPr lang="es-CR" sz="20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3"/>
                  </a:ext>
                </a:extLst>
              </a:tr>
              <a:tr h="346125">
                <a:tc>
                  <a:txBody>
                    <a:bodyPr/>
                    <a:lstStyle/>
                    <a:p>
                      <a:pPr algn="l" fontAlgn="b"/>
                      <a:r>
                        <a:rPr lang="es-CR" sz="2000" u="none" strike="noStrike">
                          <a:effectLst/>
                        </a:rPr>
                        <a:t>REC. LICEO LABORATORIO</a:t>
                      </a:r>
                      <a:endParaRPr lang="es-CR" sz="2000" b="0" i="0" u="none" strike="noStrike">
                        <a:solidFill>
                          <a:srgbClr val="000000"/>
                        </a:solidFill>
                        <a:effectLst/>
                        <a:latin typeface="Calibri" panose="020F0502020204030204" pitchFamily="34" charset="0"/>
                      </a:endParaRPr>
                    </a:p>
                  </a:txBody>
                  <a:tcPr marL="9527" marR="9527" marT="9527" marB="0" anchor="b"/>
                </a:tc>
                <a:tc>
                  <a:txBody>
                    <a:bodyPr/>
                    <a:lstStyle/>
                    <a:p>
                      <a:pPr algn="ctr" fontAlgn="b"/>
                      <a:r>
                        <a:rPr lang="es-CR" sz="2000" u="none" strike="noStrike" dirty="0">
                          <a:effectLst/>
                        </a:rPr>
                        <a:t>35</a:t>
                      </a:r>
                      <a:endParaRPr lang="es-CR" sz="20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4"/>
                  </a:ext>
                </a:extLst>
              </a:tr>
              <a:tr h="346125">
                <a:tc>
                  <a:txBody>
                    <a:bodyPr/>
                    <a:lstStyle/>
                    <a:p>
                      <a:pPr algn="l" fontAlgn="b"/>
                      <a:r>
                        <a:rPr lang="es-CR" sz="2000" u="none" strike="noStrike" dirty="0">
                          <a:effectLst/>
                        </a:rPr>
                        <a:t>REC. ESC. MOD. HORAR. AMPL. INDIGENA</a:t>
                      </a:r>
                      <a:endParaRPr lang="es-CR" sz="2000" b="0" i="0" u="none" strike="noStrike" dirty="0">
                        <a:solidFill>
                          <a:srgbClr val="000000"/>
                        </a:solidFill>
                        <a:effectLst/>
                        <a:latin typeface="Calibri" panose="020F0502020204030204" pitchFamily="34" charset="0"/>
                      </a:endParaRPr>
                    </a:p>
                  </a:txBody>
                  <a:tcPr marL="9527" marR="9527" marT="9527" marB="0" anchor="b"/>
                </a:tc>
                <a:tc>
                  <a:txBody>
                    <a:bodyPr/>
                    <a:lstStyle/>
                    <a:p>
                      <a:pPr algn="ctr" fontAlgn="b"/>
                      <a:r>
                        <a:rPr lang="es-CR" sz="2000" u="none" strike="noStrike" dirty="0">
                          <a:effectLst/>
                        </a:rPr>
                        <a:t>6</a:t>
                      </a:r>
                      <a:endParaRPr lang="es-CR" sz="20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5"/>
                  </a:ext>
                </a:extLst>
              </a:tr>
              <a:tr h="346125">
                <a:tc>
                  <a:txBody>
                    <a:bodyPr/>
                    <a:lstStyle/>
                    <a:p>
                      <a:pPr algn="l" fontAlgn="b"/>
                      <a:r>
                        <a:rPr lang="es-CR" sz="2000" u="none" strike="noStrike">
                          <a:effectLst/>
                        </a:rPr>
                        <a:t>Total general</a:t>
                      </a:r>
                      <a:endParaRPr lang="es-CR" sz="2000" b="1" i="0" u="none" strike="noStrike">
                        <a:solidFill>
                          <a:srgbClr val="000000"/>
                        </a:solidFill>
                        <a:effectLst/>
                        <a:latin typeface="Calibri" panose="020F0502020204030204" pitchFamily="34" charset="0"/>
                      </a:endParaRPr>
                    </a:p>
                  </a:txBody>
                  <a:tcPr marL="9527" marR="9527" marT="9527" marB="0" anchor="b"/>
                </a:tc>
                <a:tc>
                  <a:txBody>
                    <a:bodyPr/>
                    <a:lstStyle/>
                    <a:p>
                      <a:pPr algn="ctr" fontAlgn="b"/>
                      <a:r>
                        <a:rPr lang="es-CR" sz="2000" b="1" u="none" strike="noStrike" dirty="0">
                          <a:effectLst/>
                        </a:rPr>
                        <a:t>3841</a:t>
                      </a:r>
                      <a:endParaRPr lang="es-CR" sz="2000" b="1"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6"/>
                  </a:ext>
                </a:extLst>
              </a:tr>
            </a:tbl>
          </a:graphicData>
        </a:graphic>
      </p:graphicFrame>
      <p:sp>
        <p:nvSpPr>
          <p:cNvPr id="3" name="CuadroTexto 2">
            <a:extLst>
              <a:ext uri="{FF2B5EF4-FFF2-40B4-BE49-F238E27FC236}">
                <a16:creationId xmlns:a16="http://schemas.microsoft.com/office/drawing/2014/main" id="{BD263E9D-B05E-4CEB-982C-CBCEFDEB09DD}"/>
              </a:ext>
            </a:extLst>
          </p:cNvPr>
          <p:cNvSpPr txBox="1"/>
          <p:nvPr/>
        </p:nvSpPr>
        <p:spPr>
          <a:xfrm>
            <a:off x="1379166" y="1925136"/>
            <a:ext cx="10237138" cy="831189"/>
          </a:xfrm>
          <a:prstGeom prst="rect">
            <a:avLst/>
          </a:prstGeom>
          <a:noFill/>
        </p:spPr>
        <p:txBody>
          <a:bodyPr wrap="square" rtlCol="0">
            <a:spAutoFit/>
          </a:bodyPr>
          <a:lstStyle/>
          <a:p>
            <a:pPr algn="ctr"/>
            <a:r>
              <a:rPr lang="es-CR" sz="2400" b="1" dirty="0">
                <a:solidFill>
                  <a:srgbClr val="4DB5E6"/>
                </a:solidFill>
                <a:latin typeface="Arial Rounded MT Bold" panose="020F0704030504030204" pitchFamily="34" charset="0"/>
              </a:rPr>
              <a:t>Recargos reorientados para funciones de nivelación  académica </a:t>
            </a:r>
          </a:p>
          <a:p>
            <a:pPr algn="ctr"/>
            <a:r>
              <a:rPr lang="es-CR" sz="2400" b="1" dirty="0">
                <a:solidFill>
                  <a:srgbClr val="4DB5E6"/>
                </a:solidFill>
                <a:latin typeface="Arial Rounded MT Bold" panose="020F0704030504030204" pitchFamily="34" charset="0"/>
              </a:rPr>
              <a:t>Resoluciones 2021</a:t>
            </a:r>
          </a:p>
        </p:txBody>
      </p:sp>
      <p:sp>
        <p:nvSpPr>
          <p:cNvPr id="4" name="CuadroTexto 3"/>
          <p:cNvSpPr txBox="1"/>
          <p:nvPr/>
        </p:nvSpPr>
        <p:spPr>
          <a:xfrm>
            <a:off x="2243262" y="5662042"/>
            <a:ext cx="7523003" cy="369417"/>
          </a:xfrm>
          <a:prstGeom prst="rect">
            <a:avLst/>
          </a:prstGeom>
          <a:noFill/>
        </p:spPr>
        <p:txBody>
          <a:bodyPr wrap="square" rtlCol="0">
            <a:spAutoFit/>
          </a:bodyPr>
          <a:lstStyle/>
          <a:p>
            <a:r>
              <a:rPr lang="es-CR" dirty="0"/>
              <a:t>Fuente: Departamento de asignación del recurso humano  DRH </a:t>
            </a:r>
          </a:p>
        </p:txBody>
      </p:sp>
      <p:pic>
        <p:nvPicPr>
          <p:cNvPr id="5" name="5 Imagen" descr="Engrane-02.png">
            <a:extLst>
              <a:ext uri="{FF2B5EF4-FFF2-40B4-BE49-F238E27FC236}">
                <a16:creationId xmlns:a16="http://schemas.microsoft.com/office/drawing/2014/main" id="{A02B7DCA-B05E-5943-89CA-133F6E63A5AE}"/>
              </a:ext>
            </a:extLst>
          </p:cNvPr>
          <p:cNvPicPr>
            <a:picLocks noChangeAspect="1"/>
          </p:cNvPicPr>
          <p:nvPr/>
        </p:nvPicPr>
        <p:blipFill>
          <a:blip r:embed="rId2" cstate="print"/>
          <a:stretch>
            <a:fillRect/>
          </a:stretch>
        </p:blipFill>
        <p:spPr>
          <a:xfrm>
            <a:off x="799925" y="496630"/>
            <a:ext cx="507233" cy="485801"/>
          </a:xfrm>
          <a:prstGeom prst="rect">
            <a:avLst/>
          </a:prstGeom>
        </p:spPr>
      </p:pic>
      <p:sp>
        <p:nvSpPr>
          <p:cNvPr id="6" name="CuadroTexto 11">
            <a:extLst>
              <a:ext uri="{FF2B5EF4-FFF2-40B4-BE49-F238E27FC236}">
                <a16:creationId xmlns:a16="http://schemas.microsoft.com/office/drawing/2014/main" id="{EDD7EEE5-A7D6-6F4D-854D-01EEE65302C1}"/>
              </a:ext>
            </a:extLst>
          </p:cNvPr>
          <p:cNvSpPr txBox="1"/>
          <p:nvPr/>
        </p:nvSpPr>
        <p:spPr>
          <a:xfrm>
            <a:off x="1379166" y="477920"/>
            <a:ext cx="11892334" cy="523220"/>
          </a:xfrm>
          <a:prstGeom prst="rect">
            <a:avLst/>
          </a:prstGeom>
          <a:noFill/>
        </p:spPr>
        <p:txBody>
          <a:bodyPr wrap="square" rtlCol="0">
            <a:spAutoFit/>
          </a:bodyPr>
          <a:lstStyle/>
          <a:p>
            <a:r>
              <a:rPr lang="es-CR" sz="2800" b="1" dirty="0">
                <a:solidFill>
                  <a:srgbClr val="F79403"/>
                </a:solidFill>
                <a:latin typeface="Century Gothic" panose="020B0502020202020204" pitchFamily="34" charset="0"/>
              </a:rPr>
              <a:t>Gestión Administrativa para la gestión de la nivelación académica</a:t>
            </a:r>
          </a:p>
        </p:txBody>
      </p:sp>
    </p:spTree>
    <p:extLst>
      <p:ext uri="{BB962C8B-B14F-4D97-AF65-F5344CB8AC3E}">
        <p14:creationId xmlns:p14="http://schemas.microsoft.com/office/powerpoint/2010/main" val="110017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96535" y="1708568"/>
            <a:ext cx="3349765" cy="923330"/>
          </a:xfrm>
          <a:prstGeom prst="rect">
            <a:avLst/>
          </a:prstGeom>
          <a:noFill/>
        </p:spPr>
        <p:txBody>
          <a:bodyPr wrap="square" rtlCol="0">
            <a:spAutoFit/>
          </a:bodyPr>
          <a:lstStyle/>
          <a:p>
            <a:pPr algn="ctr"/>
            <a:r>
              <a:rPr lang="es-CR" b="1" dirty="0">
                <a:solidFill>
                  <a:schemeClr val="accent4">
                    <a:lumMod val="60000"/>
                    <a:lumOff val="40000"/>
                  </a:schemeClr>
                </a:solidFill>
                <a:latin typeface="Century Gothic" pitchFamily="34" charset="0"/>
              </a:rPr>
              <a:t>Recomendaciones</a:t>
            </a:r>
          </a:p>
          <a:p>
            <a:pPr algn="ctr"/>
            <a:r>
              <a:rPr lang="es-CR" b="1" dirty="0">
                <a:solidFill>
                  <a:schemeClr val="accent4">
                    <a:lumMod val="60000"/>
                    <a:lumOff val="40000"/>
                  </a:schemeClr>
                </a:solidFill>
                <a:latin typeface="Century Gothic" pitchFamily="34" charset="0"/>
              </a:rPr>
              <a:t>OCDE</a:t>
            </a:r>
          </a:p>
          <a:p>
            <a:pPr algn="ctr"/>
            <a:r>
              <a:rPr lang="es-CR" b="1" dirty="0">
                <a:solidFill>
                  <a:schemeClr val="accent4">
                    <a:lumMod val="60000"/>
                    <a:lumOff val="40000"/>
                  </a:schemeClr>
                </a:solidFill>
                <a:latin typeface="Century Gothic" pitchFamily="34" charset="0"/>
              </a:rPr>
              <a:t>UNICEF</a:t>
            </a:r>
          </a:p>
        </p:txBody>
      </p:sp>
      <p:sp>
        <p:nvSpPr>
          <p:cNvPr id="10" name="CuadroTexto 9"/>
          <p:cNvSpPr txBox="1"/>
          <p:nvPr/>
        </p:nvSpPr>
        <p:spPr>
          <a:xfrm>
            <a:off x="983122" y="2919412"/>
            <a:ext cx="3418361" cy="923330"/>
          </a:xfrm>
          <a:prstGeom prst="rect">
            <a:avLst/>
          </a:prstGeom>
          <a:noFill/>
        </p:spPr>
        <p:txBody>
          <a:bodyPr wrap="square" rtlCol="0">
            <a:spAutoFit/>
          </a:bodyPr>
          <a:lstStyle/>
          <a:p>
            <a:pPr algn="ctr"/>
            <a:r>
              <a:rPr lang="es-ES" b="1" dirty="0">
                <a:solidFill>
                  <a:schemeClr val="accent4">
                    <a:lumMod val="60000"/>
                    <a:lumOff val="40000"/>
                  </a:schemeClr>
                </a:solidFill>
                <a:latin typeface="Century Gothic" pitchFamily="34" charset="0"/>
              </a:rPr>
              <a:t>Disposiciones de la Contraloría </a:t>
            </a:r>
          </a:p>
          <a:p>
            <a:pPr algn="ctr"/>
            <a:r>
              <a:rPr lang="es-ES" b="1" dirty="0">
                <a:solidFill>
                  <a:schemeClr val="accent4">
                    <a:lumMod val="60000"/>
                    <a:lumOff val="40000"/>
                  </a:schemeClr>
                </a:solidFill>
                <a:latin typeface="Century Gothic" pitchFamily="34" charset="0"/>
              </a:rPr>
              <a:t>General de la República</a:t>
            </a:r>
            <a:endParaRPr lang="es-CR" b="1" dirty="0">
              <a:solidFill>
                <a:schemeClr val="accent4">
                  <a:lumMod val="60000"/>
                  <a:lumOff val="40000"/>
                </a:schemeClr>
              </a:solidFill>
              <a:latin typeface="Century Gothic" pitchFamily="34" charset="0"/>
            </a:endParaRPr>
          </a:p>
        </p:txBody>
      </p:sp>
      <p:sp>
        <p:nvSpPr>
          <p:cNvPr id="11" name="CuadroTexto 10"/>
          <p:cNvSpPr txBox="1"/>
          <p:nvPr/>
        </p:nvSpPr>
        <p:spPr>
          <a:xfrm>
            <a:off x="7949494" y="2945448"/>
            <a:ext cx="2800998" cy="646331"/>
          </a:xfrm>
          <a:prstGeom prst="rect">
            <a:avLst/>
          </a:prstGeom>
          <a:noFill/>
        </p:spPr>
        <p:txBody>
          <a:bodyPr wrap="square" rtlCol="0">
            <a:spAutoFit/>
          </a:bodyPr>
          <a:lstStyle/>
          <a:p>
            <a:pPr algn="ctr"/>
            <a:r>
              <a:rPr lang="es-ES" b="1" dirty="0">
                <a:solidFill>
                  <a:schemeClr val="accent4">
                    <a:lumMod val="60000"/>
                    <a:lumOff val="40000"/>
                  </a:schemeClr>
                </a:solidFill>
                <a:latin typeface="Century Gothic" pitchFamily="34" charset="0"/>
              </a:rPr>
              <a:t>Solicitudes </a:t>
            </a:r>
          </a:p>
          <a:p>
            <a:pPr algn="ctr"/>
            <a:r>
              <a:rPr lang="es-ES" b="1" dirty="0">
                <a:solidFill>
                  <a:schemeClr val="accent4">
                    <a:lumMod val="60000"/>
                    <a:lumOff val="40000"/>
                  </a:schemeClr>
                </a:solidFill>
                <a:latin typeface="Century Gothic" pitchFamily="34" charset="0"/>
              </a:rPr>
              <a:t>Gremios Sindicales</a:t>
            </a:r>
            <a:endParaRPr lang="es-CR" b="1" dirty="0">
              <a:solidFill>
                <a:schemeClr val="accent4">
                  <a:lumMod val="60000"/>
                  <a:lumOff val="40000"/>
                </a:schemeClr>
              </a:solidFill>
              <a:latin typeface="Century Gothic" pitchFamily="34" charset="0"/>
            </a:endParaRPr>
          </a:p>
        </p:txBody>
      </p:sp>
      <p:sp>
        <p:nvSpPr>
          <p:cNvPr id="4" name="CuadroTexto 3">
            <a:extLst>
              <a:ext uri="{FF2B5EF4-FFF2-40B4-BE49-F238E27FC236}">
                <a16:creationId xmlns:a16="http://schemas.microsoft.com/office/drawing/2014/main" id="{E85BC7CC-3DDD-1E41-AED2-F1B516A1EB78}"/>
              </a:ext>
            </a:extLst>
          </p:cNvPr>
          <p:cNvSpPr txBox="1"/>
          <p:nvPr/>
        </p:nvSpPr>
        <p:spPr>
          <a:xfrm>
            <a:off x="237234" y="619471"/>
            <a:ext cx="12903614" cy="461665"/>
          </a:xfrm>
          <a:prstGeom prst="rect">
            <a:avLst/>
          </a:prstGeom>
          <a:noFill/>
        </p:spPr>
        <p:txBody>
          <a:bodyPr wrap="square" rtlCol="0">
            <a:spAutoFit/>
          </a:bodyPr>
          <a:lstStyle/>
          <a:p>
            <a:pPr algn="ctr"/>
            <a:r>
              <a:rPr lang="es-CR" sz="2400" b="1" dirty="0">
                <a:solidFill>
                  <a:srgbClr val="0070C0"/>
                </a:solidFill>
                <a:latin typeface="Century Gothic" pitchFamily="34" charset="0"/>
              </a:rPr>
              <a:t>Insumos base para la formulación del plan de Nivelación Académica</a:t>
            </a:r>
          </a:p>
        </p:txBody>
      </p:sp>
      <p:cxnSp>
        <p:nvCxnSpPr>
          <p:cNvPr id="23" name="22 Conector recto"/>
          <p:cNvCxnSpPr/>
          <p:nvPr/>
        </p:nvCxnSpPr>
        <p:spPr>
          <a:xfrm flipV="1">
            <a:off x="765668" y="1323976"/>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24" name="23 Conector recto"/>
          <p:cNvCxnSpPr>
            <a:cxnSpLocks/>
          </p:cNvCxnSpPr>
          <p:nvPr/>
        </p:nvCxnSpPr>
        <p:spPr>
          <a:xfrm flipV="1">
            <a:off x="765668" y="1267949"/>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26" name="25 Conector recto"/>
          <p:cNvCxnSpPr>
            <a:cxnSpLocks/>
          </p:cNvCxnSpPr>
          <p:nvPr/>
        </p:nvCxnSpPr>
        <p:spPr>
          <a:xfrm flipV="1">
            <a:off x="4728701" y="1323976"/>
            <a:ext cx="0" cy="3095928"/>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29" name="28 Conector recto"/>
          <p:cNvCxnSpPr>
            <a:cxnSpLocks/>
          </p:cNvCxnSpPr>
          <p:nvPr/>
        </p:nvCxnSpPr>
        <p:spPr>
          <a:xfrm flipV="1">
            <a:off x="2747318" y="1323976"/>
            <a:ext cx="0" cy="1595436"/>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50" name="49 Elipse"/>
          <p:cNvSpPr/>
          <p:nvPr/>
        </p:nvSpPr>
        <p:spPr>
          <a:xfrm>
            <a:off x="947118" y="4401902"/>
            <a:ext cx="36004" cy="3600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28" name="25 Conector recto">
            <a:extLst>
              <a:ext uri="{FF2B5EF4-FFF2-40B4-BE49-F238E27FC236}">
                <a16:creationId xmlns:a16="http://schemas.microsoft.com/office/drawing/2014/main" id="{80DD7AE5-4E29-334F-BA6A-647BCC47E8C0}"/>
              </a:ext>
            </a:extLst>
          </p:cNvPr>
          <p:cNvCxnSpPr>
            <a:cxnSpLocks/>
          </p:cNvCxnSpPr>
          <p:nvPr/>
        </p:nvCxnSpPr>
        <p:spPr>
          <a:xfrm flipV="1">
            <a:off x="7139806" y="1295962"/>
            <a:ext cx="0" cy="3141944"/>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34" name="25 Conector recto">
            <a:extLst>
              <a:ext uri="{FF2B5EF4-FFF2-40B4-BE49-F238E27FC236}">
                <a16:creationId xmlns:a16="http://schemas.microsoft.com/office/drawing/2014/main" id="{C6109761-2208-ED40-A83A-82017F4B253F}"/>
              </a:ext>
            </a:extLst>
          </p:cNvPr>
          <p:cNvCxnSpPr>
            <a:cxnSpLocks/>
          </p:cNvCxnSpPr>
          <p:nvPr/>
        </p:nvCxnSpPr>
        <p:spPr>
          <a:xfrm flipV="1">
            <a:off x="9087168" y="1267949"/>
            <a:ext cx="0" cy="165146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35" name="25 Conector recto">
            <a:extLst>
              <a:ext uri="{FF2B5EF4-FFF2-40B4-BE49-F238E27FC236}">
                <a16:creationId xmlns:a16="http://schemas.microsoft.com/office/drawing/2014/main" id="{F198B10F-F5C9-794C-A31A-1E6587523CE5}"/>
              </a:ext>
            </a:extLst>
          </p:cNvPr>
          <p:cNvCxnSpPr>
            <a:cxnSpLocks/>
          </p:cNvCxnSpPr>
          <p:nvPr/>
        </p:nvCxnSpPr>
        <p:spPr>
          <a:xfrm flipV="1">
            <a:off x="12612414" y="1267949"/>
            <a:ext cx="0" cy="825731"/>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8" name="Rectángulo 7">
            <a:extLst>
              <a:ext uri="{FF2B5EF4-FFF2-40B4-BE49-F238E27FC236}">
                <a16:creationId xmlns:a16="http://schemas.microsoft.com/office/drawing/2014/main" id="{249E1EE3-D09E-DB43-B4A4-9167BF94496C}"/>
              </a:ext>
            </a:extLst>
          </p:cNvPr>
          <p:cNvSpPr/>
          <p:nvPr/>
        </p:nvSpPr>
        <p:spPr>
          <a:xfrm>
            <a:off x="3107358" y="4401902"/>
            <a:ext cx="2954655" cy="923330"/>
          </a:xfrm>
          <a:prstGeom prst="rect">
            <a:avLst/>
          </a:prstGeom>
        </p:spPr>
        <p:txBody>
          <a:bodyPr wrap="none">
            <a:spAutoFit/>
          </a:bodyPr>
          <a:lstStyle/>
          <a:p>
            <a:pPr algn="ctr"/>
            <a:r>
              <a:rPr lang="es-ES_tradnl" b="1" dirty="0">
                <a:solidFill>
                  <a:schemeClr val="accent4">
                    <a:lumMod val="60000"/>
                    <a:lumOff val="40000"/>
                  </a:schemeClr>
                </a:solidFill>
                <a:latin typeface="Century Gothic" panose="020B0502020202020204" pitchFamily="34" charset="0"/>
                <a:ea typeface="Times New Roman" panose="02020603050405020304" pitchFamily="18" charset="0"/>
              </a:rPr>
              <a:t>Recomendaciones</a:t>
            </a:r>
          </a:p>
          <a:p>
            <a:pPr algn="ctr"/>
            <a:r>
              <a:rPr lang="es-ES_tradnl" b="1" dirty="0">
                <a:solidFill>
                  <a:schemeClr val="accent4">
                    <a:lumMod val="60000"/>
                    <a:lumOff val="40000"/>
                  </a:schemeClr>
                </a:solidFill>
                <a:latin typeface="Century Gothic" panose="020B0502020202020204" pitchFamily="34" charset="0"/>
                <a:ea typeface="Times New Roman" panose="02020603050405020304" pitchFamily="18" charset="0"/>
              </a:rPr>
              <a:t>del informe</a:t>
            </a:r>
          </a:p>
          <a:p>
            <a:pPr algn="ctr"/>
            <a:r>
              <a:rPr lang="es-ES_tradnl" b="1" dirty="0">
                <a:solidFill>
                  <a:schemeClr val="accent4">
                    <a:lumMod val="60000"/>
                    <a:lumOff val="40000"/>
                  </a:schemeClr>
                </a:solidFill>
                <a:latin typeface="Century Gothic" panose="020B0502020202020204" pitchFamily="34" charset="0"/>
                <a:ea typeface="Times New Roman" panose="02020603050405020304" pitchFamily="18" charset="0"/>
              </a:rPr>
              <a:t>Estado de la Educación</a:t>
            </a:r>
            <a:r>
              <a:rPr lang="es-CR" dirty="0">
                <a:solidFill>
                  <a:schemeClr val="accent4">
                    <a:lumMod val="60000"/>
                    <a:lumOff val="40000"/>
                  </a:schemeClr>
                </a:solidFill>
                <a:latin typeface="Century Gothic" panose="020B0502020202020204" pitchFamily="34" charset="0"/>
              </a:rPr>
              <a:t> </a:t>
            </a:r>
          </a:p>
        </p:txBody>
      </p:sp>
      <p:sp>
        <p:nvSpPr>
          <p:cNvPr id="37" name="Rectángulo 36">
            <a:extLst>
              <a:ext uri="{FF2B5EF4-FFF2-40B4-BE49-F238E27FC236}">
                <a16:creationId xmlns:a16="http://schemas.microsoft.com/office/drawing/2014/main" id="{61E8D3B9-31FA-7F44-875B-CA656698D555}"/>
              </a:ext>
            </a:extLst>
          </p:cNvPr>
          <p:cNvSpPr/>
          <p:nvPr/>
        </p:nvSpPr>
        <p:spPr>
          <a:xfrm>
            <a:off x="5907681" y="4401902"/>
            <a:ext cx="3206326" cy="923330"/>
          </a:xfrm>
          <a:prstGeom prst="rect">
            <a:avLst/>
          </a:prstGeom>
        </p:spPr>
        <p:txBody>
          <a:bodyPr wrap="none">
            <a:spAutoFit/>
          </a:bodyPr>
          <a:lstStyle/>
          <a:p>
            <a:pPr algn="ctr"/>
            <a:r>
              <a:rPr lang="es-ES_tradnl" b="1" dirty="0">
                <a:solidFill>
                  <a:schemeClr val="accent4">
                    <a:lumMod val="60000"/>
                    <a:lumOff val="40000"/>
                  </a:schemeClr>
                </a:solidFill>
                <a:latin typeface="Century Gothic" panose="020B0502020202020204" pitchFamily="34" charset="0"/>
                <a:ea typeface="Times New Roman" panose="02020603050405020304" pitchFamily="18" charset="0"/>
              </a:rPr>
              <a:t>Recomendaciones</a:t>
            </a:r>
          </a:p>
          <a:p>
            <a:pPr algn="ctr"/>
            <a:r>
              <a:rPr lang="es-ES" b="1" dirty="0">
                <a:solidFill>
                  <a:schemeClr val="accent4">
                    <a:lumMod val="60000"/>
                    <a:lumOff val="40000"/>
                  </a:schemeClr>
                </a:solidFill>
                <a:latin typeface="Century Gothic" panose="020B0502020202020204" pitchFamily="34" charset="0"/>
                <a:ea typeface="Times New Roman" panose="02020603050405020304" pitchFamily="18" charset="0"/>
              </a:rPr>
              <a:t>Direcciones Regionales, </a:t>
            </a:r>
          </a:p>
          <a:p>
            <a:pPr algn="ctr"/>
            <a:r>
              <a:rPr lang="es-ES" b="1" dirty="0">
                <a:solidFill>
                  <a:schemeClr val="accent4">
                    <a:lumMod val="60000"/>
                    <a:lumOff val="40000"/>
                  </a:schemeClr>
                </a:solidFill>
                <a:latin typeface="Century Gothic" panose="020B0502020202020204" pitchFamily="34" charset="0"/>
                <a:ea typeface="Times New Roman" panose="02020603050405020304" pitchFamily="18" charset="0"/>
              </a:rPr>
              <a:t>docentes, directores de CE</a:t>
            </a:r>
            <a:endParaRPr lang="es-CR" dirty="0">
              <a:solidFill>
                <a:schemeClr val="accent4">
                  <a:lumMod val="60000"/>
                  <a:lumOff val="40000"/>
                </a:schemeClr>
              </a:solidFill>
              <a:latin typeface="Century Gothic" panose="020B0502020202020204" pitchFamily="34" charset="0"/>
            </a:endParaRPr>
          </a:p>
        </p:txBody>
      </p:sp>
      <p:sp>
        <p:nvSpPr>
          <p:cNvPr id="39" name="CuadroTexto 38">
            <a:extLst>
              <a:ext uri="{FF2B5EF4-FFF2-40B4-BE49-F238E27FC236}">
                <a16:creationId xmlns:a16="http://schemas.microsoft.com/office/drawing/2014/main" id="{BBF013CF-87E2-5640-A29A-0E49FA688207}"/>
              </a:ext>
            </a:extLst>
          </p:cNvPr>
          <p:cNvSpPr txBox="1"/>
          <p:nvPr/>
        </p:nvSpPr>
        <p:spPr>
          <a:xfrm>
            <a:off x="10140928" y="2063687"/>
            <a:ext cx="3349765" cy="2585323"/>
          </a:xfrm>
          <a:prstGeom prst="rect">
            <a:avLst/>
          </a:prstGeom>
          <a:noFill/>
        </p:spPr>
        <p:txBody>
          <a:bodyPr wrap="square" rtlCol="0">
            <a:spAutoFit/>
          </a:bodyPr>
          <a:lstStyle/>
          <a:p>
            <a:pPr algn="ctr"/>
            <a:r>
              <a:rPr lang="es-CR" b="1" dirty="0">
                <a:solidFill>
                  <a:schemeClr val="accent4">
                    <a:lumMod val="60000"/>
                    <a:lumOff val="40000"/>
                  </a:schemeClr>
                </a:solidFill>
                <a:latin typeface="Century Gothic" pitchFamily="34" charset="0"/>
              </a:rPr>
              <a:t>Investigaciones internacionales</a:t>
            </a:r>
          </a:p>
          <a:p>
            <a:pPr algn="ctr"/>
            <a:endParaRPr lang="es-CR" b="1" dirty="0">
              <a:solidFill>
                <a:schemeClr val="accent4">
                  <a:lumMod val="60000"/>
                  <a:lumOff val="40000"/>
                </a:schemeClr>
              </a:solidFill>
              <a:latin typeface="Century Gothic" pitchFamily="34" charset="0"/>
            </a:endParaRPr>
          </a:p>
          <a:p>
            <a:pPr algn="ctr"/>
            <a:r>
              <a:rPr lang="es-CR" b="1" dirty="0">
                <a:solidFill>
                  <a:schemeClr val="accent4">
                    <a:lumMod val="60000"/>
                    <a:lumOff val="40000"/>
                  </a:schemeClr>
                </a:solidFill>
                <a:latin typeface="Century Gothic" pitchFamily="34" charset="0"/>
              </a:rPr>
              <a:t>Encuentros y diálogos</a:t>
            </a:r>
          </a:p>
          <a:p>
            <a:pPr algn="ctr"/>
            <a:r>
              <a:rPr lang="es-CR" b="1" dirty="0">
                <a:solidFill>
                  <a:schemeClr val="accent4">
                    <a:lumMod val="60000"/>
                    <a:lumOff val="40000"/>
                  </a:schemeClr>
                </a:solidFill>
                <a:latin typeface="Century Gothic" pitchFamily="34" charset="0"/>
              </a:rPr>
              <a:t> en mesas de trabajo regionales-latinoamericanos</a:t>
            </a:r>
          </a:p>
          <a:p>
            <a:pPr algn="ctr"/>
            <a:endParaRPr lang="es-CR" b="1" dirty="0">
              <a:solidFill>
                <a:schemeClr val="accent4">
                  <a:lumMod val="60000"/>
                  <a:lumOff val="40000"/>
                </a:schemeClr>
              </a:solidFill>
              <a:latin typeface="Century Gothic" pitchFamily="34" charset="0"/>
            </a:endParaRPr>
          </a:p>
          <a:p>
            <a:pPr algn="ctr"/>
            <a:endParaRPr lang="es-CR" b="1" dirty="0">
              <a:solidFill>
                <a:schemeClr val="accent4">
                  <a:lumMod val="60000"/>
                  <a:lumOff val="40000"/>
                </a:schemeClr>
              </a:solidFill>
              <a:latin typeface="Century Gothic" pitchFamily="34" charset="0"/>
            </a:endParaRPr>
          </a:p>
        </p:txBody>
      </p:sp>
    </p:spTree>
    <p:extLst>
      <p:ext uri="{BB962C8B-B14F-4D97-AF65-F5344CB8AC3E}">
        <p14:creationId xmlns:p14="http://schemas.microsoft.com/office/powerpoint/2010/main" val="76153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263E9D-B05E-4CEB-982C-CBCEFDEB09DD}"/>
              </a:ext>
            </a:extLst>
          </p:cNvPr>
          <p:cNvSpPr txBox="1"/>
          <p:nvPr/>
        </p:nvSpPr>
        <p:spPr>
          <a:xfrm>
            <a:off x="1523182" y="931840"/>
            <a:ext cx="9545454" cy="1570023"/>
          </a:xfrm>
          <a:prstGeom prst="rect">
            <a:avLst/>
          </a:prstGeom>
          <a:noFill/>
        </p:spPr>
        <p:txBody>
          <a:bodyPr wrap="square" rtlCol="0">
            <a:spAutoFit/>
          </a:bodyPr>
          <a:lstStyle/>
          <a:p>
            <a:pPr algn="ctr"/>
            <a:r>
              <a:rPr lang="es-CR" sz="2400" b="1" dirty="0">
                <a:solidFill>
                  <a:srgbClr val="4DB5E6"/>
                </a:solidFill>
                <a:latin typeface="Arial Rounded MT Bold" panose="020F0704030504030204" pitchFamily="34" charset="0"/>
              </a:rPr>
              <a:t>Recargos reorientados para funciones de seguimiento y acompañamiento al Plan de Nivelación académica </a:t>
            </a:r>
          </a:p>
          <a:p>
            <a:pPr algn="ctr"/>
            <a:endParaRPr lang="es-CR" sz="2400" b="1" dirty="0">
              <a:solidFill>
                <a:srgbClr val="4DB5E6"/>
              </a:solidFill>
              <a:latin typeface="Arial Rounded MT Bold" panose="020F0704030504030204" pitchFamily="34" charset="0"/>
            </a:endParaRPr>
          </a:p>
          <a:p>
            <a:pPr algn="ctr"/>
            <a:r>
              <a:rPr lang="es-CR" sz="2400" b="1" dirty="0">
                <a:solidFill>
                  <a:srgbClr val="4DB5E6"/>
                </a:solidFill>
                <a:latin typeface="Arial Rounded MT Bold" panose="020F0704030504030204" pitchFamily="34" charset="0"/>
              </a:rPr>
              <a:t>Resoluciones 2021</a:t>
            </a:r>
          </a:p>
        </p:txBody>
      </p:sp>
      <p:sp>
        <p:nvSpPr>
          <p:cNvPr id="4" name="CuadroTexto 3"/>
          <p:cNvSpPr txBox="1"/>
          <p:nvPr/>
        </p:nvSpPr>
        <p:spPr>
          <a:xfrm>
            <a:off x="1993989" y="4856459"/>
            <a:ext cx="7523003" cy="369417"/>
          </a:xfrm>
          <a:prstGeom prst="rect">
            <a:avLst/>
          </a:prstGeom>
          <a:noFill/>
        </p:spPr>
        <p:txBody>
          <a:bodyPr wrap="square" rtlCol="0">
            <a:spAutoFit/>
          </a:bodyPr>
          <a:lstStyle/>
          <a:p>
            <a:r>
              <a:rPr lang="es-CR" dirty="0"/>
              <a:t>Fuente: Departamento de asignación del recurso humano  DRH </a:t>
            </a:r>
          </a:p>
        </p:txBody>
      </p:sp>
      <p:graphicFrame>
        <p:nvGraphicFramePr>
          <p:cNvPr id="5" name="Tabla 4"/>
          <p:cNvGraphicFramePr>
            <a:graphicFrameLocks noGrp="1"/>
          </p:cNvGraphicFramePr>
          <p:nvPr>
            <p:extLst>
              <p:ext uri="{D42A27DB-BD31-4B8C-83A1-F6EECF244321}">
                <p14:modId xmlns:p14="http://schemas.microsoft.com/office/powerpoint/2010/main" val="1290902230"/>
              </p:ext>
            </p:extLst>
          </p:nvPr>
        </p:nvGraphicFramePr>
        <p:xfrm>
          <a:off x="2266121" y="2063099"/>
          <a:ext cx="9030180" cy="2447552"/>
        </p:xfrm>
        <a:graphic>
          <a:graphicData uri="http://schemas.openxmlformats.org/drawingml/2006/table">
            <a:tbl>
              <a:tblPr>
                <a:tableStyleId>{5C22544A-7EE6-4342-B048-85BDC9FD1C3A}</a:tableStyleId>
              </a:tblPr>
              <a:tblGrid>
                <a:gridCol w="5952547">
                  <a:extLst>
                    <a:ext uri="{9D8B030D-6E8A-4147-A177-3AD203B41FA5}">
                      <a16:colId xmlns:a16="http://schemas.microsoft.com/office/drawing/2014/main" val="20000"/>
                    </a:ext>
                  </a:extLst>
                </a:gridCol>
                <a:gridCol w="3077633">
                  <a:extLst>
                    <a:ext uri="{9D8B030D-6E8A-4147-A177-3AD203B41FA5}">
                      <a16:colId xmlns:a16="http://schemas.microsoft.com/office/drawing/2014/main" val="20001"/>
                    </a:ext>
                  </a:extLst>
                </a:gridCol>
              </a:tblGrid>
              <a:tr h="305944">
                <a:tc>
                  <a:txBody>
                    <a:bodyPr/>
                    <a:lstStyle/>
                    <a:p>
                      <a:pPr algn="ctr" fontAlgn="b"/>
                      <a:r>
                        <a:rPr lang="es-CR" sz="1800" b="1" i="0" u="none" strike="noStrike" dirty="0">
                          <a:solidFill>
                            <a:schemeClr val="dk1"/>
                          </a:solidFill>
                          <a:effectLst/>
                          <a:latin typeface="+mn-lt"/>
                        </a:rPr>
                        <a:t>Nombre</a:t>
                      </a:r>
                      <a:r>
                        <a:rPr lang="es-CR" sz="1800" b="1" i="0" u="none" strike="noStrike" baseline="0" dirty="0">
                          <a:solidFill>
                            <a:schemeClr val="dk1"/>
                          </a:solidFill>
                          <a:effectLst/>
                          <a:latin typeface="+mn-lt"/>
                        </a:rPr>
                        <a:t> del recargo </a:t>
                      </a:r>
                      <a:endParaRPr lang="es-CR" sz="1800" b="1" i="0" u="none" strike="noStrike" dirty="0">
                        <a:solidFill>
                          <a:srgbClr val="000000"/>
                        </a:solidFill>
                        <a:effectLst/>
                        <a:latin typeface="Calibri" panose="020F0502020204030204" pitchFamily="34" charset="0"/>
                      </a:endParaRPr>
                    </a:p>
                  </a:txBody>
                  <a:tcPr marL="9527" marR="9527" marT="9527" marB="0" anchor="b"/>
                </a:tc>
                <a:tc>
                  <a:txBody>
                    <a:bodyPr/>
                    <a:lstStyle/>
                    <a:p>
                      <a:pPr algn="ctr" fontAlgn="b"/>
                      <a:r>
                        <a:rPr lang="es-CR" sz="1800" b="1" i="0" u="none" strike="noStrike" baseline="0" dirty="0">
                          <a:solidFill>
                            <a:schemeClr val="dk1"/>
                          </a:solidFill>
                          <a:effectLst/>
                          <a:latin typeface="+mn-lt"/>
                        </a:rPr>
                        <a:t> cantidad</a:t>
                      </a:r>
                      <a:endParaRPr lang="es-CR" sz="1800" b="1"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0"/>
                  </a:ext>
                </a:extLst>
              </a:tr>
              <a:tr h="305944">
                <a:tc>
                  <a:txBody>
                    <a:bodyPr/>
                    <a:lstStyle/>
                    <a:p>
                      <a:pPr algn="l" fontAlgn="b"/>
                      <a:r>
                        <a:rPr lang="es-CR" sz="1800" u="none" strike="noStrike" dirty="0">
                          <a:effectLst/>
                        </a:rPr>
                        <a:t>REC. COMITE APOYO EDUCATIVO (I Y II)</a:t>
                      </a:r>
                      <a:endParaRPr lang="es-CR" sz="1800" b="0" i="0" u="none" strike="noStrike" dirty="0">
                        <a:solidFill>
                          <a:srgbClr val="000000"/>
                        </a:solidFill>
                        <a:effectLst/>
                        <a:latin typeface="Calibri" panose="020F0502020204030204" pitchFamily="34" charset="0"/>
                      </a:endParaRPr>
                    </a:p>
                  </a:txBody>
                  <a:tcPr marL="9527" marR="9527" marT="9527" marB="0" anchor="b"/>
                </a:tc>
                <a:tc>
                  <a:txBody>
                    <a:bodyPr/>
                    <a:lstStyle/>
                    <a:p>
                      <a:pPr algn="ctr" fontAlgn="b"/>
                      <a:r>
                        <a:rPr lang="es-CR" sz="1800" u="none" strike="noStrike" dirty="0">
                          <a:effectLst/>
                        </a:rPr>
                        <a:t>4323</a:t>
                      </a:r>
                      <a:endParaRPr lang="es-CR" sz="18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1"/>
                  </a:ext>
                </a:extLst>
              </a:tr>
              <a:tr h="305944">
                <a:tc>
                  <a:txBody>
                    <a:bodyPr/>
                    <a:lstStyle/>
                    <a:p>
                      <a:pPr algn="l" fontAlgn="b"/>
                      <a:r>
                        <a:rPr lang="es-CR" sz="1800" u="none" strike="noStrike" dirty="0">
                          <a:effectLst/>
                        </a:rPr>
                        <a:t>REC. COMITE EVAL. APREND / COMITE TEC. ASESOR</a:t>
                      </a:r>
                      <a:endParaRPr lang="es-CR" sz="1800" b="0" i="0" u="none" strike="noStrike" dirty="0">
                        <a:solidFill>
                          <a:srgbClr val="000000"/>
                        </a:solidFill>
                        <a:effectLst/>
                        <a:latin typeface="Calibri" panose="020F0502020204030204" pitchFamily="34" charset="0"/>
                      </a:endParaRPr>
                    </a:p>
                  </a:txBody>
                  <a:tcPr marL="9527" marR="9527" marT="9527" marB="0" anchor="b">
                    <a:solidFill>
                      <a:srgbClr val="FFFF00"/>
                    </a:solidFill>
                  </a:tcPr>
                </a:tc>
                <a:tc>
                  <a:txBody>
                    <a:bodyPr/>
                    <a:lstStyle/>
                    <a:p>
                      <a:pPr algn="ctr" fontAlgn="b"/>
                      <a:r>
                        <a:rPr lang="es-CR" sz="1800" u="none" strike="noStrike" dirty="0">
                          <a:effectLst/>
                        </a:rPr>
                        <a:t>4230</a:t>
                      </a:r>
                      <a:endParaRPr lang="es-CR" sz="1800" b="0" i="0" u="none" strike="noStrike" dirty="0">
                        <a:solidFill>
                          <a:srgbClr val="000000"/>
                        </a:solidFill>
                        <a:effectLst/>
                        <a:latin typeface="Calibri" panose="020F0502020204030204" pitchFamily="34" charset="0"/>
                      </a:endParaRPr>
                    </a:p>
                  </a:txBody>
                  <a:tcPr marL="9527" marR="9527" marT="9527" marB="0" anchor="b">
                    <a:solidFill>
                      <a:srgbClr val="FFFF00"/>
                    </a:solidFill>
                  </a:tcPr>
                </a:tc>
                <a:extLst>
                  <a:ext uri="{0D108BD9-81ED-4DB2-BD59-A6C34878D82A}">
                    <a16:rowId xmlns:a16="http://schemas.microsoft.com/office/drawing/2014/main" val="10002"/>
                  </a:ext>
                </a:extLst>
              </a:tr>
              <a:tr h="305944">
                <a:tc>
                  <a:txBody>
                    <a:bodyPr/>
                    <a:lstStyle/>
                    <a:p>
                      <a:pPr algn="l" fontAlgn="b"/>
                      <a:r>
                        <a:rPr lang="es-CR" sz="1800" u="none" strike="noStrike" dirty="0">
                          <a:effectLst/>
                        </a:rPr>
                        <a:t>REC. COMITE APOYO EDUCATIVO (III Y IV)</a:t>
                      </a:r>
                      <a:endParaRPr lang="es-CR" sz="1800" b="0" i="0" u="none" strike="noStrike" dirty="0">
                        <a:solidFill>
                          <a:srgbClr val="000000"/>
                        </a:solidFill>
                        <a:effectLst/>
                        <a:latin typeface="Calibri" panose="020F0502020204030204" pitchFamily="34" charset="0"/>
                      </a:endParaRPr>
                    </a:p>
                  </a:txBody>
                  <a:tcPr marL="9527" marR="9527" marT="9527" marB="0" anchor="b"/>
                </a:tc>
                <a:tc>
                  <a:txBody>
                    <a:bodyPr/>
                    <a:lstStyle/>
                    <a:p>
                      <a:pPr algn="ctr" fontAlgn="b"/>
                      <a:r>
                        <a:rPr lang="es-CR" sz="1800" u="none" strike="noStrike" dirty="0">
                          <a:effectLst/>
                        </a:rPr>
                        <a:t>694</a:t>
                      </a:r>
                      <a:endParaRPr lang="es-CR" sz="18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3"/>
                  </a:ext>
                </a:extLst>
              </a:tr>
              <a:tr h="305944">
                <a:tc>
                  <a:txBody>
                    <a:bodyPr/>
                    <a:lstStyle/>
                    <a:p>
                      <a:pPr algn="l" fontAlgn="b"/>
                      <a:r>
                        <a:rPr lang="es-CR" sz="1800" u="none" strike="noStrike" dirty="0">
                          <a:effectLst/>
                        </a:rPr>
                        <a:t>REC. COM. APOYO EDUC. INDIG. I Y II</a:t>
                      </a:r>
                      <a:endParaRPr lang="es-CR" sz="1800" b="0" i="0" u="none" strike="noStrike" dirty="0">
                        <a:solidFill>
                          <a:srgbClr val="000000"/>
                        </a:solidFill>
                        <a:effectLst/>
                        <a:latin typeface="Calibri" panose="020F0502020204030204" pitchFamily="34" charset="0"/>
                      </a:endParaRPr>
                    </a:p>
                  </a:txBody>
                  <a:tcPr marL="9527" marR="9527" marT="9527" marB="0" anchor="b"/>
                </a:tc>
                <a:tc>
                  <a:txBody>
                    <a:bodyPr/>
                    <a:lstStyle/>
                    <a:p>
                      <a:pPr algn="ctr" fontAlgn="b"/>
                      <a:r>
                        <a:rPr lang="es-CR" sz="1800" u="none" strike="noStrike" dirty="0">
                          <a:effectLst/>
                        </a:rPr>
                        <a:t>65</a:t>
                      </a:r>
                      <a:endParaRPr lang="es-CR" sz="18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4"/>
                  </a:ext>
                </a:extLst>
              </a:tr>
              <a:tr h="305944">
                <a:tc>
                  <a:txBody>
                    <a:bodyPr/>
                    <a:lstStyle/>
                    <a:p>
                      <a:pPr algn="l" fontAlgn="b"/>
                      <a:r>
                        <a:rPr lang="pt-BR" sz="1800" u="none" strike="noStrike" dirty="0">
                          <a:effectLst/>
                        </a:rPr>
                        <a:t>REC. COM. EVAL. APREND. INDIG. C.T.A. </a:t>
                      </a:r>
                      <a:r>
                        <a:rPr lang="pt-BR" sz="1800" u="none" strike="noStrike" dirty="0" err="1">
                          <a:effectLst/>
                        </a:rPr>
                        <a:t>I</a:t>
                      </a:r>
                      <a:r>
                        <a:rPr lang="pt-BR" sz="1800" u="none" strike="noStrike" dirty="0">
                          <a:effectLst/>
                        </a:rPr>
                        <a:t> </a:t>
                      </a:r>
                      <a:r>
                        <a:rPr lang="pt-BR" sz="1800" u="none" strike="noStrike" dirty="0" err="1">
                          <a:effectLst/>
                        </a:rPr>
                        <a:t>Y</a:t>
                      </a:r>
                      <a:r>
                        <a:rPr lang="pt-BR" sz="1800" u="none" strike="noStrike" dirty="0">
                          <a:effectLst/>
                        </a:rPr>
                        <a:t> II </a:t>
                      </a:r>
                      <a:endParaRPr lang="pt-BR" sz="1800" b="0" i="0" u="none" strike="noStrike" dirty="0">
                        <a:solidFill>
                          <a:srgbClr val="000000"/>
                        </a:solidFill>
                        <a:effectLst/>
                        <a:latin typeface="Calibri" panose="020F0502020204030204" pitchFamily="34" charset="0"/>
                      </a:endParaRPr>
                    </a:p>
                  </a:txBody>
                  <a:tcPr marL="9527" marR="9527" marT="9527" marB="0" anchor="b"/>
                </a:tc>
                <a:tc>
                  <a:txBody>
                    <a:bodyPr/>
                    <a:lstStyle/>
                    <a:p>
                      <a:pPr algn="ctr" fontAlgn="b"/>
                      <a:r>
                        <a:rPr lang="es-CR" sz="1800" u="none" strike="noStrike" dirty="0">
                          <a:effectLst/>
                        </a:rPr>
                        <a:t>65</a:t>
                      </a:r>
                      <a:endParaRPr lang="es-CR" sz="18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5"/>
                  </a:ext>
                </a:extLst>
              </a:tr>
              <a:tr h="305944">
                <a:tc>
                  <a:txBody>
                    <a:bodyPr/>
                    <a:lstStyle/>
                    <a:p>
                      <a:pPr algn="l" fontAlgn="b"/>
                      <a:r>
                        <a:rPr lang="es-CR" sz="1800" u="none" strike="noStrike" dirty="0">
                          <a:effectLst/>
                        </a:rPr>
                        <a:t>REC. COM, APOYO EDUC, INDIG, III Y EDUC. DIVER.</a:t>
                      </a:r>
                      <a:endParaRPr lang="es-CR" sz="1800" b="0" i="0" u="none" strike="noStrike" dirty="0">
                        <a:solidFill>
                          <a:srgbClr val="000000"/>
                        </a:solidFill>
                        <a:effectLst/>
                        <a:latin typeface="Calibri" panose="020F0502020204030204" pitchFamily="34" charset="0"/>
                      </a:endParaRPr>
                    </a:p>
                  </a:txBody>
                  <a:tcPr marL="9527" marR="9527" marT="9527" marB="0" anchor="b"/>
                </a:tc>
                <a:tc>
                  <a:txBody>
                    <a:bodyPr/>
                    <a:lstStyle/>
                    <a:p>
                      <a:pPr algn="ctr" fontAlgn="b"/>
                      <a:r>
                        <a:rPr lang="es-CR" sz="1800" u="none" strike="noStrike" dirty="0">
                          <a:effectLst/>
                        </a:rPr>
                        <a:t>11</a:t>
                      </a:r>
                      <a:endParaRPr lang="es-CR" sz="1800" b="0"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6"/>
                  </a:ext>
                </a:extLst>
              </a:tr>
              <a:tr h="305944">
                <a:tc>
                  <a:txBody>
                    <a:bodyPr/>
                    <a:lstStyle/>
                    <a:p>
                      <a:pPr algn="l" fontAlgn="b"/>
                      <a:r>
                        <a:rPr lang="es-CR" sz="1800" u="none" strike="noStrike">
                          <a:effectLst/>
                        </a:rPr>
                        <a:t>Total general</a:t>
                      </a:r>
                      <a:endParaRPr lang="es-CR" sz="1800" b="1" i="0" u="none" strike="noStrike">
                        <a:solidFill>
                          <a:srgbClr val="000000"/>
                        </a:solidFill>
                        <a:effectLst/>
                        <a:latin typeface="Calibri" panose="020F0502020204030204" pitchFamily="34" charset="0"/>
                      </a:endParaRPr>
                    </a:p>
                  </a:txBody>
                  <a:tcPr marL="9527" marR="9527" marT="9527" marB="0" anchor="b"/>
                </a:tc>
                <a:tc>
                  <a:txBody>
                    <a:bodyPr/>
                    <a:lstStyle/>
                    <a:p>
                      <a:pPr algn="ctr" fontAlgn="b"/>
                      <a:r>
                        <a:rPr lang="es-CR" sz="1800" b="1" u="none" strike="noStrike" dirty="0">
                          <a:effectLst/>
                        </a:rPr>
                        <a:t>9388</a:t>
                      </a:r>
                      <a:endParaRPr lang="es-CR" sz="1800" b="1" i="0" u="none" strike="noStrike" dirty="0">
                        <a:solidFill>
                          <a:srgbClr val="000000"/>
                        </a:solidFill>
                        <a:effectLst/>
                        <a:latin typeface="Calibri" panose="020F0502020204030204" pitchFamily="34" charset="0"/>
                      </a:endParaRPr>
                    </a:p>
                  </a:txBody>
                  <a:tcPr marL="9527" marR="9527" marT="9527" marB="0" anchor="b"/>
                </a:tc>
                <a:extLst>
                  <a:ext uri="{0D108BD9-81ED-4DB2-BD59-A6C34878D82A}">
                    <a16:rowId xmlns:a16="http://schemas.microsoft.com/office/drawing/2014/main" val="10007"/>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013581350"/>
              </p:ext>
            </p:extLst>
          </p:nvPr>
        </p:nvGraphicFramePr>
        <p:xfrm>
          <a:off x="1865170" y="5728270"/>
          <a:ext cx="9832083" cy="750744"/>
        </p:xfrm>
        <a:graphic>
          <a:graphicData uri="http://schemas.openxmlformats.org/drawingml/2006/table">
            <a:tbl>
              <a:tblPr>
                <a:tableStyleId>{5C22544A-7EE6-4342-B048-85BDC9FD1C3A}</a:tableStyleId>
              </a:tblPr>
              <a:tblGrid>
                <a:gridCol w="3075301">
                  <a:extLst>
                    <a:ext uri="{9D8B030D-6E8A-4147-A177-3AD203B41FA5}">
                      <a16:colId xmlns:a16="http://schemas.microsoft.com/office/drawing/2014/main" val="20000"/>
                    </a:ext>
                  </a:extLst>
                </a:gridCol>
                <a:gridCol w="1590016">
                  <a:extLst>
                    <a:ext uri="{9D8B030D-6E8A-4147-A177-3AD203B41FA5}">
                      <a16:colId xmlns:a16="http://schemas.microsoft.com/office/drawing/2014/main" val="20001"/>
                    </a:ext>
                  </a:extLst>
                </a:gridCol>
                <a:gridCol w="469706">
                  <a:extLst>
                    <a:ext uri="{9D8B030D-6E8A-4147-A177-3AD203B41FA5}">
                      <a16:colId xmlns:a16="http://schemas.microsoft.com/office/drawing/2014/main" val="20002"/>
                    </a:ext>
                  </a:extLst>
                </a:gridCol>
                <a:gridCol w="469706">
                  <a:extLst>
                    <a:ext uri="{9D8B030D-6E8A-4147-A177-3AD203B41FA5}">
                      <a16:colId xmlns:a16="http://schemas.microsoft.com/office/drawing/2014/main" val="20003"/>
                    </a:ext>
                  </a:extLst>
                </a:gridCol>
                <a:gridCol w="469706">
                  <a:extLst>
                    <a:ext uri="{9D8B030D-6E8A-4147-A177-3AD203B41FA5}">
                      <a16:colId xmlns:a16="http://schemas.microsoft.com/office/drawing/2014/main" val="20004"/>
                    </a:ext>
                  </a:extLst>
                </a:gridCol>
                <a:gridCol w="469706">
                  <a:extLst>
                    <a:ext uri="{9D8B030D-6E8A-4147-A177-3AD203B41FA5}">
                      <a16:colId xmlns:a16="http://schemas.microsoft.com/office/drawing/2014/main" val="20005"/>
                    </a:ext>
                  </a:extLst>
                </a:gridCol>
                <a:gridCol w="469706">
                  <a:extLst>
                    <a:ext uri="{9D8B030D-6E8A-4147-A177-3AD203B41FA5}">
                      <a16:colId xmlns:a16="http://schemas.microsoft.com/office/drawing/2014/main" val="20006"/>
                    </a:ext>
                  </a:extLst>
                </a:gridCol>
                <a:gridCol w="469706">
                  <a:extLst>
                    <a:ext uri="{9D8B030D-6E8A-4147-A177-3AD203B41FA5}">
                      <a16:colId xmlns:a16="http://schemas.microsoft.com/office/drawing/2014/main" val="20007"/>
                    </a:ext>
                  </a:extLst>
                </a:gridCol>
                <a:gridCol w="469706">
                  <a:extLst>
                    <a:ext uri="{9D8B030D-6E8A-4147-A177-3AD203B41FA5}">
                      <a16:colId xmlns:a16="http://schemas.microsoft.com/office/drawing/2014/main" val="20008"/>
                    </a:ext>
                  </a:extLst>
                </a:gridCol>
                <a:gridCol w="469706">
                  <a:extLst>
                    <a:ext uri="{9D8B030D-6E8A-4147-A177-3AD203B41FA5}">
                      <a16:colId xmlns:a16="http://schemas.microsoft.com/office/drawing/2014/main" val="20009"/>
                    </a:ext>
                  </a:extLst>
                </a:gridCol>
                <a:gridCol w="469706">
                  <a:extLst>
                    <a:ext uri="{9D8B030D-6E8A-4147-A177-3AD203B41FA5}">
                      <a16:colId xmlns:a16="http://schemas.microsoft.com/office/drawing/2014/main" val="20010"/>
                    </a:ext>
                  </a:extLst>
                </a:gridCol>
                <a:gridCol w="469706">
                  <a:extLst>
                    <a:ext uri="{9D8B030D-6E8A-4147-A177-3AD203B41FA5}">
                      <a16:colId xmlns:a16="http://schemas.microsoft.com/office/drawing/2014/main" val="20011"/>
                    </a:ext>
                  </a:extLst>
                </a:gridCol>
                <a:gridCol w="469706">
                  <a:extLst>
                    <a:ext uri="{9D8B030D-6E8A-4147-A177-3AD203B41FA5}">
                      <a16:colId xmlns:a16="http://schemas.microsoft.com/office/drawing/2014/main" val="20012"/>
                    </a:ext>
                  </a:extLst>
                </a:gridCol>
              </a:tblGrid>
              <a:tr h="253424">
                <a:tc>
                  <a:txBody>
                    <a:bodyPr/>
                    <a:lstStyle/>
                    <a:p>
                      <a:pPr algn="l" fontAlgn="b"/>
                      <a:r>
                        <a:rPr lang="es-CR" sz="1600" u="none" strike="noStrike" dirty="0">
                          <a:effectLst/>
                        </a:rPr>
                        <a:t>Observación:  </a:t>
                      </a:r>
                      <a:endParaRPr lang="es-CR" sz="1600" b="1"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600" b="0" i="0" u="none" strike="noStrike" dirty="0">
                        <a:solidFill>
                          <a:srgbClr val="000000"/>
                        </a:solidFill>
                        <a:effectLst/>
                        <a:latin typeface="Arial" panose="020B0604020202020204" pitchFamily="34" charset="0"/>
                      </a:endParaRPr>
                    </a:p>
                  </a:txBody>
                  <a:tcPr marL="9527" marR="9527" marT="9527" marB="0" anchor="b"/>
                </a:tc>
                <a:tc>
                  <a:txBody>
                    <a:bodyPr/>
                    <a:lstStyle/>
                    <a:p>
                      <a:pPr algn="l" fontAlgn="b"/>
                      <a:endParaRPr lang="es-CR" sz="1100" b="0" i="0" u="none" strike="noStrike">
                        <a:solidFill>
                          <a:srgbClr val="000000"/>
                        </a:solidFill>
                        <a:effectLst/>
                        <a:latin typeface="Arial" panose="020B0604020202020204" pitchFamily="34" charset="0"/>
                      </a:endParaRPr>
                    </a:p>
                  </a:txBody>
                  <a:tcPr marL="9527" marR="9527" marT="9527" marB="0" anchor="b"/>
                </a:tc>
                <a:extLst>
                  <a:ext uri="{0D108BD9-81ED-4DB2-BD59-A6C34878D82A}">
                    <a16:rowId xmlns:a16="http://schemas.microsoft.com/office/drawing/2014/main" val="10000"/>
                  </a:ext>
                </a:extLst>
              </a:tr>
              <a:tr h="497320">
                <a:tc gridSpan="13">
                  <a:txBody>
                    <a:bodyPr/>
                    <a:lstStyle/>
                    <a:p>
                      <a:pPr algn="l" fontAlgn="b"/>
                      <a:r>
                        <a:rPr lang="es-CR" sz="1600" u="none" strike="noStrike" dirty="0">
                          <a:effectLst/>
                        </a:rPr>
                        <a:t>Lo resaltado en color amarillo, en Secundaria no se paga como un recargo, se paga por lección, igualmente acorde a la matrícula autorizada de cada institución.  </a:t>
                      </a:r>
                      <a:endParaRPr lang="es-CR" sz="1600" b="0" i="0" u="none" strike="noStrike" dirty="0">
                        <a:solidFill>
                          <a:srgbClr val="000000"/>
                        </a:solidFill>
                        <a:effectLst/>
                        <a:latin typeface="Arial" panose="020B0604020202020204" pitchFamily="34" charset="0"/>
                      </a:endParaRPr>
                    </a:p>
                  </a:txBody>
                  <a:tcPr marL="9527" marR="9527" marT="9527" marB="0" anchor="b"/>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0001"/>
                  </a:ext>
                </a:extLst>
              </a:tr>
            </a:tbl>
          </a:graphicData>
        </a:graphic>
      </p:graphicFrame>
      <p:pic>
        <p:nvPicPr>
          <p:cNvPr id="7" name="5 Imagen" descr="Engrane-02.png">
            <a:extLst>
              <a:ext uri="{FF2B5EF4-FFF2-40B4-BE49-F238E27FC236}">
                <a16:creationId xmlns:a16="http://schemas.microsoft.com/office/drawing/2014/main" id="{C18EF4E7-9064-944E-BB4A-61CAC06024CA}"/>
              </a:ext>
            </a:extLst>
          </p:cNvPr>
          <p:cNvPicPr>
            <a:picLocks noChangeAspect="1"/>
          </p:cNvPicPr>
          <p:nvPr/>
        </p:nvPicPr>
        <p:blipFill>
          <a:blip r:embed="rId2" cstate="print"/>
          <a:stretch>
            <a:fillRect/>
          </a:stretch>
        </p:blipFill>
        <p:spPr>
          <a:xfrm>
            <a:off x="728074" y="413432"/>
            <a:ext cx="507233" cy="485801"/>
          </a:xfrm>
          <a:prstGeom prst="rect">
            <a:avLst/>
          </a:prstGeom>
        </p:spPr>
      </p:pic>
      <p:sp>
        <p:nvSpPr>
          <p:cNvPr id="8" name="CuadroTexto 11">
            <a:extLst>
              <a:ext uri="{FF2B5EF4-FFF2-40B4-BE49-F238E27FC236}">
                <a16:creationId xmlns:a16="http://schemas.microsoft.com/office/drawing/2014/main" id="{37781EBA-A90E-C140-81CE-2B7352CBE462}"/>
              </a:ext>
            </a:extLst>
          </p:cNvPr>
          <p:cNvSpPr txBox="1"/>
          <p:nvPr/>
        </p:nvSpPr>
        <p:spPr>
          <a:xfrm>
            <a:off x="1235307" y="397999"/>
            <a:ext cx="12385376" cy="523220"/>
          </a:xfrm>
          <a:prstGeom prst="rect">
            <a:avLst/>
          </a:prstGeom>
          <a:noFill/>
        </p:spPr>
        <p:txBody>
          <a:bodyPr wrap="square" rtlCol="0">
            <a:spAutoFit/>
          </a:bodyPr>
          <a:lstStyle/>
          <a:p>
            <a:r>
              <a:rPr lang="es-CR" sz="2800" b="1" dirty="0">
                <a:solidFill>
                  <a:srgbClr val="F79403"/>
                </a:solidFill>
                <a:latin typeface="Century Gothic" panose="020B0502020202020204" pitchFamily="34" charset="0"/>
              </a:rPr>
              <a:t>Gestión Administrativa para la gestión de la nivelación académica</a:t>
            </a:r>
          </a:p>
        </p:txBody>
      </p:sp>
    </p:spTree>
    <p:extLst>
      <p:ext uri="{BB962C8B-B14F-4D97-AF65-F5344CB8AC3E}">
        <p14:creationId xmlns:p14="http://schemas.microsoft.com/office/powerpoint/2010/main" val="2957741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27740A2-D80D-4AFB-B851-7379D8823AE9}"/>
              </a:ext>
            </a:extLst>
          </p:cNvPr>
          <p:cNvSpPr/>
          <p:nvPr/>
        </p:nvSpPr>
        <p:spPr>
          <a:xfrm>
            <a:off x="3431677" y="1987227"/>
            <a:ext cx="4265191" cy="323240"/>
          </a:xfrm>
          <a:prstGeom prst="rect">
            <a:avLst/>
          </a:prstGeom>
        </p:spPr>
        <p:txBody>
          <a:bodyPr wrap="square">
            <a:spAutoFit/>
          </a:bodyPr>
          <a:lstStyle/>
          <a:p>
            <a:pPr marL="285807" indent="-285807">
              <a:buFont typeface="Arial" panose="020B0604020202020204" pitchFamily="34" charset="0"/>
              <a:buChar char="•"/>
            </a:pPr>
            <a:endParaRPr lang="es-CR" sz="1500" b="1" dirty="0">
              <a:latin typeface="Century Gothic" panose="020B0502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5FBB47F1-5948-4E14-B7C8-82C792134843}"/>
              </a:ext>
            </a:extLst>
          </p:cNvPr>
          <p:cNvSpPr txBox="1"/>
          <p:nvPr/>
        </p:nvSpPr>
        <p:spPr>
          <a:xfrm>
            <a:off x="655909" y="1543380"/>
            <a:ext cx="11068126" cy="3772828"/>
          </a:xfrm>
          <a:prstGeom prst="rect">
            <a:avLst/>
          </a:prstGeom>
          <a:noFill/>
        </p:spPr>
        <p:txBody>
          <a:bodyPr wrap="square">
            <a:spAutoFit/>
          </a:bodyPr>
          <a:lstStyle/>
          <a:p>
            <a:pPr algn="just">
              <a:lnSpc>
                <a:spcPct val="107000"/>
              </a:lnSpc>
              <a:spcAft>
                <a:spcPts val="800"/>
              </a:spcAft>
            </a:pPr>
            <a:endParaRPr lang="es-CR" sz="1600" dirty="0">
              <a:latin typeface="Century Gothic" panose="020B0502020202020204" pitchFamily="34" charset="0"/>
              <a:ea typeface="Calibri" panose="020F0502020204030204" pitchFamily="34" charset="0"/>
              <a:cs typeface="Times New Roman" panose="02020603050405020304" pitchFamily="18" charset="0"/>
            </a:endParaRPr>
          </a:p>
          <a:p>
            <a:pPr marL="342969" indent="-342969" algn="just">
              <a:lnSpc>
                <a:spcPct val="107000"/>
              </a:lnSpc>
              <a:spcAft>
                <a:spcPts val="800"/>
              </a:spcAft>
              <a:buFont typeface="Wingdings" panose="05000000000000000000" pitchFamily="2" charset="2"/>
              <a:buChar char=""/>
            </a:pPr>
            <a:r>
              <a:rPr lang="es-CR" sz="2000" b="1" dirty="0">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Acciones propuestas para la optimización de las comisiones, comités y afines creados previo al 2021 (ya existentes)</a:t>
            </a:r>
            <a:endParaRPr lang="es-CR" sz="1600" dirty="0">
              <a:latin typeface="Century Gothic" panose="020B0502020202020204" pitchFamily="34" charset="0"/>
              <a:ea typeface="Calibri" panose="020F0502020204030204" pitchFamily="34" charset="0"/>
              <a:cs typeface="Times New Roman" panose="02020603050405020304" pitchFamily="18" charset="0"/>
            </a:endParaRPr>
          </a:p>
          <a:p>
            <a:pPr marL="342969" indent="-342969" algn="just">
              <a:lnSpc>
                <a:spcPct val="107000"/>
              </a:lnSpc>
              <a:spcAft>
                <a:spcPts val="800"/>
              </a:spcAft>
              <a:buFont typeface="Wingdings" panose="05000000000000000000" pitchFamily="2" charset="2"/>
              <a:buChar char=""/>
            </a:pPr>
            <a:r>
              <a:rPr lang="es-CR" dirty="0">
                <a:latin typeface="Century Gothic" panose="020B0502020202020204" pitchFamily="34" charset="0"/>
                <a:ea typeface="Calibri" panose="020F0502020204030204" pitchFamily="34" charset="0"/>
                <a:cs typeface="Times New Roman" panose="02020603050405020304" pitchFamily="18" charset="0"/>
              </a:rPr>
              <a:t>Dar continuidad a la comisión permanente para la disminución de cargas laborales docentes. </a:t>
            </a:r>
            <a:endParaRPr lang="es-CR" sz="1600" dirty="0">
              <a:latin typeface="Century Gothic" panose="020B0502020202020204" pitchFamily="34" charset="0"/>
              <a:ea typeface="Calibri" panose="020F0502020204030204" pitchFamily="34" charset="0"/>
              <a:cs typeface="Times New Roman" panose="02020603050405020304" pitchFamily="18" charset="0"/>
            </a:endParaRPr>
          </a:p>
          <a:p>
            <a:pPr marL="342969" indent="-342969" algn="just">
              <a:lnSpc>
                <a:spcPct val="107000"/>
              </a:lnSpc>
              <a:spcAft>
                <a:spcPts val="800"/>
              </a:spcAft>
              <a:buFont typeface="Wingdings" panose="05000000000000000000" pitchFamily="2" charset="2"/>
              <a:buChar char=""/>
            </a:pPr>
            <a:r>
              <a:rPr lang="es-CR" dirty="0">
                <a:latin typeface="Century Gothic" panose="020B0502020202020204" pitchFamily="34" charset="0"/>
                <a:ea typeface="Calibri" panose="020F0502020204030204" pitchFamily="34" charset="0"/>
                <a:cs typeface="Times New Roman" panose="02020603050405020304" pitchFamily="18" charset="0"/>
              </a:rPr>
              <a:t>A partir del insumo "Sistematización de comisiones, comités y afines" elaborado en octubre-noviembre 2021, girar una instrucción para que desde la Dirección de Asuntos Internacionales y Cooperación, Dirección de Asuntos Jurídicos y una representación del Viceministerio Académico revisen dicho documento y las observaciones indicadas y elaboren una propuesta para determinar la continuidad, pertinencia para el aval de las autoridades.  </a:t>
            </a:r>
            <a:endParaRPr lang="es-CR" sz="1600" dirty="0">
              <a:latin typeface="Century Gothic" panose="020B0502020202020204" pitchFamily="34" charset="0"/>
              <a:ea typeface="Calibri" panose="020F0502020204030204" pitchFamily="34" charset="0"/>
              <a:cs typeface="Times New Roman" panose="02020603050405020304" pitchFamily="18" charset="0"/>
            </a:endParaRPr>
          </a:p>
          <a:p>
            <a:pPr marL="342969" indent="-342969" algn="just">
              <a:lnSpc>
                <a:spcPct val="107000"/>
              </a:lnSpc>
              <a:spcAft>
                <a:spcPts val="800"/>
              </a:spcAft>
              <a:buFont typeface="Wingdings" panose="05000000000000000000" pitchFamily="2" charset="2"/>
              <a:buChar char=""/>
            </a:pPr>
            <a:r>
              <a:rPr lang="es-CR" dirty="0">
                <a:latin typeface="Century Gothic" panose="020B0502020202020204" pitchFamily="34" charset="0"/>
                <a:ea typeface="Calibri" panose="020F0502020204030204" pitchFamily="34" charset="0"/>
                <a:cs typeface="Times New Roman" panose="02020603050405020304" pitchFamily="18" charset="0"/>
              </a:rPr>
              <a:t>Establecer las coordinaciones que se estimen pertinentes para formular un estudio sobre el impacto y la eficacia de los comités, comisiones y afines para determinar costo- beneficio. </a:t>
            </a:r>
            <a:endParaRPr lang="es-CR" sz="16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5 Imagen" descr="Engrane-02.png">
            <a:extLst>
              <a:ext uri="{FF2B5EF4-FFF2-40B4-BE49-F238E27FC236}">
                <a16:creationId xmlns:a16="http://schemas.microsoft.com/office/drawing/2014/main" id="{051E9870-F040-5F44-8852-132BEB2910E6}"/>
              </a:ext>
            </a:extLst>
          </p:cNvPr>
          <p:cNvPicPr>
            <a:picLocks noChangeAspect="1"/>
          </p:cNvPicPr>
          <p:nvPr/>
        </p:nvPicPr>
        <p:blipFill>
          <a:blip r:embed="rId2" cstate="print"/>
          <a:stretch>
            <a:fillRect/>
          </a:stretch>
        </p:blipFill>
        <p:spPr>
          <a:xfrm>
            <a:off x="655909" y="405458"/>
            <a:ext cx="507233" cy="485801"/>
          </a:xfrm>
          <a:prstGeom prst="rect">
            <a:avLst/>
          </a:prstGeom>
        </p:spPr>
      </p:pic>
      <p:sp>
        <p:nvSpPr>
          <p:cNvPr id="8" name="CuadroTexto 11">
            <a:extLst>
              <a:ext uri="{FF2B5EF4-FFF2-40B4-BE49-F238E27FC236}">
                <a16:creationId xmlns:a16="http://schemas.microsoft.com/office/drawing/2014/main" id="{FE2827AC-8D20-2948-A16E-599D97C4A1B3}"/>
              </a:ext>
            </a:extLst>
          </p:cNvPr>
          <p:cNvSpPr txBox="1"/>
          <p:nvPr/>
        </p:nvSpPr>
        <p:spPr>
          <a:xfrm>
            <a:off x="1246312" y="350941"/>
            <a:ext cx="12025188" cy="523220"/>
          </a:xfrm>
          <a:prstGeom prst="rect">
            <a:avLst/>
          </a:prstGeom>
          <a:noFill/>
        </p:spPr>
        <p:txBody>
          <a:bodyPr wrap="square" rtlCol="0">
            <a:spAutoFit/>
          </a:bodyPr>
          <a:lstStyle/>
          <a:p>
            <a:r>
              <a:rPr lang="es-CR" sz="2800" b="1" dirty="0">
                <a:solidFill>
                  <a:srgbClr val="F79403"/>
                </a:solidFill>
                <a:latin typeface="Century Gothic" panose="020B0502020202020204" pitchFamily="34" charset="0"/>
              </a:rPr>
              <a:t>Gestión Administrativa para la gestión de la nivelación académica</a:t>
            </a:r>
          </a:p>
        </p:txBody>
      </p:sp>
    </p:spTree>
    <p:extLst>
      <p:ext uri="{BB962C8B-B14F-4D97-AF65-F5344CB8AC3E}">
        <p14:creationId xmlns:p14="http://schemas.microsoft.com/office/powerpoint/2010/main" val="2409169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27740A2-D80D-4AFB-B851-7379D8823AE9}"/>
              </a:ext>
            </a:extLst>
          </p:cNvPr>
          <p:cNvSpPr/>
          <p:nvPr/>
        </p:nvSpPr>
        <p:spPr>
          <a:xfrm>
            <a:off x="3431677" y="1987227"/>
            <a:ext cx="4265191" cy="323240"/>
          </a:xfrm>
          <a:prstGeom prst="rect">
            <a:avLst/>
          </a:prstGeom>
        </p:spPr>
        <p:txBody>
          <a:bodyPr wrap="square">
            <a:spAutoFit/>
          </a:bodyPr>
          <a:lstStyle/>
          <a:p>
            <a:pPr marL="285807" indent="-285807">
              <a:buFont typeface="Arial" panose="020B0604020202020204" pitchFamily="34" charset="0"/>
              <a:buChar char="•"/>
            </a:pPr>
            <a:endParaRPr lang="es-CR" sz="1500" b="1" dirty="0">
              <a:latin typeface="Century Gothic" panose="020B0502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9CA416F2-1429-425E-86ED-E53F962FACFA}"/>
              </a:ext>
            </a:extLst>
          </p:cNvPr>
          <p:cNvSpPr txBox="1"/>
          <p:nvPr/>
        </p:nvSpPr>
        <p:spPr>
          <a:xfrm>
            <a:off x="883114" y="1151127"/>
            <a:ext cx="10975340" cy="4665957"/>
          </a:xfrm>
          <a:prstGeom prst="rect">
            <a:avLst/>
          </a:prstGeom>
          <a:noFill/>
        </p:spPr>
        <p:txBody>
          <a:bodyPr wrap="square">
            <a:spAutoFit/>
          </a:bodyPr>
          <a:lstStyle/>
          <a:p>
            <a:pPr marL="342969" indent="-342969">
              <a:lnSpc>
                <a:spcPct val="107000"/>
              </a:lnSpc>
              <a:spcAft>
                <a:spcPts val="800"/>
              </a:spcAft>
              <a:buFont typeface="Wingdings" panose="05000000000000000000" pitchFamily="2" charset="2"/>
              <a:buChar char=""/>
            </a:pPr>
            <a:r>
              <a:rPr lang="es-CR" b="1" dirty="0">
                <a:solidFill>
                  <a:srgbClr val="000000"/>
                </a:solidFill>
                <a:effectLst>
                  <a:outerShdw blurRad="38100" dist="19050" dir="2700000" algn="tl">
                    <a:schemeClr val="dk1">
                      <a:alpha val="40000"/>
                    </a:schemeClr>
                  </a:outerShdw>
                </a:effectLst>
                <a:latin typeface="Century Gothic" panose="020B0502020202020204" pitchFamily="34" charset="0"/>
                <a:ea typeface="Calibri" panose="020F0502020204030204" pitchFamily="34" charset="0"/>
                <a:cs typeface="Times New Roman" panose="02020603050405020304" pitchFamily="18" charset="0"/>
              </a:rPr>
              <a:t>Acciones propuestas para regular la creación de comisiones, comités y afines a partir del año 2022.  </a:t>
            </a:r>
          </a:p>
          <a:p>
            <a:pPr>
              <a:lnSpc>
                <a:spcPct val="107000"/>
              </a:lnSpc>
              <a:spcAft>
                <a:spcPts val="800"/>
              </a:spcAft>
            </a:pPr>
            <a:endParaRPr lang="es-CR" sz="1400" dirty="0">
              <a:latin typeface="Century Gothic" panose="020B0502020202020204" pitchFamily="34" charset="0"/>
              <a:ea typeface="Calibri" panose="020F0502020204030204" pitchFamily="34" charset="0"/>
              <a:cs typeface="Times New Roman" panose="02020603050405020304" pitchFamily="18" charset="0"/>
            </a:endParaRPr>
          </a:p>
          <a:p>
            <a:pPr marL="342969" indent="-342969" algn="just">
              <a:lnSpc>
                <a:spcPct val="107000"/>
              </a:lnSpc>
              <a:spcAft>
                <a:spcPts val="800"/>
              </a:spcAft>
              <a:buFont typeface="Wingdings" panose="05000000000000000000" pitchFamily="2" charset="2"/>
              <a:buChar char="Ø"/>
            </a:pPr>
            <a:r>
              <a:rPr lang="es-CR" sz="1600" dirty="0">
                <a:latin typeface="Century Gothic" panose="020B0502020202020204" pitchFamily="34" charset="0"/>
                <a:ea typeface="Calibri" panose="020F0502020204030204" pitchFamily="34" charset="0"/>
                <a:cs typeface="Times New Roman" panose="02020603050405020304" pitchFamily="18" charset="0"/>
              </a:rPr>
              <a:t>Elaboración, con el equipo de gestión del procesos del Dpto. de Control Interno de la DPI, de una propuesta de procesos, sub procesos y procedimientos para regular la conformación de comisiones, comités, equipo de trabajo y afines que pueda ser implementada a partir del ciclo lectivo 2022. </a:t>
            </a:r>
          </a:p>
          <a:p>
            <a:pPr marL="342969" indent="-342969" algn="just">
              <a:lnSpc>
                <a:spcPct val="107000"/>
              </a:lnSpc>
              <a:spcAft>
                <a:spcPts val="800"/>
              </a:spcAft>
              <a:buFont typeface="Wingdings" panose="05000000000000000000" pitchFamily="2" charset="2"/>
              <a:buChar char="Ø"/>
            </a:pPr>
            <a:r>
              <a:rPr lang="es-CR" sz="1600" dirty="0">
                <a:latin typeface="Century Gothic" panose="020B0502020202020204" pitchFamily="34" charset="0"/>
                <a:ea typeface="Calibri" panose="020F0502020204030204" pitchFamily="34" charset="0"/>
                <a:cs typeface="Times New Roman" panose="02020603050405020304" pitchFamily="18" charset="0"/>
              </a:rPr>
              <a:t>Se sugiere emitir una instrucción a las dependencias centrales para no crear más convenios de cooperación, proyectos, programas u otras figuras que generen carga laboral en las personas docentes, administrativos, administrativo docente y técnico docente de los centros educativos. </a:t>
            </a:r>
            <a:endParaRPr lang="es-CR" sz="1400" dirty="0">
              <a:latin typeface="Century Gothic" panose="020B0502020202020204" pitchFamily="34" charset="0"/>
              <a:ea typeface="Calibri" panose="020F0502020204030204" pitchFamily="34" charset="0"/>
              <a:cs typeface="Times New Roman" panose="02020603050405020304" pitchFamily="18" charset="0"/>
            </a:endParaRPr>
          </a:p>
          <a:p>
            <a:pPr marL="342969" indent="-342969" algn="just">
              <a:lnSpc>
                <a:spcPct val="107000"/>
              </a:lnSpc>
              <a:spcAft>
                <a:spcPts val="800"/>
              </a:spcAft>
              <a:buFont typeface="Wingdings" panose="05000000000000000000" pitchFamily="2" charset="2"/>
              <a:buChar char=""/>
            </a:pPr>
            <a:r>
              <a:rPr lang="es-CR" sz="1600" dirty="0">
                <a:latin typeface="Century Gothic" panose="020B0502020202020204" pitchFamily="34" charset="0"/>
                <a:ea typeface="Calibri" panose="020F0502020204030204" pitchFamily="34" charset="0"/>
                <a:cs typeface="Times New Roman" panose="02020603050405020304" pitchFamily="18" charset="0"/>
              </a:rPr>
              <a:t>Instruir a los diferentes niveles del MEP (central, regional y de CE) para aplicar el procedimiento establecido y avalado por el Dpto. de Control Interno y Gestión del Riesgo de la Dirección de Planificación Institucional que regula la creación de comités, comisiones y afines. </a:t>
            </a:r>
            <a:endParaRPr lang="es-CR" sz="1400" dirty="0">
              <a:latin typeface="Century Gothic" panose="020B0502020202020204" pitchFamily="34" charset="0"/>
              <a:ea typeface="Calibri" panose="020F0502020204030204" pitchFamily="34" charset="0"/>
              <a:cs typeface="Times New Roman" panose="02020603050405020304" pitchFamily="18" charset="0"/>
            </a:endParaRPr>
          </a:p>
          <a:p>
            <a:pPr marL="342969" indent="-342969" algn="just">
              <a:lnSpc>
                <a:spcPct val="107000"/>
              </a:lnSpc>
              <a:spcAft>
                <a:spcPts val="800"/>
              </a:spcAft>
              <a:buFont typeface="Wingdings" panose="05000000000000000000" pitchFamily="2" charset="2"/>
              <a:buChar char=""/>
            </a:pPr>
            <a:r>
              <a:rPr lang="es-CR" sz="1600" dirty="0">
                <a:latin typeface="Century Gothic" panose="020B0502020202020204" pitchFamily="34" charset="0"/>
                <a:ea typeface="Calibri" panose="020F0502020204030204" pitchFamily="34" charset="0"/>
                <a:cs typeface="Times New Roman" panose="02020603050405020304" pitchFamily="18" charset="0"/>
              </a:rPr>
              <a:t>Que desde el Despacho Académico y en articulación con el Dpto. de Control Interno y Gestión del Riesgo se brinde seguimiento trimestral al acatamiento del procedimiento establecido para regular la creación de comisiones y afines. </a:t>
            </a:r>
            <a:endParaRPr lang="es-CR" sz="14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5 Imagen" descr="Engrane-02.png">
            <a:extLst>
              <a:ext uri="{FF2B5EF4-FFF2-40B4-BE49-F238E27FC236}">
                <a16:creationId xmlns:a16="http://schemas.microsoft.com/office/drawing/2014/main" id="{88EBCAAC-C8D0-7E43-906D-1CB55B9DCF55}"/>
              </a:ext>
            </a:extLst>
          </p:cNvPr>
          <p:cNvPicPr>
            <a:picLocks noChangeAspect="1"/>
          </p:cNvPicPr>
          <p:nvPr/>
        </p:nvPicPr>
        <p:blipFill>
          <a:blip r:embed="rId2" cstate="print"/>
          <a:stretch>
            <a:fillRect/>
          </a:stretch>
        </p:blipFill>
        <p:spPr>
          <a:xfrm>
            <a:off x="655909" y="405458"/>
            <a:ext cx="507233" cy="485801"/>
          </a:xfrm>
          <a:prstGeom prst="rect">
            <a:avLst/>
          </a:prstGeom>
        </p:spPr>
      </p:pic>
      <p:sp>
        <p:nvSpPr>
          <p:cNvPr id="8" name="CuadroTexto 11">
            <a:extLst>
              <a:ext uri="{FF2B5EF4-FFF2-40B4-BE49-F238E27FC236}">
                <a16:creationId xmlns:a16="http://schemas.microsoft.com/office/drawing/2014/main" id="{9A519862-C72B-5441-99D7-6DE022EB45C9}"/>
              </a:ext>
            </a:extLst>
          </p:cNvPr>
          <p:cNvSpPr txBox="1"/>
          <p:nvPr/>
        </p:nvSpPr>
        <p:spPr>
          <a:xfrm>
            <a:off x="1235150" y="386748"/>
            <a:ext cx="12036350" cy="523220"/>
          </a:xfrm>
          <a:prstGeom prst="rect">
            <a:avLst/>
          </a:prstGeom>
          <a:noFill/>
        </p:spPr>
        <p:txBody>
          <a:bodyPr wrap="square" rtlCol="0">
            <a:spAutoFit/>
          </a:bodyPr>
          <a:lstStyle/>
          <a:p>
            <a:r>
              <a:rPr lang="es-CR" sz="2800" b="1" dirty="0">
                <a:solidFill>
                  <a:srgbClr val="F79403"/>
                </a:solidFill>
                <a:latin typeface="Century Gothic" panose="020B0502020202020204" pitchFamily="34" charset="0"/>
              </a:rPr>
              <a:t>Gestión Administrativa para la gestión de la nivelación académica</a:t>
            </a:r>
          </a:p>
        </p:txBody>
      </p:sp>
    </p:spTree>
    <p:extLst>
      <p:ext uri="{BB962C8B-B14F-4D97-AF65-F5344CB8AC3E}">
        <p14:creationId xmlns:p14="http://schemas.microsoft.com/office/powerpoint/2010/main" val="1458176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27740A2-D80D-4AFB-B851-7379D8823AE9}"/>
              </a:ext>
            </a:extLst>
          </p:cNvPr>
          <p:cNvSpPr/>
          <p:nvPr/>
        </p:nvSpPr>
        <p:spPr>
          <a:xfrm>
            <a:off x="3431677" y="1987227"/>
            <a:ext cx="4265191" cy="323240"/>
          </a:xfrm>
          <a:prstGeom prst="rect">
            <a:avLst/>
          </a:prstGeom>
        </p:spPr>
        <p:txBody>
          <a:bodyPr wrap="square">
            <a:spAutoFit/>
          </a:bodyPr>
          <a:lstStyle/>
          <a:p>
            <a:pPr marL="285807" indent="-285807">
              <a:buFont typeface="Arial" panose="020B0604020202020204" pitchFamily="34" charset="0"/>
              <a:buChar char="•"/>
            </a:pPr>
            <a:endParaRPr lang="es-CR" sz="1500" b="1" dirty="0">
              <a:latin typeface="Century Gothic" panose="020B0502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5F68F27-BED7-BF46-9F29-CA96C390E8D3}"/>
              </a:ext>
            </a:extLst>
          </p:cNvPr>
          <p:cNvSpPr txBox="1"/>
          <p:nvPr/>
        </p:nvSpPr>
        <p:spPr>
          <a:xfrm>
            <a:off x="3611414" y="5718507"/>
            <a:ext cx="9289032" cy="523220"/>
          </a:xfrm>
          <a:prstGeom prst="rect">
            <a:avLst/>
          </a:prstGeom>
          <a:noFill/>
        </p:spPr>
        <p:txBody>
          <a:bodyPr wrap="square" rtlCol="0">
            <a:spAutoFit/>
          </a:bodyPr>
          <a:lstStyle/>
          <a:p>
            <a:r>
              <a:rPr lang="es-CR" sz="2800" b="1" dirty="0">
                <a:solidFill>
                  <a:schemeClr val="accent1"/>
                </a:solidFill>
                <a:latin typeface="Century Gothic" panose="020B0502020202020204" pitchFamily="34" charset="0"/>
              </a:rPr>
              <a:t>Proceso de consulta diciembre 2021</a:t>
            </a:r>
          </a:p>
        </p:txBody>
      </p:sp>
      <p:pic>
        <p:nvPicPr>
          <p:cNvPr id="4" name="Imagen 3">
            <a:extLst>
              <a:ext uri="{FF2B5EF4-FFF2-40B4-BE49-F238E27FC236}">
                <a16:creationId xmlns:a16="http://schemas.microsoft.com/office/drawing/2014/main" id="{B0C4349D-6EAF-464E-90B4-6125E92F0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499" y="837506"/>
            <a:ext cx="8668647" cy="4433583"/>
          </a:xfrm>
          <a:prstGeom prst="rect">
            <a:avLst/>
          </a:prstGeom>
        </p:spPr>
      </p:pic>
    </p:spTree>
    <p:extLst>
      <p:ext uri="{BB962C8B-B14F-4D97-AF65-F5344CB8AC3E}">
        <p14:creationId xmlns:p14="http://schemas.microsoft.com/office/powerpoint/2010/main" val="198705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96535" y="1708568"/>
            <a:ext cx="3349765" cy="646331"/>
          </a:xfrm>
          <a:prstGeom prst="rect">
            <a:avLst/>
          </a:prstGeom>
          <a:noFill/>
        </p:spPr>
        <p:txBody>
          <a:bodyPr wrap="square" rtlCol="0">
            <a:spAutoFit/>
          </a:bodyPr>
          <a:lstStyle/>
          <a:p>
            <a:pPr algn="ctr"/>
            <a:r>
              <a:rPr lang="es-CR" b="1" dirty="0">
                <a:solidFill>
                  <a:schemeClr val="accent1"/>
                </a:solidFill>
                <a:latin typeface="Century Gothic" pitchFamily="34" charset="0"/>
              </a:rPr>
              <a:t>Resultados</a:t>
            </a:r>
          </a:p>
          <a:p>
            <a:pPr algn="ctr"/>
            <a:r>
              <a:rPr lang="es-CR" b="1" dirty="0">
                <a:solidFill>
                  <a:schemeClr val="accent1"/>
                </a:solidFill>
                <a:latin typeface="Century Gothic" pitchFamily="34" charset="0"/>
              </a:rPr>
              <a:t>Pruebas ERCE</a:t>
            </a:r>
          </a:p>
        </p:txBody>
      </p:sp>
      <p:sp>
        <p:nvSpPr>
          <p:cNvPr id="10" name="CuadroTexto 9"/>
          <p:cNvSpPr txBox="1"/>
          <p:nvPr/>
        </p:nvSpPr>
        <p:spPr>
          <a:xfrm>
            <a:off x="983122" y="2919412"/>
            <a:ext cx="3418361" cy="646331"/>
          </a:xfrm>
          <a:prstGeom prst="rect">
            <a:avLst/>
          </a:prstGeom>
          <a:noFill/>
        </p:spPr>
        <p:txBody>
          <a:bodyPr wrap="square" rtlCol="0">
            <a:spAutoFit/>
          </a:bodyPr>
          <a:lstStyle/>
          <a:p>
            <a:pPr algn="ctr"/>
            <a:r>
              <a:rPr lang="es-CR" b="1" dirty="0">
                <a:solidFill>
                  <a:schemeClr val="accent1"/>
                </a:solidFill>
                <a:latin typeface="Century Gothic" pitchFamily="34" charset="0"/>
              </a:rPr>
              <a:t>Encuesta Nacional de Hogares ENAHO</a:t>
            </a:r>
          </a:p>
        </p:txBody>
      </p:sp>
      <p:sp>
        <p:nvSpPr>
          <p:cNvPr id="11" name="CuadroTexto 10"/>
          <p:cNvSpPr txBox="1"/>
          <p:nvPr/>
        </p:nvSpPr>
        <p:spPr>
          <a:xfrm>
            <a:off x="7949494" y="2945448"/>
            <a:ext cx="2800998" cy="646331"/>
          </a:xfrm>
          <a:prstGeom prst="rect">
            <a:avLst/>
          </a:prstGeom>
          <a:noFill/>
        </p:spPr>
        <p:txBody>
          <a:bodyPr wrap="square" rtlCol="0">
            <a:spAutoFit/>
          </a:bodyPr>
          <a:lstStyle/>
          <a:p>
            <a:pPr algn="ctr"/>
            <a:r>
              <a:rPr lang="es-ES" b="1" dirty="0">
                <a:solidFill>
                  <a:schemeClr val="accent4">
                    <a:lumMod val="60000"/>
                    <a:lumOff val="40000"/>
                  </a:schemeClr>
                </a:solidFill>
                <a:latin typeface="Century Gothic" pitchFamily="34" charset="0"/>
              </a:rPr>
              <a:t>Análisis de resultados SIRIMEP</a:t>
            </a:r>
            <a:endParaRPr lang="es-CR" b="1" dirty="0">
              <a:solidFill>
                <a:schemeClr val="accent4">
                  <a:lumMod val="60000"/>
                  <a:lumOff val="40000"/>
                </a:schemeClr>
              </a:solidFill>
              <a:latin typeface="Century Gothic" pitchFamily="34" charset="0"/>
            </a:endParaRPr>
          </a:p>
        </p:txBody>
      </p:sp>
      <p:sp>
        <p:nvSpPr>
          <p:cNvPr id="4" name="CuadroTexto 3">
            <a:extLst>
              <a:ext uri="{FF2B5EF4-FFF2-40B4-BE49-F238E27FC236}">
                <a16:creationId xmlns:a16="http://schemas.microsoft.com/office/drawing/2014/main" id="{E85BC7CC-3DDD-1E41-AED2-F1B516A1EB78}"/>
              </a:ext>
            </a:extLst>
          </p:cNvPr>
          <p:cNvSpPr txBox="1"/>
          <p:nvPr/>
        </p:nvSpPr>
        <p:spPr>
          <a:xfrm>
            <a:off x="183943" y="333590"/>
            <a:ext cx="12903614" cy="830997"/>
          </a:xfrm>
          <a:prstGeom prst="rect">
            <a:avLst/>
          </a:prstGeom>
          <a:noFill/>
        </p:spPr>
        <p:txBody>
          <a:bodyPr wrap="square" rtlCol="0">
            <a:spAutoFit/>
          </a:bodyPr>
          <a:lstStyle/>
          <a:p>
            <a:pPr algn="ctr"/>
            <a:r>
              <a:rPr lang="es-CR" sz="2400" b="1" dirty="0">
                <a:solidFill>
                  <a:srgbClr val="0070C0"/>
                </a:solidFill>
                <a:latin typeface="Century Gothic" pitchFamily="34" charset="0"/>
              </a:rPr>
              <a:t>Insumos estadísticos para toma de decisiones para elaborar el plan y para el proceso de acompañamiento</a:t>
            </a:r>
          </a:p>
        </p:txBody>
      </p:sp>
      <p:cxnSp>
        <p:nvCxnSpPr>
          <p:cNvPr id="23" name="22 Conector recto"/>
          <p:cNvCxnSpPr/>
          <p:nvPr/>
        </p:nvCxnSpPr>
        <p:spPr>
          <a:xfrm flipV="1">
            <a:off x="765668" y="1323976"/>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24" name="23 Conector recto"/>
          <p:cNvCxnSpPr>
            <a:cxnSpLocks/>
          </p:cNvCxnSpPr>
          <p:nvPr/>
        </p:nvCxnSpPr>
        <p:spPr>
          <a:xfrm flipV="1">
            <a:off x="765668" y="1267949"/>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26" name="25 Conector recto"/>
          <p:cNvCxnSpPr>
            <a:cxnSpLocks/>
          </p:cNvCxnSpPr>
          <p:nvPr/>
        </p:nvCxnSpPr>
        <p:spPr>
          <a:xfrm flipV="1">
            <a:off x="4728701" y="1323976"/>
            <a:ext cx="0" cy="3095928"/>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29" name="28 Conector recto"/>
          <p:cNvCxnSpPr>
            <a:cxnSpLocks/>
          </p:cNvCxnSpPr>
          <p:nvPr/>
        </p:nvCxnSpPr>
        <p:spPr>
          <a:xfrm flipV="1">
            <a:off x="2747318" y="1323976"/>
            <a:ext cx="0" cy="1595436"/>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50" name="49 Elipse"/>
          <p:cNvSpPr/>
          <p:nvPr/>
        </p:nvSpPr>
        <p:spPr>
          <a:xfrm>
            <a:off x="947118" y="4401902"/>
            <a:ext cx="36004" cy="3600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28" name="25 Conector recto">
            <a:extLst>
              <a:ext uri="{FF2B5EF4-FFF2-40B4-BE49-F238E27FC236}">
                <a16:creationId xmlns:a16="http://schemas.microsoft.com/office/drawing/2014/main" id="{80DD7AE5-4E29-334F-BA6A-647BCC47E8C0}"/>
              </a:ext>
            </a:extLst>
          </p:cNvPr>
          <p:cNvCxnSpPr>
            <a:cxnSpLocks/>
          </p:cNvCxnSpPr>
          <p:nvPr/>
        </p:nvCxnSpPr>
        <p:spPr>
          <a:xfrm flipV="1">
            <a:off x="7139806" y="1295962"/>
            <a:ext cx="0" cy="3141944"/>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34" name="25 Conector recto">
            <a:extLst>
              <a:ext uri="{FF2B5EF4-FFF2-40B4-BE49-F238E27FC236}">
                <a16:creationId xmlns:a16="http://schemas.microsoft.com/office/drawing/2014/main" id="{C6109761-2208-ED40-A83A-82017F4B253F}"/>
              </a:ext>
            </a:extLst>
          </p:cNvPr>
          <p:cNvCxnSpPr>
            <a:cxnSpLocks/>
          </p:cNvCxnSpPr>
          <p:nvPr/>
        </p:nvCxnSpPr>
        <p:spPr>
          <a:xfrm flipV="1">
            <a:off x="9087168" y="1267949"/>
            <a:ext cx="0" cy="165146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35" name="25 Conector recto">
            <a:extLst>
              <a:ext uri="{FF2B5EF4-FFF2-40B4-BE49-F238E27FC236}">
                <a16:creationId xmlns:a16="http://schemas.microsoft.com/office/drawing/2014/main" id="{F198B10F-F5C9-794C-A31A-1E6587523CE5}"/>
              </a:ext>
            </a:extLst>
          </p:cNvPr>
          <p:cNvCxnSpPr>
            <a:cxnSpLocks/>
          </p:cNvCxnSpPr>
          <p:nvPr/>
        </p:nvCxnSpPr>
        <p:spPr>
          <a:xfrm flipV="1">
            <a:off x="12612414" y="1267949"/>
            <a:ext cx="0" cy="825731"/>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8" name="Rectángulo 7">
            <a:extLst>
              <a:ext uri="{FF2B5EF4-FFF2-40B4-BE49-F238E27FC236}">
                <a16:creationId xmlns:a16="http://schemas.microsoft.com/office/drawing/2014/main" id="{249E1EE3-D09E-DB43-B4A4-9167BF94496C}"/>
              </a:ext>
            </a:extLst>
          </p:cNvPr>
          <p:cNvSpPr/>
          <p:nvPr/>
        </p:nvSpPr>
        <p:spPr>
          <a:xfrm>
            <a:off x="3076102" y="4401902"/>
            <a:ext cx="3017173" cy="369332"/>
          </a:xfrm>
          <a:prstGeom prst="rect">
            <a:avLst/>
          </a:prstGeom>
        </p:spPr>
        <p:txBody>
          <a:bodyPr wrap="none">
            <a:spAutoFit/>
          </a:bodyPr>
          <a:lstStyle/>
          <a:p>
            <a:pPr algn="ctr"/>
            <a:r>
              <a:rPr lang="es-ES" b="1" dirty="0">
                <a:solidFill>
                  <a:schemeClr val="accent4">
                    <a:lumMod val="60000"/>
                    <a:lumOff val="40000"/>
                  </a:schemeClr>
                </a:solidFill>
                <a:latin typeface="Century Gothic" panose="020B0502020202020204" pitchFamily="34" charset="0"/>
                <a:ea typeface="Times New Roman" panose="02020603050405020304" pitchFamily="18" charset="0"/>
              </a:rPr>
              <a:t>Resultados Pruebas FARO</a:t>
            </a:r>
            <a:endParaRPr lang="es-CR" dirty="0">
              <a:solidFill>
                <a:schemeClr val="accent4">
                  <a:lumMod val="60000"/>
                  <a:lumOff val="40000"/>
                </a:schemeClr>
              </a:solidFill>
              <a:latin typeface="Century Gothic" panose="020B0502020202020204" pitchFamily="34" charset="0"/>
            </a:endParaRPr>
          </a:p>
        </p:txBody>
      </p:sp>
      <p:sp>
        <p:nvSpPr>
          <p:cNvPr id="37" name="Rectángulo 36">
            <a:hlinkClick r:id="rId3" action="ppaction://hlinksldjump"/>
            <a:extLst>
              <a:ext uri="{FF2B5EF4-FFF2-40B4-BE49-F238E27FC236}">
                <a16:creationId xmlns:a16="http://schemas.microsoft.com/office/drawing/2014/main" id="{61E8D3B9-31FA-7F44-875B-CA656698D555}"/>
              </a:ext>
            </a:extLst>
          </p:cNvPr>
          <p:cNvSpPr/>
          <p:nvPr/>
        </p:nvSpPr>
        <p:spPr>
          <a:xfrm>
            <a:off x="6343701" y="4401902"/>
            <a:ext cx="2334293" cy="646331"/>
          </a:xfrm>
          <a:prstGeom prst="rect">
            <a:avLst/>
          </a:prstGeom>
        </p:spPr>
        <p:txBody>
          <a:bodyPr wrap="none">
            <a:spAutoFit/>
          </a:bodyPr>
          <a:lstStyle/>
          <a:p>
            <a:pPr algn="ctr"/>
            <a:r>
              <a:rPr lang="es-ES" b="1" dirty="0">
                <a:solidFill>
                  <a:schemeClr val="accent1"/>
                </a:solidFill>
                <a:latin typeface="Century Gothic" panose="020B0502020202020204" pitchFamily="34" charset="0"/>
                <a:ea typeface="Times New Roman" panose="02020603050405020304" pitchFamily="18" charset="0"/>
              </a:rPr>
              <a:t>Resultados Prueba </a:t>
            </a:r>
          </a:p>
          <a:p>
            <a:pPr algn="ctr"/>
            <a:r>
              <a:rPr lang="es-ES" b="1" dirty="0">
                <a:solidFill>
                  <a:schemeClr val="accent1"/>
                </a:solidFill>
                <a:latin typeface="Century Gothic" panose="020B0502020202020204" pitchFamily="34" charset="0"/>
              </a:rPr>
              <a:t>Dominio Lingüistico</a:t>
            </a:r>
            <a:endParaRPr lang="es-CR" dirty="0">
              <a:solidFill>
                <a:schemeClr val="accent1"/>
              </a:solidFill>
              <a:latin typeface="Century Gothic" panose="020B0502020202020204" pitchFamily="34" charset="0"/>
            </a:endParaRPr>
          </a:p>
        </p:txBody>
      </p:sp>
      <p:sp>
        <p:nvSpPr>
          <p:cNvPr id="39" name="CuadroTexto 38">
            <a:extLst>
              <a:ext uri="{FF2B5EF4-FFF2-40B4-BE49-F238E27FC236}">
                <a16:creationId xmlns:a16="http://schemas.microsoft.com/office/drawing/2014/main" id="{BBF013CF-87E2-5640-A29A-0E49FA688207}"/>
              </a:ext>
            </a:extLst>
          </p:cNvPr>
          <p:cNvSpPr txBox="1"/>
          <p:nvPr/>
        </p:nvSpPr>
        <p:spPr>
          <a:xfrm>
            <a:off x="10140928" y="2063687"/>
            <a:ext cx="3349765" cy="1200329"/>
          </a:xfrm>
          <a:prstGeom prst="rect">
            <a:avLst/>
          </a:prstGeom>
          <a:noFill/>
        </p:spPr>
        <p:txBody>
          <a:bodyPr wrap="square" rtlCol="0">
            <a:spAutoFit/>
          </a:bodyPr>
          <a:lstStyle/>
          <a:p>
            <a:pPr algn="ctr"/>
            <a:r>
              <a:rPr lang="es-CR" b="1" dirty="0">
                <a:solidFill>
                  <a:schemeClr val="accent4">
                    <a:lumMod val="60000"/>
                    <a:lumOff val="40000"/>
                  </a:schemeClr>
                </a:solidFill>
                <a:latin typeface="Century Gothic" pitchFamily="34" charset="0"/>
              </a:rPr>
              <a:t>Insumos que se obtengan del diagnóstico 2022</a:t>
            </a:r>
          </a:p>
          <a:p>
            <a:pPr algn="ctr"/>
            <a:endParaRPr lang="es-CR" b="1" dirty="0">
              <a:solidFill>
                <a:schemeClr val="accent4">
                  <a:lumMod val="60000"/>
                  <a:lumOff val="40000"/>
                </a:schemeClr>
              </a:solidFill>
              <a:latin typeface="Century Gothic" pitchFamily="34" charset="0"/>
            </a:endParaRPr>
          </a:p>
          <a:p>
            <a:pPr algn="ctr"/>
            <a:endParaRPr lang="es-CR" b="1" dirty="0">
              <a:solidFill>
                <a:schemeClr val="accent4">
                  <a:lumMod val="60000"/>
                  <a:lumOff val="40000"/>
                </a:schemeClr>
              </a:solidFill>
              <a:latin typeface="Century Gothic" pitchFamily="34" charset="0"/>
            </a:endParaRPr>
          </a:p>
        </p:txBody>
      </p:sp>
    </p:spTree>
    <p:extLst>
      <p:ext uri="{BB962C8B-B14F-4D97-AF65-F5344CB8AC3E}">
        <p14:creationId xmlns:p14="http://schemas.microsoft.com/office/powerpoint/2010/main" val="1499927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85BC7CC-3DDD-1E41-AED2-F1B516A1EB78}"/>
              </a:ext>
            </a:extLst>
          </p:cNvPr>
          <p:cNvSpPr txBox="1"/>
          <p:nvPr/>
        </p:nvSpPr>
        <p:spPr>
          <a:xfrm>
            <a:off x="183943" y="314101"/>
            <a:ext cx="12903614" cy="461665"/>
          </a:xfrm>
          <a:prstGeom prst="rect">
            <a:avLst/>
          </a:prstGeom>
          <a:noFill/>
        </p:spPr>
        <p:txBody>
          <a:bodyPr wrap="square" rtlCol="0">
            <a:spAutoFit/>
          </a:bodyPr>
          <a:lstStyle/>
          <a:p>
            <a:pPr algn="ctr"/>
            <a:r>
              <a:rPr lang="es-CR" sz="2400" b="1" dirty="0">
                <a:solidFill>
                  <a:srgbClr val="0070C0"/>
                </a:solidFill>
                <a:latin typeface="Century Gothic" pitchFamily="34" charset="0"/>
              </a:rPr>
              <a:t>Insumos estadísticos para toma de decisiones</a:t>
            </a:r>
          </a:p>
        </p:txBody>
      </p:sp>
      <p:sp>
        <p:nvSpPr>
          <p:cNvPr id="37" name="Rectángulo 36">
            <a:extLst>
              <a:ext uri="{FF2B5EF4-FFF2-40B4-BE49-F238E27FC236}">
                <a16:creationId xmlns:a16="http://schemas.microsoft.com/office/drawing/2014/main" id="{61E8D3B9-31FA-7F44-875B-CA656698D555}"/>
              </a:ext>
            </a:extLst>
          </p:cNvPr>
          <p:cNvSpPr/>
          <p:nvPr/>
        </p:nvSpPr>
        <p:spPr>
          <a:xfrm>
            <a:off x="3539406" y="886640"/>
            <a:ext cx="5328592" cy="369332"/>
          </a:xfrm>
          <a:prstGeom prst="rect">
            <a:avLst/>
          </a:prstGeom>
        </p:spPr>
        <p:txBody>
          <a:bodyPr wrap="square">
            <a:spAutoFit/>
          </a:bodyPr>
          <a:lstStyle/>
          <a:p>
            <a:pPr algn="ctr"/>
            <a:r>
              <a:rPr lang="es-ES" b="1" dirty="0">
                <a:solidFill>
                  <a:schemeClr val="accent4">
                    <a:lumMod val="60000"/>
                    <a:lumOff val="40000"/>
                  </a:schemeClr>
                </a:solidFill>
                <a:latin typeface="Century Gothic" panose="020B0502020202020204" pitchFamily="34" charset="0"/>
                <a:ea typeface="Times New Roman" panose="02020603050405020304" pitchFamily="18" charset="0"/>
              </a:rPr>
              <a:t>Resultados Prueba ERCE</a:t>
            </a:r>
            <a:endParaRPr lang="es-CR" dirty="0">
              <a:solidFill>
                <a:schemeClr val="accent4">
                  <a:lumMod val="60000"/>
                  <a:lumOff val="40000"/>
                </a:schemeClr>
              </a:solidFill>
              <a:latin typeface="Century Gothic" panose="020B0502020202020204" pitchFamily="34" charset="0"/>
            </a:endParaRPr>
          </a:p>
        </p:txBody>
      </p:sp>
      <p:cxnSp>
        <p:nvCxnSpPr>
          <p:cNvPr id="19" name="23 Conector recto">
            <a:extLst>
              <a:ext uri="{FF2B5EF4-FFF2-40B4-BE49-F238E27FC236}">
                <a16:creationId xmlns:a16="http://schemas.microsoft.com/office/drawing/2014/main" id="{EF109BAD-7C7D-FC44-9784-290D68827D2F}"/>
              </a:ext>
            </a:extLst>
          </p:cNvPr>
          <p:cNvCxnSpPr>
            <a:cxnSpLocks/>
          </p:cNvCxnSpPr>
          <p:nvPr/>
        </p:nvCxnSpPr>
        <p:spPr>
          <a:xfrm flipV="1">
            <a:off x="712377" y="1310662"/>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grpSp>
        <p:nvGrpSpPr>
          <p:cNvPr id="22" name="Grupo 21">
            <a:extLst>
              <a:ext uri="{FF2B5EF4-FFF2-40B4-BE49-F238E27FC236}">
                <a16:creationId xmlns:a16="http://schemas.microsoft.com/office/drawing/2014/main" id="{4226A9F0-D105-2840-A7E2-7C281F803020}"/>
              </a:ext>
            </a:extLst>
          </p:cNvPr>
          <p:cNvGrpSpPr/>
          <p:nvPr/>
        </p:nvGrpSpPr>
        <p:grpSpPr>
          <a:xfrm>
            <a:off x="1883222" y="2076476"/>
            <a:ext cx="9001000" cy="4098366"/>
            <a:chOff x="0" y="0"/>
            <a:chExt cx="5248275" cy="2834005"/>
          </a:xfrm>
        </p:grpSpPr>
        <p:grpSp>
          <p:nvGrpSpPr>
            <p:cNvPr id="23" name="Grupo 22">
              <a:extLst>
                <a:ext uri="{FF2B5EF4-FFF2-40B4-BE49-F238E27FC236}">
                  <a16:creationId xmlns:a16="http://schemas.microsoft.com/office/drawing/2014/main" id="{0A022427-9E41-EA48-8D95-A00FCB52A3A4}"/>
                </a:ext>
              </a:extLst>
            </p:cNvPr>
            <p:cNvGrpSpPr/>
            <p:nvPr/>
          </p:nvGrpSpPr>
          <p:grpSpPr>
            <a:xfrm>
              <a:off x="0" y="0"/>
              <a:ext cx="5248275" cy="2834005"/>
              <a:chOff x="0" y="0"/>
              <a:chExt cx="5248275" cy="2834005"/>
            </a:xfrm>
          </p:grpSpPr>
          <p:grpSp>
            <p:nvGrpSpPr>
              <p:cNvPr id="26" name="Grupo 25">
                <a:extLst>
                  <a:ext uri="{FF2B5EF4-FFF2-40B4-BE49-F238E27FC236}">
                    <a16:creationId xmlns:a16="http://schemas.microsoft.com/office/drawing/2014/main" id="{1E90966C-C068-0047-B4F2-8D09DFCC6DCC}"/>
                  </a:ext>
                </a:extLst>
              </p:cNvPr>
              <p:cNvGrpSpPr/>
              <p:nvPr/>
            </p:nvGrpSpPr>
            <p:grpSpPr>
              <a:xfrm>
                <a:off x="0" y="0"/>
                <a:ext cx="5229225" cy="2834005"/>
                <a:chOff x="0" y="0"/>
                <a:chExt cx="5229225" cy="2834005"/>
              </a:xfrm>
            </p:grpSpPr>
            <p:grpSp>
              <p:nvGrpSpPr>
                <p:cNvPr id="29" name="Grupo 28">
                  <a:extLst>
                    <a:ext uri="{FF2B5EF4-FFF2-40B4-BE49-F238E27FC236}">
                      <a16:creationId xmlns:a16="http://schemas.microsoft.com/office/drawing/2014/main" id="{B86DEC87-8BCA-074C-88A6-329D88B24F3B}"/>
                    </a:ext>
                  </a:extLst>
                </p:cNvPr>
                <p:cNvGrpSpPr/>
                <p:nvPr/>
              </p:nvGrpSpPr>
              <p:grpSpPr>
                <a:xfrm>
                  <a:off x="0" y="0"/>
                  <a:ext cx="4648200" cy="2834005"/>
                  <a:chOff x="0" y="0"/>
                  <a:chExt cx="4648200" cy="2834005"/>
                </a:xfrm>
              </p:grpSpPr>
              <p:graphicFrame>
                <p:nvGraphicFramePr>
                  <p:cNvPr id="33" name="Gráfico 3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69647255"/>
                      </p:ext>
                    </p:extLst>
                  </p:nvPr>
                </p:nvGraphicFramePr>
                <p:xfrm>
                  <a:off x="0" y="0"/>
                  <a:ext cx="4514851" cy="1348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Gráfico 33">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199131266"/>
                      </p:ext>
                    </p:extLst>
                  </p:nvPr>
                </p:nvGraphicFramePr>
                <p:xfrm>
                  <a:off x="57150" y="1485900"/>
                  <a:ext cx="4591050" cy="1348105"/>
                </p:xfrm>
                <a:graphic>
                  <a:graphicData uri="http://schemas.openxmlformats.org/drawingml/2006/chart">
                    <c:chart xmlns:c="http://schemas.openxmlformats.org/drawingml/2006/chart" xmlns:r="http://schemas.openxmlformats.org/officeDocument/2006/relationships" r:id="rId4"/>
                  </a:graphicData>
                </a:graphic>
              </p:graphicFrame>
            </p:grpSp>
            <p:pic>
              <p:nvPicPr>
                <p:cNvPr id="30" name="Imagen 29" descr="Tabla&#10;&#10;Descripción generada automáticamente">
                  <a:extLst>
                    <a:ext uri="{FF2B5EF4-FFF2-40B4-BE49-F238E27FC236}">
                      <a16:creationId xmlns:a16="http://schemas.microsoft.com/office/drawing/2014/main" id="{7BC80F5F-EED4-244B-9B01-D731D2B7FD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1475" y="85725"/>
                  <a:ext cx="1047750" cy="918845"/>
                </a:xfrm>
                <a:prstGeom prst="rect">
                  <a:avLst/>
                </a:prstGeom>
              </p:spPr>
            </p:pic>
          </p:grpSp>
          <p:pic>
            <p:nvPicPr>
              <p:cNvPr id="28" name="Imagen 27" descr="Tabla&#10;&#10;Descripción generada automáticamente">
                <a:extLst>
                  <a:ext uri="{FF2B5EF4-FFF2-40B4-BE49-F238E27FC236}">
                    <a16:creationId xmlns:a16="http://schemas.microsoft.com/office/drawing/2014/main" id="{EB653ED3-C5BB-1F46-9A3A-6A38463317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475" y="1685925"/>
                <a:ext cx="1066800" cy="941070"/>
              </a:xfrm>
              <a:prstGeom prst="rect">
                <a:avLst/>
              </a:prstGeom>
            </p:spPr>
          </p:pic>
        </p:grpSp>
        <p:sp>
          <p:nvSpPr>
            <p:cNvPr id="24" name="Rectángulo 23">
              <a:extLst>
                <a:ext uri="{FF2B5EF4-FFF2-40B4-BE49-F238E27FC236}">
                  <a16:creationId xmlns:a16="http://schemas.microsoft.com/office/drawing/2014/main" id="{003955DB-EDF7-DF47-A43B-233578772D74}"/>
                </a:ext>
              </a:extLst>
            </p:cNvPr>
            <p:cNvSpPr/>
            <p:nvPr/>
          </p:nvSpPr>
          <p:spPr>
            <a:xfrm>
              <a:off x="57150" y="9525"/>
              <a:ext cx="1457325" cy="25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5" name="Rectángulo 24">
              <a:extLst>
                <a:ext uri="{FF2B5EF4-FFF2-40B4-BE49-F238E27FC236}">
                  <a16:creationId xmlns:a16="http://schemas.microsoft.com/office/drawing/2014/main" id="{D07534B9-22D5-CE44-9049-4B96BBFADF99}"/>
                </a:ext>
              </a:extLst>
            </p:cNvPr>
            <p:cNvSpPr/>
            <p:nvPr/>
          </p:nvSpPr>
          <p:spPr>
            <a:xfrm>
              <a:off x="99800" y="1388534"/>
              <a:ext cx="1457325" cy="25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
        <p:nvSpPr>
          <p:cNvPr id="3" name="CuadroTexto 2">
            <a:extLst>
              <a:ext uri="{FF2B5EF4-FFF2-40B4-BE49-F238E27FC236}">
                <a16:creationId xmlns:a16="http://schemas.microsoft.com/office/drawing/2014/main" id="{31666055-F9FB-FB47-B364-900DF5DBF4CA}"/>
              </a:ext>
            </a:extLst>
          </p:cNvPr>
          <p:cNvSpPr txBox="1"/>
          <p:nvPr/>
        </p:nvSpPr>
        <p:spPr>
          <a:xfrm>
            <a:off x="443062" y="3298391"/>
            <a:ext cx="3331085" cy="461665"/>
          </a:xfrm>
          <a:prstGeom prst="rect">
            <a:avLst/>
          </a:prstGeom>
          <a:noFill/>
        </p:spPr>
        <p:txBody>
          <a:bodyPr wrap="square" rtlCol="0">
            <a:spAutoFit/>
          </a:bodyPr>
          <a:lstStyle/>
          <a:p>
            <a:r>
              <a:rPr lang="es-CR" sz="2400" b="1" dirty="0"/>
              <a:t>Lectura</a:t>
            </a:r>
          </a:p>
        </p:txBody>
      </p:sp>
    </p:spTree>
    <p:extLst>
      <p:ext uri="{BB962C8B-B14F-4D97-AF65-F5344CB8AC3E}">
        <p14:creationId xmlns:p14="http://schemas.microsoft.com/office/powerpoint/2010/main" val="217340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85BC7CC-3DDD-1E41-AED2-F1B516A1EB78}"/>
              </a:ext>
            </a:extLst>
          </p:cNvPr>
          <p:cNvSpPr txBox="1"/>
          <p:nvPr/>
        </p:nvSpPr>
        <p:spPr>
          <a:xfrm>
            <a:off x="183943" y="314101"/>
            <a:ext cx="12903614" cy="461665"/>
          </a:xfrm>
          <a:prstGeom prst="rect">
            <a:avLst/>
          </a:prstGeom>
          <a:noFill/>
        </p:spPr>
        <p:txBody>
          <a:bodyPr wrap="square" rtlCol="0">
            <a:spAutoFit/>
          </a:bodyPr>
          <a:lstStyle/>
          <a:p>
            <a:pPr algn="ctr"/>
            <a:r>
              <a:rPr lang="es-CR" sz="2400" b="1" dirty="0">
                <a:solidFill>
                  <a:srgbClr val="0070C0"/>
                </a:solidFill>
                <a:latin typeface="Century Gothic" pitchFamily="34" charset="0"/>
              </a:rPr>
              <a:t>Insumos estadísticos para toma de decisiones</a:t>
            </a:r>
          </a:p>
        </p:txBody>
      </p:sp>
      <p:sp>
        <p:nvSpPr>
          <p:cNvPr id="37" name="Rectángulo 36">
            <a:extLst>
              <a:ext uri="{FF2B5EF4-FFF2-40B4-BE49-F238E27FC236}">
                <a16:creationId xmlns:a16="http://schemas.microsoft.com/office/drawing/2014/main" id="{61E8D3B9-31FA-7F44-875B-CA656698D555}"/>
              </a:ext>
            </a:extLst>
          </p:cNvPr>
          <p:cNvSpPr/>
          <p:nvPr/>
        </p:nvSpPr>
        <p:spPr>
          <a:xfrm>
            <a:off x="3539406" y="886640"/>
            <a:ext cx="5328592" cy="369332"/>
          </a:xfrm>
          <a:prstGeom prst="rect">
            <a:avLst/>
          </a:prstGeom>
        </p:spPr>
        <p:txBody>
          <a:bodyPr wrap="square">
            <a:spAutoFit/>
          </a:bodyPr>
          <a:lstStyle/>
          <a:p>
            <a:pPr algn="ctr"/>
            <a:r>
              <a:rPr lang="es-ES" b="1" dirty="0">
                <a:solidFill>
                  <a:schemeClr val="accent4">
                    <a:lumMod val="60000"/>
                    <a:lumOff val="40000"/>
                  </a:schemeClr>
                </a:solidFill>
                <a:latin typeface="Century Gothic" panose="020B0502020202020204" pitchFamily="34" charset="0"/>
                <a:ea typeface="Times New Roman" panose="02020603050405020304" pitchFamily="18" charset="0"/>
              </a:rPr>
              <a:t>Resultados Prueba ERCE</a:t>
            </a:r>
            <a:endParaRPr lang="es-CR" dirty="0">
              <a:solidFill>
                <a:schemeClr val="accent4">
                  <a:lumMod val="60000"/>
                  <a:lumOff val="40000"/>
                </a:schemeClr>
              </a:solidFill>
              <a:latin typeface="Century Gothic" panose="020B0502020202020204" pitchFamily="34" charset="0"/>
            </a:endParaRPr>
          </a:p>
        </p:txBody>
      </p:sp>
      <p:cxnSp>
        <p:nvCxnSpPr>
          <p:cNvPr id="19" name="23 Conector recto">
            <a:extLst>
              <a:ext uri="{FF2B5EF4-FFF2-40B4-BE49-F238E27FC236}">
                <a16:creationId xmlns:a16="http://schemas.microsoft.com/office/drawing/2014/main" id="{EF109BAD-7C7D-FC44-9784-290D68827D2F}"/>
              </a:ext>
            </a:extLst>
          </p:cNvPr>
          <p:cNvCxnSpPr>
            <a:cxnSpLocks/>
          </p:cNvCxnSpPr>
          <p:nvPr/>
        </p:nvCxnSpPr>
        <p:spPr>
          <a:xfrm flipV="1">
            <a:off x="712377" y="1310662"/>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3" name="CuadroTexto 2">
            <a:extLst>
              <a:ext uri="{FF2B5EF4-FFF2-40B4-BE49-F238E27FC236}">
                <a16:creationId xmlns:a16="http://schemas.microsoft.com/office/drawing/2014/main" id="{31666055-F9FB-FB47-B364-900DF5DBF4CA}"/>
              </a:ext>
            </a:extLst>
          </p:cNvPr>
          <p:cNvSpPr txBox="1"/>
          <p:nvPr/>
        </p:nvSpPr>
        <p:spPr>
          <a:xfrm>
            <a:off x="443062" y="3298391"/>
            <a:ext cx="3331085" cy="461665"/>
          </a:xfrm>
          <a:prstGeom prst="rect">
            <a:avLst/>
          </a:prstGeom>
          <a:noFill/>
        </p:spPr>
        <p:txBody>
          <a:bodyPr wrap="square" rtlCol="0">
            <a:spAutoFit/>
          </a:bodyPr>
          <a:lstStyle/>
          <a:p>
            <a:r>
              <a:rPr lang="es-CR" sz="2400" b="1" dirty="0"/>
              <a:t>Matemática</a:t>
            </a:r>
          </a:p>
        </p:txBody>
      </p:sp>
      <p:grpSp>
        <p:nvGrpSpPr>
          <p:cNvPr id="18" name="Grupo 17">
            <a:extLst>
              <a:ext uri="{FF2B5EF4-FFF2-40B4-BE49-F238E27FC236}">
                <a16:creationId xmlns:a16="http://schemas.microsoft.com/office/drawing/2014/main" id="{B6A8BB95-B9AF-1A40-A558-7F1F12CF5079}"/>
              </a:ext>
            </a:extLst>
          </p:cNvPr>
          <p:cNvGrpSpPr/>
          <p:nvPr/>
        </p:nvGrpSpPr>
        <p:grpSpPr>
          <a:xfrm>
            <a:off x="3395390" y="1761999"/>
            <a:ext cx="6480720" cy="2252359"/>
            <a:chOff x="0" y="0"/>
            <a:chExt cx="5162550" cy="1348105"/>
          </a:xfrm>
        </p:grpSpPr>
        <p:grpSp>
          <p:nvGrpSpPr>
            <p:cNvPr id="20" name="Grupo 19">
              <a:extLst>
                <a:ext uri="{FF2B5EF4-FFF2-40B4-BE49-F238E27FC236}">
                  <a16:creationId xmlns:a16="http://schemas.microsoft.com/office/drawing/2014/main" id="{71022C4E-3549-174E-A078-72F0AEA8BF44}"/>
                </a:ext>
              </a:extLst>
            </p:cNvPr>
            <p:cNvGrpSpPr/>
            <p:nvPr/>
          </p:nvGrpSpPr>
          <p:grpSpPr>
            <a:xfrm>
              <a:off x="0" y="0"/>
              <a:ext cx="5162550" cy="1348105"/>
              <a:chOff x="0" y="0"/>
              <a:chExt cx="5162550" cy="1348105"/>
            </a:xfrm>
          </p:grpSpPr>
          <p:graphicFrame>
            <p:nvGraphicFramePr>
              <p:cNvPr id="27" name="Gráfico 26">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3722072102"/>
                  </p:ext>
                </p:extLst>
              </p:nvPr>
            </p:nvGraphicFramePr>
            <p:xfrm>
              <a:off x="0" y="0"/>
              <a:ext cx="4524375" cy="1348105"/>
            </p:xfrm>
            <a:graphic>
              <a:graphicData uri="http://schemas.openxmlformats.org/drawingml/2006/chart">
                <c:chart xmlns:c="http://schemas.openxmlformats.org/drawingml/2006/chart" xmlns:r="http://schemas.openxmlformats.org/officeDocument/2006/relationships" r:id="rId3"/>
              </a:graphicData>
            </a:graphic>
          </p:graphicFrame>
          <p:pic>
            <p:nvPicPr>
              <p:cNvPr id="31" name="Imagen 30" descr="Tabla&#10;&#10;Descripción generada automáticamente">
                <a:extLst>
                  <a:ext uri="{FF2B5EF4-FFF2-40B4-BE49-F238E27FC236}">
                    <a16:creationId xmlns:a16="http://schemas.microsoft.com/office/drawing/2014/main" id="{52890DD2-C62F-4E4C-9090-14E231AF8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14325"/>
                <a:ext cx="1047750" cy="918845"/>
              </a:xfrm>
              <a:prstGeom prst="rect">
                <a:avLst/>
              </a:prstGeom>
            </p:spPr>
          </p:pic>
        </p:grpSp>
        <p:sp>
          <p:nvSpPr>
            <p:cNvPr id="21" name="Rectángulo 20">
              <a:extLst>
                <a:ext uri="{FF2B5EF4-FFF2-40B4-BE49-F238E27FC236}">
                  <a16:creationId xmlns:a16="http://schemas.microsoft.com/office/drawing/2014/main" id="{61C94BD3-73E5-E04B-B38B-4DA7EE702465}"/>
                </a:ext>
              </a:extLst>
            </p:cNvPr>
            <p:cNvSpPr/>
            <p:nvPr/>
          </p:nvSpPr>
          <p:spPr>
            <a:xfrm>
              <a:off x="66675" y="9525"/>
              <a:ext cx="1733550" cy="247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grpSp>
        <p:nvGrpSpPr>
          <p:cNvPr id="32" name="Grupo 31">
            <a:extLst>
              <a:ext uri="{FF2B5EF4-FFF2-40B4-BE49-F238E27FC236}">
                <a16:creationId xmlns:a16="http://schemas.microsoft.com/office/drawing/2014/main" id="{3CA824C0-8A39-9448-8653-0C0D33163DDD}"/>
              </a:ext>
            </a:extLst>
          </p:cNvPr>
          <p:cNvGrpSpPr/>
          <p:nvPr/>
        </p:nvGrpSpPr>
        <p:grpSpPr>
          <a:xfrm>
            <a:off x="3424932" y="4128861"/>
            <a:ext cx="6480720" cy="2252409"/>
            <a:chOff x="0" y="0"/>
            <a:chExt cx="5226124" cy="1348105"/>
          </a:xfrm>
        </p:grpSpPr>
        <p:grpSp>
          <p:nvGrpSpPr>
            <p:cNvPr id="35" name="Grupo 34">
              <a:extLst>
                <a:ext uri="{FF2B5EF4-FFF2-40B4-BE49-F238E27FC236}">
                  <a16:creationId xmlns:a16="http://schemas.microsoft.com/office/drawing/2014/main" id="{E41B5E3D-8233-8B4F-9ED8-A0663161F9EA}"/>
                </a:ext>
              </a:extLst>
            </p:cNvPr>
            <p:cNvGrpSpPr/>
            <p:nvPr/>
          </p:nvGrpSpPr>
          <p:grpSpPr>
            <a:xfrm>
              <a:off x="0" y="0"/>
              <a:ext cx="5226124" cy="1348105"/>
              <a:chOff x="0" y="0"/>
              <a:chExt cx="5226124" cy="1348105"/>
            </a:xfrm>
          </p:grpSpPr>
          <p:graphicFrame>
            <p:nvGraphicFramePr>
              <p:cNvPr id="38" name="Gráfico 37">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1323955045"/>
                  </p:ext>
                </p:extLst>
              </p:nvPr>
            </p:nvGraphicFramePr>
            <p:xfrm>
              <a:off x="0" y="0"/>
              <a:ext cx="4010025" cy="1348105"/>
            </p:xfrm>
            <a:graphic>
              <a:graphicData uri="http://schemas.openxmlformats.org/drawingml/2006/chart">
                <c:chart xmlns:c="http://schemas.openxmlformats.org/drawingml/2006/chart" xmlns:r="http://schemas.openxmlformats.org/officeDocument/2006/relationships" r:id="rId5"/>
              </a:graphicData>
            </a:graphic>
          </p:graphicFrame>
          <p:pic>
            <p:nvPicPr>
              <p:cNvPr id="39" name="Imagen 38" descr="Tabla&#10;&#10;Descripción generada automáticamente">
                <a:extLst>
                  <a:ext uri="{FF2B5EF4-FFF2-40B4-BE49-F238E27FC236}">
                    <a16:creationId xmlns:a16="http://schemas.microsoft.com/office/drawing/2014/main" id="{36D41E6E-9FE8-9047-BD86-B7C1E9C0E7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4325" y="295275"/>
                <a:ext cx="1101799" cy="800100"/>
              </a:xfrm>
              <a:prstGeom prst="rect">
                <a:avLst/>
              </a:prstGeom>
            </p:spPr>
          </p:pic>
        </p:grpSp>
        <p:sp>
          <p:nvSpPr>
            <p:cNvPr id="36" name="Rectángulo 35">
              <a:extLst>
                <a:ext uri="{FF2B5EF4-FFF2-40B4-BE49-F238E27FC236}">
                  <a16:creationId xmlns:a16="http://schemas.microsoft.com/office/drawing/2014/main" id="{3B8911B9-A892-1949-956F-6E5F42524D15}"/>
                </a:ext>
              </a:extLst>
            </p:cNvPr>
            <p:cNvSpPr/>
            <p:nvPr/>
          </p:nvSpPr>
          <p:spPr>
            <a:xfrm>
              <a:off x="66675" y="19050"/>
              <a:ext cx="1733550" cy="247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Tree>
    <p:extLst>
      <p:ext uri="{BB962C8B-B14F-4D97-AF65-F5344CB8AC3E}">
        <p14:creationId xmlns:p14="http://schemas.microsoft.com/office/powerpoint/2010/main" val="186581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85BC7CC-3DDD-1E41-AED2-F1B516A1EB78}"/>
              </a:ext>
            </a:extLst>
          </p:cNvPr>
          <p:cNvSpPr txBox="1"/>
          <p:nvPr/>
        </p:nvSpPr>
        <p:spPr>
          <a:xfrm>
            <a:off x="183943" y="314101"/>
            <a:ext cx="12903614" cy="461665"/>
          </a:xfrm>
          <a:prstGeom prst="rect">
            <a:avLst/>
          </a:prstGeom>
          <a:noFill/>
        </p:spPr>
        <p:txBody>
          <a:bodyPr wrap="square" rtlCol="0">
            <a:spAutoFit/>
          </a:bodyPr>
          <a:lstStyle/>
          <a:p>
            <a:pPr algn="ctr"/>
            <a:r>
              <a:rPr lang="es-CR" sz="2400" b="1" dirty="0">
                <a:solidFill>
                  <a:srgbClr val="0070C0"/>
                </a:solidFill>
                <a:latin typeface="Century Gothic" pitchFamily="34" charset="0"/>
              </a:rPr>
              <a:t>Insumos estadísticos para toma de decisiones</a:t>
            </a:r>
          </a:p>
        </p:txBody>
      </p:sp>
      <p:sp>
        <p:nvSpPr>
          <p:cNvPr id="37" name="Rectángulo 36">
            <a:extLst>
              <a:ext uri="{FF2B5EF4-FFF2-40B4-BE49-F238E27FC236}">
                <a16:creationId xmlns:a16="http://schemas.microsoft.com/office/drawing/2014/main" id="{61E8D3B9-31FA-7F44-875B-CA656698D555}"/>
              </a:ext>
            </a:extLst>
          </p:cNvPr>
          <p:cNvSpPr/>
          <p:nvPr/>
        </p:nvSpPr>
        <p:spPr>
          <a:xfrm>
            <a:off x="3539406" y="886640"/>
            <a:ext cx="5328592" cy="369332"/>
          </a:xfrm>
          <a:prstGeom prst="rect">
            <a:avLst/>
          </a:prstGeom>
        </p:spPr>
        <p:txBody>
          <a:bodyPr wrap="square">
            <a:spAutoFit/>
          </a:bodyPr>
          <a:lstStyle/>
          <a:p>
            <a:pPr algn="ctr"/>
            <a:r>
              <a:rPr lang="es-ES" b="1" dirty="0">
                <a:solidFill>
                  <a:schemeClr val="accent4">
                    <a:lumMod val="60000"/>
                    <a:lumOff val="40000"/>
                  </a:schemeClr>
                </a:solidFill>
                <a:latin typeface="Century Gothic" panose="020B0502020202020204" pitchFamily="34" charset="0"/>
                <a:ea typeface="Times New Roman" panose="02020603050405020304" pitchFamily="18" charset="0"/>
              </a:rPr>
              <a:t>Resultados Prueba ERCE</a:t>
            </a:r>
            <a:endParaRPr lang="es-CR" dirty="0">
              <a:solidFill>
                <a:schemeClr val="accent4">
                  <a:lumMod val="60000"/>
                  <a:lumOff val="40000"/>
                </a:schemeClr>
              </a:solidFill>
              <a:latin typeface="Century Gothic" panose="020B0502020202020204" pitchFamily="34" charset="0"/>
            </a:endParaRPr>
          </a:p>
        </p:txBody>
      </p:sp>
      <p:cxnSp>
        <p:nvCxnSpPr>
          <p:cNvPr id="19" name="23 Conector recto">
            <a:extLst>
              <a:ext uri="{FF2B5EF4-FFF2-40B4-BE49-F238E27FC236}">
                <a16:creationId xmlns:a16="http://schemas.microsoft.com/office/drawing/2014/main" id="{EF109BAD-7C7D-FC44-9784-290D68827D2F}"/>
              </a:ext>
            </a:extLst>
          </p:cNvPr>
          <p:cNvCxnSpPr>
            <a:cxnSpLocks/>
          </p:cNvCxnSpPr>
          <p:nvPr/>
        </p:nvCxnSpPr>
        <p:spPr>
          <a:xfrm flipV="1">
            <a:off x="712377" y="1310662"/>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3" name="CuadroTexto 2">
            <a:extLst>
              <a:ext uri="{FF2B5EF4-FFF2-40B4-BE49-F238E27FC236}">
                <a16:creationId xmlns:a16="http://schemas.microsoft.com/office/drawing/2014/main" id="{31666055-F9FB-FB47-B364-900DF5DBF4CA}"/>
              </a:ext>
            </a:extLst>
          </p:cNvPr>
          <p:cNvSpPr txBox="1"/>
          <p:nvPr/>
        </p:nvSpPr>
        <p:spPr>
          <a:xfrm>
            <a:off x="900262" y="3022761"/>
            <a:ext cx="3331085" cy="461665"/>
          </a:xfrm>
          <a:prstGeom prst="rect">
            <a:avLst/>
          </a:prstGeom>
          <a:noFill/>
        </p:spPr>
        <p:txBody>
          <a:bodyPr wrap="square" rtlCol="0">
            <a:spAutoFit/>
          </a:bodyPr>
          <a:lstStyle/>
          <a:p>
            <a:r>
              <a:rPr lang="es-CR" sz="2400" b="1" dirty="0"/>
              <a:t>Ciencias</a:t>
            </a:r>
          </a:p>
        </p:txBody>
      </p:sp>
      <p:pic>
        <p:nvPicPr>
          <p:cNvPr id="6" name="Imagen 5">
            <a:extLst>
              <a:ext uri="{FF2B5EF4-FFF2-40B4-BE49-F238E27FC236}">
                <a16:creationId xmlns:a16="http://schemas.microsoft.com/office/drawing/2014/main" id="{F61EE880-D663-6248-A91C-BE5847DB9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318" y="2061642"/>
            <a:ext cx="9073008" cy="2764532"/>
          </a:xfrm>
          <a:prstGeom prst="rect">
            <a:avLst/>
          </a:prstGeom>
        </p:spPr>
      </p:pic>
    </p:spTree>
    <p:extLst>
      <p:ext uri="{BB962C8B-B14F-4D97-AF65-F5344CB8AC3E}">
        <p14:creationId xmlns:p14="http://schemas.microsoft.com/office/powerpoint/2010/main" val="13143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85BC7CC-3DDD-1E41-AED2-F1B516A1EB78}"/>
              </a:ext>
            </a:extLst>
          </p:cNvPr>
          <p:cNvSpPr txBox="1"/>
          <p:nvPr/>
        </p:nvSpPr>
        <p:spPr>
          <a:xfrm>
            <a:off x="237234" y="619471"/>
            <a:ext cx="12903614" cy="461665"/>
          </a:xfrm>
          <a:prstGeom prst="rect">
            <a:avLst/>
          </a:prstGeom>
          <a:noFill/>
        </p:spPr>
        <p:txBody>
          <a:bodyPr wrap="square" rtlCol="0">
            <a:spAutoFit/>
          </a:bodyPr>
          <a:lstStyle/>
          <a:p>
            <a:pPr algn="ctr"/>
            <a:r>
              <a:rPr lang="es-CR" sz="2400" b="1" dirty="0">
                <a:solidFill>
                  <a:srgbClr val="0070C0"/>
                </a:solidFill>
                <a:latin typeface="Century Gothic" pitchFamily="34" charset="0"/>
              </a:rPr>
              <a:t>Encuesta Nacional de Hogares ENAHO</a:t>
            </a:r>
          </a:p>
        </p:txBody>
      </p:sp>
      <p:cxnSp>
        <p:nvCxnSpPr>
          <p:cNvPr id="23" name="22 Conector recto"/>
          <p:cNvCxnSpPr/>
          <p:nvPr/>
        </p:nvCxnSpPr>
        <p:spPr>
          <a:xfrm flipV="1">
            <a:off x="765668" y="1323976"/>
            <a:ext cx="0" cy="288000"/>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50" name="49 Elipse"/>
          <p:cNvSpPr/>
          <p:nvPr/>
        </p:nvSpPr>
        <p:spPr>
          <a:xfrm>
            <a:off x="947118" y="4401902"/>
            <a:ext cx="36004" cy="3600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35" name="25 Conector recto">
            <a:extLst>
              <a:ext uri="{FF2B5EF4-FFF2-40B4-BE49-F238E27FC236}">
                <a16:creationId xmlns:a16="http://schemas.microsoft.com/office/drawing/2014/main" id="{F198B10F-F5C9-794C-A31A-1E6587523CE5}"/>
              </a:ext>
            </a:extLst>
          </p:cNvPr>
          <p:cNvCxnSpPr>
            <a:cxnSpLocks/>
          </p:cNvCxnSpPr>
          <p:nvPr/>
        </p:nvCxnSpPr>
        <p:spPr>
          <a:xfrm flipV="1">
            <a:off x="12612414" y="1267949"/>
            <a:ext cx="0" cy="825731"/>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pic>
        <p:nvPicPr>
          <p:cNvPr id="17" name="Imagen 16">
            <a:extLst>
              <a:ext uri="{FF2B5EF4-FFF2-40B4-BE49-F238E27FC236}">
                <a16:creationId xmlns:a16="http://schemas.microsoft.com/office/drawing/2014/main" id="{5342B647-B9D0-6541-A3B2-38650EC8A6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7436" y="1112262"/>
            <a:ext cx="5095658" cy="5127856"/>
          </a:xfrm>
          <a:prstGeom prst="rect">
            <a:avLst/>
          </a:prstGeom>
          <a:noFill/>
          <a:ln>
            <a:noFill/>
          </a:ln>
        </p:spPr>
      </p:pic>
    </p:spTree>
    <p:extLst>
      <p:ext uri="{BB962C8B-B14F-4D97-AF65-F5344CB8AC3E}">
        <p14:creationId xmlns:p14="http://schemas.microsoft.com/office/powerpoint/2010/main" val="279761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85BC7CC-3DDD-1E41-AED2-F1B516A1EB78}"/>
              </a:ext>
            </a:extLst>
          </p:cNvPr>
          <p:cNvSpPr txBox="1"/>
          <p:nvPr/>
        </p:nvSpPr>
        <p:spPr>
          <a:xfrm>
            <a:off x="183943" y="314101"/>
            <a:ext cx="12903614" cy="461665"/>
          </a:xfrm>
          <a:prstGeom prst="rect">
            <a:avLst/>
          </a:prstGeom>
          <a:noFill/>
        </p:spPr>
        <p:txBody>
          <a:bodyPr wrap="square" rtlCol="0">
            <a:spAutoFit/>
          </a:bodyPr>
          <a:lstStyle/>
          <a:p>
            <a:pPr algn="ctr"/>
            <a:r>
              <a:rPr lang="es-CR" sz="2400" b="1" dirty="0">
                <a:solidFill>
                  <a:srgbClr val="0070C0"/>
                </a:solidFill>
                <a:latin typeface="Century Gothic" pitchFamily="34" charset="0"/>
              </a:rPr>
              <a:t>Insumos estadísticos para toma de decisiones</a:t>
            </a:r>
          </a:p>
        </p:txBody>
      </p:sp>
      <p:sp>
        <p:nvSpPr>
          <p:cNvPr id="50" name="49 Elipse"/>
          <p:cNvSpPr/>
          <p:nvPr/>
        </p:nvSpPr>
        <p:spPr>
          <a:xfrm>
            <a:off x="947118" y="4401902"/>
            <a:ext cx="36004" cy="3600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7" name="Rectángulo 36">
            <a:extLst>
              <a:ext uri="{FF2B5EF4-FFF2-40B4-BE49-F238E27FC236}">
                <a16:creationId xmlns:a16="http://schemas.microsoft.com/office/drawing/2014/main" id="{61E8D3B9-31FA-7F44-875B-CA656698D555}"/>
              </a:ext>
            </a:extLst>
          </p:cNvPr>
          <p:cNvSpPr/>
          <p:nvPr/>
        </p:nvSpPr>
        <p:spPr>
          <a:xfrm>
            <a:off x="3539406" y="886640"/>
            <a:ext cx="5328592" cy="369332"/>
          </a:xfrm>
          <a:prstGeom prst="rect">
            <a:avLst/>
          </a:prstGeom>
        </p:spPr>
        <p:txBody>
          <a:bodyPr wrap="square">
            <a:spAutoFit/>
          </a:bodyPr>
          <a:lstStyle/>
          <a:p>
            <a:pPr algn="ctr"/>
            <a:r>
              <a:rPr lang="es-ES" b="1" dirty="0">
                <a:solidFill>
                  <a:schemeClr val="accent4">
                    <a:lumMod val="60000"/>
                    <a:lumOff val="40000"/>
                  </a:schemeClr>
                </a:solidFill>
                <a:latin typeface="Century Gothic" panose="020B0502020202020204" pitchFamily="34" charset="0"/>
                <a:ea typeface="Times New Roman" panose="02020603050405020304" pitchFamily="18" charset="0"/>
              </a:rPr>
              <a:t>Resultados Prueba </a:t>
            </a:r>
            <a:r>
              <a:rPr lang="es-ES" b="1" dirty="0">
                <a:solidFill>
                  <a:schemeClr val="accent4">
                    <a:lumMod val="60000"/>
                    <a:lumOff val="40000"/>
                  </a:schemeClr>
                </a:solidFill>
                <a:latin typeface="Century Gothic" panose="020B0502020202020204" pitchFamily="34" charset="0"/>
              </a:rPr>
              <a:t>Dominio Lingüistico 2021</a:t>
            </a:r>
            <a:endParaRPr lang="es-CR" dirty="0">
              <a:solidFill>
                <a:schemeClr val="accent4">
                  <a:lumMod val="60000"/>
                  <a:lumOff val="40000"/>
                </a:schemeClr>
              </a:solidFill>
              <a:latin typeface="Century Gothic" panose="020B0502020202020204" pitchFamily="34" charset="0"/>
            </a:endParaRPr>
          </a:p>
        </p:txBody>
      </p:sp>
      <p:cxnSp>
        <p:nvCxnSpPr>
          <p:cNvPr id="18" name="22 Conector recto">
            <a:extLst>
              <a:ext uri="{FF2B5EF4-FFF2-40B4-BE49-F238E27FC236}">
                <a16:creationId xmlns:a16="http://schemas.microsoft.com/office/drawing/2014/main" id="{C867170C-5960-7742-BF68-284A41418308}"/>
              </a:ext>
            </a:extLst>
          </p:cNvPr>
          <p:cNvCxnSpPr>
            <a:cxnSpLocks/>
          </p:cNvCxnSpPr>
          <p:nvPr/>
        </p:nvCxnSpPr>
        <p:spPr>
          <a:xfrm flipV="1">
            <a:off x="3035350" y="1318545"/>
            <a:ext cx="0" cy="53554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19" name="23 Conector recto">
            <a:extLst>
              <a:ext uri="{FF2B5EF4-FFF2-40B4-BE49-F238E27FC236}">
                <a16:creationId xmlns:a16="http://schemas.microsoft.com/office/drawing/2014/main" id="{EF109BAD-7C7D-FC44-9784-290D68827D2F}"/>
              </a:ext>
            </a:extLst>
          </p:cNvPr>
          <p:cNvCxnSpPr>
            <a:cxnSpLocks/>
          </p:cNvCxnSpPr>
          <p:nvPr/>
        </p:nvCxnSpPr>
        <p:spPr>
          <a:xfrm flipV="1">
            <a:off x="712377" y="1310662"/>
            <a:ext cx="11846746" cy="56027"/>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27" name="25 Conector recto">
            <a:extLst>
              <a:ext uri="{FF2B5EF4-FFF2-40B4-BE49-F238E27FC236}">
                <a16:creationId xmlns:a16="http://schemas.microsoft.com/office/drawing/2014/main" id="{40A4AF15-75A5-B348-B0C7-96A1C9936C58}"/>
              </a:ext>
            </a:extLst>
          </p:cNvPr>
          <p:cNvCxnSpPr>
            <a:cxnSpLocks/>
          </p:cNvCxnSpPr>
          <p:nvPr/>
        </p:nvCxnSpPr>
        <p:spPr>
          <a:xfrm flipV="1">
            <a:off x="11100246" y="1310663"/>
            <a:ext cx="0" cy="318536"/>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5" name="Rectángulo 4">
            <a:extLst>
              <a:ext uri="{FF2B5EF4-FFF2-40B4-BE49-F238E27FC236}">
                <a16:creationId xmlns:a16="http://schemas.microsoft.com/office/drawing/2014/main" id="{D582FE55-075F-1F42-9EEF-E84E74B86BCB}"/>
              </a:ext>
            </a:extLst>
          </p:cNvPr>
          <p:cNvSpPr/>
          <p:nvPr/>
        </p:nvSpPr>
        <p:spPr>
          <a:xfrm>
            <a:off x="267809" y="3111559"/>
            <a:ext cx="3013924" cy="1652760"/>
          </a:xfrm>
          <a:prstGeom prst="rect">
            <a:avLst/>
          </a:prstGeom>
        </p:spPr>
        <p:txBody>
          <a:bodyPr wrap="square">
            <a:spAutoFit/>
          </a:bodyPr>
          <a:lstStyle/>
          <a:p>
            <a:pPr lvl="0" algn="just">
              <a:lnSpc>
                <a:spcPct val="107000"/>
              </a:lnSpc>
            </a:pPr>
            <a:r>
              <a:rPr lang="es-CR" sz="1600" dirty="0">
                <a:latin typeface="Century Gothic" panose="020B0502020202020204" pitchFamily="34" charset="0"/>
                <a:ea typeface="Calibri" panose="020F0502020204030204" pitchFamily="34" charset="0"/>
                <a:cs typeface="Times New Roman" panose="02020603050405020304" pitchFamily="18" charset="0"/>
              </a:rPr>
              <a:t>un 33% de la población evaluada ya alcanza los niveles esperados según el perfil de salida del programa estudio, es decir, A1+, A2 y A2+. </a:t>
            </a:r>
          </a:p>
        </p:txBody>
      </p:sp>
      <p:sp>
        <p:nvSpPr>
          <p:cNvPr id="6" name="Rectángulo 5">
            <a:extLst>
              <a:ext uri="{FF2B5EF4-FFF2-40B4-BE49-F238E27FC236}">
                <a16:creationId xmlns:a16="http://schemas.microsoft.com/office/drawing/2014/main" id="{E5C20011-700C-9349-96EC-E3BC6DB2951F}"/>
              </a:ext>
            </a:extLst>
          </p:cNvPr>
          <p:cNvSpPr/>
          <p:nvPr/>
        </p:nvSpPr>
        <p:spPr>
          <a:xfrm>
            <a:off x="6851774" y="4769321"/>
            <a:ext cx="5040560" cy="1389291"/>
          </a:xfrm>
          <a:prstGeom prst="rect">
            <a:avLst/>
          </a:prstGeom>
        </p:spPr>
        <p:txBody>
          <a:bodyPr wrap="square">
            <a:spAutoFit/>
          </a:bodyPr>
          <a:lstStyle/>
          <a:p>
            <a:pPr marL="457200" algn="just">
              <a:lnSpc>
                <a:spcPct val="107000"/>
              </a:lnSpc>
            </a:pPr>
            <a:r>
              <a:rPr lang="es-CR" sz="1600" dirty="0">
                <a:latin typeface="Century Gothic" panose="020B0502020202020204" pitchFamily="34" charset="0"/>
                <a:ea typeface="Calibri" panose="020F0502020204030204" pitchFamily="34" charset="0"/>
                <a:cs typeface="Times New Roman" panose="02020603050405020304" pitchFamily="18" charset="0"/>
              </a:rPr>
              <a:t> </a:t>
            </a:r>
          </a:p>
          <a:p>
            <a:pPr lvl="0" algn="just">
              <a:lnSpc>
                <a:spcPct val="107000"/>
              </a:lnSpc>
              <a:spcAft>
                <a:spcPts val="800"/>
              </a:spcAft>
            </a:pPr>
            <a:r>
              <a:rPr lang="es-CR" sz="1600" dirty="0">
                <a:latin typeface="Century Gothic" panose="020B0502020202020204" pitchFamily="34" charset="0"/>
                <a:ea typeface="Calibri" panose="020F0502020204030204" pitchFamily="34" charset="0"/>
                <a:cs typeface="Times New Roman" panose="02020603050405020304" pitchFamily="18" charset="0"/>
              </a:rPr>
              <a:t>El 81% de los estudiantes que egresan de los LEBS  se encuentran en las bandas B1,B2 y C1. En el 2019 el 74% alcanzó estas bandas por lo que se observa una mejora de 7 puntos porcentuales.</a:t>
            </a:r>
          </a:p>
        </p:txBody>
      </p:sp>
      <p:sp>
        <p:nvSpPr>
          <p:cNvPr id="7" name="Rectángulo 6">
            <a:extLst>
              <a:ext uri="{FF2B5EF4-FFF2-40B4-BE49-F238E27FC236}">
                <a16:creationId xmlns:a16="http://schemas.microsoft.com/office/drawing/2014/main" id="{55603865-477D-1049-A4CC-877D4C3256E3}"/>
              </a:ext>
            </a:extLst>
          </p:cNvPr>
          <p:cNvSpPr/>
          <p:nvPr/>
        </p:nvSpPr>
        <p:spPr>
          <a:xfrm>
            <a:off x="3661717" y="4401902"/>
            <a:ext cx="3085494" cy="1077218"/>
          </a:xfrm>
          <a:prstGeom prst="rect">
            <a:avLst/>
          </a:prstGeom>
        </p:spPr>
        <p:txBody>
          <a:bodyPr wrap="square">
            <a:spAutoFit/>
          </a:bodyPr>
          <a:lstStyle/>
          <a:p>
            <a:r>
              <a:rPr lang="es-CR" sz="1600" dirty="0">
                <a:latin typeface="Century Gothic" panose="020B0502020202020204" pitchFamily="34" charset="0"/>
                <a:ea typeface="Calibri" panose="020F0502020204030204" pitchFamily="34" charset="0"/>
                <a:cs typeface="Times New Roman" panose="02020603050405020304" pitchFamily="18" charset="0"/>
              </a:rPr>
              <a:t>Un 66% alcanza un A1 consolidado, mientras que solo un 0.4% se encuentra en un nivel pre-A1.</a:t>
            </a:r>
            <a:endParaRPr lang="es-CR" sz="1600" dirty="0">
              <a:latin typeface="Century Gothic" panose="020B0502020202020204" pitchFamily="34" charset="0"/>
            </a:endParaRPr>
          </a:p>
        </p:txBody>
      </p:sp>
      <p:sp>
        <p:nvSpPr>
          <p:cNvPr id="13" name="CuadroTexto 12">
            <a:extLst>
              <a:ext uri="{FF2B5EF4-FFF2-40B4-BE49-F238E27FC236}">
                <a16:creationId xmlns:a16="http://schemas.microsoft.com/office/drawing/2014/main" id="{3677C15A-DA03-7F44-BA3D-2E4651329CBC}"/>
              </a:ext>
            </a:extLst>
          </p:cNvPr>
          <p:cNvSpPr txBox="1"/>
          <p:nvPr/>
        </p:nvSpPr>
        <p:spPr>
          <a:xfrm>
            <a:off x="2459286" y="1774680"/>
            <a:ext cx="3168352" cy="369332"/>
          </a:xfrm>
          <a:prstGeom prst="rect">
            <a:avLst/>
          </a:prstGeom>
          <a:noFill/>
        </p:spPr>
        <p:txBody>
          <a:bodyPr wrap="square" rtlCol="0">
            <a:spAutoFit/>
          </a:bodyPr>
          <a:lstStyle/>
          <a:p>
            <a:r>
              <a:rPr lang="es-CR" b="1" dirty="0">
                <a:latin typeface="Century Gothic" panose="020B0502020202020204" pitchFamily="34" charset="0"/>
              </a:rPr>
              <a:t>Primaria</a:t>
            </a:r>
          </a:p>
        </p:txBody>
      </p:sp>
      <p:sp>
        <p:nvSpPr>
          <p:cNvPr id="31" name="CuadroTexto 30">
            <a:extLst>
              <a:ext uri="{FF2B5EF4-FFF2-40B4-BE49-F238E27FC236}">
                <a16:creationId xmlns:a16="http://schemas.microsoft.com/office/drawing/2014/main" id="{0692F903-5DA6-904C-878D-6235C178579B}"/>
              </a:ext>
            </a:extLst>
          </p:cNvPr>
          <p:cNvSpPr txBox="1"/>
          <p:nvPr/>
        </p:nvSpPr>
        <p:spPr>
          <a:xfrm>
            <a:off x="10405671" y="1586317"/>
            <a:ext cx="3168352" cy="369332"/>
          </a:xfrm>
          <a:prstGeom prst="rect">
            <a:avLst/>
          </a:prstGeom>
          <a:noFill/>
        </p:spPr>
        <p:txBody>
          <a:bodyPr wrap="square" rtlCol="0">
            <a:spAutoFit/>
          </a:bodyPr>
          <a:lstStyle/>
          <a:p>
            <a:r>
              <a:rPr lang="es-CR" b="1" dirty="0">
                <a:latin typeface="Century Gothic" panose="020B0502020202020204" pitchFamily="34" charset="0"/>
              </a:rPr>
              <a:t>Secundaria</a:t>
            </a:r>
          </a:p>
        </p:txBody>
      </p:sp>
      <p:cxnSp>
        <p:nvCxnSpPr>
          <p:cNvPr id="32" name="23 Conector recto">
            <a:extLst>
              <a:ext uri="{FF2B5EF4-FFF2-40B4-BE49-F238E27FC236}">
                <a16:creationId xmlns:a16="http://schemas.microsoft.com/office/drawing/2014/main" id="{1EACB4CF-6C10-5347-BE98-16B463590889}"/>
              </a:ext>
            </a:extLst>
          </p:cNvPr>
          <p:cNvCxnSpPr>
            <a:cxnSpLocks/>
          </p:cNvCxnSpPr>
          <p:nvPr/>
        </p:nvCxnSpPr>
        <p:spPr>
          <a:xfrm flipV="1">
            <a:off x="443062" y="2557044"/>
            <a:ext cx="4680520" cy="1897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36" name="23 Conector recto">
            <a:extLst>
              <a:ext uri="{FF2B5EF4-FFF2-40B4-BE49-F238E27FC236}">
                <a16:creationId xmlns:a16="http://schemas.microsoft.com/office/drawing/2014/main" id="{AD752E0E-5962-784A-B53B-C027869D6F48}"/>
              </a:ext>
            </a:extLst>
          </p:cNvPr>
          <p:cNvCxnSpPr>
            <a:cxnSpLocks/>
          </p:cNvCxnSpPr>
          <p:nvPr/>
        </p:nvCxnSpPr>
        <p:spPr>
          <a:xfrm>
            <a:off x="7355830" y="2432215"/>
            <a:ext cx="5544616" cy="1"/>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17" name="Rectángulo 16">
            <a:extLst>
              <a:ext uri="{FF2B5EF4-FFF2-40B4-BE49-F238E27FC236}">
                <a16:creationId xmlns:a16="http://schemas.microsoft.com/office/drawing/2014/main" id="{4483476F-E0CA-5447-867C-6917C70F8A29}"/>
              </a:ext>
            </a:extLst>
          </p:cNvPr>
          <p:cNvSpPr/>
          <p:nvPr/>
        </p:nvSpPr>
        <p:spPr>
          <a:xfrm>
            <a:off x="7881590" y="2908782"/>
            <a:ext cx="5040560" cy="1389291"/>
          </a:xfrm>
          <a:prstGeom prst="rect">
            <a:avLst/>
          </a:prstGeom>
        </p:spPr>
        <p:txBody>
          <a:bodyPr wrap="square">
            <a:spAutoFit/>
          </a:bodyPr>
          <a:lstStyle/>
          <a:p>
            <a:pPr lvl="0" algn="just">
              <a:lnSpc>
                <a:spcPct val="107000"/>
              </a:lnSpc>
            </a:pPr>
            <a:r>
              <a:rPr lang="es-CR" sz="1600" dirty="0">
                <a:latin typeface="Century Gothic" panose="020B0502020202020204" pitchFamily="34" charset="0"/>
                <a:ea typeface="Calibri" panose="020F0502020204030204" pitchFamily="34" charset="0"/>
                <a:cs typeface="Times New Roman" panose="02020603050405020304" pitchFamily="18" charset="0"/>
              </a:rPr>
              <a:t>36% de las personas estudiantes se encuentran o superan  el perfil de salida esperado según el programa de estudio. Es decir, cerca de 27,000 estudiantes ya gozan de un nivel de bilingüismo intermedio o avanzado al graduarse. </a:t>
            </a:r>
          </a:p>
        </p:txBody>
      </p:sp>
      <p:cxnSp>
        <p:nvCxnSpPr>
          <p:cNvPr id="38" name="22 Conector recto">
            <a:extLst>
              <a:ext uri="{FF2B5EF4-FFF2-40B4-BE49-F238E27FC236}">
                <a16:creationId xmlns:a16="http://schemas.microsoft.com/office/drawing/2014/main" id="{E88547A7-DE65-7143-A1D1-B20D7A5485F8}"/>
              </a:ext>
            </a:extLst>
          </p:cNvPr>
          <p:cNvCxnSpPr>
            <a:cxnSpLocks/>
          </p:cNvCxnSpPr>
          <p:nvPr/>
        </p:nvCxnSpPr>
        <p:spPr>
          <a:xfrm flipV="1">
            <a:off x="1595190" y="2566530"/>
            <a:ext cx="0" cy="53554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40" name="22 Conector recto">
            <a:extLst>
              <a:ext uri="{FF2B5EF4-FFF2-40B4-BE49-F238E27FC236}">
                <a16:creationId xmlns:a16="http://schemas.microsoft.com/office/drawing/2014/main" id="{BA591084-2026-C346-90C1-22A44CFEC5EF}"/>
              </a:ext>
            </a:extLst>
          </p:cNvPr>
          <p:cNvCxnSpPr>
            <a:cxnSpLocks/>
          </p:cNvCxnSpPr>
          <p:nvPr/>
        </p:nvCxnSpPr>
        <p:spPr>
          <a:xfrm flipV="1">
            <a:off x="5051574" y="2557045"/>
            <a:ext cx="0" cy="1791251"/>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41" name="22 Conector recto">
            <a:extLst>
              <a:ext uri="{FF2B5EF4-FFF2-40B4-BE49-F238E27FC236}">
                <a16:creationId xmlns:a16="http://schemas.microsoft.com/office/drawing/2014/main" id="{39BBA931-1756-9B42-8A53-8D980CB60BAD}"/>
              </a:ext>
            </a:extLst>
          </p:cNvPr>
          <p:cNvCxnSpPr>
            <a:cxnSpLocks/>
          </p:cNvCxnSpPr>
          <p:nvPr/>
        </p:nvCxnSpPr>
        <p:spPr>
          <a:xfrm flipV="1">
            <a:off x="7355830" y="2432216"/>
            <a:ext cx="0" cy="2581754"/>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cxnSp>
        <p:nvCxnSpPr>
          <p:cNvPr id="44" name="22 Conector recto">
            <a:extLst>
              <a:ext uri="{FF2B5EF4-FFF2-40B4-BE49-F238E27FC236}">
                <a16:creationId xmlns:a16="http://schemas.microsoft.com/office/drawing/2014/main" id="{20345DA9-E50D-9E46-BE0B-6FE1171CE6DC}"/>
              </a:ext>
            </a:extLst>
          </p:cNvPr>
          <p:cNvCxnSpPr>
            <a:cxnSpLocks/>
          </p:cNvCxnSpPr>
          <p:nvPr/>
        </p:nvCxnSpPr>
        <p:spPr>
          <a:xfrm flipV="1">
            <a:off x="10884222" y="2441024"/>
            <a:ext cx="0" cy="535543"/>
          </a:xfrm>
          <a:prstGeom prst="line">
            <a:avLst/>
          </a:prstGeom>
          <a:ln w="28575">
            <a:solidFill>
              <a:srgbClr val="00A1E4"/>
            </a:solidFill>
            <a:prstDash val="sysDash"/>
          </a:ln>
        </p:spPr>
        <p:style>
          <a:lnRef idx="1">
            <a:schemeClr val="accent5"/>
          </a:lnRef>
          <a:fillRef idx="0">
            <a:schemeClr val="accent5"/>
          </a:fillRef>
          <a:effectRef idx="0">
            <a:schemeClr val="accent5"/>
          </a:effectRef>
          <a:fontRef idx="minor">
            <a:schemeClr val="tx1"/>
          </a:fontRef>
        </p:style>
      </p:cxnSp>
      <p:sp>
        <p:nvSpPr>
          <p:cNvPr id="46" name="Rectángulo 45">
            <a:extLst>
              <a:ext uri="{FF2B5EF4-FFF2-40B4-BE49-F238E27FC236}">
                <a16:creationId xmlns:a16="http://schemas.microsoft.com/office/drawing/2014/main" id="{876B9D21-2CB8-684E-8105-743ABF9D4C79}"/>
              </a:ext>
            </a:extLst>
          </p:cNvPr>
          <p:cNvSpPr/>
          <p:nvPr/>
        </p:nvSpPr>
        <p:spPr>
          <a:xfrm>
            <a:off x="620098" y="2047441"/>
            <a:ext cx="4697805" cy="523220"/>
          </a:xfrm>
          <a:prstGeom prst="rect">
            <a:avLst/>
          </a:prstGeom>
        </p:spPr>
        <p:txBody>
          <a:bodyPr wrap="square">
            <a:spAutoFit/>
          </a:bodyPr>
          <a:lstStyle/>
          <a:p>
            <a:pPr algn="ctr"/>
            <a:r>
              <a:rPr lang="es-CR" sz="1400" dirty="0">
                <a:latin typeface="Century Gothic" panose="020B0502020202020204" pitchFamily="34" charset="0"/>
                <a:ea typeface="Calibri" panose="020F0502020204030204" pitchFamily="34" charset="0"/>
                <a:cs typeface="Times New Roman" panose="02020603050405020304" pitchFamily="18" charset="0"/>
              </a:rPr>
              <a:t>Muestral</a:t>
            </a:r>
          </a:p>
          <a:p>
            <a:pPr algn="ctr"/>
            <a:r>
              <a:rPr lang="es-CR" sz="1400" dirty="0">
                <a:latin typeface="Century Gothic" panose="020B0502020202020204" pitchFamily="34" charset="0"/>
                <a:ea typeface="Calibri" panose="020F0502020204030204" pitchFamily="34" charset="0"/>
                <a:cs typeface="Times New Roman" panose="02020603050405020304" pitchFamily="18" charset="0"/>
              </a:rPr>
              <a:t>3000 personas estudiantes quinto grado (primaria)</a:t>
            </a:r>
            <a:endParaRPr lang="es-CR" sz="1400" dirty="0"/>
          </a:p>
        </p:txBody>
      </p:sp>
      <p:sp>
        <p:nvSpPr>
          <p:cNvPr id="49" name="Rectángulo 48">
            <a:extLst>
              <a:ext uri="{FF2B5EF4-FFF2-40B4-BE49-F238E27FC236}">
                <a16:creationId xmlns:a16="http://schemas.microsoft.com/office/drawing/2014/main" id="{FBD6ABC1-CC7F-2643-A1C8-9191A264F854}"/>
              </a:ext>
            </a:extLst>
          </p:cNvPr>
          <p:cNvSpPr/>
          <p:nvPr/>
        </p:nvSpPr>
        <p:spPr>
          <a:xfrm>
            <a:off x="9064173" y="1882402"/>
            <a:ext cx="3692253" cy="523220"/>
          </a:xfrm>
          <a:prstGeom prst="rect">
            <a:avLst/>
          </a:prstGeom>
        </p:spPr>
        <p:txBody>
          <a:bodyPr wrap="square">
            <a:spAutoFit/>
          </a:bodyPr>
          <a:lstStyle/>
          <a:p>
            <a:pPr algn="ctr"/>
            <a:r>
              <a:rPr lang="es-CR" sz="1400" dirty="0">
                <a:latin typeface="Century Gothic" panose="020B0502020202020204" pitchFamily="34" charset="0"/>
                <a:ea typeface="Calibri" panose="020F0502020204030204" pitchFamily="34" charset="0"/>
                <a:cs typeface="Times New Roman" panose="02020603050405020304" pitchFamily="18" charset="0"/>
              </a:rPr>
              <a:t>74000 personas estudiantes que egresan de la Educación Diversificada</a:t>
            </a:r>
          </a:p>
        </p:txBody>
      </p:sp>
      <p:sp>
        <p:nvSpPr>
          <p:cNvPr id="2" name="CuadroTexto 1">
            <a:extLst>
              <a:ext uri="{FF2B5EF4-FFF2-40B4-BE49-F238E27FC236}">
                <a16:creationId xmlns:a16="http://schemas.microsoft.com/office/drawing/2014/main" id="{68F1AB12-5547-1344-ABC6-46096ED5B954}"/>
              </a:ext>
            </a:extLst>
          </p:cNvPr>
          <p:cNvSpPr txBox="1"/>
          <p:nvPr/>
        </p:nvSpPr>
        <p:spPr>
          <a:xfrm>
            <a:off x="308859" y="6263791"/>
            <a:ext cx="11943515" cy="369332"/>
          </a:xfrm>
          <a:prstGeom prst="rect">
            <a:avLst/>
          </a:prstGeom>
          <a:noFill/>
        </p:spPr>
        <p:txBody>
          <a:bodyPr wrap="square" rtlCol="0">
            <a:spAutoFit/>
          </a:bodyPr>
          <a:lstStyle/>
          <a:p>
            <a:r>
              <a:rPr lang="es-CR" dirty="0"/>
              <a:t>El informe de resultados contiene mayor información de otras poblaciones estudiantiles que no se reflejan en la diapositiva.</a:t>
            </a:r>
          </a:p>
        </p:txBody>
      </p:sp>
    </p:spTree>
    <p:extLst>
      <p:ext uri="{BB962C8B-B14F-4D97-AF65-F5344CB8AC3E}">
        <p14:creationId xmlns:p14="http://schemas.microsoft.com/office/powerpoint/2010/main" val="6799930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2961</TotalTime>
  <Words>3577</Words>
  <Application>Microsoft Macintosh PowerPoint</Application>
  <PresentationFormat>Personalizado</PresentationFormat>
  <Paragraphs>494</Paragraphs>
  <Slides>33</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Arial Rounded MT Bold</vt:lpstr>
      <vt:lpstr>Calibri</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Christian</dc:creator>
  <cp:lastModifiedBy>Viviana Esquivel Vega</cp:lastModifiedBy>
  <cp:revision>100</cp:revision>
  <dcterms:created xsi:type="dcterms:W3CDTF">2021-06-26T01:46:10Z</dcterms:created>
  <dcterms:modified xsi:type="dcterms:W3CDTF">2021-12-07T15:10:54Z</dcterms:modified>
</cp:coreProperties>
</file>