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68" d="100"/>
          <a:sy n="68" d="100"/>
        </p:scale>
        <p:origin x="61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13DDB-D006-48D1-8BCC-B6247CD12C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CR"/>
          </a:p>
        </p:txBody>
      </p:sp>
      <p:sp>
        <p:nvSpPr>
          <p:cNvPr id="3" name="Subtitle 2">
            <a:extLst>
              <a:ext uri="{FF2B5EF4-FFF2-40B4-BE49-F238E27FC236}">
                <a16:creationId xmlns:a16="http://schemas.microsoft.com/office/drawing/2014/main" id="{991E5E4E-CE3D-4DBB-A411-036FB6C99D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CR"/>
          </a:p>
        </p:txBody>
      </p:sp>
      <p:sp>
        <p:nvSpPr>
          <p:cNvPr id="4" name="Date Placeholder 3">
            <a:extLst>
              <a:ext uri="{FF2B5EF4-FFF2-40B4-BE49-F238E27FC236}">
                <a16:creationId xmlns:a16="http://schemas.microsoft.com/office/drawing/2014/main" id="{CF240579-742D-4BC7-B6DA-9BC6CCD416AC}"/>
              </a:ext>
            </a:extLst>
          </p:cNvPr>
          <p:cNvSpPr>
            <a:spLocks noGrp="1"/>
          </p:cNvSpPr>
          <p:nvPr>
            <p:ph type="dt" sz="half" idx="10"/>
          </p:nvPr>
        </p:nvSpPr>
        <p:spPr/>
        <p:txBody>
          <a:bodyPr/>
          <a:lstStyle/>
          <a:p>
            <a:fld id="{7E9CB733-B1C0-4EF5-8F77-8087E6971BF2}" type="datetimeFigureOut">
              <a:rPr lang="es-CR" smtClean="0"/>
              <a:t>28/5/2018</a:t>
            </a:fld>
            <a:endParaRPr lang="es-CR"/>
          </a:p>
        </p:txBody>
      </p:sp>
      <p:sp>
        <p:nvSpPr>
          <p:cNvPr id="5" name="Footer Placeholder 4">
            <a:extLst>
              <a:ext uri="{FF2B5EF4-FFF2-40B4-BE49-F238E27FC236}">
                <a16:creationId xmlns:a16="http://schemas.microsoft.com/office/drawing/2014/main" id="{4ED12237-E2AB-44CF-A3DE-206BFEE55DA3}"/>
              </a:ext>
            </a:extLst>
          </p:cNvPr>
          <p:cNvSpPr>
            <a:spLocks noGrp="1"/>
          </p:cNvSpPr>
          <p:nvPr>
            <p:ph type="ftr" sz="quarter" idx="11"/>
          </p:nvPr>
        </p:nvSpPr>
        <p:spPr/>
        <p:txBody>
          <a:bodyPr/>
          <a:lstStyle/>
          <a:p>
            <a:endParaRPr lang="es-CR"/>
          </a:p>
        </p:txBody>
      </p:sp>
      <p:sp>
        <p:nvSpPr>
          <p:cNvPr id="6" name="Slide Number Placeholder 5">
            <a:extLst>
              <a:ext uri="{FF2B5EF4-FFF2-40B4-BE49-F238E27FC236}">
                <a16:creationId xmlns:a16="http://schemas.microsoft.com/office/drawing/2014/main" id="{1A045EAC-6F68-4A5F-8F6E-6D158464CADE}"/>
              </a:ext>
            </a:extLst>
          </p:cNvPr>
          <p:cNvSpPr>
            <a:spLocks noGrp="1"/>
          </p:cNvSpPr>
          <p:nvPr>
            <p:ph type="sldNum" sz="quarter" idx="12"/>
          </p:nvPr>
        </p:nvSpPr>
        <p:spPr/>
        <p:txBody>
          <a:bodyPr/>
          <a:lstStyle/>
          <a:p>
            <a:fld id="{61BA3323-5ED2-4E1D-B982-D45D4FAC00AB}" type="slidenum">
              <a:rPr lang="es-CR" smtClean="0"/>
              <a:t>‹#›</a:t>
            </a:fld>
            <a:endParaRPr lang="es-CR"/>
          </a:p>
        </p:txBody>
      </p:sp>
    </p:spTree>
    <p:extLst>
      <p:ext uri="{BB962C8B-B14F-4D97-AF65-F5344CB8AC3E}">
        <p14:creationId xmlns:p14="http://schemas.microsoft.com/office/powerpoint/2010/main" val="2368339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F50B5-EC8F-44DF-BCED-40805EC14D61}"/>
              </a:ext>
            </a:extLst>
          </p:cNvPr>
          <p:cNvSpPr>
            <a:spLocks noGrp="1"/>
          </p:cNvSpPr>
          <p:nvPr>
            <p:ph type="title"/>
          </p:nvPr>
        </p:nvSpPr>
        <p:spPr/>
        <p:txBody>
          <a:bodyPr/>
          <a:lstStyle/>
          <a:p>
            <a:r>
              <a:rPr lang="en-US"/>
              <a:t>Click to edit Master title style</a:t>
            </a:r>
            <a:endParaRPr lang="es-CR"/>
          </a:p>
        </p:txBody>
      </p:sp>
      <p:sp>
        <p:nvSpPr>
          <p:cNvPr id="3" name="Vertical Text Placeholder 2">
            <a:extLst>
              <a:ext uri="{FF2B5EF4-FFF2-40B4-BE49-F238E27FC236}">
                <a16:creationId xmlns:a16="http://schemas.microsoft.com/office/drawing/2014/main" id="{7A0B936E-5B3A-43C1-8FAD-3FA6B5A9C57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CR"/>
          </a:p>
        </p:txBody>
      </p:sp>
      <p:sp>
        <p:nvSpPr>
          <p:cNvPr id="4" name="Date Placeholder 3">
            <a:extLst>
              <a:ext uri="{FF2B5EF4-FFF2-40B4-BE49-F238E27FC236}">
                <a16:creationId xmlns:a16="http://schemas.microsoft.com/office/drawing/2014/main" id="{C3DDB8E6-AC91-4B5E-94DC-2CA7719CFD5A}"/>
              </a:ext>
            </a:extLst>
          </p:cNvPr>
          <p:cNvSpPr>
            <a:spLocks noGrp="1"/>
          </p:cNvSpPr>
          <p:nvPr>
            <p:ph type="dt" sz="half" idx="10"/>
          </p:nvPr>
        </p:nvSpPr>
        <p:spPr/>
        <p:txBody>
          <a:bodyPr/>
          <a:lstStyle/>
          <a:p>
            <a:fld id="{7E9CB733-B1C0-4EF5-8F77-8087E6971BF2}" type="datetimeFigureOut">
              <a:rPr lang="es-CR" smtClean="0"/>
              <a:t>28/5/2018</a:t>
            </a:fld>
            <a:endParaRPr lang="es-CR"/>
          </a:p>
        </p:txBody>
      </p:sp>
      <p:sp>
        <p:nvSpPr>
          <p:cNvPr id="5" name="Footer Placeholder 4">
            <a:extLst>
              <a:ext uri="{FF2B5EF4-FFF2-40B4-BE49-F238E27FC236}">
                <a16:creationId xmlns:a16="http://schemas.microsoft.com/office/drawing/2014/main" id="{DA845DD6-71DB-447E-A8EB-D74EA623B571}"/>
              </a:ext>
            </a:extLst>
          </p:cNvPr>
          <p:cNvSpPr>
            <a:spLocks noGrp="1"/>
          </p:cNvSpPr>
          <p:nvPr>
            <p:ph type="ftr" sz="quarter" idx="11"/>
          </p:nvPr>
        </p:nvSpPr>
        <p:spPr/>
        <p:txBody>
          <a:bodyPr/>
          <a:lstStyle/>
          <a:p>
            <a:endParaRPr lang="es-CR"/>
          </a:p>
        </p:txBody>
      </p:sp>
      <p:sp>
        <p:nvSpPr>
          <p:cNvPr id="6" name="Slide Number Placeholder 5">
            <a:extLst>
              <a:ext uri="{FF2B5EF4-FFF2-40B4-BE49-F238E27FC236}">
                <a16:creationId xmlns:a16="http://schemas.microsoft.com/office/drawing/2014/main" id="{DE5FDCD1-7A72-4524-85EA-9972791C4D46}"/>
              </a:ext>
            </a:extLst>
          </p:cNvPr>
          <p:cNvSpPr>
            <a:spLocks noGrp="1"/>
          </p:cNvSpPr>
          <p:nvPr>
            <p:ph type="sldNum" sz="quarter" idx="12"/>
          </p:nvPr>
        </p:nvSpPr>
        <p:spPr/>
        <p:txBody>
          <a:bodyPr/>
          <a:lstStyle/>
          <a:p>
            <a:fld id="{61BA3323-5ED2-4E1D-B982-D45D4FAC00AB}" type="slidenum">
              <a:rPr lang="es-CR" smtClean="0"/>
              <a:t>‹#›</a:t>
            </a:fld>
            <a:endParaRPr lang="es-CR"/>
          </a:p>
        </p:txBody>
      </p:sp>
    </p:spTree>
    <p:extLst>
      <p:ext uri="{BB962C8B-B14F-4D97-AF65-F5344CB8AC3E}">
        <p14:creationId xmlns:p14="http://schemas.microsoft.com/office/powerpoint/2010/main" val="3065650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7C3153-EC3C-4DB1-9817-FA564AA7120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CR"/>
          </a:p>
        </p:txBody>
      </p:sp>
      <p:sp>
        <p:nvSpPr>
          <p:cNvPr id="3" name="Vertical Text Placeholder 2">
            <a:extLst>
              <a:ext uri="{FF2B5EF4-FFF2-40B4-BE49-F238E27FC236}">
                <a16:creationId xmlns:a16="http://schemas.microsoft.com/office/drawing/2014/main" id="{F2B49687-CCF5-486C-80EE-8650B6ED8B1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CR"/>
          </a:p>
        </p:txBody>
      </p:sp>
      <p:sp>
        <p:nvSpPr>
          <p:cNvPr id="4" name="Date Placeholder 3">
            <a:extLst>
              <a:ext uri="{FF2B5EF4-FFF2-40B4-BE49-F238E27FC236}">
                <a16:creationId xmlns:a16="http://schemas.microsoft.com/office/drawing/2014/main" id="{CD0F726E-C7A6-42AD-9CFB-13CC4E747E58}"/>
              </a:ext>
            </a:extLst>
          </p:cNvPr>
          <p:cNvSpPr>
            <a:spLocks noGrp="1"/>
          </p:cNvSpPr>
          <p:nvPr>
            <p:ph type="dt" sz="half" idx="10"/>
          </p:nvPr>
        </p:nvSpPr>
        <p:spPr/>
        <p:txBody>
          <a:bodyPr/>
          <a:lstStyle/>
          <a:p>
            <a:fld id="{7E9CB733-B1C0-4EF5-8F77-8087E6971BF2}" type="datetimeFigureOut">
              <a:rPr lang="es-CR" smtClean="0"/>
              <a:t>28/5/2018</a:t>
            </a:fld>
            <a:endParaRPr lang="es-CR"/>
          </a:p>
        </p:txBody>
      </p:sp>
      <p:sp>
        <p:nvSpPr>
          <p:cNvPr id="5" name="Footer Placeholder 4">
            <a:extLst>
              <a:ext uri="{FF2B5EF4-FFF2-40B4-BE49-F238E27FC236}">
                <a16:creationId xmlns:a16="http://schemas.microsoft.com/office/drawing/2014/main" id="{776C613D-6A1B-462B-BBAF-ECBE103A2022}"/>
              </a:ext>
            </a:extLst>
          </p:cNvPr>
          <p:cNvSpPr>
            <a:spLocks noGrp="1"/>
          </p:cNvSpPr>
          <p:nvPr>
            <p:ph type="ftr" sz="quarter" idx="11"/>
          </p:nvPr>
        </p:nvSpPr>
        <p:spPr/>
        <p:txBody>
          <a:bodyPr/>
          <a:lstStyle/>
          <a:p>
            <a:endParaRPr lang="es-CR"/>
          </a:p>
        </p:txBody>
      </p:sp>
      <p:sp>
        <p:nvSpPr>
          <p:cNvPr id="6" name="Slide Number Placeholder 5">
            <a:extLst>
              <a:ext uri="{FF2B5EF4-FFF2-40B4-BE49-F238E27FC236}">
                <a16:creationId xmlns:a16="http://schemas.microsoft.com/office/drawing/2014/main" id="{48CF33B3-4E9E-4B48-B336-2835A92C6E6B}"/>
              </a:ext>
            </a:extLst>
          </p:cNvPr>
          <p:cNvSpPr>
            <a:spLocks noGrp="1"/>
          </p:cNvSpPr>
          <p:nvPr>
            <p:ph type="sldNum" sz="quarter" idx="12"/>
          </p:nvPr>
        </p:nvSpPr>
        <p:spPr/>
        <p:txBody>
          <a:bodyPr/>
          <a:lstStyle/>
          <a:p>
            <a:fld id="{61BA3323-5ED2-4E1D-B982-D45D4FAC00AB}" type="slidenum">
              <a:rPr lang="es-CR" smtClean="0"/>
              <a:t>‹#›</a:t>
            </a:fld>
            <a:endParaRPr lang="es-CR"/>
          </a:p>
        </p:txBody>
      </p:sp>
    </p:spTree>
    <p:extLst>
      <p:ext uri="{BB962C8B-B14F-4D97-AF65-F5344CB8AC3E}">
        <p14:creationId xmlns:p14="http://schemas.microsoft.com/office/powerpoint/2010/main" val="3481164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89BF1-8CD8-4E85-B054-16F8F8386612}"/>
              </a:ext>
            </a:extLst>
          </p:cNvPr>
          <p:cNvSpPr>
            <a:spLocks noGrp="1"/>
          </p:cNvSpPr>
          <p:nvPr>
            <p:ph type="title"/>
          </p:nvPr>
        </p:nvSpPr>
        <p:spPr/>
        <p:txBody>
          <a:bodyPr/>
          <a:lstStyle/>
          <a:p>
            <a:r>
              <a:rPr lang="en-US"/>
              <a:t>Click to edit Master title style</a:t>
            </a:r>
            <a:endParaRPr lang="es-CR"/>
          </a:p>
        </p:txBody>
      </p:sp>
      <p:sp>
        <p:nvSpPr>
          <p:cNvPr id="3" name="Content Placeholder 2">
            <a:extLst>
              <a:ext uri="{FF2B5EF4-FFF2-40B4-BE49-F238E27FC236}">
                <a16:creationId xmlns:a16="http://schemas.microsoft.com/office/drawing/2014/main" id="{E2360412-9A49-476B-8C62-1A771DB6D76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CR"/>
          </a:p>
        </p:txBody>
      </p:sp>
      <p:sp>
        <p:nvSpPr>
          <p:cNvPr id="4" name="Date Placeholder 3">
            <a:extLst>
              <a:ext uri="{FF2B5EF4-FFF2-40B4-BE49-F238E27FC236}">
                <a16:creationId xmlns:a16="http://schemas.microsoft.com/office/drawing/2014/main" id="{CBDCF0FA-227C-40FC-B040-DFEDBCE1DA80}"/>
              </a:ext>
            </a:extLst>
          </p:cNvPr>
          <p:cNvSpPr>
            <a:spLocks noGrp="1"/>
          </p:cNvSpPr>
          <p:nvPr>
            <p:ph type="dt" sz="half" idx="10"/>
          </p:nvPr>
        </p:nvSpPr>
        <p:spPr/>
        <p:txBody>
          <a:bodyPr/>
          <a:lstStyle/>
          <a:p>
            <a:fld id="{7E9CB733-B1C0-4EF5-8F77-8087E6971BF2}" type="datetimeFigureOut">
              <a:rPr lang="es-CR" smtClean="0"/>
              <a:t>28/5/2018</a:t>
            </a:fld>
            <a:endParaRPr lang="es-CR"/>
          </a:p>
        </p:txBody>
      </p:sp>
      <p:sp>
        <p:nvSpPr>
          <p:cNvPr id="5" name="Footer Placeholder 4">
            <a:extLst>
              <a:ext uri="{FF2B5EF4-FFF2-40B4-BE49-F238E27FC236}">
                <a16:creationId xmlns:a16="http://schemas.microsoft.com/office/drawing/2014/main" id="{0387EE9D-A60E-45D5-A1A6-21E49871DA59}"/>
              </a:ext>
            </a:extLst>
          </p:cNvPr>
          <p:cNvSpPr>
            <a:spLocks noGrp="1"/>
          </p:cNvSpPr>
          <p:nvPr>
            <p:ph type="ftr" sz="quarter" idx="11"/>
          </p:nvPr>
        </p:nvSpPr>
        <p:spPr/>
        <p:txBody>
          <a:bodyPr/>
          <a:lstStyle/>
          <a:p>
            <a:endParaRPr lang="es-CR"/>
          </a:p>
        </p:txBody>
      </p:sp>
      <p:sp>
        <p:nvSpPr>
          <p:cNvPr id="6" name="Slide Number Placeholder 5">
            <a:extLst>
              <a:ext uri="{FF2B5EF4-FFF2-40B4-BE49-F238E27FC236}">
                <a16:creationId xmlns:a16="http://schemas.microsoft.com/office/drawing/2014/main" id="{E02EA34A-ABC2-47CD-BAF2-D30C1840504C}"/>
              </a:ext>
            </a:extLst>
          </p:cNvPr>
          <p:cNvSpPr>
            <a:spLocks noGrp="1"/>
          </p:cNvSpPr>
          <p:nvPr>
            <p:ph type="sldNum" sz="quarter" idx="12"/>
          </p:nvPr>
        </p:nvSpPr>
        <p:spPr/>
        <p:txBody>
          <a:bodyPr/>
          <a:lstStyle/>
          <a:p>
            <a:fld id="{61BA3323-5ED2-4E1D-B982-D45D4FAC00AB}" type="slidenum">
              <a:rPr lang="es-CR" smtClean="0"/>
              <a:t>‹#›</a:t>
            </a:fld>
            <a:endParaRPr lang="es-CR"/>
          </a:p>
        </p:txBody>
      </p:sp>
    </p:spTree>
    <p:extLst>
      <p:ext uri="{BB962C8B-B14F-4D97-AF65-F5344CB8AC3E}">
        <p14:creationId xmlns:p14="http://schemas.microsoft.com/office/powerpoint/2010/main" val="2250447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51AB2-8ADB-4934-A300-48DB5D0A8CF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CR"/>
          </a:p>
        </p:txBody>
      </p:sp>
      <p:sp>
        <p:nvSpPr>
          <p:cNvPr id="3" name="Text Placeholder 2">
            <a:extLst>
              <a:ext uri="{FF2B5EF4-FFF2-40B4-BE49-F238E27FC236}">
                <a16:creationId xmlns:a16="http://schemas.microsoft.com/office/drawing/2014/main" id="{9B9EB245-542D-4976-AA6E-B004C17795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7739429-D4B0-481C-A534-CBF0753D3649}"/>
              </a:ext>
            </a:extLst>
          </p:cNvPr>
          <p:cNvSpPr>
            <a:spLocks noGrp="1"/>
          </p:cNvSpPr>
          <p:nvPr>
            <p:ph type="dt" sz="half" idx="10"/>
          </p:nvPr>
        </p:nvSpPr>
        <p:spPr/>
        <p:txBody>
          <a:bodyPr/>
          <a:lstStyle/>
          <a:p>
            <a:fld id="{7E9CB733-B1C0-4EF5-8F77-8087E6971BF2}" type="datetimeFigureOut">
              <a:rPr lang="es-CR" smtClean="0"/>
              <a:t>28/5/2018</a:t>
            </a:fld>
            <a:endParaRPr lang="es-CR"/>
          </a:p>
        </p:txBody>
      </p:sp>
      <p:sp>
        <p:nvSpPr>
          <p:cNvPr id="5" name="Footer Placeholder 4">
            <a:extLst>
              <a:ext uri="{FF2B5EF4-FFF2-40B4-BE49-F238E27FC236}">
                <a16:creationId xmlns:a16="http://schemas.microsoft.com/office/drawing/2014/main" id="{0F49DC86-E1EF-4F7A-9CD3-1041E6F7242E}"/>
              </a:ext>
            </a:extLst>
          </p:cNvPr>
          <p:cNvSpPr>
            <a:spLocks noGrp="1"/>
          </p:cNvSpPr>
          <p:nvPr>
            <p:ph type="ftr" sz="quarter" idx="11"/>
          </p:nvPr>
        </p:nvSpPr>
        <p:spPr/>
        <p:txBody>
          <a:bodyPr/>
          <a:lstStyle/>
          <a:p>
            <a:endParaRPr lang="es-CR"/>
          </a:p>
        </p:txBody>
      </p:sp>
      <p:sp>
        <p:nvSpPr>
          <p:cNvPr id="6" name="Slide Number Placeholder 5">
            <a:extLst>
              <a:ext uri="{FF2B5EF4-FFF2-40B4-BE49-F238E27FC236}">
                <a16:creationId xmlns:a16="http://schemas.microsoft.com/office/drawing/2014/main" id="{A942F35B-D76D-4830-8416-8CB0D4462F20}"/>
              </a:ext>
            </a:extLst>
          </p:cNvPr>
          <p:cNvSpPr>
            <a:spLocks noGrp="1"/>
          </p:cNvSpPr>
          <p:nvPr>
            <p:ph type="sldNum" sz="quarter" idx="12"/>
          </p:nvPr>
        </p:nvSpPr>
        <p:spPr/>
        <p:txBody>
          <a:bodyPr/>
          <a:lstStyle/>
          <a:p>
            <a:fld id="{61BA3323-5ED2-4E1D-B982-D45D4FAC00AB}" type="slidenum">
              <a:rPr lang="es-CR" smtClean="0"/>
              <a:t>‹#›</a:t>
            </a:fld>
            <a:endParaRPr lang="es-CR"/>
          </a:p>
        </p:txBody>
      </p:sp>
    </p:spTree>
    <p:extLst>
      <p:ext uri="{BB962C8B-B14F-4D97-AF65-F5344CB8AC3E}">
        <p14:creationId xmlns:p14="http://schemas.microsoft.com/office/powerpoint/2010/main" val="1800756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C799C-4290-4052-97C5-18B67FEB6A5D}"/>
              </a:ext>
            </a:extLst>
          </p:cNvPr>
          <p:cNvSpPr>
            <a:spLocks noGrp="1"/>
          </p:cNvSpPr>
          <p:nvPr>
            <p:ph type="title"/>
          </p:nvPr>
        </p:nvSpPr>
        <p:spPr/>
        <p:txBody>
          <a:bodyPr/>
          <a:lstStyle/>
          <a:p>
            <a:r>
              <a:rPr lang="en-US"/>
              <a:t>Click to edit Master title style</a:t>
            </a:r>
            <a:endParaRPr lang="es-CR"/>
          </a:p>
        </p:txBody>
      </p:sp>
      <p:sp>
        <p:nvSpPr>
          <p:cNvPr id="3" name="Content Placeholder 2">
            <a:extLst>
              <a:ext uri="{FF2B5EF4-FFF2-40B4-BE49-F238E27FC236}">
                <a16:creationId xmlns:a16="http://schemas.microsoft.com/office/drawing/2014/main" id="{806A01C1-CEFB-4C39-B733-23C94AFCE53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CR"/>
          </a:p>
        </p:txBody>
      </p:sp>
      <p:sp>
        <p:nvSpPr>
          <p:cNvPr id="4" name="Content Placeholder 3">
            <a:extLst>
              <a:ext uri="{FF2B5EF4-FFF2-40B4-BE49-F238E27FC236}">
                <a16:creationId xmlns:a16="http://schemas.microsoft.com/office/drawing/2014/main" id="{B6E99543-0B35-4405-B672-4E3C67D6EC0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CR"/>
          </a:p>
        </p:txBody>
      </p:sp>
      <p:sp>
        <p:nvSpPr>
          <p:cNvPr id="5" name="Date Placeholder 4">
            <a:extLst>
              <a:ext uri="{FF2B5EF4-FFF2-40B4-BE49-F238E27FC236}">
                <a16:creationId xmlns:a16="http://schemas.microsoft.com/office/drawing/2014/main" id="{6E794401-99A3-4A37-B5D0-9E418DF45D1E}"/>
              </a:ext>
            </a:extLst>
          </p:cNvPr>
          <p:cNvSpPr>
            <a:spLocks noGrp="1"/>
          </p:cNvSpPr>
          <p:nvPr>
            <p:ph type="dt" sz="half" idx="10"/>
          </p:nvPr>
        </p:nvSpPr>
        <p:spPr/>
        <p:txBody>
          <a:bodyPr/>
          <a:lstStyle/>
          <a:p>
            <a:fld id="{7E9CB733-B1C0-4EF5-8F77-8087E6971BF2}" type="datetimeFigureOut">
              <a:rPr lang="es-CR" smtClean="0"/>
              <a:t>28/5/2018</a:t>
            </a:fld>
            <a:endParaRPr lang="es-CR"/>
          </a:p>
        </p:txBody>
      </p:sp>
      <p:sp>
        <p:nvSpPr>
          <p:cNvPr id="6" name="Footer Placeholder 5">
            <a:extLst>
              <a:ext uri="{FF2B5EF4-FFF2-40B4-BE49-F238E27FC236}">
                <a16:creationId xmlns:a16="http://schemas.microsoft.com/office/drawing/2014/main" id="{D8460336-193A-4CCB-833B-E2D3AE3948E2}"/>
              </a:ext>
            </a:extLst>
          </p:cNvPr>
          <p:cNvSpPr>
            <a:spLocks noGrp="1"/>
          </p:cNvSpPr>
          <p:nvPr>
            <p:ph type="ftr" sz="quarter" idx="11"/>
          </p:nvPr>
        </p:nvSpPr>
        <p:spPr/>
        <p:txBody>
          <a:bodyPr/>
          <a:lstStyle/>
          <a:p>
            <a:endParaRPr lang="es-CR"/>
          </a:p>
        </p:txBody>
      </p:sp>
      <p:sp>
        <p:nvSpPr>
          <p:cNvPr id="7" name="Slide Number Placeholder 6">
            <a:extLst>
              <a:ext uri="{FF2B5EF4-FFF2-40B4-BE49-F238E27FC236}">
                <a16:creationId xmlns:a16="http://schemas.microsoft.com/office/drawing/2014/main" id="{4765D55C-F295-42AE-882F-DF6121E3C66E}"/>
              </a:ext>
            </a:extLst>
          </p:cNvPr>
          <p:cNvSpPr>
            <a:spLocks noGrp="1"/>
          </p:cNvSpPr>
          <p:nvPr>
            <p:ph type="sldNum" sz="quarter" idx="12"/>
          </p:nvPr>
        </p:nvSpPr>
        <p:spPr/>
        <p:txBody>
          <a:bodyPr/>
          <a:lstStyle/>
          <a:p>
            <a:fld id="{61BA3323-5ED2-4E1D-B982-D45D4FAC00AB}" type="slidenum">
              <a:rPr lang="es-CR" smtClean="0"/>
              <a:t>‹#›</a:t>
            </a:fld>
            <a:endParaRPr lang="es-CR"/>
          </a:p>
        </p:txBody>
      </p:sp>
    </p:spTree>
    <p:extLst>
      <p:ext uri="{BB962C8B-B14F-4D97-AF65-F5344CB8AC3E}">
        <p14:creationId xmlns:p14="http://schemas.microsoft.com/office/powerpoint/2010/main" val="2500492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01CF4-E1F4-4843-B5ED-5754EABFD42F}"/>
              </a:ext>
            </a:extLst>
          </p:cNvPr>
          <p:cNvSpPr>
            <a:spLocks noGrp="1"/>
          </p:cNvSpPr>
          <p:nvPr>
            <p:ph type="title"/>
          </p:nvPr>
        </p:nvSpPr>
        <p:spPr>
          <a:xfrm>
            <a:off x="839788" y="365125"/>
            <a:ext cx="10515600" cy="1325563"/>
          </a:xfrm>
        </p:spPr>
        <p:txBody>
          <a:bodyPr/>
          <a:lstStyle/>
          <a:p>
            <a:r>
              <a:rPr lang="en-US"/>
              <a:t>Click to edit Master title style</a:t>
            </a:r>
            <a:endParaRPr lang="es-CR"/>
          </a:p>
        </p:txBody>
      </p:sp>
      <p:sp>
        <p:nvSpPr>
          <p:cNvPr id="3" name="Text Placeholder 2">
            <a:extLst>
              <a:ext uri="{FF2B5EF4-FFF2-40B4-BE49-F238E27FC236}">
                <a16:creationId xmlns:a16="http://schemas.microsoft.com/office/drawing/2014/main" id="{17BE5EE7-8D43-409F-83E6-289DEB4791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4FB397E-0292-4827-9422-98E6464E484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CR"/>
          </a:p>
        </p:txBody>
      </p:sp>
      <p:sp>
        <p:nvSpPr>
          <p:cNvPr id="5" name="Text Placeholder 4">
            <a:extLst>
              <a:ext uri="{FF2B5EF4-FFF2-40B4-BE49-F238E27FC236}">
                <a16:creationId xmlns:a16="http://schemas.microsoft.com/office/drawing/2014/main" id="{052C86B3-41FC-4F00-9077-992FF5084E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DB5A7DB-C0EB-433E-B401-018821396F7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CR"/>
          </a:p>
        </p:txBody>
      </p:sp>
      <p:sp>
        <p:nvSpPr>
          <p:cNvPr id="7" name="Date Placeholder 6">
            <a:extLst>
              <a:ext uri="{FF2B5EF4-FFF2-40B4-BE49-F238E27FC236}">
                <a16:creationId xmlns:a16="http://schemas.microsoft.com/office/drawing/2014/main" id="{B60F80DE-D536-488A-842F-95D7B6EE7492}"/>
              </a:ext>
            </a:extLst>
          </p:cNvPr>
          <p:cNvSpPr>
            <a:spLocks noGrp="1"/>
          </p:cNvSpPr>
          <p:nvPr>
            <p:ph type="dt" sz="half" idx="10"/>
          </p:nvPr>
        </p:nvSpPr>
        <p:spPr/>
        <p:txBody>
          <a:bodyPr/>
          <a:lstStyle/>
          <a:p>
            <a:fld id="{7E9CB733-B1C0-4EF5-8F77-8087E6971BF2}" type="datetimeFigureOut">
              <a:rPr lang="es-CR" smtClean="0"/>
              <a:t>28/5/2018</a:t>
            </a:fld>
            <a:endParaRPr lang="es-CR"/>
          </a:p>
        </p:txBody>
      </p:sp>
      <p:sp>
        <p:nvSpPr>
          <p:cNvPr id="8" name="Footer Placeholder 7">
            <a:extLst>
              <a:ext uri="{FF2B5EF4-FFF2-40B4-BE49-F238E27FC236}">
                <a16:creationId xmlns:a16="http://schemas.microsoft.com/office/drawing/2014/main" id="{06C8F7B7-3E10-4B6C-A3E8-A47C02ED77CF}"/>
              </a:ext>
            </a:extLst>
          </p:cNvPr>
          <p:cNvSpPr>
            <a:spLocks noGrp="1"/>
          </p:cNvSpPr>
          <p:nvPr>
            <p:ph type="ftr" sz="quarter" idx="11"/>
          </p:nvPr>
        </p:nvSpPr>
        <p:spPr/>
        <p:txBody>
          <a:bodyPr/>
          <a:lstStyle/>
          <a:p>
            <a:endParaRPr lang="es-CR"/>
          </a:p>
        </p:txBody>
      </p:sp>
      <p:sp>
        <p:nvSpPr>
          <p:cNvPr id="9" name="Slide Number Placeholder 8">
            <a:extLst>
              <a:ext uri="{FF2B5EF4-FFF2-40B4-BE49-F238E27FC236}">
                <a16:creationId xmlns:a16="http://schemas.microsoft.com/office/drawing/2014/main" id="{7A190355-BBE7-469A-A63D-E9A6B559933B}"/>
              </a:ext>
            </a:extLst>
          </p:cNvPr>
          <p:cNvSpPr>
            <a:spLocks noGrp="1"/>
          </p:cNvSpPr>
          <p:nvPr>
            <p:ph type="sldNum" sz="quarter" idx="12"/>
          </p:nvPr>
        </p:nvSpPr>
        <p:spPr/>
        <p:txBody>
          <a:bodyPr/>
          <a:lstStyle/>
          <a:p>
            <a:fld id="{61BA3323-5ED2-4E1D-B982-D45D4FAC00AB}" type="slidenum">
              <a:rPr lang="es-CR" smtClean="0"/>
              <a:t>‹#›</a:t>
            </a:fld>
            <a:endParaRPr lang="es-CR"/>
          </a:p>
        </p:txBody>
      </p:sp>
    </p:spTree>
    <p:extLst>
      <p:ext uri="{BB962C8B-B14F-4D97-AF65-F5344CB8AC3E}">
        <p14:creationId xmlns:p14="http://schemas.microsoft.com/office/powerpoint/2010/main" val="790646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9C2C1-5664-4535-B369-B2270783F594}"/>
              </a:ext>
            </a:extLst>
          </p:cNvPr>
          <p:cNvSpPr>
            <a:spLocks noGrp="1"/>
          </p:cNvSpPr>
          <p:nvPr>
            <p:ph type="title"/>
          </p:nvPr>
        </p:nvSpPr>
        <p:spPr/>
        <p:txBody>
          <a:bodyPr/>
          <a:lstStyle/>
          <a:p>
            <a:r>
              <a:rPr lang="en-US"/>
              <a:t>Click to edit Master title style</a:t>
            </a:r>
            <a:endParaRPr lang="es-CR"/>
          </a:p>
        </p:txBody>
      </p:sp>
      <p:sp>
        <p:nvSpPr>
          <p:cNvPr id="3" name="Date Placeholder 2">
            <a:extLst>
              <a:ext uri="{FF2B5EF4-FFF2-40B4-BE49-F238E27FC236}">
                <a16:creationId xmlns:a16="http://schemas.microsoft.com/office/drawing/2014/main" id="{FC0B88A9-B49A-4090-9528-457D15D3A684}"/>
              </a:ext>
            </a:extLst>
          </p:cNvPr>
          <p:cNvSpPr>
            <a:spLocks noGrp="1"/>
          </p:cNvSpPr>
          <p:nvPr>
            <p:ph type="dt" sz="half" idx="10"/>
          </p:nvPr>
        </p:nvSpPr>
        <p:spPr/>
        <p:txBody>
          <a:bodyPr/>
          <a:lstStyle/>
          <a:p>
            <a:fld id="{7E9CB733-B1C0-4EF5-8F77-8087E6971BF2}" type="datetimeFigureOut">
              <a:rPr lang="es-CR" smtClean="0"/>
              <a:t>28/5/2018</a:t>
            </a:fld>
            <a:endParaRPr lang="es-CR"/>
          </a:p>
        </p:txBody>
      </p:sp>
      <p:sp>
        <p:nvSpPr>
          <p:cNvPr id="4" name="Footer Placeholder 3">
            <a:extLst>
              <a:ext uri="{FF2B5EF4-FFF2-40B4-BE49-F238E27FC236}">
                <a16:creationId xmlns:a16="http://schemas.microsoft.com/office/drawing/2014/main" id="{222DD0DF-7273-4A72-9A06-D109C8EBE534}"/>
              </a:ext>
            </a:extLst>
          </p:cNvPr>
          <p:cNvSpPr>
            <a:spLocks noGrp="1"/>
          </p:cNvSpPr>
          <p:nvPr>
            <p:ph type="ftr" sz="quarter" idx="11"/>
          </p:nvPr>
        </p:nvSpPr>
        <p:spPr/>
        <p:txBody>
          <a:bodyPr/>
          <a:lstStyle/>
          <a:p>
            <a:endParaRPr lang="es-CR"/>
          </a:p>
        </p:txBody>
      </p:sp>
      <p:sp>
        <p:nvSpPr>
          <p:cNvPr id="5" name="Slide Number Placeholder 4">
            <a:extLst>
              <a:ext uri="{FF2B5EF4-FFF2-40B4-BE49-F238E27FC236}">
                <a16:creationId xmlns:a16="http://schemas.microsoft.com/office/drawing/2014/main" id="{F78820CC-90C2-40C0-9EFD-8FB6F44F8985}"/>
              </a:ext>
            </a:extLst>
          </p:cNvPr>
          <p:cNvSpPr>
            <a:spLocks noGrp="1"/>
          </p:cNvSpPr>
          <p:nvPr>
            <p:ph type="sldNum" sz="quarter" idx="12"/>
          </p:nvPr>
        </p:nvSpPr>
        <p:spPr/>
        <p:txBody>
          <a:bodyPr/>
          <a:lstStyle/>
          <a:p>
            <a:fld id="{61BA3323-5ED2-4E1D-B982-D45D4FAC00AB}" type="slidenum">
              <a:rPr lang="es-CR" smtClean="0"/>
              <a:t>‹#›</a:t>
            </a:fld>
            <a:endParaRPr lang="es-CR"/>
          </a:p>
        </p:txBody>
      </p:sp>
    </p:spTree>
    <p:extLst>
      <p:ext uri="{BB962C8B-B14F-4D97-AF65-F5344CB8AC3E}">
        <p14:creationId xmlns:p14="http://schemas.microsoft.com/office/powerpoint/2010/main" val="4126200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27525B-E990-4307-802F-194848F897A6}"/>
              </a:ext>
            </a:extLst>
          </p:cNvPr>
          <p:cNvSpPr>
            <a:spLocks noGrp="1"/>
          </p:cNvSpPr>
          <p:nvPr>
            <p:ph type="dt" sz="half" idx="10"/>
          </p:nvPr>
        </p:nvSpPr>
        <p:spPr/>
        <p:txBody>
          <a:bodyPr/>
          <a:lstStyle/>
          <a:p>
            <a:fld id="{7E9CB733-B1C0-4EF5-8F77-8087E6971BF2}" type="datetimeFigureOut">
              <a:rPr lang="es-CR" smtClean="0"/>
              <a:t>28/5/2018</a:t>
            </a:fld>
            <a:endParaRPr lang="es-CR"/>
          </a:p>
        </p:txBody>
      </p:sp>
      <p:sp>
        <p:nvSpPr>
          <p:cNvPr id="3" name="Footer Placeholder 2">
            <a:extLst>
              <a:ext uri="{FF2B5EF4-FFF2-40B4-BE49-F238E27FC236}">
                <a16:creationId xmlns:a16="http://schemas.microsoft.com/office/drawing/2014/main" id="{3E8171D8-86CB-4E6E-8646-57574775AB50}"/>
              </a:ext>
            </a:extLst>
          </p:cNvPr>
          <p:cNvSpPr>
            <a:spLocks noGrp="1"/>
          </p:cNvSpPr>
          <p:nvPr>
            <p:ph type="ftr" sz="quarter" idx="11"/>
          </p:nvPr>
        </p:nvSpPr>
        <p:spPr/>
        <p:txBody>
          <a:bodyPr/>
          <a:lstStyle/>
          <a:p>
            <a:endParaRPr lang="es-CR"/>
          </a:p>
        </p:txBody>
      </p:sp>
      <p:sp>
        <p:nvSpPr>
          <p:cNvPr id="4" name="Slide Number Placeholder 3">
            <a:extLst>
              <a:ext uri="{FF2B5EF4-FFF2-40B4-BE49-F238E27FC236}">
                <a16:creationId xmlns:a16="http://schemas.microsoft.com/office/drawing/2014/main" id="{58ECBEEB-3222-4874-9D67-4A038E3D5E66}"/>
              </a:ext>
            </a:extLst>
          </p:cNvPr>
          <p:cNvSpPr>
            <a:spLocks noGrp="1"/>
          </p:cNvSpPr>
          <p:nvPr>
            <p:ph type="sldNum" sz="quarter" idx="12"/>
          </p:nvPr>
        </p:nvSpPr>
        <p:spPr/>
        <p:txBody>
          <a:bodyPr/>
          <a:lstStyle/>
          <a:p>
            <a:fld id="{61BA3323-5ED2-4E1D-B982-D45D4FAC00AB}" type="slidenum">
              <a:rPr lang="es-CR" smtClean="0"/>
              <a:t>‹#›</a:t>
            </a:fld>
            <a:endParaRPr lang="es-CR"/>
          </a:p>
        </p:txBody>
      </p:sp>
    </p:spTree>
    <p:extLst>
      <p:ext uri="{BB962C8B-B14F-4D97-AF65-F5344CB8AC3E}">
        <p14:creationId xmlns:p14="http://schemas.microsoft.com/office/powerpoint/2010/main" val="1614675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4B024-5E54-42DD-8E70-F9C6F0C35B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CR"/>
          </a:p>
        </p:txBody>
      </p:sp>
      <p:sp>
        <p:nvSpPr>
          <p:cNvPr id="3" name="Content Placeholder 2">
            <a:extLst>
              <a:ext uri="{FF2B5EF4-FFF2-40B4-BE49-F238E27FC236}">
                <a16:creationId xmlns:a16="http://schemas.microsoft.com/office/drawing/2014/main" id="{58148087-3E97-435D-A8D7-84EE032EF1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CR"/>
          </a:p>
        </p:txBody>
      </p:sp>
      <p:sp>
        <p:nvSpPr>
          <p:cNvPr id="4" name="Text Placeholder 3">
            <a:extLst>
              <a:ext uri="{FF2B5EF4-FFF2-40B4-BE49-F238E27FC236}">
                <a16:creationId xmlns:a16="http://schemas.microsoft.com/office/drawing/2014/main" id="{DEB8D5F9-C95C-4C83-832C-3AB028C9C7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60B2C28-20EC-4E14-87D1-5C4DBFC09958}"/>
              </a:ext>
            </a:extLst>
          </p:cNvPr>
          <p:cNvSpPr>
            <a:spLocks noGrp="1"/>
          </p:cNvSpPr>
          <p:nvPr>
            <p:ph type="dt" sz="half" idx="10"/>
          </p:nvPr>
        </p:nvSpPr>
        <p:spPr/>
        <p:txBody>
          <a:bodyPr/>
          <a:lstStyle/>
          <a:p>
            <a:fld id="{7E9CB733-B1C0-4EF5-8F77-8087E6971BF2}" type="datetimeFigureOut">
              <a:rPr lang="es-CR" smtClean="0"/>
              <a:t>28/5/2018</a:t>
            </a:fld>
            <a:endParaRPr lang="es-CR"/>
          </a:p>
        </p:txBody>
      </p:sp>
      <p:sp>
        <p:nvSpPr>
          <p:cNvPr id="6" name="Footer Placeholder 5">
            <a:extLst>
              <a:ext uri="{FF2B5EF4-FFF2-40B4-BE49-F238E27FC236}">
                <a16:creationId xmlns:a16="http://schemas.microsoft.com/office/drawing/2014/main" id="{B998D100-9FAD-4E1D-94DB-10FEEFDA1A7E}"/>
              </a:ext>
            </a:extLst>
          </p:cNvPr>
          <p:cNvSpPr>
            <a:spLocks noGrp="1"/>
          </p:cNvSpPr>
          <p:nvPr>
            <p:ph type="ftr" sz="quarter" idx="11"/>
          </p:nvPr>
        </p:nvSpPr>
        <p:spPr/>
        <p:txBody>
          <a:bodyPr/>
          <a:lstStyle/>
          <a:p>
            <a:endParaRPr lang="es-CR"/>
          </a:p>
        </p:txBody>
      </p:sp>
      <p:sp>
        <p:nvSpPr>
          <p:cNvPr id="7" name="Slide Number Placeholder 6">
            <a:extLst>
              <a:ext uri="{FF2B5EF4-FFF2-40B4-BE49-F238E27FC236}">
                <a16:creationId xmlns:a16="http://schemas.microsoft.com/office/drawing/2014/main" id="{099E54DD-6E84-4452-8B73-369B7E7410F0}"/>
              </a:ext>
            </a:extLst>
          </p:cNvPr>
          <p:cNvSpPr>
            <a:spLocks noGrp="1"/>
          </p:cNvSpPr>
          <p:nvPr>
            <p:ph type="sldNum" sz="quarter" idx="12"/>
          </p:nvPr>
        </p:nvSpPr>
        <p:spPr/>
        <p:txBody>
          <a:bodyPr/>
          <a:lstStyle/>
          <a:p>
            <a:fld id="{61BA3323-5ED2-4E1D-B982-D45D4FAC00AB}" type="slidenum">
              <a:rPr lang="es-CR" smtClean="0"/>
              <a:t>‹#›</a:t>
            </a:fld>
            <a:endParaRPr lang="es-CR"/>
          </a:p>
        </p:txBody>
      </p:sp>
    </p:spTree>
    <p:extLst>
      <p:ext uri="{BB962C8B-B14F-4D97-AF65-F5344CB8AC3E}">
        <p14:creationId xmlns:p14="http://schemas.microsoft.com/office/powerpoint/2010/main" val="3117211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46C19-C97E-4079-BE47-77DC73EC18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CR"/>
          </a:p>
        </p:txBody>
      </p:sp>
      <p:sp>
        <p:nvSpPr>
          <p:cNvPr id="3" name="Picture Placeholder 2">
            <a:extLst>
              <a:ext uri="{FF2B5EF4-FFF2-40B4-BE49-F238E27FC236}">
                <a16:creationId xmlns:a16="http://schemas.microsoft.com/office/drawing/2014/main" id="{2CC9012F-5631-44B6-A64B-D882600071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a:p>
        </p:txBody>
      </p:sp>
      <p:sp>
        <p:nvSpPr>
          <p:cNvPr id="4" name="Text Placeholder 3">
            <a:extLst>
              <a:ext uri="{FF2B5EF4-FFF2-40B4-BE49-F238E27FC236}">
                <a16:creationId xmlns:a16="http://schemas.microsoft.com/office/drawing/2014/main" id="{901B650A-01DE-4276-86F6-78E1493127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4EAD8C6-F3E7-4E78-84AE-E3DACFDF9910}"/>
              </a:ext>
            </a:extLst>
          </p:cNvPr>
          <p:cNvSpPr>
            <a:spLocks noGrp="1"/>
          </p:cNvSpPr>
          <p:nvPr>
            <p:ph type="dt" sz="half" idx="10"/>
          </p:nvPr>
        </p:nvSpPr>
        <p:spPr/>
        <p:txBody>
          <a:bodyPr/>
          <a:lstStyle/>
          <a:p>
            <a:fld id="{7E9CB733-B1C0-4EF5-8F77-8087E6971BF2}" type="datetimeFigureOut">
              <a:rPr lang="es-CR" smtClean="0"/>
              <a:t>28/5/2018</a:t>
            </a:fld>
            <a:endParaRPr lang="es-CR"/>
          </a:p>
        </p:txBody>
      </p:sp>
      <p:sp>
        <p:nvSpPr>
          <p:cNvPr id="6" name="Footer Placeholder 5">
            <a:extLst>
              <a:ext uri="{FF2B5EF4-FFF2-40B4-BE49-F238E27FC236}">
                <a16:creationId xmlns:a16="http://schemas.microsoft.com/office/drawing/2014/main" id="{3CFE0C09-81E2-4B21-A0E7-BD1AFAAC1D74}"/>
              </a:ext>
            </a:extLst>
          </p:cNvPr>
          <p:cNvSpPr>
            <a:spLocks noGrp="1"/>
          </p:cNvSpPr>
          <p:nvPr>
            <p:ph type="ftr" sz="quarter" idx="11"/>
          </p:nvPr>
        </p:nvSpPr>
        <p:spPr/>
        <p:txBody>
          <a:bodyPr/>
          <a:lstStyle/>
          <a:p>
            <a:endParaRPr lang="es-CR"/>
          </a:p>
        </p:txBody>
      </p:sp>
      <p:sp>
        <p:nvSpPr>
          <p:cNvPr id="7" name="Slide Number Placeholder 6">
            <a:extLst>
              <a:ext uri="{FF2B5EF4-FFF2-40B4-BE49-F238E27FC236}">
                <a16:creationId xmlns:a16="http://schemas.microsoft.com/office/drawing/2014/main" id="{2A9BEA06-0DFD-468E-ADA0-CAA53C469609}"/>
              </a:ext>
            </a:extLst>
          </p:cNvPr>
          <p:cNvSpPr>
            <a:spLocks noGrp="1"/>
          </p:cNvSpPr>
          <p:nvPr>
            <p:ph type="sldNum" sz="quarter" idx="12"/>
          </p:nvPr>
        </p:nvSpPr>
        <p:spPr/>
        <p:txBody>
          <a:bodyPr/>
          <a:lstStyle/>
          <a:p>
            <a:fld id="{61BA3323-5ED2-4E1D-B982-D45D4FAC00AB}" type="slidenum">
              <a:rPr lang="es-CR" smtClean="0"/>
              <a:t>‹#›</a:t>
            </a:fld>
            <a:endParaRPr lang="es-CR"/>
          </a:p>
        </p:txBody>
      </p:sp>
    </p:spTree>
    <p:extLst>
      <p:ext uri="{BB962C8B-B14F-4D97-AF65-F5344CB8AC3E}">
        <p14:creationId xmlns:p14="http://schemas.microsoft.com/office/powerpoint/2010/main" val="1911953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0CD694-82A9-4F9E-9F3A-783EB43AEE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CR"/>
          </a:p>
        </p:txBody>
      </p:sp>
      <p:sp>
        <p:nvSpPr>
          <p:cNvPr id="3" name="Text Placeholder 2">
            <a:extLst>
              <a:ext uri="{FF2B5EF4-FFF2-40B4-BE49-F238E27FC236}">
                <a16:creationId xmlns:a16="http://schemas.microsoft.com/office/drawing/2014/main" id="{9A34240A-9CBC-4785-9410-9BAD857A2F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CR"/>
          </a:p>
        </p:txBody>
      </p:sp>
      <p:sp>
        <p:nvSpPr>
          <p:cNvPr id="4" name="Date Placeholder 3">
            <a:extLst>
              <a:ext uri="{FF2B5EF4-FFF2-40B4-BE49-F238E27FC236}">
                <a16:creationId xmlns:a16="http://schemas.microsoft.com/office/drawing/2014/main" id="{7FC1433A-7617-4A78-B114-D3D34C6D46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9CB733-B1C0-4EF5-8F77-8087E6971BF2}" type="datetimeFigureOut">
              <a:rPr lang="es-CR" smtClean="0"/>
              <a:t>28/5/2018</a:t>
            </a:fld>
            <a:endParaRPr lang="es-CR"/>
          </a:p>
        </p:txBody>
      </p:sp>
      <p:sp>
        <p:nvSpPr>
          <p:cNvPr id="5" name="Footer Placeholder 4">
            <a:extLst>
              <a:ext uri="{FF2B5EF4-FFF2-40B4-BE49-F238E27FC236}">
                <a16:creationId xmlns:a16="http://schemas.microsoft.com/office/drawing/2014/main" id="{1E10DE8D-08B0-4454-B57E-EA5DB736DE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Slide Number Placeholder 5">
            <a:extLst>
              <a:ext uri="{FF2B5EF4-FFF2-40B4-BE49-F238E27FC236}">
                <a16:creationId xmlns:a16="http://schemas.microsoft.com/office/drawing/2014/main" id="{38E101FD-F6EB-4BA8-B4ED-81016A81EE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BA3323-5ED2-4E1D-B982-D45D4FAC00AB}" type="slidenum">
              <a:rPr lang="es-CR" smtClean="0"/>
              <a:t>‹#›</a:t>
            </a:fld>
            <a:endParaRPr lang="es-CR"/>
          </a:p>
        </p:txBody>
      </p:sp>
    </p:spTree>
    <p:extLst>
      <p:ext uri="{BB962C8B-B14F-4D97-AF65-F5344CB8AC3E}">
        <p14:creationId xmlns:p14="http://schemas.microsoft.com/office/powerpoint/2010/main" val="3996075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AD23E-9058-4C20-89F4-6E309AC7AAF1}"/>
              </a:ext>
            </a:extLst>
          </p:cNvPr>
          <p:cNvSpPr>
            <a:spLocks noGrp="1"/>
          </p:cNvSpPr>
          <p:nvPr>
            <p:ph type="ctrTitle"/>
          </p:nvPr>
        </p:nvSpPr>
        <p:spPr>
          <a:xfrm>
            <a:off x="1524000" y="1496554"/>
            <a:ext cx="9144000" cy="2387600"/>
          </a:xfrm>
        </p:spPr>
        <p:txBody>
          <a:bodyPr>
            <a:normAutofit/>
          </a:bodyPr>
          <a:lstStyle/>
          <a:p>
            <a:r>
              <a:rPr lang="es-CR" sz="4500" b="1" dirty="0">
                <a:latin typeface="Arial" panose="020B0604020202020204" pitchFamily="34" charset="0"/>
                <a:cs typeface="Arial" panose="020B0604020202020204" pitchFamily="34" charset="0"/>
              </a:rPr>
              <a:t>INFORME DE INVESTIGACIÓN PRELIMINAR</a:t>
            </a:r>
            <a:br>
              <a:rPr lang="es-CR" sz="4500" b="1" dirty="0">
                <a:latin typeface="Arial" panose="020B0604020202020204" pitchFamily="34" charset="0"/>
                <a:cs typeface="Arial" panose="020B0604020202020204" pitchFamily="34" charset="0"/>
              </a:rPr>
            </a:br>
            <a:r>
              <a:rPr lang="es-ES" sz="4500" dirty="0">
                <a:latin typeface="Arial" panose="020B0604020202020204" pitchFamily="34" charset="0"/>
                <a:cs typeface="Arial" panose="020B0604020202020204" pitchFamily="34" charset="0"/>
              </a:rPr>
              <a:t>No. 001-05- 2018</a:t>
            </a:r>
            <a:endParaRPr lang="es-CR" sz="45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11FAC719-9FA7-4945-8F5E-E4761EA8BAB0}"/>
              </a:ext>
            </a:extLst>
          </p:cNvPr>
          <p:cNvSpPr>
            <a:spLocks noGrp="1"/>
          </p:cNvSpPr>
          <p:nvPr>
            <p:ph type="subTitle" idx="1"/>
          </p:nvPr>
        </p:nvSpPr>
        <p:spPr>
          <a:xfrm>
            <a:off x="1524000" y="4167646"/>
            <a:ext cx="9144000" cy="1655762"/>
          </a:xfrm>
        </p:spPr>
        <p:txBody>
          <a:bodyPr/>
          <a:lstStyle/>
          <a:p>
            <a:r>
              <a:rPr lang="es-CR" dirty="0">
                <a:latin typeface="Arial" panose="020B0604020202020204" pitchFamily="34" charset="0"/>
                <a:cs typeface="Arial" panose="020B0604020202020204" pitchFamily="34" charset="0"/>
              </a:rPr>
              <a:t>Investigación realizada sobre </a:t>
            </a:r>
            <a:r>
              <a:rPr lang="es-ES" dirty="0">
                <a:latin typeface="Arial" panose="020B0604020202020204" pitchFamily="34" charset="0"/>
                <a:cs typeface="Arial" panose="020B0604020202020204" pitchFamily="34" charset="0"/>
              </a:rPr>
              <a:t>actuaciones realizadas por el señor </a:t>
            </a:r>
            <a:r>
              <a:rPr lang="es-ES" b="1" dirty="0">
                <a:latin typeface="Arial" panose="020B0604020202020204" pitchFamily="34" charset="0"/>
                <a:cs typeface="Arial" panose="020B0604020202020204" pitchFamily="34" charset="0"/>
              </a:rPr>
              <a:t>Mario Alfaro Rodríguez</a:t>
            </a:r>
            <a:r>
              <a:rPr lang="es-ES" dirty="0">
                <a:latin typeface="Arial" panose="020B0604020202020204" pitchFamily="34" charset="0"/>
                <a:cs typeface="Arial" panose="020B0604020202020204" pitchFamily="34" charset="0"/>
              </a:rPr>
              <a:t> como Presidente del Consejo Ejecutivo del SINART, S.A.</a:t>
            </a:r>
            <a:endParaRPr lang="es-CR"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C982BD3B-17B4-4FD6-ABAE-F0DB5E5CFE5E}"/>
              </a:ext>
            </a:extLst>
          </p:cNvPr>
          <p:cNvPicPr>
            <a:picLocks noChangeAspect="1"/>
          </p:cNvPicPr>
          <p:nvPr/>
        </p:nvPicPr>
        <p:blipFill>
          <a:blip r:embed="rId2"/>
          <a:stretch>
            <a:fillRect/>
          </a:stretch>
        </p:blipFill>
        <p:spPr>
          <a:xfrm>
            <a:off x="4876649" y="131022"/>
            <a:ext cx="2438702" cy="1220325"/>
          </a:xfrm>
          <a:prstGeom prst="rect">
            <a:avLst/>
          </a:prstGeom>
        </p:spPr>
      </p:pic>
    </p:spTree>
    <p:extLst>
      <p:ext uri="{BB962C8B-B14F-4D97-AF65-F5344CB8AC3E}">
        <p14:creationId xmlns:p14="http://schemas.microsoft.com/office/powerpoint/2010/main" val="2198034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1FAC719-9FA7-4945-8F5E-E4761EA8BAB0}"/>
              </a:ext>
            </a:extLst>
          </p:cNvPr>
          <p:cNvSpPr>
            <a:spLocks noGrp="1"/>
          </p:cNvSpPr>
          <p:nvPr>
            <p:ph type="subTitle" idx="1"/>
          </p:nvPr>
        </p:nvSpPr>
        <p:spPr>
          <a:xfrm>
            <a:off x="1655976" y="1499861"/>
            <a:ext cx="9144000" cy="423207"/>
          </a:xfrm>
        </p:spPr>
        <p:txBody>
          <a:bodyPr/>
          <a:lstStyle/>
          <a:p>
            <a:r>
              <a:rPr lang="es-CR" dirty="0">
                <a:latin typeface="Arial" panose="020B0604020202020204" pitchFamily="34" charset="0"/>
                <a:cs typeface="Arial" panose="020B0604020202020204" pitchFamily="34" charset="0"/>
              </a:rPr>
              <a:t>Relación de Hechos Investigados:</a:t>
            </a:r>
          </a:p>
        </p:txBody>
      </p:sp>
      <p:pic>
        <p:nvPicPr>
          <p:cNvPr id="4" name="Picture 3">
            <a:extLst>
              <a:ext uri="{FF2B5EF4-FFF2-40B4-BE49-F238E27FC236}">
                <a16:creationId xmlns:a16="http://schemas.microsoft.com/office/drawing/2014/main" id="{C982BD3B-17B4-4FD6-ABAE-F0DB5E5CFE5E}"/>
              </a:ext>
            </a:extLst>
          </p:cNvPr>
          <p:cNvPicPr>
            <a:picLocks noChangeAspect="1"/>
          </p:cNvPicPr>
          <p:nvPr/>
        </p:nvPicPr>
        <p:blipFill>
          <a:blip r:embed="rId2"/>
          <a:stretch>
            <a:fillRect/>
          </a:stretch>
        </p:blipFill>
        <p:spPr>
          <a:xfrm>
            <a:off x="4876649" y="131022"/>
            <a:ext cx="2438702" cy="1220325"/>
          </a:xfrm>
          <a:prstGeom prst="rect">
            <a:avLst/>
          </a:prstGeom>
        </p:spPr>
      </p:pic>
      <p:sp>
        <p:nvSpPr>
          <p:cNvPr id="7" name="Subtitle 2">
            <a:extLst>
              <a:ext uri="{FF2B5EF4-FFF2-40B4-BE49-F238E27FC236}">
                <a16:creationId xmlns:a16="http://schemas.microsoft.com/office/drawing/2014/main" id="{AEDB70F8-76F1-4A86-A199-073CB0164508}"/>
              </a:ext>
            </a:extLst>
          </p:cNvPr>
          <p:cNvSpPr txBox="1">
            <a:spLocks/>
          </p:cNvSpPr>
          <p:nvPr/>
        </p:nvSpPr>
        <p:spPr>
          <a:xfrm>
            <a:off x="603315" y="2274430"/>
            <a:ext cx="10727703" cy="3994395"/>
          </a:xfrm>
          <a:prstGeom prst="rect">
            <a:avLst/>
          </a:prstGeom>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s-CR" sz="2800" dirty="0"/>
              <a:t>1) </a:t>
            </a:r>
            <a:r>
              <a:rPr lang="es-ES" sz="2800" dirty="0"/>
              <a:t>En el mes de mayo de 2015, se inscribe la entidad C</a:t>
            </a:r>
            <a:r>
              <a:rPr lang="es-CR" sz="2800" dirty="0" err="1"/>
              <a:t>ooperativa</a:t>
            </a:r>
            <a:r>
              <a:rPr lang="es-CR" sz="2800" dirty="0"/>
              <a:t> Autogestionaria de Servicios Múltiples y de Asesorías, R.L. (</a:t>
            </a:r>
            <a:r>
              <a:rPr lang="es-CR" sz="2800" dirty="0" err="1"/>
              <a:t>Coopeasesorías</a:t>
            </a:r>
            <a:r>
              <a:rPr lang="es-CR" sz="2800" dirty="0"/>
              <a:t>, R.L.), como una cooperativa de autogestión la cual es integrada desde su inicio y llega a ser presidida por el señor Alejandro Alfaro Cortés (primo hermano de Mario Alfaro Rodríguez), y cuenta entre sus asociados a la madre, la hija y el sobrino de él. </a:t>
            </a:r>
          </a:p>
          <a:p>
            <a:pPr algn="just"/>
            <a:r>
              <a:rPr lang="es-CR" sz="2800" dirty="0"/>
              <a:t> </a:t>
            </a:r>
          </a:p>
          <a:p>
            <a:pPr algn="just"/>
            <a:r>
              <a:rPr lang="es-CR" sz="2800" dirty="0"/>
              <a:t>2) El CG, mediante acuerdo que consta en el artículo segundo del acta de la sesión ordinaria número noventa y seis, celebrada el 3 de mayo del 2016, nombró al señor Mario Alfaro Rodríguez como</a:t>
            </a:r>
            <a:r>
              <a:rPr lang="es-ES" sz="2800" dirty="0"/>
              <a:t> Presidente del Consejo Ejecutivo del SINART, S. A., con un rige a partir del 8 de mayo del 2016 hasta el 7 de mayo del 2022. </a:t>
            </a:r>
            <a:endParaRPr lang="es-CR" sz="2800" dirty="0"/>
          </a:p>
          <a:p>
            <a:pPr algn="just"/>
            <a:r>
              <a:rPr lang="es-ES" sz="2800" dirty="0"/>
              <a:t> </a:t>
            </a:r>
            <a:endParaRPr lang="es-CR" sz="2800" dirty="0"/>
          </a:p>
          <a:p>
            <a:pPr algn="just"/>
            <a:r>
              <a:rPr lang="es-ES" sz="2800" dirty="0"/>
              <a:t>3) E</a:t>
            </a:r>
            <a:r>
              <a:rPr lang="es-CR" sz="2800" dirty="0"/>
              <a:t>l 24 de agosto del 2016, </a:t>
            </a:r>
            <a:r>
              <a:rPr lang="es-CR" sz="2800" dirty="0" err="1"/>
              <a:t>Coopeasesorías</a:t>
            </a:r>
            <a:r>
              <a:rPr lang="es-CR" sz="2800" dirty="0"/>
              <a:t>, R.L. gestionó ante el Instituto Nacional de Fomento Cooperativo (INFOCOOP), la aprobación de un crédito a su favor por un monto de 500 millones de colones, para realizar operaciones de </a:t>
            </a:r>
            <a:r>
              <a:rPr lang="es-CR" sz="2800" dirty="0" err="1"/>
              <a:t>factoreo</a:t>
            </a:r>
            <a:r>
              <a:rPr lang="es-CR" sz="2800" dirty="0"/>
              <a:t> (descuento de facturas).</a:t>
            </a:r>
          </a:p>
          <a:p>
            <a:pPr algn="just"/>
            <a:endParaRPr lang="es-C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3661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982BD3B-17B4-4FD6-ABAE-F0DB5E5CFE5E}"/>
              </a:ext>
            </a:extLst>
          </p:cNvPr>
          <p:cNvPicPr>
            <a:picLocks noChangeAspect="1"/>
          </p:cNvPicPr>
          <p:nvPr/>
        </p:nvPicPr>
        <p:blipFill>
          <a:blip r:embed="rId2"/>
          <a:stretch>
            <a:fillRect/>
          </a:stretch>
        </p:blipFill>
        <p:spPr>
          <a:xfrm>
            <a:off x="4876649" y="131022"/>
            <a:ext cx="2438702" cy="1220325"/>
          </a:xfrm>
          <a:prstGeom prst="rect">
            <a:avLst/>
          </a:prstGeom>
        </p:spPr>
      </p:pic>
      <p:sp>
        <p:nvSpPr>
          <p:cNvPr id="7" name="Subtitle 2">
            <a:extLst>
              <a:ext uri="{FF2B5EF4-FFF2-40B4-BE49-F238E27FC236}">
                <a16:creationId xmlns:a16="http://schemas.microsoft.com/office/drawing/2014/main" id="{AEDB70F8-76F1-4A86-A199-073CB0164508}"/>
              </a:ext>
            </a:extLst>
          </p:cNvPr>
          <p:cNvSpPr txBox="1">
            <a:spLocks/>
          </p:cNvSpPr>
          <p:nvPr/>
        </p:nvSpPr>
        <p:spPr>
          <a:xfrm>
            <a:off x="603315" y="2274430"/>
            <a:ext cx="10727703" cy="39943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endParaRPr lang="es-CR" dirty="0">
              <a:latin typeface="Arial" panose="020B0604020202020204" pitchFamily="34" charset="0"/>
              <a:cs typeface="Arial" panose="020B0604020202020204" pitchFamily="34" charset="0"/>
            </a:endParaRPr>
          </a:p>
        </p:txBody>
      </p:sp>
      <p:sp>
        <p:nvSpPr>
          <p:cNvPr id="5" name="Subtitle 4">
            <a:extLst>
              <a:ext uri="{FF2B5EF4-FFF2-40B4-BE49-F238E27FC236}">
                <a16:creationId xmlns:a16="http://schemas.microsoft.com/office/drawing/2014/main" id="{34FECDCA-C735-470A-B219-221EE86BE532}"/>
              </a:ext>
            </a:extLst>
          </p:cNvPr>
          <p:cNvSpPr>
            <a:spLocks noGrp="1"/>
          </p:cNvSpPr>
          <p:nvPr>
            <p:ph type="subTitle" idx="1"/>
          </p:nvPr>
        </p:nvSpPr>
        <p:spPr>
          <a:xfrm>
            <a:off x="730576" y="1869375"/>
            <a:ext cx="10473179" cy="4917478"/>
          </a:xfrm>
        </p:spPr>
        <p:txBody>
          <a:bodyPr>
            <a:noAutofit/>
          </a:bodyPr>
          <a:lstStyle/>
          <a:p>
            <a:pPr algn="just"/>
            <a:r>
              <a:rPr lang="es-CR" sz="2200" dirty="0"/>
              <a:t>4) Mediante correo electrónico enviado el 10 de noviembre del 2016 por el señor Alejandro Alfaro Cortés, Presidente de </a:t>
            </a:r>
            <a:r>
              <a:rPr lang="es-CR" sz="2200" dirty="0" err="1"/>
              <a:t>Coopeasesorías</a:t>
            </a:r>
            <a:r>
              <a:rPr lang="es-CR" sz="2200" dirty="0"/>
              <a:t>, R.L., se señala entre sus clientes potenciales al SINART, S.A.</a:t>
            </a:r>
          </a:p>
          <a:p>
            <a:pPr algn="just"/>
            <a:r>
              <a:rPr lang="es-CR" sz="2200" dirty="0"/>
              <a:t> </a:t>
            </a:r>
          </a:p>
          <a:p>
            <a:pPr algn="just"/>
            <a:r>
              <a:rPr lang="es-CR" sz="2200" dirty="0"/>
              <a:t>5) En abril de 2017 se emite un criterio no favorable a la solicitud de crédito de </a:t>
            </a:r>
            <a:r>
              <a:rPr lang="es-CR" sz="2200" dirty="0" err="1"/>
              <a:t>Coopeasesorías</a:t>
            </a:r>
            <a:r>
              <a:rPr lang="es-CR" sz="2200" dirty="0"/>
              <a:t> S.A.</a:t>
            </a:r>
          </a:p>
          <a:p>
            <a:pPr algn="just"/>
            <a:r>
              <a:rPr lang="es-ES" sz="2200" dirty="0"/>
              <a:t> </a:t>
            </a:r>
            <a:endParaRPr lang="es-CR" sz="2200" dirty="0"/>
          </a:p>
          <a:p>
            <a:pPr algn="just"/>
            <a:r>
              <a:rPr lang="es-CR" sz="2200" dirty="0"/>
              <a:t>6) El 10 de mayo del 2017, el señor Mario Alfaro Rodríguez contacta y solicita una cita con el Subcoordinador de la Junta Interventora del INFOCOOP, el señor Luis Emilio Cuenca Botey, para apoyar la gestión hecha por la empresa </a:t>
            </a:r>
            <a:r>
              <a:rPr lang="es-CR" sz="2200" dirty="0" err="1"/>
              <a:t>Coopeasesorías</a:t>
            </a:r>
            <a:r>
              <a:rPr lang="es-CR" sz="2200" dirty="0"/>
              <a:t>, R.L.</a:t>
            </a:r>
          </a:p>
          <a:p>
            <a:pPr algn="just"/>
            <a:r>
              <a:rPr lang="es-CR" sz="2000" dirty="0"/>
              <a:t> </a:t>
            </a:r>
          </a:p>
          <a:p>
            <a:pPr algn="just"/>
            <a:endParaRPr lang="es-CR" sz="2000" dirty="0"/>
          </a:p>
        </p:txBody>
      </p:sp>
    </p:spTree>
    <p:extLst>
      <p:ext uri="{BB962C8B-B14F-4D97-AF65-F5344CB8AC3E}">
        <p14:creationId xmlns:p14="http://schemas.microsoft.com/office/powerpoint/2010/main" val="214743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982BD3B-17B4-4FD6-ABAE-F0DB5E5CFE5E}"/>
              </a:ext>
            </a:extLst>
          </p:cNvPr>
          <p:cNvPicPr>
            <a:picLocks noChangeAspect="1"/>
          </p:cNvPicPr>
          <p:nvPr/>
        </p:nvPicPr>
        <p:blipFill>
          <a:blip r:embed="rId2"/>
          <a:stretch>
            <a:fillRect/>
          </a:stretch>
        </p:blipFill>
        <p:spPr>
          <a:xfrm>
            <a:off x="4876649" y="131022"/>
            <a:ext cx="2438702" cy="1220325"/>
          </a:xfrm>
          <a:prstGeom prst="rect">
            <a:avLst/>
          </a:prstGeom>
        </p:spPr>
      </p:pic>
      <p:sp>
        <p:nvSpPr>
          <p:cNvPr id="7" name="Subtitle 2">
            <a:extLst>
              <a:ext uri="{FF2B5EF4-FFF2-40B4-BE49-F238E27FC236}">
                <a16:creationId xmlns:a16="http://schemas.microsoft.com/office/drawing/2014/main" id="{AEDB70F8-76F1-4A86-A199-073CB0164508}"/>
              </a:ext>
            </a:extLst>
          </p:cNvPr>
          <p:cNvSpPr txBox="1">
            <a:spLocks/>
          </p:cNvSpPr>
          <p:nvPr/>
        </p:nvSpPr>
        <p:spPr>
          <a:xfrm>
            <a:off x="603315" y="2274430"/>
            <a:ext cx="10727703" cy="39943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endParaRPr lang="es-CR" dirty="0">
              <a:latin typeface="Arial" panose="020B0604020202020204" pitchFamily="34" charset="0"/>
              <a:cs typeface="Arial" panose="020B0604020202020204" pitchFamily="34" charset="0"/>
            </a:endParaRPr>
          </a:p>
        </p:txBody>
      </p:sp>
      <p:sp>
        <p:nvSpPr>
          <p:cNvPr id="5" name="Subtitle 4">
            <a:extLst>
              <a:ext uri="{FF2B5EF4-FFF2-40B4-BE49-F238E27FC236}">
                <a16:creationId xmlns:a16="http://schemas.microsoft.com/office/drawing/2014/main" id="{34FECDCA-C735-470A-B219-221EE86BE532}"/>
              </a:ext>
            </a:extLst>
          </p:cNvPr>
          <p:cNvSpPr>
            <a:spLocks noGrp="1"/>
          </p:cNvSpPr>
          <p:nvPr>
            <p:ph type="subTitle" idx="1"/>
          </p:nvPr>
        </p:nvSpPr>
        <p:spPr>
          <a:xfrm>
            <a:off x="730576" y="1869375"/>
            <a:ext cx="10473179" cy="2664918"/>
          </a:xfrm>
        </p:spPr>
        <p:txBody>
          <a:bodyPr>
            <a:noAutofit/>
          </a:bodyPr>
          <a:lstStyle/>
          <a:p>
            <a:pPr algn="just"/>
            <a:r>
              <a:rPr lang="es-ES" sz="2200" dirty="0"/>
              <a:t>7) El 12 de mayo Maro Alfaro Rodríguez envía un correo electrónico a Luis Emilio Cuenca Botey solicitando una audiencia con la Junta Interventora, señalando que participaría el gerente de </a:t>
            </a:r>
            <a:r>
              <a:rPr lang="es-ES" sz="2200" dirty="0" err="1"/>
              <a:t>Coopeasesorías</a:t>
            </a:r>
            <a:r>
              <a:rPr lang="es-ES" sz="2200" dirty="0"/>
              <a:t> R.L.</a:t>
            </a:r>
            <a:endParaRPr lang="es-CR" sz="2200" dirty="0"/>
          </a:p>
          <a:p>
            <a:pPr algn="just"/>
            <a:r>
              <a:rPr lang="es-ES" sz="2200" dirty="0"/>
              <a:t> </a:t>
            </a:r>
            <a:endParaRPr lang="es-CR" sz="2200" dirty="0"/>
          </a:p>
          <a:p>
            <a:pPr algn="just"/>
            <a:r>
              <a:rPr lang="es-ES" sz="2200" dirty="0"/>
              <a:t>8) El 23 de mayo de 2017 Luis Emilio Cuenca Botey desiste de participar en la reunión y comunica a Mario Alfaro su decisión. También comunica que el crédito debe de estudiarse por la administración. </a:t>
            </a:r>
            <a:r>
              <a:rPr lang="es-CR" sz="2200" dirty="0"/>
              <a:t> </a:t>
            </a:r>
          </a:p>
          <a:p>
            <a:pPr algn="just"/>
            <a:endParaRPr lang="es-CR" sz="2000" dirty="0"/>
          </a:p>
        </p:txBody>
      </p:sp>
    </p:spTree>
    <p:extLst>
      <p:ext uri="{BB962C8B-B14F-4D97-AF65-F5344CB8AC3E}">
        <p14:creationId xmlns:p14="http://schemas.microsoft.com/office/powerpoint/2010/main" val="1429500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1FAC719-9FA7-4945-8F5E-E4761EA8BAB0}"/>
              </a:ext>
            </a:extLst>
          </p:cNvPr>
          <p:cNvSpPr>
            <a:spLocks noGrp="1"/>
          </p:cNvSpPr>
          <p:nvPr>
            <p:ph type="subTitle" idx="1"/>
          </p:nvPr>
        </p:nvSpPr>
        <p:spPr>
          <a:xfrm>
            <a:off x="1655976" y="1499861"/>
            <a:ext cx="9144000" cy="423207"/>
          </a:xfrm>
        </p:spPr>
        <p:txBody>
          <a:bodyPr/>
          <a:lstStyle/>
          <a:p>
            <a:r>
              <a:rPr lang="es-CR" dirty="0">
                <a:latin typeface="Arial" panose="020B0604020202020204" pitchFamily="34" charset="0"/>
                <a:cs typeface="Arial" panose="020B0604020202020204" pitchFamily="34" charset="0"/>
              </a:rPr>
              <a:t>Posibles Normas Afectadas</a:t>
            </a:r>
          </a:p>
        </p:txBody>
      </p:sp>
      <p:pic>
        <p:nvPicPr>
          <p:cNvPr id="4" name="Picture 3">
            <a:extLst>
              <a:ext uri="{FF2B5EF4-FFF2-40B4-BE49-F238E27FC236}">
                <a16:creationId xmlns:a16="http://schemas.microsoft.com/office/drawing/2014/main" id="{C982BD3B-17B4-4FD6-ABAE-F0DB5E5CFE5E}"/>
              </a:ext>
            </a:extLst>
          </p:cNvPr>
          <p:cNvPicPr>
            <a:picLocks noChangeAspect="1"/>
          </p:cNvPicPr>
          <p:nvPr/>
        </p:nvPicPr>
        <p:blipFill>
          <a:blip r:embed="rId2"/>
          <a:stretch>
            <a:fillRect/>
          </a:stretch>
        </p:blipFill>
        <p:spPr>
          <a:xfrm>
            <a:off x="4876649" y="131022"/>
            <a:ext cx="2438702" cy="1220325"/>
          </a:xfrm>
          <a:prstGeom prst="rect">
            <a:avLst/>
          </a:prstGeom>
        </p:spPr>
      </p:pic>
      <p:sp>
        <p:nvSpPr>
          <p:cNvPr id="7" name="Subtitle 2">
            <a:extLst>
              <a:ext uri="{FF2B5EF4-FFF2-40B4-BE49-F238E27FC236}">
                <a16:creationId xmlns:a16="http://schemas.microsoft.com/office/drawing/2014/main" id="{AEDB70F8-76F1-4A86-A199-073CB0164508}"/>
              </a:ext>
            </a:extLst>
          </p:cNvPr>
          <p:cNvSpPr txBox="1">
            <a:spLocks/>
          </p:cNvSpPr>
          <p:nvPr/>
        </p:nvSpPr>
        <p:spPr>
          <a:xfrm>
            <a:off x="1018095" y="-8472827"/>
            <a:ext cx="9455862" cy="4816282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s-CR" sz="2800" dirty="0"/>
              <a:t>.</a:t>
            </a:r>
          </a:p>
          <a:p>
            <a:pPr algn="just"/>
            <a:endParaRPr lang="es-CR" dirty="0">
              <a:latin typeface="Arial" panose="020B0604020202020204" pitchFamily="34" charset="0"/>
              <a:cs typeface="Arial" panose="020B0604020202020204" pitchFamily="34" charset="0"/>
            </a:endParaRPr>
          </a:p>
        </p:txBody>
      </p:sp>
      <p:sp>
        <p:nvSpPr>
          <p:cNvPr id="5" name="Rectangle 2">
            <a:extLst>
              <a:ext uri="{FF2B5EF4-FFF2-40B4-BE49-F238E27FC236}">
                <a16:creationId xmlns:a16="http://schemas.microsoft.com/office/drawing/2014/main" id="{ECFC85FC-F742-425D-80FC-8E712B6ECAEE}"/>
              </a:ext>
            </a:extLst>
          </p:cNvPr>
          <p:cNvSpPr>
            <a:spLocks noChangeArrowheads="1"/>
          </p:cNvSpPr>
          <p:nvPr/>
        </p:nvSpPr>
        <p:spPr bwMode="auto">
          <a:xfrm>
            <a:off x="722721" y="2071582"/>
            <a:ext cx="10746557"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ES" altLang="es-CR" sz="2200" b="1" i="0" u="none" strike="noStrike" cap="none" normalizeH="0" baseline="0" dirty="0">
                <a:ln>
                  <a:noFill/>
                </a:ln>
                <a:solidFill>
                  <a:srgbClr val="000000"/>
                </a:solidFill>
                <a:effectLst/>
                <a:latin typeface="Arial" panose="020B0604020202020204" pitchFamily="34" charset="0"/>
                <a:ea typeface="Courier New" panose="02070309020205020404" pitchFamily="49" charset="0"/>
                <a:cs typeface="Arial" panose="020B0604020202020204" pitchFamily="34" charset="0"/>
              </a:rPr>
              <a:t>Ley contra la Corrupción y el Enriquecimiento Ilícito en la Función Pública:</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CR" altLang="es-CR" sz="2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CR" altLang="es-CR" sz="2200" b="0" i="0" u="none" strike="noStrike" cap="none" normalizeH="0" baseline="0" dirty="0">
                <a:ln>
                  <a:noFill/>
                </a:ln>
                <a:solidFill>
                  <a:srgbClr val="000000"/>
                </a:solidFill>
                <a:effectLst/>
                <a:latin typeface="Arial" panose="020B0604020202020204" pitchFamily="34" charset="0"/>
                <a:ea typeface="Courier New" panose="02070309020205020404" pitchFamily="49" charset="0"/>
                <a:cs typeface="Arial" panose="020B0604020202020204" pitchFamily="34" charset="0"/>
              </a:rPr>
              <a:t>Artículo 3: </a:t>
            </a:r>
            <a:r>
              <a:rPr kumimoji="0" lang="es-CR" altLang="es-CR" sz="2200" b="1" i="0" u="none" strike="noStrike" cap="none" normalizeH="0" baseline="0" dirty="0">
                <a:ln>
                  <a:noFill/>
                </a:ln>
                <a:solidFill>
                  <a:srgbClr val="000000"/>
                </a:solidFill>
                <a:effectLst/>
                <a:latin typeface="Arial" panose="020B0604020202020204" pitchFamily="34" charset="0"/>
                <a:ea typeface="Courier New" panose="02070309020205020404" pitchFamily="49" charset="0"/>
                <a:cs typeface="Arial" panose="020B0604020202020204" pitchFamily="34" charset="0"/>
              </a:rPr>
              <a:t>Deber de probidad</a:t>
            </a:r>
            <a:r>
              <a:rPr kumimoji="0" lang="es-CR" altLang="es-CR" sz="2200" b="0" i="0" u="none" strike="noStrike" cap="none" normalizeH="0" baseline="0" dirty="0">
                <a:ln>
                  <a:noFill/>
                </a:ln>
                <a:solidFill>
                  <a:srgbClr val="000000"/>
                </a:solidFill>
                <a:effectLst/>
                <a:latin typeface="Arial" panose="020B0604020202020204" pitchFamily="34" charset="0"/>
                <a:ea typeface="Courier New" panose="02070309020205020404" pitchFamily="49" charset="0"/>
                <a:cs typeface="Arial" panose="020B0604020202020204"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CR" altLang="es-CR" sz="2200" b="0" i="0" u="none" strike="noStrike" cap="none" normalizeH="0" baseline="0" dirty="0">
              <a:ln>
                <a:noFill/>
              </a:ln>
              <a:solidFill>
                <a:srgbClr val="000000"/>
              </a:solidFill>
              <a:effectLst/>
              <a:latin typeface="Arial" panose="020B0604020202020204" pitchFamily="34" charset="0"/>
              <a:ea typeface="Courier New" panose="02070309020205020404" pitchFamily="49"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CR" altLang="es-CR" sz="2200" b="0" i="0" u="none" strike="noStrike" cap="none" normalizeH="0" baseline="0" dirty="0">
                <a:ln>
                  <a:noFill/>
                </a:ln>
                <a:solidFill>
                  <a:srgbClr val="000000"/>
                </a:solidFill>
                <a:effectLst/>
                <a:latin typeface="Arial" panose="020B0604020202020204" pitchFamily="34" charset="0"/>
                <a:ea typeface="Courier New" panose="02070309020205020404" pitchFamily="49" charset="0"/>
                <a:cs typeface="Arial" panose="020B0604020202020204" pitchFamily="34" charset="0"/>
              </a:rPr>
              <a:t>Artículo 4: </a:t>
            </a:r>
            <a:r>
              <a:rPr kumimoji="0" lang="es-CR" altLang="es-CR" sz="2200" b="1" i="0" u="none" strike="noStrike" cap="none" normalizeH="0" baseline="0" dirty="0">
                <a:ln>
                  <a:noFill/>
                </a:ln>
                <a:solidFill>
                  <a:srgbClr val="000000"/>
                </a:solidFill>
                <a:effectLst/>
                <a:latin typeface="Arial" panose="020B0604020202020204" pitchFamily="34" charset="0"/>
                <a:ea typeface="Courier New" panose="02070309020205020404" pitchFamily="49" charset="0"/>
                <a:cs typeface="Arial" panose="020B0604020202020204" pitchFamily="34" charset="0"/>
              </a:rPr>
              <a:t>Violación al deber de probidad</a:t>
            </a:r>
            <a:r>
              <a:rPr kumimoji="0" lang="es-CR" altLang="es-CR" sz="2200" b="0" i="0" u="none" strike="noStrike" cap="none" normalizeH="0" baseline="0" dirty="0">
                <a:ln>
                  <a:noFill/>
                </a:ln>
                <a:solidFill>
                  <a:srgbClr val="000000"/>
                </a:solidFill>
                <a:effectLst/>
                <a:latin typeface="Arial" panose="020B0604020202020204" pitchFamily="34" charset="0"/>
                <a:ea typeface="Courier New" panose="02070309020205020404" pitchFamily="49" charset="0"/>
                <a:cs typeface="Arial" panose="020B0604020202020204"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CR" altLang="es-CR" sz="2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CR" altLang="es-CR" sz="2200" b="0" i="0" u="none" strike="noStrike" cap="none" normalizeH="0" baseline="0" dirty="0">
                <a:ln>
                  <a:noFill/>
                </a:ln>
                <a:solidFill>
                  <a:srgbClr val="000000"/>
                </a:solidFill>
                <a:effectLst/>
                <a:latin typeface="Arial" panose="020B0604020202020204" pitchFamily="34" charset="0"/>
                <a:ea typeface="Courier New" panose="02070309020205020404" pitchFamily="49" charset="0"/>
                <a:cs typeface="Arial" panose="020B0604020202020204" pitchFamily="34" charset="0"/>
              </a:rPr>
              <a:t>Artículo 38: </a:t>
            </a:r>
            <a:r>
              <a:rPr kumimoji="0" lang="es-CR" altLang="es-CR" sz="2200" b="1" i="0" u="none" strike="noStrike" cap="none" normalizeH="0" baseline="0" dirty="0">
                <a:ln>
                  <a:noFill/>
                </a:ln>
                <a:solidFill>
                  <a:srgbClr val="000000"/>
                </a:solidFill>
                <a:effectLst/>
                <a:latin typeface="Arial" panose="020B0604020202020204" pitchFamily="34" charset="0"/>
                <a:ea typeface="Courier New" panose="02070309020205020404" pitchFamily="49" charset="0"/>
                <a:cs typeface="Arial" panose="020B0604020202020204" pitchFamily="34" charset="0"/>
              </a:rPr>
              <a:t>Causales de responsabilidad administrativa</a:t>
            </a:r>
            <a:r>
              <a:rPr kumimoji="0" lang="es-CR" altLang="es-CR" sz="2200" b="0" i="0" u="none" strike="noStrike" cap="none" normalizeH="0" baseline="0" dirty="0">
                <a:ln>
                  <a:noFill/>
                </a:ln>
                <a:solidFill>
                  <a:srgbClr val="000000"/>
                </a:solidFill>
                <a:effectLst/>
                <a:latin typeface="Arial" panose="020B0604020202020204" pitchFamily="34" charset="0"/>
                <a:ea typeface="Courier New" panose="02070309020205020404" pitchFamily="49" charset="0"/>
                <a:cs typeface="Arial" panose="020B0604020202020204" pitchFamily="34" charset="0"/>
              </a:rPr>
              <a:t>. Artículo 39: </a:t>
            </a:r>
            <a:r>
              <a:rPr kumimoji="0" lang="es-CR" altLang="es-CR" sz="2200" b="1" i="0" u="none" strike="noStrike" cap="none" normalizeH="0" baseline="0" dirty="0">
                <a:ln>
                  <a:noFill/>
                </a:ln>
                <a:solidFill>
                  <a:srgbClr val="000000"/>
                </a:solidFill>
                <a:effectLst/>
                <a:latin typeface="Arial" panose="020B0604020202020204" pitchFamily="34" charset="0"/>
                <a:ea typeface="Courier New" panose="02070309020205020404" pitchFamily="49" charset="0"/>
                <a:cs typeface="Arial" panose="020B0604020202020204" pitchFamily="34" charset="0"/>
              </a:rPr>
              <a:t>Sanciones administrativas</a:t>
            </a:r>
            <a:r>
              <a:rPr kumimoji="0" lang="es-CR" altLang="es-CR" sz="2200" b="0" i="0" u="none" strike="noStrike" cap="none" normalizeH="0" baseline="0" dirty="0">
                <a:ln>
                  <a:noFill/>
                </a:ln>
                <a:solidFill>
                  <a:srgbClr val="000000"/>
                </a:solidFill>
                <a:effectLst/>
                <a:latin typeface="Arial" panose="020B0604020202020204" pitchFamily="34" charset="0"/>
                <a:ea typeface="Courier New" panose="02070309020205020404" pitchFamily="49" charset="0"/>
                <a:cs typeface="Arial" panose="020B0604020202020204"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CR" altLang="es-CR" sz="2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CR" altLang="es-CR" sz="2200" b="1" i="0" u="none" strike="noStrike" cap="none" normalizeH="0" baseline="0" dirty="0">
                <a:ln>
                  <a:noFill/>
                </a:ln>
                <a:solidFill>
                  <a:srgbClr val="000000"/>
                </a:solidFill>
                <a:effectLst/>
                <a:latin typeface="Arial" panose="020B0604020202020204" pitchFamily="34" charset="0"/>
                <a:ea typeface="Courier New" panose="02070309020205020404" pitchFamily="49" charset="0"/>
                <a:cs typeface="Arial" panose="020B0604020202020204" pitchFamily="34" charset="0"/>
              </a:rPr>
              <a:t>Reglamento a la Ley </a:t>
            </a:r>
            <a:r>
              <a:rPr kumimoji="0" lang="es-ES" altLang="es-CR" sz="2200" b="1" i="0" u="none" strike="noStrike" cap="none" normalizeH="0" baseline="0" dirty="0">
                <a:ln>
                  <a:noFill/>
                </a:ln>
                <a:solidFill>
                  <a:srgbClr val="000000"/>
                </a:solidFill>
                <a:effectLst/>
                <a:latin typeface="Arial" panose="020B0604020202020204" pitchFamily="34" charset="0"/>
                <a:ea typeface="Courier New" panose="02070309020205020404" pitchFamily="49" charset="0"/>
                <a:cs typeface="Arial" panose="020B0604020202020204" pitchFamily="34" charset="0"/>
              </a:rPr>
              <a:t>Contra la Corrupción y el Enriquecimiento Ilícito en la Función Pública:</a:t>
            </a:r>
            <a:endParaRPr kumimoji="0" lang="es-ES" altLang="es-CR" sz="2200" b="0" i="0" u="none" strike="noStrike" cap="none" normalizeH="0" baseline="0" dirty="0">
              <a:ln>
                <a:noFill/>
              </a:ln>
              <a:solidFill>
                <a:srgbClr val="000000"/>
              </a:solidFill>
              <a:effectLst/>
              <a:latin typeface="Arial" panose="020B0604020202020204" pitchFamily="34" charset="0"/>
              <a:ea typeface="Courier New" panose="02070309020205020404" pitchFamily="49"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altLang="es-CR" sz="2200" b="0" i="0" u="none" strike="noStrike" cap="none" normalizeH="0" baseline="0" dirty="0">
                <a:ln>
                  <a:noFill/>
                </a:ln>
                <a:solidFill>
                  <a:srgbClr val="000000"/>
                </a:solidFill>
                <a:effectLst/>
                <a:latin typeface="Arial" panose="020B0604020202020204" pitchFamily="34" charset="0"/>
                <a:ea typeface="Courier New" panose="02070309020205020404" pitchFamily="49" charset="0"/>
                <a:cs typeface="Arial" panose="020B0604020202020204" pitchFamily="34" charset="0"/>
              </a:rPr>
              <a:t>Artículo 1: </a:t>
            </a:r>
            <a:r>
              <a:rPr kumimoji="0" lang="es-ES" altLang="es-CR" sz="2200" b="1" i="0" u="none" strike="noStrike" cap="none" normalizeH="0" baseline="0" dirty="0">
                <a:ln>
                  <a:noFill/>
                </a:ln>
                <a:solidFill>
                  <a:srgbClr val="000000"/>
                </a:solidFill>
                <a:effectLst/>
                <a:latin typeface="Arial" panose="020B0604020202020204" pitchFamily="34" charset="0"/>
                <a:ea typeface="Courier New" panose="02070309020205020404" pitchFamily="49" charset="0"/>
                <a:cs typeface="Arial" panose="020B0604020202020204" pitchFamily="34" charset="0"/>
              </a:rPr>
              <a:t>Definiciones</a:t>
            </a:r>
            <a:r>
              <a:rPr kumimoji="0" lang="es-ES" altLang="es-CR" sz="2200" b="0" i="0" u="none" strike="noStrike" cap="none" normalizeH="0" baseline="0" dirty="0">
                <a:ln>
                  <a:noFill/>
                </a:ln>
                <a:solidFill>
                  <a:srgbClr val="000000"/>
                </a:solidFill>
                <a:effectLst/>
                <a:latin typeface="Arial" panose="020B0604020202020204" pitchFamily="34" charset="0"/>
                <a:ea typeface="Courier New" panose="02070309020205020404" pitchFamily="49" charset="0"/>
                <a:cs typeface="Arial" panose="020B0604020202020204" pitchFamily="34" charset="0"/>
              </a:rPr>
              <a:t>. </a:t>
            </a:r>
            <a:endParaRPr kumimoji="0" lang="es-ES" altLang="es-CR" sz="2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692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1FAC719-9FA7-4945-8F5E-E4761EA8BAB0}"/>
              </a:ext>
            </a:extLst>
          </p:cNvPr>
          <p:cNvSpPr>
            <a:spLocks noGrp="1"/>
          </p:cNvSpPr>
          <p:nvPr>
            <p:ph type="subTitle" idx="1"/>
          </p:nvPr>
        </p:nvSpPr>
        <p:spPr>
          <a:xfrm>
            <a:off x="1655976" y="1499861"/>
            <a:ext cx="9144000" cy="423207"/>
          </a:xfrm>
        </p:spPr>
        <p:txBody>
          <a:bodyPr/>
          <a:lstStyle/>
          <a:p>
            <a:r>
              <a:rPr lang="es-CR" dirty="0">
                <a:latin typeface="Arial" panose="020B0604020202020204" pitchFamily="34" charset="0"/>
                <a:cs typeface="Arial" panose="020B0604020202020204" pitchFamily="34" charset="0"/>
              </a:rPr>
              <a:t>Recomendaciones:</a:t>
            </a:r>
          </a:p>
        </p:txBody>
      </p:sp>
      <p:pic>
        <p:nvPicPr>
          <p:cNvPr id="4" name="Picture 3">
            <a:extLst>
              <a:ext uri="{FF2B5EF4-FFF2-40B4-BE49-F238E27FC236}">
                <a16:creationId xmlns:a16="http://schemas.microsoft.com/office/drawing/2014/main" id="{C982BD3B-17B4-4FD6-ABAE-F0DB5E5CFE5E}"/>
              </a:ext>
            </a:extLst>
          </p:cNvPr>
          <p:cNvPicPr>
            <a:picLocks noChangeAspect="1"/>
          </p:cNvPicPr>
          <p:nvPr/>
        </p:nvPicPr>
        <p:blipFill>
          <a:blip r:embed="rId2"/>
          <a:stretch>
            <a:fillRect/>
          </a:stretch>
        </p:blipFill>
        <p:spPr>
          <a:xfrm>
            <a:off x="4876649" y="131022"/>
            <a:ext cx="2438702" cy="1220325"/>
          </a:xfrm>
          <a:prstGeom prst="rect">
            <a:avLst/>
          </a:prstGeom>
        </p:spPr>
      </p:pic>
      <p:sp>
        <p:nvSpPr>
          <p:cNvPr id="7" name="Subtitle 2">
            <a:extLst>
              <a:ext uri="{FF2B5EF4-FFF2-40B4-BE49-F238E27FC236}">
                <a16:creationId xmlns:a16="http://schemas.microsoft.com/office/drawing/2014/main" id="{AEDB70F8-76F1-4A86-A199-073CB0164508}"/>
              </a:ext>
            </a:extLst>
          </p:cNvPr>
          <p:cNvSpPr txBox="1">
            <a:spLocks/>
          </p:cNvSpPr>
          <p:nvPr/>
        </p:nvSpPr>
        <p:spPr>
          <a:xfrm>
            <a:off x="603315" y="2274430"/>
            <a:ext cx="10727703" cy="39943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endParaRPr lang="es-CR" dirty="0">
              <a:latin typeface="Arial" panose="020B0604020202020204" pitchFamily="34" charset="0"/>
              <a:cs typeface="Arial" panose="020B0604020202020204" pitchFamily="34" charset="0"/>
            </a:endParaRPr>
          </a:p>
        </p:txBody>
      </p:sp>
      <p:graphicFrame>
        <p:nvGraphicFramePr>
          <p:cNvPr id="6" name="Table 5">
            <a:extLst>
              <a:ext uri="{FF2B5EF4-FFF2-40B4-BE49-F238E27FC236}">
                <a16:creationId xmlns:a16="http://schemas.microsoft.com/office/drawing/2014/main" id="{06DFC051-D4A5-4F9A-B80B-BF6B8F151389}"/>
              </a:ext>
            </a:extLst>
          </p:cNvPr>
          <p:cNvGraphicFramePr>
            <a:graphicFrameLocks noGrp="1"/>
          </p:cNvGraphicFramePr>
          <p:nvPr>
            <p:extLst>
              <p:ext uri="{D42A27DB-BD31-4B8C-83A1-F6EECF244321}">
                <p14:modId xmlns:p14="http://schemas.microsoft.com/office/powerpoint/2010/main" val="4275690125"/>
              </p:ext>
            </p:extLst>
          </p:nvPr>
        </p:nvGraphicFramePr>
        <p:xfrm>
          <a:off x="603315" y="2071583"/>
          <a:ext cx="10985370" cy="4833662"/>
        </p:xfrm>
        <a:graphic>
          <a:graphicData uri="http://schemas.openxmlformats.org/drawingml/2006/table">
            <a:tbl>
              <a:tblPr>
                <a:tableStyleId>{5C22544A-7EE6-4342-B048-85BDC9FD1C3A}</a:tableStyleId>
              </a:tblPr>
              <a:tblGrid>
                <a:gridCol w="5080692">
                  <a:extLst>
                    <a:ext uri="{9D8B030D-6E8A-4147-A177-3AD203B41FA5}">
                      <a16:colId xmlns:a16="http://schemas.microsoft.com/office/drawing/2014/main" val="2769433726"/>
                    </a:ext>
                  </a:extLst>
                </a:gridCol>
                <a:gridCol w="361808">
                  <a:extLst>
                    <a:ext uri="{9D8B030D-6E8A-4147-A177-3AD203B41FA5}">
                      <a16:colId xmlns:a16="http://schemas.microsoft.com/office/drawing/2014/main" val="2732496178"/>
                    </a:ext>
                  </a:extLst>
                </a:gridCol>
                <a:gridCol w="5542870">
                  <a:extLst>
                    <a:ext uri="{9D8B030D-6E8A-4147-A177-3AD203B41FA5}">
                      <a16:colId xmlns:a16="http://schemas.microsoft.com/office/drawing/2014/main" val="502815287"/>
                    </a:ext>
                  </a:extLst>
                </a:gridCol>
              </a:tblGrid>
              <a:tr h="1900724">
                <a:tc>
                  <a:txBody>
                    <a:bodyPr/>
                    <a:lstStyle/>
                    <a:p>
                      <a:pPr algn="just" fontAlgn="t"/>
                      <a:r>
                        <a:rPr lang="es-CR" sz="1700" b="1" u="none" strike="noStrike" dirty="0">
                          <a:effectLst/>
                        </a:rPr>
                        <a:t>A) Procedimiento Administrativo: </a:t>
                      </a:r>
                      <a:r>
                        <a:rPr lang="es-CR" sz="1700" u="none" strike="noStrike" dirty="0">
                          <a:effectLst/>
                        </a:rPr>
                        <a:t>Con fundamento en el análisis efectuado en esta investigación preliminar, la instauración de un procedimiento ordinario administrativo disciplinario para establecer la eventual responsabilidad administrativa de Mario Alfaro Rodríguez, por las supuestas infracciones a los deberes de probidad y abstención que han podido ser reconocidas en esta etapa de investigación preliminar.</a:t>
                      </a:r>
                      <a:endParaRPr lang="es-CR" sz="1700" b="0" i="0" u="none" strike="noStrike" dirty="0">
                        <a:solidFill>
                          <a:srgbClr val="000000"/>
                        </a:solidFill>
                        <a:effectLst/>
                        <a:latin typeface="Calibri" panose="020F0502020204030204" pitchFamily="34" charset="0"/>
                      </a:endParaRPr>
                    </a:p>
                  </a:txBody>
                  <a:tcPr marL="6350" marR="6350" marT="6350" marB="0"/>
                </a:tc>
                <a:tc>
                  <a:txBody>
                    <a:bodyPr/>
                    <a:lstStyle/>
                    <a:p>
                      <a:pPr algn="just" fontAlgn="t"/>
                      <a:r>
                        <a:rPr lang="es-CR" sz="1600" u="none" strike="noStrike">
                          <a:effectLst/>
                        </a:rPr>
                        <a:t> </a:t>
                      </a:r>
                      <a:endParaRPr lang="es-CR" sz="1600" b="0" i="0" u="none" strike="noStrike">
                        <a:solidFill>
                          <a:srgbClr val="000000"/>
                        </a:solidFill>
                        <a:effectLst/>
                        <a:latin typeface="Calibri" panose="020F0502020204030204" pitchFamily="34" charset="0"/>
                      </a:endParaRPr>
                    </a:p>
                  </a:txBody>
                  <a:tcPr marL="6350" marR="6350" marT="6350" marB="0"/>
                </a:tc>
                <a:tc>
                  <a:txBody>
                    <a:bodyPr/>
                    <a:lstStyle/>
                    <a:p>
                      <a:pPr algn="just" fontAlgn="t"/>
                      <a:r>
                        <a:rPr lang="es-CR" sz="1700" b="1" u="none" strike="noStrike" dirty="0">
                          <a:effectLst/>
                        </a:rPr>
                        <a:t>B) Destitución del cargo</a:t>
                      </a:r>
                      <a:r>
                        <a:rPr lang="es-CR" sz="1700" u="none" strike="noStrike" dirty="0">
                          <a:effectLst/>
                        </a:rPr>
                        <a:t>: El inciso a) del artículo décimo de la Ley No. 8346, denominada Ley Orgánica del SINART, señala que el presidente del Consejo Ejecutivo tendrá la máxima jerarquía de la Institución y que su reelección o remoción serán efectuadas libremente por el CG.</a:t>
                      </a:r>
                    </a:p>
                    <a:p>
                      <a:pPr algn="just" fontAlgn="t"/>
                      <a:endParaRPr lang="es-CR" sz="1700" b="0" i="0" u="none" strike="noStrike" dirty="0">
                        <a:solidFill>
                          <a:srgbClr val="000000"/>
                        </a:solidFill>
                        <a:effectLst/>
                        <a:latin typeface="Calibri" panose="020F0502020204030204" pitchFamily="34" charset="0"/>
                      </a:endParaRPr>
                    </a:p>
                  </a:txBody>
                  <a:tcPr marL="6350" marR="6350" marT="6350" marB="0"/>
                </a:tc>
                <a:extLst>
                  <a:ext uri="{0D108BD9-81ED-4DB2-BD59-A6C34878D82A}">
                    <a16:rowId xmlns:a16="http://schemas.microsoft.com/office/drawing/2014/main" val="3166990434"/>
                  </a:ext>
                </a:extLst>
              </a:tr>
              <a:tr h="2754672">
                <a:tc>
                  <a:txBody>
                    <a:bodyPr/>
                    <a:lstStyle/>
                    <a:p>
                      <a:pPr algn="just" fontAlgn="t"/>
                      <a:r>
                        <a:rPr lang="es-CR" sz="1700" b="1" u="none" strike="noStrike" dirty="0">
                          <a:effectLst/>
                        </a:rPr>
                        <a:t>Medidas Cautelares: </a:t>
                      </a:r>
                      <a:r>
                        <a:rPr lang="es-CR" sz="1700" u="none" strike="noStrike" dirty="0">
                          <a:effectLst/>
                        </a:rPr>
                        <a:t>La imposición de medidas cautelares temporales en esta etapa o en la tramitación del procedimiento disciplinario. El ejercicio de este tipo de potestades administrativas tiende a garantizar, tanto a la parte afectada por las supuestas acciones denunciadas, como al investigado, la transparencia de la investigación y de las resultas de la misma, con el claro y fundamental objetivo de garantizar el descubrimiento de la verdad real.</a:t>
                      </a:r>
                      <a:endParaRPr lang="es-CR" sz="1700" b="0" i="0" u="none" strike="noStrike" dirty="0">
                        <a:solidFill>
                          <a:srgbClr val="000000"/>
                        </a:solidFill>
                        <a:effectLst/>
                        <a:latin typeface="Calibri" panose="020F0502020204030204" pitchFamily="34" charset="0"/>
                      </a:endParaRPr>
                    </a:p>
                  </a:txBody>
                  <a:tcPr marL="6350" marR="6350" marT="6350" marB="0"/>
                </a:tc>
                <a:tc>
                  <a:txBody>
                    <a:bodyPr/>
                    <a:lstStyle/>
                    <a:p>
                      <a:pPr algn="just" fontAlgn="t"/>
                      <a:r>
                        <a:rPr lang="es-CR" sz="1600" u="none" strike="noStrike">
                          <a:effectLst/>
                        </a:rPr>
                        <a:t> </a:t>
                      </a:r>
                      <a:endParaRPr lang="es-CR" sz="1600" b="0" i="0" u="none" strike="noStrike">
                        <a:solidFill>
                          <a:srgbClr val="000000"/>
                        </a:solidFill>
                        <a:effectLst/>
                        <a:latin typeface="Calibri" panose="020F0502020204030204" pitchFamily="34" charset="0"/>
                      </a:endParaRPr>
                    </a:p>
                  </a:txBody>
                  <a:tcPr marL="6350" marR="6350" marT="6350" marB="0"/>
                </a:tc>
                <a:tc>
                  <a:txBody>
                    <a:bodyPr/>
                    <a:lstStyle/>
                    <a:p>
                      <a:pPr algn="just" fontAlgn="t"/>
                      <a:r>
                        <a:rPr lang="es-CR" sz="1700" b="1" u="none" strike="noStrike" dirty="0">
                          <a:effectLst/>
                        </a:rPr>
                        <a:t>Traslado del expediente al Ministerio Público: </a:t>
                      </a:r>
                      <a:r>
                        <a:rPr lang="es-CR" sz="1700" u="none" strike="noStrike" dirty="0">
                          <a:effectLst/>
                        </a:rPr>
                        <a:t>El Consejo de Gobierno, podría valorar la necesidad y oportunidad de remitir al Ministerio Público los documentos que han servido de base para emitir los resultados de la investigación preliminar, a efectos que sean valorados en esa instancia judicial conforme a las competencias que le encomienda su Ley Orgánica y eventualmente requieran a los Tribunales de Justicia la aplicación de la ley.</a:t>
                      </a:r>
                      <a:endParaRPr lang="es-CR" sz="1700" b="0" i="0" u="none" strike="noStrike" dirty="0">
                        <a:solidFill>
                          <a:srgbClr val="000000"/>
                        </a:solidFill>
                        <a:effectLst/>
                        <a:latin typeface="Calibri" panose="020F0502020204030204" pitchFamily="34" charset="0"/>
                      </a:endParaRPr>
                    </a:p>
                  </a:txBody>
                  <a:tcPr marL="6350" marR="6350" marT="6350" marB="0"/>
                </a:tc>
                <a:extLst>
                  <a:ext uri="{0D108BD9-81ED-4DB2-BD59-A6C34878D82A}">
                    <a16:rowId xmlns:a16="http://schemas.microsoft.com/office/drawing/2014/main" val="142320337"/>
                  </a:ext>
                </a:extLst>
              </a:tr>
            </a:tbl>
          </a:graphicData>
        </a:graphic>
      </p:graphicFrame>
    </p:spTree>
    <p:extLst>
      <p:ext uri="{BB962C8B-B14F-4D97-AF65-F5344CB8AC3E}">
        <p14:creationId xmlns:p14="http://schemas.microsoft.com/office/powerpoint/2010/main" val="3184320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1FAC719-9FA7-4945-8F5E-E4761EA8BAB0}"/>
              </a:ext>
            </a:extLst>
          </p:cNvPr>
          <p:cNvSpPr>
            <a:spLocks noGrp="1"/>
          </p:cNvSpPr>
          <p:nvPr>
            <p:ph type="subTitle" idx="1"/>
          </p:nvPr>
        </p:nvSpPr>
        <p:spPr>
          <a:xfrm>
            <a:off x="1655976" y="1499861"/>
            <a:ext cx="9144000" cy="423207"/>
          </a:xfrm>
        </p:spPr>
        <p:txBody>
          <a:bodyPr/>
          <a:lstStyle/>
          <a:p>
            <a:r>
              <a:rPr lang="es-CR" dirty="0">
                <a:latin typeface="Arial" panose="020B0604020202020204" pitchFamily="34" charset="0"/>
                <a:cs typeface="Arial" panose="020B0604020202020204" pitchFamily="34" charset="0"/>
              </a:rPr>
              <a:t>Para Tomar en Cuenta</a:t>
            </a:r>
          </a:p>
        </p:txBody>
      </p:sp>
      <p:pic>
        <p:nvPicPr>
          <p:cNvPr id="4" name="Picture 3">
            <a:extLst>
              <a:ext uri="{FF2B5EF4-FFF2-40B4-BE49-F238E27FC236}">
                <a16:creationId xmlns:a16="http://schemas.microsoft.com/office/drawing/2014/main" id="{C982BD3B-17B4-4FD6-ABAE-F0DB5E5CFE5E}"/>
              </a:ext>
            </a:extLst>
          </p:cNvPr>
          <p:cNvPicPr>
            <a:picLocks noChangeAspect="1"/>
          </p:cNvPicPr>
          <p:nvPr/>
        </p:nvPicPr>
        <p:blipFill>
          <a:blip r:embed="rId2"/>
          <a:stretch>
            <a:fillRect/>
          </a:stretch>
        </p:blipFill>
        <p:spPr>
          <a:xfrm>
            <a:off x="4876649" y="131022"/>
            <a:ext cx="2438702" cy="1220325"/>
          </a:xfrm>
          <a:prstGeom prst="rect">
            <a:avLst/>
          </a:prstGeom>
        </p:spPr>
      </p:pic>
      <p:sp>
        <p:nvSpPr>
          <p:cNvPr id="7" name="Subtitle 2">
            <a:extLst>
              <a:ext uri="{FF2B5EF4-FFF2-40B4-BE49-F238E27FC236}">
                <a16:creationId xmlns:a16="http://schemas.microsoft.com/office/drawing/2014/main" id="{AEDB70F8-76F1-4A86-A199-073CB0164508}"/>
              </a:ext>
            </a:extLst>
          </p:cNvPr>
          <p:cNvSpPr txBox="1">
            <a:spLocks/>
          </p:cNvSpPr>
          <p:nvPr/>
        </p:nvSpPr>
        <p:spPr>
          <a:xfrm>
            <a:off x="1018095" y="-8472827"/>
            <a:ext cx="9455862" cy="4816282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s-CR" sz="2800" dirty="0"/>
              <a:t>.</a:t>
            </a:r>
          </a:p>
          <a:p>
            <a:pPr algn="just"/>
            <a:endParaRPr lang="es-CR" dirty="0">
              <a:latin typeface="Arial" panose="020B0604020202020204" pitchFamily="34" charset="0"/>
              <a:cs typeface="Arial" panose="020B0604020202020204" pitchFamily="34" charset="0"/>
            </a:endParaRPr>
          </a:p>
        </p:txBody>
      </p:sp>
      <p:sp>
        <p:nvSpPr>
          <p:cNvPr id="5" name="Rectangle 2">
            <a:extLst>
              <a:ext uri="{FF2B5EF4-FFF2-40B4-BE49-F238E27FC236}">
                <a16:creationId xmlns:a16="http://schemas.microsoft.com/office/drawing/2014/main" id="{ECFC85FC-F742-425D-80FC-8E712B6ECAEE}"/>
              </a:ext>
            </a:extLst>
          </p:cNvPr>
          <p:cNvSpPr>
            <a:spLocks noChangeArrowheads="1"/>
          </p:cNvSpPr>
          <p:nvPr/>
        </p:nvSpPr>
        <p:spPr bwMode="auto">
          <a:xfrm>
            <a:off x="722721" y="2579413"/>
            <a:ext cx="1074655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ES" altLang="es-CR" sz="2200" i="0" u="none" strike="noStrike" cap="none" normalizeH="0" baseline="0" dirty="0">
                <a:ln>
                  <a:noFill/>
                </a:ln>
                <a:solidFill>
                  <a:srgbClr val="000000"/>
                </a:solidFill>
                <a:effectLst/>
                <a:latin typeface="Arial" panose="020B0604020202020204" pitchFamily="34" charset="0"/>
                <a:ea typeface="Courier New" panose="02070309020205020404" pitchFamily="49" charset="0"/>
                <a:cs typeface="Arial" panose="020B0604020202020204" pitchFamily="34" charset="0"/>
              </a:rPr>
              <a:t>Salario Bruto del Presidente SINART:</a:t>
            </a:r>
            <a:r>
              <a:rPr kumimoji="0" lang="es-ES" altLang="es-CR" sz="2200" b="1" i="0" u="none" strike="noStrike" cap="none" normalizeH="0" baseline="0" dirty="0">
                <a:ln>
                  <a:noFill/>
                </a:ln>
                <a:solidFill>
                  <a:srgbClr val="000000"/>
                </a:solidFill>
                <a:effectLst/>
                <a:latin typeface="Arial" panose="020B0604020202020204" pitchFamily="34" charset="0"/>
                <a:ea typeface="Courier New" panose="02070309020205020404" pitchFamily="49" charset="0"/>
                <a:cs typeface="Arial" panose="020B0604020202020204" pitchFamily="34" charset="0"/>
              </a:rPr>
              <a:t> 3.062.400 colones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CR" altLang="es-CR" sz="2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CR" altLang="es-CR" sz="2200" b="0" i="0" u="none" strike="noStrike" cap="none" normalizeH="0" baseline="0" dirty="0">
                <a:ln>
                  <a:noFill/>
                </a:ln>
                <a:solidFill>
                  <a:srgbClr val="000000"/>
                </a:solidFill>
                <a:effectLst/>
                <a:latin typeface="Arial" panose="020B0604020202020204" pitchFamily="34" charset="0"/>
                <a:ea typeface="Courier New" panose="02070309020205020404" pitchFamily="49" charset="0"/>
                <a:cs typeface="Arial" panose="020B0604020202020204" pitchFamily="34" charset="0"/>
              </a:rPr>
              <a:t>Salario Bruto de cuatro meses: </a:t>
            </a:r>
            <a:r>
              <a:rPr kumimoji="0" lang="es-CR" altLang="es-CR" sz="2200" b="1" i="0" u="none" strike="noStrike" cap="none" normalizeH="0" baseline="0" dirty="0">
                <a:ln>
                  <a:noFill/>
                </a:ln>
                <a:solidFill>
                  <a:srgbClr val="000000"/>
                </a:solidFill>
                <a:effectLst/>
                <a:latin typeface="Arial" panose="020B0604020202020204" pitchFamily="34" charset="0"/>
                <a:ea typeface="Courier New" panose="02070309020205020404" pitchFamily="49" charset="0"/>
                <a:cs typeface="Arial" panose="020B0604020202020204" pitchFamily="34" charset="0"/>
              </a:rPr>
              <a:t>12.249.600 colones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CR" altLang="es-CR" sz="2200" b="0" i="0" u="none" strike="noStrike" cap="none" normalizeH="0" baseline="0" dirty="0">
                <a:ln>
                  <a:noFill/>
                </a:ln>
                <a:solidFill>
                  <a:srgbClr val="000000"/>
                </a:solidFill>
                <a:effectLst/>
                <a:latin typeface="Arial" panose="020B0604020202020204" pitchFamily="34" charset="0"/>
                <a:ea typeface="Courier New" panose="02070309020205020404" pitchFamily="49" charset="0"/>
                <a:cs typeface="Arial" panose="020B0604020202020204"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CR" altLang="es-CR" sz="2200" b="0" i="0" u="none" strike="noStrike" cap="none" normalizeH="0" baseline="0" dirty="0">
                <a:ln>
                  <a:noFill/>
                </a:ln>
                <a:solidFill>
                  <a:srgbClr val="000000"/>
                </a:solidFill>
                <a:effectLst/>
                <a:latin typeface="Arial" panose="020B0604020202020204" pitchFamily="34" charset="0"/>
                <a:ea typeface="Courier New" panose="02070309020205020404" pitchFamily="49" charset="0"/>
                <a:cs typeface="Arial" panose="020B0604020202020204" pitchFamily="34" charset="0"/>
              </a:rPr>
              <a:t>Estimación aproximada por pago de cesantía e indemnizaciones Presidente SINART: </a:t>
            </a:r>
            <a:r>
              <a:rPr kumimoji="0" lang="es-CR" altLang="es-CR" sz="2200" b="1" i="0" u="none" strike="noStrike" cap="none" normalizeH="0" baseline="0" dirty="0">
                <a:ln>
                  <a:noFill/>
                </a:ln>
                <a:solidFill>
                  <a:srgbClr val="000000"/>
                </a:solidFill>
                <a:effectLst/>
                <a:latin typeface="Arial" panose="020B0604020202020204" pitchFamily="34" charset="0"/>
                <a:ea typeface="Courier New" panose="02070309020205020404" pitchFamily="49" charset="0"/>
                <a:cs typeface="Arial" panose="020B0604020202020204" pitchFamily="34" charset="0"/>
              </a:rPr>
              <a:t>10.616.320 colones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CR" altLang="es-CR" sz="2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es-CR" altLang="es-CR" sz="2200" dirty="0">
                <a:latin typeface="Arial" panose="020B0604020202020204" pitchFamily="34" charset="0"/>
                <a:cs typeface="Arial" panose="020B0604020202020204" pitchFamily="34" charset="0"/>
              </a:rPr>
              <a:t>Aproximado Cesantía y Preaviso: </a:t>
            </a:r>
            <a:r>
              <a:rPr lang="es-CR" altLang="es-CR" sz="2200" b="1" dirty="0">
                <a:latin typeface="Arial" panose="020B0604020202020204" pitchFamily="34" charset="0"/>
                <a:cs typeface="Arial" panose="020B0604020202020204" pitchFamily="34" charset="0"/>
              </a:rPr>
              <a:t>7.145.600 colones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CR" altLang="es-CR" sz="2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2461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982BD3B-17B4-4FD6-ABAE-F0DB5E5CFE5E}"/>
              </a:ext>
            </a:extLst>
          </p:cNvPr>
          <p:cNvPicPr>
            <a:picLocks noChangeAspect="1"/>
          </p:cNvPicPr>
          <p:nvPr/>
        </p:nvPicPr>
        <p:blipFill>
          <a:blip r:embed="rId2"/>
          <a:stretch>
            <a:fillRect/>
          </a:stretch>
        </p:blipFill>
        <p:spPr>
          <a:xfrm>
            <a:off x="4876649" y="131022"/>
            <a:ext cx="2438702" cy="1220325"/>
          </a:xfrm>
          <a:prstGeom prst="rect">
            <a:avLst/>
          </a:prstGeom>
        </p:spPr>
      </p:pic>
      <p:sp>
        <p:nvSpPr>
          <p:cNvPr id="7" name="Subtitle 2">
            <a:extLst>
              <a:ext uri="{FF2B5EF4-FFF2-40B4-BE49-F238E27FC236}">
                <a16:creationId xmlns:a16="http://schemas.microsoft.com/office/drawing/2014/main" id="{AEDB70F8-76F1-4A86-A199-073CB0164508}"/>
              </a:ext>
            </a:extLst>
          </p:cNvPr>
          <p:cNvSpPr txBox="1">
            <a:spLocks/>
          </p:cNvSpPr>
          <p:nvPr/>
        </p:nvSpPr>
        <p:spPr>
          <a:xfrm>
            <a:off x="603315" y="2274430"/>
            <a:ext cx="10727703" cy="39943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endParaRPr lang="es-CR" dirty="0">
              <a:latin typeface="Arial" panose="020B0604020202020204" pitchFamily="34" charset="0"/>
              <a:cs typeface="Arial" panose="020B0604020202020204" pitchFamily="34" charset="0"/>
            </a:endParaRPr>
          </a:p>
        </p:txBody>
      </p:sp>
      <p:sp>
        <p:nvSpPr>
          <p:cNvPr id="5" name="Subtitle 4">
            <a:extLst>
              <a:ext uri="{FF2B5EF4-FFF2-40B4-BE49-F238E27FC236}">
                <a16:creationId xmlns:a16="http://schemas.microsoft.com/office/drawing/2014/main" id="{34FECDCA-C735-470A-B219-221EE86BE532}"/>
              </a:ext>
            </a:extLst>
          </p:cNvPr>
          <p:cNvSpPr>
            <a:spLocks noGrp="1"/>
          </p:cNvSpPr>
          <p:nvPr>
            <p:ph type="subTitle" idx="1"/>
          </p:nvPr>
        </p:nvSpPr>
        <p:spPr>
          <a:xfrm>
            <a:off x="857839" y="3603907"/>
            <a:ext cx="10473179" cy="2664918"/>
          </a:xfrm>
        </p:spPr>
        <p:txBody>
          <a:bodyPr>
            <a:noAutofit/>
          </a:bodyPr>
          <a:lstStyle/>
          <a:p>
            <a:r>
              <a:rPr lang="es-CR" sz="3500" dirty="0"/>
              <a:t>GRACIAS</a:t>
            </a:r>
          </a:p>
          <a:p>
            <a:pPr algn="just"/>
            <a:endParaRPr lang="es-CR" sz="2000" dirty="0"/>
          </a:p>
        </p:txBody>
      </p:sp>
    </p:spTree>
    <p:extLst>
      <p:ext uri="{BB962C8B-B14F-4D97-AF65-F5344CB8AC3E}">
        <p14:creationId xmlns:p14="http://schemas.microsoft.com/office/powerpoint/2010/main" val="2029729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749</TotalTime>
  <Words>564</Words>
  <Application>Microsoft Office PowerPoint</Application>
  <PresentationFormat>Widescreen</PresentationFormat>
  <Paragraphs>46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Courier New</vt:lpstr>
      <vt:lpstr>Office Theme</vt:lpstr>
      <vt:lpstr>INFORME DE INVESTIGACIÓN PRELIMINAR No. 001-05- 2018</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INFORME DE INVESTIGACIÓN PRELIMINAR No. 001-05- 2018</dc:title>
  <dc:creator>Lic. Carlos Elizondo</dc:creator>
  <cp:lastModifiedBy>Lic. Carlos Elizondo</cp:lastModifiedBy>
  <cp:revision>8</cp:revision>
  <dcterms:created xsi:type="dcterms:W3CDTF">2018-05-29T03:18:08Z</dcterms:created>
  <dcterms:modified xsi:type="dcterms:W3CDTF">2018-05-29T15:47:31Z</dcterms:modified>
</cp:coreProperties>
</file>