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9" r:id="rId1"/>
  </p:sldMasterIdLst>
  <p:notesMasterIdLst>
    <p:notesMasterId r:id="rId10"/>
  </p:notesMasterIdLst>
  <p:sldIdLst>
    <p:sldId id="256" r:id="rId2"/>
    <p:sldId id="257" r:id="rId3"/>
    <p:sldId id="258" r:id="rId4"/>
    <p:sldId id="272" r:id="rId5"/>
    <p:sldId id="274" r:id="rId6"/>
    <p:sldId id="275" r:id="rId7"/>
    <p:sldId id="276" r:id="rId8"/>
    <p:sldId id="271" r:id="rId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96"/>
    <p:restoredTop sz="95707"/>
  </p:normalViewPr>
  <p:slideViewPr>
    <p:cSldViewPr snapToGrid="0" snapToObjects="1">
      <p:cViewPr varScale="1">
        <p:scale>
          <a:sx n="71" d="100"/>
          <a:sy n="71" d="100"/>
        </p:scale>
        <p:origin x="81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96027B-F291-1D48-BDD9-4EDFAB75D625}" type="doc">
      <dgm:prSet loTypeId="urn:microsoft.com/office/officeart/2005/8/layout/hierarchy2" loCatId="" qsTypeId="urn:microsoft.com/office/officeart/2005/8/quickstyle/simple4" qsCatId="simple" csTypeId="urn:microsoft.com/office/officeart/2005/8/colors/accent1_2" csCatId="accent1" phldr="1"/>
      <dgm:spPr/>
      <dgm:t>
        <a:bodyPr/>
        <a:lstStyle/>
        <a:p>
          <a:endParaRPr lang="es-ES_tradnl"/>
        </a:p>
      </dgm:t>
    </dgm:pt>
    <dgm:pt modelId="{447C3FCC-3B2E-614D-8C62-56E4BEC4DBA2}">
      <dgm:prSet phldrT="[Texto]" custT="1"/>
      <dgm:spPr/>
      <dgm:t>
        <a:bodyPr/>
        <a:lstStyle/>
        <a:p>
          <a:r>
            <a:rPr lang="es-ES_tradnl" sz="2400" dirty="0" smtClean="0"/>
            <a:t>247.800</a:t>
          </a:r>
        </a:p>
        <a:p>
          <a:r>
            <a:rPr lang="es-ES_tradnl" sz="2400" dirty="0" smtClean="0"/>
            <a:t>beneficiarios</a:t>
          </a:r>
          <a:endParaRPr lang="es-ES_tradnl" sz="2400" dirty="0"/>
        </a:p>
      </dgm:t>
    </dgm:pt>
    <dgm:pt modelId="{1C3DB511-782E-324D-A842-747CF092E925}" type="parTrans" cxnId="{4E9CCDC2-22A6-384E-B658-35D4C719D35B}">
      <dgm:prSet/>
      <dgm:spPr/>
      <dgm:t>
        <a:bodyPr/>
        <a:lstStyle/>
        <a:p>
          <a:endParaRPr lang="es-ES_tradnl" sz="1100"/>
        </a:p>
      </dgm:t>
    </dgm:pt>
    <dgm:pt modelId="{FDA6AB2D-AB50-154E-AF29-CB3E1CED5DD3}" type="sibTrans" cxnId="{4E9CCDC2-22A6-384E-B658-35D4C719D35B}">
      <dgm:prSet/>
      <dgm:spPr/>
      <dgm:t>
        <a:bodyPr/>
        <a:lstStyle/>
        <a:p>
          <a:endParaRPr lang="es-ES_tradnl" sz="1100"/>
        </a:p>
      </dgm:t>
    </dgm:pt>
    <dgm:pt modelId="{1B09D28E-7F5A-F645-99E4-3BC9C089A53F}">
      <dgm:prSet phldrT="[Texto]" custT="1"/>
      <dgm:spPr>
        <a:solidFill>
          <a:srgbClr val="FFC000"/>
        </a:solidFill>
      </dgm:spPr>
      <dgm:t>
        <a:bodyPr/>
        <a:lstStyle/>
        <a:p>
          <a:r>
            <a:rPr lang="es-ES_tradnl" sz="1800" dirty="0" smtClean="0">
              <a:solidFill>
                <a:schemeClr val="tx1">
                  <a:lumMod val="75000"/>
                  <a:lumOff val="25000"/>
                </a:schemeClr>
              </a:solidFill>
            </a:rPr>
            <a:t>90.000 beneficiarios con Pre-Pago (60%)</a:t>
          </a:r>
        </a:p>
      </dgm:t>
    </dgm:pt>
    <dgm:pt modelId="{5AA177B4-1988-404F-805D-71C7F35891B1}" type="parTrans" cxnId="{A083B39C-F258-2E46-AA25-C18404B61F69}">
      <dgm:prSet custT="1"/>
      <dgm:spPr/>
      <dgm:t>
        <a:bodyPr/>
        <a:lstStyle/>
        <a:p>
          <a:endParaRPr lang="es-ES_tradnl" sz="1100"/>
        </a:p>
      </dgm:t>
    </dgm:pt>
    <dgm:pt modelId="{686004D2-2EC8-F045-80B8-47F696CADB50}" type="sibTrans" cxnId="{A083B39C-F258-2E46-AA25-C18404B61F69}">
      <dgm:prSet/>
      <dgm:spPr/>
      <dgm:t>
        <a:bodyPr/>
        <a:lstStyle/>
        <a:p>
          <a:endParaRPr lang="es-ES_tradnl" sz="1100"/>
        </a:p>
      </dgm:t>
    </dgm:pt>
    <dgm:pt modelId="{56D13537-4475-F84A-B900-63F7E4E0C3BD}">
      <dgm:prSet custT="1"/>
      <dgm:spPr>
        <a:solidFill>
          <a:srgbClr val="00B050"/>
        </a:solidFill>
      </dgm:spPr>
      <dgm:t>
        <a:bodyPr/>
        <a:lstStyle/>
        <a:p>
          <a:r>
            <a:rPr lang="es-ES_tradnl" sz="2000" dirty="0" smtClean="0"/>
            <a:t>RNC</a:t>
          </a:r>
          <a:endParaRPr lang="es-ES_tradnl" sz="2000" dirty="0"/>
        </a:p>
      </dgm:t>
    </dgm:pt>
    <dgm:pt modelId="{43F45C69-B453-F749-A6DF-2D4947A0CCB8}" type="parTrans" cxnId="{F5F7EDB0-C99B-B84B-8BF9-F4131155E1EA}">
      <dgm:prSet custT="1"/>
      <dgm:spPr/>
      <dgm:t>
        <a:bodyPr/>
        <a:lstStyle/>
        <a:p>
          <a:endParaRPr lang="es-ES_tradnl" sz="1100"/>
        </a:p>
      </dgm:t>
    </dgm:pt>
    <dgm:pt modelId="{253F9E5F-A74F-4F4F-B621-B118788E3F27}" type="sibTrans" cxnId="{F5F7EDB0-C99B-B84B-8BF9-F4131155E1EA}">
      <dgm:prSet/>
      <dgm:spPr/>
      <dgm:t>
        <a:bodyPr/>
        <a:lstStyle/>
        <a:p>
          <a:endParaRPr lang="es-ES_tradnl" sz="1100"/>
        </a:p>
      </dgm:t>
    </dgm:pt>
    <dgm:pt modelId="{7BA4D34B-0D65-E14B-A68F-788968B942B3}">
      <dgm:prSet phldrT="[Texto]" custT="1"/>
      <dgm:spPr>
        <a:solidFill>
          <a:srgbClr val="FFC000"/>
        </a:solidFill>
        <a:ln>
          <a:solidFill>
            <a:srgbClr val="FFC000"/>
          </a:solidFill>
        </a:ln>
      </dgm:spPr>
      <dgm:t>
        <a:bodyPr/>
        <a:lstStyle/>
        <a:p>
          <a:r>
            <a:rPr lang="es-ES_tradnl" sz="2000" dirty="0" smtClean="0">
              <a:solidFill>
                <a:schemeClr val="tx1">
                  <a:lumMod val="75000"/>
                  <a:lumOff val="25000"/>
                </a:schemeClr>
              </a:solidFill>
            </a:rPr>
            <a:t>Avancemos</a:t>
          </a:r>
          <a:endParaRPr lang="es-ES_tradnl" sz="2000" dirty="0">
            <a:solidFill>
              <a:schemeClr val="tx1">
                <a:lumMod val="75000"/>
                <a:lumOff val="25000"/>
              </a:schemeClr>
            </a:solidFill>
          </a:endParaRPr>
        </a:p>
      </dgm:t>
    </dgm:pt>
    <dgm:pt modelId="{D5623B70-8960-124A-9A77-8AE83BFDCF28}" type="parTrans" cxnId="{C38D5697-CC4F-3A46-9177-FFD6B2A45615}">
      <dgm:prSet custT="1"/>
      <dgm:spPr/>
      <dgm:t>
        <a:bodyPr/>
        <a:lstStyle/>
        <a:p>
          <a:endParaRPr lang="es-ES_tradnl" sz="1100"/>
        </a:p>
      </dgm:t>
    </dgm:pt>
    <dgm:pt modelId="{B3960EED-7768-A748-882E-D1917FEFD04D}" type="sibTrans" cxnId="{C38D5697-CC4F-3A46-9177-FFD6B2A45615}">
      <dgm:prSet/>
      <dgm:spPr/>
      <dgm:t>
        <a:bodyPr/>
        <a:lstStyle/>
        <a:p>
          <a:endParaRPr lang="es-ES_tradnl" sz="1100"/>
        </a:p>
      </dgm:t>
    </dgm:pt>
    <dgm:pt modelId="{464305FB-255B-CD42-930B-C46EB251F1E8}">
      <dgm:prSet phldrT="[Texto]" custT="1"/>
      <dgm:spPr>
        <a:solidFill>
          <a:schemeClr val="tx2">
            <a:lumMod val="60000"/>
            <a:lumOff val="40000"/>
          </a:schemeClr>
        </a:solidFill>
      </dgm:spPr>
      <dgm:t>
        <a:bodyPr/>
        <a:lstStyle/>
        <a:p>
          <a:r>
            <a:rPr lang="es-ES_tradnl" sz="2000" dirty="0" smtClean="0"/>
            <a:t>FONABE</a:t>
          </a:r>
        </a:p>
      </dgm:t>
    </dgm:pt>
    <dgm:pt modelId="{AF297D73-3810-FD42-89F9-37056891EA70}" type="parTrans" cxnId="{6ADC05DF-BADE-4F43-940E-381013084563}">
      <dgm:prSet custT="1"/>
      <dgm:spPr/>
      <dgm:t>
        <a:bodyPr/>
        <a:lstStyle/>
        <a:p>
          <a:endParaRPr lang="es-ES_tradnl" sz="1100"/>
        </a:p>
      </dgm:t>
    </dgm:pt>
    <dgm:pt modelId="{D068D948-FB17-644E-8371-7A158E87F9E9}" type="sibTrans" cxnId="{6ADC05DF-BADE-4F43-940E-381013084563}">
      <dgm:prSet/>
      <dgm:spPr/>
      <dgm:t>
        <a:bodyPr/>
        <a:lstStyle/>
        <a:p>
          <a:endParaRPr lang="es-ES_tradnl" sz="1100"/>
        </a:p>
      </dgm:t>
    </dgm:pt>
    <dgm:pt modelId="{52FA0E31-FA0E-F744-8EF7-F0418A2C428E}">
      <dgm:prSet phldrT="[Texto]" custT="1"/>
      <dgm:spPr>
        <a:solidFill>
          <a:schemeClr val="tx2">
            <a:lumMod val="60000"/>
            <a:lumOff val="40000"/>
          </a:schemeClr>
        </a:solidFill>
      </dgm:spPr>
      <dgm:t>
        <a:bodyPr/>
        <a:lstStyle/>
        <a:p>
          <a:r>
            <a:rPr lang="es-ES_tradnl" sz="1800" dirty="0" smtClean="0"/>
            <a:t>121.800 beneficiarios con Pre-Pago (60%)</a:t>
          </a:r>
        </a:p>
      </dgm:t>
    </dgm:pt>
    <dgm:pt modelId="{85907C85-6913-2146-AF81-BC9C4FA375B8}" type="parTrans" cxnId="{0138E694-E174-AC45-BA22-F356CE3BF29F}">
      <dgm:prSet custT="1"/>
      <dgm:spPr/>
      <dgm:t>
        <a:bodyPr/>
        <a:lstStyle/>
        <a:p>
          <a:endParaRPr lang="es-ES_tradnl" sz="1100"/>
        </a:p>
      </dgm:t>
    </dgm:pt>
    <dgm:pt modelId="{121E57F4-AD2F-814E-AEAF-3F5AECF443F2}" type="sibTrans" cxnId="{0138E694-E174-AC45-BA22-F356CE3BF29F}">
      <dgm:prSet/>
      <dgm:spPr/>
      <dgm:t>
        <a:bodyPr/>
        <a:lstStyle/>
        <a:p>
          <a:endParaRPr lang="es-ES_tradnl" sz="1100"/>
        </a:p>
      </dgm:t>
    </dgm:pt>
    <dgm:pt modelId="{F345AD37-2AFF-3B4A-9E49-18411AA7260E}">
      <dgm:prSet phldrT="[Texto]" custT="1"/>
      <dgm:spPr>
        <a:solidFill>
          <a:srgbClr val="00B050"/>
        </a:solidFill>
      </dgm:spPr>
      <dgm:t>
        <a:bodyPr/>
        <a:lstStyle/>
        <a:p>
          <a:r>
            <a:rPr lang="es-ES_tradnl" sz="1800" dirty="0" smtClean="0"/>
            <a:t>36.000 transferencias personales (30%)</a:t>
          </a:r>
          <a:endParaRPr lang="es-ES_tradnl" sz="1800" dirty="0"/>
        </a:p>
      </dgm:t>
    </dgm:pt>
    <dgm:pt modelId="{905A28C9-89E3-9A47-A855-1390A9A44CE9}" type="parTrans" cxnId="{DBCE85C6-19E5-8042-8696-DCDF3EE97FF6}">
      <dgm:prSet custT="1"/>
      <dgm:spPr/>
      <dgm:t>
        <a:bodyPr/>
        <a:lstStyle/>
        <a:p>
          <a:endParaRPr lang="es-ES_tradnl" sz="1100"/>
        </a:p>
      </dgm:t>
    </dgm:pt>
    <dgm:pt modelId="{21C0DE19-96A9-314F-93BE-980CF580AF92}" type="sibTrans" cxnId="{DBCE85C6-19E5-8042-8696-DCDF3EE97FF6}">
      <dgm:prSet/>
      <dgm:spPr/>
      <dgm:t>
        <a:bodyPr/>
        <a:lstStyle/>
        <a:p>
          <a:endParaRPr lang="es-ES_tradnl" sz="1100"/>
        </a:p>
      </dgm:t>
    </dgm:pt>
    <dgm:pt modelId="{45C2EBDF-E8E1-F249-8ECD-9D8F009B68E4}" type="pres">
      <dgm:prSet presAssocID="{1796027B-F291-1D48-BDD9-4EDFAB75D625}" presName="diagram" presStyleCnt="0">
        <dgm:presLayoutVars>
          <dgm:chPref val="1"/>
          <dgm:dir/>
          <dgm:animOne val="branch"/>
          <dgm:animLvl val="lvl"/>
          <dgm:resizeHandles val="exact"/>
        </dgm:presLayoutVars>
      </dgm:prSet>
      <dgm:spPr/>
      <dgm:t>
        <a:bodyPr/>
        <a:lstStyle/>
        <a:p>
          <a:endParaRPr lang="es-ES_tradnl"/>
        </a:p>
      </dgm:t>
    </dgm:pt>
    <dgm:pt modelId="{D1F70C38-A8EA-D34B-97BE-ED0CFE085AF2}" type="pres">
      <dgm:prSet presAssocID="{447C3FCC-3B2E-614D-8C62-56E4BEC4DBA2}" presName="root1" presStyleCnt="0"/>
      <dgm:spPr/>
    </dgm:pt>
    <dgm:pt modelId="{2FB91E12-B497-2F49-AD52-2938239EADC8}" type="pres">
      <dgm:prSet presAssocID="{447C3FCC-3B2E-614D-8C62-56E4BEC4DBA2}" presName="LevelOneTextNode" presStyleLbl="node0" presStyleIdx="0" presStyleCnt="1" custScaleX="166640" custScaleY="135959" custLinFactX="-16474" custLinFactNeighborX="-100000" custLinFactNeighborY="-3">
        <dgm:presLayoutVars>
          <dgm:chPref val="3"/>
        </dgm:presLayoutVars>
      </dgm:prSet>
      <dgm:spPr/>
      <dgm:t>
        <a:bodyPr/>
        <a:lstStyle/>
        <a:p>
          <a:endParaRPr lang="es-ES_tradnl"/>
        </a:p>
      </dgm:t>
    </dgm:pt>
    <dgm:pt modelId="{E3EA2E51-2282-9044-9D0F-A435CD52A525}" type="pres">
      <dgm:prSet presAssocID="{447C3FCC-3B2E-614D-8C62-56E4BEC4DBA2}" presName="level2hierChild" presStyleCnt="0"/>
      <dgm:spPr/>
    </dgm:pt>
    <dgm:pt modelId="{90E86E16-D069-4543-AD2A-B9AD444F0286}" type="pres">
      <dgm:prSet presAssocID="{D5623B70-8960-124A-9A77-8AE83BFDCF28}" presName="conn2-1" presStyleLbl="parChTrans1D2" presStyleIdx="0" presStyleCnt="3"/>
      <dgm:spPr/>
      <dgm:t>
        <a:bodyPr/>
        <a:lstStyle/>
        <a:p>
          <a:endParaRPr lang="es-ES_tradnl"/>
        </a:p>
      </dgm:t>
    </dgm:pt>
    <dgm:pt modelId="{E0C9E439-71D8-534E-9B2E-D9E429130875}" type="pres">
      <dgm:prSet presAssocID="{D5623B70-8960-124A-9A77-8AE83BFDCF28}" presName="connTx" presStyleLbl="parChTrans1D2" presStyleIdx="0" presStyleCnt="3"/>
      <dgm:spPr/>
      <dgm:t>
        <a:bodyPr/>
        <a:lstStyle/>
        <a:p>
          <a:endParaRPr lang="es-ES_tradnl"/>
        </a:p>
      </dgm:t>
    </dgm:pt>
    <dgm:pt modelId="{1197A2F7-452D-D446-B810-7FC909C59F15}" type="pres">
      <dgm:prSet presAssocID="{7BA4D34B-0D65-E14B-A68F-788968B942B3}" presName="root2" presStyleCnt="0"/>
      <dgm:spPr/>
    </dgm:pt>
    <dgm:pt modelId="{B15F9018-21A2-CF4A-AA47-3EC263863A05}" type="pres">
      <dgm:prSet presAssocID="{7BA4D34B-0D65-E14B-A68F-788968B942B3}" presName="LevelTwoTextNode" presStyleLbl="node2" presStyleIdx="0" presStyleCnt="3" custScaleX="160827" custLinFactNeighborX="-9791" custLinFactNeighborY="-70255">
        <dgm:presLayoutVars>
          <dgm:chPref val="3"/>
        </dgm:presLayoutVars>
      </dgm:prSet>
      <dgm:spPr/>
      <dgm:t>
        <a:bodyPr/>
        <a:lstStyle/>
        <a:p>
          <a:endParaRPr lang="es-ES_tradnl"/>
        </a:p>
      </dgm:t>
    </dgm:pt>
    <dgm:pt modelId="{85EECE55-2D89-3449-8166-47B5C909B32E}" type="pres">
      <dgm:prSet presAssocID="{7BA4D34B-0D65-E14B-A68F-788968B942B3}" presName="level3hierChild" presStyleCnt="0"/>
      <dgm:spPr/>
    </dgm:pt>
    <dgm:pt modelId="{A4F76470-A05D-DF4A-8758-C35F7444F626}" type="pres">
      <dgm:prSet presAssocID="{5AA177B4-1988-404F-805D-71C7F35891B1}" presName="conn2-1" presStyleLbl="parChTrans1D3" presStyleIdx="0" presStyleCnt="3"/>
      <dgm:spPr/>
      <dgm:t>
        <a:bodyPr/>
        <a:lstStyle/>
        <a:p>
          <a:endParaRPr lang="es-ES_tradnl"/>
        </a:p>
      </dgm:t>
    </dgm:pt>
    <dgm:pt modelId="{C6AD2D5A-19BD-6340-8F01-0203F298BE43}" type="pres">
      <dgm:prSet presAssocID="{5AA177B4-1988-404F-805D-71C7F35891B1}" presName="connTx" presStyleLbl="parChTrans1D3" presStyleIdx="0" presStyleCnt="3"/>
      <dgm:spPr/>
      <dgm:t>
        <a:bodyPr/>
        <a:lstStyle/>
        <a:p>
          <a:endParaRPr lang="es-ES_tradnl"/>
        </a:p>
      </dgm:t>
    </dgm:pt>
    <dgm:pt modelId="{7B50C18F-F8DC-554E-A430-E6CBAAAC8853}" type="pres">
      <dgm:prSet presAssocID="{1B09D28E-7F5A-F645-99E4-3BC9C089A53F}" presName="root2" presStyleCnt="0"/>
      <dgm:spPr/>
    </dgm:pt>
    <dgm:pt modelId="{DC0861DD-FC8F-F84E-94B6-ADD8D6E34842}" type="pres">
      <dgm:prSet presAssocID="{1B09D28E-7F5A-F645-99E4-3BC9C089A53F}" presName="LevelTwoTextNode" presStyleLbl="node3" presStyleIdx="0" presStyleCnt="3" custScaleX="376075" custLinFactNeighborX="507" custLinFactNeighborY="-71103">
        <dgm:presLayoutVars>
          <dgm:chPref val="3"/>
        </dgm:presLayoutVars>
      </dgm:prSet>
      <dgm:spPr/>
      <dgm:t>
        <a:bodyPr/>
        <a:lstStyle/>
        <a:p>
          <a:endParaRPr lang="es-ES_tradnl"/>
        </a:p>
      </dgm:t>
    </dgm:pt>
    <dgm:pt modelId="{25B90E35-1732-6142-A4F0-3A0DE3FE6C64}" type="pres">
      <dgm:prSet presAssocID="{1B09D28E-7F5A-F645-99E4-3BC9C089A53F}" presName="level3hierChild" presStyleCnt="0"/>
      <dgm:spPr/>
    </dgm:pt>
    <dgm:pt modelId="{5F517445-C243-5143-9AE4-FC3033F2D5CF}" type="pres">
      <dgm:prSet presAssocID="{AF297D73-3810-FD42-89F9-37056891EA70}" presName="conn2-1" presStyleLbl="parChTrans1D2" presStyleIdx="1" presStyleCnt="3"/>
      <dgm:spPr/>
      <dgm:t>
        <a:bodyPr/>
        <a:lstStyle/>
        <a:p>
          <a:endParaRPr lang="es-ES_tradnl"/>
        </a:p>
      </dgm:t>
    </dgm:pt>
    <dgm:pt modelId="{47A67B5A-CD65-3B4B-959F-78D6813B1160}" type="pres">
      <dgm:prSet presAssocID="{AF297D73-3810-FD42-89F9-37056891EA70}" presName="connTx" presStyleLbl="parChTrans1D2" presStyleIdx="1" presStyleCnt="3"/>
      <dgm:spPr/>
      <dgm:t>
        <a:bodyPr/>
        <a:lstStyle/>
        <a:p>
          <a:endParaRPr lang="es-ES_tradnl"/>
        </a:p>
      </dgm:t>
    </dgm:pt>
    <dgm:pt modelId="{07A5811E-962A-4C45-B661-2236E2C7BD6D}" type="pres">
      <dgm:prSet presAssocID="{464305FB-255B-CD42-930B-C46EB251F1E8}" presName="root2" presStyleCnt="0"/>
      <dgm:spPr/>
    </dgm:pt>
    <dgm:pt modelId="{7F9796FA-5351-E64D-89E7-E35AB10FA588}" type="pres">
      <dgm:prSet presAssocID="{464305FB-255B-CD42-930B-C46EB251F1E8}" presName="LevelTwoTextNode" presStyleLbl="node2" presStyleIdx="1" presStyleCnt="3" custScaleX="160827" custLinFactNeighborX="-9791" custLinFactNeighborY="-18838">
        <dgm:presLayoutVars>
          <dgm:chPref val="3"/>
        </dgm:presLayoutVars>
      </dgm:prSet>
      <dgm:spPr/>
      <dgm:t>
        <a:bodyPr/>
        <a:lstStyle/>
        <a:p>
          <a:endParaRPr lang="es-ES_tradnl"/>
        </a:p>
      </dgm:t>
    </dgm:pt>
    <dgm:pt modelId="{2E0EDF0C-478B-6142-A335-C44650576B28}" type="pres">
      <dgm:prSet presAssocID="{464305FB-255B-CD42-930B-C46EB251F1E8}" presName="level3hierChild" presStyleCnt="0"/>
      <dgm:spPr/>
    </dgm:pt>
    <dgm:pt modelId="{3A02059C-807D-1C4F-A82B-93A992A077AC}" type="pres">
      <dgm:prSet presAssocID="{85907C85-6913-2146-AF81-BC9C4FA375B8}" presName="conn2-1" presStyleLbl="parChTrans1D3" presStyleIdx="1" presStyleCnt="3"/>
      <dgm:spPr/>
      <dgm:t>
        <a:bodyPr/>
        <a:lstStyle/>
        <a:p>
          <a:endParaRPr lang="es-ES_tradnl"/>
        </a:p>
      </dgm:t>
    </dgm:pt>
    <dgm:pt modelId="{7B4DABE1-3DA6-A14F-8450-9A63E384DCBF}" type="pres">
      <dgm:prSet presAssocID="{85907C85-6913-2146-AF81-BC9C4FA375B8}" presName="connTx" presStyleLbl="parChTrans1D3" presStyleIdx="1" presStyleCnt="3"/>
      <dgm:spPr/>
      <dgm:t>
        <a:bodyPr/>
        <a:lstStyle/>
        <a:p>
          <a:endParaRPr lang="es-ES_tradnl"/>
        </a:p>
      </dgm:t>
    </dgm:pt>
    <dgm:pt modelId="{7DAED7C7-B614-6042-8460-3A58BB0C8C57}" type="pres">
      <dgm:prSet presAssocID="{52FA0E31-FA0E-F744-8EF7-F0418A2C428E}" presName="root2" presStyleCnt="0"/>
      <dgm:spPr/>
    </dgm:pt>
    <dgm:pt modelId="{B029A82B-DFF2-624F-9BBE-B2668B39E24E}" type="pres">
      <dgm:prSet presAssocID="{52FA0E31-FA0E-F744-8EF7-F0418A2C428E}" presName="LevelTwoTextNode" presStyleLbl="node3" presStyleIdx="1" presStyleCnt="3" custScaleX="376075" custLinFactNeighborX="507" custLinFactNeighborY="-19777">
        <dgm:presLayoutVars>
          <dgm:chPref val="3"/>
        </dgm:presLayoutVars>
      </dgm:prSet>
      <dgm:spPr/>
      <dgm:t>
        <a:bodyPr/>
        <a:lstStyle/>
        <a:p>
          <a:endParaRPr lang="es-ES_tradnl"/>
        </a:p>
      </dgm:t>
    </dgm:pt>
    <dgm:pt modelId="{6537EF8B-F297-FD4C-8366-52F2CAE46911}" type="pres">
      <dgm:prSet presAssocID="{52FA0E31-FA0E-F744-8EF7-F0418A2C428E}" presName="level3hierChild" presStyleCnt="0"/>
      <dgm:spPr/>
    </dgm:pt>
    <dgm:pt modelId="{132B172E-EE49-6042-929B-1D1E640C013E}" type="pres">
      <dgm:prSet presAssocID="{43F45C69-B453-F749-A6DF-2D4947A0CCB8}" presName="conn2-1" presStyleLbl="parChTrans1D2" presStyleIdx="2" presStyleCnt="3"/>
      <dgm:spPr/>
      <dgm:t>
        <a:bodyPr/>
        <a:lstStyle/>
        <a:p>
          <a:endParaRPr lang="es-ES_tradnl"/>
        </a:p>
      </dgm:t>
    </dgm:pt>
    <dgm:pt modelId="{40D14DDC-A3F3-484C-8BB8-0E0E1ED31B56}" type="pres">
      <dgm:prSet presAssocID="{43F45C69-B453-F749-A6DF-2D4947A0CCB8}" presName="connTx" presStyleLbl="parChTrans1D2" presStyleIdx="2" presStyleCnt="3"/>
      <dgm:spPr/>
      <dgm:t>
        <a:bodyPr/>
        <a:lstStyle/>
        <a:p>
          <a:endParaRPr lang="es-ES_tradnl"/>
        </a:p>
      </dgm:t>
    </dgm:pt>
    <dgm:pt modelId="{EF318792-74B4-FF45-8DE6-D7A9CB589CD7}" type="pres">
      <dgm:prSet presAssocID="{56D13537-4475-F84A-B900-63F7E4E0C3BD}" presName="root2" presStyleCnt="0"/>
      <dgm:spPr/>
    </dgm:pt>
    <dgm:pt modelId="{5F3C77B1-F35F-6148-B132-6C6935FC7DE7}" type="pres">
      <dgm:prSet presAssocID="{56D13537-4475-F84A-B900-63F7E4E0C3BD}" presName="LevelTwoTextNode" presStyleLbl="node2" presStyleIdx="2" presStyleCnt="3" custScaleX="160827" custLinFactNeighborX="-9791" custLinFactNeighborY="32443">
        <dgm:presLayoutVars>
          <dgm:chPref val="3"/>
        </dgm:presLayoutVars>
      </dgm:prSet>
      <dgm:spPr/>
      <dgm:t>
        <a:bodyPr/>
        <a:lstStyle/>
        <a:p>
          <a:endParaRPr lang="es-ES_tradnl"/>
        </a:p>
      </dgm:t>
    </dgm:pt>
    <dgm:pt modelId="{7F944D40-2386-B346-9178-35AAF2D1806C}" type="pres">
      <dgm:prSet presAssocID="{56D13537-4475-F84A-B900-63F7E4E0C3BD}" presName="level3hierChild" presStyleCnt="0"/>
      <dgm:spPr/>
    </dgm:pt>
    <dgm:pt modelId="{6A78D5B4-8001-6646-9A01-9AD65CBEA11C}" type="pres">
      <dgm:prSet presAssocID="{905A28C9-89E3-9A47-A855-1390A9A44CE9}" presName="conn2-1" presStyleLbl="parChTrans1D3" presStyleIdx="2" presStyleCnt="3"/>
      <dgm:spPr/>
      <dgm:t>
        <a:bodyPr/>
        <a:lstStyle/>
        <a:p>
          <a:endParaRPr lang="es-ES_tradnl"/>
        </a:p>
      </dgm:t>
    </dgm:pt>
    <dgm:pt modelId="{3A369CAD-AFF5-AE47-A48D-B34F956550E2}" type="pres">
      <dgm:prSet presAssocID="{905A28C9-89E3-9A47-A855-1390A9A44CE9}" presName="connTx" presStyleLbl="parChTrans1D3" presStyleIdx="2" presStyleCnt="3"/>
      <dgm:spPr/>
      <dgm:t>
        <a:bodyPr/>
        <a:lstStyle/>
        <a:p>
          <a:endParaRPr lang="es-ES_tradnl"/>
        </a:p>
      </dgm:t>
    </dgm:pt>
    <dgm:pt modelId="{F918249D-B24D-DA4B-A09E-9569CA628F79}" type="pres">
      <dgm:prSet presAssocID="{F345AD37-2AFF-3B4A-9E49-18411AA7260E}" presName="root2" presStyleCnt="0"/>
      <dgm:spPr/>
    </dgm:pt>
    <dgm:pt modelId="{D0D0182B-2260-9949-9554-158A3E2A08CB}" type="pres">
      <dgm:prSet presAssocID="{F345AD37-2AFF-3B4A-9E49-18411AA7260E}" presName="LevelTwoTextNode" presStyleLbl="node3" presStyleIdx="2" presStyleCnt="3" custScaleX="376075" custLinFactNeighborX="-2243" custLinFactNeighborY="31162">
        <dgm:presLayoutVars>
          <dgm:chPref val="3"/>
        </dgm:presLayoutVars>
      </dgm:prSet>
      <dgm:spPr/>
      <dgm:t>
        <a:bodyPr/>
        <a:lstStyle/>
        <a:p>
          <a:endParaRPr lang="es-ES_tradnl"/>
        </a:p>
      </dgm:t>
    </dgm:pt>
    <dgm:pt modelId="{92245E0C-2C25-7F4B-BC0F-A3EFB84D3368}" type="pres">
      <dgm:prSet presAssocID="{F345AD37-2AFF-3B4A-9E49-18411AA7260E}" presName="level3hierChild" presStyleCnt="0"/>
      <dgm:spPr/>
    </dgm:pt>
  </dgm:ptLst>
  <dgm:cxnLst>
    <dgm:cxn modelId="{CD819AC8-3E33-5544-8AF4-CFEC9ED43FFC}" type="presOf" srcId="{85907C85-6913-2146-AF81-BC9C4FA375B8}" destId="{3A02059C-807D-1C4F-A82B-93A992A077AC}" srcOrd="0" destOrd="0" presId="urn:microsoft.com/office/officeart/2005/8/layout/hierarchy2"/>
    <dgm:cxn modelId="{6ADC05DF-BADE-4F43-940E-381013084563}" srcId="{447C3FCC-3B2E-614D-8C62-56E4BEC4DBA2}" destId="{464305FB-255B-CD42-930B-C46EB251F1E8}" srcOrd="1" destOrd="0" parTransId="{AF297D73-3810-FD42-89F9-37056891EA70}" sibTransId="{D068D948-FB17-644E-8371-7A158E87F9E9}"/>
    <dgm:cxn modelId="{B8A4C909-BF8F-D24E-98B1-B0066C8C0795}" type="presOf" srcId="{56D13537-4475-F84A-B900-63F7E4E0C3BD}" destId="{5F3C77B1-F35F-6148-B132-6C6935FC7DE7}" srcOrd="0" destOrd="0" presId="urn:microsoft.com/office/officeart/2005/8/layout/hierarchy2"/>
    <dgm:cxn modelId="{7A723A6C-6FD4-4144-94BD-2288FFF9CE97}" type="presOf" srcId="{52FA0E31-FA0E-F744-8EF7-F0418A2C428E}" destId="{B029A82B-DFF2-624F-9BBE-B2668B39E24E}" srcOrd="0" destOrd="0" presId="urn:microsoft.com/office/officeart/2005/8/layout/hierarchy2"/>
    <dgm:cxn modelId="{ED17CA9D-050F-404D-A532-29F2971E6A2B}" type="presOf" srcId="{85907C85-6913-2146-AF81-BC9C4FA375B8}" destId="{7B4DABE1-3DA6-A14F-8450-9A63E384DCBF}" srcOrd="1" destOrd="0" presId="urn:microsoft.com/office/officeart/2005/8/layout/hierarchy2"/>
    <dgm:cxn modelId="{07CF00BE-89F4-F84C-A722-72178D9A5C6D}" type="presOf" srcId="{43F45C69-B453-F749-A6DF-2D4947A0CCB8}" destId="{132B172E-EE49-6042-929B-1D1E640C013E}" srcOrd="0" destOrd="0" presId="urn:microsoft.com/office/officeart/2005/8/layout/hierarchy2"/>
    <dgm:cxn modelId="{00B3068C-48BC-E846-A2B0-914C9EB8B4C1}" type="presOf" srcId="{1B09D28E-7F5A-F645-99E4-3BC9C089A53F}" destId="{DC0861DD-FC8F-F84E-94B6-ADD8D6E34842}" srcOrd="0" destOrd="0" presId="urn:microsoft.com/office/officeart/2005/8/layout/hierarchy2"/>
    <dgm:cxn modelId="{4E9CCDC2-22A6-384E-B658-35D4C719D35B}" srcId="{1796027B-F291-1D48-BDD9-4EDFAB75D625}" destId="{447C3FCC-3B2E-614D-8C62-56E4BEC4DBA2}" srcOrd="0" destOrd="0" parTransId="{1C3DB511-782E-324D-A842-747CF092E925}" sibTransId="{FDA6AB2D-AB50-154E-AF29-CB3E1CED5DD3}"/>
    <dgm:cxn modelId="{9C4A84C0-219C-DF4D-B94C-14C01E2BD5C2}" type="presOf" srcId="{905A28C9-89E3-9A47-A855-1390A9A44CE9}" destId="{3A369CAD-AFF5-AE47-A48D-B34F956550E2}" srcOrd="1" destOrd="0" presId="urn:microsoft.com/office/officeart/2005/8/layout/hierarchy2"/>
    <dgm:cxn modelId="{1B75C27B-AD4B-7143-902B-D64960FBE44E}" type="presOf" srcId="{7BA4D34B-0D65-E14B-A68F-788968B942B3}" destId="{B15F9018-21A2-CF4A-AA47-3EC263863A05}" srcOrd="0" destOrd="0" presId="urn:microsoft.com/office/officeart/2005/8/layout/hierarchy2"/>
    <dgm:cxn modelId="{EDB0479C-9ECC-C74C-B4E9-7420BC0EDC70}" type="presOf" srcId="{43F45C69-B453-F749-A6DF-2D4947A0CCB8}" destId="{40D14DDC-A3F3-484C-8BB8-0E0E1ED31B56}" srcOrd="1" destOrd="0" presId="urn:microsoft.com/office/officeart/2005/8/layout/hierarchy2"/>
    <dgm:cxn modelId="{6313A915-0FEE-BE4F-B123-91EB1FBC5A2B}" type="presOf" srcId="{D5623B70-8960-124A-9A77-8AE83BFDCF28}" destId="{E0C9E439-71D8-534E-9B2E-D9E429130875}" srcOrd="1" destOrd="0" presId="urn:microsoft.com/office/officeart/2005/8/layout/hierarchy2"/>
    <dgm:cxn modelId="{C08DEDD7-B4EE-7843-BD71-184FA657D3E4}" type="presOf" srcId="{5AA177B4-1988-404F-805D-71C7F35891B1}" destId="{C6AD2D5A-19BD-6340-8F01-0203F298BE43}" srcOrd="1" destOrd="0" presId="urn:microsoft.com/office/officeart/2005/8/layout/hierarchy2"/>
    <dgm:cxn modelId="{C38D5697-CC4F-3A46-9177-FFD6B2A45615}" srcId="{447C3FCC-3B2E-614D-8C62-56E4BEC4DBA2}" destId="{7BA4D34B-0D65-E14B-A68F-788968B942B3}" srcOrd="0" destOrd="0" parTransId="{D5623B70-8960-124A-9A77-8AE83BFDCF28}" sibTransId="{B3960EED-7768-A748-882E-D1917FEFD04D}"/>
    <dgm:cxn modelId="{59DDCADC-47AE-3E4C-B127-90559E266650}" type="presOf" srcId="{447C3FCC-3B2E-614D-8C62-56E4BEC4DBA2}" destId="{2FB91E12-B497-2F49-AD52-2938239EADC8}" srcOrd="0" destOrd="0" presId="urn:microsoft.com/office/officeart/2005/8/layout/hierarchy2"/>
    <dgm:cxn modelId="{84086BFA-9B09-8641-B110-49B2678DFED0}" type="presOf" srcId="{905A28C9-89E3-9A47-A855-1390A9A44CE9}" destId="{6A78D5B4-8001-6646-9A01-9AD65CBEA11C}" srcOrd="0" destOrd="0" presId="urn:microsoft.com/office/officeart/2005/8/layout/hierarchy2"/>
    <dgm:cxn modelId="{CB3A1BCB-D6F4-C745-BF44-F76C0E395630}" type="presOf" srcId="{464305FB-255B-CD42-930B-C46EB251F1E8}" destId="{7F9796FA-5351-E64D-89E7-E35AB10FA588}" srcOrd="0" destOrd="0" presId="urn:microsoft.com/office/officeart/2005/8/layout/hierarchy2"/>
    <dgm:cxn modelId="{60C6DCB0-1D35-1A4B-A02A-9DBD9D11A41C}" type="presOf" srcId="{AF297D73-3810-FD42-89F9-37056891EA70}" destId="{47A67B5A-CD65-3B4B-959F-78D6813B1160}" srcOrd="1" destOrd="0" presId="urn:microsoft.com/office/officeart/2005/8/layout/hierarchy2"/>
    <dgm:cxn modelId="{0138E694-E174-AC45-BA22-F356CE3BF29F}" srcId="{464305FB-255B-CD42-930B-C46EB251F1E8}" destId="{52FA0E31-FA0E-F744-8EF7-F0418A2C428E}" srcOrd="0" destOrd="0" parTransId="{85907C85-6913-2146-AF81-BC9C4FA375B8}" sibTransId="{121E57F4-AD2F-814E-AEAF-3F5AECF443F2}"/>
    <dgm:cxn modelId="{F5F7EDB0-C99B-B84B-8BF9-F4131155E1EA}" srcId="{447C3FCC-3B2E-614D-8C62-56E4BEC4DBA2}" destId="{56D13537-4475-F84A-B900-63F7E4E0C3BD}" srcOrd="2" destOrd="0" parTransId="{43F45C69-B453-F749-A6DF-2D4947A0CCB8}" sibTransId="{253F9E5F-A74F-4F4F-B621-B118788E3F27}"/>
    <dgm:cxn modelId="{A9A9C052-2A1E-DF45-AD3D-5FE585BFCE2C}" type="presOf" srcId="{D5623B70-8960-124A-9A77-8AE83BFDCF28}" destId="{90E86E16-D069-4543-AD2A-B9AD444F0286}" srcOrd="0" destOrd="0" presId="urn:microsoft.com/office/officeart/2005/8/layout/hierarchy2"/>
    <dgm:cxn modelId="{39EAD5EE-5F01-1542-A50F-61E5C4EE5C02}" type="presOf" srcId="{5AA177B4-1988-404F-805D-71C7F35891B1}" destId="{A4F76470-A05D-DF4A-8758-C35F7444F626}" srcOrd="0" destOrd="0" presId="urn:microsoft.com/office/officeart/2005/8/layout/hierarchy2"/>
    <dgm:cxn modelId="{A083B39C-F258-2E46-AA25-C18404B61F69}" srcId="{7BA4D34B-0D65-E14B-A68F-788968B942B3}" destId="{1B09D28E-7F5A-F645-99E4-3BC9C089A53F}" srcOrd="0" destOrd="0" parTransId="{5AA177B4-1988-404F-805D-71C7F35891B1}" sibTransId="{686004D2-2EC8-F045-80B8-47F696CADB50}"/>
    <dgm:cxn modelId="{23F756C6-8E77-CC42-A14D-F6A3714B5BBC}" type="presOf" srcId="{F345AD37-2AFF-3B4A-9E49-18411AA7260E}" destId="{D0D0182B-2260-9949-9554-158A3E2A08CB}" srcOrd="0" destOrd="0" presId="urn:microsoft.com/office/officeart/2005/8/layout/hierarchy2"/>
    <dgm:cxn modelId="{9AB6FCC7-8CD2-4F4E-ADD7-7BC69424626C}" type="presOf" srcId="{1796027B-F291-1D48-BDD9-4EDFAB75D625}" destId="{45C2EBDF-E8E1-F249-8ECD-9D8F009B68E4}" srcOrd="0" destOrd="0" presId="urn:microsoft.com/office/officeart/2005/8/layout/hierarchy2"/>
    <dgm:cxn modelId="{5FC32FB9-C587-C34D-9046-43A23BAB171D}" type="presOf" srcId="{AF297D73-3810-FD42-89F9-37056891EA70}" destId="{5F517445-C243-5143-9AE4-FC3033F2D5CF}" srcOrd="0" destOrd="0" presId="urn:microsoft.com/office/officeart/2005/8/layout/hierarchy2"/>
    <dgm:cxn modelId="{DBCE85C6-19E5-8042-8696-DCDF3EE97FF6}" srcId="{56D13537-4475-F84A-B900-63F7E4E0C3BD}" destId="{F345AD37-2AFF-3B4A-9E49-18411AA7260E}" srcOrd="0" destOrd="0" parTransId="{905A28C9-89E3-9A47-A855-1390A9A44CE9}" sibTransId="{21C0DE19-96A9-314F-93BE-980CF580AF92}"/>
    <dgm:cxn modelId="{C462BDFA-268F-E54B-B26D-DE71D45ABC0D}" type="presParOf" srcId="{45C2EBDF-E8E1-F249-8ECD-9D8F009B68E4}" destId="{D1F70C38-A8EA-D34B-97BE-ED0CFE085AF2}" srcOrd="0" destOrd="0" presId="urn:microsoft.com/office/officeart/2005/8/layout/hierarchy2"/>
    <dgm:cxn modelId="{0094BC3E-C39B-1742-9838-37A1C6F6F30B}" type="presParOf" srcId="{D1F70C38-A8EA-D34B-97BE-ED0CFE085AF2}" destId="{2FB91E12-B497-2F49-AD52-2938239EADC8}" srcOrd="0" destOrd="0" presId="urn:microsoft.com/office/officeart/2005/8/layout/hierarchy2"/>
    <dgm:cxn modelId="{B48C4AAF-45E0-DC47-8C82-70ADA3677330}" type="presParOf" srcId="{D1F70C38-A8EA-D34B-97BE-ED0CFE085AF2}" destId="{E3EA2E51-2282-9044-9D0F-A435CD52A525}" srcOrd="1" destOrd="0" presId="urn:microsoft.com/office/officeart/2005/8/layout/hierarchy2"/>
    <dgm:cxn modelId="{2A1BEE96-E52A-7747-B698-2A44574EF973}" type="presParOf" srcId="{E3EA2E51-2282-9044-9D0F-A435CD52A525}" destId="{90E86E16-D069-4543-AD2A-B9AD444F0286}" srcOrd="0" destOrd="0" presId="urn:microsoft.com/office/officeart/2005/8/layout/hierarchy2"/>
    <dgm:cxn modelId="{946C3F4E-D2A4-3843-A81B-A10D0854A942}" type="presParOf" srcId="{90E86E16-D069-4543-AD2A-B9AD444F0286}" destId="{E0C9E439-71D8-534E-9B2E-D9E429130875}" srcOrd="0" destOrd="0" presId="urn:microsoft.com/office/officeart/2005/8/layout/hierarchy2"/>
    <dgm:cxn modelId="{657FFB3C-E33B-4544-A08F-454BCF5C6333}" type="presParOf" srcId="{E3EA2E51-2282-9044-9D0F-A435CD52A525}" destId="{1197A2F7-452D-D446-B810-7FC909C59F15}" srcOrd="1" destOrd="0" presId="urn:microsoft.com/office/officeart/2005/8/layout/hierarchy2"/>
    <dgm:cxn modelId="{7C4A09D5-783B-2148-BCFC-E0895CC1940A}" type="presParOf" srcId="{1197A2F7-452D-D446-B810-7FC909C59F15}" destId="{B15F9018-21A2-CF4A-AA47-3EC263863A05}" srcOrd="0" destOrd="0" presId="urn:microsoft.com/office/officeart/2005/8/layout/hierarchy2"/>
    <dgm:cxn modelId="{3C3F4F28-BFA3-5548-A7A9-29586DC23F3C}" type="presParOf" srcId="{1197A2F7-452D-D446-B810-7FC909C59F15}" destId="{85EECE55-2D89-3449-8166-47B5C909B32E}" srcOrd="1" destOrd="0" presId="urn:microsoft.com/office/officeart/2005/8/layout/hierarchy2"/>
    <dgm:cxn modelId="{58B7F3EF-8EDB-A342-ADE8-5B433582FA57}" type="presParOf" srcId="{85EECE55-2D89-3449-8166-47B5C909B32E}" destId="{A4F76470-A05D-DF4A-8758-C35F7444F626}" srcOrd="0" destOrd="0" presId="urn:microsoft.com/office/officeart/2005/8/layout/hierarchy2"/>
    <dgm:cxn modelId="{125E0299-7D4F-2144-94FE-1755FAF63BE3}" type="presParOf" srcId="{A4F76470-A05D-DF4A-8758-C35F7444F626}" destId="{C6AD2D5A-19BD-6340-8F01-0203F298BE43}" srcOrd="0" destOrd="0" presId="urn:microsoft.com/office/officeart/2005/8/layout/hierarchy2"/>
    <dgm:cxn modelId="{C6F93C8A-9F9E-9847-9F3E-195ED1A0CFB3}" type="presParOf" srcId="{85EECE55-2D89-3449-8166-47B5C909B32E}" destId="{7B50C18F-F8DC-554E-A430-E6CBAAAC8853}" srcOrd="1" destOrd="0" presId="urn:microsoft.com/office/officeart/2005/8/layout/hierarchy2"/>
    <dgm:cxn modelId="{9E2E8DD1-6A5C-5C48-8193-699884F84C85}" type="presParOf" srcId="{7B50C18F-F8DC-554E-A430-E6CBAAAC8853}" destId="{DC0861DD-FC8F-F84E-94B6-ADD8D6E34842}" srcOrd="0" destOrd="0" presId="urn:microsoft.com/office/officeart/2005/8/layout/hierarchy2"/>
    <dgm:cxn modelId="{CAE454AE-8749-EF4B-84E0-F8B2E1424E9D}" type="presParOf" srcId="{7B50C18F-F8DC-554E-A430-E6CBAAAC8853}" destId="{25B90E35-1732-6142-A4F0-3A0DE3FE6C64}" srcOrd="1" destOrd="0" presId="urn:microsoft.com/office/officeart/2005/8/layout/hierarchy2"/>
    <dgm:cxn modelId="{8535FD48-B8FB-2349-A9B0-F2C7FD023F65}" type="presParOf" srcId="{E3EA2E51-2282-9044-9D0F-A435CD52A525}" destId="{5F517445-C243-5143-9AE4-FC3033F2D5CF}" srcOrd="2" destOrd="0" presId="urn:microsoft.com/office/officeart/2005/8/layout/hierarchy2"/>
    <dgm:cxn modelId="{57162DA9-CE11-3345-BAE6-EC0E6141E435}" type="presParOf" srcId="{5F517445-C243-5143-9AE4-FC3033F2D5CF}" destId="{47A67B5A-CD65-3B4B-959F-78D6813B1160}" srcOrd="0" destOrd="0" presId="urn:microsoft.com/office/officeart/2005/8/layout/hierarchy2"/>
    <dgm:cxn modelId="{7184FDA6-EB1B-E748-87A2-39C67AE6414E}" type="presParOf" srcId="{E3EA2E51-2282-9044-9D0F-A435CD52A525}" destId="{07A5811E-962A-4C45-B661-2236E2C7BD6D}" srcOrd="3" destOrd="0" presId="urn:microsoft.com/office/officeart/2005/8/layout/hierarchy2"/>
    <dgm:cxn modelId="{A43615CC-8FD9-4C41-BDD3-7535AE982E6D}" type="presParOf" srcId="{07A5811E-962A-4C45-B661-2236E2C7BD6D}" destId="{7F9796FA-5351-E64D-89E7-E35AB10FA588}" srcOrd="0" destOrd="0" presId="urn:microsoft.com/office/officeart/2005/8/layout/hierarchy2"/>
    <dgm:cxn modelId="{5BDE8812-634E-5B47-A05C-22A03C6A916A}" type="presParOf" srcId="{07A5811E-962A-4C45-B661-2236E2C7BD6D}" destId="{2E0EDF0C-478B-6142-A335-C44650576B28}" srcOrd="1" destOrd="0" presId="urn:microsoft.com/office/officeart/2005/8/layout/hierarchy2"/>
    <dgm:cxn modelId="{4637C255-542E-274F-B310-25D4E6BAF2FF}" type="presParOf" srcId="{2E0EDF0C-478B-6142-A335-C44650576B28}" destId="{3A02059C-807D-1C4F-A82B-93A992A077AC}" srcOrd="0" destOrd="0" presId="urn:microsoft.com/office/officeart/2005/8/layout/hierarchy2"/>
    <dgm:cxn modelId="{F5FFF913-C9E7-8845-9DA7-95BDBDC6D310}" type="presParOf" srcId="{3A02059C-807D-1C4F-A82B-93A992A077AC}" destId="{7B4DABE1-3DA6-A14F-8450-9A63E384DCBF}" srcOrd="0" destOrd="0" presId="urn:microsoft.com/office/officeart/2005/8/layout/hierarchy2"/>
    <dgm:cxn modelId="{8E2DF790-A404-3441-983B-88C82D83F4B5}" type="presParOf" srcId="{2E0EDF0C-478B-6142-A335-C44650576B28}" destId="{7DAED7C7-B614-6042-8460-3A58BB0C8C57}" srcOrd="1" destOrd="0" presId="urn:microsoft.com/office/officeart/2005/8/layout/hierarchy2"/>
    <dgm:cxn modelId="{152127FD-E754-E94F-B510-F7D67678DEED}" type="presParOf" srcId="{7DAED7C7-B614-6042-8460-3A58BB0C8C57}" destId="{B029A82B-DFF2-624F-9BBE-B2668B39E24E}" srcOrd="0" destOrd="0" presId="urn:microsoft.com/office/officeart/2005/8/layout/hierarchy2"/>
    <dgm:cxn modelId="{446E59AD-FE06-3845-A721-B3A74692DF92}" type="presParOf" srcId="{7DAED7C7-B614-6042-8460-3A58BB0C8C57}" destId="{6537EF8B-F297-FD4C-8366-52F2CAE46911}" srcOrd="1" destOrd="0" presId="urn:microsoft.com/office/officeart/2005/8/layout/hierarchy2"/>
    <dgm:cxn modelId="{D07FA8FD-A0B5-584F-8E76-3A73F4A084BF}" type="presParOf" srcId="{E3EA2E51-2282-9044-9D0F-A435CD52A525}" destId="{132B172E-EE49-6042-929B-1D1E640C013E}" srcOrd="4" destOrd="0" presId="urn:microsoft.com/office/officeart/2005/8/layout/hierarchy2"/>
    <dgm:cxn modelId="{257D53F8-1555-2041-98B7-FE125666B0E8}" type="presParOf" srcId="{132B172E-EE49-6042-929B-1D1E640C013E}" destId="{40D14DDC-A3F3-484C-8BB8-0E0E1ED31B56}" srcOrd="0" destOrd="0" presId="urn:microsoft.com/office/officeart/2005/8/layout/hierarchy2"/>
    <dgm:cxn modelId="{C3CF1B8C-CC96-6744-8AE1-2734E7A0E965}" type="presParOf" srcId="{E3EA2E51-2282-9044-9D0F-A435CD52A525}" destId="{EF318792-74B4-FF45-8DE6-D7A9CB589CD7}" srcOrd="5" destOrd="0" presId="urn:microsoft.com/office/officeart/2005/8/layout/hierarchy2"/>
    <dgm:cxn modelId="{EFB0CA48-55D3-5740-839C-134CC757D4F7}" type="presParOf" srcId="{EF318792-74B4-FF45-8DE6-D7A9CB589CD7}" destId="{5F3C77B1-F35F-6148-B132-6C6935FC7DE7}" srcOrd="0" destOrd="0" presId="urn:microsoft.com/office/officeart/2005/8/layout/hierarchy2"/>
    <dgm:cxn modelId="{502606BC-7877-374D-AB50-76FFCB44F7BD}" type="presParOf" srcId="{EF318792-74B4-FF45-8DE6-D7A9CB589CD7}" destId="{7F944D40-2386-B346-9178-35AAF2D1806C}" srcOrd="1" destOrd="0" presId="urn:microsoft.com/office/officeart/2005/8/layout/hierarchy2"/>
    <dgm:cxn modelId="{20BF0BA1-6744-FB4B-B3C6-9F2361DED84D}" type="presParOf" srcId="{7F944D40-2386-B346-9178-35AAF2D1806C}" destId="{6A78D5B4-8001-6646-9A01-9AD65CBEA11C}" srcOrd="0" destOrd="0" presId="urn:microsoft.com/office/officeart/2005/8/layout/hierarchy2"/>
    <dgm:cxn modelId="{19B60E9F-CDB5-054B-95E8-D03B5180AB52}" type="presParOf" srcId="{6A78D5B4-8001-6646-9A01-9AD65CBEA11C}" destId="{3A369CAD-AFF5-AE47-A48D-B34F956550E2}" srcOrd="0" destOrd="0" presId="urn:microsoft.com/office/officeart/2005/8/layout/hierarchy2"/>
    <dgm:cxn modelId="{11721AC0-A86A-3348-A489-1B7D7B63E841}" type="presParOf" srcId="{7F944D40-2386-B346-9178-35AAF2D1806C}" destId="{F918249D-B24D-DA4B-A09E-9569CA628F79}" srcOrd="1" destOrd="0" presId="urn:microsoft.com/office/officeart/2005/8/layout/hierarchy2"/>
    <dgm:cxn modelId="{5AF6ECC2-0132-4C42-AD9D-B117AA4E41E3}" type="presParOf" srcId="{F918249D-B24D-DA4B-A09E-9569CA628F79}" destId="{D0D0182B-2260-9949-9554-158A3E2A08CB}" srcOrd="0" destOrd="0" presId="urn:microsoft.com/office/officeart/2005/8/layout/hierarchy2"/>
    <dgm:cxn modelId="{476578BE-653F-D64B-B1A5-9711FF1E86AC}" type="presParOf" srcId="{F918249D-B24D-DA4B-A09E-9569CA628F79}" destId="{92245E0C-2C25-7F4B-BC0F-A3EFB84D336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B91E12-B497-2F49-AD52-2938239EADC8}">
      <dsp:nvSpPr>
        <dsp:cNvPr id="0" name=""/>
        <dsp:cNvSpPr/>
      </dsp:nvSpPr>
      <dsp:spPr>
        <a:xfrm>
          <a:off x="0" y="1604278"/>
          <a:ext cx="2246642" cy="916500"/>
        </a:xfrm>
        <a:prstGeom prst="roundRect">
          <a:avLst>
            <a:gd name="adj" fmla="val 10000"/>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ES_tradnl" sz="2400" kern="1200" dirty="0" smtClean="0"/>
            <a:t>247.800</a:t>
          </a:r>
        </a:p>
        <a:p>
          <a:pPr lvl="0" algn="ctr" defTabSz="1066800">
            <a:lnSpc>
              <a:spcPct val="90000"/>
            </a:lnSpc>
            <a:spcBef>
              <a:spcPct val="0"/>
            </a:spcBef>
            <a:spcAft>
              <a:spcPct val="35000"/>
            </a:spcAft>
          </a:pPr>
          <a:r>
            <a:rPr lang="es-ES_tradnl" sz="2400" kern="1200" dirty="0" smtClean="0"/>
            <a:t>beneficiarios</a:t>
          </a:r>
          <a:endParaRPr lang="es-ES_tradnl" sz="2400" kern="1200" dirty="0"/>
        </a:p>
      </dsp:txBody>
      <dsp:txXfrm>
        <a:off x="26843" y="1631121"/>
        <a:ext cx="2192956" cy="862814"/>
      </dsp:txXfrm>
    </dsp:sp>
    <dsp:sp modelId="{90E86E16-D069-4543-AD2A-B9AD444F0286}">
      <dsp:nvSpPr>
        <dsp:cNvPr id="0" name=""/>
        <dsp:cNvSpPr/>
      </dsp:nvSpPr>
      <dsp:spPr>
        <a:xfrm rot="17300760">
          <a:off x="1795868" y="1423428"/>
          <a:ext cx="1315655" cy="29414"/>
        </a:xfrm>
        <a:custGeom>
          <a:avLst/>
          <a:gdLst/>
          <a:ahLst/>
          <a:cxnLst/>
          <a:rect l="0" t="0" r="0" b="0"/>
          <a:pathLst>
            <a:path>
              <a:moveTo>
                <a:pt x="0" y="14707"/>
              </a:moveTo>
              <a:lnTo>
                <a:pt x="1315655" y="14707"/>
              </a:lnTo>
            </a:path>
          </a:pathLst>
        </a:custGeom>
        <a:noFill/>
        <a:ln w="6350" cap="flat" cmpd="sng" algn="in">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ES_tradnl" sz="1100" kern="1200"/>
        </a:p>
      </dsp:txBody>
      <dsp:txXfrm>
        <a:off x="2420805" y="1405244"/>
        <a:ext cx="65782" cy="65782"/>
      </dsp:txXfrm>
    </dsp:sp>
    <dsp:sp modelId="{B15F9018-21A2-CF4A-AA47-3EC263863A05}">
      <dsp:nvSpPr>
        <dsp:cNvPr id="0" name=""/>
        <dsp:cNvSpPr/>
      </dsp:nvSpPr>
      <dsp:spPr>
        <a:xfrm>
          <a:off x="2660750" y="476693"/>
          <a:ext cx="2168271" cy="674100"/>
        </a:xfrm>
        <a:prstGeom prst="roundRect">
          <a:avLst>
            <a:gd name="adj" fmla="val 10000"/>
          </a:avLst>
        </a:prstGeom>
        <a:solidFill>
          <a:srgbClr val="FFC000"/>
        </a:solidFill>
        <a:ln>
          <a:solidFill>
            <a:srgbClr val="FFC00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_tradnl" sz="2000" kern="1200" dirty="0" smtClean="0">
              <a:solidFill>
                <a:schemeClr val="tx1">
                  <a:lumMod val="75000"/>
                  <a:lumOff val="25000"/>
                </a:schemeClr>
              </a:solidFill>
            </a:rPr>
            <a:t>Avancemos</a:t>
          </a:r>
          <a:endParaRPr lang="es-ES_tradnl" sz="2000" kern="1200" dirty="0">
            <a:solidFill>
              <a:schemeClr val="tx1">
                <a:lumMod val="75000"/>
                <a:lumOff val="25000"/>
              </a:schemeClr>
            </a:solidFill>
          </a:endParaRPr>
        </a:p>
      </dsp:txBody>
      <dsp:txXfrm>
        <a:off x="2680494" y="496437"/>
        <a:ext cx="2128783" cy="634612"/>
      </dsp:txXfrm>
    </dsp:sp>
    <dsp:sp modelId="{A4F76470-A05D-DF4A-8758-C35F7444F626}">
      <dsp:nvSpPr>
        <dsp:cNvPr id="0" name=""/>
        <dsp:cNvSpPr/>
      </dsp:nvSpPr>
      <dsp:spPr>
        <a:xfrm rot="21571021">
          <a:off x="4829010" y="796177"/>
          <a:ext cx="678137" cy="29414"/>
        </a:xfrm>
        <a:custGeom>
          <a:avLst/>
          <a:gdLst/>
          <a:ahLst/>
          <a:cxnLst/>
          <a:rect l="0" t="0" r="0" b="0"/>
          <a:pathLst>
            <a:path>
              <a:moveTo>
                <a:pt x="0" y="14707"/>
              </a:moveTo>
              <a:lnTo>
                <a:pt x="678137" y="14707"/>
              </a:lnTo>
            </a:path>
          </a:pathLst>
        </a:custGeom>
        <a:noFill/>
        <a:ln w="6350" cap="flat" cmpd="sng" algn="in">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ES_tradnl" sz="1100" kern="1200"/>
        </a:p>
      </dsp:txBody>
      <dsp:txXfrm>
        <a:off x="5151125" y="793931"/>
        <a:ext cx="33906" cy="33906"/>
      </dsp:txXfrm>
    </dsp:sp>
    <dsp:sp modelId="{DC0861DD-FC8F-F84E-94B6-ADD8D6E34842}">
      <dsp:nvSpPr>
        <dsp:cNvPr id="0" name=""/>
        <dsp:cNvSpPr/>
      </dsp:nvSpPr>
      <dsp:spPr>
        <a:xfrm>
          <a:off x="5507135" y="470976"/>
          <a:ext cx="5070247" cy="674100"/>
        </a:xfrm>
        <a:prstGeom prst="roundRect">
          <a:avLst>
            <a:gd name="adj" fmla="val 10000"/>
          </a:avLst>
        </a:prstGeom>
        <a:solidFill>
          <a:srgbClr val="FFC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_tradnl" sz="1800" kern="1200" dirty="0" smtClean="0">
              <a:solidFill>
                <a:schemeClr val="tx1">
                  <a:lumMod val="75000"/>
                  <a:lumOff val="25000"/>
                </a:schemeClr>
              </a:solidFill>
            </a:rPr>
            <a:t>90.000 beneficiarios con Pre-Pago (60%)</a:t>
          </a:r>
        </a:p>
      </dsp:txBody>
      <dsp:txXfrm>
        <a:off x="5526879" y="490720"/>
        <a:ext cx="5030759" cy="634612"/>
      </dsp:txXfrm>
    </dsp:sp>
    <dsp:sp modelId="{5F517445-C243-5143-9AE4-FC3033F2D5CF}">
      <dsp:nvSpPr>
        <dsp:cNvPr id="0" name=""/>
        <dsp:cNvSpPr/>
      </dsp:nvSpPr>
      <dsp:spPr>
        <a:xfrm rot="20577259">
          <a:off x="2237128" y="1984337"/>
          <a:ext cx="433135" cy="29414"/>
        </a:xfrm>
        <a:custGeom>
          <a:avLst/>
          <a:gdLst/>
          <a:ahLst/>
          <a:cxnLst/>
          <a:rect l="0" t="0" r="0" b="0"/>
          <a:pathLst>
            <a:path>
              <a:moveTo>
                <a:pt x="0" y="14707"/>
              </a:moveTo>
              <a:lnTo>
                <a:pt x="433135" y="14707"/>
              </a:lnTo>
            </a:path>
          </a:pathLst>
        </a:custGeom>
        <a:noFill/>
        <a:ln w="6350" cap="flat" cmpd="sng" algn="in">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ES_tradnl" sz="1100" kern="1200"/>
        </a:p>
      </dsp:txBody>
      <dsp:txXfrm>
        <a:off x="2442868" y="1988216"/>
        <a:ext cx="21656" cy="21656"/>
      </dsp:txXfrm>
    </dsp:sp>
    <dsp:sp modelId="{7F9796FA-5351-E64D-89E7-E35AB10FA588}">
      <dsp:nvSpPr>
        <dsp:cNvPr id="0" name=""/>
        <dsp:cNvSpPr/>
      </dsp:nvSpPr>
      <dsp:spPr>
        <a:xfrm>
          <a:off x="2660750" y="1598511"/>
          <a:ext cx="2168271" cy="674100"/>
        </a:xfrm>
        <a:prstGeom prst="roundRect">
          <a:avLst>
            <a:gd name="adj" fmla="val 10000"/>
          </a:avLst>
        </a:prstGeom>
        <a:solidFill>
          <a:schemeClr val="tx2">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_tradnl" sz="2000" kern="1200" dirty="0" smtClean="0"/>
            <a:t>FONABE</a:t>
          </a:r>
        </a:p>
      </dsp:txBody>
      <dsp:txXfrm>
        <a:off x="2680494" y="1618255"/>
        <a:ext cx="2128783" cy="634612"/>
      </dsp:txXfrm>
    </dsp:sp>
    <dsp:sp modelId="{3A02059C-807D-1C4F-A82B-93A992A077AC}">
      <dsp:nvSpPr>
        <dsp:cNvPr id="0" name=""/>
        <dsp:cNvSpPr/>
      </dsp:nvSpPr>
      <dsp:spPr>
        <a:xfrm rot="21567912">
          <a:off x="4829007" y="1917689"/>
          <a:ext cx="678142" cy="29414"/>
        </a:xfrm>
        <a:custGeom>
          <a:avLst/>
          <a:gdLst/>
          <a:ahLst/>
          <a:cxnLst/>
          <a:rect l="0" t="0" r="0" b="0"/>
          <a:pathLst>
            <a:path>
              <a:moveTo>
                <a:pt x="0" y="14707"/>
              </a:moveTo>
              <a:lnTo>
                <a:pt x="678142" y="14707"/>
              </a:lnTo>
            </a:path>
          </a:pathLst>
        </a:custGeom>
        <a:noFill/>
        <a:ln w="6350" cap="flat" cmpd="sng" algn="in">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ES_tradnl" sz="1100" kern="1200"/>
        </a:p>
      </dsp:txBody>
      <dsp:txXfrm>
        <a:off x="5151125" y="1915442"/>
        <a:ext cx="33907" cy="33907"/>
      </dsp:txXfrm>
    </dsp:sp>
    <dsp:sp modelId="{B029A82B-DFF2-624F-9BBE-B2668B39E24E}">
      <dsp:nvSpPr>
        <dsp:cNvPr id="0" name=""/>
        <dsp:cNvSpPr/>
      </dsp:nvSpPr>
      <dsp:spPr>
        <a:xfrm>
          <a:off x="5507135" y="1592181"/>
          <a:ext cx="5070247" cy="674100"/>
        </a:xfrm>
        <a:prstGeom prst="roundRect">
          <a:avLst>
            <a:gd name="adj" fmla="val 10000"/>
          </a:avLst>
        </a:prstGeom>
        <a:solidFill>
          <a:schemeClr val="tx2">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_tradnl" sz="1800" kern="1200" dirty="0" smtClean="0"/>
            <a:t>121.800 beneficiarios con Pre-Pago (60%)</a:t>
          </a:r>
        </a:p>
      </dsp:txBody>
      <dsp:txXfrm>
        <a:off x="5526879" y="1611925"/>
        <a:ext cx="5030759" cy="634612"/>
      </dsp:txXfrm>
    </dsp:sp>
    <dsp:sp modelId="{132B172E-EE49-6042-929B-1D1E640C013E}">
      <dsp:nvSpPr>
        <dsp:cNvPr id="0" name=""/>
        <dsp:cNvSpPr/>
      </dsp:nvSpPr>
      <dsp:spPr>
        <a:xfrm rot="4042899">
          <a:off x="1915321" y="2544788"/>
          <a:ext cx="1076750" cy="29414"/>
        </a:xfrm>
        <a:custGeom>
          <a:avLst/>
          <a:gdLst/>
          <a:ahLst/>
          <a:cxnLst/>
          <a:rect l="0" t="0" r="0" b="0"/>
          <a:pathLst>
            <a:path>
              <a:moveTo>
                <a:pt x="0" y="14707"/>
              </a:moveTo>
              <a:lnTo>
                <a:pt x="1076750" y="14707"/>
              </a:lnTo>
            </a:path>
          </a:pathLst>
        </a:custGeom>
        <a:noFill/>
        <a:ln w="6350" cap="flat" cmpd="sng" algn="in">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ES_tradnl" sz="1100" kern="1200"/>
        </a:p>
      </dsp:txBody>
      <dsp:txXfrm>
        <a:off x="2426777" y="2532576"/>
        <a:ext cx="53837" cy="53837"/>
      </dsp:txXfrm>
    </dsp:sp>
    <dsp:sp modelId="{5F3C77B1-F35F-6148-B132-6C6935FC7DE7}">
      <dsp:nvSpPr>
        <dsp:cNvPr id="0" name=""/>
        <dsp:cNvSpPr/>
      </dsp:nvSpPr>
      <dsp:spPr>
        <a:xfrm>
          <a:off x="2660750" y="2719412"/>
          <a:ext cx="2168271" cy="674100"/>
        </a:xfrm>
        <a:prstGeom prst="roundRect">
          <a:avLst>
            <a:gd name="adj" fmla="val 10000"/>
          </a:avLst>
        </a:prstGeom>
        <a:solidFill>
          <a:srgbClr val="00B05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_tradnl" sz="2000" kern="1200" dirty="0" smtClean="0"/>
            <a:t>RNC</a:t>
          </a:r>
          <a:endParaRPr lang="es-ES_tradnl" sz="2000" kern="1200" dirty="0"/>
        </a:p>
      </dsp:txBody>
      <dsp:txXfrm>
        <a:off x="2680494" y="2739156"/>
        <a:ext cx="2128783" cy="634612"/>
      </dsp:txXfrm>
    </dsp:sp>
    <dsp:sp modelId="{6A78D5B4-8001-6646-9A01-9AD65CBEA11C}">
      <dsp:nvSpPr>
        <dsp:cNvPr id="0" name=""/>
        <dsp:cNvSpPr/>
      </dsp:nvSpPr>
      <dsp:spPr>
        <a:xfrm rot="21553694">
          <a:off x="4828993" y="3037437"/>
          <a:ext cx="641100" cy="29414"/>
        </a:xfrm>
        <a:custGeom>
          <a:avLst/>
          <a:gdLst/>
          <a:ahLst/>
          <a:cxnLst/>
          <a:rect l="0" t="0" r="0" b="0"/>
          <a:pathLst>
            <a:path>
              <a:moveTo>
                <a:pt x="0" y="14707"/>
              </a:moveTo>
              <a:lnTo>
                <a:pt x="641100" y="14707"/>
              </a:lnTo>
            </a:path>
          </a:pathLst>
        </a:custGeom>
        <a:noFill/>
        <a:ln w="6350" cap="flat" cmpd="sng" algn="in">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ES_tradnl" sz="1100" kern="1200"/>
        </a:p>
      </dsp:txBody>
      <dsp:txXfrm>
        <a:off x="5133516" y="3036117"/>
        <a:ext cx="32055" cy="32055"/>
      </dsp:txXfrm>
    </dsp:sp>
    <dsp:sp modelId="{D0D0182B-2260-9949-9554-158A3E2A08CB}">
      <dsp:nvSpPr>
        <dsp:cNvPr id="0" name=""/>
        <dsp:cNvSpPr/>
      </dsp:nvSpPr>
      <dsp:spPr>
        <a:xfrm>
          <a:off x="5470065" y="2710777"/>
          <a:ext cx="5070247" cy="674100"/>
        </a:xfrm>
        <a:prstGeom prst="roundRect">
          <a:avLst>
            <a:gd name="adj" fmla="val 10000"/>
          </a:avLst>
        </a:prstGeom>
        <a:solidFill>
          <a:srgbClr val="00B05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_tradnl" sz="1800" kern="1200" dirty="0" smtClean="0"/>
            <a:t>36.000 transferencias personales (30%)</a:t>
          </a:r>
          <a:endParaRPr lang="es-ES_tradnl" sz="1800" kern="1200" dirty="0"/>
        </a:p>
      </dsp:txBody>
      <dsp:txXfrm>
        <a:off x="5489809" y="2730521"/>
        <a:ext cx="5030759" cy="63461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8957BB8-2B88-FB43-A533-ABFE194F17FB}" type="datetimeFigureOut">
              <a:rPr lang="es-ES_tradnl" smtClean="0"/>
              <a:t>10/07/2018</a:t>
            </a:fld>
            <a:endParaRPr lang="es-ES_tradnl"/>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6" name="Marcador de pie de pá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0F22FAC-004B-044E-9A84-51511FCA6191}" type="slidenum">
              <a:rPr lang="es-ES_tradnl" smtClean="0"/>
              <a:t>‹Nº›</a:t>
            </a:fld>
            <a:endParaRPr lang="es-ES_tradnl"/>
          </a:p>
        </p:txBody>
      </p:sp>
    </p:spTree>
    <p:extLst>
      <p:ext uri="{BB962C8B-B14F-4D97-AF65-F5344CB8AC3E}">
        <p14:creationId xmlns:p14="http://schemas.microsoft.com/office/powerpoint/2010/main" val="1722224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10"/>
          </p:nvPr>
        </p:nvSpPr>
        <p:spPr/>
        <p:txBody>
          <a:bodyPr/>
          <a:lstStyle/>
          <a:p>
            <a:fld id="{00F22FAC-004B-044E-9A84-51511FCA6191}" type="slidenum">
              <a:rPr lang="es-ES_tradnl" smtClean="0"/>
              <a:t>1</a:t>
            </a:fld>
            <a:endParaRPr lang="es-ES_tradnl"/>
          </a:p>
        </p:txBody>
      </p:sp>
    </p:spTree>
    <p:extLst>
      <p:ext uri="{BB962C8B-B14F-4D97-AF65-F5344CB8AC3E}">
        <p14:creationId xmlns:p14="http://schemas.microsoft.com/office/powerpoint/2010/main" val="1648308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10"/>
          </p:nvPr>
        </p:nvSpPr>
        <p:spPr/>
        <p:txBody>
          <a:bodyPr/>
          <a:lstStyle/>
          <a:p>
            <a:fld id="{00F22FAC-004B-044E-9A84-51511FCA6191}" type="slidenum">
              <a:rPr lang="es-ES_tradnl" smtClean="0"/>
              <a:t>8</a:t>
            </a:fld>
            <a:endParaRPr lang="es-ES_tradnl"/>
          </a:p>
        </p:txBody>
      </p:sp>
    </p:spTree>
    <p:extLst>
      <p:ext uri="{BB962C8B-B14F-4D97-AF65-F5344CB8AC3E}">
        <p14:creationId xmlns:p14="http://schemas.microsoft.com/office/powerpoint/2010/main" val="3310540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_tradnl" smtClean="0"/>
              <a:t>Clic para editar título</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smtClean="0"/>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BDF68E2-58F2-4D09-BE8B-E3BD06533059}" type="datetimeFigureOut">
              <a:rPr lang="en-US" smtClean="0"/>
              <a:t>7/10/2018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FAB73BC-B049-4115-A692-8D63A059BFB8}" type="slidenum">
              <a:rPr lang="en-US" smtClean="0"/>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86193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smtClean="0"/>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15081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_tradnl" smtClean="0"/>
              <a:t>Clic para editar título</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smtClean="0"/>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494853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Content Placeholder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smtClean="0"/>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‹Nº›</a:t>
            </a:fld>
            <a:endParaRPr lang="en-US" dirty="0"/>
          </a:p>
        </p:txBody>
      </p:sp>
    </p:spTree>
    <p:extLst>
      <p:ext uri="{BB962C8B-B14F-4D97-AF65-F5344CB8AC3E}">
        <p14:creationId xmlns:p14="http://schemas.microsoft.com/office/powerpoint/2010/main" val="1061716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_tradnl" smtClean="0"/>
              <a:t>Clic para editar título</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0EBB0C4-6273-4C6E-B9BD-2EDC30F1CD52}" type="datetimeFigureOut">
              <a:rPr lang="en-US" smtClean="0"/>
              <a:t>7/10/2018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FAB73BC-B049-4115-A692-8D63A059BFB8}" type="slidenum">
              <a:rPr lang="en-US" smtClean="0"/>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822130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_tradnl" smtClean="0"/>
              <a:t>Clic para editar título</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smtClean="0"/>
              <a:t>7/10/2018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634200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_tradnl" smtClean="0"/>
              <a:t>Clic para editar título</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smtClean="0"/>
              <a:t>7/10/2018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053455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t>7/10/2018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565536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4136C-8742-45B2-AF27-D93DF72833A9}" type="datetimeFigureOut">
              <a:rPr lang="en-US" smtClean="0"/>
              <a:t>7/10/2018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010531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_tradnl" smtClean="0"/>
              <a:t>Clic para editar título</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2ABBEA6-7C60-4B02-AE87-00D78D8422AF}" type="datetimeFigureOut">
              <a:rPr lang="en-US" smtClean="0"/>
              <a:t>7/10/2018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FAB73BC-B049-4115-A692-8D63A059BFB8}" type="slidenum">
              <a:rPr lang="en-US" smtClean="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95164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_tradnl" smtClean="0"/>
              <a:t>Clic para editar título</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9CAD897-D46E-4AD2-BD9B-49DD3E640873}" type="datetimeFigureOut">
              <a:rPr lang="en-US" smtClean="0"/>
              <a:t>7/10/2018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FAB73BC-B049-4115-A692-8D63A059BFB8}" type="slidenum">
              <a:rPr lang="en-US" smtClean="0"/>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07942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NUL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_tradnl" smtClean="0"/>
              <a:t>Clic para editar título</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98624D31-43A5-475A-80CF-332C9F6DCF35}" type="datetimeFigureOut">
              <a:rPr lang="en-US" smtClean="0"/>
              <a:t>7/10/2018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FAB73BC-B049-4115-A692-8D63A059BFB8}" type="slidenum">
              <a:rPr lang="en-US" smtClean="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Imagen 7"/>
          <p:cNvPicPr/>
          <p:nvPr userDrawn="1"/>
        </p:nvPicPr>
        <p:blipFill>
          <a:blip r:embed="rId13" cstate="print">
            <a:extLst>
              <a:ext uri="{28A0092B-C50C-407E-A947-70E740481C1C}">
                <a14:useLocalDpi xmlns:a14="http://schemas.microsoft.com/office/drawing/2010/main" val="0"/>
              </a:ext>
            </a:extLst>
          </a:blip>
          <a:stretch>
            <a:fillRect/>
          </a:stretch>
        </p:blipFill>
        <p:spPr>
          <a:xfrm>
            <a:off x="11069028" y="290383"/>
            <a:ext cx="761133" cy="790833"/>
          </a:xfrm>
          <a:prstGeom prst="rect">
            <a:avLst/>
          </a:prstGeom>
        </p:spPr>
      </p:pic>
      <p:sp>
        <p:nvSpPr>
          <p:cNvPr id="7" name="Rectángulo 6"/>
          <p:cNvSpPr/>
          <p:nvPr userDrawn="1"/>
        </p:nvSpPr>
        <p:spPr>
          <a:xfrm>
            <a:off x="315884" y="0"/>
            <a:ext cx="598516"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cxnSp>
        <p:nvCxnSpPr>
          <p:cNvPr id="11" name="Conector recto 10"/>
          <p:cNvCxnSpPr>
            <a:stCxn id="7" idx="0"/>
            <a:endCxn id="9" idx="2"/>
          </p:cNvCxnSpPr>
          <p:nvPr userDrawn="1"/>
        </p:nvCxnSpPr>
        <p:spPr>
          <a:xfrm flipH="1">
            <a:off x="592395" y="0"/>
            <a:ext cx="22747" cy="6858376"/>
          </a:xfrm>
          <a:prstGeom prst="line">
            <a:avLst/>
          </a:prstGeom>
          <a:ln w="177800">
            <a:gradFill flip="none" rotWithShape="1">
              <a:gsLst>
                <a:gs pos="67008">
                  <a:srgbClr val="BC0204"/>
                </a:gs>
                <a:gs pos="73000">
                  <a:srgbClr val="C00000"/>
                </a:gs>
                <a:gs pos="0">
                  <a:schemeClr val="accent1">
                    <a:lumMod val="89000"/>
                  </a:schemeClr>
                </a:gs>
                <a:gs pos="17000">
                  <a:schemeClr val="accent1">
                    <a:lumMod val="89000"/>
                  </a:schemeClr>
                </a:gs>
                <a:gs pos="36000">
                  <a:schemeClr val="accent1">
                    <a:lumMod val="75000"/>
                  </a:schemeClr>
                </a:gs>
                <a:gs pos="99000">
                  <a:schemeClr val="accent1">
                    <a:lumMod val="70000"/>
                  </a:schemeClr>
                </a:gs>
              </a:gsLst>
              <a:path path="circle">
                <a:fillToRect l="50000" t="50000" r="50000" b="50000"/>
              </a:path>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744778"/>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hf sldNum="0"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1219200" y="3556434"/>
            <a:ext cx="10058400" cy="926249"/>
          </a:xfrm>
        </p:spPr>
        <p:txBody>
          <a:bodyPr>
            <a:normAutofit fontScale="90000"/>
          </a:bodyPr>
          <a:lstStyle/>
          <a:p>
            <a:pPr algn="ctr"/>
            <a:r>
              <a:rPr lang="es-ES_tradnl" sz="4400" dirty="0" smtClean="0"/>
              <a:t>Bancarización </a:t>
            </a:r>
            <a:r>
              <a:rPr lang="es-ES_tradnl" sz="4400" dirty="0" smtClean="0"/>
              <a:t/>
            </a:r>
            <a:br>
              <a:rPr lang="es-ES_tradnl" sz="4400" dirty="0" smtClean="0"/>
            </a:br>
            <a:r>
              <a:rPr lang="es-ES_tradnl" sz="4400" dirty="0" smtClean="0"/>
              <a:t>de Beneficiarios de Programas Sociales</a:t>
            </a:r>
            <a:endParaRPr lang="es-ES_tradnl" sz="4400" dirty="0"/>
          </a:p>
        </p:txBody>
      </p:sp>
      <p:sp>
        <p:nvSpPr>
          <p:cNvPr id="5" name="Rectángulo 4"/>
          <p:cNvSpPr/>
          <p:nvPr/>
        </p:nvSpPr>
        <p:spPr>
          <a:xfrm>
            <a:off x="0" y="0"/>
            <a:ext cx="1219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cxnSp>
        <p:nvCxnSpPr>
          <p:cNvPr id="7" name="Conector recto 6"/>
          <p:cNvCxnSpPr/>
          <p:nvPr/>
        </p:nvCxnSpPr>
        <p:spPr>
          <a:xfrm>
            <a:off x="0" y="5013651"/>
            <a:ext cx="12192000" cy="0"/>
          </a:xfrm>
          <a:prstGeom prst="line">
            <a:avLst/>
          </a:prstGeom>
          <a:ln w="206375">
            <a:gradFill flip="none" rotWithShape="1">
              <a:gsLst>
                <a:gs pos="100000">
                  <a:srgbClr val="FF0000"/>
                </a:gs>
                <a:gs pos="0">
                  <a:schemeClr val="accent1">
                    <a:lumMod val="89000"/>
                  </a:schemeClr>
                </a:gs>
                <a:gs pos="7000">
                  <a:schemeClr val="accent1">
                    <a:lumMod val="89000"/>
                  </a:schemeClr>
                </a:gs>
                <a:gs pos="38000">
                  <a:schemeClr val="accent1">
                    <a:lumMod val="75000"/>
                  </a:schemeClr>
                </a:gs>
                <a:gs pos="100000">
                  <a:schemeClr val="accent1">
                    <a:lumMod val="70000"/>
                  </a:schemeClr>
                </a:gs>
              </a:gsLst>
              <a:path path="circle">
                <a:fillToRect l="50000" t="50000" r="50000" b="50000"/>
              </a:path>
              <a:tileRect/>
            </a:gradFill>
          </a:ln>
        </p:spPr>
        <p:style>
          <a:lnRef idx="1">
            <a:schemeClr val="accent1"/>
          </a:lnRef>
          <a:fillRef idx="0">
            <a:schemeClr val="accent1"/>
          </a:fillRef>
          <a:effectRef idx="0">
            <a:schemeClr val="accent1"/>
          </a:effectRef>
          <a:fontRef idx="minor">
            <a:schemeClr val="tx1"/>
          </a:fontRef>
        </p:style>
      </p:cxnSp>
      <p:sp>
        <p:nvSpPr>
          <p:cNvPr id="8" name="Rectángulo 7"/>
          <p:cNvSpPr/>
          <p:nvPr/>
        </p:nvSpPr>
        <p:spPr>
          <a:xfrm>
            <a:off x="10681252" y="106017"/>
            <a:ext cx="1378226" cy="14577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pic>
        <p:nvPicPr>
          <p:cNvPr id="9" name="Imagen 8"/>
          <p:cNvPicPr/>
          <p:nvPr/>
        </p:nvPicPr>
        <p:blipFill>
          <a:blip r:embed="rId3" cstate="print">
            <a:extLst>
              <a:ext uri="{28A0092B-C50C-407E-A947-70E740481C1C}">
                <a14:useLocalDpi xmlns:a14="http://schemas.microsoft.com/office/drawing/2010/main" val="0"/>
              </a:ext>
            </a:extLst>
          </a:blip>
          <a:stretch>
            <a:fillRect/>
          </a:stretch>
        </p:blipFill>
        <p:spPr>
          <a:xfrm>
            <a:off x="5235944" y="844875"/>
            <a:ext cx="1424347" cy="1712974"/>
          </a:xfrm>
          <a:prstGeom prst="rect">
            <a:avLst/>
          </a:prstGeom>
        </p:spPr>
      </p:pic>
    </p:spTree>
    <p:extLst>
      <p:ext uri="{BB962C8B-B14F-4D97-AF65-F5344CB8AC3E}">
        <p14:creationId xmlns:p14="http://schemas.microsoft.com/office/powerpoint/2010/main" val="506964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84923" y="607600"/>
            <a:ext cx="10058400" cy="783771"/>
          </a:xfrm>
        </p:spPr>
        <p:txBody>
          <a:bodyPr>
            <a:normAutofit/>
          </a:bodyPr>
          <a:lstStyle/>
          <a:p>
            <a:r>
              <a:rPr lang="es-ES_tradnl" sz="4000" dirty="0" smtClean="0"/>
              <a:t>Potencial para bancarizar</a:t>
            </a:r>
            <a:endParaRPr lang="es-ES_tradnl" sz="4000"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1827449721"/>
              </p:ext>
            </p:extLst>
          </p:nvPr>
        </p:nvGraphicFramePr>
        <p:xfrm>
          <a:off x="1285103" y="1742303"/>
          <a:ext cx="10577383" cy="41250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n 3"/>
          <p:cNvPicPr/>
          <p:nvPr/>
        </p:nvPicPr>
        <p:blipFill>
          <a:blip r:embed="rId7" cstate="print">
            <a:extLst>
              <a:ext uri="{28A0092B-C50C-407E-A947-70E740481C1C}">
                <a14:useLocalDpi xmlns:a14="http://schemas.microsoft.com/office/drawing/2010/main" val="0"/>
              </a:ext>
            </a:extLst>
          </a:blip>
          <a:stretch>
            <a:fillRect/>
          </a:stretch>
        </p:blipFill>
        <p:spPr>
          <a:xfrm>
            <a:off x="10829341" y="230746"/>
            <a:ext cx="1033145" cy="1152525"/>
          </a:xfrm>
          <a:prstGeom prst="rect">
            <a:avLst/>
          </a:prstGeom>
        </p:spPr>
      </p:pic>
    </p:spTree>
    <p:extLst>
      <p:ext uri="{BB962C8B-B14F-4D97-AF65-F5344CB8AC3E}">
        <p14:creationId xmlns:p14="http://schemas.microsoft.com/office/powerpoint/2010/main" val="322642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174812"/>
            <a:ext cx="9601200" cy="1485900"/>
          </a:xfrm>
        </p:spPr>
        <p:txBody>
          <a:bodyPr/>
          <a:lstStyle/>
          <a:p>
            <a:pPr algn="ctr"/>
            <a:r>
              <a:rPr lang="es-CR" b="1" dirty="0" smtClean="0"/>
              <a:t>CONSIDERANDOS</a:t>
            </a:r>
            <a:r>
              <a:rPr lang="es-CR" dirty="0"/>
              <a:t/>
            </a:r>
            <a:br>
              <a:rPr lang="es-CR" dirty="0"/>
            </a:br>
            <a:endParaRPr lang="es-CR" dirty="0"/>
          </a:p>
        </p:txBody>
      </p:sp>
      <p:sp>
        <p:nvSpPr>
          <p:cNvPr id="3" name="Marcador de contenido 2"/>
          <p:cNvSpPr>
            <a:spLocks noGrp="1"/>
          </p:cNvSpPr>
          <p:nvPr>
            <p:ph idx="1"/>
          </p:nvPr>
        </p:nvSpPr>
        <p:spPr>
          <a:xfrm>
            <a:off x="1371600" y="1240491"/>
            <a:ext cx="9601200" cy="3581400"/>
          </a:xfrm>
        </p:spPr>
        <p:txBody>
          <a:bodyPr>
            <a:noAutofit/>
          </a:bodyPr>
          <a:lstStyle/>
          <a:p>
            <a:pPr algn="just"/>
            <a:r>
              <a:rPr lang="es-CR" sz="1600" dirty="0" smtClean="0"/>
              <a:t>Objetivos </a:t>
            </a:r>
            <a:r>
              <a:rPr lang="es-CR" sz="1600" dirty="0"/>
              <a:t>de Desarrollo </a:t>
            </a:r>
            <a:r>
              <a:rPr lang="es-CR" sz="1600" dirty="0" smtClean="0"/>
              <a:t>Sostenible. Meta: </a:t>
            </a:r>
            <a:r>
              <a:rPr lang="es-CR" sz="1600" dirty="0"/>
              <a:t>“</a:t>
            </a:r>
            <a:r>
              <a:rPr lang="es-CR" sz="1600" i="1" dirty="0"/>
              <a:t>Fortalecer la capacidad de las instituciones financieras nacionales para fomentar y ampliar el acceso a los servicios bancarios, financieros y de seguros para todos</a:t>
            </a:r>
            <a:r>
              <a:rPr lang="es-CR" sz="1600" dirty="0" smtClean="0"/>
              <a:t>”.</a:t>
            </a:r>
          </a:p>
          <a:p>
            <a:pPr algn="just"/>
            <a:r>
              <a:rPr lang="es-CR" sz="1600" dirty="0" smtClean="0"/>
              <a:t>Costa </a:t>
            </a:r>
            <a:r>
              <a:rPr lang="es-CR" sz="1600" dirty="0"/>
              <a:t>Rica cuenta con niveles cercanos al 70% de inclusión </a:t>
            </a:r>
            <a:r>
              <a:rPr lang="es-CR" sz="1600" dirty="0" smtClean="0"/>
              <a:t>bancaria.</a:t>
            </a:r>
          </a:p>
          <a:p>
            <a:pPr algn="just"/>
            <a:r>
              <a:rPr lang="es-CR" sz="1600" dirty="0" smtClean="0"/>
              <a:t>FODESAF transfiere </a:t>
            </a:r>
            <a:r>
              <a:rPr lang="es-CR" sz="1600" dirty="0"/>
              <a:t>aproximadamente 45.500 millones de colones, a personas </a:t>
            </a:r>
            <a:r>
              <a:rPr lang="es-CR" sz="1600" dirty="0" smtClean="0"/>
              <a:t>en condición de pobreza extrema, pobreza básica, y vulnerabilidad.</a:t>
            </a:r>
          </a:p>
          <a:p>
            <a:pPr algn="just"/>
            <a:r>
              <a:rPr lang="es-CR" sz="1600" dirty="0" smtClean="0"/>
              <a:t>Fondo </a:t>
            </a:r>
            <a:r>
              <a:rPr lang="es-CR" sz="1600" dirty="0"/>
              <a:t>Nacional de Becas (FONABE) del Ministerio de Educación Pública, el Programa Avancemos del Instituto Mixto de Ayuda Social y el Régimen no Contributivo de la Caja Costarricense del Seguro Social (CCSS), </a:t>
            </a:r>
            <a:r>
              <a:rPr lang="es-CR" sz="1600" dirty="0" smtClean="0"/>
              <a:t>agrupan </a:t>
            </a:r>
            <a:r>
              <a:rPr lang="es-CR" sz="1600" dirty="0"/>
              <a:t>la mayor cantidad de población receptora de transferencias otorgadas por el Estado</a:t>
            </a:r>
            <a:r>
              <a:rPr lang="es-CR" sz="1600" dirty="0" smtClean="0"/>
              <a:t>.</a:t>
            </a:r>
          </a:p>
          <a:p>
            <a:pPr algn="just"/>
            <a:r>
              <a:rPr lang="es-CR" sz="1600" dirty="0"/>
              <a:t>247.000 beneficiarios de </a:t>
            </a:r>
            <a:r>
              <a:rPr lang="es-CR" sz="1600" dirty="0" smtClean="0"/>
              <a:t>esos programas  </a:t>
            </a:r>
            <a:r>
              <a:rPr lang="es-CR" sz="1600" dirty="0"/>
              <a:t>la fecha utiliza métodos no </a:t>
            </a:r>
            <a:r>
              <a:rPr lang="es-CR" sz="1600" dirty="0" err="1" smtClean="0"/>
              <a:t>bancarizados</a:t>
            </a:r>
            <a:r>
              <a:rPr lang="es-CR" sz="1600" dirty="0" smtClean="0"/>
              <a:t>.</a:t>
            </a:r>
          </a:p>
          <a:p>
            <a:pPr algn="just"/>
            <a:r>
              <a:rPr lang="es-CR" sz="1600" dirty="0"/>
              <a:t>Cuentas de Expediente Simplificado (CES), permiten a las entidades financieras no exigir como requisito la presencia física de los clientes en una sucursal y reducen la documentación necesaria para la apertura una cuenta</a:t>
            </a:r>
            <a:r>
              <a:rPr lang="es-CR" sz="1600" dirty="0" smtClean="0"/>
              <a:t>.</a:t>
            </a:r>
          </a:p>
          <a:p>
            <a:pPr algn="just"/>
            <a:r>
              <a:rPr lang="es-CR" sz="1600" dirty="0" smtClean="0"/>
              <a:t>Compromiso del Gobierno de la República de </a:t>
            </a:r>
            <a:r>
              <a:rPr lang="es-CR" sz="1600" dirty="0"/>
              <a:t>garantizar </a:t>
            </a:r>
            <a:r>
              <a:rPr lang="es-CR" sz="1600" dirty="0" smtClean="0"/>
              <a:t>el </a:t>
            </a:r>
            <a:r>
              <a:rPr lang="es-CR" sz="1600" dirty="0"/>
              <a:t>disfrute de los derechos económicos de la población nacional, lo cual impone un decidido impulso de la bancarización como la puerta de entrada hacia los objetivos de inclusión financiera,  así como de mejoramiento en las condiciones de pobreza y desarrollo humano en todo el territorio costarricense.</a:t>
            </a:r>
          </a:p>
          <a:p>
            <a:pPr algn="just"/>
            <a:endParaRPr lang="es-CR" sz="1600" dirty="0"/>
          </a:p>
          <a:p>
            <a:pPr algn="just"/>
            <a:endParaRPr lang="es-CR" sz="1600" dirty="0"/>
          </a:p>
          <a:p>
            <a:pPr algn="just"/>
            <a:endParaRPr lang="es-CR" sz="1600" dirty="0"/>
          </a:p>
          <a:p>
            <a:pPr algn="just"/>
            <a:endParaRPr lang="es-CR" sz="1600" dirty="0"/>
          </a:p>
          <a:p>
            <a:pPr algn="just"/>
            <a:endParaRPr lang="es-CR" sz="1600" dirty="0"/>
          </a:p>
          <a:p>
            <a:pPr algn="just"/>
            <a:endParaRPr lang="es-CR" sz="1600" dirty="0"/>
          </a:p>
          <a:p>
            <a:pPr algn="just"/>
            <a:endParaRPr lang="es-CR" sz="1600" dirty="0"/>
          </a:p>
        </p:txBody>
      </p:sp>
    </p:spTree>
    <p:extLst>
      <p:ext uri="{BB962C8B-B14F-4D97-AF65-F5344CB8AC3E}">
        <p14:creationId xmlns:p14="http://schemas.microsoft.com/office/powerpoint/2010/main" val="1530218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71600" y="618564"/>
            <a:ext cx="9601200" cy="3581400"/>
          </a:xfrm>
        </p:spPr>
        <p:txBody>
          <a:bodyPr>
            <a:noAutofit/>
          </a:bodyPr>
          <a:lstStyle/>
          <a:p>
            <a:pPr algn="just"/>
            <a:r>
              <a:rPr lang="es-CR" sz="2800" b="1" dirty="0"/>
              <a:t>Artículo 1°</a:t>
            </a:r>
            <a:r>
              <a:rPr lang="es-CR" sz="2800" dirty="0"/>
              <a:t>.  </a:t>
            </a:r>
            <a:r>
              <a:rPr lang="es-CR" sz="2800" b="1" dirty="0"/>
              <a:t>—Objeto. </a:t>
            </a:r>
            <a:r>
              <a:rPr lang="es-CR" sz="2800" dirty="0" smtClean="0"/>
              <a:t>Migrar </a:t>
            </a:r>
            <a:r>
              <a:rPr lang="es-CR" sz="2800" dirty="0"/>
              <a:t>desde métodos de transferencia no bancarizados (tarjetas prepago, cheques, retiros en ventanilla u otros) hacia cuentas bancarias electrónicas </a:t>
            </a:r>
            <a:r>
              <a:rPr lang="es-CR" sz="2800" dirty="0" smtClean="0"/>
              <a:t>a fin de garantizar la inclusión económica de la población beneficiaria de programas sociales.</a:t>
            </a:r>
            <a:endParaRPr lang="es-CR" sz="2800" dirty="0"/>
          </a:p>
          <a:p>
            <a:pPr algn="just"/>
            <a:endParaRPr lang="es-CR" sz="2800" dirty="0"/>
          </a:p>
        </p:txBody>
      </p:sp>
      <p:sp>
        <p:nvSpPr>
          <p:cNvPr id="4" name="Marcador de contenido 2"/>
          <p:cNvSpPr txBox="1">
            <a:spLocks/>
          </p:cNvSpPr>
          <p:nvPr/>
        </p:nvSpPr>
        <p:spPr>
          <a:xfrm>
            <a:off x="1237130" y="3321423"/>
            <a:ext cx="9601200" cy="3581400"/>
          </a:xfrm>
          <a:prstGeom prst="rect">
            <a:avLst/>
          </a:prstGeom>
        </p:spPr>
        <p:txBody>
          <a:bodyPr vert="horz" lIns="91440" tIns="45720" rIns="91440" bIns="45720" rtlCol="0">
            <a:no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algn="just"/>
            <a:r>
              <a:rPr lang="es-CR" sz="2800" b="1" smtClean="0"/>
              <a:t>Artículo 2º. —Instancia a instituciones del sector público </a:t>
            </a:r>
            <a:r>
              <a:rPr lang="es-CR" sz="2800" smtClean="0"/>
              <a:t>a</a:t>
            </a:r>
            <a:r>
              <a:rPr lang="es-CR" sz="2800" b="1" smtClean="0"/>
              <a:t> </a:t>
            </a:r>
            <a:r>
              <a:rPr lang="es-CR" sz="2800" smtClean="0"/>
              <a:t>transitar desde métodos de transferencia no bancarizados (tarjetas prepago, cheques, retiros en ventanilla u otros) hacia el uso de cuentas bancarias electrónicas en coordinación con los bancos comerciales del Estado y entidades facultadas para realizar intermediación financiera.</a:t>
            </a:r>
            <a:endParaRPr lang="es-CR" sz="2800" b="1" smtClean="0"/>
          </a:p>
          <a:p>
            <a:pPr algn="just"/>
            <a:endParaRPr lang="es-CR" sz="2800" dirty="0"/>
          </a:p>
        </p:txBody>
      </p:sp>
    </p:spTree>
    <p:extLst>
      <p:ext uri="{BB962C8B-B14F-4D97-AF65-F5344CB8AC3E}">
        <p14:creationId xmlns:p14="http://schemas.microsoft.com/office/powerpoint/2010/main" val="2629908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83341" y="697006"/>
            <a:ext cx="9601200" cy="3581400"/>
          </a:xfrm>
        </p:spPr>
        <p:txBody>
          <a:bodyPr>
            <a:noAutofit/>
          </a:bodyPr>
          <a:lstStyle/>
          <a:p>
            <a:pPr algn="just"/>
            <a:r>
              <a:rPr lang="es-CR" sz="2800" b="1" dirty="0"/>
              <a:t>Artículo 3°. —Fondo Nacional de Becas, Programa Avancemos y Régimen no Contributivo.</a:t>
            </a:r>
            <a:r>
              <a:rPr lang="es-CR" sz="2800" dirty="0"/>
              <a:t> Se les instruye al Ministerio de Educación Pública y al Instituto Mixta de Ayuda Social a alcanzar la bancarización del total de población beneficiaria de los programas de FONABE y Avancemos, </a:t>
            </a:r>
            <a:r>
              <a:rPr lang="es-CR" sz="2800" dirty="0" smtClean="0"/>
              <a:t>un </a:t>
            </a:r>
            <a:r>
              <a:rPr lang="es-CR" sz="2800" dirty="0"/>
              <a:t>plazo de hasta 6 meses a partir de la publicación de la presente directriz</a:t>
            </a:r>
            <a:r>
              <a:rPr lang="es-CR" sz="2800" dirty="0" smtClean="0"/>
              <a:t>.</a:t>
            </a:r>
          </a:p>
          <a:p>
            <a:pPr algn="just"/>
            <a:endParaRPr lang="es-CR" sz="2800" dirty="0"/>
          </a:p>
          <a:p>
            <a:pPr algn="just"/>
            <a:r>
              <a:rPr lang="es-CR" sz="2800" dirty="0"/>
              <a:t>Se le insta a la CCSS a alcanzar la bancarización del total de población beneficiaria por el Régimen no Contributivo en un plazo de hasta 6 meses a partir de la publicación de la presente directriz</a:t>
            </a:r>
            <a:r>
              <a:rPr lang="es-CR" sz="2800" dirty="0" smtClean="0"/>
              <a:t>.</a:t>
            </a:r>
            <a:endParaRPr lang="es-CR" sz="2800" dirty="0"/>
          </a:p>
        </p:txBody>
      </p:sp>
    </p:spTree>
    <p:extLst>
      <p:ext uri="{BB962C8B-B14F-4D97-AF65-F5344CB8AC3E}">
        <p14:creationId xmlns:p14="http://schemas.microsoft.com/office/powerpoint/2010/main" val="171536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277471" y="1369359"/>
            <a:ext cx="9601200" cy="3581400"/>
          </a:xfrm>
        </p:spPr>
        <p:txBody>
          <a:bodyPr>
            <a:noAutofit/>
          </a:bodyPr>
          <a:lstStyle/>
          <a:p>
            <a:pPr algn="just"/>
            <a:r>
              <a:rPr lang="es-CR" sz="2400" b="1" dirty="0"/>
              <a:t>Artículo 4º. —Bancos comerciales del Estado y demás entidades autorizadas a realizar intermediación financiera. </a:t>
            </a:r>
            <a:r>
              <a:rPr lang="es-CR" sz="2400" dirty="0"/>
              <a:t>Se le instruye a los bancos comerciales del Estado a brindar todas las facilidades necesarias a las instituciones del sector público señaladas en el artículo 2º de la presente Directriz, a fin de garantizar la inclusión financiera y acceso a todos los medios pagos disponibles </a:t>
            </a:r>
            <a:endParaRPr lang="es-CR" sz="2400" dirty="0" smtClean="0"/>
          </a:p>
          <a:p>
            <a:pPr algn="just"/>
            <a:endParaRPr lang="es-CR" sz="2400" dirty="0"/>
          </a:p>
          <a:p>
            <a:pPr algn="just"/>
            <a:r>
              <a:rPr lang="es-CR" sz="2400" dirty="0" smtClean="0"/>
              <a:t>Se invita </a:t>
            </a:r>
            <a:r>
              <a:rPr lang="es-CR" sz="2400" dirty="0"/>
              <a:t>a las demás entidades que realizan intermediación en sistema financiero nacional, a brindar las mismas facilidades para a dar cumplimiento a la presente directriz.</a:t>
            </a:r>
          </a:p>
          <a:p>
            <a:pPr algn="just"/>
            <a:endParaRPr lang="es-CR" sz="2400" dirty="0"/>
          </a:p>
        </p:txBody>
      </p:sp>
    </p:spTree>
    <p:extLst>
      <p:ext uri="{BB962C8B-B14F-4D97-AF65-F5344CB8AC3E}">
        <p14:creationId xmlns:p14="http://schemas.microsoft.com/office/powerpoint/2010/main" val="13657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71600" y="1317812"/>
            <a:ext cx="9601200" cy="3581400"/>
          </a:xfrm>
        </p:spPr>
        <p:txBody>
          <a:bodyPr>
            <a:noAutofit/>
          </a:bodyPr>
          <a:lstStyle/>
          <a:p>
            <a:pPr algn="just"/>
            <a:r>
              <a:rPr lang="es-CR" sz="2800" b="1" dirty="0"/>
              <a:t>Artículo 5°. Municipalidades</a:t>
            </a:r>
            <a:r>
              <a:rPr lang="es-CR" sz="2800" dirty="0"/>
              <a:t>. Se invita a las municipalidades a adecuarse a lo establecido en la presente directriz, para todas aquellas transferencias de programas sociales que administren. </a:t>
            </a:r>
            <a:endParaRPr lang="es-CR" sz="2800" dirty="0" smtClean="0"/>
          </a:p>
          <a:p>
            <a:pPr algn="just"/>
            <a:endParaRPr lang="es-CR" sz="2800" dirty="0"/>
          </a:p>
          <a:p>
            <a:pPr algn="just"/>
            <a:r>
              <a:rPr lang="es-CR" sz="2800" b="1" dirty="0"/>
              <a:t>Artículo 6°. Seguimiento.</a:t>
            </a:r>
            <a:r>
              <a:rPr lang="es-CR" sz="2800" dirty="0"/>
              <a:t> Se instruye al Consejo de Articulación Presidencial del Área Económica para la Estabilidad y el Crecimiento Inclusivo, en coordinación con el Área Estratégica de Seguridad Humana, a realizar el seguimiento de las acciones y resultados derivados de esta directriz.</a:t>
            </a:r>
          </a:p>
          <a:p>
            <a:endParaRPr lang="es-CR" sz="2800" dirty="0"/>
          </a:p>
          <a:p>
            <a:endParaRPr lang="es-CR" sz="2800" dirty="0"/>
          </a:p>
        </p:txBody>
      </p:sp>
    </p:spTree>
    <p:extLst>
      <p:ext uri="{BB962C8B-B14F-4D97-AF65-F5344CB8AC3E}">
        <p14:creationId xmlns:p14="http://schemas.microsoft.com/office/powerpoint/2010/main" val="720381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1113183" y="3091846"/>
            <a:ext cx="10058400" cy="926249"/>
          </a:xfrm>
        </p:spPr>
        <p:txBody>
          <a:bodyPr>
            <a:normAutofit/>
          </a:bodyPr>
          <a:lstStyle/>
          <a:p>
            <a:pPr algn="ctr"/>
            <a:r>
              <a:rPr lang="es-ES_tradnl" dirty="0" smtClean="0"/>
              <a:t>Gracias</a:t>
            </a:r>
            <a:endParaRPr lang="es-ES_tradnl" sz="4400" dirty="0"/>
          </a:p>
        </p:txBody>
      </p:sp>
      <p:sp>
        <p:nvSpPr>
          <p:cNvPr id="5" name="Rectángulo 4"/>
          <p:cNvSpPr/>
          <p:nvPr/>
        </p:nvSpPr>
        <p:spPr>
          <a:xfrm>
            <a:off x="0" y="0"/>
            <a:ext cx="1219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cxnSp>
        <p:nvCxnSpPr>
          <p:cNvPr id="7" name="Conector recto 6"/>
          <p:cNvCxnSpPr/>
          <p:nvPr/>
        </p:nvCxnSpPr>
        <p:spPr>
          <a:xfrm>
            <a:off x="0" y="5013651"/>
            <a:ext cx="12192000" cy="0"/>
          </a:xfrm>
          <a:prstGeom prst="line">
            <a:avLst/>
          </a:prstGeom>
          <a:ln w="206375">
            <a:gradFill flip="none" rotWithShape="1">
              <a:gsLst>
                <a:gs pos="100000">
                  <a:srgbClr val="FF0000"/>
                </a:gs>
                <a:gs pos="0">
                  <a:schemeClr val="accent1">
                    <a:lumMod val="89000"/>
                  </a:schemeClr>
                </a:gs>
                <a:gs pos="7000">
                  <a:schemeClr val="accent1">
                    <a:lumMod val="89000"/>
                  </a:schemeClr>
                </a:gs>
                <a:gs pos="38000">
                  <a:schemeClr val="accent1">
                    <a:lumMod val="75000"/>
                  </a:schemeClr>
                </a:gs>
                <a:gs pos="100000">
                  <a:schemeClr val="accent1">
                    <a:lumMod val="70000"/>
                  </a:schemeClr>
                </a:gs>
              </a:gsLst>
              <a:path path="circle">
                <a:fillToRect l="50000" t="50000" r="50000" b="50000"/>
              </a:path>
              <a:tileRect/>
            </a:gradFill>
          </a:ln>
        </p:spPr>
        <p:style>
          <a:lnRef idx="1">
            <a:schemeClr val="accent1"/>
          </a:lnRef>
          <a:fillRef idx="0">
            <a:schemeClr val="accent1"/>
          </a:fillRef>
          <a:effectRef idx="0">
            <a:schemeClr val="accent1"/>
          </a:effectRef>
          <a:fontRef idx="minor">
            <a:schemeClr val="tx1"/>
          </a:fontRef>
        </p:style>
      </p:cxnSp>
      <p:sp>
        <p:nvSpPr>
          <p:cNvPr id="8" name="Rectángulo 7"/>
          <p:cNvSpPr/>
          <p:nvPr/>
        </p:nvSpPr>
        <p:spPr>
          <a:xfrm>
            <a:off x="10681252" y="106017"/>
            <a:ext cx="1378226" cy="14577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pic>
        <p:nvPicPr>
          <p:cNvPr id="9" name="Imagen 8"/>
          <p:cNvPicPr/>
          <p:nvPr/>
        </p:nvPicPr>
        <p:blipFill>
          <a:blip r:embed="rId3" cstate="print">
            <a:extLst>
              <a:ext uri="{28A0092B-C50C-407E-A947-70E740481C1C}">
                <a14:useLocalDpi xmlns:a14="http://schemas.microsoft.com/office/drawing/2010/main" val="0"/>
              </a:ext>
            </a:extLst>
          </a:blip>
          <a:stretch>
            <a:fillRect/>
          </a:stretch>
        </p:blipFill>
        <p:spPr>
          <a:xfrm>
            <a:off x="5235944" y="844875"/>
            <a:ext cx="1424347" cy="1712974"/>
          </a:xfrm>
          <a:prstGeom prst="rect">
            <a:avLst/>
          </a:prstGeom>
        </p:spPr>
      </p:pic>
    </p:spTree>
    <p:extLst>
      <p:ext uri="{BB962C8B-B14F-4D97-AF65-F5344CB8AC3E}">
        <p14:creationId xmlns:p14="http://schemas.microsoft.com/office/powerpoint/2010/main" val="20768059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Recortar">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cortar">
      <a:majorFont>
        <a:latin typeface="Franklin Gothic Book" panose="020B0503020102020204"/>
        <a:ea typeface=""/>
        <a:cs typeface=""/>
      </a:majorFont>
      <a:minorFont>
        <a:latin typeface="Franklin Gothic Book" panose="020B0503020102020204"/>
        <a:ea typeface=""/>
        <a:cs typeface=""/>
      </a:minorFont>
    </a:fontScheme>
    <a:fmtScheme name="Recortar">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14775</TotalTime>
  <Words>625</Words>
  <Application>Microsoft Office PowerPoint</Application>
  <PresentationFormat>Panorámica</PresentationFormat>
  <Paragraphs>37</Paragraphs>
  <Slides>8</Slides>
  <Notes>2</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8</vt:i4>
      </vt:variant>
    </vt:vector>
  </HeadingPairs>
  <TitlesOfParts>
    <vt:vector size="11" baseType="lpstr">
      <vt:lpstr>Calibri</vt:lpstr>
      <vt:lpstr>Franklin Gothic Book</vt:lpstr>
      <vt:lpstr>Recortar</vt:lpstr>
      <vt:lpstr>Bancarización  de Beneficiarios de Programas Sociales</vt:lpstr>
      <vt:lpstr>Potencial para bancarizar</vt:lpstr>
      <vt:lpstr>CONSIDERANDOS </vt:lpstr>
      <vt:lpstr>Presentación de PowerPoint</vt:lpstr>
      <vt:lpstr>Presentación de PowerPoint</vt:lpstr>
      <vt:lpstr>Presentación de PowerPoint</vt:lpstr>
      <vt:lpstr>Presentación de PowerPoint</vt:lpstr>
      <vt:lpstr>Gracias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Económico</dc:title>
  <dc:creator>Mariano Segura</dc:creator>
  <cp:lastModifiedBy>Juan Luis Bermúdez Madriz</cp:lastModifiedBy>
  <cp:revision>98</cp:revision>
  <cp:lastPrinted>2018-07-10T15:06:33Z</cp:lastPrinted>
  <dcterms:created xsi:type="dcterms:W3CDTF">2018-06-05T19:49:00Z</dcterms:created>
  <dcterms:modified xsi:type="dcterms:W3CDTF">2018-07-10T15:40:56Z</dcterms:modified>
</cp:coreProperties>
</file>