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1375" r:id="rId6"/>
    <p:sldId id="1374" r:id="rId7"/>
    <p:sldId id="1367" r:id="rId8"/>
    <p:sldId id="1376" r:id="rId9"/>
    <p:sldId id="1373" r:id="rId10"/>
    <p:sldId id="1311" r:id="rId11"/>
    <p:sldId id="1369" r:id="rId12"/>
    <p:sldId id="1377" r:id="rId13"/>
    <p:sldId id="1371" r:id="rId14"/>
    <p:sldId id="1370" r:id="rId15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61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6" y="1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haciendacr-my.sharepoint.com/personal/solerarm_hacienda_go_cr/Documents/12.%20IMF/02.%20Second%20Round/04.%20PPT/03.%20Acuerdo%20con%20FMI/Acuerdo%20con%20FMI_Graph%20&amp;%20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Adjustment!$B$17:$G$17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Adjustment!$B$7:$G$7</c:f>
              <c:numCache>
                <c:formatCode>0.0%</c:formatCode>
                <c:ptCount val="6"/>
                <c:pt idx="0">
                  <c:v>0.16258624527042065</c:v>
                </c:pt>
                <c:pt idx="1">
                  <c:v>0.14876430940408686</c:v>
                </c:pt>
                <c:pt idx="2">
                  <c:v>0.13901138344785149</c:v>
                </c:pt>
                <c:pt idx="3">
                  <c:v>0.13207917874158848</c:v>
                </c:pt>
                <c:pt idx="4">
                  <c:v>0.12522762291637485</c:v>
                </c:pt>
                <c:pt idx="5">
                  <c:v>0.1185437193478549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EF-4AF1-9E48-F181CD313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2020459792"/>
        <c:axId val="10994592"/>
      </c:barChart>
      <c:catAx>
        <c:axId val="202045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s-CR"/>
          </a:p>
        </c:txPr>
        <c:crossAx val="10994592"/>
        <c:crosses val="autoZero"/>
        <c:auto val="1"/>
        <c:lblAlgn val="ctr"/>
        <c:lblOffset val="100"/>
        <c:noMultiLvlLbl val="0"/>
      </c:catAx>
      <c:valAx>
        <c:axId val="1099459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020459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Bahnschrift" panose="020B0502040204020203" pitchFamily="34" charset="0"/>
        </a:defRPr>
      </a:pPr>
      <a:endParaRPr lang="es-C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90778B-419E-46CC-B90C-E1479F9DF7DF}" type="doc">
      <dgm:prSet loTypeId="urn:microsoft.com/office/officeart/2005/8/layout/hList9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s-CR"/>
        </a:p>
      </dgm:t>
    </dgm:pt>
    <dgm:pt modelId="{7E0135F0-B9E9-4A8A-92E3-145D37DB1E6F}">
      <dgm:prSet phldrT="[Texto]"/>
      <dgm:spPr/>
      <dgm:t>
        <a:bodyPr/>
        <a:lstStyle/>
        <a:p>
          <a:r>
            <a:rPr lang="es-ES" dirty="0">
              <a:latin typeface="Bahnschrift" panose="020B0502040204020203" pitchFamily="34" charset="0"/>
            </a:rPr>
            <a:t>2021</a:t>
          </a:r>
          <a:endParaRPr lang="es-CR" dirty="0">
            <a:latin typeface="Bahnschrift" panose="020B0502040204020203" pitchFamily="34" charset="0"/>
          </a:endParaRPr>
        </a:p>
      </dgm:t>
    </dgm:pt>
    <dgm:pt modelId="{7DA24971-CF65-473A-BD2D-4B28D4233AC6}" type="parTrans" cxnId="{92878597-7A15-429A-8707-845DC88812DB}">
      <dgm:prSet/>
      <dgm:spPr/>
      <dgm:t>
        <a:bodyPr/>
        <a:lstStyle/>
        <a:p>
          <a:endParaRPr lang="es-CR">
            <a:latin typeface="Bahnschrift" panose="020B0502040204020203" pitchFamily="34" charset="0"/>
          </a:endParaRPr>
        </a:p>
      </dgm:t>
    </dgm:pt>
    <dgm:pt modelId="{5EDF96D3-2825-4525-BED4-292C802CD33C}" type="sibTrans" cxnId="{92878597-7A15-429A-8707-845DC88812DB}">
      <dgm:prSet/>
      <dgm:spPr/>
      <dgm:t>
        <a:bodyPr/>
        <a:lstStyle/>
        <a:p>
          <a:endParaRPr lang="es-CR">
            <a:latin typeface="Bahnschrift" panose="020B0502040204020203" pitchFamily="34" charset="0"/>
          </a:endParaRPr>
        </a:p>
      </dgm:t>
    </dgm:pt>
    <dgm:pt modelId="{5A6974B4-12C0-40C2-8D6F-FFF67F99D57C}">
      <dgm:prSet phldrT="[Texto]"/>
      <dgm:spPr/>
      <dgm:t>
        <a:bodyPr/>
        <a:lstStyle/>
        <a:p>
          <a:pPr algn="ctr"/>
          <a:r>
            <a:rPr lang="es-CR" dirty="0">
              <a:latin typeface="Bahnschrift" panose="020B0502040204020203" pitchFamily="34" charset="0"/>
              <a:cs typeface="Arial" panose="020B0604020202020204" pitchFamily="34" charset="0"/>
            </a:rPr>
            <a:t>Gasto corriente crecimiento </a:t>
          </a:r>
          <a:r>
            <a:rPr lang="es-CR" b="1" dirty="0">
              <a:latin typeface="Bahnschrift" panose="020B0502040204020203" pitchFamily="34" charset="0"/>
              <a:cs typeface="Arial" panose="020B0604020202020204" pitchFamily="34" charset="0"/>
            </a:rPr>
            <a:t>máximo permitido 4,13%</a:t>
          </a:r>
          <a:endParaRPr lang="es-CR" dirty="0">
            <a:latin typeface="Bahnschrift" panose="020B0502040204020203" pitchFamily="34" charset="0"/>
          </a:endParaRPr>
        </a:p>
      </dgm:t>
    </dgm:pt>
    <dgm:pt modelId="{4DD62A8E-80E7-4910-99CD-EE3B87CB0E68}" type="parTrans" cxnId="{AB77B6AC-73E8-4E8E-949B-4674DBEBBC6A}">
      <dgm:prSet/>
      <dgm:spPr/>
      <dgm:t>
        <a:bodyPr/>
        <a:lstStyle/>
        <a:p>
          <a:endParaRPr lang="es-CR">
            <a:latin typeface="Bahnschrift" panose="020B0502040204020203" pitchFamily="34" charset="0"/>
          </a:endParaRPr>
        </a:p>
      </dgm:t>
    </dgm:pt>
    <dgm:pt modelId="{1BB57589-72F9-4CFA-8B8F-040B1E9B2B96}" type="sibTrans" cxnId="{AB77B6AC-73E8-4E8E-949B-4674DBEBBC6A}">
      <dgm:prSet/>
      <dgm:spPr/>
      <dgm:t>
        <a:bodyPr/>
        <a:lstStyle/>
        <a:p>
          <a:endParaRPr lang="es-CR">
            <a:latin typeface="Bahnschrift" panose="020B0502040204020203" pitchFamily="34" charset="0"/>
          </a:endParaRPr>
        </a:p>
      </dgm:t>
    </dgm:pt>
    <dgm:pt modelId="{C16D197D-E1D9-4670-9DDD-57A6FA60FBD8}">
      <dgm:prSet phldrT="[Texto]"/>
      <dgm:spPr/>
      <dgm:t>
        <a:bodyPr/>
        <a:lstStyle/>
        <a:p>
          <a:r>
            <a:rPr lang="es-ES" dirty="0">
              <a:latin typeface="Bahnschrift" panose="020B0502040204020203" pitchFamily="34" charset="0"/>
            </a:rPr>
            <a:t>2022</a:t>
          </a:r>
          <a:endParaRPr lang="es-CR" dirty="0">
            <a:latin typeface="Bahnschrift" panose="020B0502040204020203" pitchFamily="34" charset="0"/>
          </a:endParaRPr>
        </a:p>
      </dgm:t>
    </dgm:pt>
    <dgm:pt modelId="{4CF4D4CF-20D3-4DF9-AD11-AAD7759335E2}" type="parTrans" cxnId="{E92810BD-E0AB-41B5-93F7-CB8978D25E8A}">
      <dgm:prSet/>
      <dgm:spPr/>
      <dgm:t>
        <a:bodyPr/>
        <a:lstStyle/>
        <a:p>
          <a:endParaRPr lang="es-CR">
            <a:latin typeface="Bahnschrift" panose="020B0502040204020203" pitchFamily="34" charset="0"/>
          </a:endParaRPr>
        </a:p>
      </dgm:t>
    </dgm:pt>
    <dgm:pt modelId="{10E26DFD-99E9-4EAD-A355-705BA60CC2A0}" type="sibTrans" cxnId="{E92810BD-E0AB-41B5-93F7-CB8978D25E8A}">
      <dgm:prSet/>
      <dgm:spPr/>
      <dgm:t>
        <a:bodyPr/>
        <a:lstStyle/>
        <a:p>
          <a:endParaRPr lang="es-CR">
            <a:latin typeface="Bahnschrift" panose="020B0502040204020203" pitchFamily="34" charset="0"/>
          </a:endParaRPr>
        </a:p>
      </dgm:t>
    </dgm:pt>
    <dgm:pt modelId="{897C7E88-CAD8-44F4-9BE0-7F9BDE55CA19}">
      <dgm:prSet phldrT="[Texto]" custT="1"/>
      <dgm:spPr/>
      <dgm:t>
        <a:bodyPr/>
        <a:lstStyle/>
        <a:p>
          <a:pPr algn="ctr"/>
          <a:r>
            <a:rPr lang="es-CR" sz="1600" dirty="0">
              <a:latin typeface="Bahnschrift" panose="020B0502040204020203" pitchFamily="34" charset="0"/>
              <a:cs typeface="Arial" panose="020B0604020202020204" pitchFamily="34" charset="0"/>
            </a:rPr>
            <a:t>Gasto total </a:t>
          </a:r>
          <a:r>
            <a:rPr lang="es-CR" sz="1400" dirty="0">
              <a:latin typeface="Bahnschrift" panose="020B0502040204020203" pitchFamily="34" charset="0"/>
              <a:cs typeface="Arial" panose="020B0604020202020204" pitchFamily="34" charset="0"/>
            </a:rPr>
            <a:t>(corriente + capital) </a:t>
          </a:r>
          <a:r>
            <a:rPr lang="es-CR" sz="1600" dirty="0">
              <a:latin typeface="Bahnschrift" panose="020B0502040204020203" pitchFamily="34" charset="0"/>
              <a:cs typeface="Arial" panose="020B0604020202020204" pitchFamily="34" charset="0"/>
            </a:rPr>
            <a:t>crecimiento </a:t>
          </a:r>
          <a:r>
            <a:rPr lang="es-CR" sz="1600" b="1" dirty="0">
              <a:latin typeface="Bahnschrift" panose="020B0502040204020203" pitchFamily="34" charset="0"/>
              <a:cs typeface="Arial" panose="020B0604020202020204" pitchFamily="34" charset="0"/>
            </a:rPr>
            <a:t>máximo permitido 1,96%</a:t>
          </a:r>
          <a:endParaRPr lang="es-CR" sz="1600" dirty="0">
            <a:latin typeface="Bahnschrift" panose="020B0502040204020203" pitchFamily="34" charset="0"/>
          </a:endParaRPr>
        </a:p>
      </dgm:t>
    </dgm:pt>
    <dgm:pt modelId="{71EC7157-551D-4FF1-B880-CCB95757CD03}" type="parTrans" cxnId="{5B45C760-298B-4675-85EE-3CB0921BD0E2}">
      <dgm:prSet/>
      <dgm:spPr/>
      <dgm:t>
        <a:bodyPr/>
        <a:lstStyle/>
        <a:p>
          <a:endParaRPr lang="es-CR">
            <a:latin typeface="Bahnschrift" panose="020B0502040204020203" pitchFamily="34" charset="0"/>
          </a:endParaRPr>
        </a:p>
      </dgm:t>
    </dgm:pt>
    <dgm:pt modelId="{8E83D629-EE80-4479-9419-8A7229E3EA91}" type="sibTrans" cxnId="{5B45C760-298B-4675-85EE-3CB0921BD0E2}">
      <dgm:prSet/>
      <dgm:spPr/>
      <dgm:t>
        <a:bodyPr/>
        <a:lstStyle/>
        <a:p>
          <a:endParaRPr lang="es-CR">
            <a:latin typeface="Bahnschrift" panose="020B0502040204020203" pitchFamily="34" charset="0"/>
          </a:endParaRPr>
        </a:p>
      </dgm:t>
    </dgm:pt>
    <dgm:pt modelId="{6FF16ACE-44BA-479C-9DB0-BE378DA5A90F}" type="pres">
      <dgm:prSet presAssocID="{FB90778B-419E-46CC-B90C-E1479F9DF7DF}" presName="list" presStyleCnt="0">
        <dgm:presLayoutVars>
          <dgm:dir/>
          <dgm:animLvl val="lvl"/>
        </dgm:presLayoutVars>
      </dgm:prSet>
      <dgm:spPr/>
    </dgm:pt>
    <dgm:pt modelId="{C18BE5E3-B9D7-4021-AA1C-4DC4F0F6526F}" type="pres">
      <dgm:prSet presAssocID="{7E0135F0-B9E9-4A8A-92E3-145D37DB1E6F}" presName="posSpace" presStyleCnt="0"/>
      <dgm:spPr/>
    </dgm:pt>
    <dgm:pt modelId="{9C37D5F6-D905-4564-B6EA-FC1E1F6B3D14}" type="pres">
      <dgm:prSet presAssocID="{7E0135F0-B9E9-4A8A-92E3-145D37DB1E6F}" presName="vertFlow" presStyleCnt="0"/>
      <dgm:spPr/>
    </dgm:pt>
    <dgm:pt modelId="{28B0CE31-4290-4F77-A196-436014543DE7}" type="pres">
      <dgm:prSet presAssocID="{7E0135F0-B9E9-4A8A-92E3-145D37DB1E6F}" presName="topSpace" presStyleCnt="0"/>
      <dgm:spPr/>
    </dgm:pt>
    <dgm:pt modelId="{6BE0C57C-6D2A-45C0-8780-09BC3E83F267}" type="pres">
      <dgm:prSet presAssocID="{7E0135F0-B9E9-4A8A-92E3-145D37DB1E6F}" presName="firstComp" presStyleCnt="0"/>
      <dgm:spPr/>
    </dgm:pt>
    <dgm:pt modelId="{94AD0B62-2E62-43BF-8059-1F3000D6FE3D}" type="pres">
      <dgm:prSet presAssocID="{7E0135F0-B9E9-4A8A-92E3-145D37DB1E6F}" presName="firstChild" presStyleLbl="bgAccFollowNode1" presStyleIdx="0" presStyleCnt="2" custLinFactNeighborY="-3323"/>
      <dgm:spPr/>
    </dgm:pt>
    <dgm:pt modelId="{52E327A8-31FA-4430-B52C-2D2ADD2FA6BB}" type="pres">
      <dgm:prSet presAssocID="{7E0135F0-B9E9-4A8A-92E3-145D37DB1E6F}" presName="firstChildTx" presStyleLbl="bgAccFollowNode1" presStyleIdx="0" presStyleCnt="2">
        <dgm:presLayoutVars>
          <dgm:bulletEnabled val="1"/>
        </dgm:presLayoutVars>
      </dgm:prSet>
      <dgm:spPr/>
    </dgm:pt>
    <dgm:pt modelId="{6EA799AD-E663-43FA-BE48-272D0866333C}" type="pres">
      <dgm:prSet presAssocID="{7E0135F0-B9E9-4A8A-92E3-145D37DB1E6F}" presName="negSpace" presStyleCnt="0"/>
      <dgm:spPr/>
    </dgm:pt>
    <dgm:pt modelId="{40441B80-0E47-4D09-9F68-59343268EBFB}" type="pres">
      <dgm:prSet presAssocID="{7E0135F0-B9E9-4A8A-92E3-145D37DB1E6F}" presName="circle" presStyleLbl="node1" presStyleIdx="0" presStyleCnt="2"/>
      <dgm:spPr/>
    </dgm:pt>
    <dgm:pt modelId="{49D3146D-87E4-4EA0-94E7-ED473035757D}" type="pres">
      <dgm:prSet presAssocID="{5EDF96D3-2825-4525-BED4-292C802CD33C}" presName="transSpace" presStyleCnt="0"/>
      <dgm:spPr/>
    </dgm:pt>
    <dgm:pt modelId="{8B66BAF7-18E5-41C2-9AEA-24CF793D19E0}" type="pres">
      <dgm:prSet presAssocID="{C16D197D-E1D9-4670-9DDD-57A6FA60FBD8}" presName="posSpace" presStyleCnt="0"/>
      <dgm:spPr/>
    </dgm:pt>
    <dgm:pt modelId="{07973DE3-DEB9-4AB1-B563-CB321EAB4F2B}" type="pres">
      <dgm:prSet presAssocID="{C16D197D-E1D9-4670-9DDD-57A6FA60FBD8}" presName="vertFlow" presStyleCnt="0"/>
      <dgm:spPr/>
    </dgm:pt>
    <dgm:pt modelId="{C6EAB5B0-035B-4DB0-9E0F-4B2EAFD9D069}" type="pres">
      <dgm:prSet presAssocID="{C16D197D-E1D9-4670-9DDD-57A6FA60FBD8}" presName="topSpace" presStyleCnt="0"/>
      <dgm:spPr/>
    </dgm:pt>
    <dgm:pt modelId="{77684A8D-1279-4E7B-A233-76C2AD83E22A}" type="pres">
      <dgm:prSet presAssocID="{C16D197D-E1D9-4670-9DDD-57A6FA60FBD8}" presName="firstComp" presStyleCnt="0"/>
      <dgm:spPr/>
    </dgm:pt>
    <dgm:pt modelId="{52F2C7AD-2232-4EB2-84EA-A82E8274A321}" type="pres">
      <dgm:prSet presAssocID="{C16D197D-E1D9-4670-9DDD-57A6FA60FBD8}" presName="firstChild" presStyleLbl="bgAccFollowNode1" presStyleIdx="1" presStyleCnt="2" custLinFactNeighborY="-2980"/>
      <dgm:spPr/>
    </dgm:pt>
    <dgm:pt modelId="{A2E6BEA6-57BF-4854-8EFA-3E3FA5E96DBC}" type="pres">
      <dgm:prSet presAssocID="{C16D197D-E1D9-4670-9DDD-57A6FA60FBD8}" presName="firstChildTx" presStyleLbl="bgAccFollowNode1" presStyleIdx="1" presStyleCnt="2">
        <dgm:presLayoutVars>
          <dgm:bulletEnabled val="1"/>
        </dgm:presLayoutVars>
      </dgm:prSet>
      <dgm:spPr/>
    </dgm:pt>
    <dgm:pt modelId="{69651B52-D61F-4F80-9DED-0F9AAE11F223}" type="pres">
      <dgm:prSet presAssocID="{C16D197D-E1D9-4670-9DDD-57A6FA60FBD8}" presName="negSpace" presStyleCnt="0"/>
      <dgm:spPr/>
    </dgm:pt>
    <dgm:pt modelId="{AF932D0B-2618-4527-BB7F-09F1CD5FB4F5}" type="pres">
      <dgm:prSet presAssocID="{C16D197D-E1D9-4670-9DDD-57A6FA60FBD8}" presName="circle" presStyleLbl="node1" presStyleIdx="1" presStyleCnt="2"/>
      <dgm:spPr/>
    </dgm:pt>
  </dgm:ptLst>
  <dgm:cxnLst>
    <dgm:cxn modelId="{30515225-12F7-475F-82B9-3D7391F48EF6}" type="presOf" srcId="{5A6974B4-12C0-40C2-8D6F-FFF67F99D57C}" destId="{94AD0B62-2E62-43BF-8059-1F3000D6FE3D}" srcOrd="0" destOrd="0" presId="urn:microsoft.com/office/officeart/2005/8/layout/hList9"/>
    <dgm:cxn modelId="{DDB63D29-9780-4675-8639-BE8830F1C20C}" type="presOf" srcId="{C16D197D-E1D9-4670-9DDD-57A6FA60FBD8}" destId="{AF932D0B-2618-4527-BB7F-09F1CD5FB4F5}" srcOrd="0" destOrd="0" presId="urn:microsoft.com/office/officeart/2005/8/layout/hList9"/>
    <dgm:cxn modelId="{5B45C760-298B-4675-85EE-3CB0921BD0E2}" srcId="{C16D197D-E1D9-4670-9DDD-57A6FA60FBD8}" destId="{897C7E88-CAD8-44F4-9BE0-7F9BDE55CA19}" srcOrd="0" destOrd="0" parTransId="{71EC7157-551D-4FF1-B880-CCB95757CD03}" sibTransId="{8E83D629-EE80-4479-9419-8A7229E3EA91}"/>
    <dgm:cxn modelId="{8D7B196B-8275-4EB8-ADAA-4CE093F84E41}" type="presOf" srcId="{897C7E88-CAD8-44F4-9BE0-7F9BDE55CA19}" destId="{A2E6BEA6-57BF-4854-8EFA-3E3FA5E96DBC}" srcOrd="1" destOrd="0" presId="urn:microsoft.com/office/officeart/2005/8/layout/hList9"/>
    <dgm:cxn modelId="{DB159159-8975-4FAB-8A4C-C55C1C530DE5}" type="presOf" srcId="{897C7E88-CAD8-44F4-9BE0-7F9BDE55CA19}" destId="{52F2C7AD-2232-4EB2-84EA-A82E8274A321}" srcOrd="0" destOrd="0" presId="urn:microsoft.com/office/officeart/2005/8/layout/hList9"/>
    <dgm:cxn modelId="{14E1E986-F716-4074-87C2-F33FAB51AEDB}" type="presOf" srcId="{7E0135F0-B9E9-4A8A-92E3-145D37DB1E6F}" destId="{40441B80-0E47-4D09-9F68-59343268EBFB}" srcOrd="0" destOrd="0" presId="urn:microsoft.com/office/officeart/2005/8/layout/hList9"/>
    <dgm:cxn modelId="{92878597-7A15-429A-8707-845DC88812DB}" srcId="{FB90778B-419E-46CC-B90C-E1479F9DF7DF}" destId="{7E0135F0-B9E9-4A8A-92E3-145D37DB1E6F}" srcOrd="0" destOrd="0" parTransId="{7DA24971-CF65-473A-BD2D-4B28D4233AC6}" sibTransId="{5EDF96D3-2825-4525-BED4-292C802CD33C}"/>
    <dgm:cxn modelId="{06009BAB-74A9-4715-B199-DDCFBC962C60}" type="presOf" srcId="{FB90778B-419E-46CC-B90C-E1479F9DF7DF}" destId="{6FF16ACE-44BA-479C-9DB0-BE378DA5A90F}" srcOrd="0" destOrd="0" presId="urn:microsoft.com/office/officeart/2005/8/layout/hList9"/>
    <dgm:cxn modelId="{AB77B6AC-73E8-4E8E-949B-4674DBEBBC6A}" srcId="{7E0135F0-B9E9-4A8A-92E3-145D37DB1E6F}" destId="{5A6974B4-12C0-40C2-8D6F-FFF67F99D57C}" srcOrd="0" destOrd="0" parTransId="{4DD62A8E-80E7-4910-99CD-EE3B87CB0E68}" sibTransId="{1BB57589-72F9-4CFA-8B8F-040B1E9B2B96}"/>
    <dgm:cxn modelId="{E92810BD-E0AB-41B5-93F7-CB8978D25E8A}" srcId="{FB90778B-419E-46CC-B90C-E1479F9DF7DF}" destId="{C16D197D-E1D9-4670-9DDD-57A6FA60FBD8}" srcOrd="1" destOrd="0" parTransId="{4CF4D4CF-20D3-4DF9-AD11-AAD7759335E2}" sibTransId="{10E26DFD-99E9-4EAD-A355-705BA60CC2A0}"/>
    <dgm:cxn modelId="{F99A30C1-6BF5-4D0B-89D0-080C36FA11E2}" type="presOf" srcId="{5A6974B4-12C0-40C2-8D6F-FFF67F99D57C}" destId="{52E327A8-31FA-4430-B52C-2D2ADD2FA6BB}" srcOrd="1" destOrd="0" presId="urn:microsoft.com/office/officeart/2005/8/layout/hList9"/>
    <dgm:cxn modelId="{22458BB7-6012-44D4-B5B6-9292553CA02E}" type="presParOf" srcId="{6FF16ACE-44BA-479C-9DB0-BE378DA5A90F}" destId="{C18BE5E3-B9D7-4021-AA1C-4DC4F0F6526F}" srcOrd="0" destOrd="0" presId="urn:microsoft.com/office/officeart/2005/8/layout/hList9"/>
    <dgm:cxn modelId="{C70494C2-3CB2-4884-83CB-3DAAA30AD357}" type="presParOf" srcId="{6FF16ACE-44BA-479C-9DB0-BE378DA5A90F}" destId="{9C37D5F6-D905-4564-B6EA-FC1E1F6B3D14}" srcOrd="1" destOrd="0" presId="urn:microsoft.com/office/officeart/2005/8/layout/hList9"/>
    <dgm:cxn modelId="{EF63212A-6106-425A-963C-CACD937C436D}" type="presParOf" srcId="{9C37D5F6-D905-4564-B6EA-FC1E1F6B3D14}" destId="{28B0CE31-4290-4F77-A196-436014543DE7}" srcOrd="0" destOrd="0" presId="urn:microsoft.com/office/officeart/2005/8/layout/hList9"/>
    <dgm:cxn modelId="{B17CE2FF-43DB-4B06-91D0-C65C4613E5AD}" type="presParOf" srcId="{9C37D5F6-D905-4564-B6EA-FC1E1F6B3D14}" destId="{6BE0C57C-6D2A-45C0-8780-09BC3E83F267}" srcOrd="1" destOrd="0" presId="urn:microsoft.com/office/officeart/2005/8/layout/hList9"/>
    <dgm:cxn modelId="{0C97DB15-136E-4884-8C69-EDB9828F3FA5}" type="presParOf" srcId="{6BE0C57C-6D2A-45C0-8780-09BC3E83F267}" destId="{94AD0B62-2E62-43BF-8059-1F3000D6FE3D}" srcOrd="0" destOrd="0" presId="urn:microsoft.com/office/officeart/2005/8/layout/hList9"/>
    <dgm:cxn modelId="{0433F932-C488-4290-B864-A1AAA8BC0966}" type="presParOf" srcId="{6BE0C57C-6D2A-45C0-8780-09BC3E83F267}" destId="{52E327A8-31FA-4430-B52C-2D2ADD2FA6BB}" srcOrd="1" destOrd="0" presId="urn:microsoft.com/office/officeart/2005/8/layout/hList9"/>
    <dgm:cxn modelId="{4B8D2E34-D057-45C1-AB7B-47F4FDE96FA2}" type="presParOf" srcId="{6FF16ACE-44BA-479C-9DB0-BE378DA5A90F}" destId="{6EA799AD-E663-43FA-BE48-272D0866333C}" srcOrd="2" destOrd="0" presId="urn:microsoft.com/office/officeart/2005/8/layout/hList9"/>
    <dgm:cxn modelId="{A2CBC04A-543C-47F4-BB6A-58F9966F9A50}" type="presParOf" srcId="{6FF16ACE-44BA-479C-9DB0-BE378DA5A90F}" destId="{40441B80-0E47-4D09-9F68-59343268EBFB}" srcOrd="3" destOrd="0" presId="urn:microsoft.com/office/officeart/2005/8/layout/hList9"/>
    <dgm:cxn modelId="{6634EA54-A75F-4912-A97D-3496A3DD3D57}" type="presParOf" srcId="{6FF16ACE-44BA-479C-9DB0-BE378DA5A90F}" destId="{49D3146D-87E4-4EA0-94E7-ED473035757D}" srcOrd="4" destOrd="0" presId="urn:microsoft.com/office/officeart/2005/8/layout/hList9"/>
    <dgm:cxn modelId="{A84A9F04-0B88-497E-9DBE-05B0C535DA70}" type="presParOf" srcId="{6FF16ACE-44BA-479C-9DB0-BE378DA5A90F}" destId="{8B66BAF7-18E5-41C2-9AEA-24CF793D19E0}" srcOrd="5" destOrd="0" presId="urn:microsoft.com/office/officeart/2005/8/layout/hList9"/>
    <dgm:cxn modelId="{86203B22-804C-415A-9296-697F0EDDDCE9}" type="presParOf" srcId="{6FF16ACE-44BA-479C-9DB0-BE378DA5A90F}" destId="{07973DE3-DEB9-4AB1-B563-CB321EAB4F2B}" srcOrd="6" destOrd="0" presId="urn:microsoft.com/office/officeart/2005/8/layout/hList9"/>
    <dgm:cxn modelId="{ECCD1B3F-E8F8-44FC-A1C2-CC58324B445D}" type="presParOf" srcId="{07973DE3-DEB9-4AB1-B563-CB321EAB4F2B}" destId="{C6EAB5B0-035B-4DB0-9E0F-4B2EAFD9D069}" srcOrd="0" destOrd="0" presId="urn:microsoft.com/office/officeart/2005/8/layout/hList9"/>
    <dgm:cxn modelId="{D6A02F92-995E-4BD1-9AAD-9159FACC1359}" type="presParOf" srcId="{07973DE3-DEB9-4AB1-B563-CB321EAB4F2B}" destId="{77684A8D-1279-4E7B-A233-76C2AD83E22A}" srcOrd="1" destOrd="0" presId="urn:microsoft.com/office/officeart/2005/8/layout/hList9"/>
    <dgm:cxn modelId="{BF36A619-24F7-45A1-8538-C13648F9C2E9}" type="presParOf" srcId="{77684A8D-1279-4E7B-A233-76C2AD83E22A}" destId="{52F2C7AD-2232-4EB2-84EA-A82E8274A321}" srcOrd="0" destOrd="0" presId="urn:microsoft.com/office/officeart/2005/8/layout/hList9"/>
    <dgm:cxn modelId="{A718D7F6-5729-42B8-AA70-1E466D17A421}" type="presParOf" srcId="{77684A8D-1279-4E7B-A233-76C2AD83E22A}" destId="{A2E6BEA6-57BF-4854-8EFA-3E3FA5E96DBC}" srcOrd="1" destOrd="0" presId="urn:microsoft.com/office/officeart/2005/8/layout/hList9"/>
    <dgm:cxn modelId="{18F9A119-29D9-4984-A463-41DFC5BC3F5C}" type="presParOf" srcId="{6FF16ACE-44BA-479C-9DB0-BE378DA5A90F}" destId="{69651B52-D61F-4F80-9DED-0F9AAE11F223}" srcOrd="7" destOrd="0" presId="urn:microsoft.com/office/officeart/2005/8/layout/hList9"/>
    <dgm:cxn modelId="{75E173ED-2CC8-487E-B2DC-87F5C94AACE2}" type="presParOf" srcId="{6FF16ACE-44BA-479C-9DB0-BE378DA5A90F}" destId="{AF932D0B-2618-4527-BB7F-09F1CD5FB4F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493AC6-744F-420A-8F75-2E111F32F697}" type="doc">
      <dgm:prSet loTypeId="urn:microsoft.com/office/officeart/2005/8/layout/venn3" loCatId="relationship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s-CR"/>
        </a:p>
      </dgm:t>
    </dgm:pt>
    <dgm:pt modelId="{D9EE1F79-048A-483C-A3F9-1DD06DA119E9}">
      <dgm:prSet phldrT="[Texto]"/>
      <dgm:spPr/>
      <dgm:t>
        <a:bodyPr/>
        <a:lstStyle/>
        <a:p>
          <a:r>
            <a:rPr lang="es-ES" dirty="0">
              <a:latin typeface="Bahnschrift" panose="020B0502040204020203" pitchFamily="34" charset="0"/>
            </a:rPr>
            <a:t>Cada Ministerio deberá </a:t>
          </a:r>
          <a:r>
            <a:rPr lang="es-ES" b="1" dirty="0">
              <a:latin typeface="Bahnschrift" panose="020B0502040204020203" pitchFamily="34" charset="0"/>
            </a:rPr>
            <a:t>contribuir</a:t>
          </a:r>
          <a:r>
            <a:rPr lang="es-ES" dirty="0">
              <a:latin typeface="Bahnschrift" panose="020B0502040204020203" pitchFamily="34" charset="0"/>
            </a:rPr>
            <a:t> con un nivel de sub ejecución </a:t>
          </a:r>
          <a:r>
            <a:rPr lang="es-ES" b="1" dirty="0">
              <a:latin typeface="Bahnschrift" panose="020B0502040204020203" pitchFamily="34" charset="0"/>
            </a:rPr>
            <a:t>congruente con la regla fiscal</a:t>
          </a:r>
          <a:endParaRPr lang="es-CR" b="1" dirty="0">
            <a:latin typeface="Bahnschrift" panose="020B0502040204020203" pitchFamily="34" charset="0"/>
          </a:endParaRPr>
        </a:p>
      </dgm:t>
    </dgm:pt>
    <dgm:pt modelId="{FC352AE7-5BA1-43BB-82F0-47A821994198}" type="parTrans" cxnId="{AA2AFFAD-AF1B-4598-AA2D-9FC5BE2A6F97}">
      <dgm:prSet/>
      <dgm:spPr/>
      <dgm:t>
        <a:bodyPr/>
        <a:lstStyle/>
        <a:p>
          <a:endParaRPr lang="es-CR">
            <a:solidFill>
              <a:schemeClr val="bg1"/>
            </a:solidFill>
            <a:latin typeface="Bahnschrift" panose="020B0502040204020203" pitchFamily="34" charset="0"/>
          </a:endParaRPr>
        </a:p>
      </dgm:t>
    </dgm:pt>
    <dgm:pt modelId="{6E6397C9-AE25-4050-BFF9-FBA22B8B4E79}" type="sibTrans" cxnId="{AA2AFFAD-AF1B-4598-AA2D-9FC5BE2A6F97}">
      <dgm:prSet/>
      <dgm:spPr/>
      <dgm:t>
        <a:bodyPr/>
        <a:lstStyle/>
        <a:p>
          <a:endParaRPr lang="es-CR">
            <a:solidFill>
              <a:schemeClr val="bg1"/>
            </a:solidFill>
            <a:latin typeface="Bahnschrift" panose="020B0502040204020203" pitchFamily="34" charset="0"/>
          </a:endParaRPr>
        </a:p>
      </dgm:t>
    </dgm:pt>
    <dgm:pt modelId="{A4AECC5E-F5B7-4EC7-9900-4CD58C5503D6}">
      <dgm:prSet phldrT="[Texto]"/>
      <dgm:spPr/>
      <dgm:t>
        <a:bodyPr/>
        <a:lstStyle/>
        <a:p>
          <a:r>
            <a:rPr lang="es-ES" dirty="0">
              <a:latin typeface="Bahnschrift" panose="020B0502040204020203" pitchFamily="34" charset="0"/>
            </a:rPr>
            <a:t>Decreto Ejecutivo 42.798-H </a:t>
          </a:r>
          <a:r>
            <a:rPr lang="es-ES" b="1" dirty="0">
              <a:latin typeface="Bahnschrift" panose="020B0502040204020203" pitchFamily="34" charset="0"/>
            </a:rPr>
            <a:t>orienta sobre rubros </a:t>
          </a:r>
          <a:r>
            <a:rPr lang="es-ES" dirty="0">
              <a:latin typeface="Bahnschrift" panose="020B0502040204020203" pitchFamily="34" charset="0"/>
            </a:rPr>
            <a:t>de gasto corriente a controlar</a:t>
          </a:r>
          <a:endParaRPr lang="es-CR" dirty="0">
            <a:latin typeface="Bahnschrift" panose="020B0502040204020203" pitchFamily="34" charset="0"/>
          </a:endParaRPr>
        </a:p>
      </dgm:t>
    </dgm:pt>
    <dgm:pt modelId="{8B8070CE-13B6-4CBC-A2B8-2A1337D59CCE}" type="parTrans" cxnId="{FA8C542F-4801-496F-8CD6-94EF01700278}">
      <dgm:prSet/>
      <dgm:spPr/>
      <dgm:t>
        <a:bodyPr/>
        <a:lstStyle/>
        <a:p>
          <a:endParaRPr lang="es-CR">
            <a:solidFill>
              <a:schemeClr val="bg1"/>
            </a:solidFill>
            <a:latin typeface="Bahnschrift" panose="020B0502040204020203" pitchFamily="34" charset="0"/>
          </a:endParaRPr>
        </a:p>
      </dgm:t>
    </dgm:pt>
    <dgm:pt modelId="{4A8084B0-2D4F-401C-9530-3814C175B6FB}" type="sibTrans" cxnId="{FA8C542F-4801-496F-8CD6-94EF01700278}">
      <dgm:prSet/>
      <dgm:spPr/>
      <dgm:t>
        <a:bodyPr/>
        <a:lstStyle/>
        <a:p>
          <a:endParaRPr lang="es-CR">
            <a:solidFill>
              <a:schemeClr val="bg1"/>
            </a:solidFill>
            <a:latin typeface="Bahnschrift" panose="020B0502040204020203" pitchFamily="34" charset="0"/>
          </a:endParaRPr>
        </a:p>
      </dgm:t>
    </dgm:pt>
    <dgm:pt modelId="{AF60AA34-AC26-4AC3-A87F-75D1BF768F22}">
      <dgm:prSet phldrT="[Texto]"/>
      <dgm:spPr/>
      <dgm:t>
        <a:bodyPr/>
        <a:lstStyle/>
        <a:p>
          <a:r>
            <a:rPr lang="es-ES" b="1">
              <a:latin typeface="Bahnschrift" panose="020B0502040204020203" pitchFamily="34" charset="0"/>
            </a:rPr>
            <a:t>Techo presupuestario</a:t>
          </a:r>
          <a:r>
            <a:rPr lang="es-ES">
              <a:latin typeface="Bahnschrift" panose="020B0502040204020203" pitchFamily="34" charset="0"/>
            </a:rPr>
            <a:t> </a:t>
          </a:r>
          <a:r>
            <a:rPr lang="es-ES" dirty="0">
              <a:latin typeface="Bahnschrift" panose="020B0502040204020203" pitchFamily="34" charset="0"/>
            </a:rPr>
            <a:t>para cada Ministerio comunicado el día de hoy</a:t>
          </a:r>
          <a:endParaRPr lang="es-CR" dirty="0">
            <a:latin typeface="Bahnschrift" panose="020B0502040204020203" pitchFamily="34" charset="0"/>
          </a:endParaRPr>
        </a:p>
      </dgm:t>
    </dgm:pt>
    <dgm:pt modelId="{CC445AFC-7168-4A70-A164-CEB0395F8D23}" type="parTrans" cxnId="{5EF6DF1A-F644-4CE6-A703-574342E13A93}">
      <dgm:prSet/>
      <dgm:spPr/>
      <dgm:t>
        <a:bodyPr/>
        <a:lstStyle/>
        <a:p>
          <a:endParaRPr lang="es-CR">
            <a:solidFill>
              <a:schemeClr val="bg1"/>
            </a:solidFill>
            <a:latin typeface="Bahnschrift" panose="020B0502040204020203" pitchFamily="34" charset="0"/>
          </a:endParaRPr>
        </a:p>
      </dgm:t>
    </dgm:pt>
    <dgm:pt modelId="{B51500C0-EB8F-4AFA-81BA-A03549787B3A}" type="sibTrans" cxnId="{5EF6DF1A-F644-4CE6-A703-574342E13A93}">
      <dgm:prSet/>
      <dgm:spPr/>
      <dgm:t>
        <a:bodyPr/>
        <a:lstStyle/>
        <a:p>
          <a:endParaRPr lang="es-CR">
            <a:solidFill>
              <a:schemeClr val="bg1"/>
            </a:solidFill>
            <a:latin typeface="Bahnschrift" panose="020B0502040204020203" pitchFamily="34" charset="0"/>
          </a:endParaRPr>
        </a:p>
      </dgm:t>
    </dgm:pt>
    <dgm:pt modelId="{0D4C2244-5F86-4576-AEFE-45DA9784EA33}" type="pres">
      <dgm:prSet presAssocID="{0F493AC6-744F-420A-8F75-2E111F32F697}" presName="Name0" presStyleCnt="0">
        <dgm:presLayoutVars>
          <dgm:dir/>
          <dgm:resizeHandles val="exact"/>
        </dgm:presLayoutVars>
      </dgm:prSet>
      <dgm:spPr/>
    </dgm:pt>
    <dgm:pt modelId="{80B29BB9-E09B-4127-B500-6EF87213884D}" type="pres">
      <dgm:prSet presAssocID="{D9EE1F79-048A-483C-A3F9-1DD06DA119E9}" presName="Name5" presStyleLbl="vennNode1" presStyleIdx="0" presStyleCnt="3">
        <dgm:presLayoutVars>
          <dgm:bulletEnabled val="1"/>
        </dgm:presLayoutVars>
      </dgm:prSet>
      <dgm:spPr/>
    </dgm:pt>
    <dgm:pt modelId="{2E71FAB1-A08E-42F8-83D6-DE89384D52B3}" type="pres">
      <dgm:prSet presAssocID="{6E6397C9-AE25-4050-BFF9-FBA22B8B4E79}" presName="space" presStyleCnt="0"/>
      <dgm:spPr/>
    </dgm:pt>
    <dgm:pt modelId="{38550C20-36C9-489C-BCF6-E7DDFB6BA59A}" type="pres">
      <dgm:prSet presAssocID="{A4AECC5E-F5B7-4EC7-9900-4CD58C5503D6}" presName="Name5" presStyleLbl="vennNode1" presStyleIdx="1" presStyleCnt="3">
        <dgm:presLayoutVars>
          <dgm:bulletEnabled val="1"/>
        </dgm:presLayoutVars>
      </dgm:prSet>
      <dgm:spPr/>
    </dgm:pt>
    <dgm:pt modelId="{2E415B72-5ACB-4945-BABA-3B58D1A33D5A}" type="pres">
      <dgm:prSet presAssocID="{4A8084B0-2D4F-401C-9530-3814C175B6FB}" presName="space" presStyleCnt="0"/>
      <dgm:spPr/>
    </dgm:pt>
    <dgm:pt modelId="{99D201B7-4EB1-4129-96A7-784088AF62D5}" type="pres">
      <dgm:prSet presAssocID="{AF60AA34-AC26-4AC3-A87F-75D1BF768F22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5EF6DF1A-F644-4CE6-A703-574342E13A93}" srcId="{0F493AC6-744F-420A-8F75-2E111F32F697}" destId="{AF60AA34-AC26-4AC3-A87F-75D1BF768F22}" srcOrd="2" destOrd="0" parTransId="{CC445AFC-7168-4A70-A164-CEB0395F8D23}" sibTransId="{B51500C0-EB8F-4AFA-81BA-A03549787B3A}"/>
    <dgm:cxn modelId="{FA8C542F-4801-496F-8CD6-94EF01700278}" srcId="{0F493AC6-744F-420A-8F75-2E111F32F697}" destId="{A4AECC5E-F5B7-4EC7-9900-4CD58C5503D6}" srcOrd="1" destOrd="0" parTransId="{8B8070CE-13B6-4CBC-A2B8-2A1337D59CCE}" sibTransId="{4A8084B0-2D4F-401C-9530-3814C175B6FB}"/>
    <dgm:cxn modelId="{C0D7B770-96F9-4984-A803-9B0E0AED1DC3}" type="presOf" srcId="{AF60AA34-AC26-4AC3-A87F-75D1BF768F22}" destId="{99D201B7-4EB1-4129-96A7-784088AF62D5}" srcOrd="0" destOrd="0" presId="urn:microsoft.com/office/officeart/2005/8/layout/venn3"/>
    <dgm:cxn modelId="{22E87F80-300B-47B9-9AB7-D2B21B6CFF82}" type="presOf" srcId="{A4AECC5E-F5B7-4EC7-9900-4CD58C5503D6}" destId="{38550C20-36C9-489C-BCF6-E7DDFB6BA59A}" srcOrd="0" destOrd="0" presId="urn:microsoft.com/office/officeart/2005/8/layout/venn3"/>
    <dgm:cxn modelId="{FECAF988-6E4E-4381-A5BA-D1B12B8EE57E}" type="presOf" srcId="{D9EE1F79-048A-483C-A3F9-1DD06DA119E9}" destId="{80B29BB9-E09B-4127-B500-6EF87213884D}" srcOrd="0" destOrd="0" presId="urn:microsoft.com/office/officeart/2005/8/layout/venn3"/>
    <dgm:cxn modelId="{AA2AFFAD-AF1B-4598-AA2D-9FC5BE2A6F97}" srcId="{0F493AC6-744F-420A-8F75-2E111F32F697}" destId="{D9EE1F79-048A-483C-A3F9-1DD06DA119E9}" srcOrd="0" destOrd="0" parTransId="{FC352AE7-5BA1-43BB-82F0-47A821994198}" sibTransId="{6E6397C9-AE25-4050-BFF9-FBA22B8B4E79}"/>
    <dgm:cxn modelId="{40177FE3-A54F-4AF4-B009-D715A84EBDD2}" type="presOf" srcId="{0F493AC6-744F-420A-8F75-2E111F32F697}" destId="{0D4C2244-5F86-4576-AEFE-45DA9784EA33}" srcOrd="0" destOrd="0" presId="urn:microsoft.com/office/officeart/2005/8/layout/venn3"/>
    <dgm:cxn modelId="{C0E16051-5C29-4A03-82F4-EEA0367487D3}" type="presParOf" srcId="{0D4C2244-5F86-4576-AEFE-45DA9784EA33}" destId="{80B29BB9-E09B-4127-B500-6EF87213884D}" srcOrd="0" destOrd="0" presId="urn:microsoft.com/office/officeart/2005/8/layout/venn3"/>
    <dgm:cxn modelId="{090A2BEC-B7D3-4266-8612-FB3C5234BAB0}" type="presParOf" srcId="{0D4C2244-5F86-4576-AEFE-45DA9784EA33}" destId="{2E71FAB1-A08E-42F8-83D6-DE89384D52B3}" srcOrd="1" destOrd="0" presId="urn:microsoft.com/office/officeart/2005/8/layout/venn3"/>
    <dgm:cxn modelId="{C1F7C975-2786-44E4-92C1-23D5742C3941}" type="presParOf" srcId="{0D4C2244-5F86-4576-AEFE-45DA9784EA33}" destId="{38550C20-36C9-489C-BCF6-E7DDFB6BA59A}" srcOrd="2" destOrd="0" presId="urn:microsoft.com/office/officeart/2005/8/layout/venn3"/>
    <dgm:cxn modelId="{ABA37F1C-5F6B-43ED-A426-FDD23568C8FD}" type="presParOf" srcId="{0D4C2244-5F86-4576-AEFE-45DA9784EA33}" destId="{2E415B72-5ACB-4945-BABA-3B58D1A33D5A}" srcOrd="3" destOrd="0" presId="urn:microsoft.com/office/officeart/2005/8/layout/venn3"/>
    <dgm:cxn modelId="{BB08B29D-C03C-42AA-8B99-47DD5B4B4701}" type="presParOf" srcId="{0D4C2244-5F86-4576-AEFE-45DA9784EA33}" destId="{99D201B7-4EB1-4129-96A7-784088AF62D5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D0B62-2E62-43BF-8059-1F3000D6FE3D}">
      <dsp:nvSpPr>
        <dsp:cNvPr id="0" name=""/>
        <dsp:cNvSpPr/>
      </dsp:nvSpPr>
      <dsp:spPr>
        <a:xfrm>
          <a:off x="1240180" y="1793272"/>
          <a:ext cx="2322614" cy="1549184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kern="1200" dirty="0">
              <a:latin typeface="Bahnschrift" panose="020B0502040204020203" pitchFamily="34" charset="0"/>
              <a:cs typeface="Arial" panose="020B0604020202020204" pitchFamily="34" charset="0"/>
            </a:rPr>
            <a:t>Gasto corriente crecimiento </a:t>
          </a:r>
          <a:r>
            <a:rPr lang="es-CR" sz="2000" b="1" kern="1200" dirty="0">
              <a:latin typeface="Bahnschrift" panose="020B0502040204020203" pitchFamily="34" charset="0"/>
              <a:cs typeface="Arial" panose="020B0604020202020204" pitchFamily="34" charset="0"/>
            </a:rPr>
            <a:t>máximo permitido 4,13%</a:t>
          </a:r>
          <a:endParaRPr lang="es-CR" sz="2000" kern="1200" dirty="0">
            <a:latin typeface="Bahnschrift" panose="020B0502040204020203" pitchFamily="34" charset="0"/>
          </a:endParaRPr>
        </a:p>
      </dsp:txBody>
      <dsp:txXfrm>
        <a:off x="1611798" y="1793272"/>
        <a:ext cx="1950996" cy="1549184"/>
      </dsp:txXfrm>
    </dsp:sp>
    <dsp:sp modelId="{40441B80-0E47-4D09-9F68-59343268EBFB}">
      <dsp:nvSpPr>
        <dsp:cNvPr id="0" name=""/>
        <dsp:cNvSpPr/>
      </dsp:nvSpPr>
      <dsp:spPr>
        <a:xfrm>
          <a:off x="1452" y="1225387"/>
          <a:ext cx="1548409" cy="154840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>
              <a:latin typeface="Bahnschrift" panose="020B0502040204020203" pitchFamily="34" charset="0"/>
            </a:rPr>
            <a:t>2021</a:t>
          </a:r>
          <a:endParaRPr lang="es-CR" sz="4100" kern="1200" dirty="0">
            <a:latin typeface="Bahnschrift" panose="020B0502040204020203" pitchFamily="34" charset="0"/>
          </a:endParaRPr>
        </a:p>
      </dsp:txBody>
      <dsp:txXfrm>
        <a:off x="228211" y="1452146"/>
        <a:ext cx="1094891" cy="1094891"/>
      </dsp:txXfrm>
    </dsp:sp>
    <dsp:sp modelId="{52F2C7AD-2232-4EB2-84EA-A82E8274A321}">
      <dsp:nvSpPr>
        <dsp:cNvPr id="0" name=""/>
        <dsp:cNvSpPr/>
      </dsp:nvSpPr>
      <dsp:spPr>
        <a:xfrm>
          <a:off x="5111204" y="1798585"/>
          <a:ext cx="2322614" cy="1549184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latin typeface="Bahnschrift" panose="020B0502040204020203" pitchFamily="34" charset="0"/>
              <a:cs typeface="Arial" panose="020B0604020202020204" pitchFamily="34" charset="0"/>
            </a:rPr>
            <a:t>Gasto total </a:t>
          </a:r>
          <a:r>
            <a:rPr lang="es-CR" sz="1400" kern="1200" dirty="0">
              <a:latin typeface="Bahnschrift" panose="020B0502040204020203" pitchFamily="34" charset="0"/>
              <a:cs typeface="Arial" panose="020B0604020202020204" pitchFamily="34" charset="0"/>
            </a:rPr>
            <a:t>(corriente + capital) </a:t>
          </a:r>
          <a:r>
            <a:rPr lang="es-CR" sz="1600" kern="1200" dirty="0">
              <a:latin typeface="Bahnschrift" panose="020B0502040204020203" pitchFamily="34" charset="0"/>
              <a:cs typeface="Arial" panose="020B0604020202020204" pitchFamily="34" charset="0"/>
            </a:rPr>
            <a:t>crecimiento </a:t>
          </a:r>
          <a:r>
            <a:rPr lang="es-CR" sz="1600" b="1" kern="1200" dirty="0">
              <a:latin typeface="Bahnschrift" panose="020B0502040204020203" pitchFamily="34" charset="0"/>
              <a:cs typeface="Arial" panose="020B0604020202020204" pitchFamily="34" charset="0"/>
            </a:rPr>
            <a:t>máximo permitido 1,96%</a:t>
          </a:r>
          <a:endParaRPr lang="es-CR" sz="1600" kern="1200" dirty="0">
            <a:latin typeface="Bahnschrift" panose="020B0502040204020203" pitchFamily="34" charset="0"/>
          </a:endParaRPr>
        </a:p>
      </dsp:txBody>
      <dsp:txXfrm>
        <a:off x="5482823" y="1798585"/>
        <a:ext cx="1950996" cy="1549184"/>
      </dsp:txXfrm>
    </dsp:sp>
    <dsp:sp modelId="{AF932D0B-2618-4527-BB7F-09F1CD5FB4F5}">
      <dsp:nvSpPr>
        <dsp:cNvPr id="0" name=""/>
        <dsp:cNvSpPr/>
      </dsp:nvSpPr>
      <dsp:spPr>
        <a:xfrm>
          <a:off x="3872476" y="1225387"/>
          <a:ext cx="1548409" cy="154840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402493"/>
                <a:satOff val="-9802"/>
                <a:lumOff val="428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402493"/>
                <a:satOff val="-9802"/>
                <a:lumOff val="428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402493"/>
                <a:satOff val="-9802"/>
                <a:lumOff val="428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>
              <a:latin typeface="Bahnschrift" panose="020B0502040204020203" pitchFamily="34" charset="0"/>
            </a:rPr>
            <a:t>2022</a:t>
          </a:r>
          <a:endParaRPr lang="es-CR" sz="4100" kern="1200" dirty="0">
            <a:latin typeface="Bahnschrift" panose="020B0502040204020203" pitchFamily="34" charset="0"/>
          </a:endParaRPr>
        </a:p>
      </dsp:txBody>
      <dsp:txXfrm>
        <a:off x="4099235" y="1452146"/>
        <a:ext cx="1094891" cy="1094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29BB9-E09B-4127-B500-6EF87213884D}">
      <dsp:nvSpPr>
        <dsp:cNvPr id="0" name=""/>
        <dsp:cNvSpPr/>
      </dsp:nvSpPr>
      <dsp:spPr>
        <a:xfrm>
          <a:off x="4856" y="586128"/>
          <a:ext cx="4246409" cy="424640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3694" tIns="35560" rIns="233694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Bahnschrift" panose="020B0502040204020203" pitchFamily="34" charset="0"/>
            </a:rPr>
            <a:t>Cada Ministerio deberá </a:t>
          </a:r>
          <a:r>
            <a:rPr lang="es-ES" sz="2800" b="1" kern="1200" dirty="0">
              <a:latin typeface="Bahnschrift" panose="020B0502040204020203" pitchFamily="34" charset="0"/>
            </a:rPr>
            <a:t>contribuir</a:t>
          </a:r>
          <a:r>
            <a:rPr lang="es-ES" sz="2800" kern="1200" dirty="0">
              <a:latin typeface="Bahnschrift" panose="020B0502040204020203" pitchFamily="34" charset="0"/>
            </a:rPr>
            <a:t> con un nivel de sub ejecución </a:t>
          </a:r>
          <a:r>
            <a:rPr lang="es-ES" sz="2800" b="1" kern="1200" dirty="0">
              <a:latin typeface="Bahnschrift" panose="020B0502040204020203" pitchFamily="34" charset="0"/>
            </a:rPr>
            <a:t>congruente con la regla fiscal</a:t>
          </a:r>
          <a:endParaRPr lang="es-CR" sz="2800" b="1" kern="1200" dirty="0">
            <a:latin typeface="Bahnschrift" panose="020B0502040204020203" pitchFamily="34" charset="0"/>
          </a:endParaRPr>
        </a:p>
      </dsp:txBody>
      <dsp:txXfrm>
        <a:off x="626728" y="1208000"/>
        <a:ext cx="3002665" cy="3002665"/>
      </dsp:txXfrm>
    </dsp:sp>
    <dsp:sp modelId="{38550C20-36C9-489C-BCF6-E7DDFB6BA59A}">
      <dsp:nvSpPr>
        <dsp:cNvPr id="0" name=""/>
        <dsp:cNvSpPr/>
      </dsp:nvSpPr>
      <dsp:spPr>
        <a:xfrm>
          <a:off x="3401983" y="586128"/>
          <a:ext cx="4246409" cy="424640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alpha val="5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alpha val="5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3694" tIns="35560" rIns="233694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Bahnschrift" panose="020B0502040204020203" pitchFamily="34" charset="0"/>
            </a:rPr>
            <a:t>Decreto Ejecutivo 42.798-H </a:t>
          </a:r>
          <a:r>
            <a:rPr lang="es-ES" sz="2800" b="1" kern="1200" dirty="0">
              <a:latin typeface="Bahnschrift" panose="020B0502040204020203" pitchFamily="34" charset="0"/>
            </a:rPr>
            <a:t>orienta sobre rubros </a:t>
          </a:r>
          <a:r>
            <a:rPr lang="es-ES" sz="2800" kern="1200" dirty="0">
              <a:latin typeface="Bahnschrift" panose="020B0502040204020203" pitchFamily="34" charset="0"/>
            </a:rPr>
            <a:t>de gasto corriente a controlar</a:t>
          </a:r>
          <a:endParaRPr lang="es-CR" sz="2800" kern="1200" dirty="0">
            <a:latin typeface="Bahnschrift" panose="020B0502040204020203" pitchFamily="34" charset="0"/>
          </a:endParaRPr>
        </a:p>
      </dsp:txBody>
      <dsp:txXfrm>
        <a:off x="4023855" y="1208000"/>
        <a:ext cx="3002665" cy="3002665"/>
      </dsp:txXfrm>
    </dsp:sp>
    <dsp:sp modelId="{99D201B7-4EB1-4129-96A7-784088AF62D5}">
      <dsp:nvSpPr>
        <dsp:cNvPr id="0" name=""/>
        <dsp:cNvSpPr/>
      </dsp:nvSpPr>
      <dsp:spPr>
        <a:xfrm>
          <a:off x="6799111" y="586128"/>
          <a:ext cx="4246409" cy="424640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alpha val="5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alpha val="5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3694" tIns="35560" rIns="233694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>
              <a:latin typeface="Bahnschrift" panose="020B0502040204020203" pitchFamily="34" charset="0"/>
            </a:rPr>
            <a:t>Techo presupuestario</a:t>
          </a:r>
          <a:r>
            <a:rPr lang="es-ES" sz="2800" kern="1200">
              <a:latin typeface="Bahnschrift" panose="020B0502040204020203" pitchFamily="34" charset="0"/>
            </a:rPr>
            <a:t> </a:t>
          </a:r>
          <a:r>
            <a:rPr lang="es-ES" sz="2800" kern="1200" dirty="0">
              <a:latin typeface="Bahnschrift" panose="020B0502040204020203" pitchFamily="34" charset="0"/>
            </a:rPr>
            <a:t>para cada Ministerio comunicado el día de hoy</a:t>
          </a:r>
          <a:endParaRPr lang="es-CR" sz="2800" kern="1200" dirty="0">
            <a:latin typeface="Bahnschrift" panose="020B0502040204020203" pitchFamily="34" charset="0"/>
          </a:endParaRPr>
        </a:p>
      </dsp:txBody>
      <dsp:txXfrm>
        <a:off x="7420983" y="1208000"/>
        <a:ext cx="3002665" cy="3002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41737-2ACE-4211-8654-0923CF79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A9D797-D11F-4A08-A01E-A92AED4BB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BCE566-35C7-41FD-9519-9E59FDFC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40869F-DBED-46AE-B8DC-35089C22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79D5D0-99D0-487A-9B93-D0508A72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3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0CB7A-2823-4F71-9B73-859D28F4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CBD31E-2A63-4C0E-8049-70E1869CD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B4AFC-E1B1-42C0-9335-F41FB97D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9F06AE-23DC-4E9F-87CA-D9D628D9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CE3F4-FF7F-4CF8-9FC9-DFF6D1B9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8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F15C4F-4525-4C13-B2A3-47C7F6149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4940AF-FA71-4EC1-8443-24ADF68E8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780EC8-D037-472F-AF30-4CAF98B14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3F4B78-D782-40E2-93E9-B523AAC86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552679-F705-4EE8-9904-93A601A4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1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A7738-2D3A-4ED5-8AD6-73F3E56F9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7133FD-D15C-4947-A6E4-0B5685F63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7B0D3A-3410-45CA-AEA4-314E0B4B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6A31F4-33D4-41D7-B4B9-04735A92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311B05-7AE6-407F-B59B-F21D3E414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2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E17E2-903C-4DB8-8FA3-549B8E906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E2FAB5-F574-45DB-A59C-CE58F7B39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323186-3414-4DF3-A0E7-1BEDFD82C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E92289-79B3-41EE-BEC0-8A308D50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FEC0A1-CC11-4859-80E5-7027DF70D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4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76197-2B03-4077-ABF4-59E656121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2660C5-1489-4726-9D9D-0A588A0A7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4B9365-BC2B-4372-B85D-01086FB07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CC3785-2370-465C-96B4-DF531A9E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F9B52F-DDCB-49B0-886B-5C7318D80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17FFCC-42AF-4C14-8486-37D68CE6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37C3B-E86E-4998-A86C-8DCE696F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41D7F4-FEA0-4272-9139-49AB31724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9D8DAF-DF3A-4CAA-A24D-87E2528E8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5C99105-84D1-4930-AE4C-A5F12484B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56E657-CD91-4A10-9D17-06B876AD0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198B64-DC76-4FD2-8460-FEA03551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AC1DB7D-B94B-4F1B-BD51-F9F2A7A51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945688-5DDC-487B-8247-FBAAA9BB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1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CE419-E386-40A1-BF31-5F78B206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E36897-9DCB-4144-A4D1-08179E293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8495E6-B7F4-407E-BAEA-D8E0C969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EA32675-48A3-42B6-8390-E126A347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6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F782BE-71C8-49AC-B6C1-70C4E2F7D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0784B1-AE73-4AB9-BA63-AFB0FBBC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9F8C54-6A6E-4DDE-A238-68755ADE9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3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A2534-96C8-428E-BD60-517695E9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3AD190-D2D9-4E02-89B3-22DF41D20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772714-5ED4-41A4-9167-2867560A0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8B47B1-A48A-478A-B444-4C5D0F007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0F8A59-4B79-48AA-B73F-8714B80B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1A98ED-EF71-4002-BF87-478D79A9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2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40FE5-7740-4868-9D9D-A19134BBE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5647A8-8C1E-4F2D-BA69-BEF8B9B59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4BDDCE-83FB-45C8-A1AC-202EC0D96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D5775D-42E0-4EF4-9FF7-99427BDF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68A1E7-8A27-4ACC-8EAD-C38E6ABA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2D6963-C32A-4E32-9F43-783C7F937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7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C107DE-7411-4B67-97DC-A2E0A2250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88168B-3D8F-4EBC-BBB8-A1640559F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2AF298-9E8C-4D00-904D-6C0FC0FC6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158B-F516-487F-A284-32B6D38E927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6DF655-319D-4E7D-9D09-05D8424AC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FA4718-0CA5-4D8B-86A6-8BAFDEEEE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30400-B6E6-4C08-AE92-AF211561CF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3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85E35A2-8458-4E32-8C68-4824F0DFE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61F17A4-38EF-2E49-9527-0840B96D45BD}"/>
              </a:ext>
            </a:extLst>
          </p:cNvPr>
          <p:cNvSpPr txBox="1"/>
          <p:nvPr/>
        </p:nvSpPr>
        <p:spPr>
          <a:xfrm>
            <a:off x="493165" y="2823335"/>
            <a:ext cx="11224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b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Contención del gasto público</a:t>
            </a:r>
          </a:p>
          <a:p>
            <a:pPr algn="ctr"/>
            <a:r>
              <a:rPr lang="es-CR" sz="2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Medidas de ajuste hacia la sostenibilidad de las finanzas públicas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F87FDA-33A9-449B-B99C-166A6F8DC050}"/>
              </a:ext>
            </a:extLst>
          </p:cNvPr>
          <p:cNvSpPr txBox="1"/>
          <p:nvPr/>
        </p:nvSpPr>
        <p:spPr>
          <a:xfrm>
            <a:off x="2447277" y="4975334"/>
            <a:ext cx="7297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Ministerio de Hacienda</a:t>
            </a:r>
            <a:endParaRPr lang="es-CR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algn="ctr"/>
            <a:r>
              <a:rPr lang="es-CR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Martes 13 de abril, 2021</a:t>
            </a:r>
          </a:p>
        </p:txBody>
      </p:sp>
    </p:spTree>
    <p:extLst>
      <p:ext uri="{BB962C8B-B14F-4D97-AF65-F5344CB8AC3E}">
        <p14:creationId xmlns:p14="http://schemas.microsoft.com/office/powerpoint/2010/main" val="175840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2">
            <a:extLst>
              <a:ext uri="{FF2B5EF4-FFF2-40B4-BE49-F238E27FC236}">
                <a16:creationId xmlns:a16="http://schemas.microsoft.com/office/drawing/2014/main" id="{9FEDA1B1-83F2-46FF-8A7D-A9AA0F4D9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51" y="10015"/>
            <a:ext cx="12192000" cy="685190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31C3C03-93E8-4423-A5F8-F0DF0207F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" y="10015"/>
            <a:ext cx="12192000" cy="851120"/>
          </a:xfrm>
        </p:spPr>
        <p:txBody>
          <a:bodyPr>
            <a:noAutofit/>
          </a:bodyPr>
          <a:lstStyle/>
          <a:p>
            <a:pPr algn="ctr"/>
            <a:r>
              <a:rPr lang="es-CR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Algunas reflexiones finales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CuadroTexto 20">
            <a:extLst>
              <a:ext uri="{FF2B5EF4-FFF2-40B4-BE49-F238E27FC236}">
                <a16:creationId xmlns:a16="http://schemas.microsoft.com/office/drawing/2014/main" id="{BD27D1DF-D711-40F9-A988-D9623B5EDE06}"/>
              </a:ext>
            </a:extLst>
          </p:cNvPr>
          <p:cNvSpPr txBox="1"/>
          <p:nvPr/>
        </p:nvSpPr>
        <p:spPr>
          <a:xfrm>
            <a:off x="291877" y="6361723"/>
            <a:ext cx="496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Contención </a:t>
            </a:r>
            <a:r>
              <a:rPr lang="es-CR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del gasto público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B2F6A7E-E3E3-45C1-A06E-4BEECE4A9F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2636139"/>
              </p:ext>
            </p:extLst>
          </p:nvPr>
        </p:nvGraphicFramePr>
        <p:xfrm>
          <a:off x="575163" y="719666"/>
          <a:ext cx="1105037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59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85E35A2-8458-4E32-8C68-4824F0DFE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61F17A4-38EF-2E49-9527-0840B96D45BD}"/>
              </a:ext>
            </a:extLst>
          </p:cNvPr>
          <p:cNvSpPr txBox="1"/>
          <p:nvPr/>
        </p:nvSpPr>
        <p:spPr>
          <a:xfrm>
            <a:off x="493165" y="2823335"/>
            <a:ext cx="11224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b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Contención del gasto público</a:t>
            </a:r>
          </a:p>
          <a:p>
            <a:pPr algn="ctr"/>
            <a:r>
              <a:rPr lang="es-CR" sz="2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Medidas de ajuste hacia la sostenibilidad de las finanzas públicas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F87FDA-33A9-449B-B99C-166A6F8DC050}"/>
              </a:ext>
            </a:extLst>
          </p:cNvPr>
          <p:cNvSpPr txBox="1"/>
          <p:nvPr/>
        </p:nvSpPr>
        <p:spPr>
          <a:xfrm>
            <a:off x="2447277" y="4975334"/>
            <a:ext cx="7297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Ministerio de Hacienda</a:t>
            </a:r>
            <a:endParaRPr lang="es-CR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algn="ctr"/>
            <a:r>
              <a:rPr lang="es-CR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Martes 13 de abril, 2021</a:t>
            </a:r>
          </a:p>
        </p:txBody>
      </p:sp>
    </p:spTree>
    <p:extLst>
      <p:ext uri="{BB962C8B-B14F-4D97-AF65-F5344CB8AC3E}">
        <p14:creationId xmlns:p14="http://schemas.microsoft.com/office/powerpoint/2010/main" val="291483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2">
            <a:extLst>
              <a:ext uri="{FF2B5EF4-FFF2-40B4-BE49-F238E27FC236}">
                <a16:creationId xmlns:a16="http://schemas.microsoft.com/office/drawing/2014/main" id="{51717278-34A6-4B60-96C3-6C9C6C218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05" y="-1198"/>
            <a:ext cx="12192000" cy="685190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BE878C5-8D61-4251-ACC9-2EF591F4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" y="10015"/>
            <a:ext cx="12192000" cy="851120"/>
          </a:xfrm>
        </p:spPr>
        <p:txBody>
          <a:bodyPr>
            <a:noAutofit/>
          </a:bodyPr>
          <a:lstStyle/>
          <a:p>
            <a:pPr algn="ctr"/>
            <a:r>
              <a:rPr lang="es-CR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Para contener el gasto público fue necesaria la adopción de una serie de medidas…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A60061A8-153E-4D43-8592-310484623450}"/>
              </a:ext>
            </a:extLst>
          </p:cNvPr>
          <p:cNvSpPr txBox="1"/>
          <p:nvPr/>
        </p:nvSpPr>
        <p:spPr>
          <a:xfrm>
            <a:off x="800259" y="3148034"/>
            <a:ext cx="2882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Bahnschrift" panose="020B0502040204020203" pitchFamily="34" charset="0"/>
                <a:cs typeface="Arial" panose="020B0604020202020204" pitchFamily="34" charset="0"/>
              </a:rPr>
              <a:t>Reducción del Presupuesto Nacional </a:t>
            </a:r>
            <a:endParaRPr lang="es-CR" sz="2000" b="1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5">
            <a:extLst>
              <a:ext uri="{FF2B5EF4-FFF2-40B4-BE49-F238E27FC236}">
                <a16:creationId xmlns:a16="http://schemas.microsoft.com/office/drawing/2014/main" id="{C26E6E3A-1CE9-4A9B-A3FA-45C5B748B3B0}"/>
              </a:ext>
            </a:extLst>
          </p:cNvPr>
          <p:cNvSpPr txBox="1"/>
          <p:nvPr/>
        </p:nvSpPr>
        <p:spPr>
          <a:xfrm>
            <a:off x="4601002" y="1341525"/>
            <a:ext cx="2874214" cy="707886"/>
          </a:xfrm>
          <a:prstGeom prst="rect">
            <a:avLst/>
          </a:prstGeom>
          <a:noFill/>
          <a:ln w="25400" cap="rnd">
            <a:solidFill>
              <a:schemeClr val="accent5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>
                <a:latin typeface="Bahnschrift" panose="020B0502040204020203" pitchFamily="34" charset="0"/>
                <a:cs typeface="Arial" panose="020B0604020202020204" pitchFamily="34" charset="0"/>
              </a:rPr>
              <a:t>Presupuesto Ordinario de la República 2021</a:t>
            </a:r>
          </a:p>
        </p:txBody>
      </p:sp>
      <p:grpSp>
        <p:nvGrpSpPr>
          <p:cNvPr id="20" name="Grupo 11">
            <a:extLst>
              <a:ext uri="{FF2B5EF4-FFF2-40B4-BE49-F238E27FC236}">
                <a16:creationId xmlns:a16="http://schemas.microsoft.com/office/drawing/2014/main" id="{9B962BB8-D99E-4C4E-AAE0-72737D30DFE6}"/>
              </a:ext>
            </a:extLst>
          </p:cNvPr>
          <p:cNvGrpSpPr/>
          <p:nvPr/>
        </p:nvGrpSpPr>
        <p:grpSpPr>
          <a:xfrm>
            <a:off x="4781316" y="2482647"/>
            <a:ext cx="7325608" cy="800219"/>
            <a:chOff x="4852987" y="1083566"/>
            <a:chExt cx="7325608" cy="800219"/>
          </a:xfrm>
        </p:grpSpPr>
        <p:sp>
          <p:nvSpPr>
            <p:cNvPr id="21" name="CuadroTexto 6">
              <a:extLst>
                <a:ext uri="{FF2B5EF4-FFF2-40B4-BE49-F238E27FC236}">
                  <a16:creationId xmlns:a16="http://schemas.microsoft.com/office/drawing/2014/main" id="{D5EF30CF-9783-408E-96B7-E24447C4BB35}"/>
                </a:ext>
              </a:extLst>
            </p:cNvPr>
            <p:cNvSpPr txBox="1"/>
            <p:nvPr/>
          </p:nvSpPr>
          <p:spPr>
            <a:xfrm>
              <a:off x="4852987" y="1083566"/>
              <a:ext cx="218598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Reducción del gasto primario</a:t>
              </a:r>
            </a:p>
            <a:p>
              <a:pPr algn="ctr"/>
              <a:r>
                <a:rPr lang="es-CR" b="1" dirty="0">
                  <a:latin typeface="Bahnschrift" panose="020B0502040204020203" pitchFamily="34" charset="0"/>
                  <a:cs typeface="Arial" panose="020B0604020202020204" pitchFamily="34" charset="0"/>
                </a:rPr>
                <a:t>¢368.664</a:t>
              </a:r>
              <a:r>
                <a:rPr lang="es-CR" dirty="0">
                  <a:latin typeface="Bahnschrift" panose="020B0502040204020203" pitchFamily="34" charset="0"/>
                  <a:cs typeface="Arial" panose="020B0604020202020204" pitchFamily="34" charset="0"/>
                </a:rPr>
                <a:t> millones</a:t>
              </a:r>
            </a:p>
          </p:txBody>
        </p:sp>
        <p:sp>
          <p:nvSpPr>
            <p:cNvPr id="22" name="CuadroTexto 7">
              <a:extLst>
                <a:ext uri="{FF2B5EF4-FFF2-40B4-BE49-F238E27FC236}">
                  <a16:creationId xmlns:a16="http://schemas.microsoft.com/office/drawing/2014/main" id="{506D6707-9ADB-4FE1-BEAB-5D681A84A563}"/>
                </a:ext>
              </a:extLst>
            </p:cNvPr>
            <p:cNvSpPr txBox="1"/>
            <p:nvPr/>
          </p:nvSpPr>
          <p:spPr>
            <a:xfrm>
              <a:off x="7492824" y="1191288"/>
              <a:ext cx="21859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Propuesta de reducción</a:t>
              </a:r>
            </a:p>
            <a:p>
              <a:pPr algn="ctr"/>
              <a:r>
                <a:rPr lang="es-CR" b="1" dirty="0">
                  <a:latin typeface="Bahnschrift" panose="020B0502040204020203" pitchFamily="34" charset="0"/>
                  <a:cs typeface="Arial" panose="020B0604020202020204" pitchFamily="34" charset="0"/>
                </a:rPr>
                <a:t>¢164.000</a:t>
              </a:r>
              <a:r>
                <a:rPr lang="es-CR" dirty="0">
                  <a:latin typeface="Bahnschrift" panose="020B0502040204020203" pitchFamily="34" charset="0"/>
                  <a:cs typeface="Arial" panose="020B0604020202020204" pitchFamily="34" charset="0"/>
                </a:rPr>
                <a:t> millones</a:t>
              </a:r>
            </a:p>
          </p:txBody>
        </p:sp>
        <p:sp>
          <p:nvSpPr>
            <p:cNvPr id="23" name="CuadroTexto 8">
              <a:extLst>
                <a:ext uri="{FF2B5EF4-FFF2-40B4-BE49-F238E27FC236}">
                  <a16:creationId xmlns:a16="http://schemas.microsoft.com/office/drawing/2014/main" id="{1CB8BAA5-3D7E-4529-A4E6-9FBAAC03A2AC}"/>
                </a:ext>
              </a:extLst>
            </p:cNvPr>
            <p:cNvSpPr txBox="1"/>
            <p:nvPr/>
          </p:nvSpPr>
          <p:spPr>
            <a:xfrm>
              <a:off x="6984912" y="1098955"/>
              <a:ext cx="5619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latin typeface="Bahnschrift" panose="020B0502040204020203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24" name="CuadroTexto 9">
              <a:extLst>
                <a:ext uri="{FF2B5EF4-FFF2-40B4-BE49-F238E27FC236}">
                  <a16:creationId xmlns:a16="http://schemas.microsoft.com/office/drawing/2014/main" id="{629F2A21-282D-4F30-B635-0C99CC6C20BB}"/>
                </a:ext>
              </a:extLst>
            </p:cNvPr>
            <p:cNvSpPr txBox="1"/>
            <p:nvPr/>
          </p:nvSpPr>
          <p:spPr>
            <a:xfrm>
              <a:off x="9624749" y="1098955"/>
              <a:ext cx="5619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latin typeface="Bahnschrift" panose="020B0502040204020203" pitchFamily="34" charset="0"/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25" name="CuadroTexto 10">
              <a:extLst>
                <a:ext uri="{FF2B5EF4-FFF2-40B4-BE49-F238E27FC236}">
                  <a16:creationId xmlns:a16="http://schemas.microsoft.com/office/drawing/2014/main" id="{04F00B83-6FEC-45DE-A848-1230D6D8EB2D}"/>
                </a:ext>
              </a:extLst>
            </p:cNvPr>
            <p:cNvSpPr txBox="1"/>
            <p:nvPr/>
          </p:nvSpPr>
          <p:spPr>
            <a:xfrm>
              <a:off x="10132661" y="1191288"/>
              <a:ext cx="20459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Reducción total</a:t>
              </a:r>
            </a:p>
            <a:p>
              <a:pPr algn="ctr"/>
              <a:r>
                <a:rPr lang="es-CR" b="1" dirty="0">
                  <a:latin typeface="Bahnschrift" panose="020B0502040204020203" pitchFamily="34" charset="0"/>
                  <a:cs typeface="Arial" panose="020B0604020202020204" pitchFamily="34" charset="0"/>
                </a:rPr>
                <a:t>¢532.644</a:t>
              </a:r>
              <a:r>
                <a:rPr lang="es-CR" dirty="0">
                  <a:latin typeface="Bahnschrift" panose="020B0502040204020203" pitchFamily="34" charset="0"/>
                  <a:cs typeface="Arial" panose="020B0604020202020204" pitchFamily="34" charset="0"/>
                </a:rPr>
                <a:t> millones</a:t>
              </a:r>
            </a:p>
          </p:txBody>
        </p:sp>
      </p:grp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00BED855-6DBB-4223-8488-FC01F2636937}"/>
              </a:ext>
            </a:extLst>
          </p:cNvPr>
          <p:cNvCxnSpPr>
            <a:stCxn id="19" idx="1"/>
            <a:endCxn id="21" idx="1"/>
          </p:cNvCxnSpPr>
          <p:nvPr/>
        </p:nvCxnSpPr>
        <p:spPr>
          <a:xfrm rot="10800000" flipH="1" flipV="1">
            <a:off x="4601002" y="1695467"/>
            <a:ext cx="180314" cy="1187289"/>
          </a:xfrm>
          <a:prstGeom prst="bentConnector3">
            <a:avLst>
              <a:gd name="adj1" fmla="val -126779"/>
            </a:avLst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5">
            <a:extLst>
              <a:ext uri="{FF2B5EF4-FFF2-40B4-BE49-F238E27FC236}">
                <a16:creationId xmlns:a16="http://schemas.microsoft.com/office/drawing/2014/main" id="{45C796D6-036A-43CD-8B76-877D3BF8CDE4}"/>
              </a:ext>
            </a:extLst>
          </p:cNvPr>
          <p:cNvSpPr txBox="1"/>
          <p:nvPr/>
        </p:nvSpPr>
        <p:spPr>
          <a:xfrm>
            <a:off x="4601002" y="3933545"/>
            <a:ext cx="2874214" cy="707886"/>
          </a:xfrm>
          <a:prstGeom prst="rect">
            <a:avLst/>
          </a:prstGeom>
          <a:noFill/>
          <a:ln w="25400" cap="rnd">
            <a:solidFill>
              <a:schemeClr val="accent5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>
                <a:latin typeface="Bahnschrift" panose="020B0502040204020203" pitchFamily="34" charset="0"/>
                <a:cs typeface="Arial" panose="020B0604020202020204" pitchFamily="34" charset="0"/>
              </a:rPr>
              <a:t>Compromiso Presupuesto 2022</a:t>
            </a:r>
          </a:p>
        </p:txBody>
      </p:sp>
      <p:sp>
        <p:nvSpPr>
          <p:cNvPr id="42" name="CuadroTexto 22">
            <a:extLst>
              <a:ext uri="{FF2B5EF4-FFF2-40B4-BE49-F238E27FC236}">
                <a16:creationId xmlns:a16="http://schemas.microsoft.com/office/drawing/2014/main" id="{C131E6FB-7252-4A1B-A451-A62B2E3F8B52}"/>
              </a:ext>
            </a:extLst>
          </p:cNvPr>
          <p:cNvSpPr txBox="1"/>
          <p:nvPr/>
        </p:nvSpPr>
        <p:spPr>
          <a:xfrm>
            <a:off x="4874229" y="4960057"/>
            <a:ext cx="3293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latin typeface="Bahnschrift" panose="020B0502040204020203" pitchFamily="34" charset="0"/>
                <a:cs typeface="Arial" panose="020B0604020202020204" pitchFamily="34" charset="0"/>
              </a:rPr>
              <a:t>Recorte por ¢170.000 millones de gasto primario (0,47% del PIB).</a:t>
            </a:r>
            <a:endParaRPr lang="es-CR" sz="20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FFF58CE9-3064-4492-A747-BFA0D7AE859E}"/>
              </a:ext>
            </a:extLst>
          </p:cNvPr>
          <p:cNvCxnSpPr>
            <a:cxnSpLocks/>
            <a:stCxn id="41" idx="1"/>
            <a:endCxn id="42" idx="1"/>
          </p:cNvCxnSpPr>
          <p:nvPr/>
        </p:nvCxnSpPr>
        <p:spPr>
          <a:xfrm rot="10800000" flipH="1" flipV="1">
            <a:off x="4601001" y="4287487"/>
            <a:ext cx="273227" cy="964957"/>
          </a:xfrm>
          <a:prstGeom prst="bentConnector3">
            <a:avLst>
              <a:gd name="adj1" fmla="val -83667"/>
            </a:avLst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20">
            <a:extLst>
              <a:ext uri="{FF2B5EF4-FFF2-40B4-BE49-F238E27FC236}">
                <a16:creationId xmlns:a16="http://schemas.microsoft.com/office/drawing/2014/main" id="{FEAB53A7-74D8-424A-8FA9-30EE97143E06}"/>
              </a:ext>
            </a:extLst>
          </p:cNvPr>
          <p:cNvSpPr txBox="1"/>
          <p:nvPr/>
        </p:nvSpPr>
        <p:spPr>
          <a:xfrm>
            <a:off x="291877" y="6361723"/>
            <a:ext cx="496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Contención </a:t>
            </a:r>
            <a:r>
              <a:rPr lang="es-CR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del gasto público</a:t>
            </a:r>
          </a:p>
        </p:txBody>
      </p:sp>
    </p:spTree>
    <p:extLst>
      <p:ext uri="{BB962C8B-B14F-4D97-AF65-F5344CB8AC3E}">
        <p14:creationId xmlns:p14="http://schemas.microsoft.com/office/powerpoint/2010/main" val="103308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2">
            <a:extLst>
              <a:ext uri="{FF2B5EF4-FFF2-40B4-BE49-F238E27FC236}">
                <a16:creationId xmlns:a16="http://schemas.microsoft.com/office/drawing/2014/main" id="{51717278-34A6-4B60-96C3-6C9C6C218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05" y="-1198"/>
            <a:ext cx="12192000" cy="685190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BE878C5-8D61-4251-ACC9-2EF591F4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" y="10015"/>
            <a:ext cx="12192000" cy="851120"/>
          </a:xfrm>
        </p:spPr>
        <p:txBody>
          <a:bodyPr>
            <a:noAutofit/>
          </a:bodyPr>
          <a:lstStyle/>
          <a:p>
            <a:pPr algn="ctr"/>
            <a:r>
              <a:rPr lang="es-CR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…aspecto que podría minarse con los presupuestos extraordinarios.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A60061A8-153E-4D43-8592-310484623450}"/>
              </a:ext>
            </a:extLst>
          </p:cNvPr>
          <p:cNvSpPr txBox="1"/>
          <p:nvPr/>
        </p:nvSpPr>
        <p:spPr>
          <a:xfrm>
            <a:off x="574024" y="2084191"/>
            <a:ext cx="2882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Bahnschrift" panose="020B0502040204020203" pitchFamily="34" charset="0"/>
                <a:cs typeface="Arial" panose="020B0604020202020204" pitchFamily="34" charset="0"/>
              </a:rPr>
              <a:t>Reducción del Presupuesto Nacional </a:t>
            </a:r>
            <a:endParaRPr lang="es-CR" sz="2000" b="1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5">
            <a:extLst>
              <a:ext uri="{FF2B5EF4-FFF2-40B4-BE49-F238E27FC236}">
                <a16:creationId xmlns:a16="http://schemas.microsoft.com/office/drawing/2014/main" id="{C26E6E3A-1CE9-4A9B-A3FA-45C5B748B3B0}"/>
              </a:ext>
            </a:extLst>
          </p:cNvPr>
          <p:cNvSpPr txBox="1"/>
          <p:nvPr/>
        </p:nvSpPr>
        <p:spPr>
          <a:xfrm>
            <a:off x="4601002" y="1341525"/>
            <a:ext cx="2874214" cy="707886"/>
          </a:xfrm>
          <a:prstGeom prst="rect">
            <a:avLst/>
          </a:prstGeom>
          <a:noFill/>
          <a:ln w="25400" cap="rnd">
            <a:solidFill>
              <a:schemeClr val="accent5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>
                <a:latin typeface="Bahnschrift" panose="020B0502040204020203" pitchFamily="34" charset="0"/>
                <a:cs typeface="Arial" panose="020B0604020202020204" pitchFamily="34" charset="0"/>
              </a:rPr>
              <a:t>Presupuesto Ordinario de la República 2021</a:t>
            </a:r>
          </a:p>
        </p:txBody>
      </p:sp>
      <p:grpSp>
        <p:nvGrpSpPr>
          <p:cNvPr id="20" name="Grupo 11">
            <a:extLst>
              <a:ext uri="{FF2B5EF4-FFF2-40B4-BE49-F238E27FC236}">
                <a16:creationId xmlns:a16="http://schemas.microsoft.com/office/drawing/2014/main" id="{9B962BB8-D99E-4C4E-AAE0-72737D30DFE6}"/>
              </a:ext>
            </a:extLst>
          </p:cNvPr>
          <p:cNvGrpSpPr/>
          <p:nvPr/>
        </p:nvGrpSpPr>
        <p:grpSpPr>
          <a:xfrm>
            <a:off x="4781316" y="2482647"/>
            <a:ext cx="7325608" cy="800219"/>
            <a:chOff x="4852987" y="1083566"/>
            <a:chExt cx="7325608" cy="800219"/>
          </a:xfrm>
        </p:grpSpPr>
        <p:sp>
          <p:nvSpPr>
            <p:cNvPr id="21" name="CuadroTexto 6">
              <a:extLst>
                <a:ext uri="{FF2B5EF4-FFF2-40B4-BE49-F238E27FC236}">
                  <a16:creationId xmlns:a16="http://schemas.microsoft.com/office/drawing/2014/main" id="{D5EF30CF-9783-408E-96B7-E24447C4BB35}"/>
                </a:ext>
              </a:extLst>
            </p:cNvPr>
            <p:cNvSpPr txBox="1"/>
            <p:nvPr/>
          </p:nvSpPr>
          <p:spPr>
            <a:xfrm>
              <a:off x="4852987" y="1083566"/>
              <a:ext cx="218598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Reducción del gasto primario</a:t>
              </a:r>
            </a:p>
            <a:p>
              <a:pPr algn="ctr"/>
              <a:r>
                <a:rPr lang="es-CR" b="1" dirty="0">
                  <a:latin typeface="Bahnschrift" panose="020B0502040204020203" pitchFamily="34" charset="0"/>
                  <a:cs typeface="Arial" panose="020B0604020202020204" pitchFamily="34" charset="0"/>
                </a:rPr>
                <a:t>¢368.664</a:t>
              </a:r>
              <a:r>
                <a:rPr lang="es-CR" dirty="0">
                  <a:latin typeface="Bahnschrift" panose="020B0502040204020203" pitchFamily="34" charset="0"/>
                  <a:cs typeface="Arial" panose="020B0604020202020204" pitchFamily="34" charset="0"/>
                </a:rPr>
                <a:t> millones</a:t>
              </a:r>
            </a:p>
          </p:txBody>
        </p:sp>
        <p:sp>
          <p:nvSpPr>
            <p:cNvPr id="22" name="CuadroTexto 7">
              <a:extLst>
                <a:ext uri="{FF2B5EF4-FFF2-40B4-BE49-F238E27FC236}">
                  <a16:creationId xmlns:a16="http://schemas.microsoft.com/office/drawing/2014/main" id="{506D6707-9ADB-4FE1-BEAB-5D681A84A563}"/>
                </a:ext>
              </a:extLst>
            </p:cNvPr>
            <p:cNvSpPr txBox="1"/>
            <p:nvPr/>
          </p:nvSpPr>
          <p:spPr>
            <a:xfrm>
              <a:off x="7492824" y="1191288"/>
              <a:ext cx="21859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Propuesta de reducción</a:t>
              </a:r>
            </a:p>
            <a:p>
              <a:pPr algn="ctr"/>
              <a:r>
                <a:rPr lang="es-CR" b="1" dirty="0">
                  <a:latin typeface="Bahnschrift" panose="020B0502040204020203" pitchFamily="34" charset="0"/>
                  <a:cs typeface="Arial" panose="020B0604020202020204" pitchFamily="34" charset="0"/>
                </a:rPr>
                <a:t>¢164.000</a:t>
              </a:r>
              <a:r>
                <a:rPr lang="es-CR" dirty="0">
                  <a:latin typeface="Bahnschrift" panose="020B0502040204020203" pitchFamily="34" charset="0"/>
                  <a:cs typeface="Arial" panose="020B0604020202020204" pitchFamily="34" charset="0"/>
                </a:rPr>
                <a:t> millones</a:t>
              </a:r>
            </a:p>
          </p:txBody>
        </p:sp>
        <p:sp>
          <p:nvSpPr>
            <p:cNvPr id="23" name="CuadroTexto 8">
              <a:extLst>
                <a:ext uri="{FF2B5EF4-FFF2-40B4-BE49-F238E27FC236}">
                  <a16:creationId xmlns:a16="http://schemas.microsoft.com/office/drawing/2014/main" id="{1CB8BAA5-3D7E-4529-A4E6-9FBAAC03A2AC}"/>
                </a:ext>
              </a:extLst>
            </p:cNvPr>
            <p:cNvSpPr txBox="1"/>
            <p:nvPr/>
          </p:nvSpPr>
          <p:spPr>
            <a:xfrm>
              <a:off x="6984912" y="1098955"/>
              <a:ext cx="5619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latin typeface="Bahnschrift" panose="020B0502040204020203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24" name="CuadroTexto 9">
              <a:extLst>
                <a:ext uri="{FF2B5EF4-FFF2-40B4-BE49-F238E27FC236}">
                  <a16:creationId xmlns:a16="http://schemas.microsoft.com/office/drawing/2014/main" id="{629F2A21-282D-4F30-B635-0C99CC6C20BB}"/>
                </a:ext>
              </a:extLst>
            </p:cNvPr>
            <p:cNvSpPr txBox="1"/>
            <p:nvPr/>
          </p:nvSpPr>
          <p:spPr>
            <a:xfrm>
              <a:off x="9624749" y="1098955"/>
              <a:ext cx="5619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latin typeface="Bahnschrift" panose="020B0502040204020203" pitchFamily="34" charset="0"/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25" name="CuadroTexto 10">
              <a:extLst>
                <a:ext uri="{FF2B5EF4-FFF2-40B4-BE49-F238E27FC236}">
                  <a16:creationId xmlns:a16="http://schemas.microsoft.com/office/drawing/2014/main" id="{04F00B83-6FEC-45DE-A848-1230D6D8EB2D}"/>
                </a:ext>
              </a:extLst>
            </p:cNvPr>
            <p:cNvSpPr txBox="1"/>
            <p:nvPr/>
          </p:nvSpPr>
          <p:spPr>
            <a:xfrm>
              <a:off x="10132661" y="1191288"/>
              <a:ext cx="20459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Reducción total</a:t>
              </a:r>
            </a:p>
            <a:p>
              <a:pPr algn="ctr"/>
              <a:r>
                <a:rPr lang="es-CR" b="1" dirty="0">
                  <a:latin typeface="Bahnschrift" panose="020B0502040204020203" pitchFamily="34" charset="0"/>
                  <a:cs typeface="Arial" panose="020B0604020202020204" pitchFamily="34" charset="0"/>
                </a:rPr>
                <a:t>¢532.644</a:t>
              </a:r>
              <a:r>
                <a:rPr lang="es-CR" dirty="0">
                  <a:latin typeface="Bahnschrift" panose="020B0502040204020203" pitchFamily="34" charset="0"/>
                  <a:cs typeface="Arial" panose="020B0604020202020204" pitchFamily="34" charset="0"/>
                </a:rPr>
                <a:t> millones</a:t>
              </a:r>
            </a:p>
          </p:txBody>
        </p:sp>
      </p:grp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00BED855-6DBB-4223-8488-FC01F2636937}"/>
              </a:ext>
            </a:extLst>
          </p:cNvPr>
          <p:cNvCxnSpPr>
            <a:stCxn id="19" idx="1"/>
            <a:endCxn id="21" idx="1"/>
          </p:cNvCxnSpPr>
          <p:nvPr/>
        </p:nvCxnSpPr>
        <p:spPr>
          <a:xfrm rot="10800000" flipH="1" flipV="1">
            <a:off x="4601002" y="1695467"/>
            <a:ext cx="180314" cy="1187289"/>
          </a:xfrm>
          <a:prstGeom prst="bentConnector3">
            <a:avLst>
              <a:gd name="adj1" fmla="val -126779"/>
            </a:avLst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A935A5C4-D4E8-4239-A28C-8A5A53FF2C0F}"/>
              </a:ext>
            </a:extLst>
          </p:cNvPr>
          <p:cNvSpPr txBox="1"/>
          <p:nvPr/>
        </p:nvSpPr>
        <p:spPr>
          <a:xfrm>
            <a:off x="840509" y="3860800"/>
            <a:ext cx="10557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Bahnschrift" panose="020B0502040204020203" pitchFamily="34" charset="0"/>
              </a:rPr>
              <a:t>Esta reducción se pone en riesgo con los presupuestos extraordinarios:</a:t>
            </a:r>
            <a:endParaRPr lang="es-CR" sz="1600" b="1" dirty="0">
              <a:latin typeface="Bahnschrift" panose="020B0502040204020203" pitchFamily="3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06FC083-608B-4032-93F8-BA00A25A1C28}"/>
              </a:ext>
            </a:extLst>
          </p:cNvPr>
          <p:cNvGrpSpPr/>
          <p:nvPr/>
        </p:nvGrpSpPr>
        <p:grpSpPr>
          <a:xfrm>
            <a:off x="907782" y="4633577"/>
            <a:ext cx="10260653" cy="815608"/>
            <a:chOff x="369455" y="4604294"/>
            <a:chExt cx="10260653" cy="815608"/>
          </a:xfrm>
        </p:grpSpPr>
        <p:sp>
          <p:nvSpPr>
            <p:cNvPr id="18" name="CuadroTexto 6">
              <a:extLst>
                <a:ext uri="{FF2B5EF4-FFF2-40B4-BE49-F238E27FC236}">
                  <a16:creationId xmlns:a16="http://schemas.microsoft.com/office/drawing/2014/main" id="{7B6BC213-2E2E-4552-B427-BB1A2E99BB37}"/>
                </a:ext>
              </a:extLst>
            </p:cNvPr>
            <p:cNvSpPr txBox="1"/>
            <p:nvPr/>
          </p:nvSpPr>
          <p:spPr>
            <a:xfrm>
              <a:off x="369455" y="4619683"/>
              <a:ext cx="2390557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I Presupuesto Extraordinario</a:t>
              </a:r>
            </a:p>
            <a:p>
              <a:pPr algn="ctr"/>
              <a:r>
                <a:rPr lang="es-CR" b="1" dirty="0">
                  <a:latin typeface="Bahnschrift" panose="020B0502040204020203" pitchFamily="34" charset="0"/>
                  <a:cs typeface="Arial" panose="020B0604020202020204" pitchFamily="34" charset="0"/>
                </a:rPr>
                <a:t>¢40.500</a:t>
              </a:r>
              <a:r>
                <a:rPr lang="es-CR" dirty="0">
                  <a:latin typeface="Bahnschrift" panose="020B0502040204020203" pitchFamily="34" charset="0"/>
                  <a:cs typeface="Arial" panose="020B0604020202020204" pitchFamily="34" charset="0"/>
                </a:rPr>
                <a:t> millones</a:t>
              </a:r>
            </a:p>
          </p:txBody>
        </p:sp>
        <p:sp>
          <p:nvSpPr>
            <p:cNvPr id="26" name="CuadroTexto 7">
              <a:extLst>
                <a:ext uri="{FF2B5EF4-FFF2-40B4-BE49-F238E27FC236}">
                  <a16:creationId xmlns:a16="http://schemas.microsoft.com/office/drawing/2014/main" id="{63AF006A-BAE7-43EB-8701-29F14768BA4F}"/>
                </a:ext>
              </a:extLst>
            </p:cNvPr>
            <p:cNvSpPr txBox="1"/>
            <p:nvPr/>
          </p:nvSpPr>
          <p:spPr>
            <a:xfrm>
              <a:off x="3213861" y="4619683"/>
              <a:ext cx="218598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II Presupuesto Extraordinario</a:t>
              </a:r>
            </a:p>
            <a:p>
              <a:pPr algn="ctr"/>
              <a:r>
                <a:rPr lang="es-CR" b="1" dirty="0">
                  <a:latin typeface="Bahnschrift" panose="020B0502040204020203" pitchFamily="34" charset="0"/>
                  <a:cs typeface="Arial" panose="020B0604020202020204" pitchFamily="34" charset="0"/>
                </a:rPr>
                <a:t>¢21.299</a:t>
              </a:r>
              <a:r>
                <a:rPr lang="es-CR" dirty="0">
                  <a:latin typeface="Bahnschrift" panose="020B0502040204020203" pitchFamily="34" charset="0"/>
                  <a:cs typeface="Arial" panose="020B0604020202020204" pitchFamily="34" charset="0"/>
                </a:rPr>
                <a:t> millones</a:t>
              </a:r>
            </a:p>
          </p:txBody>
        </p:sp>
        <p:sp>
          <p:nvSpPr>
            <p:cNvPr id="27" name="CuadroTexto 8">
              <a:extLst>
                <a:ext uri="{FF2B5EF4-FFF2-40B4-BE49-F238E27FC236}">
                  <a16:creationId xmlns:a16="http://schemas.microsoft.com/office/drawing/2014/main" id="{AC8F9605-445C-47DC-99D1-4FC9278BF044}"/>
                </a:ext>
              </a:extLst>
            </p:cNvPr>
            <p:cNvSpPr txBox="1"/>
            <p:nvPr/>
          </p:nvSpPr>
          <p:spPr>
            <a:xfrm>
              <a:off x="2634130" y="4635072"/>
              <a:ext cx="5619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latin typeface="Bahnschrift" panose="020B0502040204020203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28" name="CuadroTexto 9">
              <a:extLst>
                <a:ext uri="{FF2B5EF4-FFF2-40B4-BE49-F238E27FC236}">
                  <a16:creationId xmlns:a16="http://schemas.microsoft.com/office/drawing/2014/main" id="{351523C0-34A5-45A0-91FD-958EF6F116E1}"/>
                </a:ext>
              </a:extLst>
            </p:cNvPr>
            <p:cNvSpPr txBox="1"/>
            <p:nvPr/>
          </p:nvSpPr>
          <p:spPr>
            <a:xfrm>
              <a:off x="8022199" y="4635072"/>
              <a:ext cx="5619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latin typeface="Bahnschrift" panose="020B0502040204020203" pitchFamily="34" charset="0"/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29" name="CuadroTexto 10">
              <a:extLst>
                <a:ext uri="{FF2B5EF4-FFF2-40B4-BE49-F238E27FC236}">
                  <a16:creationId xmlns:a16="http://schemas.microsoft.com/office/drawing/2014/main" id="{CED55A98-D937-494C-9A16-1B141A0DB64A}"/>
                </a:ext>
              </a:extLst>
            </p:cNvPr>
            <p:cNvSpPr txBox="1"/>
            <p:nvPr/>
          </p:nvSpPr>
          <p:spPr>
            <a:xfrm>
              <a:off x="5873744" y="4604294"/>
              <a:ext cx="204593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III Presupuesto Extraordinario*</a:t>
              </a:r>
            </a:p>
            <a:p>
              <a:pPr algn="ctr"/>
              <a:r>
                <a:rPr lang="es-CR" b="1" dirty="0">
                  <a:latin typeface="Bahnschrift" panose="020B0502040204020203" pitchFamily="34" charset="0"/>
                  <a:cs typeface="Arial" panose="020B0604020202020204" pitchFamily="34" charset="0"/>
                </a:rPr>
                <a:t>¢153.045</a:t>
              </a:r>
              <a:r>
                <a:rPr lang="es-CR" dirty="0">
                  <a:latin typeface="Bahnschrift" panose="020B0502040204020203" pitchFamily="34" charset="0"/>
                  <a:cs typeface="Arial" panose="020B0604020202020204" pitchFamily="34" charset="0"/>
                </a:rPr>
                <a:t> millones</a:t>
              </a:r>
            </a:p>
          </p:txBody>
        </p:sp>
        <p:sp>
          <p:nvSpPr>
            <p:cNvPr id="30" name="CuadroTexto 10">
              <a:extLst>
                <a:ext uri="{FF2B5EF4-FFF2-40B4-BE49-F238E27FC236}">
                  <a16:creationId xmlns:a16="http://schemas.microsoft.com/office/drawing/2014/main" id="{9BA6CDD3-5274-45D3-A698-93489E2EA124}"/>
                </a:ext>
              </a:extLst>
            </p:cNvPr>
            <p:cNvSpPr txBox="1"/>
            <p:nvPr/>
          </p:nvSpPr>
          <p:spPr>
            <a:xfrm>
              <a:off x="8584174" y="4727405"/>
              <a:ext cx="20459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Incorporación total</a:t>
              </a:r>
            </a:p>
            <a:p>
              <a:pPr algn="ctr"/>
              <a:r>
                <a:rPr lang="es-CR" b="1" dirty="0">
                  <a:latin typeface="Bahnschrift" panose="020B0502040204020203" pitchFamily="34" charset="0"/>
                  <a:cs typeface="Arial" panose="020B0604020202020204" pitchFamily="34" charset="0"/>
                </a:rPr>
                <a:t>¢214.844 </a:t>
              </a:r>
              <a:r>
                <a:rPr lang="es-CR" dirty="0">
                  <a:latin typeface="Bahnschrift" panose="020B0502040204020203" pitchFamily="34" charset="0"/>
                  <a:cs typeface="Arial" panose="020B0604020202020204" pitchFamily="34" charset="0"/>
                </a:rPr>
                <a:t>millones</a:t>
              </a:r>
            </a:p>
          </p:txBody>
        </p:sp>
        <p:sp>
          <p:nvSpPr>
            <p:cNvPr id="31" name="CuadroTexto 8">
              <a:extLst>
                <a:ext uri="{FF2B5EF4-FFF2-40B4-BE49-F238E27FC236}">
                  <a16:creationId xmlns:a16="http://schemas.microsoft.com/office/drawing/2014/main" id="{34907571-556E-4A37-BAEA-8B7DF61C3CD2}"/>
                </a:ext>
              </a:extLst>
            </p:cNvPr>
            <p:cNvSpPr txBox="1"/>
            <p:nvPr/>
          </p:nvSpPr>
          <p:spPr>
            <a:xfrm>
              <a:off x="5169156" y="4635072"/>
              <a:ext cx="5619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latin typeface="Bahnschrift" panose="020B0502040204020203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07662778-B3F2-4B69-AA29-5E081A0B171B}"/>
              </a:ext>
            </a:extLst>
          </p:cNvPr>
          <p:cNvSpPr txBox="1"/>
          <p:nvPr/>
        </p:nvSpPr>
        <p:spPr>
          <a:xfrm>
            <a:off x="158388" y="5914186"/>
            <a:ext cx="5041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Bahnschrift" panose="020B0502040204020203" pitchFamily="34" charset="0"/>
              </a:rPr>
              <a:t>*Incremento neto: Hacienda Digital equivale a ¢96.219 millones</a:t>
            </a:r>
            <a:endParaRPr lang="es-CR" sz="1200" dirty="0">
              <a:latin typeface="Bahnschrift" panose="020B0502040204020203" pitchFamily="34" charset="0"/>
            </a:endParaRPr>
          </a:p>
        </p:txBody>
      </p:sp>
      <p:sp>
        <p:nvSpPr>
          <p:cNvPr id="32" name="CuadroTexto 20">
            <a:extLst>
              <a:ext uri="{FF2B5EF4-FFF2-40B4-BE49-F238E27FC236}">
                <a16:creationId xmlns:a16="http://schemas.microsoft.com/office/drawing/2014/main" id="{F1CD442F-8FD2-445F-97C7-CAEE0DCD7616}"/>
              </a:ext>
            </a:extLst>
          </p:cNvPr>
          <p:cNvSpPr txBox="1"/>
          <p:nvPr/>
        </p:nvSpPr>
        <p:spPr>
          <a:xfrm>
            <a:off x="291877" y="6361723"/>
            <a:ext cx="496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Contención </a:t>
            </a:r>
            <a:r>
              <a:rPr lang="es-CR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del gasto público</a:t>
            </a:r>
          </a:p>
        </p:txBody>
      </p:sp>
    </p:spTree>
    <p:extLst>
      <p:ext uri="{BB962C8B-B14F-4D97-AF65-F5344CB8AC3E}">
        <p14:creationId xmlns:p14="http://schemas.microsoft.com/office/powerpoint/2010/main" val="94111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2">
            <a:extLst>
              <a:ext uri="{FF2B5EF4-FFF2-40B4-BE49-F238E27FC236}">
                <a16:creationId xmlns:a16="http://schemas.microsoft.com/office/drawing/2014/main" id="{51717278-34A6-4B60-96C3-6C9C6C218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05" y="-1198"/>
            <a:ext cx="12192000" cy="6851904"/>
          </a:xfrm>
          <a:prstGeom prst="rect">
            <a:avLst/>
          </a:prstGeom>
        </p:spPr>
      </p:pic>
      <p:sp>
        <p:nvSpPr>
          <p:cNvPr id="27" name="Title 3">
            <a:extLst>
              <a:ext uri="{FF2B5EF4-FFF2-40B4-BE49-F238E27FC236}">
                <a16:creationId xmlns:a16="http://schemas.microsoft.com/office/drawing/2014/main" id="{782DC8B5-F8F0-45D9-8595-4DF112D3B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" y="10015"/>
            <a:ext cx="12192000" cy="851120"/>
          </a:xfrm>
        </p:spPr>
        <p:txBody>
          <a:bodyPr>
            <a:noAutofit/>
          </a:bodyPr>
          <a:lstStyle/>
          <a:p>
            <a:pPr algn="ctr"/>
            <a:r>
              <a:rPr lang="es-CR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…para cumplir los objetivos fiscales se debe administrar la ejecución del gasto…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5" name="CuadroTexto 20">
            <a:extLst>
              <a:ext uri="{FF2B5EF4-FFF2-40B4-BE49-F238E27FC236}">
                <a16:creationId xmlns:a16="http://schemas.microsoft.com/office/drawing/2014/main" id="{0FC98EC1-E02C-4C14-A8F8-15FA5293E234}"/>
              </a:ext>
            </a:extLst>
          </p:cNvPr>
          <p:cNvSpPr txBox="1"/>
          <p:nvPr/>
        </p:nvSpPr>
        <p:spPr>
          <a:xfrm>
            <a:off x="291877" y="6361723"/>
            <a:ext cx="496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Contención </a:t>
            </a:r>
            <a:r>
              <a:rPr lang="es-CR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del gasto público</a:t>
            </a:r>
          </a:p>
        </p:txBody>
      </p:sp>
      <p:sp>
        <p:nvSpPr>
          <p:cNvPr id="16" name="CuadroTexto 6">
            <a:extLst>
              <a:ext uri="{FF2B5EF4-FFF2-40B4-BE49-F238E27FC236}">
                <a16:creationId xmlns:a16="http://schemas.microsoft.com/office/drawing/2014/main" id="{199E5778-D404-4ADD-86BB-9757F8F37989}"/>
              </a:ext>
            </a:extLst>
          </p:cNvPr>
          <p:cNvSpPr txBox="1"/>
          <p:nvPr/>
        </p:nvSpPr>
        <p:spPr>
          <a:xfrm>
            <a:off x="2514427" y="1933515"/>
            <a:ext cx="239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latin typeface="Bahnschrift" panose="020B0502040204020203" pitchFamily="34" charset="0"/>
                <a:cs typeface="Arial" panose="020B0604020202020204" pitchFamily="34" charset="0"/>
              </a:rPr>
              <a:t>¢9.562.798 millones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82F0FA9-231B-4CAB-BA88-CD8B80692594}"/>
              </a:ext>
            </a:extLst>
          </p:cNvPr>
          <p:cNvSpPr txBox="1"/>
          <p:nvPr/>
        </p:nvSpPr>
        <p:spPr>
          <a:xfrm>
            <a:off x="2485887" y="1080655"/>
            <a:ext cx="244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" panose="020B0502040204020203" pitchFamily="34" charset="0"/>
              </a:rPr>
              <a:t>Presupuesto 2021*</a:t>
            </a:r>
            <a:endParaRPr lang="es-CR" b="1" dirty="0">
              <a:latin typeface="Bahnschrift" panose="020B0502040204020203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C9AB317-3D11-437E-A381-6C0696B7A7E1}"/>
              </a:ext>
            </a:extLst>
          </p:cNvPr>
          <p:cNvSpPr txBox="1"/>
          <p:nvPr/>
        </p:nvSpPr>
        <p:spPr>
          <a:xfrm>
            <a:off x="110837" y="5973743"/>
            <a:ext cx="4438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Bahnschrift" panose="020B0502040204020203" pitchFamily="34" charset="0"/>
              </a:rPr>
              <a:t>*Incorpora los tres Presupuestos Extraordinarios aprobados</a:t>
            </a:r>
            <a:endParaRPr lang="es-CR" sz="1200" dirty="0">
              <a:latin typeface="Bahnschrift" panose="020B0502040204020203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2A6C5E8-785F-43D8-A0AC-5A071B3FA0DA}"/>
              </a:ext>
            </a:extLst>
          </p:cNvPr>
          <p:cNvSpPr txBox="1"/>
          <p:nvPr/>
        </p:nvSpPr>
        <p:spPr>
          <a:xfrm>
            <a:off x="6107718" y="1080655"/>
            <a:ext cx="244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" panose="020B0502040204020203" pitchFamily="34" charset="0"/>
              </a:rPr>
              <a:t>Proyección de gasto</a:t>
            </a:r>
            <a:endParaRPr lang="es-CR" b="1" dirty="0">
              <a:latin typeface="Bahnschrift" panose="020B0502040204020203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AEABEAE-81FB-49E8-B4A5-BA2289FA843D}"/>
              </a:ext>
            </a:extLst>
          </p:cNvPr>
          <p:cNvSpPr txBox="1"/>
          <p:nvPr/>
        </p:nvSpPr>
        <p:spPr>
          <a:xfrm>
            <a:off x="9246368" y="1080655"/>
            <a:ext cx="244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" panose="020B0502040204020203" pitchFamily="34" charset="0"/>
              </a:rPr>
              <a:t>Diferencia</a:t>
            </a:r>
            <a:endParaRPr lang="es-CR" b="1" dirty="0">
              <a:latin typeface="Bahnschrift" panose="020B0502040204020203" pitchFamily="34" charset="0"/>
            </a:endParaRPr>
          </a:p>
        </p:txBody>
      </p:sp>
      <p:sp>
        <p:nvSpPr>
          <p:cNvPr id="21" name="CuadroTexto 6">
            <a:extLst>
              <a:ext uri="{FF2B5EF4-FFF2-40B4-BE49-F238E27FC236}">
                <a16:creationId xmlns:a16="http://schemas.microsoft.com/office/drawing/2014/main" id="{64C9DF33-4B29-49DE-A30F-5985224DEDEE}"/>
              </a:ext>
            </a:extLst>
          </p:cNvPr>
          <p:cNvSpPr txBox="1"/>
          <p:nvPr/>
        </p:nvSpPr>
        <p:spPr>
          <a:xfrm>
            <a:off x="6136258" y="1933515"/>
            <a:ext cx="239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latin typeface="Bahnschrift" panose="020B0502040204020203" pitchFamily="34" charset="0"/>
                <a:cs typeface="Arial" panose="020B0604020202020204" pitchFamily="34" charset="0"/>
              </a:rPr>
              <a:t>¢8.122.000 millones</a:t>
            </a:r>
          </a:p>
        </p:txBody>
      </p:sp>
      <p:sp>
        <p:nvSpPr>
          <p:cNvPr id="22" name="CuadroTexto 6">
            <a:extLst>
              <a:ext uri="{FF2B5EF4-FFF2-40B4-BE49-F238E27FC236}">
                <a16:creationId xmlns:a16="http://schemas.microsoft.com/office/drawing/2014/main" id="{447C04B5-3254-45D2-8067-3040D1EBADBD}"/>
              </a:ext>
            </a:extLst>
          </p:cNvPr>
          <p:cNvSpPr txBox="1"/>
          <p:nvPr/>
        </p:nvSpPr>
        <p:spPr>
          <a:xfrm>
            <a:off x="9274908" y="1933515"/>
            <a:ext cx="239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latin typeface="Bahnschrift" panose="020B0502040204020203" pitchFamily="34" charset="0"/>
                <a:cs typeface="Arial" panose="020B0604020202020204" pitchFamily="34" charset="0"/>
              </a:rPr>
              <a:t>-¢1.440.798 millones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830D3C3-5309-435D-A082-B9F29A03331E}"/>
              </a:ext>
            </a:extLst>
          </p:cNvPr>
          <p:cNvSpPr txBox="1"/>
          <p:nvPr/>
        </p:nvSpPr>
        <p:spPr>
          <a:xfrm>
            <a:off x="583305" y="1795016"/>
            <a:ext cx="945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" panose="020B0502040204020203" pitchFamily="34" charset="0"/>
              </a:rPr>
              <a:t>Gasto Total</a:t>
            </a:r>
            <a:endParaRPr lang="es-CR" b="1" dirty="0">
              <a:latin typeface="Bahnschrift" panose="020B0502040204020203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4EFF89A-47A3-42DC-806F-95E7E066D3B1}"/>
              </a:ext>
            </a:extLst>
          </p:cNvPr>
          <p:cNvSpPr txBox="1"/>
          <p:nvPr/>
        </p:nvSpPr>
        <p:spPr>
          <a:xfrm>
            <a:off x="465076" y="2794419"/>
            <a:ext cx="1195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" panose="020B0502040204020203" pitchFamily="34" charset="0"/>
              </a:rPr>
              <a:t>Gasto Corriente</a:t>
            </a:r>
            <a:endParaRPr lang="es-CR" b="1" dirty="0">
              <a:latin typeface="Bahnschrift" panose="020B0502040204020203" pitchFamily="34" charset="0"/>
            </a:endParaRPr>
          </a:p>
        </p:txBody>
      </p:sp>
      <p:sp>
        <p:nvSpPr>
          <p:cNvPr id="25" name="CuadroTexto 6">
            <a:extLst>
              <a:ext uri="{FF2B5EF4-FFF2-40B4-BE49-F238E27FC236}">
                <a16:creationId xmlns:a16="http://schemas.microsoft.com/office/drawing/2014/main" id="{706AE15E-E9A8-4C71-AF26-D2C356622A56}"/>
              </a:ext>
            </a:extLst>
          </p:cNvPr>
          <p:cNvSpPr txBox="1"/>
          <p:nvPr/>
        </p:nvSpPr>
        <p:spPr>
          <a:xfrm>
            <a:off x="2514427" y="2932918"/>
            <a:ext cx="239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latin typeface="Bahnschrift" panose="020B0502040204020203" pitchFamily="34" charset="0"/>
                <a:cs typeface="Arial" panose="020B0604020202020204" pitchFamily="34" charset="0"/>
              </a:rPr>
              <a:t>¢8.223.594 millones</a:t>
            </a:r>
          </a:p>
        </p:txBody>
      </p:sp>
      <p:sp>
        <p:nvSpPr>
          <p:cNvPr id="26" name="CuadroTexto 6">
            <a:extLst>
              <a:ext uri="{FF2B5EF4-FFF2-40B4-BE49-F238E27FC236}">
                <a16:creationId xmlns:a16="http://schemas.microsoft.com/office/drawing/2014/main" id="{CF24D8D8-7589-41A7-AC73-756A9955C1C0}"/>
              </a:ext>
            </a:extLst>
          </p:cNvPr>
          <p:cNvSpPr txBox="1"/>
          <p:nvPr/>
        </p:nvSpPr>
        <p:spPr>
          <a:xfrm>
            <a:off x="6136258" y="2932918"/>
            <a:ext cx="239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latin typeface="Bahnschrift" panose="020B0502040204020203" pitchFamily="34" charset="0"/>
                <a:cs typeface="Arial" panose="020B0604020202020204" pitchFamily="34" charset="0"/>
              </a:rPr>
              <a:t>¢7.558.000 millones</a:t>
            </a:r>
          </a:p>
        </p:txBody>
      </p:sp>
      <p:sp>
        <p:nvSpPr>
          <p:cNvPr id="28" name="CuadroTexto 6">
            <a:extLst>
              <a:ext uri="{FF2B5EF4-FFF2-40B4-BE49-F238E27FC236}">
                <a16:creationId xmlns:a16="http://schemas.microsoft.com/office/drawing/2014/main" id="{D062C62B-251E-4222-AF0C-E2252A314A3F}"/>
              </a:ext>
            </a:extLst>
          </p:cNvPr>
          <p:cNvSpPr txBox="1"/>
          <p:nvPr/>
        </p:nvSpPr>
        <p:spPr>
          <a:xfrm>
            <a:off x="9274908" y="2932918"/>
            <a:ext cx="239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latin typeface="Bahnschrift" panose="020B0502040204020203" pitchFamily="34" charset="0"/>
                <a:cs typeface="Arial" panose="020B0604020202020204" pitchFamily="34" charset="0"/>
              </a:rPr>
              <a:t>-¢665.594 millones</a:t>
            </a:r>
          </a:p>
        </p:txBody>
      </p:sp>
      <p:sp>
        <p:nvSpPr>
          <p:cNvPr id="29" name="CuadroTexto 6">
            <a:extLst>
              <a:ext uri="{FF2B5EF4-FFF2-40B4-BE49-F238E27FC236}">
                <a16:creationId xmlns:a16="http://schemas.microsoft.com/office/drawing/2014/main" id="{D6424291-EE85-41BF-8998-B28205DAA29F}"/>
              </a:ext>
            </a:extLst>
          </p:cNvPr>
          <p:cNvSpPr txBox="1"/>
          <p:nvPr/>
        </p:nvSpPr>
        <p:spPr>
          <a:xfrm>
            <a:off x="2514427" y="4012969"/>
            <a:ext cx="239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latin typeface="Bahnschrift" panose="020B0502040204020203" pitchFamily="34" charset="0"/>
                <a:cs typeface="Arial" panose="020B0604020202020204" pitchFamily="34" charset="0"/>
              </a:rPr>
              <a:t>¢1.334.540 millones</a:t>
            </a:r>
          </a:p>
        </p:txBody>
      </p:sp>
      <p:sp>
        <p:nvSpPr>
          <p:cNvPr id="30" name="CuadroTexto 6">
            <a:extLst>
              <a:ext uri="{FF2B5EF4-FFF2-40B4-BE49-F238E27FC236}">
                <a16:creationId xmlns:a16="http://schemas.microsoft.com/office/drawing/2014/main" id="{9567EE2E-9D26-4427-8945-49D6F48B11C5}"/>
              </a:ext>
            </a:extLst>
          </p:cNvPr>
          <p:cNvSpPr txBox="1"/>
          <p:nvPr/>
        </p:nvSpPr>
        <p:spPr>
          <a:xfrm>
            <a:off x="6136258" y="4012969"/>
            <a:ext cx="239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latin typeface="Bahnschrift" panose="020B0502040204020203" pitchFamily="34" charset="0"/>
                <a:cs typeface="Arial" panose="020B0604020202020204" pitchFamily="34" charset="0"/>
              </a:rPr>
              <a:t>¢564.000 millones</a:t>
            </a:r>
          </a:p>
        </p:txBody>
      </p:sp>
      <p:sp>
        <p:nvSpPr>
          <p:cNvPr id="31" name="CuadroTexto 6">
            <a:extLst>
              <a:ext uri="{FF2B5EF4-FFF2-40B4-BE49-F238E27FC236}">
                <a16:creationId xmlns:a16="http://schemas.microsoft.com/office/drawing/2014/main" id="{4A65DE16-B7B5-43EE-A2E2-B3BB7844B172}"/>
              </a:ext>
            </a:extLst>
          </p:cNvPr>
          <p:cNvSpPr txBox="1"/>
          <p:nvPr/>
        </p:nvSpPr>
        <p:spPr>
          <a:xfrm>
            <a:off x="9274908" y="4012969"/>
            <a:ext cx="239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latin typeface="Bahnschrift" panose="020B0502040204020203" pitchFamily="34" charset="0"/>
                <a:cs typeface="Arial" panose="020B0604020202020204" pitchFamily="34" charset="0"/>
              </a:rPr>
              <a:t>-¢770.540 millones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74F4D03-1A73-4E36-B338-663205463331}"/>
              </a:ext>
            </a:extLst>
          </p:cNvPr>
          <p:cNvSpPr txBox="1"/>
          <p:nvPr/>
        </p:nvSpPr>
        <p:spPr>
          <a:xfrm>
            <a:off x="458226" y="3874470"/>
            <a:ext cx="1195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ahnschrift" panose="020B0502040204020203" pitchFamily="34" charset="0"/>
              </a:rPr>
              <a:t>Gasto de Capital</a:t>
            </a:r>
            <a:endParaRPr lang="es-CR" b="1" dirty="0">
              <a:latin typeface="Bahnschrift" panose="020B0502040204020203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7FBD53C-DD03-4431-936A-8C4BCDDC8250}"/>
              </a:ext>
            </a:extLst>
          </p:cNvPr>
          <p:cNvSpPr txBox="1"/>
          <p:nvPr/>
        </p:nvSpPr>
        <p:spPr>
          <a:xfrm>
            <a:off x="465075" y="4839855"/>
            <a:ext cx="11200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Bahnschrift" panose="020B0502040204020203" pitchFamily="34" charset="0"/>
              </a:rPr>
              <a:t>En particular con el gasto corriente, la </a:t>
            </a:r>
            <a:r>
              <a:rPr lang="es-ES" dirty="0" err="1">
                <a:latin typeface="Bahnschrift" panose="020B0502040204020203" pitchFamily="34" charset="0"/>
              </a:rPr>
              <a:t>subejecución</a:t>
            </a:r>
            <a:r>
              <a:rPr lang="es-ES" dirty="0">
                <a:latin typeface="Bahnschrift" panose="020B0502040204020203" pitchFamily="34" charset="0"/>
              </a:rPr>
              <a:t> del gasto será relevante en la aplicación de la regla fiscal, debido a que esta impone un techo a su crecimiento.</a:t>
            </a: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C4C4AA47-2431-4505-BAD4-6A69B927C5C6}"/>
              </a:ext>
            </a:extLst>
          </p:cNvPr>
          <p:cNvCxnSpPr>
            <a:cxnSpLocks/>
            <a:endCxn id="7" idx="1"/>
          </p:cNvCxnSpPr>
          <p:nvPr/>
        </p:nvCxnSpPr>
        <p:spPr>
          <a:xfrm rot="10800000" flipV="1">
            <a:off x="465076" y="3121891"/>
            <a:ext cx="1" cy="2041130"/>
          </a:xfrm>
          <a:prstGeom prst="bentConnector3">
            <a:avLst>
              <a:gd name="adj1" fmla="val 22860100000"/>
            </a:avLst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02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2">
            <a:extLst>
              <a:ext uri="{FF2B5EF4-FFF2-40B4-BE49-F238E27FC236}">
                <a16:creationId xmlns:a16="http://schemas.microsoft.com/office/drawing/2014/main" id="{51717278-34A6-4B60-96C3-6C9C6C218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05" y="-1198"/>
            <a:ext cx="12192000" cy="6851904"/>
          </a:xfrm>
          <a:prstGeom prst="rect">
            <a:avLst/>
          </a:prstGeom>
        </p:spPr>
      </p:pic>
      <p:sp>
        <p:nvSpPr>
          <p:cNvPr id="3" name="CuadroTexto 20">
            <a:extLst>
              <a:ext uri="{FF2B5EF4-FFF2-40B4-BE49-F238E27FC236}">
                <a16:creationId xmlns:a16="http://schemas.microsoft.com/office/drawing/2014/main" id="{7CF73A85-6341-44C8-8364-B685526B8F43}"/>
              </a:ext>
            </a:extLst>
          </p:cNvPr>
          <p:cNvSpPr txBox="1"/>
          <p:nvPr/>
        </p:nvSpPr>
        <p:spPr>
          <a:xfrm>
            <a:off x="291877" y="6361723"/>
            <a:ext cx="496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Contención </a:t>
            </a:r>
            <a:r>
              <a:rPr lang="es-CR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del gasto público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2FD150D-E272-4D03-8432-B5BA99CC774D}"/>
              </a:ext>
            </a:extLst>
          </p:cNvPr>
          <p:cNvSpPr txBox="1"/>
          <p:nvPr/>
        </p:nvSpPr>
        <p:spPr>
          <a:xfrm>
            <a:off x="819193" y="2646123"/>
            <a:ext cx="3098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>
                <a:latin typeface="Bahnschrift" panose="020B0502040204020203" pitchFamily="34" charset="0"/>
              </a:rPr>
              <a:t>Aplicación de la regla fiscal</a:t>
            </a:r>
          </a:p>
        </p:txBody>
      </p:sp>
      <p:grpSp>
        <p:nvGrpSpPr>
          <p:cNvPr id="35" name="Grupo 4">
            <a:extLst>
              <a:ext uri="{FF2B5EF4-FFF2-40B4-BE49-F238E27FC236}">
                <a16:creationId xmlns:a16="http://schemas.microsoft.com/office/drawing/2014/main" id="{A2B17B43-4D5E-4B52-A49D-58543D88FE3C}"/>
              </a:ext>
            </a:extLst>
          </p:cNvPr>
          <p:cNvGrpSpPr/>
          <p:nvPr/>
        </p:nvGrpSpPr>
        <p:grpSpPr>
          <a:xfrm>
            <a:off x="5457775" y="1613030"/>
            <a:ext cx="4680000" cy="954107"/>
            <a:chOff x="7926921" y="767954"/>
            <a:chExt cx="3055406" cy="954107"/>
          </a:xfrm>
        </p:grpSpPr>
        <p:sp>
          <p:nvSpPr>
            <p:cNvPr id="38" name="TextBox 2">
              <a:extLst>
                <a:ext uri="{FF2B5EF4-FFF2-40B4-BE49-F238E27FC236}">
                  <a16:creationId xmlns:a16="http://schemas.microsoft.com/office/drawing/2014/main" id="{525A35E7-D12F-4392-83E0-A3FE0AABF7F8}"/>
                </a:ext>
              </a:extLst>
            </p:cNvPr>
            <p:cNvSpPr txBox="1"/>
            <p:nvPr/>
          </p:nvSpPr>
          <p:spPr>
            <a:xfrm>
              <a:off x="7926923" y="767954"/>
              <a:ext cx="302676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>
                  <a:latin typeface="Bahnschrift" panose="020B0502040204020203" pitchFamily="34" charset="0"/>
                  <a:cs typeface="Arial" panose="020B0604020202020204" pitchFamily="34" charset="0"/>
                </a:rPr>
                <a:t>Límite al crecimiento del gasto</a:t>
              </a:r>
              <a:endParaRPr lang="es-CR" sz="2000" b="1" dirty="0">
                <a:latin typeface="Bahnschrift" panose="020B0502040204020203" pitchFamily="34" charset="0"/>
                <a:cs typeface="Arial" panose="020B0604020202020204" pitchFamily="34" charset="0"/>
              </a:endParaRPr>
            </a:p>
            <a:p>
              <a:r>
                <a:rPr lang="es-ES" i="1" dirty="0">
                  <a:latin typeface="Bahnschrift" panose="020B0502040204020203" pitchFamily="34" charset="0"/>
                  <a:cs typeface="Arial" panose="020B0604020202020204" pitchFamily="34" charset="0"/>
                </a:rPr>
                <a:t>Techo en función del nivel de deuda del Gobierno Central.</a:t>
              </a:r>
              <a:endParaRPr lang="es-CR" i="1" dirty="0"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Straight Connector 4">
              <a:extLst>
                <a:ext uri="{FF2B5EF4-FFF2-40B4-BE49-F238E27FC236}">
                  <a16:creationId xmlns:a16="http://schemas.microsoft.com/office/drawing/2014/main" id="{2610D9C3-A866-4DC7-BBE5-54F916FCE4A6}"/>
                </a:ext>
              </a:extLst>
            </p:cNvPr>
            <p:cNvCxnSpPr>
              <a:cxnSpLocks/>
            </p:cNvCxnSpPr>
            <p:nvPr/>
          </p:nvCxnSpPr>
          <p:spPr>
            <a:xfrm>
              <a:off x="7926921" y="1685925"/>
              <a:ext cx="3055406" cy="0"/>
            </a:xfrm>
            <a:prstGeom prst="line">
              <a:avLst/>
            </a:prstGeom>
            <a:ln w="12700" cap="rnd">
              <a:solidFill>
                <a:schemeClr val="accent5">
                  <a:lumMod val="50000"/>
                </a:schemeClr>
              </a:solidFill>
              <a:prstDash val="sys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o 4">
            <a:extLst>
              <a:ext uri="{FF2B5EF4-FFF2-40B4-BE49-F238E27FC236}">
                <a16:creationId xmlns:a16="http://schemas.microsoft.com/office/drawing/2014/main" id="{FD0E72F5-925E-4F73-9FD0-9C7B0B838A94}"/>
              </a:ext>
            </a:extLst>
          </p:cNvPr>
          <p:cNvGrpSpPr/>
          <p:nvPr/>
        </p:nvGrpSpPr>
        <p:grpSpPr>
          <a:xfrm>
            <a:off x="5466653" y="2928481"/>
            <a:ext cx="4680000" cy="954107"/>
            <a:chOff x="7926921" y="767954"/>
            <a:chExt cx="3055406" cy="954107"/>
          </a:xfrm>
        </p:grpSpPr>
        <p:sp>
          <p:nvSpPr>
            <p:cNvPr id="42" name="TextBox 2">
              <a:extLst>
                <a:ext uri="{FF2B5EF4-FFF2-40B4-BE49-F238E27FC236}">
                  <a16:creationId xmlns:a16="http://schemas.microsoft.com/office/drawing/2014/main" id="{5AF262A5-5CAA-48DB-B23D-8C88B923873A}"/>
                </a:ext>
              </a:extLst>
            </p:cNvPr>
            <p:cNvSpPr txBox="1"/>
            <p:nvPr/>
          </p:nvSpPr>
          <p:spPr>
            <a:xfrm>
              <a:off x="7926923" y="767954"/>
              <a:ext cx="302676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>
                  <a:latin typeface="Bahnschrift" panose="020B0502040204020203" pitchFamily="34" charset="0"/>
                  <a:cs typeface="Arial" panose="020B0604020202020204" pitchFamily="34" charset="0"/>
                </a:rPr>
                <a:t>Lineamientos generales</a:t>
              </a:r>
            </a:p>
            <a:p>
              <a:r>
                <a:rPr lang="es-ES" i="1" dirty="0">
                  <a:latin typeface="Bahnschrift" panose="020B0502040204020203" pitchFamily="34" charset="0"/>
                  <a:cs typeface="Arial" panose="020B0604020202020204" pitchFamily="34" charset="0"/>
                </a:rPr>
                <a:t>Protocolo general para situaciones extraordinarias.</a:t>
              </a:r>
              <a:endParaRPr lang="es-CR" i="1" dirty="0"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4" name="Straight Connector 4">
              <a:extLst>
                <a:ext uri="{FF2B5EF4-FFF2-40B4-BE49-F238E27FC236}">
                  <a16:creationId xmlns:a16="http://schemas.microsoft.com/office/drawing/2014/main" id="{87D20E33-E567-4FD2-A54C-AB516594F364}"/>
                </a:ext>
              </a:extLst>
            </p:cNvPr>
            <p:cNvCxnSpPr>
              <a:cxnSpLocks/>
            </p:cNvCxnSpPr>
            <p:nvPr/>
          </p:nvCxnSpPr>
          <p:spPr>
            <a:xfrm>
              <a:off x="7926921" y="1685925"/>
              <a:ext cx="3055406" cy="0"/>
            </a:xfrm>
            <a:prstGeom prst="line">
              <a:avLst/>
            </a:prstGeom>
            <a:ln w="12700" cap="rnd">
              <a:solidFill>
                <a:schemeClr val="accent5">
                  <a:lumMod val="50000"/>
                </a:schemeClr>
              </a:solidFill>
              <a:prstDash val="sys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o 4">
            <a:extLst>
              <a:ext uri="{FF2B5EF4-FFF2-40B4-BE49-F238E27FC236}">
                <a16:creationId xmlns:a16="http://schemas.microsoft.com/office/drawing/2014/main" id="{8E7E154B-46D7-484C-970E-7E6BB03A1DC4}"/>
              </a:ext>
            </a:extLst>
          </p:cNvPr>
          <p:cNvGrpSpPr/>
          <p:nvPr/>
        </p:nvGrpSpPr>
        <p:grpSpPr>
          <a:xfrm>
            <a:off x="5472972" y="4243933"/>
            <a:ext cx="4680000" cy="954107"/>
            <a:chOff x="7926921" y="767954"/>
            <a:chExt cx="3055406" cy="954107"/>
          </a:xfrm>
        </p:grpSpPr>
        <p:sp>
          <p:nvSpPr>
            <p:cNvPr id="49" name="TextBox 2">
              <a:extLst>
                <a:ext uri="{FF2B5EF4-FFF2-40B4-BE49-F238E27FC236}">
                  <a16:creationId xmlns:a16="http://schemas.microsoft.com/office/drawing/2014/main" id="{E39CD035-3391-43A3-BF71-F302E8C5D935}"/>
                </a:ext>
              </a:extLst>
            </p:cNvPr>
            <p:cNvSpPr txBox="1"/>
            <p:nvPr/>
          </p:nvSpPr>
          <p:spPr>
            <a:xfrm>
              <a:off x="7926923" y="767954"/>
              <a:ext cx="302676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>
                  <a:latin typeface="Bahnschrift" panose="020B0502040204020203" pitchFamily="34" charset="0"/>
                  <a:cs typeface="Arial" panose="020B0604020202020204" pitchFamily="34" charset="0"/>
                </a:rPr>
                <a:t>No es de aplicación automática</a:t>
              </a:r>
              <a:endParaRPr lang="es-CR" sz="2000" b="1" dirty="0">
                <a:latin typeface="Bahnschrift" panose="020B0502040204020203" pitchFamily="34" charset="0"/>
                <a:cs typeface="Arial" panose="020B0604020202020204" pitchFamily="34" charset="0"/>
              </a:endParaRPr>
            </a:p>
            <a:p>
              <a:r>
                <a:rPr lang="es-ES" i="1" dirty="0">
                  <a:latin typeface="Bahnschrift" panose="020B0502040204020203" pitchFamily="34" charset="0"/>
                  <a:cs typeface="Arial" panose="020B0604020202020204" pitchFamily="34" charset="0"/>
                </a:rPr>
                <a:t>Se deben establecer los lineamientos y acciones que permitan su cumplimiento.</a:t>
              </a:r>
              <a:endParaRPr lang="es-CR" i="1" dirty="0"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Straight Connector 4">
              <a:extLst>
                <a:ext uri="{FF2B5EF4-FFF2-40B4-BE49-F238E27FC236}">
                  <a16:creationId xmlns:a16="http://schemas.microsoft.com/office/drawing/2014/main" id="{AA6AB5E6-6835-4053-BE16-7CB061AEEE47}"/>
                </a:ext>
              </a:extLst>
            </p:cNvPr>
            <p:cNvCxnSpPr>
              <a:cxnSpLocks/>
            </p:cNvCxnSpPr>
            <p:nvPr/>
          </p:nvCxnSpPr>
          <p:spPr>
            <a:xfrm>
              <a:off x="7926921" y="1685925"/>
              <a:ext cx="3055406" cy="0"/>
            </a:xfrm>
            <a:prstGeom prst="line">
              <a:avLst/>
            </a:prstGeom>
            <a:ln w="12700" cap="rnd">
              <a:solidFill>
                <a:schemeClr val="accent5">
                  <a:lumMod val="50000"/>
                </a:schemeClr>
              </a:solidFill>
              <a:prstDash val="sys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itle 3">
            <a:extLst>
              <a:ext uri="{FF2B5EF4-FFF2-40B4-BE49-F238E27FC236}">
                <a16:creationId xmlns:a16="http://schemas.microsoft.com/office/drawing/2014/main" id="{782DC8B5-F8F0-45D9-8595-4DF112D3B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" y="10015"/>
            <a:ext cx="12192000" cy="851120"/>
          </a:xfrm>
        </p:spPr>
        <p:txBody>
          <a:bodyPr>
            <a:noAutofit/>
          </a:bodyPr>
          <a:lstStyle/>
          <a:p>
            <a:pPr algn="ctr"/>
            <a:r>
              <a:rPr lang="es-CR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Por tanto, para cumplir la regla fiscal la vigilancia por parte de cada Ministerio será clave…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5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2">
            <a:extLst>
              <a:ext uri="{FF2B5EF4-FFF2-40B4-BE49-F238E27FC236}">
                <a16:creationId xmlns:a16="http://schemas.microsoft.com/office/drawing/2014/main" id="{51717278-34A6-4B60-96C3-6C9C6C218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05" y="-1198"/>
            <a:ext cx="12192000" cy="685190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2FD150D-E272-4D03-8432-B5BA99CC774D}"/>
              </a:ext>
            </a:extLst>
          </p:cNvPr>
          <p:cNvSpPr txBox="1"/>
          <p:nvPr/>
        </p:nvSpPr>
        <p:spPr>
          <a:xfrm>
            <a:off x="819193" y="2782162"/>
            <a:ext cx="3098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>
                <a:latin typeface="Bahnschrift" panose="020B0502040204020203" pitchFamily="34" charset="0"/>
              </a:rPr>
              <a:t>Aplicación de la regla fiscal</a:t>
            </a: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782DC8B5-F8F0-45D9-8595-4DF112D3B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" y="10015"/>
            <a:ext cx="12192000" cy="851120"/>
          </a:xfrm>
        </p:spPr>
        <p:txBody>
          <a:bodyPr>
            <a:noAutofit/>
          </a:bodyPr>
          <a:lstStyle/>
          <a:p>
            <a:pPr algn="ctr"/>
            <a:r>
              <a:rPr lang="es-CR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…aspecto que continuará en el ejercicio económico 2022.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68083F9-5DEC-471F-8640-4E6836DFB4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8219691"/>
              </p:ext>
            </p:extLst>
          </p:nvPr>
        </p:nvGraphicFramePr>
        <p:xfrm>
          <a:off x="3917499" y="861135"/>
          <a:ext cx="7435272" cy="461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20">
            <a:extLst>
              <a:ext uri="{FF2B5EF4-FFF2-40B4-BE49-F238E27FC236}">
                <a16:creationId xmlns:a16="http://schemas.microsoft.com/office/drawing/2014/main" id="{F51FAF93-6C3C-45FF-9148-F6F1B2BEB312}"/>
              </a:ext>
            </a:extLst>
          </p:cNvPr>
          <p:cNvSpPr txBox="1"/>
          <p:nvPr/>
        </p:nvSpPr>
        <p:spPr>
          <a:xfrm>
            <a:off x="291877" y="6361723"/>
            <a:ext cx="496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Contención </a:t>
            </a:r>
            <a:r>
              <a:rPr lang="es-CR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del gasto público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7C60E6F-0ABA-4213-A984-3F9A36EFD6D8}"/>
              </a:ext>
            </a:extLst>
          </p:cNvPr>
          <p:cNvSpPr txBox="1"/>
          <p:nvPr/>
        </p:nvSpPr>
        <p:spPr>
          <a:xfrm>
            <a:off x="291877" y="5903518"/>
            <a:ext cx="4438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Bahnschrift" panose="020B0502040204020203" pitchFamily="34" charset="0"/>
              </a:rPr>
              <a:t>*Incorpora los tres Presupuestos Extraordinarios aprobados</a:t>
            </a:r>
            <a:endParaRPr lang="es-CR" sz="1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0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2">
            <a:extLst>
              <a:ext uri="{FF2B5EF4-FFF2-40B4-BE49-F238E27FC236}">
                <a16:creationId xmlns:a16="http://schemas.microsoft.com/office/drawing/2014/main" id="{51717278-34A6-4B60-96C3-6C9C6C218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05" y="-1198"/>
            <a:ext cx="12192000" cy="685190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90FAB9D-7506-4345-A919-E182704A9399}"/>
              </a:ext>
            </a:extLst>
          </p:cNvPr>
          <p:cNvSpPr txBox="1"/>
          <p:nvPr/>
        </p:nvSpPr>
        <p:spPr>
          <a:xfrm>
            <a:off x="4016294" y="1929416"/>
            <a:ext cx="3124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>
                <a:latin typeface="Bahnschrift" panose="020B0502040204020203" pitchFamily="34" charset="0"/>
              </a:rPr>
              <a:t>Transferencias corrientes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705892E-D865-4F6F-8996-C3916E44562C}"/>
              </a:ext>
            </a:extLst>
          </p:cNvPr>
          <p:cNvSpPr txBox="1"/>
          <p:nvPr/>
        </p:nvSpPr>
        <p:spPr>
          <a:xfrm>
            <a:off x="4016294" y="3061002"/>
            <a:ext cx="3124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>
                <a:latin typeface="Bahnschrift" panose="020B0502040204020203" pitchFamily="34" charset="0"/>
              </a:rPr>
              <a:t>Bienes y servicios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508F37FA-C53B-4ADB-816D-82A693AF4233}"/>
              </a:ext>
            </a:extLst>
          </p:cNvPr>
          <p:cNvSpPr txBox="1"/>
          <p:nvPr/>
        </p:nvSpPr>
        <p:spPr>
          <a:xfrm>
            <a:off x="4016294" y="4192095"/>
            <a:ext cx="4020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dirty="0">
                <a:latin typeface="Bahnschrift" panose="020B0502040204020203" pitchFamily="34" charset="0"/>
              </a:rPr>
              <a:t>Algunos rubros de remuneraciones</a:t>
            </a:r>
          </a:p>
        </p:txBody>
      </p:sp>
      <p:graphicFrame>
        <p:nvGraphicFramePr>
          <p:cNvPr id="43" name="Gráfico 42">
            <a:extLst>
              <a:ext uri="{FF2B5EF4-FFF2-40B4-BE49-F238E27FC236}">
                <a16:creationId xmlns:a16="http://schemas.microsoft.com/office/drawing/2014/main" id="{EB9B6402-6662-44E1-B1E0-BB2E671FA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167512"/>
              </p:ext>
            </p:extLst>
          </p:nvPr>
        </p:nvGraphicFramePr>
        <p:xfrm>
          <a:off x="7803627" y="2207700"/>
          <a:ext cx="4020104" cy="3058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CuadroTexto 38">
            <a:extLst>
              <a:ext uri="{FF2B5EF4-FFF2-40B4-BE49-F238E27FC236}">
                <a16:creationId xmlns:a16="http://schemas.microsoft.com/office/drawing/2014/main" id="{4215ECD5-A377-4AE2-BCB3-05433CB488A9}"/>
              </a:ext>
            </a:extLst>
          </p:cNvPr>
          <p:cNvSpPr txBox="1"/>
          <p:nvPr/>
        </p:nvSpPr>
        <p:spPr>
          <a:xfrm>
            <a:off x="8266814" y="1575473"/>
            <a:ext cx="3093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b="1" dirty="0">
                <a:latin typeface="Bahnschrift" panose="020B0502040204020203" pitchFamily="34" charset="0"/>
              </a:rPr>
              <a:t>Meta para gasto corriente sin intereses, % del PIB</a:t>
            </a:r>
          </a:p>
        </p:txBody>
      </p:sp>
      <p:sp>
        <p:nvSpPr>
          <p:cNvPr id="51" name="Title 3">
            <a:extLst>
              <a:ext uri="{FF2B5EF4-FFF2-40B4-BE49-F238E27FC236}">
                <a16:creationId xmlns:a16="http://schemas.microsoft.com/office/drawing/2014/main" id="{0040699A-B99B-458B-8B66-0B192D14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" y="10015"/>
            <a:ext cx="12192000" cy="851120"/>
          </a:xfrm>
        </p:spPr>
        <p:txBody>
          <a:bodyPr>
            <a:noAutofit/>
          </a:bodyPr>
          <a:lstStyle/>
          <a:p>
            <a:pPr algn="ctr"/>
            <a:r>
              <a:rPr lang="es-CR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Para lo que ya se han tomado acciones en esta línea…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CAF8C8-6CA7-45C5-9D73-D97B81AA71B6}"/>
              </a:ext>
            </a:extLst>
          </p:cNvPr>
          <p:cNvSpPr txBox="1"/>
          <p:nvPr/>
        </p:nvSpPr>
        <p:spPr>
          <a:xfrm>
            <a:off x="4329965" y="2312101"/>
            <a:ext cx="3409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i="1" dirty="0">
                <a:latin typeface="Bahnschrift" panose="020B0502040204020203" pitchFamily="34" charset="0"/>
              </a:rPr>
              <a:t>Techo al crecimiento de las transferencias corrientes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7CF55DE-60A3-488E-ABB2-FB21A35A7BF8}"/>
              </a:ext>
            </a:extLst>
          </p:cNvPr>
          <p:cNvSpPr txBox="1"/>
          <p:nvPr/>
        </p:nvSpPr>
        <p:spPr>
          <a:xfrm>
            <a:off x="4329964" y="3413822"/>
            <a:ext cx="3409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i="1" dirty="0">
                <a:latin typeface="Bahnschrift" panose="020B0502040204020203" pitchFamily="34" charset="0"/>
              </a:rPr>
              <a:t>Reducción en el gasto de bienes y servicios entre 2021 y 2025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71A056B-E25F-441F-9D3E-34EE08B402A9}"/>
              </a:ext>
            </a:extLst>
          </p:cNvPr>
          <p:cNvSpPr txBox="1"/>
          <p:nvPr/>
        </p:nvSpPr>
        <p:spPr>
          <a:xfrm>
            <a:off x="4321830" y="4572311"/>
            <a:ext cx="3409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i="1" dirty="0">
                <a:latin typeface="Bahnschrift" panose="020B0502040204020203" pitchFamily="34" charset="0"/>
              </a:rPr>
              <a:t>Disminución en remuneraciones eventuales, suplencias y otros.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3DA8C12-7172-4598-87A2-F8BBDC421B59}"/>
              </a:ext>
            </a:extLst>
          </p:cNvPr>
          <p:cNvSpPr txBox="1"/>
          <p:nvPr/>
        </p:nvSpPr>
        <p:spPr>
          <a:xfrm>
            <a:off x="399467" y="2460598"/>
            <a:ext cx="30726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b="1" dirty="0">
                <a:latin typeface="Bahnschrift" panose="020B0502040204020203" pitchFamily="34" charset="0"/>
              </a:rPr>
              <a:t>Decreto Ejecutivo 42798-H</a:t>
            </a:r>
          </a:p>
          <a:p>
            <a:pPr algn="ctr"/>
            <a:r>
              <a:rPr lang="es-ES" sz="1600" dirty="0">
                <a:latin typeface="Bahnschrift" panose="020B0502040204020203" pitchFamily="34" charset="0"/>
              </a:rPr>
              <a:t>Medidas para control y reducción del gasto público</a:t>
            </a:r>
          </a:p>
        </p:txBody>
      </p:sp>
      <p:sp>
        <p:nvSpPr>
          <p:cNvPr id="17" name="CuadroTexto 20">
            <a:extLst>
              <a:ext uri="{FF2B5EF4-FFF2-40B4-BE49-F238E27FC236}">
                <a16:creationId xmlns:a16="http://schemas.microsoft.com/office/drawing/2014/main" id="{9ADE7841-B9BF-449C-83F7-7446BD0F6D17}"/>
              </a:ext>
            </a:extLst>
          </p:cNvPr>
          <p:cNvSpPr txBox="1"/>
          <p:nvPr/>
        </p:nvSpPr>
        <p:spPr>
          <a:xfrm>
            <a:off x="291877" y="6361723"/>
            <a:ext cx="496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Contención </a:t>
            </a:r>
            <a:r>
              <a:rPr lang="es-CR" sz="14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del gasto público</a:t>
            </a:r>
          </a:p>
        </p:txBody>
      </p:sp>
    </p:spTree>
    <p:extLst>
      <p:ext uri="{BB962C8B-B14F-4D97-AF65-F5344CB8AC3E}">
        <p14:creationId xmlns:p14="http://schemas.microsoft.com/office/powerpoint/2010/main" val="221079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2">
            <a:extLst>
              <a:ext uri="{FF2B5EF4-FFF2-40B4-BE49-F238E27FC236}">
                <a16:creationId xmlns:a16="http://schemas.microsoft.com/office/drawing/2014/main" id="{51717278-34A6-4B60-96C3-6C9C6C218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05" y="-1198"/>
            <a:ext cx="12192000" cy="6851904"/>
          </a:xfrm>
          <a:prstGeom prst="rect">
            <a:avLst/>
          </a:prstGeom>
        </p:spPr>
      </p:pic>
      <p:sp>
        <p:nvSpPr>
          <p:cNvPr id="51" name="Title 3">
            <a:extLst>
              <a:ext uri="{FF2B5EF4-FFF2-40B4-BE49-F238E27FC236}">
                <a16:creationId xmlns:a16="http://schemas.microsoft.com/office/drawing/2014/main" id="{0040699A-B99B-458B-8B66-0B192D14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" y="10015"/>
            <a:ext cx="12192000" cy="851120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E</a:t>
            </a:r>
            <a:r>
              <a:rPr lang="es-CR" sz="2400" b="1" dirty="0" err="1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stas</a:t>
            </a:r>
            <a:r>
              <a:rPr lang="es-CR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 medidas deben materializarse en una menor ejecución del gasto.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E692C029-418D-4DF4-A809-2151DB05D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39745"/>
              </p:ext>
            </p:extLst>
          </p:nvPr>
        </p:nvGraphicFramePr>
        <p:xfrm>
          <a:off x="1004019" y="1745336"/>
          <a:ext cx="10455297" cy="300980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882206">
                  <a:extLst>
                    <a:ext uri="{9D8B030D-6E8A-4147-A177-3AD203B41FA5}">
                      <a16:colId xmlns:a16="http://schemas.microsoft.com/office/drawing/2014/main" val="1954195205"/>
                    </a:ext>
                  </a:extLst>
                </a:gridCol>
                <a:gridCol w="1946036">
                  <a:extLst>
                    <a:ext uri="{9D8B030D-6E8A-4147-A177-3AD203B41FA5}">
                      <a16:colId xmlns:a16="http://schemas.microsoft.com/office/drawing/2014/main" val="1798573183"/>
                    </a:ext>
                  </a:extLst>
                </a:gridCol>
                <a:gridCol w="1475663">
                  <a:extLst>
                    <a:ext uri="{9D8B030D-6E8A-4147-A177-3AD203B41FA5}">
                      <a16:colId xmlns:a16="http://schemas.microsoft.com/office/drawing/2014/main" val="3999258514"/>
                    </a:ext>
                  </a:extLst>
                </a:gridCol>
                <a:gridCol w="1575696">
                  <a:extLst>
                    <a:ext uri="{9D8B030D-6E8A-4147-A177-3AD203B41FA5}">
                      <a16:colId xmlns:a16="http://schemas.microsoft.com/office/drawing/2014/main" val="1557846718"/>
                    </a:ext>
                  </a:extLst>
                </a:gridCol>
                <a:gridCol w="1575696">
                  <a:extLst>
                    <a:ext uri="{9D8B030D-6E8A-4147-A177-3AD203B41FA5}">
                      <a16:colId xmlns:a16="http://schemas.microsoft.com/office/drawing/2014/main" val="3155494068"/>
                    </a:ext>
                  </a:extLst>
                </a:gridCol>
              </a:tblGrid>
              <a:tr h="170280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b="1" u="none" strike="noStrike" dirty="0">
                          <a:effectLst/>
                          <a:latin typeface="Bahnschrift" panose="020B0502040204020203" pitchFamily="34" charset="0"/>
                        </a:rPr>
                        <a:t>VARIABLES FISCALES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600" b="1" u="none" strike="noStrike" dirty="0">
                          <a:effectLst/>
                          <a:latin typeface="Bahnschrift" panose="020B0502040204020203" pitchFamily="34" charset="0"/>
                        </a:rPr>
                        <a:t>PRESUPUESTO 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600" b="1" u="none" strike="noStrike" dirty="0">
                          <a:effectLst/>
                          <a:latin typeface="Bahnschrift" panose="020B0502040204020203" pitchFamily="34" charset="0"/>
                        </a:rPr>
                        <a:t>PROYECCIONES 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600" b="1" u="none" strike="noStrike" dirty="0">
                          <a:effectLst/>
                          <a:latin typeface="Bahnschrift" panose="020B0502040204020203" pitchFamily="34" charset="0"/>
                        </a:rPr>
                        <a:t>DIFERENCIA 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% DE EJECUCIÓN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347735"/>
                  </a:ext>
                </a:extLst>
              </a:tr>
              <a:tr h="170335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b="1" u="none" strike="noStrike" dirty="0">
                          <a:effectLst/>
                          <a:latin typeface="Bahnschrift" panose="020B0502040204020203" pitchFamily="34" charset="0"/>
                        </a:rPr>
                        <a:t>GASTO TOTAL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9.562.798 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8.122.000 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    1.440.798 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84,93%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7041164"/>
                  </a:ext>
                </a:extLst>
              </a:tr>
              <a:tr h="17033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GASTO TOTAL SIN INTERESES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     </a:t>
                      </a:r>
                      <a:r>
                        <a:rPr lang="es-C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7.401.829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 </a:t>
                      </a:r>
                      <a:r>
                        <a:rPr lang="es-C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6.126.000 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-     1.275.829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82,76%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5201728"/>
                  </a:ext>
                </a:extLst>
              </a:tr>
              <a:tr h="170335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b="1" u="none" strike="noStrike" dirty="0">
                          <a:effectLst/>
                          <a:latin typeface="Bahnschrift" panose="020B0502040204020203" pitchFamily="34" charset="0"/>
                        </a:rPr>
                        <a:t>GASTO CORRIENTE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8.223.594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7.558.000 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      665.594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91,91%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422200"/>
                  </a:ext>
                </a:extLst>
              </a:tr>
              <a:tr h="170335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>
                          <a:effectLst/>
                          <a:latin typeface="Bahnschrift" panose="020B0502040204020203" pitchFamily="34" charset="0"/>
                        </a:rPr>
                        <a:t>     GASTO CORRIENTE SIN INTERESES </a:t>
                      </a:r>
                      <a:endParaRPr lang="es-CR" sz="1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6.062.625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5.562.000 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      500.625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91,74%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73195888"/>
                  </a:ext>
                </a:extLst>
              </a:tr>
              <a:tr h="170335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>
                          <a:effectLst/>
                          <a:latin typeface="Bahnschrift" panose="020B0502040204020203" pitchFamily="34" charset="0"/>
                        </a:rPr>
                        <a:t>     REMUNERACIONES</a:t>
                      </a:r>
                      <a:endParaRPr lang="es-CR" sz="1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2.756.768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2.589.000 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       167.768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93,91%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1511434"/>
                  </a:ext>
                </a:extLst>
              </a:tr>
              <a:tr h="17033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Bahnschrift" panose="020B0502040204020203" pitchFamily="34" charset="0"/>
                        </a:rPr>
                        <a:t>     ADQUISICIÓN DE BIENES Y SERVICIOS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  414.894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   351.000 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        63.894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84,60%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802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 dirty="0">
                          <a:effectLst/>
                          <a:latin typeface="Bahnschrift" panose="020B0502040204020203" pitchFamily="34" charset="0"/>
                        </a:rPr>
                        <a:t>     INTERESES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2.160.970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1.996.000 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       164.970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92,37%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05866029"/>
                  </a:ext>
                </a:extLst>
              </a:tr>
              <a:tr h="170335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>
                          <a:effectLst/>
                          <a:latin typeface="Bahnschrift" panose="020B0502040204020203" pitchFamily="34" charset="0"/>
                        </a:rPr>
                        <a:t>     TRANSFERENCIAS CORRIENTES </a:t>
                      </a:r>
                      <a:endParaRPr lang="es-CR" sz="1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2.890.963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2.622.000 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       268.963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90,70%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44416154"/>
                  </a:ext>
                </a:extLst>
              </a:tr>
              <a:tr h="170335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 dirty="0">
                          <a:effectLst/>
                          <a:latin typeface="Bahnschrift" panose="020B0502040204020203" pitchFamily="34" charset="0"/>
                        </a:rPr>
                        <a:t>GASTO DE CAPITAL 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1.334.540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            564.000 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      770.540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42,26%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1863953"/>
                  </a:ext>
                </a:extLst>
              </a:tr>
              <a:tr h="170335">
                <a:tc>
                  <a:txBody>
                    <a:bodyPr/>
                    <a:lstStyle/>
                    <a:p>
                      <a:pPr algn="l" fontAlgn="b"/>
                      <a:endParaRPr lang="es-CR" sz="1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528" marR="7528" marT="752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348097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4C490C89-7E0E-4B6C-98F3-0DF07121F880}"/>
              </a:ext>
            </a:extLst>
          </p:cNvPr>
          <p:cNvSpPr/>
          <p:nvPr/>
        </p:nvSpPr>
        <p:spPr>
          <a:xfrm>
            <a:off x="3052351" y="958896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latin typeface="Bahnschrift" panose="020B0502040204020203" pitchFamily="34" charset="0"/>
              </a:rPr>
              <a:t>Presupuesto 2021 y Proyecciones del FMI</a:t>
            </a:r>
          </a:p>
          <a:p>
            <a:pPr algn="ctr"/>
            <a:r>
              <a:rPr lang="es-ES" sz="1400" dirty="0">
                <a:latin typeface="Bahnschrift" panose="020B0502040204020203" pitchFamily="34" charset="0"/>
              </a:rPr>
              <a:t>-por clasificación económica-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0321B1-E485-421A-A947-C3144874DCB9}"/>
              </a:ext>
            </a:extLst>
          </p:cNvPr>
          <p:cNvSpPr txBox="1"/>
          <p:nvPr/>
        </p:nvSpPr>
        <p:spPr>
          <a:xfrm>
            <a:off x="941183" y="5434523"/>
            <a:ext cx="100768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Bahnschrift" panose="020B0502040204020203" pitchFamily="34" charset="0"/>
              </a:rPr>
              <a:t>Notas:</a:t>
            </a:r>
          </a:p>
          <a:p>
            <a:r>
              <a:rPr lang="es-ES" sz="1100" dirty="0">
                <a:latin typeface="Bahnschrift" panose="020B0502040204020203" pitchFamily="34" charset="0"/>
              </a:rPr>
              <a:t>1/ Presupuesto 2021 incorpora los tres extraordinarios aprobados</a:t>
            </a:r>
          </a:p>
          <a:p>
            <a:r>
              <a:rPr lang="es-ES" sz="1100" dirty="0">
                <a:latin typeface="Bahnschrift" panose="020B0502040204020203" pitchFamily="34" charset="0"/>
              </a:rPr>
              <a:t>2/ Por clasificación económica permite diferenciar el gasto según finalidad económica</a:t>
            </a:r>
            <a:endParaRPr lang="es-CR" sz="1100" dirty="0">
              <a:latin typeface="Bahnschrift" panose="020B0502040204020203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F6C56F1-A3A8-4A4A-B0EB-A53CF6852202}"/>
              </a:ext>
            </a:extLst>
          </p:cNvPr>
          <p:cNvSpPr txBox="1"/>
          <p:nvPr/>
        </p:nvSpPr>
        <p:spPr>
          <a:xfrm>
            <a:off x="941183" y="5157524"/>
            <a:ext cx="4438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Bahnschrift" panose="020B0502040204020203" pitchFamily="34" charset="0"/>
              </a:rPr>
              <a:t>Fuente: Ministerio de Hacienda, 2021.</a:t>
            </a:r>
            <a:endParaRPr lang="es-CR" sz="1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65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2">
            <a:extLst>
              <a:ext uri="{FF2B5EF4-FFF2-40B4-BE49-F238E27FC236}">
                <a16:creationId xmlns:a16="http://schemas.microsoft.com/office/drawing/2014/main" id="{51717278-34A6-4B60-96C3-6C9C6C218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05" y="-1198"/>
            <a:ext cx="12192000" cy="6851904"/>
          </a:xfrm>
          <a:prstGeom prst="rect">
            <a:avLst/>
          </a:prstGeom>
        </p:spPr>
      </p:pic>
      <p:sp>
        <p:nvSpPr>
          <p:cNvPr id="51" name="Title 3">
            <a:extLst>
              <a:ext uri="{FF2B5EF4-FFF2-40B4-BE49-F238E27FC236}">
                <a16:creationId xmlns:a16="http://schemas.microsoft.com/office/drawing/2014/main" id="{0040699A-B99B-458B-8B66-0B192D14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" y="10015"/>
            <a:ext cx="12192000" cy="851120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E</a:t>
            </a:r>
            <a:r>
              <a:rPr lang="es-CR" sz="2400" b="1" dirty="0" err="1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stas</a:t>
            </a:r>
            <a:r>
              <a:rPr lang="es-CR" sz="2400" b="1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 medidas deben materializarse en una menor ejecución del gasto.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24EF88-D5E0-4729-AFD6-F19676753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608" y="1807270"/>
            <a:ext cx="8613487" cy="369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FA75233E-195B-4EDA-8816-A4B955617286}"/>
              </a:ext>
            </a:extLst>
          </p:cNvPr>
          <p:cNvSpPr/>
          <p:nvPr/>
        </p:nvSpPr>
        <p:spPr>
          <a:xfrm>
            <a:off x="1913836" y="872348"/>
            <a:ext cx="83730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Bahnschrift" panose="020B0502040204020203" pitchFamily="34" charset="0"/>
              </a:rPr>
              <a:t>Gobierno Central. Resultados del balance primario, financiero y deuda una vez implementadas las medidas con el FMI, periodo 2015-2026. Datos como porcentajes del PIB. </a:t>
            </a:r>
            <a:endParaRPr lang="es-ES" sz="1200" dirty="0">
              <a:latin typeface="Bahnschrift" panose="020B0502040204020203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5B05B63-4A13-47A4-A344-D44EC54730BA}"/>
              </a:ext>
            </a:extLst>
          </p:cNvPr>
          <p:cNvSpPr txBox="1"/>
          <p:nvPr/>
        </p:nvSpPr>
        <p:spPr>
          <a:xfrm>
            <a:off x="1793608" y="5568839"/>
            <a:ext cx="7821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Bahnschrift" panose="020B0502040204020203" pitchFamily="34" charset="0"/>
              </a:rPr>
              <a:t>Fuente: Elaboración propia con base a los datos publicados en el Artículo IV del FMI. </a:t>
            </a:r>
            <a:endParaRPr lang="es-CR" sz="1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23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EEA6307D80F14BAB3957142425D0C0" ma:contentTypeVersion="12" ma:contentTypeDescription="Crear nuevo documento." ma:contentTypeScope="" ma:versionID="0b633019fe97c78e1a8d4a99ba9ac14f">
  <xsd:schema xmlns:xsd="http://www.w3.org/2001/XMLSchema" xmlns:xs="http://www.w3.org/2001/XMLSchema" xmlns:p="http://schemas.microsoft.com/office/2006/metadata/properties" xmlns:ns3="9f1d2543-a317-404b-b796-299c7d331056" xmlns:ns4="ca0b8503-558e-4550-823a-26f008707f9a" targetNamespace="http://schemas.microsoft.com/office/2006/metadata/properties" ma:root="true" ma:fieldsID="9df0366c3ac5360cc5e76bc264f2a5f2" ns3:_="" ns4:_="">
    <xsd:import namespace="9f1d2543-a317-404b-b796-299c7d331056"/>
    <xsd:import namespace="ca0b8503-558e-4550-823a-26f008707f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d2543-a317-404b-b796-299c7d3310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b8503-558e-4550-823a-26f008707f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E3218C-D5EA-493F-BEE7-B37E10376D20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ca0b8503-558e-4550-823a-26f008707f9a"/>
    <ds:schemaRef ds:uri="9f1d2543-a317-404b-b796-299c7d33105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39F3116-548A-4476-948A-333180A1E8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d2543-a317-404b-b796-299c7d331056"/>
    <ds:schemaRef ds:uri="ca0b8503-558e-4550-823a-26f008707f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0ECFA3-3D1D-4614-8D05-143A99D317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4625</TotalTime>
  <Words>755</Words>
  <Application>Microsoft Office PowerPoint</Application>
  <PresentationFormat>Panorámica</PresentationFormat>
  <Paragraphs>159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Bahnschrift</vt:lpstr>
      <vt:lpstr>Calibri</vt:lpstr>
      <vt:lpstr>Calibri Light</vt:lpstr>
      <vt:lpstr>Tema de Office</vt:lpstr>
      <vt:lpstr>Presentación de PowerPoint</vt:lpstr>
      <vt:lpstr>Para contener el gasto público fue necesaria la adopción de una serie de medidas…</vt:lpstr>
      <vt:lpstr>…aspecto que podría minarse con los presupuestos extraordinarios.</vt:lpstr>
      <vt:lpstr>…para cumplir los objetivos fiscales se debe administrar la ejecución del gasto…</vt:lpstr>
      <vt:lpstr>Por tanto, para cumplir la regla fiscal la vigilancia por parte de cada Ministerio será clave…</vt:lpstr>
      <vt:lpstr>…aspecto que continuará en el ejercicio económico 2022.</vt:lpstr>
      <vt:lpstr>Para lo que ya se han tomado acciones en esta línea…</vt:lpstr>
      <vt:lpstr>Estas medidas deben materializarse en una menor ejecución del gasto.</vt:lpstr>
      <vt:lpstr>Estas medidas deben materializarse en una menor ejecución del gasto.</vt:lpstr>
      <vt:lpstr>Algunas reflexiones finales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Solera Rodriguez</dc:creator>
  <cp:lastModifiedBy>Michael Contreras Solera</cp:lastModifiedBy>
  <cp:revision>88</cp:revision>
  <dcterms:created xsi:type="dcterms:W3CDTF">2020-12-09T15:14:23Z</dcterms:created>
  <dcterms:modified xsi:type="dcterms:W3CDTF">2021-04-13T15:45:25Z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0x01010072EEA6307D80F14BAB3957142425D0C0</vt:lpwstr>
  </property>
</Properties>
</file>