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8" r:id="rId2"/>
    <p:sldId id="264" r:id="rId3"/>
    <p:sldId id="272" r:id="rId4"/>
    <p:sldId id="263" r:id="rId5"/>
    <p:sldId id="261" r:id="rId6"/>
    <p:sldId id="266" r:id="rId7"/>
    <p:sldId id="267" r:id="rId8"/>
    <p:sldId id="262" r:id="rId9"/>
    <p:sldId id="265" r:id="rId10"/>
    <p:sldId id="259" r:id="rId11"/>
    <p:sldId id="260" r:id="rId12"/>
    <p:sldId id="268" r:id="rId13"/>
    <p:sldId id="270" r:id="rId14"/>
    <p:sldId id="271" r:id="rId15"/>
    <p:sldId id="273" r:id="rId16"/>
    <p:sldId id="276" r:id="rId17"/>
    <p:sldId id="277" r:id="rId18"/>
    <p:sldId id="275" r:id="rId19"/>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71AC7D-EFAE-4C32-AC61-223D774C5EB7}"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s-CR"/>
        </a:p>
      </dgm:t>
    </dgm:pt>
    <dgm:pt modelId="{DD68DB09-853F-4A2E-B46A-654040B7F6E9}">
      <dgm:prSet phldrT="[Texto]"/>
      <dgm:spPr/>
      <dgm:t>
        <a:bodyPr/>
        <a:lstStyle/>
        <a:p>
          <a:r>
            <a:rPr lang="es-CR" dirty="0" smtClean="0"/>
            <a:t>!!!</a:t>
          </a:r>
          <a:endParaRPr lang="es-CR" dirty="0"/>
        </a:p>
      </dgm:t>
    </dgm:pt>
    <dgm:pt modelId="{706EF33C-A698-4E97-9757-B4F0EFC9F06F}" type="parTrans" cxnId="{47A53185-A424-408F-AF92-03B35E20D076}">
      <dgm:prSet/>
      <dgm:spPr/>
      <dgm:t>
        <a:bodyPr/>
        <a:lstStyle/>
        <a:p>
          <a:endParaRPr lang="es-CR"/>
        </a:p>
      </dgm:t>
    </dgm:pt>
    <dgm:pt modelId="{EA85AFD3-DF7E-4CE7-88E6-15F11ABD0CA7}" type="sibTrans" cxnId="{47A53185-A424-408F-AF92-03B35E20D076}">
      <dgm:prSet/>
      <dgm:spPr/>
      <dgm:t>
        <a:bodyPr/>
        <a:lstStyle/>
        <a:p>
          <a:endParaRPr lang="es-CR"/>
        </a:p>
      </dgm:t>
    </dgm:pt>
    <dgm:pt modelId="{74EEB3D4-C5E2-42EB-B561-124A4261CE69}" type="pres">
      <dgm:prSet presAssocID="{2A71AC7D-EFAE-4C32-AC61-223D774C5EB7}" presName="Name0" presStyleCnt="0">
        <dgm:presLayoutVars>
          <dgm:chMax val="4"/>
          <dgm:resizeHandles val="exact"/>
        </dgm:presLayoutVars>
      </dgm:prSet>
      <dgm:spPr/>
    </dgm:pt>
    <dgm:pt modelId="{CAC1A5C4-76CE-4926-ABC1-D4963062C254}" type="pres">
      <dgm:prSet presAssocID="{2A71AC7D-EFAE-4C32-AC61-223D774C5EB7}" presName="ellipse" presStyleLbl="trBgShp" presStyleIdx="0" presStyleCnt="1"/>
      <dgm:spPr/>
    </dgm:pt>
    <dgm:pt modelId="{575B094C-EFF9-4223-9999-7B7AD557F5C4}" type="pres">
      <dgm:prSet presAssocID="{2A71AC7D-EFAE-4C32-AC61-223D774C5EB7}" presName="arrow1" presStyleLbl="fgShp" presStyleIdx="0" presStyleCnt="1" custLinFactY="-179701" custLinFactNeighborX="9127" custLinFactNeighborY="-200000"/>
      <dgm:spPr/>
    </dgm:pt>
    <dgm:pt modelId="{7EB31B83-039C-41B8-91E4-68B43744B3EE}" type="pres">
      <dgm:prSet presAssocID="{2A71AC7D-EFAE-4C32-AC61-223D774C5EB7}" presName="rectangle" presStyleLbl="revTx" presStyleIdx="0" presStyleCnt="1" custLinFactY="-100000" custLinFactNeighborX="634" custLinFactNeighborY="-166197">
        <dgm:presLayoutVars>
          <dgm:bulletEnabled val="1"/>
        </dgm:presLayoutVars>
      </dgm:prSet>
      <dgm:spPr/>
      <dgm:t>
        <a:bodyPr/>
        <a:lstStyle/>
        <a:p>
          <a:endParaRPr lang="es-CR"/>
        </a:p>
      </dgm:t>
    </dgm:pt>
    <dgm:pt modelId="{B9C8305E-DAFF-4B28-8FF4-1E471C94AFD8}" type="pres">
      <dgm:prSet presAssocID="{2A71AC7D-EFAE-4C32-AC61-223D774C5EB7}" presName="funnel" presStyleLbl="trAlignAcc1" presStyleIdx="0" presStyleCnt="1" custAng="2936884" custLinFactNeighborX="4618" custLinFactNeighborY="2716"/>
      <dgm:spPr>
        <a:ln>
          <a:solidFill>
            <a:srgbClr val="FF0000"/>
          </a:solidFill>
        </a:ln>
      </dgm:spPr>
    </dgm:pt>
  </dgm:ptLst>
  <dgm:cxnLst>
    <dgm:cxn modelId="{E215BB7D-2455-41C5-AF3F-3DC3E13CE7C2}" type="presOf" srcId="{2A71AC7D-EFAE-4C32-AC61-223D774C5EB7}" destId="{74EEB3D4-C5E2-42EB-B561-124A4261CE69}" srcOrd="0" destOrd="0" presId="urn:microsoft.com/office/officeart/2005/8/layout/funnel1"/>
    <dgm:cxn modelId="{47A53185-A424-408F-AF92-03B35E20D076}" srcId="{2A71AC7D-EFAE-4C32-AC61-223D774C5EB7}" destId="{DD68DB09-853F-4A2E-B46A-654040B7F6E9}" srcOrd="0" destOrd="0" parTransId="{706EF33C-A698-4E97-9757-B4F0EFC9F06F}" sibTransId="{EA85AFD3-DF7E-4CE7-88E6-15F11ABD0CA7}"/>
    <dgm:cxn modelId="{8D82C55E-025C-4A3C-8384-A0DCACAAF80B}" type="presOf" srcId="{DD68DB09-853F-4A2E-B46A-654040B7F6E9}" destId="{7EB31B83-039C-41B8-91E4-68B43744B3EE}" srcOrd="0" destOrd="0" presId="urn:microsoft.com/office/officeart/2005/8/layout/funnel1"/>
    <dgm:cxn modelId="{42F2B58C-FE96-4121-AC7C-B4DE928A8F63}" type="presParOf" srcId="{74EEB3D4-C5E2-42EB-B561-124A4261CE69}" destId="{CAC1A5C4-76CE-4926-ABC1-D4963062C254}" srcOrd="0" destOrd="0" presId="urn:microsoft.com/office/officeart/2005/8/layout/funnel1"/>
    <dgm:cxn modelId="{EED33A88-1924-42DB-92CF-6442EB7CCD2E}" type="presParOf" srcId="{74EEB3D4-C5E2-42EB-B561-124A4261CE69}" destId="{575B094C-EFF9-4223-9999-7B7AD557F5C4}" srcOrd="1" destOrd="0" presId="urn:microsoft.com/office/officeart/2005/8/layout/funnel1"/>
    <dgm:cxn modelId="{2BBEA50E-2647-45A3-A8A0-09764334AE7E}" type="presParOf" srcId="{74EEB3D4-C5E2-42EB-B561-124A4261CE69}" destId="{7EB31B83-039C-41B8-91E4-68B43744B3EE}" srcOrd="2" destOrd="0" presId="urn:microsoft.com/office/officeart/2005/8/layout/funnel1"/>
    <dgm:cxn modelId="{40D328C1-9ED7-45EC-B672-5D2052922CA4}" type="presParOf" srcId="{74EEB3D4-C5E2-42EB-B561-124A4261CE69}" destId="{B9C8305E-DAFF-4B28-8FF4-1E471C94AFD8}" srcOrd="3"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C1A5C4-76CE-4926-ABC1-D4963062C254}">
      <dsp:nvSpPr>
        <dsp:cNvPr id="0" name=""/>
        <dsp:cNvSpPr/>
      </dsp:nvSpPr>
      <dsp:spPr>
        <a:xfrm>
          <a:off x="1872826" y="220133"/>
          <a:ext cx="4368800" cy="151722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5B094C-EFF9-4223-9999-7B7AD557F5C4}">
      <dsp:nvSpPr>
        <dsp:cNvPr id="0" name=""/>
        <dsp:cNvSpPr/>
      </dsp:nvSpPr>
      <dsp:spPr>
        <a:xfrm>
          <a:off x="3717941" y="1877833"/>
          <a:ext cx="846666" cy="541866"/>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B31B83-039C-41B8-91E4-68B43744B3EE}">
      <dsp:nvSpPr>
        <dsp:cNvPr id="0" name=""/>
        <dsp:cNvSpPr/>
      </dsp:nvSpPr>
      <dsp:spPr>
        <a:xfrm>
          <a:off x="2057765" y="1664238"/>
          <a:ext cx="4064000" cy="10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s-CR" sz="3600" kern="1200" dirty="0" smtClean="0"/>
            <a:t>!!!</a:t>
          </a:r>
          <a:endParaRPr lang="es-CR" sz="3600" kern="1200" dirty="0"/>
        </a:p>
      </dsp:txBody>
      <dsp:txXfrm>
        <a:off x="2057765" y="1664238"/>
        <a:ext cx="4064000" cy="1016000"/>
      </dsp:txXfrm>
    </dsp:sp>
    <dsp:sp modelId="{B9C8305E-DAFF-4B28-8FF4-1E471C94AFD8}">
      <dsp:nvSpPr>
        <dsp:cNvPr id="0" name=""/>
        <dsp:cNvSpPr/>
      </dsp:nvSpPr>
      <dsp:spPr>
        <a:xfrm rot="2936884">
          <a:off x="1912287" y="136886"/>
          <a:ext cx="4741333" cy="3793066"/>
        </a:xfrm>
        <a:prstGeom prst="funnel">
          <a:avLst/>
        </a:prstGeom>
        <a:solidFill>
          <a:schemeClr val="lt1">
            <a:alpha val="40000"/>
            <a:hueOff val="0"/>
            <a:satOff val="0"/>
            <a:lumOff val="0"/>
            <a:alphaOff val="0"/>
          </a:schemeClr>
        </a:solidFill>
        <a:ln w="6350" cap="flat" cmpd="sng" algn="ctr">
          <a:solidFill>
            <a:srgbClr val="FF0000"/>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C4FAF3-B0CF-4E78-88DD-2FDC85DCAF87}" type="datetimeFigureOut">
              <a:rPr lang="es-CR" smtClean="0"/>
              <a:t>29/10/2019</a:t>
            </a:fld>
            <a:endParaRPr lang="es-C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9047A3-8497-4E35-A129-96365364A398}" type="slidenum">
              <a:rPr lang="es-CR" smtClean="0"/>
              <a:t>‹Nº›</a:t>
            </a:fld>
            <a:endParaRPr lang="es-CR"/>
          </a:p>
        </p:txBody>
      </p:sp>
    </p:spTree>
    <p:extLst>
      <p:ext uri="{BB962C8B-B14F-4D97-AF65-F5344CB8AC3E}">
        <p14:creationId xmlns:p14="http://schemas.microsoft.com/office/powerpoint/2010/main" val="1013233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fld id="{F2623EBE-F552-4300-8EB0-DE91137E3D18}" type="slidenum">
              <a:rPr lang="en-US" altLang="es-CR">
                <a:solidFill>
                  <a:srgbClr val="000000"/>
                </a:solidFill>
                <a:latin typeface="Times New Roman" panose="02020603050405020304" pitchFamily="18" charset="0"/>
              </a:rPr>
              <a:pPr/>
              <a:t>3</a:t>
            </a:fld>
            <a:endParaRPr lang="en-US" altLang="es-CR">
              <a:solidFill>
                <a:srgbClr val="000000"/>
              </a:solidFill>
              <a:latin typeface="Times New Roman" panose="02020603050405020304" pitchFamily="18" charset="0"/>
            </a:endParaRPr>
          </a:p>
        </p:txBody>
      </p:sp>
      <p:sp>
        <p:nvSpPr>
          <p:cNvPr id="6147" name="Rectangle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CR" altLang="es-CR" smtClean="0"/>
          </a:p>
        </p:txBody>
      </p:sp>
    </p:spTree>
    <p:extLst>
      <p:ext uri="{BB962C8B-B14F-4D97-AF65-F5344CB8AC3E}">
        <p14:creationId xmlns:p14="http://schemas.microsoft.com/office/powerpoint/2010/main" val="1311534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fld id="{3CAEEFD3-9A64-464C-95AF-1E7AAC99FD57}" type="slidenum">
              <a:rPr lang="en-US" altLang="es-CR">
                <a:solidFill>
                  <a:srgbClr val="000000"/>
                </a:solidFill>
                <a:latin typeface="Times New Roman" panose="02020603050405020304" pitchFamily="18" charset="0"/>
              </a:rPr>
              <a:pPr/>
              <a:t>6</a:t>
            </a:fld>
            <a:endParaRPr lang="en-US" altLang="es-CR">
              <a:solidFill>
                <a:srgbClr val="000000"/>
              </a:solidFill>
              <a:latin typeface="Times New Roman" panose="02020603050405020304" pitchFamily="18" charset="0"/>
            </a:endParaRPr>
          </a:p>
        </p:txBody>
      </p:sp>
      <p:sp>
        <p:nvSpPr>
          <p:cNvPr id="4099" name="Rectangle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Rectangle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CR" altLang="es-CR" smtClean="0"/>
          </a:p>
        </p:txBody>
      </p:sp>
    </p:spTree>
    <p:extLst>
      <p:ext uri="{BB962C8B-B14F-4D97-AF65-F5344CB8AC3E}">
        <p14:creationId xmlns:p14="http://schemas.microsoft.com/office/powerpoint/2010/main" val="1559313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fld id="{3CAEEFD3-9A64-464C-95AF-1E7AAC99FD57}" type="slidenum">
              <a:rPr lang="en-US" altLang="es-CR">
                <a:solidFill>
                  <a:srgbClr val="000000"/>
                </a:solidFill>
                <a:latin typeface="Times New Roman" panose="02020603050405020304" pitchFamily="18" charset="0"/>
              </a:rPr>
              <a:pPr/>
              <a:t>7</a:t>
            </a:fld>
            <a:endParaRPr lang="en-US" altLang="es-CR">
              <a:solidFill>
                <a:srgbClr val="000000"/>
              </a:solidFill>
              <a:latin typeface="Times New Roman" panose="02020603050405020304" pitchFamily="18" charset="0"/>
            </a:endParaRPr>
          </a:p>
        </p:txBody>
      </p:sp>
      <p:sp>
        <p:nvSpPr>
          <p:cNvPr id="4099" name="Rectangle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Rectangle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CR" altLang="es-CR" smtClean="0"/>
          </a:p>
        </p:txBody>
      </p:sp>
    </p:spTree>
    <p:extLst>
      <p:ext uri="{BB962C8B-B14F-4D97-AF65-F5344CB8AC3E}">
        <p14:creationId xmlns:p14="http://schemas.microsoft.com/office/powerpoint/2010/main" val="3487839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fld id="{41A540C0-1080-4ED6-AC10-EB23E0E84A3F}" type="slidenum">
              <a:rPr lang="en-US" altLang="es-CR">
                <a:solidFill>
                  <a:srgbClr val="000000"/>
                </a:solidFill>
                <a:latin typeface="Times New Roman" panose="02020603050405020304" pitchFamily="18" charset="0"/>
              </a:rPr>
              <a:pPr/>
              <a:t>13</a:t>
            </a:fld>
            <a:endParaRPr lang="en-US" altLang="es-CR">
              <a:solidFill>
                <a:srgbClr val="000000"/>
              </a:solidFill>
              <a:latin typeface="Times New Roman" panose="02020603050405020304" pitchFamily="18" charset="0"/>
            </a:endParaRPr>
          </a:p>
        </p:txBody>
      </p:sp>
      <p:sp>
        <p:nvSpPr>
          <p:cNvPr id="12291" name="Rectangle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2" name="Rectangle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CR" altLang="es-CR" smtClean="0"/>
          </a:p>
        </p:txBody>
      </p:sp>
    </p:spTree>
    <p:extLst>
      <p:ext uri="{BB962C8B-B14F-4D97-AF65-F5344CB8AC3E}">
        <p14:creationId xmlns:p14="http://schemas.microsoft.com/office/powerpoint/2010/main" val="1187839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R"/>
          </a:p>
        </p:txBody>
      </p:sp>
      <p:sp>
        <p:nvSpPr>
          <p:cNvPr id="4" name="Marcador de fecha 3"/>
          <p:cNvSpPr>
            <a:spLocks noGrp="1"/>
          </p:cNvSpPr>
          <p:nvPr>
            <p:ph type="dt" sz="half" idx="10"/>
          </p:nvPr>
        </p:nvSpPr>
        <p:spPr/>
        <p:txBody>
          <a:bodyPr/>
          <a:lstStyle/>
          <a:p>
            <a:fld id="{54A51D97-2F5B-42BB-B6DC-82A7D17B75AB}" type="datetimeFigureOut">
              <a:rPr lang="es-CR" smtClean="0"/>
              <a:t>29/10/2019</a:t>
            </a:fld>
            <a:endParaRPr lang="es-C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1B9B6119-CC59-4D68-B6BB-5459FBF53284}" type="slidenum">
              <a:rPr lang="es-CR" smtClean="0"/>
              <a:t>‹Nº›</a:t>
            </a:fld>
            <a:endParaRPr lang="es-CR"/>
          </a:p>
        </p:txBody>
      </p:sp>
    </p:spTree>
    <p:extLst>
      <p:ext uri="{BB962C8B-B14F-4D97-AF65-F5344CB8AC3E}">
        <p14:creationId xmlns:p14="http://schemas.microsoft.com/office/powerpoint/2010/main" val="3197662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R"/>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Marcador de fecha 3"/>
          <p:cNvSpPr>
            <a:spLocks noGrp="1"/>
          </p:cNvSpPr>
          <p:nvPr>
            <p:ph type="dt" sz="half" idx="10"/>
          </p:nvPr>
        </p:nvSpPr>
        <p:spPr/>
        <p:txBody>
          <a:bodyPr/>
          <a:lstStyle/>
          <a:p>
            <a:fld id="{54A51D97-2F5B-42BB-B6DC-82A7D17B75AB}" type="datetimeFigureOut">
              <a:rPr lang="es-CR" smtClean="0"/>
              <a:t>29/10/2019</a:t>
            </a:fld>
            <a:endParaRPr lang="es-C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1B9B6119-CC59-4D68-B6BB-5459FBF53284}" type="slidenum">
              <a:rPr lang="es-CR" smtClean="0"/>
              <a:t>‹Nº›</a:t>
            </a:fld>
            <a:endParaRPr lang="es-CR"/>
          </a:p>
        </p:txBody>
      </p:sp>
    </p:spTree>
    <p:extLst>
      <p:ext uri="{BB962C8B-B14F-4D97-AF65-F5344CB8AC3E}">
        <p14:creationId xmlns:p14="http://schemas.microsoft.com/office/powerpoint/2010/main" val="3895513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Marcador de fecha 3"/>
          <p:cNvSpPr>
            <a:spLocks noGrp="1"/>
          </p:cNvSpPr>
          <p:nvPr>
            <p:ph type="dt" sz="half" idx="10"/>
          </p:nvPr>
        </p:nvSpPr>
        <p:spPr/>
        <p:txBody>
          <a:bodyPr/>
          <a:lstStyle/>
          <a:p>
            <a:fld id="{54A51D97-2F5B-42BB-B6DC-82A7D17B75AB}" type="datetimeFigureOut">
              <a:rPr lang="es-CR" smtClean="0"/>
              <a:t>29/10/2019</a:t>
            </a:fld>
            <a:endParaRPr lang="es-C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1B9B6119-CC59-4D68-B6BB-5459FBF53284}" type="slidenum">
              <a:rPr lang="es-CR" smtClean="0"/>
              <a:t>‹Nº›</a:t>
            </a:fld>
            <a:endParaRPr lang="es-CR"/>
          </a:p>
        </p:txBody>
      </p:sp>
    </p:spTree>
    <p:extLst>
      <p:ext uri="{BB962C8B-B14F-4D97-AF65-F5344CB8AC3E}">
        <p14:creationId xmlns:p14="http://schemas.microsoft.com/office/powerpoint/2010/main" val="379563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R"/>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Marcador de fecha 3"/>
          <p:cNvSpPr>
            <a:spLocks noGrp="1"/>
          </p:cNvSpPr>
          <p:nvPr>
            <p:ph type="dt" sz="half" idx="10"/>
          </p:nvPr>
        </p:nvSpPr>
        <p:spPr/>
        <p:txBody>
          <a:bodyPr/>
          <a:lstStyle/>
          <a:p>
            <a:fld id="{54A51D97-2F5B-42BB-B6DC-82A7D17B75AB}" type="datetimeFigureOut">
              <a:rPr lang="es-CR" smtClean="0"/>
              <a:t>29/10/2019</a:t>
            </a:fld>
            <a:endParaRPr lang="es-C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1B9B6119-CC59-4D68-B6BB-5459FBF53284}" type="slidenum">
              <a:rPr lang="es-CR" smtClean="0"/>
              <a:t>‹Nº›</a:t>
            </a:fld>
            <a:endParaRPr lang="es-CR"/>
          </a:p>
        </p:txBody>
      </p:sp>
    </p:spTree>
    <p:extLst>
      <p:ext uri="{BB962C8B-B14F-4D97-AF65-F5344CB8AC3E}">
        <p14:creationId xmlns:p14="http://schemas.microsoft.com/office/powerpoint/2010/main" val="875042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54A51D97-2F5B-42BB-B6DC-82A7D17B75AB}" type="datetimeFigureOut">
              <a:rPr lang="es-CR" smtClean="0"/>
              <a:t>29/10/2019</a:t>
            </a:fld>
            <a:endParaRPr lang="es-C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1B9B6119-CC59-4D68-B6BB-5459FBF53284}" type="slidenum">
              <a:rPr lang="es-CR" smtClean="0"/>
              <a:t>‹Nº›</a:t>
            </a:fld>
            <a:endParaRPr lang="es-CR"/>
          </a:p>
        </p:txBody>
      </p:sp>
    </p:spTree>
    <p:extLst>
      <p:ext uri="{BB962C8B-B14F-4D97-AF65-F5344CB8AC3E}">
        <p14:creationId xmlns:p14="http://schemas.microsoft.com/office/powerpoint/2010/main" val="3087320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R"/>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Marcador de fecha 4"/>
          <p:cNvSpPr>
            <a:spLocks noGrp="1"/>
          </p:cNvSpPr>
          <p:nvPr>
            <p:ph type="dt" sz="half" idx="10"/>
          </p:nvPr>
        </p:nvSpPr>
        <p:spPr/>
        <p:txBody>
          <a:bodyPr/>
          <a:lstStyle/>
          <a:p>
            <a:fld id="{54A51D97-2F5B-42BB-B6DC-82A7D17B75AB}" type="datetimeFigureOut">
              <a:rPr lang="es-CR" smtClean="0"/>
              <a:t>29/10/2019</a:t>
            </a:fld>
            <a:endParaRPr lang="es-CR"/>
          </a:p>
        </p:txBody>
      </p:sp>
      <p:sp>
        <p:nvSpPr>
          <p:cNvPr id="6" name="Marcador de pie de página 5"/>
          <p:cNvSpPr>
            <a:spLocks noGrp="1"/>
          </p:cNvSpPr>
          <p:nvPr>
            <p:ph type="ftr" sz="quarter" idx="11"/>
          </p:nvPr>
        </p:nvSpPr>
        <p:spPr/>
        <p:txBody>
          <a:bodyPr/>
          <a:lstStyle/>
          <a:p>
            <a:endParaRPr lang="es-CR"/>
          </a:p>
        </p:txBody>
      </p:sp>
      <p:sp>
        <p:nvSpPr>
          <p:cNvPr id="7" name="Marcador de número de diapositiva 6"/>
          <p:cNvSpPr>
            <a:spLocks noGrp="1"/>
          </p:cNvSpPr>
          <p:nvPr>
            <p:ph type="sldNum" sz="quarter" idx="12"/>
          </p:nvPr>
        </p:nvSpPr>
        <p:spPr/>
        <p:txBody>
          <a:bodyPr/>
          <a:lstStyle/>
          <a:p>
            <a:fld id="{1B9B6119-CC59-4D68-B6BB-5459FBF53284}" type="slidenum">
              <a:rPr lang="es-CR" smtClean="0"/>
              <a:t>‹Nº›</a:t>
            </a:fld>
            <a:endParaRPr lang="es-CR"/>
          </a:p>
        </p:txBody>
      </p:sp>
    </p:spTree>
    <p:extLst>
      <p:ext uri="{BB962C8B-B14F-4D97-AF65-F5344CB8AC3E}">
        <p14:creationId xmlns:p14="http://schemas.microsoft.com/office/powerpoint/2010/main" val="665615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7" name="Marcador de fecha 6"/>
          <p:cNvSpPr>
            <a:spLocks noGrp="1"/>
          </p:cNvSpPr>
          <p:nvPr>
            <p:ph type="dt" sz="half" idx="10"/>
          </p:nvPr>
        </p:nvSpPr>
        <p:spPr/>
        <p:txBody>
          <a:bodyPr/>
          <a:lstStyle/>
          <a:p>
            <a:fld id="{54A51D97-2F5B-42BB-B6DC-82A7D17B75AB}" type="datetimeFigureOut">
              <a:rPr lang="es-CR" smtClean="0"/>
              <a:t>29/10/2019</a:t>
            </a:fld>
            <a:endParaRPr lang="es-CR"/>
          </a:p>
        </p:txBody>
      </p:sp>
      <p:sp>
        <p:nvSpPr>
          <p:cNvPr id="8" name="Marcador de pie de página 7"/>
          <p:cNvSpPr>
            <a:spLocks noGrp="1"/>
          </p:cNvSpPr>
          <p:nvPr>
            <p:ph type="ftr" sz="quarter" idx="11"/>
          </p:nvPr>
        </p:nvSpPr>
        <p:spPr/>
        <p:txBody>
          <a:bodyPr/>
          <a:lstStyle/>
          <a:p>
            <a:endParaRPr lang="es-CR"/>
          </a:p>
        </p:txBody>
      </p:sp>
      <p:sp>
        <p:nvSpPr>
          <p:cNvPr id="9" name="Marcador de número de diapositiva 8"/>
          <p:cNvSpPr>
            <a:spLocks noGrp="1"/>
          </p:cNvSpPr>
          <p:nvPr>
            <p:ph type="sldNum" sz="quarter" idx="12"/>
          </p:nvPr>
        </p:nvSpPr>
        <p:spPr/>
        <p:txBody>
          <a:bodyPr/>
          <a:lstStyle/>
          <a:p>
            <a:fld id="{1B9B6119-CC59-4D68-B6BB-5459FBF53284}" type="slidenum">
              <a:rPr lang="es-CR" smtClean="0"/>
              <a:t>‹Nº›</a:t>
            </a:fld>
            <a:endParaRPr lang="es-CR"/>
          </a:p>
        </p:txBody>
      </p:sp>
    </p:spTree>
    <p:extLst>
      <p:ext uri="{BB962C8B-B14F-4D97-AF65-F5344CB8AC3E}">
        <p14:creationId xmlns:p14="http://schemas.microsoft.com/office/powerpoint/2010/main" val="2480385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R"/>
          </a:p>
        </p:txBody>
      </p:sp>
      <p:sp>
        <p:nvSpPr>
          <p:cNvPr id="3" name="Marcador de fecha 2"/>
          <p:cNvSpPr>
            <a:spLocks noGrp="1"/>
          </p:cNvSpPr>
          <p:nvPr>
            <p:ph type="dt" sz="half" idx="10"/>
          </p:nvPr>
        </p:nvSpPr>
        <p:spPr/>
        <p:txBody>
          <a:bodyPr/>
          <a:lstStyle/>
          <a:p>
            <a:fld id="{54A51D97-2F5B-42BB-B6DC-82A7D17B75AB}" type="datetimeFigureOut">
              <a:rPr lang="es-CR" smtClean="0"/>
              <a:t>29/10/2019</a:t>
            </a:fld>
            <a:endParaRPr lang="es-CR"/>
          </a:p>
        </p:txBody>
      </p:sp>
      <p:sp>
        <p:nvSpPr>
          <p:cNvPr id="4" name="Marcador de pie de página 3"/>
          <p:cNvSpPr>
            <a:spLocks noGrp="1"/>
          </p:cNvSpPr>
          <p:nvPr>
            <p:ph type="ftr" sz="quarter" idx="11"/>
          </p:nvPr>
        </p:nvSpPr>
        <p:spPr/>
        <p:txBody>
          <a:bodyPr/>
          <a:lstStyle/>
          <a:p>
            <a:endParaRPr lang="es-CR"/>
          </a:p>
        </p:txBody>
      </p:sp>
      <p:sp>
        <p:nvSpPr>
          <p:cNvPr id="5" name="Marcador de número de diapositiva 4"/>
          <p:cNvSpPr>
            <a:spLocks noGrp="1"/>
          </p:cNvSpPr>
          <p:nvPr>
            <p:ph type="sldNum" sz="quarter" idx="12"/>
          </p:nvPr>
        </p:nvSpPr>
        <p:spPr/>
        <p:txBody>
          <a:bodyPr/>
          <a:lstStyle/>
          <a:p>
            <a:fld id="{1B9B6119-CC59-4D68-B6BB-5459FBF53284}" type="slidenum">
              <a:rPr lang="es-CR" smtClean="0"/>
              <a:t>‹Nº›</a:t>
            </a:fld>
            <a:endParaRPr lang="es-CR"/>
          </a:p>
        </p:txBody>
      </p:sp>
    </p:spTree>
    <p:extLst>
      <p:ext uri="{BB962C8B-B14F-4D97-AF65-F5344CB8AC3E}">
        <p14:creationId xmlns:p14="http://schemas.microsoft.com/office/powerpoint/2010/main" val="2554292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4A51D97-2F5B-42BB-B6DC-82A7D17B75AB}" type="datetimeFigureOut">
              <a:rPr lang="es-CR" smtClean="0"/>
              <a:t>29/10/2019</a:t>
            </a:fld>
            <a:endParaRPr lang="es-CR"/>
          </a:p>
        </p:txBody>
      </p:sp>
      <p:sp>
        <p:nvSpPr>
          <p:cNvPr id="3" name="Marcador de pie de página 2"/>
          <p:cNvSpPr>
            <a:spLocks noGrp="1"/>
          </p:cNvSpPr>
          <p:nvPr>
            <p:ph type="ftr" sz="quarter" idx="11"/>
          </p:nvPr>
        </p:nvSpPr>
        <p:spPr/>
        <p:txBody>
          <a:bodyPr/>
          <a:lstStyle/>
          <a:p>
            <a:endParaRPr lang="es-CR"/>
          </a:p>
        </p:txBody>
      </p:sp>
      <p:sp>
        <p:nvSpPr>
          <p:cNvPr id="4" name="Marcador de número de diapositiva 3"/>
          <p:cNvSpPr>
            <a:spLocks noGrp="1"/>
          </p:cNvSpPr>
          <p:nvPr>
            <p:ph type="sldNum" sz="quarter" idx="12"/>
          </p:nvPr>
        </p:nvSpPr>
        <p:spPr/>
        <p:txBody>
          <a:bodyPr/>
          <a:lstStyle/>
          <a:p>
            <a:fld id="{1B9B6119-CC59-4D68-B6BB-5459FBF53284}" type="slidenum">
              <a:rPr lang="es-CR" smtClean="0"/>
              <a:t>‹Nº›</a:t>
            </a:fld>
            <a:endParaRPr lang="es-CR"/>
          </a:p>
        </p:txBody>
      </p:sp>
    </p:spTree>
    <p:extLst>
      <p:ext uri="{BB962C8B-B14F-4D97-AF65-F5344CB8AC3E}">
        <p14:creationId xmlns:p14="http://schemas.microsoft.com/office/powerpoint/2010/main" val="4227474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54A51D97-2F5B-42BB-B6DC-82A7D17B75AB}" type="datetimeFigureOut">
              <a:rPr lang="es-CR" smtClean="0"/>
              <a:t>29/10/2019</a:t>
            </a:fld>
            <a:endParaRPr lang="es-CR"/>
          </a:p>
        </p:txBody>
      </p:sp>
      <p:sp>
        <p:nvSpPr>
          <p:cNvPr id="6" name="Marcador de pie de página 5"/>
          <p:cNvSpPr>
            <a:spLocks noGrp="1"/>
          </p:cNvSpPr>
          <p:nvPr>
            <p:ph type="ftr" sz="quarter" idx="11"/>
          </p:nvPr>
        </p:nvSpPr>
        <p:spPr/>
        <p:txBody>
          <a:bodyPr/>
          <a:lstStyle/>
          <a:p>
            <a:endParaRPr lang="es-CR"/>
          </a:p>
        </p:txBody>
      </p:sp>
      <p:sp>
        <p:nvSpPr>
          <p:cNvPr id="7" name="Marcador de número de diapositiva 6"/>
          <p:cNvSpPr>
            <a:spLocks noGrp="1"/>
          </p:cNvSpPr>
          <p:nvPr>
            <p:ph type="sldNum" sz="quarter" idx="12"/>
          </p:nvPr>
        </p:nvSpPr>
        <p:spPr/>
        <p:txBody>
          <a:bodyPr/>
          <a:lstStyle/>
          <a:p>
            <a:fld id="{1B9B6119-CC59-4D68-B6BB-5459FBF53284}" type="slidenum">
              <a:rPr lang="es-CR" smtClean="0"/>
              <a:t>‹Nº›</a:t>
            </a:fld>
            <a:endParaRPr lang="es-CR"/>
          </a:p>
        </p:txBody>
      </p:sp>
    </p:spTree>
    <p:extLst>
      <p:ext uri="{BB962C8B-B14F-4D97-AF65-F5344CB8AC3E}">
        <p14:creationId xmlns:p14="http://schemas.microsoft.com/office/powerpoint/2010/main" val="2140849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54A51D97-2F5B-42BB-B6DC-82A7D17B75AB}" type="datetimeFigureOut">
              <a:rPr lang="es-CR" smtClean="0"/>
              <a:t>29/10/2019</a:t>
            </a:fld>
            <a:endParaRPr lang="es-CR"/>
          </a:p>
        </p:txBody>
      </p:sp>
      <p:sp>
        <p:nvSpPr>
          <p:cNvPr id="6" name="Marcador de pie de página 5"/>
          <p:cNvSpPr>
            <a:spLocks noGrp="1"/>
          </p:cNvSpPr>
          <p:nvPr>
            <p:ph type="ftr" sz="quarter" idx="11"/>
          </p:nvPr>
        </p:nvSpPr>
        <p:spPr/>
        <p:txBody>
          <a:bodyPr/>
          <a:lstStyle/>
          <a:p>
            <a:endParaRPr lang="es-CR"/>
          </a:p>
        </p:txBody>
      </p:sp>
      <p:sp>
        <p:nvSpPr>
          <p:cNvPr id="7" name="Marcador de número de diapositiva 6"/>
          <p:cNvSpPr>
            <a:spLocks noGrp="1"/>
          </p:cNvSpPr>
          <p:nvPr>
            <p:ph type="sldNum" sz="quarter" idx="12"/>
          </p:nvPr>
        </p:nvSpPr>
        <p:spPr/>
        <p:txBody>
          <a:bodyPr/>
          <a:lstStyle/>
          <a:p>
            <a:fld id="{1B9B6119-CC59-4D68-B6BB-5459FBF53284}" type="slidenum">
              <a:rPr lang="es-CR" smtClean="0"/>
              <a:t>‹Nº›</a:t>
            </a:fld>
            <a:endParaRPr lang="es-CR"/>
          </a:p>
        </p:txBody>
      </p:sp>
    </p:spTree>
    <p:extLst>
      <p:ext uri="{BB962C8B-B14F-4D97-AF65-F5344CB8AC3E}">
        <p14:creationId xmlns:p14="http://schemas.microsoft.com/office/powerpoint/2010/main" val="3775265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A51D97-2F5B-42BB-B6DC-82A7D17B75AB}" type="datetimeFigureOut">
              <a:rPr lang="es-CR" smtClean="0"/>
              <a:t>29/10/2019</a:t>
            </a:fld>
            <a:endParaRPr lang="es-C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9B6119-CC59-4D68-B6BB-5459FBF53284}" type="slidenum">
              <a:rPr lang="es-CR" smtClean="0"/>
              <a:t>‹Nº›</a:t>
            </a:fld>
            <a:endParaRPr lang="es-CR"/>
          </a:p>
        </p:txBody>
      </p:sp>
    </p:spTree>
    <p:extLst>
      <p:ext uri="{BB962C8B-B14F-4D97-AF65-F5344CB8AC3E}">
        <p14:creationId xmlns:p14="http://schemas.microsoft.com/office/powerpoint/2010/main" val="2427802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clrChange>
              <a:clrFrom>
                <a:srgbClr val="FFFFFF"/>
              </a:clrFrom>
              <a:clrTo>
                <a:srgbClr val="FFFFFF">
                  <a:alpha val="0"/>
                </a:srgbClr>
              </a:clrTo>
            </a:clrChange>
          </a:blip>
          <a:stretch>
            <a:fillRect/>
          </a:stretch>
        </p:blipFill>
        <p:spPr>
          <a:xfrm>
            <a:off x="2421303" y="4434077"/>
            <a:ext cx="1790652" cy="1790652"/>
          </a:xfrm>
          <a:prstGeom prst="rect">
            <a:avLst/>
          </a:prstGeom>
        </p:spPr>
      </p:pic>
      <p:sp>
        <p:nvSpPr>
          <p:cNvPr id="6" name="Título 1"/>
          <p:cNvSpPr>
            <a:spLocks noGrp="1"/>
          </p:cNvSpPr>
          <p:nvPr>
            <p:ph type="title"/>
          </p:nvPr>
        </p:nvSpPr>
        <p:spPr>
          <a:xfrm>
            <a:off x="3696193" y="5815336"/>
            <a:ext cx="4282440" cy="736505"/>
          </a:xfrm>
        </p:spPr>
        <p:txBody>
          <a:bodyPr>
            <a:noAutofit/>
          </a:bodyPr>
          <a:lstStyle/>
          <a:p>
            <a:pPr algn="ctr"/>
            <a:r>
              <a:rPr lang="es-CR" sz="3200" b="1" smtClean="0">
                <a:solidFill>
                  <a:srgbClr val="C00000"/>
                </a:solidFill>
              </a:rPr>
              <a:t>Noviembre </a:t>
            </a:r>
            <a:r>
              <a:rPr lang="es-CR" sz="3200" b="1" dirty="0" smtClean="0">
                <a:solidFill>
                  <a:srgbClr val="C00000"/>
                </a:solidFill>
              </a:rPr>
              <a:t>2019</a:t>
            </a:r>
            <a:r>
              <a:rPr lang="es-CR" sz="1600" b="1" i="1" dirty="0">
                <a:solidFill>
                  <a:srgbClr val="C00000"/>
                </a:solidFill>
              </a:rPr>
              <a:t/>
            </a:r>
            <a:br>
              <a:rPr lang="es-CR" sz="1600" b="1" i="1" dirty="0">
                <a:solidFill>
                  <a:srgbClr val="C00000"/>
                </a:solidFill>
              </a:rPr>
            </a:br>
            <a:endParaRPr lang="es-CR" sz="1600" b="1" i="1" dirty="0">
              <a:solidFill>
                <a:srgbClr val="C00000"/>
              </a:solidFill>
            </a:endParaRPr>
          </a:p>
        </p:txBody>
      </p:sp>
      <p:sp>
        <p:nvSpPr>
          <p:cNvPr id="7" name="Título 1"/>
          <p:cNvSpPr txBox="1">
            <a:spLocks/>
          </p:cNvSpPr>
          <p:nvPr/>
        </p:nvSpPr>
        <p:spPr>
          <a:xfrm>
            <a:off x="3696193" y="5119972"/>
            <a:ext cx="4282440" cy="7365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R" sz="3200" b="1" dirty="0" smtClean="0">
                <a:solidFill>
                  <a:srgbClr val="C00000"/>
                </a:solidFill>
              </a:rPr>
              <a:t>Consejo de Gobierno</a:t>
            </a:r>
            <a:endParaRPr lang="es-CR" sz="1600" b="1" i="1" dirty="0">
              <a:solidFill>
                <a:srgbClr val="C00000"/>
              </a:solidFill>
            </a:endParaRPr>
          </a:p>
        </p:txBody>
      </p:sp>
      <p:pic>
        <p:nvPicPr>
          <p:cNvPr id="2" name="Imagen 1"/>
          <p:cNvPicPr>
            <a:picLocks noChangeAspect="1"/>
          </p:cNvPicPr>
          <p:nvPr/>
        </p:nvPicPr>
        <p:blipFill>
          <a:blip r:embed="rId3"/>
          <a:stretch>
            <a:fillRect/>
          </a:stretch>
        </p:blipFill>
        <p:spPr>
          <a:xfrm>
            <a:off x="3180431" y="734095"/>
            <a:ext cx="5313964" cy="3559219"/>
          </a:xfrm>
          <a:prstGeom prst="rect">
            <a:avLst/>
          </a:prstGeom>
        </p:spPr>
      </p:pic>
    </p:spTree>
    <p:extLst>
      <p:ext uri="{BB962C8B-B14F-4D97-AF65-F5344CB8AC3E}">
        <p14:creationId xmlns:p14="http://schemas.microsoft.com/office/powerpoint/2010/main" val="23852219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78004"/>
            <a:ext cx="10515600" cy="1325563"/>
          </a:xfrm>
        </p:spPr>
        <p:txBody>
          <a:bodyPr/>
          <a:lstStyle/>
          <a:p>
            <a:endParaRPr lang="es-CR"/>
          </a:p>
        </p:txBody>
      </p:sp>
      <p:sp>
        <p:nvSpPr>
          <p:cNvPr id="3" name="Marcador de contenido 2"/>
          <p:cNvSpPr>
            <a:spLocks noGrp="1"/>
          </p:cNvSpPr>
          <p:nvPr>
            <p:ph idx="1"/>
          </p:nvPr>
        </p:nvSpPr>
        <p:spPr/>
        <p:txBody>
          <a:bodyPr/>
          <a:lstStyle/>
          <a:p>
            <a:endParaRPr lang="es-CR"/>
          </a:p>
        </p:txBody>
      </p:sp>
      <p:sp>
        <p:nvSpPr>
          <p:cNvPr id="4" name="Título 1"/>
          <p:cNvSpPr txBox="1">
            <a:spLocks/>
          </p:cNvSpPr>
          <p:nvPr/>
        </p:nvSpPr>
        <p:spPr>
          <a:xfrm>
            <a:off x="3959073" y="1610704"/>
            <a:ext cx="4282440" cy="7707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R" sz="3200" b="1" smtClean="0"/>
              <a:t>PNDIP 2019-2022</a:t>
            </a:r>
            <a:br>
              <a:rPr lang="es-CR" sz="3200" b="1" smtClean="0"/>
            </a:br>
            <a:r>
              <a:rPr lang="es-CR" sz="3200" b="1" smtClean="0"/>
              <a:t>Objetivos centrales</a:t>
            </a:r>
            <a:endParaRPr lang="es-CR" sz="1600" b="1" dirty="0"/>
          </a:p>
        </p:txBody>
      </p:sp>
    </p:spTree>
    <p:extLst>
      <p:ext uri="{BB962C8B-B14F-4D97-AF65-F5344CB8AC3E}">
        <p14:creationId xmlns:p14="http://schemas.microsoft.com/office/powerpoint/2010/main" val="9399654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959073" y="1610704"/>
            <a:ext cx="4282440" cy="7707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R" sz="3200" b="1" smtClean="0"/>
              <a:t>PNDIP 2019-2022</a:t>
            </a:r>
            <a:br>
              <a:rPr lang="es-CR" sz="3200" b="1" smtClean="0"/>
            </a:br>
            <a:r>
              <a:rPr lang="es-CR" sz="3200" b="1" smtClean="0"/>
              <a:t>Objetivos centrales</a:t>
            </a:r>
            <a:endParaRPr lang="es-CR" sz="1600" b="1" dirty="0"/>
          </a:p>
        </p:txBody>
      </p:sp>
      <p:sp>
        <p:nvSpPr>
          <p:cNvPr id="5" name="Marcador de contenido 2"/>
          <p:cNvSpPr txBox="1">
            <a:spLocks/>
          </p:cNvSpPr>
          <p:nvPr/>
        </p:nvSpPr>
        <p:spPr>
          <a:xfrm>
            <a:off x="747359" y="2423807"/>
            <a:ext cx="4009111" cy="24176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s-CR" sz="3600" b="1" smtClean="0"/>
              <a:t>Crecimiento </a:t>
            </a:r>
          </a:p>
          <a:p>
            <a:pPr marL="457200" indent="-457200">
              <a:buFont typeface="+mj-lt"/>
              <a:buAutoNum type="arabicPeriod"/>
            </a:pPr>
            <a:r>
              <a:rPr lang="es-CR" sz="3600" b="1" smtClean="0"/>
              <a:t>Desempleo</a:t>
            </a:r>
          </a:p>
          <a:p>
            <a:pPr marL="457200" indent="-457200">
              <a:buFont typeface="+mj-lt"/>
              <a:buAutoNum type="arabicPeriod"/>
            </a:pPr>
            <a:r>
              <a:rPr lang="es-CR" sz="3600" b="1" smtClean="0"/>
              <a:t>Desigualdad</a:t>
            </a:r>
          </a:p>
          <a:p>
            <a:pPr marL="457200" indent="-457200">
              <a:buFont typeface="+mj-lt"/>
              <a:buAutoNum type="arabicPeriod"/>
            </a:pPr>
            <a:r>
              <a:rPr lang="es-CR" sz="3600" b="1" smtClean="0"/>
              <a:t>Pobreza Multidimensional </a:t>
            </a:r>
          </a:p>
          <a:p>
            <a:pPr marL="457200" indent="-457200">
              <a:buFont typeface="+mj-lt"/>
              <a:buAutoNum type="arabicPeriod"/>
            </a:pPr>
            <a:r>
              <a:rPr lang="es-CR" sz="3600" b="1" smtClean="0"/>
              <a:t>Descarbonización </a:t>
            </a:r>
          </a:p>
          <a:p>
            <a:pPr marL="457200" indent="-457200">
              <a:buFont typeface="+mj-lt"/>
              <a:buAutoNum type="arabicPeriod"/>
            </a:pPr>
            <a:r>
              <a:rPr lang="es-CR" sz="3600" b="1" smtClean="0"/>
              <a:t>(Reformas )</a:t>
            </a:r>
            <a:endParaRPr lang="es-CR" sz="3600" b="1" dirty="0"/>
          </a:p>
        </p:txBody>
      </p:sp>
      <p:pic>
        <p:nvPicPr>
          <p:cNvPr id="6" name="Imagen 5"/>
          <p:cNvPicPr>
            <a:picLocks noChangeAspect="1"/>
          </p:cNvPicPr>
          <p:nvPr/>
        </p:nvPicPr>
        <p:blipFill rotWithShape="1">
          <a:blip r:embed="rId2"/>
          <a:srcRect t="4762"/>
          <a:stretch/>
        </p:blipFill>
        <p:spPr>
          <a:xfrm>
            <a:off x="5579465" y="2446984"/>
            <a:ext cx="5102794" cy="3948217"/>
          </a:xfrm>
          <a:prstGeom prst="rect">
            <a:avLst/>
          </a:prstGeom>
        </p:spPr>
      </p:pic>
      <p:sp>
        <p:nvSpPr>
          <p:cNvPr id="7" name="Título 1"/>
          <p:cNvSpPr>
            <a:spLocks noGrp="1"/>
          </p:cNvSpPr>
          <p:nvPr>
            <p:ph type="title"/>
          </p:nvPr>
        </p:nvSpPr>
        <p:spPr>
          <a:xfrm>
            <a:off x="838200" y="365125"/>
            <a:ext cx="10515600" cy="1325563"/>
          </a:xfrm>
        </p:spPr>
        <p:txBody>
          <a:bodyPr/>
          <a:lstStyle/>
          <a:p>
            <a:pPr algn="ctr"/>
            <a:r>
              <a:rPr lang="es-CR" i="1" u="sng" smtClean="0"/>
              <a:t>Desatar los NUDOS!!!</a:t>
            </a:r>
            <a:endParaRPr lang="es-CR" i="1" u="sng"/>
          </a:p>
        </p:txBody>
      </p:sp>
    </p:spTree>
    <p:extLst>
      <p:ext uri="{BB962C8B-B14F-4D97-AF65-F5344CB8AC3E}">
        <p14:creationId xmlns:p14="http://schemas.microsoft.com/office/powerpoint/2010/main" val="7257650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28790"/>
            <a:ext cx="10515600" cy="6729210"/>
          </a:xfrm>
        </p:spPr>
        <p:txBody>
          <a:bodyPr>
            <a:normAutofit fontScale="85000" lnSpcReduction="10000"/>
          </a:bodyPr>
          <a:lstStyle/>
          <a:p>
            <a:r>
              <a:rPr lang="es-MX" smtClean="0"/>
              <a:t>En este punto debo ser claro. El crédito para producir en Costa Rica es caro, de difícil acceso, o inaccesible del todo para muchas personas emprendedoras. Esta condición limita nuestro avance económico. Si queremos como país mover la aguja del desarrollo, especialmente en sectores claves de la economía, tenemos que apostar a financiar e incentivar esos sectores. Los bancos estatales y la banca para el desarrollo tienen que volcar su mirada a una gestión que propicie el desarrollo, y no ser solamente un factor más del sistema financiero. </a:t>
            </a:r>
          </a:p>
          <a:p>
            <a:endParaRPr lang="es-MX" smtClean="0"/>
          </a:p>
          <a:p>
            <a:r>
              <a:rPr lang="es-MX" smtClean="0"/>
              <a:t>…debemos reducir las comisiones relacionadas con el uso de los datáfonos, revisar y normar los topes en las tasas de interés de tarjetas de crédito y de comercios así como revisar las causas estructurales en la venta de medicamentos frente a algunos precios que podrían ser abusivos. A la luz de estos temas y otros para reducir los precios que pagamos los costarricenses es necesario avanzar con el proyecto de Ley de Fortalecimiento de las Autoridades de Competencia en Costa Rica. </a:t>
            </a:r>
          </a:p>
          <a:p>
            <a:endParaRPr lang="es-MX"/>
          </a:p>
          <a:p>
            <a:r>
              <a:rPr lang="es-MX" smtClean="0"/>
              <a:t>El sector agropecuario sigue siendo fundamental para nuestro país. Tenemos que modernizarlo para que sea un sector de punta que genere prosperidad, bienestar y oportunidades para muchas personas, y especialmente jóvenes de las regiones.</a:t>
            </a:r>
          </a:p>
          <a:p>
            <a:pPr marL="0" indent="0" algn="r">
              <a:buNone/>
            </a:pPr>
            <a:r>
              <a:rPr lang="es-MX" smtClean="0"/>
              <a:t>CAQ, 2 de mayo 2019</a:t>
            </a:r>
          </a:p>
          <a:p>
            <a:endParaRPr lang="es-MX"/>
          </a:p>
          <a:p>
            <a:endParaRPr lang="es-CR"/>
          </a:p>
        </p:txBody>
      </p:sp>
    </p:spTree>
    <p:extLst>
      <p:ext uri="{BB962C8B-B14F-4D97-AF65-F5344CB8AC3E}">
        <p14:creationId xmlns:p14="http://schemas.microsoft.com/office/powerpoint/2010/main" val="3157313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1980048" y="-231864"/>
            <a:ext cx="9288965" cy="1144921"/>
          </a:xfrm>
        </p:spPr>
        <p:txBody>
          <a:bodyPr vert="horz" lIns="91440" tIns="35206" rIns="91440" bIns="45720" rtlCol="0" anchor="ctr">
            <a:normAutofit fontScale="90000"/>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altLang="es-CR" smtClean="0"/>
              <a:t>Algunos hitos línea del tiempo (junio 2018)</a:t>
            </a:r>
          </a:p>
        </p:txBody>
      </p:sp>
      <p:sp>
        <p:nvSpPr>
          <p:cNvPr id="11267" name="Rectangle 2"/>
          <p:cNvSpPr>
            <a:spLocks noGrp="1" noChangeArrowheads="1"/>
          </p:cNvSpPr>
          <p:nvPr>
            <p:ph type="body" idx="1"/>
          </p:nvPr>
        </p:nvSpPr>
        <p:spPr>
          <a:xfrm>
            <a:off x="1980049" y="663911"/>
            <a:ext cx="8229024" cy="6338105"/>
          </a:xfrm>
        </p:spPr>
        <p:txBody>
          <a:bodyPr/>
          <a:lstStyle/>
          <a:p>
            <a:pPr marL="391729" indent="-293797">
              <a:buSzPct val="45000"/>
              <a:buFont typeface="Wingdings" panose="05000000000000000000" pitchFamily="2"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altLang="es-CR" smtClean="0"/>
              <a:t>Junio-Julio-Agosto-Setiembre</a:t>
            </a:r>
          </a:p>
          <a:p>
            <a:pPr marL="783458" lvl="1" indent="-293797">
              <a:buSzPct val="75000"/>
              <a:buFont typeface="Symbol" panose="05050102010706020507" pitchFamily="18"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altLang="es-CR" smtClean="0"/>
              <a:t>Legislativo: </a:t>
            </a:r>
          </a:p>
          <a:p>
            <a:pPr marL="1566916" lvl="3" indent="-195864">
              <a:buSzPct val="75000"/>
              <a:buFont typeface="Symbol" panose="05050102010706020507" pitchFamily="18"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altLang="es-CR" smtClean="0"/>
              <a:t>Avance/aprobación fiscal </a:t>
            </a:r>
          </a:p>
          <a:p>
            <a:pPr marL="1566916" lvl="3" indent="-195864">
              <a:buSzPct val="75000"/>
              <a:buFont typeface="Symbol" panose="05050102010706020507" pitchFamily="18"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altLang="es-CR" smtClean="0"/>
              <a:t>Extinción de dominio</a:t>
            </a:r>
          </a:p>
          <a:p>
            <a:pPr marL="1566916" lvl="3" indent="-195864">
              <a:buSzPct val="75000"/>
              <a:buFont typeface="Symbol" panose="05050102010706020507" pitchFamily="18"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altLang="es-CR" smtClean="0"/>
              <a:t>Lomas de Barbudal </a:t>
            </a:r>
          </a:p>
          <a:p>
            <a:pPr marL="1566916" lvl="3" indent="-195864">
              <a:buSzPct val="75000"/>
              <a:buFont typeface="Symbol" panose="05050102010706020507" pitchFamily="18"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altLang="es-CR" smtClean="0"/>
              <a:t>Bancrédito </a:t>
            </a:r>
          </a:p>
          <a:p>
            <a:pPr marL="1566916" lvl="3" indent="-195864">
              <a:buSzPct val="75000"/>
              <a:buFont typeface="Symbol" panose="05050102010706020507" pitchFamily="18"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altLang="es-CR" smtClean="0"/>
              <a:t>Proyecto Nate BID</a:t>
            </a:r>
          </a:p>
          <a:p>
            <a:pPr marL="783458" lvl="1" indent="-293797">
              <a:buSzPct val="75000"/>
              <a:buFont typeface="Symbol" panose="05050102010706020507" pitchFamily="18"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altLang="es-CR" smtClean="0"/>
              <a:t>Ejecutivo</a:t>
            </a:r>
          </a:p>
          <a:p>
            <a:pPr marL="1175187" lvl="2" indent="-260673">
              <a:buSzPct val="45000"/>
              <a:buFont typeface="Wingdings" panose="05000000000000000000" pitchFamily="2"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altLang="es-CR" smtClean="0"/>
              <a:t>Victorias de espacio político:</a:t>
            </a:r>
          </a:p>
          <a:p>
            <a:pPr marL="1566916" lvl="3" indent="-195864">
              <a:buSzPct val="75000"/>
              <a:buFont typeface="Symbol" panose="05050102010706020507" pitchFamily="18"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altLang="es-CR" smtClean="0"/>
              <a:t>Reactivación/simplificación de trámites/lucha contra la evasión</a:t>
            </a:r>
          </a:p>
          <a:p>
            <a:pPr marL="1566916" lvl="3" indent="-195864">
              <a:buSzPct val="75000"/>
              <a:buFont typeface="Symbol" panose="05050102010706020507" pitchFamily="18"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altLang="es-CR" smtClean="0"/>
              <a:t>Trabajo regional Puntarenas y Limón</a:t>
            </a:r>
          </a:p>
          <a:p>
            <a:pPr marL="1175187" lvl="2" indent="-260673">
              <a:buSzPct val="45000"/>
              <a:buFont typeface="Wingdings" panose="05000000000000000000" pitchFamily="2"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altLang="es-CR" smtClean="0"/>
              <a:t>25 de Julio </a:t>
            </a:r>
          </a:p>
          <a:p>
            <a:pPr marL="1175187" lvl="2" indent="-260673">
              <a:buSzPct val="45000"/>
              <a:buFont typeface="Wingdings" panose="05000000000000000000" pitchFamily="2"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altLang="es-CR" smtClean="0"/>
              <a:t>100 días: 16 agosto</a:t>
            </a:r>
          </a:p>
          <a:p>
            <a:pPr marL="1175187" lvl="2" indent="-260673">
              <a:buSzPct val="45000"/>
              <a:buFont typeface="Wingdings" panose="05000000000000000000" pitchFamily="2"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altLang="es-CR" smtClean="0"/>
              <a:t>Resultados: </a:t>
            </a:r>
          </a:p>
          <a:p>
            <a:pPr marL="1566916" lvl="3" indent="-195864">
              <a:buSzPct val="75000"/>
              <a:buFont typeface="Symbol" panose="05050102010706020507" pitchFamily="18"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altLang="es-CR" smtClean="0"/>
              <a:t>EJ: Plan Descarbonización</a:t>
            </a:r>
          </a:p>
          <a:p>
            <a:pPr marL="1566916" lvl="3" indent="-195864">
              <a:buSzPct val="75000"/>
              <a:buFont typeface="Symbol" panose="05050102010706020507" pitchFamily="18"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altLang="es-CR" smtClean="0"/>
              <a:t>Aprobación fiscal</a:t>
            </a:r>
          </a:p>
          <a:p>
            <a:pPr marL="1566916" lvl="3" indent="-195864">
              <a:buSzPct val="7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altLang="es-CR" smtClean="0"/>
          </a:p>
        </p:txBody>
      </p:sp>
    </p:spTree>
    <p:extLst>
      <p:ext uri="{BB962C8B-B14F-4D97-AF65-F5344CB8AC3E}">
        <p14:creationId xmlns:p14="http://schemas.microsoft.com/office/powerpoint/2010/main" val="24240110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R" dirty="0" smtClean="0"/>
              <a:t>Metas </a:t>
            </a:r>
            <a:r>
              <a:rPr lang="es-CR" smtClean="0"/>
              <a:t>volantes… (enero 2019)</a:t>
            </a:r>
            <a:r>
              <a:rPr lang="es-CR" dirty="0" smtClean="0"/>
              <a:t/>
            </a:r>
            <a:br>
              <a:rPr lang="es-CR" dirty="0" smtClean="0"/>
            </a:br>
            <a:endParaRPr lang="es-CR" dirty="0"/>
          </a:p>
        </p:txBody>
      </p:sp>
      <p:sp>
        <p:nvSpPr>
          <p:cNvPr id="3" name="Marcador de contenido 2"/>
          <p:cNvSpPr>
            <a:spLocks noGrp="1"/>
          </p:cNvSpPr>
          <p:nvPr>
            <p:ph idx="1"/>
          </p:nvPr>
        </p:nvSpPr>
        <p:spPr>
          <a:xfrm>
            <a:off x="450761" y="940158"/>
            <a:ext cx="11475076" cy="6014433"/>
          </a:xfrm>
        </p:spPr>
        <p:txBody>
          <a:bodyPr>
            <a:normAutofit fontScale="85000" lnSpcReduction="20000"/>
          </a:bodyPr>
          <a:lstStyle/>
          <a:p>
            <a:pPr marL="0" indent="0">
              <a:buNone/>
            </a:pPr>
            <a:endParaRPr lang="es-CR" dirty="0" smtClean="0"/>
          </a:p>
          <a:p>
            <a:r>
              <a:rPr lang="es-CR" sz="3300" dirty="0" smtClean="0"/>
              <a:t>Estrategia de Migración (Viceministerio de Gobernación y Cancillería)</a:t>
            </a:r>
          </a:p>
          <a:p>
            <a:r>
              <a:rPr lang="es-CR" sz="3300" dirty="0" smtClean="0"/>
              <a:t>Política exterior (Cancillería)</a:t>
            </a:r>
          </a:p>
          <a:p>
            <a:r>
              <a:rPr lang="es-CR" sz="3300" dirty="0" err="1" smtClean="0"/>
              <a:t>Descarbonización</a:t>
            </a:r>
            <a:r>
              <a:rPr lang="es-CR" sz="3300" dirty="0" smtClean="0"/>
              <a:t>, Pre COP y COP (Ambiente y cancillería)</a:t>
            </a:r>
          </a:p>
          <a:p>
            <a:r>
              <a:rPr lang="es-CR" sz="3300" dirty="0" smtClean="0"/>
              <a:t>Cambio tecnológicos en las plataformas de servicios -</a:t>
            </a:r>
            <a:r>
              <a:rPr lang="es-CR" sz="3300" dirty="0" err="1" smtClean="0"/>
              <a:t>Airbnb</a:t>
            </a:r>
            <a:r>
              <a:rPr lang="es-CR" sz="3300" dirty="0" smtClean="0"/>
              <a:t> </a:t>
            </a:r>
            <a:r>
              <a:rPr lang="es-CR" sz="3300" dirty="0" err="1" smtClean="0"/>
              <a:t>Uber</a:t>
            </a:r>
            <a:r>
              <a:rPr lang="es-CR" sz="3300" dirty="0"/>
              <a:t>-</a:t>
            </a:r>
            <a:r>
              <a:rPr lang="es-CR" sz="3300" dirty="0" smtClean="0"/>
              <a:t> (</a:t>
            </a:r>
            <a:r>
              <a:rPr lang="es-CR" sz="3300" dirty="0" err="1" smtClean="0"/>
              <a:t>Mopt</a:t>
            </a:r>
            <a:r>
              <a:rPr lang="es-CR" sz="3300" dirty="0" smtClean="0"/>
              <a:t> - Ciencia </a:t>
            </a:r>
            <a:r>
              <a:rPr lang="es-CR" sz="3300" dirty="0"/>
              <a:t>y</a:t>
            </a:r>
            <a:r>
              <a:rPr lang="es-CR" sz="3300" dirty="0" smtClean="0"/>
              <a:t> tecnología- ICT)</a:t>
            </a:r>
          </a:p>
          <a:p>
            <a:r>
              <a:rPr lang="es-CR" sz="3300" dirty="0" smtClean="0"/>
              <a:t>Transformación en Limón (JAPDEVA, Trabajo, Presidencia)</a:t>
            </a:r>
          </a:p>
          <a:p>
            <a:r>
              <a:rPr lang="es-CR" sz="3300" dirty="0" smtClean="0"/>
              <a:t>Transformación en Pesca del Pacífico (MAG, INCOPESCA)</a:t>
            </a:r>
          </a:p>
          <a:p>
            <a:pPr marL="0" indent="0">
              <a:buNone/>
            </a:pPr>
            <a:endParaRPr lang="es-CR" sz="3300" dirty="0" smtClean="0"/>
          </a:p>
          <a:p>
            <a:pPr marL="0" indent="0">
              <a:buNone/>
            </a:pPr>
            <a:r>
              <a:rPr lang="es-CR" sz="3300" dirty="0" smtClean="0"/>
              <a:t>Con Congreso</a:t>
            </a:r>
          </a:p>
          <a:p>
            <a:r>
              <a:rPr lang="es-CR" sz="3300" dirty="0" smtClean="0"/>
              <a:t>Eurobonos (Hacienda - Presidencia)</a:t>
            </a:r>
          </a:p>
          <a:p>
            <a:r>
              <a:rPr lang="es-CR" sz="3300" dirty="0" smtClean="0"/>
              <a:t>OCDE (COMEX y Presidencia)</a:t>
            </a:r>
          </a:p>
          <a:p>
            <a:r>
              <a:rPr lang="es-CR" sz="3300" dirty="0" smtClean="0"/>
              <a:t>Extinción de dominio (Seguridad y Presidencia)</a:t>
            </a:r>
          </a:p>
          <a:p>
            <a:r>
              <a:rPr lang="es-CR" sz="3300" dirty="0" smtClean="0"/>
              <a:t>Bicentenario (Comunicación, Cultura, Presidencia) </a:t>
            </a:r>
          </a:p>
          <a:p>
            <a:endParaRPr lang="es-CR" dirty="0" smtClean="0"/>
          </a:p>
          <a:p>
            <a:endParaRPr lang="es-CR" dirty="0"/>
          </a:p>
        </p:txBody>
      </p:sp>
      <p:pic>
        <p:nvPicPr>
          <p:cNvPr id="5" name="Imagen 4"/>
          <p:cNvPicPr>
            <a:picLocks noChangeAspect="1"/>
          </p:cNvPicPr>
          <p:nvPr/>
        </p:nvPicPr>
        <p:blipFill rotWithShape="1">
          <a:blip r:embed="rId2"/>
          <a:srcRect l="29024" t="34001" r="28457" b="16676"/>
          <a:stretch/>
        </p:blipFill>
        <p:spPr>
          <a:xfrm>
            <a:off x="9636081" y="71557"/>
            <a:ext cx="2003738" cy="1162169"/>
          </a:xfrm>
          <a:prstGeom prst="rect">
            <a:avLst/>
          </a:prstGeom>
        </p:spPr>
      </p:pic>
    </p:spTree>
    <p:extLst>
      <p:ext uri="{BB962C8B-B14F-4D97-AF65-F5344CB8AC3E}">
        <p14:creationId xmlns:p14="http://schemas.microsoft.com/office/powerpoint/2010/main" val="432990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825625"/>
            <a:ext cx="5141686" cy="4351338"/>
          </a:xfrm>
        </p:spPr>
        <p:txBody>
          <a:bodyPr>
            <a:normAutofit/>
          </a:bodyPr>
          <a:lstStyle/>
          <a:p>
            <a:pPr>
              <a:buClr>
                <a:srgbClr val="800000"/>
              </a:buClr>
              <a:buFont typeface="Wingdings" panose="05000000000000000000" pitchFamily="2" charset="2"/>
              <a:buChar char="q"/>
            </a:pPr>
            <a:r>
              <a:rPr lang="es-CR" smtClean="0"/>
              <a:t>Proyectos de deudas  </a:t>
            </a:r>
          </a:p>
          <a:p>
            <a:pPr>
              <a:buClr>
                <a:srgbClr val="800000"/>
              </a:buClr>
              <a:buFont typeface="Wingdings" panose="05000000000000000000" pitchFamily="2" charset="2"/>
              <a:buChar char="q"/>
            </a:pPr>
            <a:r>
              <a:rPr lang="es-CR" smtClean="0"/>
              <a:t>Empleo público </a:t>
            </a:r>
            <a:endParaRPr lang="es-CR" dirty="0" smtClean="0"/>
          </a:p>
          <a:p>
            <a:pPr>
              <a:buClr>
                <a:srgbClr val="800000"/>
              </a:buClr>
              <a:buFont typeface="Wingdings" panose="05000000000000000000" pitchFamily="2" charset="2"/>
              <a:buChar char="q"/>
            </a:pPr>
            <a:r>
              <a:rPr lang="es-CR" smtClean="0"/>
              <a:t>  Desconcentradas (reformas del Estado)</a:t>
            </a:r>
            <a:endParaRPr lang="es-CR" dirty="0" smtClean="0"/>
          </a:p>
          <a:p>
            <a:pPr>
              <a:buClr>
                <a:srgbClr val="800000"/>
              </a:buClr>
              <a:buFont typeface="Wingdings" panose="05000000000000000000" pitchFamily="2" charset="2"/>
              <a:buChar char="q"/>
            </a:pPr>
            <a:r>
              <a:rPr lang="es-CR" dirty="0" smtClean="0"/>
              <a:t>  OCDE</a:t>
            </a:r>
          </a:p>
          <a:p>
            <a:pPr>
              <a:buClr>
                <a:srgbClr val="800000"/>
              </a:buClr>
              <a:buFont typeface="Wingdings" panose="05000000000000000000" pitchFamily="2" charset="2"/>
              <a:buChar char="q"/>
            </a:pPr>
            <a:r>
              <a:rPr lang="es-CR" smtClean="0"/>
              <a:t>  Educación (Conesup, Reclutamiento)</a:t>
            </a:r>
            <a:endParaRPr lang="es-CR" dirty="0" smtClean="0"/>
          </a:p>
          <a:p>
            <a:pPr>
              <a:buClr>
                <a:srgbClr val="800000"/>
              </a:buClr>
              <a:buFont typeface="Wingdings" panose="05000000000000000000" pitchFamily="2" charset="2"/>
              <a:buChar char="q"/>
            </a:pPr>
            <a:r>
              <a:rPr lang="es-CR" smtClean="0"/>
              <a:t>  INA</a:t>
            </a:r>
          </a:p>
          <a:p>
            <a:pPr>
              <a:buClr>
                <a:srgbClr val="800000"/>
              </a:buClr>
              <a:buFont typeface="Wingdings" panose="05000000000000000000" pitchFamily="2" charset="2"/>
              <a:buChar char="q"/>
            </a:pPr>
            <a:r>
              <a:rPr lang="es-CR" smtClean="0"/>
              <a:t>Extinción de dominio</a:t>
            </a:r>
          </a:p>
          <a:p>
            <a:pPr marL="0" indent="0">
              <a:buClr>
                <a:srgbClr val="800000"/>
              </a:buClr>
              <a:buNone/>
            </a:pPr>
            <a:endParaRPr lang="es-CR" dirty="0" smtClean="0"/>
          </a:p>
          <a:p>
            <a:pPr>
              <a:buClr>
                <a:srgbClr val="800000"/>
              </a:buClr>
              <a:buFont typeface="Wingdings" panose="05000000000000000000" pitchFamily="2" charset="2"/>
              <a:buChar char="q"/>
            </a:pPr>
            <a:endParaRPr lang="es-CR" dirty="0"/>
          </a:p>
        </p:txBody>
      </p:sp>
      <p:sp>
        <p:nvSpPr>
          <p:cNvPr id="4" name="Título 1"/>
          <p:cNvSpPr txBox="1">
            <a:spLocks/>
          </p:cNvSpPr>
          <p:nvPr/>
        </p:nvSpPr>
        <p:spPr>
          <a:xfrm>
            <a:off x="-1" y="0"/>
            <a:ext cx="100293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R" b="1" dirty="0" smtClean="0">
                <a:solidFill>
                  <a:schemeClr val="accent3">
                    <a:lumMod val="50000"/>
                  </a:schemeClr>
                </a:solidFill>
              </a:rPr>
              <a:t>6. Reformas…. Caminando en paralelo (administración de las “bolitas”)</a:t>
            </a:r>
            <a:endParaRPr lang="es-CR" b="1" dirty="0">
              <a:solidFill>
                <a:schemeClr val="accent3">
                  <a:lumMod val="50000"/>
                </a:schemeClr>
              </a:solidFill>
            </a:endParaRPr>
          </a:p>
        </p:txBody>
      </p:sp>
      <p:cxnSp>
        <p:nvCxnSpPr>
          <p:cNvPr id="5" name="Conector recto 4"/>
          <p:cNvCxnSpPr/>
          <p:nvPr/>
        </p:nvCxnSpPr>
        <p:spPr>
          <a:xfrm flipV="1">
            <a:off x="0" y="986971"/>
            <a:ext cx="12192000" cy="435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ángulo 6"/>
          <p:cNvSpPr/>
          <p:nvPr/>
        </p:nvSpPr>
        <p:spPr>
          <a:xfrm>
            <a:off x="6096000" y="1825625"/>
            <a:ext cx="6096000" cy="3576364"/>
          </a:xfrm>
          <a:prstGeom prst="rect">
            <a:avLst/>
          </a:prstGeom>
        </p:spPr>
        <p:txBody>
          <a:bodyPr>
            <a:spAutoFit/>
          </a:bodyPr>
          <a:lstStyle/>
          <a:p>
            <a:pPr marL="228600" indent="-228600">
              <a:lnSpc>
                <a:spcPct val="90000"/>
              </a:lnSpc>
              <a:spcBef>
                <a:spcPts val="1000"/>
              </a:spcBef>
              <a:buClr>
                <a:srgbClr val="800000"/>
              </a:buClr>
              <a:buFont typeface="Wingdings" panose="05000000000000000000" pitchFamily="2" charset="2"/>
              <a:buChar char="q"/>
            </a:pPr>
            <a:r>
              <a:rPr lang="es-CR" sz="2800" dirty="0" smtClean="0"/>
              <a:t> Sectorización</a:t>
            </a:r>
            <a:endParaRPr lang="es-CR" sz="2800" dirty="0"/>
          </a:p>
          <a:p>
            <a:pPr marL="228600" indent="-228600">
              <a:lnSpc>
                <a:spcPct val="90000"/>
              </a:lnSpc>
              <a:spcBef>
                <a:spcPts val="1000"/>
              </a:spcBef>
              <a:buClr>
                <a:srgbClr val="800000"/>
              </a:buClr>
              <a:buFont typeface="Wingdings" panose="05000000000000000000" pitchFamily="2" charset="2"/>
              <a:buChar char="q"/>
            </a:pPr>
            <a:r>
              <a:rPr lang="es-CR" sz="2800" dirty="0" smtClean="0"/>
              <a:t>  Cuarta </a:t>
            </a:r>
            <a:r>
              <a:rPr lang="es-CR" sz="2800" dirty="0"/>
              <a:t>Revolución Industrial (4.0)</a:t>
            </a:r>
          </a:p>
          <a:p>
            <a:pPr marL="228600" indent="-228600">
              <a:lnSpc>
                <a:spcPct val="90000"/>
              </a:lnSpc>
              <a:spcBef>
                <a:spcPts val="1000"/>
              </a:spcBef>
              <a:buClr>
                <a:srgbClr val="800000"/>
              </a:buClr>
              <a:buFont typeface="Wingdings" panose="05000000000000000000" pitchFamily="2" charset="2"/>
              <a:buChar char="q"/>
            </a:pPr>
            <a:r>
              <a:rPr lang="es-CR" sz="2800" dirty="0" smtClean="0"/>
              <a:t>  Residuos y ríos</a:t>
            </a:r>
            <a:endParaRPr lang="es-CR" sz="2800" dirty="0"/>
          </a:p>
          <a:p>
            <a:pPr marL="228600" indent="-228600">
              <a:lnSpc>
                <a:spcPct val="90000"/>
              </a:lnSpc>
              <a:spcBef>
                <a:spcPts val="1000"/>
              </a:spcBef>
              <a:buClr>
                <a:srgbClr val="800000"/>
              </a:buClr>
              <a:buFont typeface="Wingdings" panose="05000000000000000000" pitchFamily="2" charset="2"/>
              <a:buChar char="q"/>
            </a:pPr>
            <a:r>
              <a:rPr lang="es-CR" sz="2800" dirty="0" smtClean="0"/>
              <a:t>  Sector </a:t>
            </a:r>
            <a:r>
              <a:rPr lang="es-CR" sz="2800" dirty="0" smtClean="0"/>
              <a:t>Social a campo!!!</a:t>
            </a:r>
            <a:endParaRPr lang="es-CR" sz="2800" dirty="0"/>
          </a:p>
          <a:p>
            <a:pPr marL="228600" indent="-228600">
              <a:lnSpc>
                <a:spcPct val="90000"/>
              </a:lnSpc>
              <a:spcBef>
                <a:spcPts val="1000"/>
              </a:spcBef>
              <a:buClr>
                <a:srgbClr val="800000"/>
              </a:buClr>
              <a:buFont typeface="Wingdings" panose="05000000000000000000" pitchFamily="2" charset="2"/>
              <a:buChar char="q"/>
            </a:pPr>
            <a:r>
              <a:rPr lang="es-CR" sz="2800" dirty="0" smtClean="0"/>
              <a:t>Plataformas</a:t>
            </a:r>
            <a:endParaRPr lang="es-CR" sz="2800" dirty="0" smtClean="0"/>
          </a:p>
          <a:p>
            <a:pPr marL="228600" indent="-228600">
              <a:lnSpc>
                <a:spcPct val="90000"/>
              </a:lnSpc>
              <a:spcBef>
                <a:spcPts val="1000"/>
              </a:spcBef>
              <a:buClr>
                <a:srgbClr val="800000"/>
              </a:buClr>
              <a:buFont typeface="Wingdings" panose="05000000000000000000" pitchFamily="2" charset="2"/>
              <a:buChar char="q"/>
            </a:pPr>
            <a:r>
              <a:rPr lang="es-CR" sz="2800" dirty="0"/>
              <a:t> </a:t>
            </a:r>
            <a:r>
              <a:rPr lang="es-CR" sz="2800" dirty="0" smtClean="0"/>
              <a:t>Jornadas</a:t>
            </a:r>
          </a:p>
          <a:p>
            <a:pPr marL="228600" indent="-228600">
              <a:lnSpc>
                <a:spcPct val="90000"/>
              </a:lnSpc>
              <a:spcBef>
                <a:spcPts val="1000"/>
              </a:spcBef>
              <a:buClr>
                <a:srgbClr val="800000"/>
              </a:buClr>
              <a:buFont typeface="Wingdings" panose="05000000000000000000" pitchFamily="2" charset="2"/>
              <a:buChar char="q"/>
            </a:pPr>
            <a:r>
              <a:rPr lang="es-CR" sz="2800" dirty="0" smtClean="0"/>
              <a:t>Inspección laboral</a:t>
            </a:r>
            <a:endParaRPr lang="es-CR" sz="2800" dirty="0"/>
          </a:p>
        </p:txBody>
      </p:sp>
    </p:spTree>
    <p:extLst>
      <p:ext uri="{BB962C8B-B14F-4D97-AF65-F5344CB8AC3E}">
        <p14:creationId xmlns:p14="http://schemas.microsoft.com/office/powerpoint/2010/main" val="24555006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ntalla2_Mesa de trabajo 1.png" descr="pantalla2_Mesa de trabajo 1.png"/>
          <p:cNvPicPr>
            <a:picLocks noChangeAspect="1"/>
          </p:cNvPicPr>
          <p:nvPr/>
        </p:nvPicPr>
        <p:blipFill>
          <a:blip r:embed="rId2">
            <a:extLst/>
          </a:blip>
          <a:stretch>
            <a:fillRect/>
          </a:stretch>
        </p:blipFill>
        <p:spPr>
          <a:xfrm>
            <a:off x="0" y="-11575"/>
            <a:ext cx="12192000" cy="6858000"/>
          </a:xfrm>
          <a:prstGeom prst="rect">
            <a:avLst/>
          </a:prstGeom>
          <a:ln w="12700">
            <a:miter lim="400000"/>
          </a:ln>
        </p:spPr>
      </p:pic>
      <p:sp>
        <p:nvSpPr>
          <p:cNvPr id="7" name="Título 1"/>
          <p:cNvSpPr txBox="1">
            <a:spLocks/>
          </p:cNvSpPr>
          <p:nvPr/>
        </p:nvSpPr>
        <p:spPr>
          <a:xfrm>
            <a:off x="1856509" y="1151929"/>
            <a:ext cx="8451274" cy="4999489"/>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b">
            <a:normAutofit fontScale="97500"/>
          </a:bodyPr>
          <a:lst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hangingPunct="1"/>
            <a:endParaRPr lang="en-US" sz="4000" dirty="0"/>
          </a:p>
        </p:txBody>
      </p:sp>
      <p:sp>
        <p:nvSpPr>
          <p:cNvPr id="8" name="Título 1"/>
          <p:cNvSpPr txBox="1">
            <a:spLocks/>
          </p:cNvSpPr>
          <p:nvPr/>
        </p:nvSpPr>
        <p:spPr>
          <a:xfrm>
            <a:off x="1694459" y="939710"/>
            <a:ext cx="8029359" cy="896703"/>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b">
            <a:normAutofit fontScale="97500"/>
          </a:bodyPr>
          <a:lst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hangingPunct="1"/>
            <a:endParaRPr lang="en-US" sz="4800" b="1" i="1" dirty="0">
              <a:solidFill>
                <a:schemeClr val="accent1">
                  <a:lumMod val="50000"/>
                </a:schemeClr>
              </a:solidFill>
              <a:latin typeface="Cambria" panose="02040503050406030204" pitchFamily="18" charset="0"/>
              <a:ea typeface="Cambria" panose="02040503050406030204" pitchFamily="18" charset="0"/>
              <a:cs typeface="Arial" panose="020B0604020202020204" pitchFamily="34" charset="0"/>
            </a:endParaRPr>
          </a:p>
        </p:txBody>
      </p:sp>
      <p:sp>
        <p:nvSpPr>
          <p:cNvPr id="3" name="2 Rectángulo"/>
          <p:cNvSpPr/>
          <p:nvPr/>
        </p:nvSpPr>
        <p:spPr>
          <a:xfrm>
            <a:off x="1990845" y="1951673"/>
            <a:ext cx="9271321" cy="4862870"/>
          </a:xfrm>
          <a:prstGeom prst="rect">
            <a:avLst/>
          </a:prstGeom>
        </p:spPr>
        <p:txBody>
          <a:bodyPr wrap="square">
            <a:spAutoFit/>
          </a:bodyPr>
          <a:lstStyle/>
          <a:p>
            <a:pPr marL="571500" indent="-571500">
              <a:lnSpc>
                <a:spcPct val="150000"/>
              </a:lnSpc>
              <a:spcBef>
                <a:spcPts val="600"/>
              </a:spcBef>
              <a:spcAft>
                <a:spcPts val="600"/>
              </a:spcAft>
              <a:buFont typeface="Wingdings" panose="05000000000000000000" pitchFamily="2" charset="2"/>
              <a:buChar char="Ø"/>
            </a:pPr>
            <a:r>
              <a:rPr lang="es-CR" sz="2000" i="1" dirty="0" smtClean="0">
                <a:latin typeface="Cambria" panose="02040503050406030204" pitchFamily="18" charset="0"/>
                <a:ea typeface="Cambria" panose="02040503050406030204" pitchFamily="18" charset="0"/>
              </a:rPr>
              <a:t>NO </a:t>
            </a:r>
            <a:r>
              <a:rPr lang="es-CR" sz="2000" i="1" dirty="0">
                <a:latin typeface="Cambria" panose="02040503050406030204" pitchFamily="18" charset="0"/>
                <a:ea typeface="Cambria" panose="02040503050406030204" pitchFamily="18" charset="0"/>
              </a:rPr>
              <a:t>polémicas sin planear</a:t>
            </a:r>
          </a:p>
          <a:p>
            <a:pPr marL="571500" indent="-571500">
              <a:lnSpc>
                <a:spcPct val="150000"/>
              </a:lnSpc>
              <a:spcBef>
                <a:spcPts val="600"/>
              </a:spcBef>
              <a:spcAft>
                <a:spcPts val="600"/>
              </a:spcAft>
              <a:buFont typeface="Wingdings" panose="05000000000000000000" pitchFamily="2" charset="2"/>
              <a:buChar char="Ø"/>
            </a:pPr>
            <a:r>
              <a:rPr lang="es-CR" sz="2000" i="1" dirty="0">
                <a:latin typeface="Cambria" panose="02040503050406030204" pitchFamily="18" charset="0"/>
                <a:ea typeface="Cambria" panose="02040503050406030204" pitchFamily="18" charset="0"/>
              </a:rPr>
              <a:t>NO saturarse (manejo agenda)</a:t>
            </a:r>
          </a:p>
          <a:p>
            <a:pPr marL="571500" indent="-571500">
              <a:lnSpc>
                <a:spcPct val="150000"/>
              </a:lnSpc>
              <a:spcBef>
                <a:spcPts val="600"/>
              </a:spcBef>
              <a:spcAft>
                <a:spcPts val="600"/>
              </a:spcAft>
              <a:buFont typeface="Wingdings" panose="05000000000000000000" pitchFamily="2" charset="2"/>
              <a:buChar char="Ø"/>
            </a:pPr>
            <a:r>
              <a:rPr lang="es-CR" sz="2000" i="1" dirty="0">
                <a:latin typeface="Cambria" panose="02040503050406030204" pitchFamily="18" charset="0"/>
                <a:ea typeface="Cambria" panose="02040503050406030204" pitchFamily="18" charset="0"/>
              </a:rPr>
              <a:t>NO priorizar todo </a:t>
            </a:r>
          </a:p>
          <a:p>
            <a:pPr marL="571500" indent="-571500">
              <a:lnSpc>
                <a:spcPct val="150000"/>
              </a:lnSpc>
              <a:spcBef>
                <a:spcPts val="600"/>
              </a:spcBef>
              <a:spcAft>
                <a:spcPts val="600"/>
              </a:spcAft>
              <a:buFont typeface="Wingdings" panose="05000000000000000000" pitchFamily="2" charset="2"/>
              <a:buChar char="Ø"/>
            </a:pPr>
            <a:r>
              <a:rPr lang="es-CR" sz="2000" i="1" dirty="0">
                <a:latin typeface="Cambria" panose="02040503050406030204" pitchFamily="18" charset="0"/>
                <a:ea typeface="Cambria" panose="02040503050406030204" pitchFamily="18" charset="0"/>
              </a:rPr>
              <a:t>NO aceptar incumplimientos</a:t>
            </a:r>
          </a:p>
          <a:p>
            <a:pPr marL="571500" indent="-571500">
              <a:lnSpc>
                <a:spcPct val="150000"/>
              </a:lnSpc>
              <a:spcBef>
                <a:spcPts val="600"/>
              </a:spcBef>
              <a:spcAft>
                <a:spcPts val="600"/>
              </a:spcAft>
              <a:buFont typeface="Wingdings" panose="05000000000000000000" pitchFamily="2" charset="2"/>
              <a:buChar char="Ø"/>
            </a:pPr>
            <a:r>
              <a:rPr lang="es-CR" sz="2000" i="1" dirty="0">
                <a:latin typeface="Cambria" panose="02040503050406030204" pitchFamily="18" charset="0"/>
                <a:ea typeface="Cambria" panose="02040503050406030204" pitchFamily="18" charset="0"/>
              </a:rPr>
              <a:t>NO “delegación hacia </a:t>
            </a:r>
            <a:r>
              <a:rPr lang="es-CR" sz="2000" i="1">
                <a:latin typeface="Cambria" panose="02040503050406030204" pitchFamily="18" charset="0"/>
                <a:ea typeface="Cambria" panose="02040503050406030204" pitchFamily="18" charset="0"/>
              </a:rPr>
              <a:t>arriba</a:t>
            </a:r>
            <a:r>
              <a:rPr lang="es-CR" sz="2000" i="1" smtClean="0">
                <a:latin typeface="Cambria" panose="02040503050406030204" pitchFamily="18" charset="0"/>
                <a:ea typeface="Cambria" panose="02040503050406030204" pitchFamily="18" charset="0"/>
              </a:rPr>
              <a:t>”</a:t>
            </a:r>
          </a:p>
          <a:p>
            <a:pPr marL="571500" lvl="2" indent="-571500">
              <a:lnSpc>
                <a:spcPct val="150000"/>
              </a:lnSpc>
              <a:spcBef>
                <a:spcPts val="600"/>
              </a:spcBef>
              <a:spcAft>
                <a:spcPts val="600"/>
              </a:spcAft>
              <a:buSzPct val="45000"/>
              <a:buFont typeface="Wingdings" panose="05000000000000000000"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s-CR" sz="2000" i="1">
                <a:latin typeface="Cambria" panose="02040503050406030204" pitchFamily="18" charset="0"/>
                <a:ea typeface="Cambria" panose="02040503050406030204" pitchFamily="18" charset="0"/>
              </a:rPr>
              <a:t>MINIMIZAR RUIDO NEGATIVO </a:t>
            </a:r>
          </a:p>
          <a:p>
            <a:pPr marL="571500" lvl="2" indent="-571500">
              <a:lnSpc>
                <a:spcPct val="150000"/>
              </a:lnSpc>
              <a:spcBef>
                <a:spcPts val="600"/>
              </a:spcBef>
              <a:spcAft>
                <a:spcPts val="600"/>
              </a:spcAft>
              <a:buSzPct val="45000"/>
              <a:buFont typeface="Wingdings" panose="05000000000000000000"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s-CR" sz="2000" i="1">
                <a:latin typeface="Cambria" panose="02040503050406030204" pitchFamily="18" charset="0"/>
                <a:ea typeface="Cambria" panose="02040503050406030204" pitchFamily="18" charset="0"/>
              </a:rPr>
              <a:t>MINIMIZAR SORPRESAS</a:t>
            </a:r>
          </a:p>
          <a:p>
            <a:pPr marL="571500" indent="-571500">
              <a:lnSpc>
                <a:spcPct val="150000"/>
              </a:lnSpc>
              <a:spcBef>
                <a:spcPts val="600"/>
              </a:spcBef>
              <a:spcAft>
                <a:spcPts val="600"/>
              </a:spcAft>
              <a:buFont typeface="Wingdings" panose="05000000000000000000" pitchFamily="2" charset="2"/>
              <a:buChar char="Ø"/>
            </a:pPr>
            <a:endParaRPr lang="es-CR" sz="2000" i="1" dirty="0">
              <a:latin typeface="Cambria" panose="02040503050406030204" pitchFamily="18" charset="0"/>
              <a:ea typeface="Cambria" panose="02040503050406030204" pitchFamily="18" charset="0"/>
            </a:endParaRPr>
          </a:p>
        </p:txBody>
      </p:sp>
      <p:sp>
        <p:nvSpPr>
          <p:cNvPr id="5" name="4 CuadroTexto"/>
          <p:cNvSpPr txBox="1"/>
          <p:nvPr/>
        </p:nvSpPr>
        <p:spPr>
          <a:xfrm>
            <a:off x="1520843" y="928136"/>
            <a:ext cx="9405657" cy="584775"/>
          </a:xfrm>
          <a:prstGeom prst="rect">
            <a:avLst/>
          </a:prstGeom>
          <a:noFill/>
        </p:spPr>
        <p:txBody>
          <a:bodyPr wrap="square" rtlCol="0">
            <a:spAutoFit/>
          </a:bodyPr>
          <a:lstStyle/>
          <a:p>
            <a:pPr algn="ctr"/>
            <a:r>
              <a:rPr lang="es-CR" sz="3200" b="1" i="1" dirty="0" smtClean="0">
                <a:solidFill>
                  <a:schemeClr val="accent1">
                    <a:lumMod val="50000"/>
                  </a:schemeClr>
                </a:solidFill>
                <a:latin typeface="Cambria" panose="02040503050406030204" pitchFamily="18" charset="0"/>
                <a:ea typeface="Cambria" panose="02040503050406030204" pitchFamily="18" charset="0"/>
              </a:rPr>
              <a:t>Los NOES</a:t>
            </a:r>
            <a:endParaRPr lang="en-US" sz="3200" b="1" i="1" dirty="0">
              <a:solidFill>
                <a:schemeClr val="accent1">
                  <a:lumMod val="5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525469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35924" y="421828"/>
            <a:ext cx="10515600" cy="4351338"/>
          </a:xfrm>
        </p:spPr>
        <p:txBody>
          <a:bodyPr/>
          <a:lstStyle/>
          <a:p>
            <a:r>
              <a:rPr lang="es-CR" dirty="0" smtClean="0"/>
              <a:t>NO PRESTEMOS EL MEGAFONO </a:t>
            </a:r>
            <a:endParaRPr lang="es-CR" dirty="0"/>
          </a:p>
        </p:txBody>
      </p:sp>
      <p:graphicFrame>
        <p:nvGraphicFramePr>
          <p:cNvPr id="4" name="Diagrama 3"/>
          <p:cNvGraphicFramePr/>
          <p:nvPr>
            <p:extLst>
              <p:ext uri="{D42A27DB-BD31-4B8C-83A1-F6EECF244321}">
                <p14:modId xmlns:p14="http://schemas.microsoft.com/office/powerpoint/2010/main" val="155602982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8169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R" dirty="0" smtClean="0"/>
              <a:t>Nuestro entorno</a:t>
            </a:r>
            <a:br>
              <a:rPr lang="es-CR" dirty="0" smtClean="0"/>
            </a:br>
            <a:endParaRPr lang="es-CR" dirty="0"/>
          </a:p>
        </p:txBody>
      </p:sp>
      <p:sp>
        <p:nvSpPr>
          <p:cNvPr id="3" name="Marcador de contenido 2"/>
          <p:cNvSpPr>
            <a:spLocks noGrp="1"/>
          </p:cNvSpPr>
          <p:nvPr>
            <p:ph idx="1"/>
          </p:nvPr>
        </p:nvSpPr>
        <p:spPr>
          <a:xfrm>
            <a:off x="450761" y="940158"/>
            <a:ext cx="11475076" cy="6014433"/>
          </a:xfrm>
        </p:spPr>
        <p:txBody>
          <a:bodyPr>
            <a:normAutofit/>
          </a:bodyPr>
          <a:lstStyle/>
          <a:p>
            <a:pPr marL="0" indent="0">
              <a:buNone/>
            </a:pPr>
            <a:endParaRPr lang="es-CR" dirty="0"/>
          </a:p>
          <a:p>
            <a:r>
              <a:rPr lang="es-CR" dirty="0" smtClean="0"/>
              <a:t>¿Cuál es el entorno y las corrientes mundiales en las que nos movemos?</a:t>
            </a:r>
          </a:p>
          <a:p>
            <a:endParaRPr lang="es-CR" dirty="0"/>
          </a:p>
          <a:p>
            <a:r>
              <a:rPr lang="es-CR" dirty="0" smtClean="0"/>
              <a:t>Desatar los nudos de la desigualdad, </a:t>
            </a:r>
          </a:p>
          <a:p>
            <a:endParaRPr lang="es-CR" dirty="0"/>
          </a:p>
          <a:p>
            <a:r>
              <a:rPr lang="es-CR" dirty="0" smtClean="0"/>
              <a:t>tener vocación de servicio en función no de las instituciones sino de las personas!!!</a:t>
            </a:r>
            <a:endParaRPr lang="es-CR" dirty="0"/>
          </a:p>
        </p:txBody>
      </p:sp>
    </p:spTree>
    <p:extLst>
      <p:ext uri="{BB962C8B-B14F-4D97-AF65-F5344CB8AC3E}">
        <p14:creationId xmlns:p14="http://schemas.microsoft.com/office/powerpoint/2010/main" val="228502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R" smtClean="0"/>
              <a:t>De dónde venimos…</a:t>
            </a:r>
            <a:br>
              <a:rPr lang="es-CR" smtClean="0"/>
            </a:br>
            <a:r>
              <a:rPr lang="es-CR" smtClean="0"/>
              <a:t>y a dónde vamos…</a:t>
            </a:r>
            <a:endParaRPr lang="es-CR"/>
          </a:p>
        </p:txBody>
      </p:sp>
      <p:sp>
        <p:nvSpPr>
          <p:cNvPr id="3" name="Marcador de contenido 2"/>
          <p:cNvSpPr>
            <a:spLocks noGrp="1"/>
          </p:cNvSpPr>
          <p:nvPr>
            <p:ph idx="1"/>
          </p:nvPr>
        </p:nvSpPr>
        <p:spPr>
          <a:xfrm>
            <a:off x="838200" y="3515931"/>
            <a:ext cx="10515600" cy="1558345"/>
          </a:xfrm>
        </p:spPr>
        <p:txBody>
          <a:bodyPr>
            <a:normAutofit/>
          </a:bodyPr>
          <a:lstStyle/>
          <a:p>
            <a:pPr marL="0" indent="0" algn="ctr">
              <a:buNone/>
            </a:pPr>
            <a:r>
              <a:rPr lang="es-CR" sz="4800" smtClean="0"/>
              <a:t>A 1 año y 6 meses de administración </a:t>
            </a:r>
            <a:endParaRPr lang="es-CR" sz="4800"/>
          </a:p>
        </p:txBody>
      </p:sp>
    </p:spTree>
    <p:extLst>
      <p:ext uri="{BB962C8B-B14F-4D97-AF65-F5344CB8AC3E}">
        <p14:creationId xmlns:p14="http://schemas.microsoft.com/office/powerpoint/2010/main" val="3766754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1980049" y="273629"/>
            <a:ext cx="8229024" cy="1144921"/>
          </a:xfrm>
        </p:spPr>
        <p:txBody>
          <a:bodyPr vert="horz" lIns="91440" tIns="35206" rIns="91440" bIns="45720" rtlCol="0" anchor="ctr">
            <a:normAutofit fontScale="90000"/>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altLang="es-CR" smtClean="0"/>
              <a:t>Noción del tiempo:</a:t>
            </a:r>
            <a:br>
              <a:rPr lang="en-US" altLang="es-CR" smtClean="0"/>
            </a:br>
            <a:endParaRPr lang="en-US" altLang="es-CR" smtClean="0"/>
          </a:p>
        </p:txBody>
      </p:sp>
      <p:sp>
        <p:nvSpPr>
          <p:cNvPr id="5123" name="Rectangle 2"/>
          <p:cNvSpPr>
            <a:spLocks noGrp="1" noChangeArrowheads="1"/>
          </p:cNvSpPr>
          <p:nvPr>
            <p:ph type="body" idx="1"/>
          </p:nvPr>
        </p:nvSpPr>
        <p:spPr>
          <a:xfrm>
            <a:off x="489639" y="2060115"/>
            <a:ext cx="5821009" cy="4526396"/>
          </a:xfrm>
        </p:spPr>
        <p:txBody>
          <a:bodyPr/>
          <a:lstStyle/>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altLang="es-CR" smtClean="0"/>
              <a:t>Junio 2018  </a:t>
            </a:r>
          </a:p>
          <a:p>
            <a:pPr marL="391729" indent="-293797">
              <a:buSzPct val="45000"/>
              <a:buFont typeface="Wingdings" panose="05000000000000000000" pitchFamily="2"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altLang="es-CR" smtClean="0"/>
              <a:t>Hoy tenemos 42 días de gobierno.</a:t>
            </a:r>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altLang="es-CR" smtClean="0"/>
          </a:p>
          <a:p>
            <a:pPr marL="391729" indent="-293797">
              <a:buSzPct val="45000"/>
              <a:buFont typeface="Wingdings" panose="05000000000000000000" pitchFamily="2"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altLang="es-CR" smtClean="0"/>
              <a:t>Hoy, nos resta el 97% del gobierno...</a:t>
            </a:r>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altLang="es-CR" smtClean="0"/>
          </a:p>
          <a:p>
            <a:pPr marL="391729" indent="-293797">
              <a:buSzPct val="45000"/>
              <a:buFont typeface="Wingdings" panose="05000000000000000000" pitchFamily="2"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altLang="es-CR" smtClean="0"/>
              <a:t>A los 100 días nos quedará 93%...</a:t>
            </a:r>
          </a:p>
          <a:p>
            <a:pPr marL="391729" indent="-293797">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altLang="es-CR" smtClean="0"/>
          </a:p>
          <a:p>
            <a:pPr marL="391729" indent="-293797">
              <a:buSzPct val="45000"/>
              <a:buFont typeface="Wingdings" panose="05000000000000000000" pitchFamily="2"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altLang="es-CR" smtClean="0"/>
              <a:t>A final de año 83%... </a:t>
            </a:r>
          </a:p>
        </p:txBody>
      </p:sp>
      <p:sp>
        <p:nvSpPr>
          <p:cNvPr id="4" name="Rectangle 2"/>
          <p:cNvSpPr txBox="1">
            <a:spLocks noChangeArrowheads="1"/>
          </p:cNvSpPr>
          <p:nvPr/>
        </p:nvSpPr>
        <p:spPr>
          <a:xfrm>
            <a:off x="6210471" y="2060115"/>
            <a:ext cx="5821009" cy="45263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7932" indent="0">
              <a:buSzPct val="4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altLang="es-CR" smtClean="0"/>
              <a:t>Noviembre 2019</a:t>
            </a:r>
          </a:p>
          <a:p>
            <a:pPr marL="391729" indent="-293797">
              <a:buSzPct val="45000"/>
              <a:buFont typeface="Wingdings" panose="05000000000000000000" pitchFamily="2"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altLang="es-CR" smtClean="0"/>
              <a:t>Hoy tenemos 540 días de gobierno.</a:t>
            </a:r>
          </a:p>
          <a:p>
            <a:pPr marL="391729" indent="-293797">
              <a:buSzPct val="45000"/>
              <a:buFont typeface="Arial" panose="020B0604020202020204" pitchFamily="34" charset="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altLang="es-CR" smtClean="0"/>
          </a:p>
          <a:p>
            <a:pPr marL="391729" indent="-293797">
              <a:buSzPct val="45000"/>
              <a:buFont typeface="Wingdings" panose="05000000000000000000" pitchFamily="2"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altLang="es-CR" smtClean="0"/>
              <a:t>Hoy, nos resta el 62.5% del gobierno...</a:t>
            </a:r>
          </a:p>
          <a:p>
            <a:pPr marL="391729" indent="-293797">
              <a:buSzPct val="45000"/>
              <a:buFont typeface="Arial" panose="020B0604020202020204" pitchFamily="34" charset="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US" altLang="es-CR" smtClean="0"/>
          </a:p>
          <a:p>
            <a:pPr marL="391729" indent="-293797">
              <a:buSzPct val="45000"/>
              <a:buFont typeface="Arial" panose="020B0604020202020204" pitchFamily="34" charset="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altLang="es-CR" smtClean="0"/>
              <a:t>	Estamos en el minuto 34 del primer tiempo.</a:t>
            </a:r>
          </a:p>
        </p:txBody>
      </p:sp>
    </p:spTree>
    <p:extLst>
      <p:ext uri="{BB962C8B-B14F-4D97-AF65-F5344CB8AC3E}">
        <p14:creationId xmlns:p14="http://schemas.microsoft.com/office/powerpoint/2010/main" val="3085594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937936" y="606166"/>
            <a:ext cx="3138153" cy="5859027"/>
          </a:xfrm>
        </p:spPr>
        <p:txBody>
          <a:bodyPr>
            <a:normAutofit fontScale="70000" lnSpcReduction="20000"/>
          </a:bodyPr>
          <a:lstStyle/>
          <a:p>
            <a:pPr marL="0" indent="0">
              <a:buNone/>
            </a:pPr>
            <a:r>
              <a:rPr lang="es-MX"/>
              <a:t>En resumen:</a:t>
            </a:r>
            <a:r>
              <a:rPr lang="es-MX" smtClean="0"/>
              <a:t/>
            </a:r>
            <a:br>
              <a:rPr lang="es-MX" smtClean="0"/>
            </a:br>
            <a:r>
              <a:rPr lang="es-MX" smtClean="0"/>
              <a:t/>
            </a:r>
            <a:br>
              <a:rPr lang="es-MX" smtClean="0"/>
            </a:br>
            <a:r>
              <a:rPr lang="es-MX"/>
              <a:t>1-Reformas al Reglamento de la Asamblea Legislativa</a:t>
            </a:r>
            <a:r>
              <a:rPr lang="es-MX" smtClean="0"/>
              <a:t>.</a:t>
            </a:r>
          </a:p>
          <a:p>
            <a:pPr marL="0" indent="0">
              <a:buNone/>
            </a:pPr>
            <a:r>
              <a:rPr lang="es-MX" smtClean="0"/>
              <a:t/>
            </a:r>
            <a:br>
              <a:rPr lang="es-MX" smtClean="0"/>
            </a:br>
            <a:r>
              <a:rPr lang="es-MX"/>
              <a:t>2-Proyecto de Ley de fortalecimiento de las finanzas públicas</a:t>
            </a:r>
            <a:r>
              <a:rPr lang="es-MX" smtClean="0"/>
              <a:t>.</a:t>
            </a:r>
          </a:p>
          <a:p>
            <a:pPr marL="0" indent="0">
              <a:buNone/>
            </a:pPr>
            <a:r>
              <a:rPr lang="es-MX" smtClean="0"/>
              <a:t/>
            </a:r>
            <a:br>
              <a:rPr lang="es-MX" smtClean="0"/>
            </a:br>
            <a:r>
              <a:rPr lang="es-MX"/>
              <a:t>3-Ampliación de la ruta 27</a:t>
            </a:r>
            <a:r>
              <a:rPr lang="es-MX" smtClean="0"/>
              <a:t>.</a:t>
            </a:r>
          </a:p>
          <a:p>
            <a:pPr marL="0" indent="0">
              <a:buNone/>
            </a:pPr>
            <a:r>
              <a:rPr lang="es-MX" smtClean="0"/>
              <a:t/>
            </a:r>
            <a:br>
              <a:rPr lang="es-MX" smtClean="0"/>
            </a:br>
            <a:r>
              <a:rPr lang="es-MX"/>
              <a:t>4-Construir y poner en marcha el Tren Eléctrico Interurbano. </a:t>
            </a:r>
            <a:endParaRPr lang="es-MX" smtClean="0"/>
          </a:p>
          <a:p>
            <a:pPr marL="0" indent="0">
              <a:buNone/>
            </a:pPr>
            <a:r>
              <a:rPr lang="es-MX" smtClean="0"/>
              <a:t/>
            </a:r>
            <a:br>
              <a:rPr lang="es-MX" smtClean="0"/>
            </a:br>
            <a:r>
              <a:rPr lang="es-MX"/>
              <a:t>5-Dotar de equipos tecnológicos a los 6 mil centros educativos para el año 2022</a:t>
            </a:r>
            <a:r>
              <a:rPr lang="es-MX" smtClean="0"/>
              <a:t>.***</a:t>
            </a:r>
          </a:p>
          <a:p>
            <a:pPr marL="0" indent="0">
              <a:buNone/>
            </a:pPr>
            <a:r>
              <a:rPr lang="es-MX" smtClean="0"/>
              <a:t/>
            </a:r>
            <a:br>
              <a:rPr lang="es-MX" smtClean="0"/>
            </a:br>
            <a:r>
              <a:rPr lang="es-MX"/>
              <a:t>6-Reducir la carga docente que consume el 50% del tiempo de los profesores.</a:t>
            </a:r>
            <a:endParaRPr lang="es-CR"/>
          </a:p>
        </p:txBody>
      </p:sp>
      <p:pic>
        <p:nvPicPr>
          <p:cNvPr id="4" name="Imagen 3"/>
          <p:cNvPicPr>
            <a:picLocks noChangeAspect="1"/>
          </p:cNvPicPr>
          <p:nvPr/>
        </p:nvPicPr>
        <p:blipFill rotWithShape="1">
          <a:blip r:embed="rId2"/>
          <a:srcRect l="673" t="12456" r="32909" b="13953"/>
          <a:stretch/>
        </p:blipFill>
        <p:spPr>
          <a:xfrm>
            <a:off x="115910" y="90152"/>
            <a:ext cx="8641724" cy="5383369"/>
          </a:xfrm>
          <a:prstGeom prst="rect">
            <a:avLst/>
          </a:prstGeom>
        </p:spPr>
      </p:pic>
    </p:spTree>
    <p:extLst>
      <p:ext uri="{BB962C8B-B14F-4D97-AF65-F5344CB8AC3E}">
        <p14:creationId xmlns:p14="http://schemas.microsoft.com/office/powerpoint/2010/main" val="24425311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buNone/>
            </a:pPr>
            <a:r>
              <a:rPr lang="es-MX" i="1" smtClean="0"/>
              <a:t>…En </a:t>
            </a:r>
            <a:r>
              <a:rPr lang="es-MX" i="1"/>
              <a:t>consonancia con nuestras fortalezas históricas debemos actuar en al menos 7 ejes fundamentales para el bienestar de nuestra ciudadanía: i) la educación, ii) la seguridad ciudadana, iii) la salud, iv) la protección y el balance con el ambiente, v) una mejor movilidad e infraestructura pública vi) la generación de empleo y bienestar con enfoque territorial y vii) la recuperación de la estabilidad fiscal</a:t>
            </a:r>
            <a:r>
              <a:rPr lang="es-MX" i="1" smtClean="0"/>
              <a:t>.</a:t>
            </a:r>
          </a:p>
          <a:p>
            <a:pPr marL="0" indent="0" algn="r">
              <a:buNone/>
            </a:pPr>
            <a:endParaRPr lang="es-MX" i="1" smtClean="0">
              <a:effectLst/>
            </a:endParaRPr>
          </a:p>
          <a:p>
            <a:pPr marL="0" indent="0" algn="r">
              <a:buNone/>
            </a:pPr>
            <a:r>
              <a:rPr lang="es-MX" i="1" smtClean="0">
                <a:effectLst/>
              </a:rPr>
              <a:t>CAQ 8 de mayo 2018.</a:t>
            </a:r>
            <a:endParaRPr lang="es-MX" smtClean="0">
              <a:effectLst/>
            </a:endParaRPr>
          </a:p>
          <a:p>
            <a:endParaRPr lang="es-CR"/>
          </a:p>
        </p:txBody>
      </p:sp>
    </p:spTree>
    <p:extLst>
      <p:ext uri="{BB962C8B-B14F-4D97-AF65-F5344CB8AC3E}">
        <p14:creationId xmlns:p14="http://schemas.microsoft.com/office/powerpoint/2010/main" val="5862545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a:xfrm>
            <a:off x="1980049" y="273629"/>
            <a:ext cx="8229024" cy="1144921"/>
          </a:xfrm>
        </p:spPr>
        <p:txBody>
          <a:bodyPr vert="horz" lIns="91440" tIns="35206" rIns="91440" bIns="45720" rtlCol="0" anchor="ctr">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altLang="es-CR" smtClean="0"/>
              <a:t>Principios de Gobierno</a:t>
            </a:r>
          </a:p>
        </p:txBody>
      </p:sp>
      <p:sp>
        <p:nvSpPr>
          <p:cNvPr id="2" name="Marcador de contenido 1"/>
          <p:cNvSpPr>
            <a:spLocks noGrp="1"/>
          </p:cNvSpPr>
          <p:nvPr>
            <p:ph idx="1"/>
          </p:nvPr>
        </p:nvSpPr>
        <p:spPr/>
        <p:txBody>
          <a:bodyPr/>
          <a:lstStyle/>
          <a:p>
            <a:endParaRPr lang="es-CR"/>
          </a:p>
        </p:txBody>
      </p:sp>
    </p:spTree>
    <p:extLst>
      <p:ext uri="{BB962C8B-B14F-4D97-AF65-F5344CB8AC3E}">
        <p14:creationId xmlns:p14="http://schemas.microsoft.com/office/powerpoint/2010/main" val="12974907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a:xfrm>
            <a:off x="1980049" y="273629"/>
            <a:ext cx="8229024" cy="1144921"/>
          </a:xfrm>
        </p:spPr>
        <p:txBody>
          <a:bodyPr vert="horz" lIns="91440" tIns="35206" rIns="91440" bIns="45720" rtlCol="0" anchor="ctr">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altLang="es-CR" smtClean="0"/>
              <a:t>Principios de Gobierno</a:t>
            </a:r>
          </a:p>
        </p:txBody>
      </p:sp>
      <p:sp>
        <p:nvSpPr>
          <p:cNvPr id="3075" name="Rectangle 2"/>
          <p:cNvSpPr>
            <a:spLocks noGrp="1" noChangeArrowheads="1"/>
          </p:cNvSpPr>
          <p:nvPr>
            <p:ph type="body" idx="1"/>
          </p:nvPr>
        </p:nvSpPr>
        <p:spPr>
          <a:xfrm>
            <a:off x="1980049" y="1604329"/>
            <a:ext cx="8229024" cy="4526396"/>
          </a:xfrm>
        </p:spPr>
        <p:txBody>
          <a:bodyPr/>
          <a:lstStyle/>
          <a:p>
            <a:pPr marL="391729" indent="-293797">
              <a:buSzPct val="45000"/>
              <a:buFont typeface="Wingdings" panose="05000000000000000000" pitchFamily="2"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altLang="es-CR" smtClean="0"/>
              <a:t>Trabajo en equipo</a:t>
            </a:r>
          </a:p>
          <a:p>
            <a:pPr marL="391729" indent="-293797">
              <a:buSzPct val="45000"/>
              <a:buFont typeface="Wingdings" panose="05000000000000000000" pitchFamily="2"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altLang="es-CR" smtClean="0"/>
              <a:t>Seguimiento feroz</a:t>
            </a:r>
          </a:p>
          <a:p>
            <a:pPr marL="391729" indent="-293797">
              <a:buSzPct val="45000"/>
              <a:buFont typeface="Wingdings" panose="05000000000000000000" pitchFamily="2"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altLang="es-CR" smtClean="0"/>
              <a:t>Agilidad</a:t>
            </a:r>
          </a:p>
          <a:p>
            <a:pPr marL="391729" indent="-293797">
              <a:buSzPct val="45000"/>
              <a:buFont typeface="Wingdings" panose="05000000000000000000" pitchFamily="2"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altLang="es-CR" smtClean="0"/>
              <a:t>Trabajar por lo que nos une</a:t>
            </a:r>
          </a:p>
          <a:p>
            <a:pPr marL="391729" indent="-293797">
              <a:buSzPct val="45000"/>
              <a:buFont typeface="Wingdings" panose="05000000000000000000" pitchFamily="2"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altLang="es-CR" smtClean="0"/>
              <a:t>Sí se puede</a:t>
            </a:r>
          </a:p>
          <a:p>
            <a:pPr marL="391729" indent="-293797">
              <a:buSzPct val="45000"/>
              <a:buFont typeface="Wingdings" panose="05000000000000000000" pitchFamily="2"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US" altLang="es-CR" smtClean="0"/>
              <a:t>El bien de la mayoría, primero los más vulnerables</a:t>
            </a:r>
          </a:p>
        </p:txBody>
      </p:sp>
    </p:spTree>
    <p:extLst>
      <p:ext uri="{BB962C8B-B14F-4D97-AF65-F5344CB8AC3E}">
        <p14:creationId xmlns:p14="http://schemas.microsoft.com/office/powerpoint/2010/main" val="31256180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2412" y="204702"/>
            <a:ext cx="11399588" cy="1408714"/>
          </a:xfrm>
        </p:spPr>
        <p:txBody>
          <a:bodyPr/>
          <a:lstStyle/>
          <a:p>
            <a:pPr algn="ctr"/>
            <a:r>
              <a:rPr lang="es-CR" dirty="0" smtClean="0"/>
              <a:t>2018…</a:t>
            </a:r>
            <a:endParaRPr lang="es-CR" dirty="0"/>
          </a:p>
        </p:txBody>
      </p:sp>
      <p:pic>
        <p:nvPicPr>
          <p:cNvPr id="4" name="Marcador de contenido 3"/>
          <p:cNvPicPr>
            <a:picLocks noGrp="1" noChangeAspect="1"/>
          </p:cNvPicPr>
          <p:nvPr>
            <p:ph idx="1"/>
          </p:nvPr>
        </p:nvPicPr>
        <p:blipFill>
          <a:blip r:embed="rId2"/>
          <a:stretch>
            <a:fillRect/>
          </a:stretch>
        </p:blipFill>
        <p:spPr>
          <a:xfrm>
            <a:off x="1035767" y="3869373"/>
            <a:ext cx="2960135" cy="2018274"/>
          </a:xfrm>
          <a:prstGeom prst="rect">
            <a:avLst/>
          </a:prstGeom>
        </p:spPr>
      </p:pic>
      <p:pic>
        <p:nvPicPr>
          <p:cNvPr id="5" name="Imagen 4"/>
          <p:cNvPicPr>
            <a:picLocks noChangeAspect="1"/>
          </p:cNvPicPr>
          <p:nvPr/>
        </p:nvPicPr>
        <p:blipFill>
          <a:blip r:embed="rId3"/>
          <a:stretch>
            <a:fillRect/>
          </a:stretch>
        </p:blipFill>
        <p:spPr>
          <a:xfrm>
            <a:off x="4894197" y="2920498"/>
            <a:ext cx="2953154" cy="1817326"/>
          </a:xfrm>
          <a:prstGeom prst="rect">
            <a:avLst/>
          </a:prstGeom>
        </p:spPr>
      </p:pic>
      <p:pic>
        <p:nvPicPr>
          <p:cNvPr id="6" name="Imagen 5"/>
          <p:cNvPicPr>
            <a:picLocks noChangeAspect="1"/>
          </p:cNvPicPr>
          <p:nvPr/>
        </p:nvPicPr>
        <p:blipFill>
          <a:blip r:embed="rId4"/>
          <a:stretch>
            <a:fillRect/>
          </a:stretch>
        </p:blipFill>
        <p:spPr>
          <a:xfrm>
            <a:off x="8306487" y="798520"/>
            <a:ext cx="3483409" cy="1961595"/>
          </a:xfrm>
          <a:prstGeom prst="rect">
            <a:avLst/>
          </a:prstGeom>
        </p:spPr>
      </p:pic>
      <p:cxnSp>
        <p:nvCxnSpPr>
          <p:cNvPr id="9" name="Conector curvado 8"/>
          <p:cNvCxnSpPr/>
          <p:nvPr/>
        </p:nvCxnSpPr>
        <p:spPr>
          <a:xfrm flipV="1">
            <a:off x="3995902" y="4878510"/>
            <a:ext cx="1612135" cy="930881"/>
          </a:xfrm>
          <a:prstGeom prst="curvedConnector3">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curvado 9"/>
          <p:cNvCxnSpPr/>
          <p:nvPr/>
        </p:nvCxnSpPr>
        <p:spPr>
          <a:xfrm flipV="1">
            <a:off x="7888535" y="2904362"/>
            <a:ext cx="1879378" cy="1756719"/>
          </a:xfrm>
          <a:prstGeom prst="curvedConnector3">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4" name="Imagen 13"/>
          <p:cNvPicPr>
            <a:picLocks noChangeAspect="1"/>
          </p:cNvPicPr>
          <p:nvPr/>
        </p:nvPicPr>
        <p:blipFill>
          <a:blip r:embed="rId5"/>
          <a:stretch>
            <a:fillRect/>
          </a:stretch>
        </p:blipFill>
        <p:spPr>
          <a:xfrm>
            <a:off x="9262570" y="128168"/>
            <a:ext cx="505343" cy="670352"/>
          </a:xfrm>
          <a:prstGeom prst="rect">
            <a:avLst/>
          </a:prstGeom>
        </p:spPr>
      </p:pic>
    </p:spTree>
    <p:extLst>
      <p:ext uri="{BB962C8B-B14F-4D97-AF65-F5344CB8AC3E}">
        <p14:creationId xmlns:p14="http://schemas.microsoft.com/office/powerpoint/2010/main" val="17856498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R" dirty="0" smtClean="0"/>
              <a:t>2019</a:t>
            </a:r>
            <a:endParaRPr lang="es-CR" dirty="0"/>
          </a:p>
        </p:txBody>
      </p:sp>
      <p:pic>
        <p:nvPicPr>
          <p:cNvPr id="4" name="Imagen 3"/>
          <p:cNvPicPr>
            <a:picLocks noChangeAspect="1"/>
          </p:cNvPicPr>
          <p:nvPr/>
        </p:nvPicPr>
        <p:blipFill rotWithShape="1">
          <a:blip r:embed="rId2"/>
          <a:srcRect b="6909"/>
          <a:stretch/>
        </p:blipFill>
        <p:spPr>
          <a:xfrm>
            <a:off x="3177861" y="1796199"/>
            <a:ext cx="5979018" cy="3806111"/>
          </a:xfrm>
          <a:prstGeom prst="rect">
            <a:avLst/>
          </a:prstGeom>
        </p:spPr>
      </p:pic>
      <p:pic>
        <p:nvPicPr>
          <p:cNvPr id="5" name="Imagen 4"/>
          <p:cNvPicPr>
            <a:picLocks noChangeAspect="1"/>
          </p:cNvPicPr>
          <p:nvPr/>
        </p:nvPicPr>
        <p:blipFill rotWithShape="1">
          <a:blip r:embed="rId3"/>
          <a:srcRect l="28465" t="17885" r="30402" b="26676"/>
          <a:stretch/>
        </p:blipFill>
        <p:spPr>
          <a:xfrm>
            <a:off x="8538693" y="2524257"/>
            <a:ext cx="296214" cy="399247"/>
          </a:xfrm>
          <a:prstGeom prst="rect">
            <a:avLst/>
          </a:prstGeom>
        </p:spPr>
      </p:pic>
      <p:pic>
        <p:nvPicPr>
          <p:cNvPr id="6" name="Imagen 5"/>
          <p:cNvPicPr>
            <a:picLocks noChangeAspect="1"/>
          </p:cNvPicPr>
          <p:nvPr/>
        </p:nvPicPr>
        <p:blipFill>
          <a:blip r:embed="rId4"/>
          <a:stretch>
            <a:fillRect/>
          </a:stretch>
        </p:blipFill>
        <p:spPr>
          <a:xfrm>
            <a:off x="7534307" y="2015140"/>
            <a:ext cx="298730" cy="396274"/>
          </a:xfrm>
          <a:prstGeom prst="rect">
            <a:avLst/>
          </a:prstGeom>
        </p:spPr>
      </p:pic>
      <p:pic>
        <p:nvPicPr>
          <p:cNvPr id="7" name="Imagen 6"/>
          <p:cNvPicPr>
            <a:picLocks noChangeAspect="1"/>
          </p:cNvPicPr>
          <p:nvPr/>
        </p:nvPicPr>
        <p:blipFill>
          <a:blip r:embed="rId4"/>
          <a:stretch>
            <a:fillRect/>
          </a:stretch>
        </p:blipFill>
        <p:spPr>
          <a:xfrm>
            <a:off x="3306466" y="2527230"/>
            <a:ext cx="298730" cy="396274"/>
          </a:xfrm>
          <a:prstGeom prst="rect">
            <a:avLst/>
          </a:prstGeom>
        </p:spPr>
      </p:pic>
      <p:pic>
        <p:nvPicPr>
          <p:cNvPr id="8" name="Imagen 7"/>
          <p:cNvPicPr>
            <a:picLocks noChangeAspect="1"/>
          </p:cNvPicPr>
          <p:nvPr/>
        </p:nvPicPr>
        <p:blipFill>
          <a:blip r:embed="rId4"/>
          <a:stretch>
            <a:fillRect/>
          </a:stretch>
        </p:blipFill>
        <p:spPr>
          <a:xfrm>
            <a:off x="5775082" y="2923504"/>
            <a:ext cx="298730" cy="396274"/>
          </a:xfrm>
          <a:prstGeom prst="rect">
            <a:avLst/>
          </a:prstGeom>
        </p:spPr>
      </p:pic>
      <p:pic>
        <p:nvPicPr>
          <p:cNvPr id="9" name="Imagen 8"/>
          <p:cNvPicPr>
            <a:picLocks noChangeAspect="1"/>
          </p:cNvPicPr>
          <p:nvPr/>
        </p:nvPicPr>
        <p:blipFill>
          <a:blip r:embed="rId4"/>
          <a:stretch>
            <a:fillRect/>
          </a:stretch>
        </p:blipFill>
        <p:spPr>
          <a:xfrm>
            <a:off x="3611635" y="4008550"/>
            <a:ext cx="298730" cy="396274"/>
          </a:xfrm>
          <a:prstGeom prst="rect">
            <a:avLst/>
          </a:prstGeom>
        </p:spPr>
      </p:pic>
    </p:spTree>
    <p:extLst>
      <p:ext uri="{BB962C8B-B14F-4D97-AF65-F5344CB8AC3E}">
        <p14:creationId xmlns:p14="http://schemas.microsoft.com/office/powerpoint/2010/main" val="167613296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737</Words>
  <Application>Microsoft Office PowerPoint</Application>
  <PresentationFormat>Panorámica</PresentationFormat>
  <Paragraphs>120</Paragraphs>
  <Slides>18</Slides>
  <Notes>4</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18</vt:i4>
      </vt:variant>
    </vt:vector>
  </HeadingPairs>
  <TitlesOfParts>
    <vt:vector size="28" baseType="lpstr">
      <vt:lpstr>Arial Unicode MS</vt:lpstr>
      <vt:lpstr>Arial</vt:lpstr>
      <vt:lpstr>Calibri</vt:lpstr>
      <vt:lpstr>Calibri Light</vt:lpstr>
      <vt:lpstr>Cambria</vt:lpstr>
      <vt:lpstr>Helvetica Neue Medium</vt:lpstr>
      <vt:lpstr>Symbol</vt:lpstr>
      <vt:lpstr>Times New Roman</vt:lpstr>
      <vt:lpstr>Wingdings</vt:lpstr>
      <vt:lpstr>Tema de Office</vt:lpstr>
      <vt:lpstr>Noviembre 2019 </vt:lpstr>
      <vt:lpstr>De dónde venimos… y a dónde vamos…</vt:lpstr>
      <vt:lpstr>Noción del tiempo: </vt:lpstr>
      <vt:lpstr>Presentación de PowerPoint</vt:lpstr>
      <vt:lpstr>Presentación de PowerPoint</vt:lpstr>
      <vt:lpstr>Principios de Gobierno</vt:lpstr>
      <vt:lpstr>Principios de Gobierno</vt:lpstr>
      <vt:lpstr>2018…</vt:lpstr>
      <vt:lpstr>2019</vt:lpstr>
      <vt:lpstr>Presentación de PowerPoint</vt:lpstr>
      <vt:lpstr>Desatar los NUDOS!!!</vt:lpstr>
      <vt:lpstr>Presentación de PowerPoint</vt:lpstr>
      <vt:lpstr>Algunos hitos línea del tiempo (junio 2018)</vt:lpstr>
      <vt:lpstr>Metas volantes… (enero 2019) </vt:lpstr>
      <vt:lpstr>Presentación de PowerPoint</vt:lpstr>
      <vt:lpstr>Presentación de PowerPoint</vt:lpstr>
      <vt:lpstr>Presentación de PowerPoint</vt:lpstr>
      <vt:lpstr>Nuestro entorno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Octubre 2019 </dc:title>
  <dc:creator>Carlos Alvarado Quesada</dc:creator>
  <cp:lastModifiedBy>Carlos Alvarado Quesada</cp:lastModifiedBy>
  <cp:revision>9</cp:revision>
  <dcterms:created xsi:type="dcterms:W3CDTF">2019-10-29T05:28:24Z</dcterms:created>
  <dcterms:modified xsi:type="dcterms:W3CDTF">2019-10-29T14:57:57Z</dcterms:modified>
</cp:coreProperties>
</file>