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5" r:id="rId2"/>
    <p:sldId id="259" r:id="rId3"/>
    <p:sldId id="263" r:id="rId4"/>
    <p:sldId id="267" r:id="rId5"/>
    <p:sldId id="272" r:id="rId6"/>
    <p:sldId id="269" r:id="rId7"/>
    <p:sldId id="266" r:id="rId8"/>
    <p:sldId id="261" r:id="rId9"/>
    <p:sldId id="268" r:id="rId10"/>
    <p:sldId id="274" r:id="rId11"/>
    <p:sldId id="273" r:id="rId12"/>
    <p:sldId id="276" r:id="rId13"/>
    <p:sldId id="277" r:id="rId14"/>
    <p:sldId id="264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92" d="100"/>
          <a:sy n="92" d="100"/>
        </p:scale>
        <p:origin x="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3BE30-5196-45EA-B044-7BC03A3FFA18}" type="datetimeFigureOut">
              <a:rPr lang="es-ES" smtClean="0"/>
              <a:t>01/10/2018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7A58C-7AE8-47CF-9789-C50DC3790B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9993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12A9D-6A23-4E11-8B75-A6E5030291B5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8167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12A9D-6A23-4E11-8B75-A6E5030291B5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7804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12A9D-6A23-4E11-8B75-A6E5030291B5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8185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12A9D-6A23-4E11-8B75-A6E5030291B5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235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12A9D-6A23-4E11-8B75-A6E5030291B5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9903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12A9D-6A23-4E11-8B75-A6E5030291B5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7836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12A9D-6A23-4E11-8B75-A6E5030291B5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6166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12A9D-6A23-4E11-8B75-A6E5030291B5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140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A58C-7AE8-47CF-9789-C50DC3790B99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7750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12A9D-6A23-4E11-8B75-A6E5030291B5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1774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BA0D-E45C-4560-BFAA-B7468B3D0571}" type="datetimeFigureOut">
              <a:rPr lang="es-ES" smtClean="0"/>
              <a:t>01/10/2018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0B90-FD84-48FD-944F-800D2A7068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5958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BA0D-E45C-4560-BFAA-B7468B3D0571}" type="datetimeFigureOut">
              <a:rPr lang="es-ES" smtClean="0"/>
              <a:t>01/10/2018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0B90-FD84-48FD-944F-800D2A7068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9164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BA0D-E45C-4560-BFAA-B7468B3D0571}" type="datetimeFigureOut">
              <a:rPr lang="es-ES" smtClean="0"/>
              <a:t>01/10/2018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0B90-FD84-48FD-944F-800D2A7068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594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BA0D-E45C-4560-BFAA-B7468B3D0571}" type="datetimeFigureOut">
              <a:rPr lang="es-ES" smtClean="0"/>
              <a:t>01/10/2018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0B90-FD84-48FD-944F-800D2A7068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7006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BA0D-E45C-4560-BFAA-B7468B3D0571}" type="datetimeFigureOut">
              <a:rPr lang="es-ES" smtClean="0"/>
              <a:t>01/10/2018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0B90-FD84-48FD-944F-800D2A7068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8386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BA0D-E45C-4560-BFAA-B7468B3D0571}" type="datetimeFigureOut">
              <a:rPr lang="es-ES" smtClean="0"/>
              <a:t>01/10/2018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0B90-FD84-48FD-944F-800D2A7068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13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BA0D-E45C-4560-BFAA-B7468B3D0571}" type="datetimeFigureOut">
              <a:rPr lang="es-ES" smtClean="0"/>
              <a:t>01/10/2018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0B90-FD84-48FD-944F-800D2A7068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6639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BA0D-E45C-4560-BFAA-B7468B3D0571}" type="datetimeFigureOut">
              <a:rPr lang="es-ES" smtClean="0"/>
              <a:t>01/10/2018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0B90-FD84-48FD-944F-800D2A7068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793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BA0D-E45C-4560-BFAA-B7468B3D0571}" type="datetimeFigureOut">
              <a:rPr lang="es-ES" smtClean="0"/>
              <a:t>01/10/2018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0B90-FD84-48FD-944F-800D2A7068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9197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BA0D-E45C-4560-BFAA-B7468B3D0571}" type="datetimeFigureOut">
              <a:rPr lang="es-ES" smtClean="0"/>
              <a:t>01/10/2018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0B90-FD84-48FD-944F-800D2A7068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7445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BA0D-E45C-4560-BFAA-B7468B3D0571}" type="datetimeFigureOut">
              <a:rPr lang="es-ES" smtClean="0"/>
              <a:t>01/10/2018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0B90-FD84-48FD-944F-800D2A7068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577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CBA0D-E45C-4560-BFAA-B7468B3D0571}" type="datetimeFigureOut">
              <a:rPr lang="es-ES" smtClean="0"/>
              <a:t>01/10/2018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00B90-FD84-48FD-944F-800D2A7068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4812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8.svg"/><Relationship Id="rId3" Type="http://schemas.openxmlformats.org/officeDocument/2006/relationships/image" Target="../media/image17.png"/><Relationship Id="rId7" Type="http://schemas.openxmlformats.org/officeDocument/2006/relationships/image" Target="../media/image22.sv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6.svg"/><Relationship Id="rId5" Type="http://schemas.openxmlformats.org/officeDocument/2006/relationships/image" Target="../media/image18.png"/><Relationship Id="rId15" Type="http://schemas.openxmlformats.org/officeDocument/2006/relationships/image" Target="../media/image30.svg"/><Relationship Id="rId10" Type="http://schemas.openxmlformats.org/officeDocument/2006/relationships/image" Target="../media/image21.png"/><Relationship Id="rId4" Type="http://schemas.openxmlformats.org/officeDocument/2006/relationships/image" Target="../media/image3.jpeg"/><Relationship Id="rId9" Type="http://schemas.openxmlformats.org/officeDocument/2006/relationships/image" Target="../media/image24.svg"/><Relationship Id="rId1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54101772-4141-0446-B1C9-AE7C8DC6B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736" y="3568"/>
            <a:ext cx="12264736" cy="685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7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94775CE-F011-D344-ABBA-3508694119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3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5FF2ADC-8B48-C24B-866F-BA396E8FDE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pic>
        <p:nvPicPr>
          <p:cNvPr id="58" name="Picture 4" descr="Image result for logo micitt">
            <a:extLst>
              <a:ext uri="{FF2B5EF4-FFF2-40B4-BE49-F238E27FC236}">
                <a16:creationId xmlns:a16="http://schemas.microsoft.com/office/drawing/2014/main" xmlns="" id="{0BF77E5E-E866-4BF8-9BEA-7EB3A3921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817" y="5680990"/>
            <a:ext cx="977748" cy="80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Costa Rica gobierno logo">
            <a:extLst>
              <a:ext uri="{FF2B5EF4-FFF2-40B4-BE49-F238E27FC236}">
                <a16:creationId xmlns:a16="http://schemas.microsoft.com/office/drawing/2014/main" xmlns="" id="{7E3E9A23-30B9-4CDB-92DC-7EB2E5DF6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56" y="6020973"/>
            <a:ext cx="1399320" cy="46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92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A4DAEC8-B93C-43A4-B5A3-34DDE353C2C1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s-CR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s-C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GRUPO INTERINSTITUCIONAL DE GOBIERNO </a:t>
            </a:r>
            <a:r>
              <a:rPr lang="es-C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DIGITAL </a:t>
            </a:r>
          </a:p>
          <a:p>
            <a:pPr algn="ctr"/>
            <a:r>
              <a:rPr lang="es-C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(DIRECTRIZ PRESIDENCIAL N° 019-MP-MICITT)</a:t>
            </a:r>
            <a:endParaRPr lang="es-C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s-CR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PRÓXIMOS PASOS</a:t>
            </a:r>
            <a:endParaRPr lang="es-C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CR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CR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es-CR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es-CR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es-CR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es-CR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es-CR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en-US" sz="13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 descr="Image result for logo micitt">
            <a:extLst>
              <a:ext uri="{FF2B5EF4-FFF2-40B4-BE49-F238E27FC236}">
                <a16:creationId xmlns="" xmlns:a16="http://schemas.microsoft.com/office/drawing/2014/main" id="{FDBA9C49-8953-4859-9A44-D8AB232D0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810" y="1380661"/>
            <a:ext cx="2059810" cy="170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Costa Rica gobierno logo">
            <a:extLst>
              <a:ext uri="{FF2B5EF4-FFF2-40B4-BE49-F238E27FC236}">
                <a16:creationId xmlns="" xmlns:a16="http://schemas.microsoft.com/office/drawing/2014/main" id="{7E3E9A23-30B9-4CDB-92DC-7EB2E5DF6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0" y="1691701"/>
            <a:ext cx="4157473" cy="139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63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5A6E009-FA29-4C7A-BD84-C3A1529718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06"/>
          <a:stretch/>
        </p:blipFill>
        <p:spPr>
          <a:xfrm>
            <a:off x="-209081" y="0"/>
            <a:ext cx="1733082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A2B8127-A5D9-41D5-9E2E-8E5F655C36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06"/>
          <a:stretch/>
        </p:blipFill>
        <p:spPr>
          <a:xfrm>
            <a:off x="10525421" y="-3244"/>
            <a:ext cx="1733082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A4DAEC8-B93C-43A4-B5A3-34DDE353C2C1}"/>
              </a:ext>
            </a:extLst>
          </p:cNvPr>
          <p:cNvSpPr/>
          <p:nvPr/>
        </p:nvSpPr>
        <p:spPr>
          <a:xfrm>
            <a:off x="0" y="6082314"/>
            <a:ext cx="10736826" cy="775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="" xmlns:a16="http://schemas.microsoft.com/office/drawing/2014/main" id="{9A4DAEC8-B93C-43A4-B5A3-34DDE353C2C1}"/>
              </a:ext>
            </a:extLst>
          </p:cNvPr>
          <p:cNvSpPr/>
          <p:nvPr/>
        </p:nvSpPr>
        <p:spPr>
          <a:xfrm>
            <a:off x="1524000" y="-3244"/>
            <a:ext cx="10667999" cy="775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R" sz="3200" b="1" dirty="0">
                <a:latin typeface="Calibri" panose="020F0502020204030204" pitchFamily="34" charset="0"/>
                <a:cs typeface="Calibri" panose="020F0502020204030204" pitchFamily="34" charset="0"/>
              </a:rPr>
              <a:t>PRÓXIMOS PASOS</a:t>
            </a:r>
            <a:endParaRPr lang="es-C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448792" y="859926"/>
            <a:ext cx="8047133" cy="44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8" name="Picture 4" descr="Image result for logo micitt">
            <a:extLst>
              <a:ext uri="{FF2B5EF4-FFF2-40B4-BE49-F238E27FC236}">
                <a16:creationId xmlns="" xmlns:a16="http://schemas.microsoft.com/office/drawing/2014/main" id="{0BF77E5E-E866-4BF8-9BEA-7EB3A3921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761" y="6082314"/>
            <a:ext cx="733311" cy="60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Costa Rica gobierno logo">
            <a:extLst>
              <a:ext uri="{FF2B5EF4-FFF2-40B4-BE49-F238E27FC236}">
                <a16:creationId xmlns="" xmlns:a16="http://schemas.microsoft.com/office/drawing/2014/main" id="{7E3E9A23-30B9-4CDB-92DC-7EB2E5DF6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7" y="141365"/>
            <a:ext cx="1298319" cy="43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EB895B96-839E-4803-B8D6-804EFA037848}"/>
              </a:ext>
            </a:extLst>
          </p:cNvPr>
          <p:cNvGrpSpPr/>
          <p:nvPr/>
        </p:nvGrpSpPr>
        <p:grpSpPr>
          <a:xfrm>
            <a:off x="2044394" y="4639670"/>
            <a:ext cx="2202816" cy="1444668"/>
            <a:chOff x="332936" y="4170157"/>
            <a:chExt cx="2937088" cy="1926223"/>
          </a:xfrm>
        </p:grpSpPr>
        <p:sp>
          <p:nvSpPr>
            <p:cNvPr id="37" name="TextBox 30">
              <a:extLst>
                <a:ext uri="{FF2B5EF4-FFF2-40B4-BE49-F238E27FC236}">
                  <a16:creationId xmlns="" xmlns:a16="http://schemas.microsoft.com/office/drawing/2014/main" id="{813CBDF7-CACA-4153-A271-9F5DBE0C8FC9}"/>
                </a:ext>
              </a:extLst>
            </p:cNvPr>
            <p:cNvSpPr txBox="1"/>
            <p:nvPr/>
          </p:nvSpPr>
          <p:spPr>
            <a:xfrm>
              <a:off x="332936" y="4170157"/>
              <a:ext cx="2937088" cy="943847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000" b="1" dirty="0"/>
                <a:t>INVENTARIO DE SOLUCIONES DE GD</a:t>
              </a:r>
            </a:p>
          </p:txBody>
        </p:sp>
        <p:sp>
          <p:nvSpPr>
            <p:cNvPr id="38" name="TextBox 31">
              <a:extLst>
                <a:ext uri="{FF2B5EF4-FFF2-40B4-BE49-F238E27FC236}">
                  <a16:creationId xmlns="" xmlns:a16="http://schemas.microsoft.com/office/drawing/2014/main" id="{51435BB8-062D-4EBA-9EC8-FA5547463E81}"/>
                </a:ext>
              </a:extLst>
            </p:cNvPr>
            <p:cNvSpPr txBox="1"/>
            <p:nvPr/>
          </p:nvSpPr>
          <p:spPr>
            <a:xfrm>
              <a:off x="340731" y="5111495"/>
              <a:ext cx="2929293" cy="98488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 algn="just">
                <a:buFontTx/>
                <a:buChar char="-"/>
              </a:pPr>
              <a:r>
                <a:rPr lang="es-CR" sz="1050" dirty="0"/>
                <a:t>DGD facilita inventario inicial de soluciones de Gobierno Digital.</a:t>
              </a:r>
            </a:p>
            <a:p>
              <a:pPr marL="171450" indent="-171450" algn="just">
                <a:buFontTx/>
                <a:buChar char="-"/>
              </a:pPr>
              <a:r>
                <a:rPr lang="es-CR" sz="1050" dirty="0"/>
                <a:t>Instituciones revisan, completan y agregan información faltante.</a:t>
              </a:r>
              <a:endParaRPr lang="en-US" sz="105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E29FB0F8-93CB-4F25-AA00-200CDF4B910A}"/>
              </a:ext>
            </a:extLst>
          </p:cNvPr>
          <p:cNvGrpSpPr/>
          <p:nvPr/>
        </p:nvGrpSpPr>
        <p:grpSpPr>
          <a:xfrm>
            <a:off x="7944790" y="4639671"/>
            <a:ext cx="2202816" cy="1606250"/>
            <a:chOff x="332936" y="4170157"/>
            <a:chExt cx="2937088" cy="2141665"/>
          </a:xfrm>
        </p:grpSpPr>
        <p:sp>
          <p:nvSpPr>
            <p:cNvPr id="35" name="TextBox 33">
              <a:extLst>
                <a:ext uri="{FF2B5EF4-FFF2-40B4-BE49-F238E27FC236}">
                  <a16:creationId xmlns="" xmlns:a16="http://schemas.microsoft.com/office/drawing/2014/main" id="{AFE6CC87-CDF2-42DA-82CE-F854BE23839B}"/>
                </a:ext>
              </a:extLst>
            </p:cNvPr>
            <p:cNvSpPr txBox="1"/>
            <p:nvPr/>
          </p:nvSpPr>
          <p:spPr>
            <a:xfrm>
              <a:off x="332936" y="4170157"/>
              <a:ext cx="2937088" cy="943847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/>
                <a:t>PRIMER REPORTE DE AGENDA</a:t>
              </a:r>
            </a:p>
          </p:txBody>
        </p:sp>
        <p:sp>
          <p:nvSpPr>
            <p:cNvPr id="36" name="TextBox 34">
              <a:extLst>
                <a:ext uri="{FF2B5EF4-FFF2-40B4-BE49-F238E27FC236}">
                  <a16:creationId xmlns="" xmlns:a16="http://schemas.microsoft.com/office/drawing/2014/main" id="{36529D16-7AE9-4299-8E02-21F5C5ECE09F}"/>
                </a:ext>
              </a:extLst>
            </p:cNvPr>
            <p:cNvSpPr txBox="1"/>
            <p:nvPr/>
          </p:nvSpPr>
          <p:spPr>
            <a:xfrm>
              <a:off x="340731" y="5111495"/>
              <a:ext cx="2929293" cy="120032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 algn="just">
                <a:buFontTx/>
                <a:buChar char="-"/>
              </a:pPr>
              <a:r>
                <a:rPr lang="es-CR" sz="1050" dirty="0"/>
                <a:t>Instituciones elaboran y envían primer reporte de avance.</a:t>
              </a:r>
              <a:endParaRPr lang="en-US" sz="1050" dirty="0"/>
            </a:p>
            <a:p>
              <a:pPr marL="171450" indent="-171450" algn="just">
                <a:buFontTx/>
                <a:buChar char="-"/>
              </a:pPr>
              <a:r>
                <a:rPr lang="en-US" sz="1050" dirty="0"/>
                <a:t>DGD </a:t>
              </a:r>
              <a:r>
                <a:rPr lang="en-US" sz="1050" dirty="0" err="1"/>
                <a:t>recibe</a:t>
              </a:r>
              <a:r>
                <a:rPr lang="en-US" sz="1050" dirty="0"/>
                <a:t> </a:t>
              </a:r>
              <a:r>
                <a:rPr lang="en-US" sz="1050" dirty="0" err="1"/>
                <a:t>reporte</a:t>
              </a:r>
              <a:r>
                <a:rPr lang="en-US" sz="1050" dirty="0"/>
                <a:t> de </a:t>
              </a:r>
              <a:r>
                <a:rPr lang="en-US" sz="1050" dirty="0" err="1"/>
                <a:t>avance</a:t>
              </a:r>
              <a:r>
                <a:rPr lang="en-US" sz="1050" dirty="0"/>
                <a:t> </a:t>
              </a:r>
              <a:r>
                <a:rPr lang="en-US" sz="1050" dirty="0" err="1"/>
                <a:t>en</a:t>
              </a:r>
              <a:r>
                <a:rPr lang="en-US" sz="1050" dirty="0"/>
                <a:t> la </a:t>
              </a:r>
              <a:r>
                <a:rPr lang="en-US" sz="1050" dirty="0" err="1"/>
                <a:t>implementación</a:t>
              </a:r>
              <a:r>
                <a:rPr lang="en-US" sz="1050" dirty="0"/>
                <a:t> de las Agendas.</a:t>
              </a:r>
            </a:p>
            <a:p>
              <a:pPr algn="just"/>
              <a:endParaRPr lang="en-US" sz="105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CFB7D606-D765-494B-9D79-8472284300FF}"/>
              </a:ext>
            </a:extLst>
          </p:cNvPr>
          <p:cNvGrpSpPr/>
          <p:nvPr/>
        </p:nvGrpSpPr>
        <p:grpSpPr>
          <a:xfrm>
            <a:off x="4994592" y="4639668"/>
            <a:ext cx="2202816" cy="1444668"/>
            <a:chOff x="332936" y="4170156"/>
            <a:chExt cx="2937088" cy="1926223"/>
          </a:xfrm>
        </p:grpSpPr>
        <p:sp>
          <p:nvSpPr>
            <p:cNvPr id="33" name="TextBox 36">
              <a:extLst>
                <a:ext uri="{FF2B5EF4-FFF2-40B4-BE49-F238E27FC236}">
                  <a16:creationId xmlns="" xmlns:a16="http://schemas.microsoft.com/office/drawing/2014/main" id="{40929758-4038-4B91-9160-C9C3F621A1F0}"/>
                </a:ext>
              </a:extLst>
            </p:cNvPr>
            <p:cNvSpPr txBox="1"/>
            <p:nvPr/>
          </p:nvSpPr>
          <p:spPr>
            <a:xfrm>
              <a:off x="332936" y="4170156"/>
              <a:ext cx="2937088" cy="943847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R" sz="2000" b="1" dirty="0"/>
                <a:t>R</a:t>
              </a:r>
              <a:r>
                <a:rPr lang="en-US" sz="2000" b="1" dirty="0"/>
                <a:t>EGISTRAR INICIATIVAS</a:t>
              </a:r>
            </a:p>
          </p:txBody>
        </p:sp>
        <p:sp>
          <p:nvSpPr>
            <p:cNvPr id="34" name="TextBox 37">
              <a:extLst>
                <a:ext uri="{FF2B5EF4-FFF2-40B4-BE49-F238E27FC236}">
                  <a16:creationId xmlns="" xmlns:a16="http://schemas.microsoft.com/office/drawing/2014/main" id="{8701EA69-E790-4B70-B48D-EAFFC761B18A}"/>
                </a:ext>
              </a:extLst>
            </p:cNvPr>
            <p:cNvSpPr txBox="1"/>
            <p:nvPr/>
          </p:nvSpPr>
          <p:spPr>
            <a:xfrm>
              <a:off x="340731" y="5111494"/>
              <a:ext cx="2929293" cy="98488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 algn="just">
                <a:buFontTx/>
                <a:buChar char="-"/>
              </a:pPr>
              <a:r>
                <a:rPr lang="en-US" sz="1050" dirty="0" err="1"/>
                <a:t>Instituciones</a:t>
              </a:r>
              <a:r>
                <a:rPr lang="en-US" sz="1050" dirty="0"/>
                <a:t> </a:t>
              </a:r>
              <a:r>
                <a:rPr lang="en-US" sz="1050" dirty="0" err="1"/>
                <a:t>registran</a:t>
              </a:r>
              <a:r>
                <a:rPr lang="en-US" sz="1050" dirty="0"/>
                <a:t> las </a:t>
              </a:r>
              <a:r>
                <a:rPr lang="en-US" sz="1050" dirty="0" err="1"/>
                <a:t>iniciativas</a:t>
              </a:r>
              <a:r>
                <a:rPr lang="en-US" sz="1050" dirty="0"/>
                <a:t> para </a:t>
              </a:r>
              <a:r>
                <a:rPr lang="en-US" sz="1050" dirty="0" err="1"/>
                <a:t>cumplimiento</a:t>
              </a:r>
              <a:r>
                <a:rPr lang="en-US" sz="1050" dirty="0"/>
                <a:t> de la </a:t>
              </a:r>
              <a:r>
                <a:rPr lang="en-US" sz="1050" dirty="0" err="1"/>
                <a:t>directriz</a:t>
              </a:r>
              <a:r>
                <a:rPr lang="en-US" sz="1050" dirty="0"/>
                <a:t> </a:t>
              </a:r>
              <a:r>
                <a:rPr lang="en-US" sz="1050" dirty="0" err="1"/>
                <a:t>en</a:t>
              </a:r>
              <a:r>
                <a:rPr lang="en-US" sz="1050" dirty="0"/>
                <a:t> el </a:t>
              </a:r>
              <a:r>
                <a:rPr lang="en-US" sz="1050" dirty="0" err="1"/>
                <a:t>mecanismo</a:t>
              </a:r>
              <a:r>
                <a:rPr lang="en-US" sz="1050" dirty="0"/>
                <a:t> </a:t>
              </a:r>
              <a:r>
                <a:rPr lang="en-US" sz="1050" dirty="0" err="1"/>
                <a:t>previamente</a:t>
              </a:r>
              <a:r>
                <a:rPr lang="en-US" sz="1050" dirty="0"/>
                <a:t> </a:t>
              </a:r>
              <a:r>
                <a:rPr lang="en-US" sz="1050" dirty="0" err="1"/>
                <a:t>definido</a:t>
              </a:r>
              <a:r>
                <a:rPr lang="en-US" sz="1050" dirty="0"/>
                <a:t>.</a:t>
              </a:r>
            </a:p>
            <a:p>
              <a:pPr marL="171450" indent="-171450" algn="just">
                <a:buFontTx/>
                <a:buChar char="-"/>
              </a:pPr>
              <a:endParaRPr lang="en-US" sz="105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85C72F41-7E47-4973-A0CA-FA7D3F2FDCBA}"/>
              </a:ext>
            </a:extLst>
          </p:cNvPr>
          <p:cNvGrpSpPr/>
          <p:nvPr/>
        </p:nvGrpSpPr>
        <p:grpSpPr>
          <a:xfrm>
            <a:off x="3743429" y="898750"/>
            <a:ext cx="2202816" cy="1283085"/>
            <a:chOff x="332936" y="4170156"/>
            <a:chExt cx="2937088" cy="1710779"/>
          </a:xfrm>
        </p:grpSpPr>
        <p:sp>
          <p:nvSpPr>
            <p:cNvPr id="31" name="TextBox 39">
              <a:extLst>
                <a:ext uri="{FF2B5EF4-FFF2-40B4-BE49-F238E27FC236}">
                  <a16:creationId xmlns="" xmlns:a16="http://schemas.microsoft.com/office/drawing/2014/main" id="{E4DE7555-874F-4CEB-9249-273AD4CAC5BA}"/>
                </a:ext>
              </a:extLst>
            </p:cNvPr>
            <p:cNvSpPr txBox="1"/>
            <p:nvPr/>
          </p:nvSpPr>
          <p:spPr>
            <a:xfrm>
              <a:off x="332936" y="4170156"/>
              <a:ext cx="2937088" cy="943847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/>
                <a:t>ELABORAR AGENDA INSTITUCIONAL</a:t>
              </a:r>
            </a:p>
          </p:txBody>
        </p:sp>
        <p:sp>
          <p:nvSpPr>
            <p:cNvPr id="32" name="TextBox 40">
              <a:extLst>
                <a:ext uri="{FF2B5EF4-FFF2-40B4-BE49-F238E27FC236}">
                  <a16:creationId xmlns="" xmlns:a16="http://schemas.microsoft.com/office/drawing/2014/main" id="{AA0FD792-5BAC-4439-AD73-69E63B9F2496}"/>
                </a:ext>
              </a:extLst>
            </p:cNvPr>
            <p:cNvSpPr txBox="1"/>
            <p:nvPr/>
          </p:nvSpPr>
          <p:spPr>
            <a:xfrm>
              <a:off x="340731" y="5111494"/>
              <a:ext cx="2929293" cy="76944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 algn="just">
                <a:buFontTx/>
                <a:buChar char="-"/>
              </a:pPr>
              <a:r>
                <a:rPr lang="en-US" sz="1050" dirty="0"/>
                <a:t>DGD </a:t>
              </a:r>
              <a:r>
                <a:rPr lang="en-US" sz="1050" dirty="0" err="1" smtClean="0"/>
                <a:t>definir</a:t>
              </a:r>
              <a:r>
                <a:rPr lang="es-CR" sz="1050" dirty="0"/>
                <a:t>á</a:t>
              </a:r>
              <a:r>
                <a:rPr lang="en-US" sz="1050" dirty="0" smtClean="0"/>
                <a:t> </a:t>
              </a:r>
              <a:r>
                <a:rPr lang="en-US" sz="1050" dirty="0" err="1"/>
                <a:t>mecanismo</a:t>
              </a:r>
              <a:r>
                <a:rPr lang="en-US" sz="1050" dirty="0"/>
                <a:t> para registrar las </a:t>
              </a:r>
              <a:r>
                <a:rPr lang="en-US" sz="1050" dirty="0" err="1"/>
                <a:t>iniciativas</a:t>
              </a:r>
              <a:r>
                <a:rPr lang="en-US" sz="1050" dirty="0"/>
                <a:t> de la Agenda.</a:t>
              </a:r>
            </a:p>
            <a:p>
              <a:pPr marL="171450" indent="-171450" algn="just">
                <a:buFontTx/>
                <a:buChar char="-"/>
              </a:pPr>
              <a:r>
                <a:rPr lang="es-CR" sz="1050" dirty="0"/>
                <a:t>D</a:t>
              </a:r>
              <a:r>
                <a:rPr lang="en-US" sz="1050" dirty="0"/>
                <a:t>GD </a:t>
              </a:r>
              <a:r>
                <a:rPr lang="en-US" sz="1050" dirty="0" err="1" smtClean="0"/>
                <a:t>comunica</a:t>
              </a:r>
              <a:r>
                <a:rPr lang="en-US" sz="1050" dirty="0" smtClean="0"/>
                <a:t> </a:t>
              </a:r>
              <a:r>
                <a:rPr lang="en-US" sz="1050" dirty="0"/>
                <a:t>el </a:t>
              </a:r>
              <a:r>
                <a:rPr lang="en-US" sz="1050" dirty="0" err="1"/>
                <a:t>mecanismo</a:t>
              </a:r>
              <a:r>
                <a:rPr lang="en-US" sz="1050" dirty="0"/>
                <a:t>.</a:t>
              </a:r>
            </a:p>
          </p:txBody>
        </p:sp>
      </p:grp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21E71DCD-3F03-4D31-ADEC-1BB78B566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321" y="2206616"/>
            <a:ext cx="6627358" cy="2444768"/>
          </a:xfrm>
          <a:custGeom>
            <a:avLst/>
            <a:gdLst>
              <a:gd name="connsiteX0" fmla="*/ 2452619 w 7772400"/>
              <a:gd name="connsiteY0" fmla="*/ 0 h 2867162"/>
              <a:gd name="connsiteX1" fmla="*/ 3422865 w 7772400"/>
              <a:gd name="connsiteY1" fmla="*/ 791726 h 2867162"/>
              <a:gd name="connsiteX2" fmla="*/ 3442464 w 7772400"/>
              <a:gd name="connsiteY2" fmla="*/ 986385 h 2867162"/>
              <a:gd name="connsiteX3" fmla="*/ 3498316 w 7772400"/>
              <a:gd name="connsiteY3" fmla="*/ 959480 h 2867162"/>
              <a:gd name="connsiteX4" fmla="*/ 3883811 w 7772400"/>
              <a:gd name="connsiteY4" fmla="*/ 881652 h 2867162"/>
              <a:gd name="connsiteX5" fmla="*/ 4355878 w 7772400"/>
              <a:gd name="connsiteY5" fmla="*/ 1001184 h 2867162"/>
              <a:gd name="connsiteX6" fmla="*/ 4356207 w 7772400"/>
              <a:gd name="connsiteY6" fmla="*/ 1001384 h 2867162"/>
              <a:gd name="connsiteX7" fmla="*/ 4355698 w 7772400"/>
              <a:gd name="connsiteY7" fmla="*/ 996339 h 2867162"/>
              <a:gd name="connsiteX8" fmla="*/ 5348454 w 7772400"/>
              <a:gd name="connsiteY8" fmla="*/ 4779 h 2867162"/>
              <a:gd name="connsiteX9" fmla="*/ 6321041 w 7772400"/>
              <a:gd name="connsiteY9" fmla="*/ 796505 h 2867162"/>
              <a:gd name="connsiteX10" fmla="*/ 6340688 w 7772400"/>
              <a:gd name="connsiteY10" fmla="*/ 991163 h 2867162"/>
              <a:gd name="connsiteX11" fmla="*/ 6396539 w 7772400"/>
              <a:gd name="connsiteY11" fmla="*/ 964258 h 2867162"/>
              <a:gd name="connsiteX12" fmla="*/ 6782034 w 7772400"/>
              <a:gd name="connsiteY12" fmla="*/ 886430 h 2867162"/>
              <a:gd name="connsiteX13" fmla="*/ 7772400 w 7772400"/>
              <a:gd name="connsiteY13" fmla="*/ 1876796 h 2867162"/>
              <a:gd name="connsiteX14" fmla="*/ 6782034 w 7772400"/>
              <a:gd name="connsiteY14" fmla="*/ 2867162 h 2867162"/>
              <a:gd name="connsiteX15" fmla="*/ 5811789 w 7772400"/>
              <a:gd name="connsiteY15" fmla="*/ 2076389 h 2867162"/>
              <a:gd name="connsiteX16" fmla="*/ 5792231 w 7772400"/>
              <a:gd name="connsiteY16" fmla="*/ 1882383 h 2867162"/>
              <a:gd name="connsiteX17" fmla="*/ 5734880 w 7772400"/>
              <a:gd name="connsiteY17" fmla="*/ 1909977 h 2867162"/>
              <a:gd name="connsiteX18" fmla="*/ 5348454 w 7772400"/>
              <a:gd name="connsiteY18" fmla="*/ 1987899 h 2867162"/>
              <a:gd name="connsiteX19" fmla="*/ 4875248 w 7772400"/>
              <a:gd name="connsiteY19" fmla="*/ 1868223 h 2867162"/>
              <a:gd name="connsiteX20" fmla="*/ 4873700 w 7772400"/>
              <a:gd name="connsiteY20" fmla="*/ 1867284 h 2867162"/>
              <a:gd name="connsiteX21" fmla="*/ 4874177 w 7772400"/>
              <a:gd name="connsiteY21" fmla="*/ 1872018 h 2867162"/>
              <a:gd name="connsiteX22" fmla="*/ 3883811 w 7772400"/>
              <a:gd name="connsiteY22" fmla="*/ 2862384 h 2867162"/>
              <a:gd name="connsiteX23" fmla="*/ 2913566 w 7772400"/>
              <a:gd name="connsiteY23" fmla="*/ 2071611 h 2867162"/>
              <a:gd name="connsiteX24" fmla="*/ 2894070 w 7772400"/>
              <a:gd name="connsiteY24" fmla="*/ 1878211 h 2867162"/>
              <a:gd name="connsiteX25" fmla="*/ 2838114 w 7772400"/>
              <a:gd name="connsiteY25" fmla="*/ 1905198 h 2867162"/>
              <a:gd name="connsiteX26" fmla="*/ 2452619 w 7772400"/>
              <a:gd name="connsiteY26" fmla="*/ 1983120 h 2867162"/>
              <a:gd name="connsiteX27" fmla="*/ 1980552 w 7772400"/>
              <a:gd name="connsiteY27" fmla="*/ 1863444 h 2867162"/>
              <a:gd name="connsiteX28" fmla="*/ 1980291 w 7772400"/>
              <a:gd name="connsiteY28" fmla="*/ 1863285 h 2867162"/>
              <a:gd name="connsiteX29" fmla="*/ 1980732 w 7772400"/>
              <a:gd name="connsiteY29" fmla="*/ 1872018 h 2867162"/>
              <a:gd name="connsiteX30" fmla="*/ 990366 w 7772400"/>
              <a:gd name="connsiteY30" fmla="*/ 2862384 h 2867162"/>
              <a:gd name="connsiteX31" fmla="*/ 0 w 7772400"/>
              <a:gd name="connsiteY31" fmla="*/ 1872018 h 2867162"/>
              <a:gd name="connsiteX32" fmla="*/ 990366 w 7772400"/>
              <a:gd name="connsiteY32" fmla="*/ 881652 h 2867162"/>
              <a:gd name="connsiteX33" fmla="*/ 1462433 w 7772400"/>
              <a:gd name="connsiteY33" fmla="*/ 1001184 h 2867162"/>
              <a:gd name="connsiteX34" fmla="*/ 1462748 w 7772400"/>
              <a:gd name="connsiteY34" fmla="*/ 1001375 h 2867162"/>
              <a:gd name="connsiteX35" fmla="*/ 1462253 w 7772400"/>
              <a:gd name="connsiteY35" fmla="*/ 991560 h 2867162"/>
              <a:gd name="connsiteX36" fmla="*/ 2452619 w 7772400"/>
              <a:gd name="connsiteY36" fmla="*/ 0 h 286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772400" h="2867162">
                <a:moveTo>
                  <a:pt x="2452619" y="0"/>
                </a:moveTo>
                <a:cubicBezTo>
                  <a:pt x="2931213" y="0"/>
                  <a:pt x="3330517" y="339889"/>
                  <a:pt x="3422865" y="791726"/>
                </a:cubicBezTo>
                <a:lnTo>
                  <a:pt x="3442464" y="986385"/>
                </a:lnTo>
                <a:lnTo>
                  <a:pt x="3498316" y="959480"/>
                </a:lnTo>
                <a:cubicBezTo>
                  <a:pt x="3616802" y="909365"/>
                  <a:pt x="3747070" y="881652"/>
                  <a:pt x="3883811" y="881652"/>
                </a:cubicBezTo>
                <a:cubicBezTo>
                  <a:pt x="4054737" y="881652"/>
                  <a:pt x="4215550" y="924953"/>
                  <a:pt x="4355878" y="1001184"/>
                </a:cubicBezTo>
                <a:lnTo>
                  <a:pt x="4356207" y="1001384"/>
                </a:lnTo>
                <a:lnTo>
                  <a:pt x="4355698" y="996339"/>
                </a:lnTo>
                <a:cubicBezTo>
                  <a:pt x="4355698" y="448716"/>
                  <a:pt x="4800170" y="4779"/>
                  <a:pt x="5348454" y="4779"/>
                </a:cubicBezTo>
                <a:cubicBezTo>
                  <a:pt x="5828203" y="4779"/>
                  <a:pt x="6228470" y="344668"/>
                  <a:pt x="6321041" y="796505"/>
                </a:cubicBezTo>
                <a:lnTo>
                  <a:pt x="6340688" y="991163"/>
                </a:lnTo>
                <a:lnTo>
                  <a:pt x="6396539" y="964258"/>
                </a:lnTo>
                <a:cubicBezTo>
                  <a:pt x="6515025" y="914143"/>
                  <a:pt x="6645293" y="886430"/>
                  <a:pt x="6782034" y="886430"/>
                </a:cubicBezTo>
                <a:cubicBezTo>
                  <a:pt x="7328998" y="886430"/>
                  <a:pt x="7772400" y="1329832"/>
                  <a:pt x="7772400" y="1876796"/>
                </a:cubicBezTo>
                <a:cubicBezTo>
                  <a:pt x="7772400" y="2423760"/>
                  <a:pt x="7328998" y="2867162"/>
                  <a:pt x="6782034" y="2867162"/>
                </a:cubicBezTo>
                <a:cubicBezTo>
                  <a:pt x="6303441" y="2867162"/>
                  <a:pt x="5904137" y="2527683"/>
                  <a:pt x="5811789" y="2076389"/>
                </a:cubicBezTo>
                <a:lnTo>
                  <a:pt x="5792231" y="1882383"/>
                </a:lnTo>
                <a:lnTo>
                  <a:pt x="5734880" y="1909977"/>
                </a:lnTo>
                <a:cubicBezTo>
                  <a:pt x="5616108" y="1960153"/>
                  <a:pt x="5485525" y="1987899"/>
                  <a:pt x="5348454" y="1987899"/>
                </a:cubicBezTo>
                <a:cubicBezTo>
                  <a:pt x="5177116" y="1987899"/>
                  <a:pt x="5015915" y="1944546"/>
                  <a:pt x="4875248" y="1868223"/>
                </a:cubicBezTo>
                <a:lnTo>
                  <a:pt x="4873700" y="1867284"/>
                </a:lnTo>
                <a:lnTo>
                  <a:pt x="4874177" y="1872018"/>
                </a:lnTo>
                <a:cubicBezTo>
                  <a:pt x="4874177" y="2418982"/>
                  <a:pt x="4430775" y="2862384"/>
                  <a:pt x="3883811" y="2862384"/>
                </a:cubicBezTo>
                <a:cubicBezTo>
                  <a:pt x="3405218" y="2862384"/>
                  <a:pt x="3005914" y="2522905"/>
                  <a:pt x="2913566" y="2071611"/>
                </a:cubicBezTo>
                <a:lnTo>
                  <a:pt x="2894070" y="1878211"/>
                </a:lnTo>
                <a:lnTo>
                  <a:pt x="2838114" y="1905198"/>
                </a:lnTo>
                <a:cubicBezTo>
                  <a:pt x="2719629" y="1955374"/>
                  <a:pt x="2589360" y="1983120"/>
                  <a:pt x="2452619" y="1983120"/>
                </a:cubicBezTo>
                <a:cubicBezTo>
                  <a:pt x="2281693" y="1983120"/>
                  <a:pt x="2120880" y="1939767"/>
                  <a:pt x="1980552" y="1863444"/>
                </a:cubicBezTo>
                <a:lnTo>
                  <a:pt x="1980291" y="1863285"/>
                </a:lnTo>
                <a:lnTo>
                  <a:pt x="1980732" y="1872018"/>
                </a:lnTo>
                <a:cubicBezTo>
                  <a:pt x="1980732" y="2418982"/>
                  <a:pt x="1537330" y="2862384"/>
                  <a:pt x="990366" y="2862384"/>
                </a:cubicBezTo>
                <a:cubicBezTo>
                  <a:pt x="443402" y="2862384"/>
                  <a:pt x="0" y="2418982"/>
                  <a:pt x="0" y="1872018"/>
                </a:cubicBezTo>
                <a:cubicBezTo>
                  <a:pt x="0" y="1325054"/>
                  <a:pt x="443402" y="881652"/>
                  <a:pt x="990366" y="881652"/>
                </a:cubicBezTo>
                <a:cubicBezTo>
                  <a:pt x="1161293" y="881652"/>
                  <a:pt x="1322105" y="924953"/>
                  <a:pt x="1462433" y="1001184"/>
                </a:cubicBezTo>
                <a:lnTo>
                  <a:pt x="1462748" y="1001375"/>
                </a:lnTo>
                <a:lnTo>
                  <a:pt x="1462253" y="991560"/>
                </a:lnTo>
                <a:cubicBezTo>
                  <a:pt x="1462253" y="443937"/>
                  <a:pt x="1905655" y="0"/>
                  <a:pt x="2452619" y="0"/>
                </a:cubicBezTo>
                <a:close/>
              </a:path>
            </a:pathLst>
          </a:custGeom>
          <a:solidFill>
            <a:srgbClr val="DDDBDC"/>
          </a:solidFill>
          <a:ln>
            <a:noFill/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0F719AC1-93E1-418F-A7DF-82AE9CD47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7529" y="3133591"/>
            <a:ext cx="1338511" cy="13425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Oct.</a:t>
            </a: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5BBC2543-1F42-4870-9FC7-367F93FE7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4361" y="2377750"/>
            <a:ext cx="1338511" cy="134258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Nov.</a:t>
            </a: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F6D98173-E937-4157-8442-15E6E620A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1885" y="3137665"/>
            <a:ext cx="1342585" cy="134258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Feb.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9449843F-62C7-4DA2-9BB7-5A2ACC29D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1540" y="2385900"/>
            <a:ext cx="1342585" cy="13446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Nov.</a:t>
            </a: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A44EA87E-C663-41B3-82C2-7CDA9D4E5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4708" y="3133591"/>
            <a:ext cx="1342585" cy="13425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Nov.</a:t>
            </a:r>
          </a:p>
        </p:txBody>
      </p:sp>
      <p:pic>
        <p:nvPicPr>
          <p:cNvPr id="23" name="Graphic 68" descr="Single gear">
            <a:extLst>
              <a:ext uri="{FF2B5EF4-FFF2-40B4-BE49-F238E27FC236}">
                <a16:creationId xmlns="" xmlns:a16="http://schemas.microsoft.com/office/drawing/2014/main" id="{6ADD4766-130B-40D1-9545-4901E3359F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35677" y="2806803"/>
            <a:ext cx="779689" cy="779689"/>
          </a:xfrm>
          <a:prstGeom prst="rect">
            <a:avLst/>
          </a:prstGeom>
        </p:spPr>
      </p:pic>
      <p:pic>
        <p:nvPicPr>
          <p:cNvPr id="24" name="Graphic 69" descr="Lightbulb">
            <a:extLst>
              <a:ext uri="{FF2B5EF4-FFF2-40B4-BE49-F238E27FC236}">
                <a16:creationId xmlns="" xmlns:a16="http://schemas.microsoft.com/office/drawing/2014/main" id="{2553A48C-EB63-4FFA-9024-3DDC04A371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03972" y="2804090"/>
            <a:ext cx="779689" cy="779689"/>
          </a:xfrm>
          <a:prstGeom prst="rect">
            <a:avLst/>
          </a:prstGeom>
        </p:spPr>
      </p:pic>
      <p:pic>
        <p:nvPicPr>
          <p:cNvPr id="25" name="Graphic 70" descr="Shopping bag">
            <a:extLst>
              <a:ext uri="{FF2B5EF4-FFF2-40B4-BE49-F238E27FC236}">
                <a16:creationId xmlns="" xmlns:a16="http://schemas.microsoft.com/office/drawing/2014/main" id="{CB922CE7-F128-4B93-BF30-EFCD032F63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19769" y="3563597"/>
            <a:ext cx="779689" cy="779689"/>
          </a:xfrm>
          <a:prstGeom prst="rect">
            <a:avLst/>
          </a:prstGeom>
        </p:spPr>
      </p:pic>
      <p:pic>
        <p:nvPicPr>
          <p:cNvPr id="26" name="Graphic 71" descr="Trophy">
            <a:extLst>
              <a:ext uri="{FF2B5EF4-FFF2-40B4-BE49-F238E27FC236}">
                <a16:creationId xmlns="" xmlns:a16="http://schemas.microsoft.com/office/drawing/2014/main" id="{EE6478A9-B074-4C2C-B2EE-3EAFAF82F00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290916" y="3583779"/>
            <a:ext cx="779689" cy="779689"/>
          </a:xfrm>
          <a:prstGeom prst="rect">
            <a:avLst/>
          </a:prstGeom>
        </p:spPr>
      </p:pic>
      <p:pic>
        <p:nvPicPr>
          <p:cNvPr id="27" name="Graphic 72" descr="Unlock">
            <a:extLst>
              <a:ext uri="{FF2B5EF4-FFF2-40B4-BE49-F238E27FC236}">
                <a16:creationId xmlns="" xmlns:a16="http://schemas.microsoft.com/office/drawing/2014/main" id="{41914863-9C8D-4F3D-A342-1844B560EBA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805057" y="3544546"/>
            <a:ext cx="779689" cy="779689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E1EA416E-74E7-4854-B130-E2404EE935E3}"/>
              </a:ext>
            </a:extLst>
          </p:cNvPr>
          <p:cNvGrpSpPr/>
          <p:nvPr/>
        </p:nvGrpSpPr>
        <p:grpSpPr>
          <a:xfrm>
            <a:off x="6209507" y="898750"/>
            <a:ext cx="2202816" cy="1444668"/>
            <a:chOff x="332936" y="4170156"/>
            <a:chExt cx="2937088" cy="1926223"/>
          </a:xfrm>
        </p:grpSpPr>
        <p:sp>
          <p:nvSpPr>
            <p:cNvPr id="29" name="TextBox 74">
              <a:extLst>
                <a:ext uri="{FF2B5EF4-FFF2-40B4-BE49-F238E27FC236}">
                  <a16:creationId xmlns="" xmlns:a16="http://schemas.microsoft.com/office/drawing/2014/main" id="{F2E6570A-0D9A-4C05-8A49-06CFEDD4EF8B}"/>
                </a:ext>
              </a:extLst>
            </p:cNvPr>
            <p:cNvSpPr txBox="1"/>
            <p:nvPr/>
          </p:nvSpPr>
          <p:spPr>
            <a:xfrm>
              <a:off x="332936" y="4170156"/>
              <a:ext cx="2937088" cy="943847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/>
                <a:t>DESARROLLO DE INICIATIVAS</a:t>
              </a:r>
            </a:p>
          </p:txBody>
        </p:sp>
        <p:sp>
          <p:nvSpPr>
            <p:cNvPr id="30" name="TextBox 75">
              <a:extLst>
                <a:ext uri="{FF2B5EF4-FFF2-40B4-BE49-F238E27FC236}">
                  <a16:creationId xmlns="" xmlns:a16="http://schemas.microsoft.com/office/drawing/2014/main" id="{92489755-E3EB-4859-AA52-C229266F338F}"/>
                </a:ext>
              </a:extLst>
            </p:cNvPr>
            <p:cNvSpPr txBox="1"/>
            <p:nvPr/>
          </p:nvSpPr>
          <p:spPr>
            <a:xfrm>
              <a:off x="340731" y="5111494"/>
              <a:ext cx="2929293" cy="98488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 algn="just">
                <a:buFontTx/>
                <a:buChar char="-"/>
              </a:pPr>
              <a:r>
                <a:rPr lang="en-US" sz="1050" dirty="0" err="1"/>
                <a:t>Instituciones</a:t>
              </a:r>
              <a:r>
                <a:rPr lang="en-US" sz="1050" dirty="0"/>
                <a:t> </a:t>
              </a:r>
              <a:r>
                <a:rPr lang="en-US" sz="1050" dirty="0" err="1"/>
                <a:t>inician</a:t>
              </a:r>
              <a:r>
                <a:rPr lang="en-US" sz="1050" dirty="0"/>
                <a:t> con el Desarrollo de las </a:t>
              </a:r>
              <a:r>
                <a:rPr lang="en-US" sz="1050" dirty="0" err="1"/>
                <a:t>iniciativas</a:t>
              </a:r>
              <a:r>
                <a:rPr lang="en-US" sz="1050" dirty="0"/>
                <a:t> de la Agenda para el </a:t>
              </a:r>
              <a:r>
                <a:rPr lang="en-US" sz="1050" dirty="0" err="1"/>
                <a:t>cumplimiento</a:t>
              </a:r>
              <a:r>
                <a:rPr lang="en-US" sz="1050" dirty="0"/>
                <a:t> de la </a:t>
              </a:r>
              <a:r>
                <a:rPr lang="en-US" sz="1050" dirty="0" err="1"/>
                <a:t>directriz</a:t>
              </a:r>
              <a:r>
                <a:rPr lang="en-US" sz="1050" dirty="0"/>
                <a:t>.</a:t>
              </a:r>
            </a:p>
            <a:p>
              <a:pPr marL="171450" indent="-171450" algn="just">
                <a:buFontTx/>
                <a:buChar char="-"/>
              </a:pPr>
              <a:endParaRPr 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117798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6B47557-25A6-A242-9F71-0B9F35F4C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0864"/>
          </a:xfrm>
          <a:prstGeom prst="rect">
            <a:avLst/>
          </a:prstGeom>
        </p:spPr>
      </p:pic>
      <p:pic>
        <p:nvPicPr>
          <p:cNvPr id="58" name="Picture 4" descr="Image result for logo micitt">
            <a:extLst>
              <a:ext uri="{FF2B5EF4-FFF2-40B4-BE49-F238E27FC236}">
                <a16:creationId xmlns:a16="http://schemas.microsoft.com/office/drawing/2014/main" xmlns="" id="{0BF77E5E-E866-4BF8-9BEA-7EB3A3921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104" y="5915029"/>
            <a:ext cx="977748" cy="80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Costa Rica gobierno logo">
            <a:extLst>
              <a:ext uri="{FF2B5EF4-FFF2-40B4-BE49-F238E27FC236}">
                <a16:creationId xmlns:a16="http://schemas.microsoft.com/office/drawing/2014/main" xmlns="" id="{7E3E9A23-30B9-4CDB-92DC-7EB2E5DF6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8" y="5980257"/>
            <a:ext cx="2024777" cy="67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0FB3F2C-63E0-1D45-8B20-E3CAFDE1BF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68"/>
            <a:ext cx="12282055" cy="685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EB7A17E-1DDA-9641-BBB2-B1FB007D3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pic>
        <p:nvPicPr>
          <p:cNvPr id="58" name="Picture 4" descr="Image result for logo micitt">
            <a:extLst>
              <a:ext uri="{FF2B5EF4-FFF2-40B4-BE49-F238E27FC236}">
                <a16:creationId xmlns:a16="http://schemas.microsoft.com/office/drawing/2014/main" xmlns="" id="{0BF77E5E-E866-4BF8-9BEA-7EB3A3921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539" y="5915029"/>
            <a:ext cx="977748" cy="80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Costa Rica gobierno logo">
            <a:extLst>
              <a:ext uri="{FF2B5EF4-FFF2-40B4-BE49-F238E27FC236}">
                <a16:creationId xmlns:a16="http://schemas.microsoft.com/office/drawing/2014/main" xmlns="" id="{7E3E9A23-30B9-4CDB-92DC-7EB2E5DF6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06" y="5980257"/>
            <a:ext cx="2024777" cy="67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2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3C37DB45-8D65-624F-BE9F-AE34F10F1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pic>
        <p:nvPicPr>
          <p:cNvPr id="58" name="Picture 4" descr="Image result for logo micitt">
            <a:extLst>
              <a:ext uri="{FF2B5EF4-FFF2-40B4-BE49-F238E27FC236}">
                <a16:creationId xmlns:a16="http://schemas.microsoft.com/office/drawing/2014/main" xmlns="" id="{0BF77E5E-E866-4BF8-9BEA-7EB3A3921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539" y="5915029"/>
            <a:ext cx="977748" cy="80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Costa Rica gobierno logo">
            <a:extLst>
              <a:ext uri="{FF2B5EF4-FFF2-40B4-BE49-F238E27FC236}">
                <a16:creationId xmlns:a16="http://schemas.microsoft.com/office/drawing/2014/main" xmlns="" id="{7E3E9A23-30B9-4CDB-92DC-7EB2E5DF6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06" y="5980257"/>
            <a:ext cx="2024777" cy="67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31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222A5BF4-FDC8-6042-BEF5-8FB21B3BE8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pic>
        <p:nvPicPr>
          <p:cNvPr id="58" name="Picture 4" descr="Image result for logo micitt">
            <a:extLst>
              <a:ext uri="{FF2B5EF4-FFF2-40B4-BE49-F238E27FC236}">
                <a16:creationId xmlns:a16="http://schemas.microsoft.com/office/drawing/2014/main" xmlns="" id="{0BF77E5E-E866-4BF8-9BEA-7EB3A3921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539" y="5915029"/>
            <a:ext cx="977748" cy="80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Costa Rica gobierno logo">
            <a:extLst>
              <a:ext uri="{FF2B5EF4-FFF2-40B4-BE49-F238E27FC236}">
                <a16:creationId xmlns:a16="http://schemas.microsoft.com/office/drawing/2014/main" xmlns="" id="{7E3E9A23-30B9-4CDB-92DC-7EB2E5DF6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06" y="5980257"/>
            <a:ext cx="2024777" cy="67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09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BD8078E-9DCA-C145-854C-0649F9CAF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pic>
        <p:nvPicPr>
          <p:cNvPr id="58" name="Picture 4" descr="Image result for logo micitt">
            <a:extLst>
              <a:ext uri="{FF2B5EF4-FFF2-40B4-BE49-F238E27FC236}">
                <a16:creationId xmlns:a16="http://schemas.microsoft.com/office/drawing/2014/main" xmlns="" id="{0BF77E5E-E866-4BF8-9BEA-7EB3A3921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539" y="5915029"/>
            <a:ext cx="977748" cy="80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Costa Rica gobierno logo">
            <a:extLst>
              <a:ext uri="{FF2B5EF4-FFF2-40B4-BE49-F238E27FC236}">
                <a16:creationId xmlns:a16="http://schemas.microsoft.com/office/drawing/2014/main" xmlns="" id="{7E3E9A23-30B9-4CDB-92DC-7EB2E5DF6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06" y="5980257"/>
            <a:ext cx="2024777" cy="67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54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6B2C0ACB-9CE5-9340-83EC-901DE64C8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832"/>
            <a:ext cx="12192000" cy="384409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9F25DD6D-1953-5F49-95E4-2DB06C82F0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" t="10620" r="37116" b="10405"/>
          <a:stretch/>
        </p:blipFill>
        <p:spPr>
          <a:xfrm>
            <a:off x="267285" y="2458530"/>
            <a:ext cx="7484013" cy="139270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328B8D9-4B63-3249-9183-F81179B25F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8" y="3851232"/>
            <a:ext cx="12192000" cy="3006768"/>
          </a:xfrm>
          <a:prstGeom prst="rect">
            <a:avLst/>
          </a:prstGeom>
        </p:spPr>
      </p:pic>
      <p:pic>
        <p:nvPicPr>
          <p:cNvPr id="58" name="Picture 4" descr="Image result for logo micitt">
            <a:extLst>
              <a:ext uri="{FF2B5EF4-FFF2-40B4-BE49-F238E27FC236}">
                <a16:creationId xmlns:a16="http://schemas.microsoft.com/office/drawing/2014/main" xmlns="" id="{0BF77E5E-E866-4BF8-9BEA-7EB3A3921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68" y="5940837"/>
            <a:ext cx="977748" cy="80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Costa Rica gobierno logo">
            <a:extLst>
              <a:ext uri="{FF2B5EF4-FFF2-40B4-BE49-F238E27FC236}">
                <a16:creationId xmlns:a16="http://schemas.microsoft.com/office/drawing/2014/main" xmlns="" id="{7E3E9A23-30B9-4CDB-92DC-7EB2E5DF6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7" y="5427967"/>
            <a:ext cx="2024777" cy="67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42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D01F20F-5C24-CB4B-8A9E-D0B52498E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pic>
        <p:nvPicPr>
          <p:cNvPr id="58" name="Picture 4" descr="Image result for logo micitt">
            <a:extLst>
              <a:ext uri="{FF2B5EF4-FFF2-40B4-BE49-F238E27FC236}">
                <a16:creationId xmlns:a16="http://schemas.microsoft.com/office/drawing/2014/main" xmlns="" id="{0BF77E5E-E866-4BF8-9BEA-7EB3A3921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539" y="5915029"/>
            <a:ext cx="977748" cy="80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Costa Rica gobierno logo">
            <a:extLst>
              <a:ext uri="{FF2B5EF4-FFF2-40B4-BE49-F238E27FC236}">
                <a16:creationId xmlns:a16="http://schemas.microsoft.com/office/drawing/2014/main" xmlns="" id="{7E3E9A23-30B9-4CDB-92DC-7EB2E5DF6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06" y="5980257"/>
            <a:ext cx="2024777" cy="67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83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32101221-DDBD-6D48-8FF9-FE7DAF73B0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5D02A8DD-A0A0-154C-B7AE-A6E9D394F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0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151</Words>
  <Application>Microsoft Office PowerPoint</Application>
  <PresentationFormat>Panorámica</PresentationFormat>
  <Paragraphs>40</Paragraphs>
  <Slides>14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Katia Arroyo Vargas</dc:creator>
  <cp:lastModifiedBy>Alexander Barquero Elizondo</cp:lastModifiedBy>
  <cp:revision>22</cp:revision>
  <dcterms:created xsi:type="dcterms:W3CDTF">2018-08-29T20:27:42Z</dcterms:created>
  <dcterms:modified xsi:type="dcterms:W3CDTF">2018-10-01T23:48:12Z</dcterms:modified>
</cp:coreProperties>
</file>