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6" d="100"/>
          <a:sy n="66" d="100"/>
        </p:scale>
        <p:origin x="90"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2297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1731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2516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66549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55818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49737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79772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53874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81918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8936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1BEF0D-F0BB-DE4B-95CE-6DB70DBA9567}" type="datetimeFigureOut">
              <a:rPr lang="en-US" smtClean="0"/>
              <a:pPr/>
              <a:t>9/17/2018</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31848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9/17/2018</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8311415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Imagen 3"/>
          <p:cNvPicPr>
            <a:picLocks noChangeAspect="1"/>
          </p:cNvPicPr>
          <p:nvPr/>
        </p:nvPicPr>
        <p:blipFill>
          <a:blip r:embed="rId3"/>
          <a:stretch>
            <a:fillRect/>
          </a:stretch>
        </p:blipFill>
        <p:spPr>
          <a:xfrm>
            <a:off x="4371666" y="117325"/>
            <a:ext cx="4395875" cy="2204961"/>
          </a:xfrm>
          <a:prstGeom prst="rect">
            <a:avLst/>
          </a:prstGeom>
        </p:spPr>
      </p:pic>
      <p:sp>
        <p:nvSpPr>
          <p:cNvPr id="2" name="Título 1"/>
          <p:cNvSpPr>
            <a:spLocks noGrp="1"/>
          </p:cNvSpPr>
          <p:nvPr>
            <p:ph type="ctrTitle"/>
          </p:nvPr>
        </p:nvSpPr>
        <p:spPr>
          <a:xfrm>
            <a:off x="1524000" y="1470706"/>
            <a:ext cx="10493829" cy="2387600"/>
          </a:xfrm>
        </p:spPr>
        <p:txBody>
          <a:bodyPr>
            <a:normAutofit fontScale="90000"/>
          </a:bodyPr>
          <a:lstStyle/>
          <a:p>
            <a:r>
              <a:rPr lang="es-CR" dirty="0" smtClean="0"/>
              <a:t>RESOLUCIÓN FINAL</a:t>
            </a:r>
            <a:br>
              <a:rPr lang="es-CR" dirty="0" smtClean="0"/>
            </a:br>
            <a:r>
              <a:rPr lang="es-CR" dirty="0" smtClean="0"/>
              <a:t>PROCEDIMIENTO </a:t>
            </a:r>
            <a:r>
              <a:rPr lang="es-CR" dirty="0" smtClean="0"/>
              <a:t>ADMINISTRATIVO </a:t>
            </a:r>
            <a:endParaRPr lang="es-CR" dirty="0"/>
          </a:p>
        </p:txBody>
      </p:sp>
      <p:sp>
        <p:nvSpPr>
          <p:cNvPr id="3" name="Subtítulo 2"/>
          <p:cNvSpPr>
            <a:spLocks noGrp="1"/>
          </p:cNvSpPr>
          <p:nvPr>
            <p:ph type="subTitle" idx="1"/>
          </p:nvPr>
        </p:nvSpPr>
        <p:spPr/>
        <p:txBody>
          <a:bodyPr>
            <a:normAutofit/>
          </a:bodyPr>
          <a:lstStyle/>
          <a:p>
            <a:endParaRPr lang="es-ES" dirty="0" smtClean="0"/>
          </a:p>
          <a:p>
            <a:r>
              <a:rPr lang="es-ES" b="1" dirty="0" smtClean="0">
                <a:solidFill>
                  <a:schemeClr val="tx1"/>
                </a:solidFill>
              </a:rPr>
              <a:t>Sra. </a:t>
            </a:r>
            <a:r>
              <a:rPr lang="es-ES" b="1" dirty="0" err="1" smtClean="0">
                <a:solidFill>
                  <a:schemeClr val="tx1"/>
                </a:solidFill>
              </a:rPr>
              <a:t>Anabelle</a:t>
            </a:r>
            <a:r>
              <a:rPr lang="es-ES" b="1" dirty="0" smtClean="0">
                <a:solidFill>
                  <a:schemeClr val="tx1"/>
                </a:solidFill>
              </a:rPr>
              <a:t> </a:t>
            </a:r>
            <a:r>
              <a:rPr lang="es-ES" b="1" dirty="0">
                <a:solidFill>
                  <a:schemeClr val="tx1"/>
                </a:solidFill>
              </a:rPr>
              <a:t>García </a:t>
            </a:r>
            <a:r>
              <a:rPr lang="es-ES" b="1" dirty="0" smtClean="0">
                <a:solidFill>
                  <a:schemeClr val="tx1"/>
                </a:solidFill>
              </a:rPr>
              <a:t>Medina.</a:t>
            </a:r>
          </a:p>
          <a:p>
            <a:r>
              <a:rPr lang="es-CR" b="1" dirty="0" smtClean="0">
                <a:solidFill>
                  <a:schemeClr val="tx1"/>
                </a:solidFill>
              </a:rPr>
              <a:t>Miembro de la Junta Directiva del INCOP.</a:t>
            </a:r>
          </a:p>
          <a:p>
            <a:endParaRPr lang="es-CR" b="1" dirty="0">
              <a:solidFill>
                <a:schemeClr val="tx1"/>
              </a:solidFill>
            </a:endParaRPr>
          </a:p>
        </p:txBody>
      </p:sp>
    </p:spTree>
    <p:extLst>
      <p:ext uri="{BB962C8B-B14F-4D97-AF65-F5344CB8AC3E}">
        <p14:creationId xmlns:p14="http://schemas.microsoft.com/office/powerpoint/2010/main" val="1844375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1299029" y="1482725"/>
            <a:ext cx="10515600" cy="1325563"/>
          </a:xfrm>
        </p:spPr>
        <p:txBody>
          <a:bodyPr/>
          <a:lstStyle/>
          <a:p>
            <a:pPr algn="ctr"/>
            <a:r>
              <a:rPr lang="es-CR" b="1" dirty="0" smtClean="0"/>
              <a:t>VIGENCIA DEL NOMBRAMIENTO</a:t>
            </a:r>
            <a:endParaRPr lang="es-CR" b="1" dirty="0"/>
          </a:p>
        </p:txBody>
      </p:sp>
      <p:sp>
        <p:nvSpPr>
          <p:cNvPr id="3" name="Marcador de contenido 2"/>
          <p:cNvSpPr>
            <a:spLocks noGrp="1"/>
          </p:cNvSpPr>
          <p:nvPr>
            <p:ph idx="1"/>
          </p:nvPr>
        </p:nvSpPr>
        <p:spPr>
          <a:xfrm>
            <a:off x="2425926" y="3121779"/>
            <a:ext cx="8534400" cy="3615267"/>
          </a:xfrm>
        </p:spPr>
        <p:txBody>
          <a:bodyPr>
            <a:normAutofit/>
          </a:bodyPr>
          <a:lstStyle/>
          <a:p>
            <a:r>
              <a:rPr lang="es-CR" sz="3600" dirty="0" smtClean="0">
                <a:solidFill>
                  <a:schemeClr val="tx1">
                    <a:lumMod val="95000"/>
                  </a:schemeClr>
                </a:solidFill>
              </a:rPr>
              <a:t>Sra. </a:t>
            </a:r>
            <a:r>
              <a:rPr lang="es-CR" sz="3600" dirty="0" err="1" smtClean="0">
                <a:solidFill>
                  <a:schemeClr val="tx1">
                    <a:lumMod val="95000"/>
                  </a:schemeClr>
                </a:solidFill>
              </a:rPr>
              <a:t>Anabelle</a:t>
            </a:r>
            <a:r>
              <a:rPr lang="es-CR" sz="3600" dirty="0" smtClean="0">
                <a:solidFill>
                  <a:schemeClr val="tx1">
                    <a:lumMod val="95000"/>
                  </a:schemeClr>
                </a:solidFill>
              </a:rPr>
              <a:t> García Medina.</a:t>
            </a:r>
          </a:p>
          <a:p>
            <a:r>
              <a:rPr lang="es-CR" sz="3600" dirty="0" smtClean="0">
                <a:solidFill>
                  <a:schemeClr val="tx1">
                    <a:lumMod val="95000"/>
                  </a:schemeClr>
                </a:solidFill>
              </a:rPr>
              <a:t>Miembro Junta Directiva INCOP.</a:t>
            </a:r>
          </a:p>
          <a:p>
            <a:r>
              <a:rPr lang="es-ES" sz="3600" dirty="0" smtClean="0">
                <a:solidFill>
                  <a:schemeClr val="tx1">
                    <a:lumMod val="95000"/>
                  </a:schemeClr>
                </a:solidFill>
              </a:rPr>
              <a:t>1 octubre 2015 – 31 mayo 2018.</a:t>
            </a:r>
          </a:p>
          <a:p>
            <a:r>
              <a:rPr lang="es-ES" sz="3600" dirty="0" smtClean="0">
                <a:solidFill>
                  <a:schemeClr val="tx1">
                    <a:lumMod val="95000"/>
                  </a:schemeClr>
                </a:solidFill>
              </a:rPr>
              <a:t>1 Junio 2018 – 31 mayo 2022.</a:t>
            </a:r>
          </a:p>
          <a:p>
            <a:endParaRPr lang="es-CR" sz="3600" dirty="0">
              <a:solidFill>
                <a:schemeClr val="tx1">
                  <a:lumMod val="95000"/>
                </a:schemeClr>
              </a:solidFill>
            </a:endParaRPr>
          </a:p>
        </p:txBody>
      </p:sp>
    </p:spTree>
    <p:extLst>
      <p:ext uri="{BB962C8B-B14F-4D97-AF65-F5344CB8AC3E}">
        <p14:creationId xmlns:p14="http://schemas.microsoft.com/office/powerpoint/2010/main" val="912373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1041400" y="1598839"/>
            <a:ext cx="10515600" cy="1325563"/>
          </a:xfrm>
        </p:spPr>
        <p:txBody>
          <a:bodyPr>
            <a:normAutofit/>
          </a:bodyPr>
          <a:lstStyle/>
          <a:p>
            <a:r>
              <a:rPr lang="es-ES" dirty="0" smtClean="0"/>
              <a:t>Informe AEP-INF-2018</a:t>
            </a:r>
            <a:r>
              <a:rPr lang="es-ES" dirty="0"/>
              <a:t>, </a:t>
            </a:r>
            <a:r>
              <a:rPr lang="es-ES" dirty="0" smtClean="0"/>
              <a:t>31 </a:t>
            </a:r>
            <a:r>
              <a:rPr lang="es-ES" dirty="0"/>
              <a:t>de </a:t>
            </a:r>
            <a:r>
              <a:rPr lang="es-ES" dirty="0" smtClean="0"/>
              <a:t>mayo 2018 Procuraduría </a:t>
            </a:r>
            <a:r>
              <a:rPr lang="es-ES" dirty="0"/>
              <a:t>de la Ética Pública</a:t>
            </a:r>
            <a:endParaRPr lang="es-CR" dirty="0"/>
          </a:p>
        </p:txBody>
      </p:sp>
      <p:sp>
        <p:nvSpPr>
          <p:cNvPr id="3" name="Marcador de contenido 2"/>
          <p:cNvSpPr>
            <a:spLocks noGrp="1"/>
          </p:cNvSpPr>
          <p:nvPr>
            <p:ph idx="1"/>
          </p:nvPr>
        </p:nvSpPr>
        <p:spPr>
          <a:xfrm>
            <a:off x="479991" y="3401898"/>
            <a:ext cx="11232017" cy="3615267"/>
          </a:xfrm>
        </p:spPr>
        <p:txBody>
          <a:bodyPr>
            <a:normAutofit/>
          </a:bodyPr>
          <a:lstStyle/>
          <a:p>
            <a:pPr algn="just"/>
            <a:r>
              <a:rPr lang="es-ES" sz="2800" dirty="0">
                <a:solidFill>
                  <a:schemeClr val="tx1">
                    <a:lumMod val="95000"/>
                  </a:schemeClr>
                </a:solidFill>
              </a:rPr>
              <a:t>L</a:t>
            </a:r>
            <a:r>
              <a:rPr lang="es-ES" sz="2800" dirty="0" smtClean="0">
                <a:solidFill>
                  <a:schemeClr val="tx1">
                    <a:lumMod val="95000"/>
                  </a:schemeClr>
                </a:solidFill>
              </a:rPr>
              <a:t>a </a:t>
            </a:r>
            <a:r>
              <a:rPr lang="es-ES" sz="2800" dirty="0">
                <a:solidFill>
                  <a:schemeClr val="tx1">
                    <a:lumMod val="95000"/>
                  </a:schemeClr>
                </a:solidFill>
              </a:rPr>
              <a:t>señora </a:t>
            </a:r>
            <a:r>
              <a:rPr lang="es-ES" sz="2800" dirty="0" err="1">
                <a:solidFill>
                  <a:schemeClr val="tx1">
                    <a:lumMod val="95000"/>
                  </a:schemeClr>
                </a:solidFill>
              </a:rPr>
              <a:t>Anabelle</a:t>
            </a:r>
            <a:r>
              <a:rPr lang="es-ES" sz="2800" dirty="0">
                <a:solidFill>
                  <a:schemeClr val="tx1">
                    <a:lumMod val="95000"/>
                  </a:schemeClr>
                </a:solidFill>
              </a:rPr>
              <a:t> García Medina, como miembro de la Junta Directiva del INCOP, en fechas previas al vencimiento del nombramiento del señor </a:t>
            </a:r>
            <a:r>
              <a:rPr lang="es-ES" sz="2800" dirty="0" err="1">
                <a:solidFill>
                  <a:schemeClr val="tx1">
                    <a:lumMod val="95000"/>
                  </a:schemeClr>
                </a:solidFill>
              </a:rPr>
              <a:t>Keylor</a:t>
            </a:r>
            <a:r>
              <a:rPr lang="es-ES" sz="2800" dirty="0">
                <a:solidFill>
                  <a:schemeClr val="tx1">
                    <a:lumMod val="95000"/>
                  </a:schemeClr>
                </a:solidFill>
              </a:rPr>
              <a:t> Villalta Muñoz en la Junta Promotora de Turismo de Puntarenas, se presentó a la oficina de la señora Marilú Ramírez Novoa, Administradora de esa Junta, para solicitarle que mantuviera a su nieto laborando en la Junta Promotora de Turismo de Puntarenas. </a:t>
            </a:r>
            <a:endParaRPr lang="es-CR" sz="2800" dirty="0">
              <a:solidFill>
                <a:schemeClr val="tx1">
                  <a:lumMod val="95000"/>
                </a:schemeClr>
              </a:solidFill>
            </a:endParaRPr>
          </a:p>
        </p:txBody>
      </p:sp>
    </p:spTree>
    <p:extLst>
      <p:ext uri="{BB962C8B-B14F-4D97-AF65-F5344CB8AC3E}">
        <p14:creationId xmlns:p14="http://schemas.microsoft.com/office/powerpoint/2010/main" val="2004407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2556555" y="4617961"/>
            <a:ext cx="8534400" cy="1507067"/>
          </a:xfrm>
        </p:spPr>
        <p:txBody>
          <a:bodyPr/>
          <a:lstStyle/>
          <a:p>
            <a:r>
              <a:rPr lang="es-CR" dirty="0" smtClean="0"/>
              <a:t>Hecho principal a investigar</a:t>
            </a:r>
            <a:endParaRPr lang="es-CR" dirty="0"/>
          </a:p>
        </p:txBody>
      </p:sp>
      <p:sp>
        <p:nvSpPr>
          <p:cNvPr id="3" name="Marcador de contenido 2"/>
          <p:cNvSpPr>
            <a:spLocks noGrp="1"/>
          </p:cNvSpPr>
          <p:nvPr>
            <p:ph idx="1"/>
          </p:nvPr>
        </p:nvSpPr>
        <p:spPr>
          <a:xfrm>
            <a:off x="145143" y="1338943"/>
            <a:ext cx="11538857" cy="3615267"/>
          </a:xfrm>
        </p:spPr>
        <p:txBody>
          <a:bodyPr>
            <a:noAutofit/>
          </a:bodyPr>
          <a:lstStyle/>
          <a:p>
            <a:r>
              <a:rPr lang="es-ES" sz="3200" dirty="0" smtClean="0">
                <a:solidFill>
                  <a:schemeClr val="tx1">
                    <a:lumMod val="95000"/>
                  </a:schemeClr>
                </a:solidFill>
              </a:rPr>
              <a:t>Procuraduría de la Ética Pública:</a:t>
            </a:r>
          </a:p>
          <a:p>
            <a:pPr marL="0" indent="0" algn="just">
              <a:buNone/>
            </a:pPr>
            <a:r>
              <a:rPr lang="es-ES" sz="3200" dirty="0" smtClean="0">
                <a:solidFill>
                  <a:schemeClr val="tx1">
                    <a:lumMod val="95000"/>
                  </a:schemeClr>
                </a:solidFill>
              </a:rPr>
              <a:t>“…</a:t>
            </a:r>
            <a:r>
              <a:rPr lang="es-ES" sz="3200" i="1" dirty="0" smtClean="0">
                <a:solidFill>
                  <a:schemeClr val="tx1">
                    <a:lumMod val="95000"/>
                  </a:schemeClr>
                </a:solidFill>
              </a:rPr>
              <a:t>se </a:t>
            </a:r>
            <a:r>
              <a:rPr lang="es-ES" sz="3200" i="1" dirty="0">
                <a:solidFill>
                  <a:schemeClr val="tx1">
                    <a:lumMod val="95000"/>
                  </a:schemeClr>
                </a:solidFill>
              </a:rPr>
              <a:t>deduce en relación con la presunta actuación de la señora </a:t>
            </a:r>
            <a:r>
              <a:rPr lang="es-ES" sz="3200" i="1" dirty="0" err="1">
                <a:solidFill>
                  <a:schemeClr val="tx1">
                    <a:lumMod val="95000"/>
                  </a:schemeClr>
                </a:solidFill>
              </a:rPr>
              <a:t>Anabelle</a:t>
            </a:r>
            <a:r>
              <a:rPr lang="es-ES" sz="3200" i="1" dirty="0">
                <a:solidFill>
                  <a:schemeClr val="tx1">
                    <a:lumMod val="95000"/>
                  </a:schemeClr>
                </a:solidFill>
              </a:rPr>
              <a:t> García Medina, que existen dos premisas que se contradicen entre sí, que se refieren a que dicha funcionaria solicitó una prórroga de nombramiento para su nieto y contrariamente, que no solicitó dicha prórroga</a:t>
            </a:r>
            <a:r>
              <a:rPr lang="es-ES" sz="3200" dirty="0">
                <a:solidFill>
                  <a:schemeClr val="tx1">
                    <a:lumMod val="95000"/>
                  </a:schemeClr>
                </a:solidFill>
              </a:rPr>
              <a:t>” </a:t>
            </a:r>
            <a:endParaRPr lang="es-CR" sz="3200" dirty="0">
              <a:solidFill>
                <a:schemeClr val="tx1">
                  <a:lumMod val="95000"/>
                </a:schemeClr>
              </a:solidFill>
            </a:endParaRPr>
          </a:p>
        </p:txBody>
      </p:sp>
    </p:spTree>
    <p:extLst>
      <p:ext uri="{BB962C8B-B14F-4D97-AF65-F5344CB8AC3E}">
        <p14:creationId xmlns:p14="http://schemas.microsoft.com/office/powerpoint/2010/main" val="1854125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54315" y="1458004"/>
            <a:ext cx="10515600" cy="1325563"/>
          </a:xfrm>
        </p:spPr>
        <p:txBody>
          <a:bodyPr/>
          <a:lstStyle/>
          <a:p>
            <a:pPr algn="ctr"/>
            <a:r>
              <a:rPr lang="es-CR" b="1" dirty="0" smtClean="0"/>
              <a:t>Pruebas valoradas</a:t>
            </a:r>
            <a:endParaRPr lang="es-CR" b="1" dirty="0"/>
          </a:p>
        </p:txBody>
      </p:sp>
      <p:sp>
        <p:nvSpPr>
          <p:cNvPr id="3" name="Marcador de contenido 2"/>
          <p:cNvSpPr>
            <a:spLocks noGrp="1"/>
          </p:cNvSpPr>
          <p:nvPr>
            <p:ph idx="1"/>
          </p:nvPr>
        </p:nvSpPr>
        <p:spPr>
          <a:xfrm>
            <a:off x="954315" y="3117396"/>
            <a:ext cx="10515600" cy="4351338"/>
          </a:xfrm>
        </p:spPr>
        <p:txBody>
          <a:bodyPr>
            <a:normAutofit/>
          </a:bodyPr>
          <a:lstStyle/>
          <a:p>
            <a:r>
              <a:rPr lang="es-CR" dirty="0" smtClean="0">
                <a:solidFill>
                  <a:schemeClr val="tx1">
                    <a:lumMod val="95000"/>
                  </a:schemeClr>
                </a:solidFill>
              </a:rPr>
              <a:t>Testimonio de la señora Marilú Ramírez Novoa.</a:t>
            </a:r>
          </a:p>
          <a:p>
            <a:r>
              <a:rPr lang="es-CR" dirty="0" smtClean="0">
                <a:solidFill>
                  <a:schemeClr val="tx1">
                    <a:lumMod val="95000"/>
                  </a:schemeClr>
                </a:solidFill>
              </a:rPr>
              <a:t>Testimonio de cuatro personas entre los cuales se encuentran ex funcionarios del INCOP.</a:t>
            </a:r>
          </a:p>
          <a:p>
            <a:pPr algn="just"/>
            <a:r>
              <a:rPr lang="es-ES" dirty="0" smtClean="0">
                <a:solidFill>
                  <a:schemeClr val="tx1">
                    <a:lumMod val="95000"/>
                  </a:schemeClr>
                </a:solidFill>
              </a:rPr>
              <a:t>Marilú </a:t>
            </a:r>
            <a:r>
              <a:rPr lang="es-ES" dirty="0">
                <a:solidFill>
                  <a:schemeClr val="tx1">
                    <a:lumMod val="95000"/>
                  </a:schemeClr>
                </a:solidFill>
              </a:rPr>
              <a:t>Ramírez </a:t>
            </a:r>
            <a:r>
              <a:rPr lang="es-ES" dirty="0" smtClean="0">
                <a:solidFill>
                  <a:schemeClr val="tx1">
                    <a:lumMod val="95000"/>
                  </a:schemeClr>
                </a:solidFill>
              </a:rPr>
              <a:t>Novoa no tiene pruebas de la supuesta conversación sostenida.</a:t>
            </a:r>
          </a:p>
          <a:p>
            <a:pPr algn="just"/>
            <a:r>
              <a:rPr lang="es-ES" dirty="0" smtClean="0">
                <a:solidFill>
                  <a:schemeClr val="tx1">
                    <a:lumMod val="95000"/>
                  </a:schemeClr>
                </a:solidFill>
              </a:rPr>
              <a:t>Otros testigos se refieren a la labor de la señora </a:t>
            </a:r>
            <a:r>
              <a:rPr lang="es-ES" dirty="0" err="1" smtClean="0">
                <a:solidFill>
                  <a:schemeClr val="tx1">
                    <a:lumMod val="95000"/>
                  </a:schemeClr>
                </a:solidFill>
              </a:rPr>
              <a:t>Anabelle</a:t>
            </a:r>
            <a:r>
              <a:rPr lang="es-ES" dirty="0" smtClean="0">
                <a:solidFill>
                  <a:schemeClr val="tx1">
                    <a:lumMod val="95000"/>
                  </a:schemeClr>
                </a:solidFill>
              </a:rPr>
              <a:t> García Medina en el INCOP.</a:t>
            </a:r>
          </a:p>
        </p:txBody>
      </p:sp>
    </p:spTree>
    <p:extLst>
      <p:ext uri="{BB962C8B-B14F-4D97-AF65-F5344CB8AC3E}">
        <p14:creationId xmlns:p14="http://schemas.microsoft.com/office/powerpoint/2010/main" val="1780937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83343" y="1119868"/>
            <a:ext cx="10515600" cy="1325563"/>
          </a:xfrm>
        </p:spPr>
        <p:txBody>
          <a:bodyPr/>
          <a:lstStyle/>
          <a:p>
            <a:pPr algn="ctr"/>
            <a:r>
              <a:rPr lang="es-CR" b="1" dirty="0" smtClean="0"/>
              <a:t>Conclusión del procedimiento</a:t>
            </a:r>
            <a:endParaRPr lang="es-CR" b="1" dirty="0"/>
          </a:p>
        </p:txBody>
      </p:sp>
      <p:sp>
        <p:nvSpPr>
          <p:cNvPr id="3" name="Marcador de contenido 2"/>
          <p:cNvSpPr>
            <a:spLocks noGrp="1"/>
          </p:cNvSpPr>
          <p:nvPr>
            <p:ph idx="1"/>
          </p:nvPr>
        </p:nvSpPr>
        <p:spPr>
          <a:xfrm>
            <a:off x="257629" y="2217511"/>
            <a:ext cx="11353800" cy="4351338"/>
          </a:xfrm>
        </p:spPr>
        <p:txBody>
          <a:bodyPr>
            <a:normAutofit lnSpcReduction="10000"/>
          </a:bodyPr>
          <a:lstStyle/>
          <a:p>
            <a:pPr algn="just"/>
            <a:r>
              <a:rPr lang="es-ES" dirty="0" smtClean="0"/>
              <a:t>No existe prueba </a:t>
            </a:r>
            <a:r>
              <a:rPr lang="es-ES" dirty="0"/>
              <a:t>que demuestre fehacientemente que la </a:t>
            </a:r>
            <a:r>
              <a:rPr lang="es-ES" dirty="0" smtClean="0"/>
              <a:t>Sra.</a:t>
            </a:r>
            <a:r>
              <a:rPr lang="es-ES" dirty="0" smtClean="0"/>
              <a:t> </a:t>
            </a:r>
            <a:r>
              <a:rPr lang="es-ES" dirty="0" err="1"/>
              <a:t>Anabelle</a:t>
            </a:r>
            <a:r>
              <a:rPr lang="es-ES" dirty="0"/>
              <a:t> García Medina hubiera solicitado a la señora Marilú Ramírez Novoa, Administradora de la Junta Promotora de Turismo de Puntarenas, que mantuviera a su nieto el señor </a:t>
            </a:r>
            <a:r>
              <a:rPr lang="es-ES" dirty="0" err="1"/>
              <a:t>Keylor</a:t>
            </a:r>
            <a:r>
              <a:rPr lang="es-ES" dirty="0"/>
              <a:t> Villalta Muñoz como funcionario de esa </a:t>
            </a:r>
            <a:r>
              <a:rPr lang="es-ES" dirty="0" smtClean="0"/>
              <a:t>Junta.</a:t>
            </a:r>
          </a:p>
          <a:p>
            <a:pPr algn="just"/>
            <a:r>
              <a:rPr lang="es-ES" dirty="0" smtClean="0"/>
              <a:t>Se </a:t>
            </a:r>
            <a:r>
              <a:rPr lang="es-ES" dirty="0"/>
              <a:t>descarta cualquier posibilidad de que en el caso objeto de estudio se hubiera de algún modo transgredido las disposiciones que sobre el Deber de Probidad desarrolla la Ley contra la Corrupción y el Enriquecimiento Ilícito en la Función Pública, </a:t>
            </a:r>
            <a:r>
              <a:rPr lang="es-CR" dirty="0"/>
              <a:t>no descubriéndose la existencia de una actuación contraria a la normativa analizada que obligara al Consejo de Gobierno a la imposición de una sanción administrativa en perjuicio de la </a:t>
            </a:r>
            <a:r>
              <a:rPr lang="es-CR" dirty="0" smtClean="0"/>
              <a:t>Sra. </a:t>
            </a:r>
            <a:r>
              <a:rPr lang="es-CR" dirty="0" err="1"/>
              <a:t>Anabelle</a:t>
            </a:r>
            <a:r>
              <a:rPr lang="es-CR" dirty="0"/>
              <a:t> García Medina.</a:t>
            </a:r>
            <a:r>
              <a:rPr lang="es-ES" dirty="0"/>
              <a:t> </a:t>
            </a:r>
            <a:endParaRPr lang="es-CR" dirty="0"/>
          </a:p>
          <a:p>
            <a:endParaRPr lang="es-CR" dirty="0"/>
          </a:p>
          <a:p>
            <a:endParaRPr lang="es-CR" dirty="0"/>
          </a:p>
        </p:txBody>
      </p:sp>
    </p:spTree>
    <p:extLst>
      <p:ext uri="{BB962C8B-B14F-4D97-AF65-F5344CB8AC3E}">
        <p14:creationId xmlns:p14="http://schemas.microsoft.com/office/powerpoint/2010/main" val="20571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170542" y="500062"/>
            <a:ext cx="10515600" cy="1325563"/>
          </a:xfrm>
        </p:spPr>
        <p:txBody>
          <a:bodyPr/>
          <a:lstStyle/>
          <a:p>
            <a:r>
              <a:rPr lang="es-CR" b="1" dirty="0" smtClean="0"/>
              <a:t>Resolución propuesta</a:t>
            </a:r>
            <a:endParaRPr lang="es-CR" b="1" dirty="0"/>
          </a:p>
        </p:txBody>
      </p:sp>
      <p:sp>
        <p:nvSpPr>
          <p:cNvPr id="3" name="Marcador de contenido 2"/>
          <p:cNvSpPr>
            <a:spLocks noGrp="1"/>
          </p:cNvSpPr>
          <p:nvPr>
            <p:ph idx="1"/>
          </p:nvPr>
        </p:nvSpPr>
        <p:spPr/>
        <p:txBody>
          <a:bodyPr>
            <a:normAutofit lnSpcReduction="10000"/>
          </a:bodyPr>
          <a:lstStyle/>
          <a:p>
            <a:pPr algn="just"/>
            <a:r>
              <a:rPr lang="es-ES" dirty="0"/>
              <a:t>Exonerar de responsabilidad administrativa a la señora </a:t>
            </a:r>
            <a:r>
              <a:rPr lang="es-ES" dirty="0" err="1"/>
              <a:t>Anabelle</a:t>
            </a:r>
            <a:r>
              <a:rPr lang="es-ES" dirty="0"/>
              <a:t> García </a:t>
            </a:r>
            <a:r>
              <a:rPr lang="es-ES" dirty="0" smtClean="0"/>
              <a:t>Medina, miembro </a:t>
            </a:r>
            <a:r>
              <a:rPr lang="es-ES" dirty="0"/>
              <a:t>de la Junta Directiva del Instituto Costarricense de Puertos del Pacífico (INCOP), por los hechos que constan en el Informe No. AEP-INF-016-2018 emitido por la Procuraduría de la Ética </a:t>
            </a:r>
            <a:r>
              <a:rPr lang="es-ES" dirty="0" smtClean="0"/>
              <a:t>Pública.</a:t>
            </a:r>
          </a:p>
          <a:p>
            <a:pPr algn="just"/>
            <a:r>
              <a:rPr lang="es-ES" dirty="0" smtClean="0"/>
              <a:t>Lo </a:t>
            </a:r>
            <a:r>
              <a:rPr lang="es-ES" dirty="0"/>
              <a:t>anterior por cuanto de la prueba analizada, no se desprende con la certeza que se exige para los procedimientos sancionatorios,  que la señora </a:t>
            </a:r>
            <a:r>
              <a:rPr lang="es-ES" dirty="0" err="1"/>
              <a:t>Anabelle</a:t>
            </a:r>
            <a:r>
              <a:rPr lang="es-ES" dirty="0"/>
              <a:t> García Medina, como miembro de la Junta Directiva del </a:t>
            </a:r>
            <a:r>
              <a:rPr lang="es-ES" dirty="0" smtClean="0"/>
              <a:t>INCOP, </a:t>
            </a:r>
            <a:r>
              <a:rPr lang="es-ES" dirty="0"/>
              <a:t>hubiera solicitado a la señora Marilú Ramírez Novoa, Administradora de la Junta Promotora de Turismo de Puntarenas, que mantuviera a su nieto el señor </a:t>
            </a:r>
            <a:r>
              <a:rPr lang="es-ES" dirty="0" err="1"/>
              <a:t>Keylor</a:t>
            </a:r>
            <a:r>
              <a:rPr lang="es-ES" dirty="0"/>
              <a:t> Villalta Muñoz como funcionario de esa </a:t>
            </a:r>
            <a:r>
              <a:rPr lang="es-ES" dirty="0" smtClean="0"/>
              <a:t>Junta</a:t>
            </a:r>
            <a:endParaRPr lang="es-ES" dirty="0" smtClean="0"/>
          </a:p>
        </p:txBody>
      </p:sp>
    </p:spTree>
    <p:extLst>
      <p:ext uri="{BB962C8B-B14F-4D97-AF65-F5344CB8AC3E}">
        <p14:creationId xmlns:p14="http://schemas.microsoft.com/office/powerpoint/2010/main" val="138996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838200" y="2217511"/>
            <a:ext cx="10515600" cy="4351338"/>
          </a:xfrm>
        </p:spPr>
        <p:txBody>
          <a:bodyPr>
            <a:normAutofit/>
          </a:bodyPr>
          <a:lstStyle/>
          <a:p>
            <a:pPr algn="just"/>
            <a:r>
              <a:rPr lang="es-ES" dirty="0" smtClean="0"/>
              <a:t>Se </a:t>
            </a:r>
            <a:r>
              <a:rPr lang="es-ES" dirty="0" smtClean="0"/>
              <a:t>descarta cualquier </a:t>
            </a:r>
            <a:r>
              <a:rPr lang="es-ES" dirty="0"/>
              <a:t>posibilidad de que en el caso objeto de estudio se hubiera de algún modo transgredido las disposiciones que sobre el Deber de Probidad contiene la Ley contra la Corrupción y el Enriquecimiento Ilícito en la Función Pública</a:t>
            </a:r>
            <a:r>
              <a:rPr lang="es-ES" dirty="0" smtClean="0"/>
              <a:t>.</a:t>
            </a:r>
          </a:p>
          <a:p>
            <a:pPr algn="just"/>
            <a:r>
              <a:rPr lang="es-ES" dirty="0" smtClean="0"/>
              <a:t>El </a:t>
            </a:r>
            <a:r>
              <a:rPr lang="es-ES" dirty="0"/>
              <a:t>Consejo de Gobierno omite cualquier pronunciamiento tendiente a la calificación del testimonio rendido por la señora Marilú Ramírez Novoa, indicando que la valoración que de él se hace es únicamente a efectos de determinar si resulta suficiente o no para tener por demostrados o no, los hechos controvertidos que sustentaron la realización del procedimiento administrativo. </a:t>
            </a:r>
            <a:endParaRPr lang="es-CR" dirty="0"/>
          </a:p>
        </p:txBody>
      </p:sp>
      <p:sp>
        <p:nvSpPr>
          <p:cNvPr id="6" name="Título 1"/>
          <p:cNvSpPr>
            <a:spLocks noGrp="1"/>
          </p:cNvSpPr>
          <p:nvPr>
            <p:ph type="title"/>
          </p:nvPr>
        </p:nvSpPr>
        <p:spPr>
          <a:xfrm>
            <a:off x="170542" y="500062"/>
            <a:ext cx="10515600" cy="1325563"/>
          </a:xfrm>
        </p:spPr>
        <p:txBody>
          <a:bodyPr/>
          <a:lstStyle/>
          <a:p>
            <a:r>
              <a:rPr lang="es-CR" b="1" dirty="0" smtClean="0"/>
              <a:t>Resolución propuesta</a:t>
            </a:r>
            <a:endParaRPr lang="es-CR" b="1" dirty="0"/>
          </a:p>
        </p:txBody>
      </p:sp>
    </p:spTree>
    <p:extLst>
      <p:ext uri="{BB962C8B-B14F-4D97-AF65-F5344CB8AC3E}">
        <p14:creationId xmlns:p14="http://schemas.microsoft.com/office/powerpoint/2010/main" val="28007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TotalTime>
  <Words>591</Words>
  <Application>Microsoft Office PowerPoint</Application>
  <PresentationFormat>Panorámica</PresentationFormat>
  <Paragraphs>28</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RESOLUCIÓN FINAL PROCEDIMIENTO ADMINISTRATIVO </vt:lpstr>
      <vt:lpstr>VIGENCIA DEL NOMBRAMIENTO</vt:lpstr>
      <vt:lpstr>Informe AEP-INF-2018, 31 de mayo 2018 Procuraduría de la Ética Pública</vt:lpstr>
      <vt:lpstr>Hecho principal a investigar</vt:lpstr>
      <vt:lpstr>Pruebas valoradas</vt:lpstr>
      <vt:lpstr>Conclusión del procedimiento</vt:lpstr>
      <vt:lpstr>Resolución propuesta</vt:lpstr>
      <vt:lpstr>Resolución propuesta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RESOLUCIÓN FINAL POCEDIMIENTO ADMINISTRATIVO</dc:title>
  <dc:creator>Jose Pablo Alpizar Monge</dc:creator>
  <cp:lastModifiedBy>Lorely Calvo Granados</cp:lastModifiedBy>
  <cp:revision>8</cp:revision>
  <dcterms:created xsi:type="dcterms:W3CDTF">2018-09-17T22:05:48Z</dcterms:created>
  <dcterms:modified xsi:type="dcterms:W3CDTF">2018-09-17T23:14:53Z</dcterms:modified>
</cp:coreProperties>
</file>