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56" r:id="rId2"/>
    <p:sldId id="281" r:id="rId3"/>
    <p:sldId id="277" r:id="rId4"/>
    <p:sldId id="282" r:id="rId5"/>
    <p:sldId id="283" r:id="rId6"/>
    <p:sldId id="284" r:id="rId7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82"/>
  </p:normalViewPr>
  <p:slideViewPr>
    <p:cSldViewPr snapToGrid="0" snapToObjects="1">
      <p:cViewPr>
        <p:scale>
          <a:sx n="80" d="100"/>
          <a:sy n="80" d="100"/>
        </p:scale>
        <p:origin x="880" y="-7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45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C9D6BB-AFFE-45FF-8243-03DCC0AFECF3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ES"/>
        </a:p>
      </dgm:t>
    </dgm:pt>
    <dgm:pt modelId="{94300FB3-0F47-436A-B183-C8BC941F65AF}">
      <dgm:prSet phldrT="[Texto]"/>
      <dgm:spPr/>
      <dgm:t>
        <a:bodyPr/>
        <a:lstStyle/>
        <a:p>
          <a:r>
            <a:rPr lang="es-ES" dirty="0"/>
            <a:t>Hernán Roberto Camacho</a:t>
          </a:r>
        </a:p>
      </dgm:t>
    </dgm:pt>
    <dgm:pt modelId="{E76CB079-555D-4AB9-AC72-B8EFC976F98B}" type="parTrans" cxnId="{DA8A53FD-4B5D-4FD0-B21D-4AC669BCCAC9}">
      <dgm:prSet/>
      <dgm:spPr/>
      <dgm:t>
        <a:bodyPr/>
        <a:lstStyle/>
        <a:p>
          <a:endParaRPr lang="es-ES"/>
        </a:p>
      </dgm:t>
    </dgm:pt>
    <dgm:pt modelId="{4BEA359E-59CA-44A5-BEDB-CE707DBE52A6}" type="sibTrans" cxnId="{DA8A53FD-4B5D-4FD0-B21D-4AC669BCCAC9}">
      <dgm:prSet/>
      <dgm:spPr/>
      <dgm:t>
        <a:bodyPr/>
        <a:lstStyle/>
        <a:p>
          <a:endParaRPr lang="es-ES"/>
        </a:p>
      </dgm:t>
    </dgm:pt>
    <dgm:pt modelId="{AE801E43-1CAD-4A8C-95C1-804F4BC71776}">
      <dgm:prSet phldrT="[Texto]"/>
      <dgm:spPr/>
      <dgm:t>
        <a:bodyPr/>
        <a:lstStyle/>
        <a:p>
          <a:r>
            <a:rPr lang="es-ES" dirty="0"/>
            <a:t>Gustavo Adolfo Leandro Brenes</a:t>
          </a:r>
        </a:p>
      </dgm:t>
    </dgm:pt>
    <dgm:pt modelId="{2127E817-535C-41CF-BFD7-74257F9049E5}" type="parTrans" cxnId="{160315F1-D9D5-4EC7-86A8-EA0B9C58B92E}">
      <dgm:prSet/>
      <dgm:spPr/>
      <dgm:t>
        <a:bodyPr/>
        <a:lstStyle/>
        <a:p>
          <a:endParaRPr lang="es-ES"/>
        </a:p>
      </dgm:t>
    </dgm:pt>
    <dgm:pt modelId="{B33B0E0A-A17F-4E1A-9B84-44F30AF8481A}" type="sibTrans" cxnId="{160315F1-D9D5-4EC7-86A8-EA0B9C58B92E}">
      <dgm:prSet/>
      <dgm:spPr/>
      <dgm:t>
        <a:bodyPr/>
        <a:lstStyle/>
        <a:p>
          <a:endParaRPr lang="es-ES"/>
        </a:p>
      </dgm:t>
    </dgm:pt>
    <dgm:pt modelId="{0E26CCC7-226D-4030-A512-A0E28879E438}">
      <dgm:prSet phldrT="[Texto]"/>
      <dgm:spPr/>
      <dgm:t>
        <a:bodyPr/>
        <a:lstStyle/>
        <a:p>
          <a:r>
            <a:rPr lang="es-ES" dirty="0"/>
            <a:t>Alejandro Elizondo Castillo</a:t>
          </a:r>
        </a:p>
      </dgm:t>
    </dgm:pt>
    <dgm:pt modelId="{9B12F9C2-6C2C-42FE-8F63-CCA3E3C74A95}" type="parTrans" cxnId="{BD5A8882-58A4-4198-A12F-EFC31F1BD703}">
      <dgm:prSet/>
      <dgm:spPr/>
      <dgm:t>
        <a:bodyPr/>
        <a:lstStyle/>
        <a:p>
          <a:endParaRPr lang="es-ES"/>
        </a:p>
      </dgm:t>
    </dgm:pt>
    <dgm:pt modelId="{17999E59-E6A7-4892-BDC3-E47781771B4E}" type="sibTrans" cxnId="{BD5A8882-58A4-4198-A12F-EFC31F1BD703}">
      <dgm:prSet/>
      <dgm:spPr/>
      <dgm:t>
        <a:bodyPr/>
        <a:lstStyle/>
        <a:p>
          <a:endParaRPr lang="es-ES"/>
        </a:p>
      </dgm:t>
    </dgm:pt>
    <dgm:pt modelId="{69173153-06EF-4EF9-A0E3-80F0251D3F87}">
      <dgm:prSet phldrT="[Texto]"/>
      <dgm:spPr/>
      <dgm:t>
        <a:bodyPr/>
        <a:lstStyle/>
        <a:p>
          <a:r>
            <a:rPr lang="es-ES" dirty="0"/>
            <a:t>Ingeniero en Refinación de Petróleo, exdirector de la UCR, además exfuncionario de RECOPE</a:t>
          </a:r>
        </a:p>
      </dgm:t>
    </dgm:pt>
    <dgm:pt modelId="{F163C52D-BFFE-47D5-A529-96D95CC6D55D}" type="parTrans" cxnId="{96B79EDF-5E29-42C1-9632-AAC8BC105461}">
      <dgm:prSet/>
      <dgm:spPr/>
      <dgm:t>
        <a:bodyPr/>
        <a:lstStyle/>
        <a:p>
          <a:endParaRPr lang="es-ES"/>
        </a:p>
      </dgm:t>
    </dgm:pt>
    <dgm:pt modelId="{00BE35AE-DBD3-4692-AC61-ABA71CF98859}" type="sibTrans" cxnId="{96B79EDF-5E29-42C1-9632-AAC8BC105461}">
      <dgm:prSet/>
      <dgm:spPr/>
      <dgm:t>
        <a:bodyPr/>
        <a:lstStyle/>
        <a:p>
          <a:endParaRPr lang="es-ES"/>
        </a:p>
      </dgm:t>
    </dgm:pt>
    <dgm:pt modelId="{921BF31A-F171-42FD-9635-8FC18F36657C}">
      <dgm:prSet phldrT="[Texto]"/>
      <dgm:spPr/>
      <dgm:t>
        <a:bodyPr/>
        <a:lstStyle/>
        <a:p>
          <a:r>
            <a:rPr lang="es-ES" dirty="0"/>
            <a:t>MBA del ITCR. Amplia experiencia en gerencia en especial en el área de construcción, consultoría, auditoria y comercial.</a:t>
          </a:r>
        </a:p>
      </dgm:t>
    </dgm:pt>
    <dgm:pt modelId="{6BD1BB2E-E31E-46CF-BB60-831409FD8120}" type="parTrans" cxnId="{F62BD3C1-3FF8-4FFF-AA0B-EE112C975021}">
      <dgm:prSet/>
      <dgm:spPr/>
      <dgm:t>
        <a:bodyPr/>
        <a:lstStyle/>
        <a:p>
          <a:endParaRPr lang="es-ES"/>
        </a:p>
      </dgm:t>
    </dgm:pt>
    <dgm:pt modelId="{AACE8DCB-9716-4B17-A81C-C29D387CFFFD}" type="sibTrans" cxnId="{F62BD3C1-3FF8-4FFF-AA0B-EE112C975021}">
      <dgm:prSet/>
      <dgm:spPr/>
      <dgm:t>
        <a:bodyPr/>
        <a:lstStyle/>
        <a:p>
          <a:endParaRPr lang="es-ES"/>
        </a:p>
      </dgm:t>
    </dgm:pt>
    <dgm:pt modelId="{A2B7FE1D-E998-4171-B8B0-1DE495F6EA7E}">
      <dgm:prSet phldrT="[Texto]"/>
      <dgm:spPr/>
      <dgm:t>
        <a:bodyPr/>
        <a:lstStyle/>
        <a:p>
          <a:r>
            <a:rPr lang="es-ES" dirty="0"/>
            <a:t>MBA de la UCR y candidato de PhD. de la Universidad Complutense de Madrid. Amplia experiencia en puestos de alta dirección. </a:t>
          </a:r>
        </a:p>
      </dgm:t>
    </dgm:pt>
    <dgm:pt modelId="{D18E7A65-8383-4736-B67E-D13A6A2CAC2A}" type="parTrans" cxnId="{6C05D0A5-81A9-45CC-AB48-78B178C74FC0}">
      <dgm:prSet/>
      <dgm:spPr/>
      <dgm:t>
        <a:bodyPr/>
        <a:lstStyle/>
        <a:p>
          <a:endParaRPr lang="es-ES"/>
        </a:p>
      </dgm:t>
    </dgm:pt>
    <dgm:pt modelId="{2E33A579-BA84-4580-9615-843E225CEC3B}" type="sibTrans" cxnId="{6C05D0A5-81A9-45CC-AB48-78B178C74FC0}">
      <dgm:prSet/>
      <dgm:spPr/>
      <dgm:t>
        <a:bodyPr/>
        <a:lstStyle/>
        <a:p>
          <a:endParaRPr lang="es-ES"/>
        </a:p>
      </dgm:t>
    </dgm:pt>
    <dgm:pt modelId="{5A0AA48F-DF29-44D2-96E3-F227CDA199AD}">
      <dgm:prSet phldrT="[Texto]"/>
      <dgm:spPr/>
      <dgm:t>
        <a:bodyPr/>
        <a:lstStyle/>
        <a:p>
          <a:r>
            <a:rPr lang="es-ES" dirty="0"/>
            <a:t>Fernando Mora Rodríguez</a:t>
          </a:r>
        </a:p>
      </dgm:t>
    </dgm:pt>
    <dgm:pt modelId="{FA6741C5-ACD6-47CD-94B8-1E79BD9778DB}" type="parTrans" cxnId="{91A3CB28-94B5-4BAA-8DCC-DE36C6C5D2AD}">
      <dgm:prSet/>
      <dgm:spPr/>
      <dgm:t>
        <a:bodyPr/>
        <a:lstStyle/>
        <a:p>
          <a:endParaRPr lang="es-ES"/>
        </a:p>
      </dgm:t>
    </dgm:pt>
    <dgm:pt modelId="{7735E1C4-9F63-4E0E-9A1E-8F2A83CB5EBF}" type="sibTrans" cxnId="{91A3CB28-94B5-4BAA-8DCC-DE36C6C5D2AD}">
      <dgm:prSet/>
      <dgm:spPr/>
      <dgm:t>
        <a:bodyPr/>
        <a:lstStyle/>
        <a:p>
          <a:endParaRPr lang="es-ES"/>
        </a:p>
      </dgm:t>
    </dgm:pt>
    <dgm:pt modelId="{2E496428-4C5E-43E9-8C4C-2260C4E9AB7B}">
      <dgm:prSet phldrT="[Texto]"/>
      <dgm:spPr/>
      <dgm:t>
        <a:bodyPr/>
        <a:lstStyle/>
        <a:p>
          <a:r>
            <a:rPr lang="es-ES" dirty="0"/>
            <a:t>Cursando el Doctorado en Gobierno y Políticas Públicas, exviceministro de Aguas, Mares, Costas y Humedales. Actualmente  Jefe de Despacho del diputado Mario Castillo Méndez (PAC)</a:t>
          </a:r>
        </a:p>
      </dgm:t>
    </dgm:pt>
    <dgm:pt modelId="{EFA77DD0-B02F-4734-8BC6-2CDC992A4D30}" type="parTrans" cxnId="{FE5E766F-D811-4999-874F-FC0C5E45F6DB}">
      <dgm:prSet/>
      <dgm:spPr/>
      <dgm:t>
        <a:bodyPr/>
        <a:lstStyle/>
        <a:p>
          <a:endParaRPr lang="es-ES"/>
        </a:p>
      </dgm:t>
    </dgm:pt>
    <dgm:pt modelId="{B233436B-4A52-4214-B910-8300DDDEBD9A}" type="sibTrans" cxnId="{FE5E766F-D811-4999-874F-FC0C5E45F6DB}">
      <dgm:prSet/>
      <dgm:spPr/>
      <dgm:t>
        <a:bodyPr/>
        <a:lstStyle/>
        <a:p>
          <a:endParaRPr lang="es-ES"/>
        </a:p>
      </dgm:t>
    </dgm:pt>
    <dgm:pt modelId="{EFBE368C-25B6-448F-9282-ACEC801DCF26}" type="pres">
      <dgm:prSet presAssocID="{40C9D6BB-AFFE-45FF-8243-03DCC0AFECF3}" presName="linear" presStyleCnt="0">
        <dgm:presLayoutVars>
          <dgm:animLvl val="lvl"/>
          <dgm:resizeHandles val="exact"/>
        </dgm:presLayoutVars>
      </dgm:prSet>
      <dgm:spPr/>
    </dgm:pt>
    <dgm:pt modelId="{7B20D566-C7C7-474F-A23A-195F10E0A848}" type="pres">
      <dgm:prSet presAssocID="{94300FB3-0F47-436A-B183-C8BC941F65A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BABD6BC2-1979-40DF-A4D3-C621B3F55DC5}" type="pres">
      <dgm:prSet presAssocID="{94300FB3-0F47-436A-B183-C8BC941F65AF}" presName="childText" presStyleLbl="revTx" presStyleIdx="0" presStyleCnt="4">
        <dgm:presLayoutVars>
          <dgm:bulletEnabled val="1"/>
        </dgm:presLayoutVars>
      </dgm:prSet>
      <dgm:spPr/>
    </dgm:pt>
    <dgm:pt modelId="{CB0A82F3-32BF-4DA9-B812-70D83AB4DB5A}" type="pres">
      <dgm:prSet presAssocID="{5A0AA48F-DF29-44D2-96E3-F227CDA199A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E7A343A-B725-4B19-A50D-C407666AB178}" type="pres">
      <dgm:prSet presAssocID="{5A0AA48F-DF29-44D2-96E3-F227CDA199AD}" presName="childText" presStyleLbl="revTx" presStyleIdx="1" presStyleCnt="4">
        <dgm:presLayoutVars>
          <dgm:bulletEnabled val="1"/>
        </dgm:presLayoutVars>
      </dgm:prSet>
      <dgm:spPr/>
    </dgm:pt>
    <dgm:pt modelId="{9B785C68-C863-42B3-8D45-22D0D3314EBB}" type="pres">
      <dgm:prSet presAssocID="{AE801E43-1CAD-4A8C-95C1-804F4BC7177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6F5B4FF-73B3-4463-9BD8-B114979B078D}" type="pres">
      <dgm:prSet presAssocID="{AE801E43-1CAD-4A8C-95C1-804F4BC71776}" presName="childText" presStyleLbl="revTx" presStyleIdx="2" presStyleCnt="4">
        <dgm:presLayoutVars>
          <dgm:bulletEnabled val="1"/>
        </dgm:presLayoutVars>
      </dgm:prSet>
      <dgm:spPr/>
    </dgm:pt>
    <dgm:pt modelId="{3AFBB680-0248-4AC7-91F5-1765FF7366DA}" type="pres">
      <dgm:prSet presAssocID="{0E26CCC7-226D-4030-A512-A0E28879E438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67E27E82-660A-4501-8C0A-D4360F9A33A8}" type="pres">
      <dgm:prSet presAssocID="{0E26CCC7-226D-4030-A512-A0E28879E438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7F12FC21-CEE5-4105-A852-09A6DF584245}" type="presOf" srcId="{40C9D6BB-AFFE-45FF-8243-03DCC0AFECF3}" destId="{EFBE368C-25B6-448F-9282-ACEC801DCF26}" srcOrd="0" destOrd="0" presId="urn:microsoft.com/office/officeart/2005/8/layout/vList2"/>
    <dgm:cxn modelId="{91A3CB28-94B5-4BAA-8DCC-DE36C6C5D2AD}" srcId="{40C9D6BB-AFFE-45FF-8243-03DCC0AFECF3}" destId="{5A0AA48F-DF29-44D2-96E3-F227CDA199AD}" srcOrd="1" destOrd="0" parTransId="{FA6741C5-ACD6-47CD-94B8-1E79BD9778DB}" sibTransId="{7735E1C4-9F63-4E0E-9A1E-8F2A83CB5EBF}"/>
    <dgm:cxn modelId="{ADAAF52E-554A-4B4E-80A2-414B05385B04}" type="presOf" srcId="{94300FB3-0F47-436A-B183-C8BC941F65AF}" destId="{7B20D566-C7C7-474F-A23A-195F10E0A848}" srcOrd="0" destOrd="0" presId="urn:microsoft.com/office/officeart/2005/8/layout/vList2"/>
    <dgm:cxn modelId="{E1BF2443-019C-4892-B394-17EDC3A3B7B7}" type="presOf" srcId="{69173153-06EF-4EF9-A0E3-80F0251D3F87}" destId="{BABD6BC2-1979-40DF-A4D3-C621B3F55DC5}" srcOrd="0" destOrd="0" presId="urn:microsoft.com/office/officeart/2005/8/layout/vList2"/>
    <dgm:cxn modelId="{D5A31A67-3987-4BFE-A35F-63BF9BE376E8}" type="presOf" srcId="{2E496428-4C5E-43E9-8C4C-2260C4E9AB7B}" destId="{EE7A343A-B725-4B19-A50D-C407666AB178}" srcOrd="0" destOrd="0" presId="urn:microsoft.com/office/officeart/2005/8/layout/vList2"/>
    <dgm:cxn modelId="{FE5E766F-D811-4999-874F-FC0C5E45F6DB}" srcId="{5A0AA48F-DF29-44D2-96E3-F227CDA199AD}" destId="{2E496428-4C5E-43E9-8C4C-2260C4E9AB7B}" srcOrd="0" destOrd="0" parTransId="{EFA77DD0-B02F-4734-8BC6-2CDC992A4D30}" sibTransId="{B233436B-4A52-4214-B910-8300DDDEBD9A}"/>
    <dgm:cxn modelId="{8578FE50-31BC-4FCC-9269-52FFA5BE1E3A}" type="presOf" srcId="{A2B7FE1D-E998-4171-B8B0-1DE495F6EA7E}" destId="{67E27E82-660A-4501-8C0A-D4360F9A33A8}" srcOrd="0" destOrd="0" presId="urn:microsoft.com/office/officeart/2005/8/layout/vList2"/>
    <dgm:cxn modelId="{B520CF7D-2E61-4ADB-8368-EACA2E6F35DA}" type="presOf" srcId="{AE801E43-1CAD-4A8C-95C1-804F4BC71776}" destId="{9B785C68-C863-42B3-8D45-22D0D3314EBB}" srcOrd="0" destOrd="0" presId="urn:microsoft.com/office/officeart/2005/8/layout/vList2"/>
    <dgm:cxn modelId="{BD5A8882-58A4-4198-A12F-EFC31F1BD703}" srcId="{40C9D6BB-AFFE-45FF-8243-03DCC0AFECF3}" destId="{0E26CCC7-226D-4030-A512-A0E28879E438}" srcOrd="3" destOrd="0" parTransId="{9B12F9C2-6C2C-42FE-8F63-CCA3E3C74A95}" sibTransId="{17999E59-E6A7-4892-BDC3-E47781771B4E}"/>
    <dgm:cxn modelId="{6C05D0A5-81A9-45CC-AB48-78B178C74FC0}" srcId="{0E26CCC7-226D-4030-A512-A0E28879E438}" destId="{A2B7FE1D-E998-4171-B8B0-1DE495F6EA7E}" srcOrd="0" destOrd="0" parTransId="{D18E7A65-8383-4736-B67E-D13A6A2CAC2A}" sibTransId="{2E33A579-BA84-4580-9615-843E225CEC3B}"/>
    <dgm:cxn modelId="{F62BD3C1-3FF8-4FFF-AA0B-EE112C975021}" srcId="{AE801E43-1CAD-4A8C-95C1-804F4BC71776}" destId="{921BF31A-F171-42FD-9635-8FC18F36657C}" srcOrd="0" destOrd="0" parTransId="{6BD1BB2E-E31E-46CF-BB60-831409FD8120}" sibTransId="{AACE8DCB-9716-4B17-A81C-C29D387CFFFD}"/>
    <dgm:cxn modelId="{6E9A1BC8-4636-4D11-8415-2961C4073093}" type="presOf" srcId="{921BF31A-F171-42FD-9635-8FC18F36657C}" destId="{86F5B4FF-73B3-4463-9BD8-B114979B078D}" srcOrd="0" destOrd="0" presId="urn:microsoft.com/office/officeart/2005/8/layout/vList2"/>
    <dgm:cxn modelId="{B4CA62C8-2B82-4CDA-886A-8CC921B820F9}" type="presOf" srcId="{0E26CCC7-226D-4030-A512-A0E28879E438}" destId="{3AFBB680-0248-4AC7-91F5-1765FF7366DA}" srcOrd="0" destOrd="0" presId="urn:microsoft.com/office/officeart/2005/8/layout/vList2"/>
    <dgm:cxn modelId="{BA5992D8-6EC5-45B6-BF93-D6669FF99C67}" type="presOf" srcId="{5A0AA48F-DF29-44D2-96E3-F227CDA199AD}" destId="{CB0A82F3-32BF-4DA9-B812-70D83AB4DB5A}" srcOrd="0" destOrd="0" presId="urn:microsoft.com/office/officeart/2005/8/layout/vList2"/>
    <dgm:cxn modelId="{96B79EDF-5E29-42C1-9632-AAC8BC105461}" srcId="{94300FB3-0F47-436A-B183-C8BC941F65AF}" destId="{69173153-06EF-4EF9-A0E3-80F0251D3F87}" srcOrd="0" destOrd="0" parTransId="{F163C52D-BFFE-47D5-A529-96D95CC6D55D}" sibTransId="{00BE35AE-DBD3-4692-AC61-ABA71CF98859}"/>
    <dgm:cxn modelId="{160315F1-D9D5-4EC7-86A8-EA0B9C58B92E}" srcId="{40C9D6BB-AFFE-45FF-8243-03DCC0AFECF3}" destId="{AE801E43-1CAD-4A8C-95C1-804F4BC71776}" srcOrd="2" destOrd="0" parTransId="{2127E817-535C-41CF-BFD7-74257F9049E5}" sibTransId="{B33B0E0A-A17F-4E1A-9B84-44F30AF8481A}"/>
    <dgm:cxn modelId="{DA8A53FD-4B5D-4FD0-B21D-4AC669BCCAC9}" srcId="{40C9D6BB-AFFE-45FF-8243-03DCC0AFECF3}" destId="{94300FB3-0F47-436A-B183-C8BC941F65AF}" srcOrd="0" destOrd="0" parTransId="{E76CB079-555D-4AB9-AC72-B8EFC976F98B}" sibTransId="{4BEA359E-59CA-44A5-BEDB-CE707DBE52A6}"/>
    <dgm:cxn modelId="{D7F14421-993D-4BA6-B159-24AB2C379FEA}" type="presParOf" srcId="{EFBE368C-25B6-448F-9282-ACEC801DCF26}" destId="{7B20D566-C7C7-474F-A23A-195F10E0A848}" srcOrd="0" destOrd="0" presId="urn:microsoft.com/office/officeart/2005/8/layout/vList2"/>
    <dgm:cxn modelId="{A4919CE0-0F38-4E5A-B7C6-719B6F1BC24A}" type="presParOf" srcId="{EFBE368C-25B6-448F-9282-ACEC801DCF26}" destId="{BABD6BC2-1979-40DF-A4D3-C621B3F55DC5}" srcOrd="1" destOrd="0" presId="urn:microsoft.com/office/officeart/2005/8/layout/vList2"/>
    <dgm:cxn modelId="{3C90117E-3A47-43D7-B9C9-7EE692F6A8ED}" type="presParOf" srcId="{EFBE368C-25B6-448F-9282-ACEC801DCF26}" destId="{CB0A82F3-32BF-4DA9-B812-70D83AB4DB5A}" srcOrd="2" destOrd="0" presId="urn:microsoft.com/office/officeart/2005/8/layout/vList2"/>
    <dgm:cxn modelId="{A3A3B22D-6486-42D0-88AF-0BA1D9BB1FCA}" type="presParOf" srcId="{EFBE368C-25B6-448F-9282-ACEC801DCF26}" destId="{EE7A343A-B725-4B19-A50D-C407666AB178}" srcOrd="3" destOrd="0" presId="urn:microsoft.com/office/officeart/2005/8/layout/vList2"/>
    <dgm:cxn modelId="{5BAA432A-32F3-4156-B0D3-8F33CEB0AF8B}" type="presParOf" srcId="{EFBE368C-25B6-448F-9282-ACEC801DCF26}" destId="{9B785C68-C863-42B3-8D45-22D0D3314EBB}" srcOrd="4" destOrd="0" presId="urn:microsoft.com/office/officeart/2005/8/layout/vList2"/>
    <dgm:cxn modelId="{F33113DA-AC4E-4455-B6D6-99D463E25074}" type="presParOf" srcId="{EFBE368C-25B6-448F-9282-ACEC801DCF26}" destId="{86F5B4FF-73B3-4463-9BD8-B114979B078D}" srcOrd="5" destOrd="0" presId="urn:microsoft.com/office/officeart/2005/8/layout/vList2"/>
    <dgm:cxn modelId="{86C081ED-A524-4FA1-AEAF-56EE4C549453}" type="presParOf" srcId="{EFBE368C-25B6-448F-9282-ACEC801DCF26}" destId="{3AFBB680-0248-4AC7-91F5-1765FF7366DA}" srcOrd="6" destOrd="0" presId="urn:microsoft.com/office/officeart/2005/8/layout/vList2"/>
    <dgm:cxn modelId="{11BF0BB4-BCC2-4D31-9EE0-A17CF3A8CA5A}" type="presParOf" srcId="{EFBE368C-25B6-448F-9282-ACEC801DCF26}" destId="{67E27E82-660A-4501-8C0A-D4360F9A33A8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20D566-C7C7-474F-A23A-195F10E0A848}">
      <dsp:nvSpPr>
        <dsp:cNvPr id="0" name=""/>
        <dsp:cNvSpPr/>
      </dsp:nvSpPr>
      <dsp:spPr>
        <a:xfrm>
          <a:off x="0" y="68492"/>
          <a:ext cx="6096000" cy="455715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Hernán Roberto Camacho</a:t>
          </a:r>
        </a:p>
      </dsp:txBody>
      <dsp:txXfrm>
        <a:off x="22246" y="90738"/>
        <a:ext cx="6051508" cy="411223"/>
      </dsp:txXfrm>
    </dsp:sp>
    <dsp:sp modelId="{BABD6BC2-1979-40DF-A4D3-C621B3F55DC5}">
      <dsp:nvSpPr>
        <dsp:cNvPr id="0" name=""/>
        <dsp:cNvSpPr/>
      </dsp:nvSpPr>
      <dsp:spPr>
        <a:xfrm>
          <a:off x="0" y="524207"/>
          <a:ext cx="6096000" cy="471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1500" kern="1200" dirty="0"/>
            <a:t>Ingeniero en Refinación de Petróleo, exdirector de la UCR, además exfuncionario de RECOPE</a:t>
          </a:r>
        </a:p>
      </dsp:txBody>
      <dsp:txXfrm>
        <a:off x="0" y="524207"/>
        <a:ext cx="6096000" cy="471960"/>
      </dsp:txXfrm>
    </dsp:sp>
    <dsp:sp modelId="{CB0A82F3-32BF-4DA9-B812-70D83AB4DB5A}">
      <dsp:nvSpPr>
        <dsp:cNvPr id="0" name=""/>
        <dsp:cNvSpPr/>
      </dsp:nvSpPr>
      <dsp:spPr>
        <a:xfrm>
          <a:off x="0" y="996167"/>
          <a:ext cx="6096000" cy="455715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Fernando Mora Rodríguez</a:t>
          </a:r>
        </a:p>
      </dsp:txBody>
      <dsp:txXfrm>
        <a:off x="22246" y="1018413"/>
        <a:ext cx="6051508" cy="411223"/>
      </dsp:txXfrm>
    </dsp:sp>
    <dsp:sp modelId="{EE7A343A-B725-4B19-A50D-C407666AB178}">
      <dsp:nvSpPr>
        <dsp:cNvPr id="0" name=""/>
        <dsp:cNvSpPr/>
      </dsp:nvSpPr>
      <dsp:spPr>
        <a:xfrm>
          <a:off x="0" y="1451882"/>
          <a:ext cx="6096000" cy="688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1500" kern="1200" dirty="0"/>
            <a:t>Cursando el Doctorado en Gobierno y Políticas Públicas, exviceministro de Aguas, Mares, Costas y Humedales. Actualmente  Jefe de Despacho del diputado Mario Castillo Méndez (PAC)</a:t>
          </a:r>
        </a:p>
      </dsp:txBody>
      <dsp:txXfrm>
        <a:off x="0" y="1451882"/>
        <a:ext cx="6096000" cy="688274"/>
      </dsp:txXfrm>
    </dsp:sp>
    <dsp:sp modelId="{9B785C68-C863-42B3-8D45-22D0D3314EBB}">
      <dsp:nvSpPr>
        <dsp:cNvPr id="0" name=""/>
        <dsp:cNvSpPr/>
      </dsp:nvSpPr>
      <dsp:spPr>
        <a:xfrm>
          <a:off x="0" y="2140157"/>
          <a:ext cx="6096000" cy="455715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Gustavo Adolfo Leandro Brenes</a:t>
          </a:r>
        </a:p>
      </dsp:txBody>
      <dsp:txXfrm>
        <a:off x="22246" y="2162403"/>
        <a:ext cx="6051508" cy="411223"/>
      </dsp:txXfrm>
    </dsp:sp>
    <dsp:sp modelId="{86F5B4FF-73B3-4463-9BD8-B114979B078D}">
      <dsp:nvSpPr>
        <dsp:cNvPr id="0" name=""/>
        <dsp:cNvSpPr/>
      </dsp:nvSpPr>
      <dsp:spPr>
        <a:xfrm>
          <a:off x="0" y="2595872"/>
          <a:ext cx="6096000" cy="471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1500" kern="1200" dirty="0"/>
            <a:t>MBA del ITCR. Amplia experiencia en gerencia en especial en el área de construcción, consultoría, auditoria y comercial.</a:t>
          </a:r>
        </a:p>
      </dsp:txBody>
      <dsp:txXfrm>
        <a:off x="0" y="2595872"/>
        <a:ext cx="6096000" cy="471960"/>
      </dsp:txXfrm>
    </dsp:sp>
    <dsp:sp modelId="{3AFBB680-0248-4AC7-91F5-1765FF7366DA}">
      <dsp:nvSpPr>
        <dsp:cNvPr id="0" name=""/>
        <dsp:cNvSpPr/>
      </dsp:nvSpPr>
      <dsp:spPr>
        <a:xfrm>
          <a:off x="0" y="3067832"/>
          <a:ext cx="6096000" cy="455715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Alejandro Elizondo Castillo</a:t>
          </a:r>
        </a:p>
      </dsp:txBody>
      <dsp:txXfrm>
        <a:off x="22246" y="3090078"/>
        <a:ext cx="6051508" cy="411223"/>
      </dsp:txXfrm>
    </dsp:sp>
    <dsp:sp modelId="{67E27E82-660A-4501-8C0A-D4360F9A33A8}">
      <dsp:nvSpPr>
        <dsp:cNvPr id="0" name=""/>
        <dsp:cNvSpPr/>
      </dsp:nvSpPr>
      <dsp:spPr>
        <a:xfrm>
          <a:off x="0" y="3523547"/>
          <a:ext cx="6096000" cy="471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1500" kern="1200" dirty="0"/>
            <a:t>MBA de la UCR y candidato de PhD. de la Universidad Complutense de Madrid. Amplia experiencia en puestos de alta dirección. </a:t>
          </a:r>
        </a:p>
      </dsp:txBody>
      <dsp:txXfrm>
        <a:off x="0" y="3523547"/>
        <a:ext cx="6096000" cy="4719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4ADA1-482E-9E44-BFB7-2222A7660456}" type="datetimeFigureOut">
              <a:rPr lang="es-ES" smtClean="0"/>
              <a:t>24/05/2021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89F412-6EC6-3C4F-97E1-DC1C047E123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5772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9F412-6EC6-3C4F-97E1-DC1C047E1234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1178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BEAF91D-39AF-49A3-AD0E-CDC1110EA65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12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4399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BEAF91D-39AF-49A3-AD0E-CDC1110EA65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12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8169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BEAF91D-39AF-49A3-AD0E-CDC1110EA651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12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8020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BEAF91D-39AF-49A3-AD0E-CDC1110EA651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12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97158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BEAF91D-39AF-49A3-AD0E-CDC1110EA65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12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5003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24/05/2021</a:t>
            </a:fld>
            <a:endParaRPr lang="es-ES_trad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‹#›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23024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24/05/2021</a:t>
            </a:fld>
            <a:endParaRPr lang="es-ES_trad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‹#›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715590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24/05/2021</a:t>
            </a:fld>
            <a:endParaRPr lang="es-ES_trad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‹#›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14223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24/05/2021</a:t>
            </a:fld>
            <a:endParaRPr lang="es-ES_trad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‹#›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98841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24/05/2021</a:t>
            </a:fld>
            <a:endParaRPr lang="es-ES_trad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‹#›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58753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24/05/2021</a:t>
            </a:fld>
            <a:endParaRPr lang="es-ES_trad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‹#›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12008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24/05/2021</a:t>
            </a:fld>
            <a:endParaRPr lang="es-ES_tradn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‹#›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53035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24/05/2021</a:t>
            </a:fld>
            <a:endParaRPr lang="es-ES_trad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‹#›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56256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24/05/2021</a:t>
            </a:fld>
            <a:endParaRPr lang="es-ES_tradn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‹#›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001318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24/05/2021</a:t>
            </a:fld>
            <a:endParaRPr lang="es-ES_trad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‹#›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481129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24/05/2021</a:t>
            </a:fld>
            <a:endParaRPr lang="es-ES_trad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‹#›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62907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E3D44-51C2-244A-860D-D359E4934792}" type="datetimeFigureOut">
              <a:rPr lang="es-ES_tradnl" smtClean="0"/>
              <a:t>24/05/2021</a:t>
            </a:fld>
            <a:endParaRPr lang="es-ES_trad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457BE-B9FF-EE4A-A38C-CB3841CA7B0F}" type="slidenum">
              <a:rPr lang="es-ES_tradnl" smtClean="0"/>
              <a:t>‹#›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929783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970" cy="6858000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1158240" y="1536174"/>
            <a:ext cx="655717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4000" dirty="0"/>
              <a:t>Informe del Recepción de Candidatos para seleccionar un miembro de la Junta Directiva de la Refinadora Costarricense de Petróleo S.A. (RECOPE)</a:t>
            </a:r>
            <a:endParaRPr lang="en-US" sz="4000" dirty="0"/>
          </a:p>
        </p:txBody>
      </p:sp>
      <p:sp>
        <p:nvSpPr>
          <p:cNvPr id="4" name="CuadroTexto 3"/>
          <p:cNvSpPr txBox="1"/>
          <p:nvPr/>
        </p:nvSpPr>
        <p:spPr>
          <a:xfrm>
            <a:off x="5847347" y="6057781"/>
            <a:ext cx="3267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000" dirty="0"/>
              <a:t>Martes 25 de Mayo, 2021</a:t>
            </a:r>
          </a:p>
        </p:txBody>
      </p:sp>
    </p:spTree>
    <p:extLst>
      <p:ext uri="{BB962C8B-B14F-4D97-AF65-F5344CB8AC3E}">
        <p14:creationId xmlns:p14="http://schemas.microsoft.com/office/powerpoint/2010/main" val="2116729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16701-D70D-4018-95BB-CCB782730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3331"/>
            <a:ext cx="7886700" cy="5092878"/>
          </a:xfrm>
        </p:spPr>
        <p:txBody>
          <a:bodyPr>
            <a:noAutofit/>
          </a:bodyPr>
          <a:lstStyle/>
          <a:p>
            <a:pPr algn="just"/>
            <a:r>
              <a:rPr lang="es-CR" dirty="0"/>
              <a:t>Nombramiento de un director en relación a la renuncia del secretario actual. El nombramiento es hasta el 8 de mayo de 2022.</a:t>
            </a:r>
          </a:p>
          <a:p>
            <a:pPr marL="0" indent="0" algn="just">
              <a:buNone/>
            </a:pPr>
            <a:endParaRPr lang="es-CR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049603"/>
              </p:ext>
            </p:extLst>
          </p:nvPr>
        </p:nvGraphicFramePr>
        <p:xfrm>
          <a:off x="490600" y="2558315"/>
          <a:ext cx="8472925" cy="3644766"/>
        </p:xfrm>
        <a:graphic>
          <a:graphicData uri="http://schemas.openxmlformats.org/drawingml/2006/table">
            <a:tbl>
              <a:tblPr/>
              <a:tblGrid>
                <a:gridCol w="4959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76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C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Requisito</a:t>
                      </a:r>
                      <a:r>
                        <a:rPr lang="es-CR" sz="14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</a:t>
                      </a:r>
                      <a:endParaRPr lang="es-CR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Perfil deseable de preferencia con 10 años de experiencia y con enfoque en temas de cuido del ambiente y la transición energética.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5519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Conocer el Reglamento de Gobierno Corporativo, entender sus alcances en la gestión que realizarán y no estar en una situación que configure un conflicto de interés al momento de su nombramiento. (La Gaceta No. 10, Alcance No. 10 del 19 de enero de 2018).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Incorporación al Colegio Profesional de conformidad con la ley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0309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 encontrarse entre las incompatibilidades señaladas por el Art. 18 de la Ley 8422, así como lo normado por el Código de Ética y las políticas de gestión ética de la Empresa.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216">
                <a:tc>
                  <a:txBody>
                    <a:bodyPr/>
                    <a:lstStyle/>
                    <a:p>
                      <a:pPr algn="ctr" fontAlgn="b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Tener</a:t>
                      </a:r>
                      <a:r>
                        <a:rPr lang="es-C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</a:t>
                      </a:r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isponibilidad de horario para asistir a las sesiones.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255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Tener conocimiento y experiencia en las actividades propias del objeto social de la Empresa y/o tener conocimiento y experiencia en el campo de la actividad industrial y/o comercial, financiera, bursátil, administrativa, jurídica o ciencias afines. (Objeto Social: RECOPE S.A. tiene como objeto principal la refinación y procesamiento de petróleo, gas y otros hidrocarburos, así como sus derivados y la manufactura de petroquímicos, así como otros productos relacionados directa o indirectamente con el petróleo) </a:t>
                      </a:r>
                      <a:r>
                        <a:rPr lang="es-ES" sz="1400" b="0" i="1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Estatutos de RECOPE S.A. </a:t>
                      </a:r>
                      <a:endParaRPr lang="es-ES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911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28650" y="1105470"/>
            <a:ext cx="61687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3200" dirty="0"/>
              <a:t>Proceso en 3 fases: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084587"/>
              </p:ext>
            </p:extLst>
          </p:nvPr>
        </p:nvGraphicFramePr>
        <p:xfrm>
          <a:off x="1323458" y="2050454"/>
          <a:ext cx="6039868" cy="2591256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3907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281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Proceso</a:t>
                      </a:r>
                      <a:endParaRPr lang="es-ES" sz="2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Cantidad</a:t>
                      </a:r>
                      <a:endParaRPr lang="es-ES" sz="2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12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 dirty="0">
                          <a:effectLst/>
                          <a:latin typeface="+mn-lt"/>
                        </a:rPr>
                        <a:t>Inadmisible</a:t>
                      </a:r>
                      <a:endParaRPr lang="es-ES" sz="2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0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12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 dirty="0">
                          <a:effectLst/>
                          <a:latin typeface="+mn-lt"/>
                        </a:rPr>
                        <a:t>Postulantes</a:t>
                      </a:r>
                      <a:r>
                        <a:rPr lang="es-ES" sz="2200" u="none" strike="noStrike" baseline="0" dirty="0">
                          <a:effectLst/>
                          <a:latin typeface="+mn-lt"/>
                        </a:rPr>
                        <a:t> Evaluados</a:t>
                      </a:r>
                      <a:endParaRPr lang="es-ES" sz="2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0" i="0" u="none" strike="noStrike" dirty="0"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12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1" u="none" strike="noStrike" dirty="0">
                          <a:effectLst/>
                          <a:latin typeface="+mn-lt"/>
                        </a:rPr>
                        <a:t>Aspirantes Totales</a:t>
                      </a:r>
                      <a:endParaRPr lang="es-ES" sz="22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1" u="none" strike="noStrike" dirty="0">
                          <a:effectLst/>
                          <a:latin typeface="+mn-lt"/>
                        </a:rPr>
                        <a:t>17</a:t>
                      </a:r>
                      <a:endParaRPr lang="es-ES" sz="22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834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 dirty="0">
                          <a:effectLst/>
                          <a:latin typeface="+mn-lt"/>
                        </a:rPr>
                        <a:t>Nómina de Postulantes</a:t>
                      </a:r>
                      <a:r>
                        <a:rPr lang="es-ES" sz="2200" u="none" strike="noStrike" baseline="0" dirty="0">
                          <a:effectLst/>
                          <a:latin typeface="+mn-lt"/>
                        </a:rPr>
                        <a:t> más Idóneos</a:t>
                      </a:r>
                      <a:endParaRPr lang="es-ES" sz="2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0" i="0" u="none" strike="noStrike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32471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16701-D70D-4018-95BB-CCB782730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1825625"/>
            <a:ext cx="3040982" cy="4351338"/>
          </a:xfrm>
        </p:spPr>
        <p:txBody>
          <a:bodyPr/>
          <a:lstStyle/>
          <a:p>
            <a:pPr marL="0" indent="0" algn="just">
              <a:lnSpc>
                <a:spcPts val="2700"/>
              </a:lnSpc>
              <a:buNone/>
            </a:pPr>
            <a:r>
              <a:rPr lang="es-CR" dirty="0"/>
              <a:t>Remitir toda la información solicitada para ser incorporado dentro del proceso de selección.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628650" y="1105470"/>
            <a:ext cx="61687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3200" b="1" dirty="0">
                <a:solidFill>
                  <a:schemeClr val="accent1">
                    <a:lumMod val="50000"/>
                  </a:schemeClr>
                </a:solidFill>
              </a:rPr>
              <a:t>1. Admisibilidad: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6453" y="1178648"/>
            <a:ext cx="3973020" cy="4998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3576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16701-D70D-4018-95BB-CCB782730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704" y="1708483"/>
            <a:ext cx="7865645" cy="4746907"/>
          </a:xfrm>
        </p:spPr>
        <p:txBody>
          <a:bodyPr>
            <a:normAutofit/>
          </a:bodyPr>
          <a:lstStyle/>
          <a:p>
            <a:pPr marL="0" indent="0" algn="just">
              <a:lnSpc>
                <a:spcPts val="2400"/>
              </a:lnSpc>
              <a:buNone/>
            </a:pPr>
            <a:r>
              <a:rPr lang="es-CR" dirty="0"/>
              <a:t>Valoración de los factores de evaluación y el perfil deseable según la conformación de la JD:</a:t>
            </a:r>
          </a:p>
          <a:p>
            <a:pPr marL="0" indent="0" algn="just">
              <a:lnSpc>
                <a:spcPts val="2400"/>
              </a:lnSpc>
              <a:buNone/>
            </a:pPr>
            <a:endParaRPr lang="es-CR" dirty="0"/>
          </a:p>
          <a:p>
            <a:pPr algn="just">
              <a:lnSpc>
                <a:spcPts val="2400"/>
              </a:lnSpc>
            </a:pPr>
            <a:r>
              <a:rPr lang="es-CR" b="1" dirty="0"/>
              <a:t>Factores de evaluación: </a:t>
            </a:r>
            <a:r>
              <a:rPr lang="es-CR" dirty="0"/>
              <a:t>Grado académico, experiencia laboral, integridad y reputación, aporte a la institución, formación complementaria, experiencia previa en órganos colegiados, manejo de equipos de trabajo y capacidades de diálogo y conciliación.</a:t>
            </a:r>
          </a:p>
          <a:p>
            <a:pPr algn="just">
              <a:lnSpc>
                <a:spcPts val="2400"/>
              </a:lnSpc>
            </a:pPr>
            <a:endParaRPr lang="es-CR" dirty="0"/>
          </a:p>
          <a:p>
            <a:pPr algn="just">
              <a:lnSpc>
                <a:spcPts val="2400"/>
              </a:lnSpc>
            </a:pPr>
            <a:r>
              <a:rPr lang="es-CR" b="1" dirty="0"/>
              <a:t>Perfil deseable: </a:t>
            </a:r>
            <a:r>
              <a:rPr lang="es-CR" dirty="0"/>
              <a:t>Experiencia en el área del objeto social de RECOPE.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628650" y="1105470"/>
            <a:ext cx="61687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3200" b="1" dirty="0">
                <a:solidFill>
                  <a:schemeClr val="accent1">
                    <a:lumMod val="50000"/>
                  </a:schemeClr>
                </a:solidFill>
              </a:rPr>
              <a:t>2. Evaluación:</a:t>
            </a:r>
          </a:p>
        </p:txBody>
      </p:sp>
    </p:spTree>
    <p:extLst>
      <p:ext uri="{BB962C8B-B14F-4D97-AF65-F5344CB8AC3E}">
        <p14:creationId xmlns:p14="http://schemas.microsoft.com/office/powerpoint/2010/main" val="20357170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16701-D70D-4018-95BB-CCB782730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7858"/>
            <a:ext cx="7886700" cy="50165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R" dirty="0"/>
              <a:t>Los siguientes 4 postulantes conforman la nómina:</a:t>
            </a:r>
          </a:p>
          <a:p>
            <a:pPr marL="0" indent="0">
              <a:buNone/>
            </a:pPr>
            <a:endParaRPr lang="es-CR" dirty="0"/>
          </a:p>
        </p:txBody>
      </p:sp>
      <p:sp>
        <p:nvSpPr>
          <p:cNvPr id="2" name="CuadroTexto 1"/>
          <p:cNvSpPr txBox="1"/>
          <p:nvPr/>
        </p:nvSpPr>
        <p:spPr>
          <a:xfrm>
            <a:off x="628650" y="813082"/>
            <a:ext cx="61687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3200" b="1" dirty="0">
                <a:solidFill>
                  <a:schemeClr val="accent1">
                    <a:lumMod val="50000"/>
                  </a:schemeClr>
                </a:solidFill>
              </a:rPr>
              <a:t>3. Nómina: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888552866"/>
              </p:ext>
            </p:extLst>
          </p:nvPr>
        </p:nvGraphicFramePr>
        <p:xfrm>
          <a:off x="1259305" y="203467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225059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lantilla para PPT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" id="{93B91BF3-6C0E-9045-9394-18579A2F205E}" vid="{E6603FBD-1737-1A4B-A150-3E0A11CB2A70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para PPT</Template>
  <TotalTime>2676</TotalTime>
  <Words>527</Words>
  <Application>Microsoft Office PowerPoint</Application>
  <PresentationFormat>On-screen Show (4:3)</PresentationFormat>
  <Paragraphs>52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Plantilla para PPT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Elizondo;Melisa Carvajal</dc:creator>
  <cp:lastModifiedBy>Lic. Carlos Elizondo</cp:lastModifiedBy>
  <cp:revision>107</cp:revision>
  <dcterms:created xsi:type="dcterms:W3CDTF">2018-05-14T16:56:08Z</dcterms:created>
  <dcterms:modified xsi:type="dcterms:W3CDTF">2021-05-24T22:49:05Z</dcterms:modified>
</cp:coreProperties>
</file>