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2" r:id="rId2"/>
    <p:sldId id="260" r:id="rId3"/>
    <p:sldId id="280" r:id="rId4"/>
    <p:sldId id="261" r:id="rId5"/>
    <p:sldId id="320" r:id="rId6"/>
    <p:sldId id="325" r:id="rId7"/>
    <p:sldId id="326" r:id="rId8"/>
    <p:sldId id="321" r:id="rId9"/>
    <p:sldId id="328" r:id="rId10"/>
    <p:sldId id="329" r:id="rId11"/>
    <p:sldId id="330" r:id="rId12"/>
    <p:sldId id="331" r:id="rId13"/>
    <p:sldId id="283" r:id="rId14"/>
    <p:sldId id="282" r:id="rId15"/>
    <p:sldId id="323" r:id="rId16"/>
    <p:sldId id="324" r:id="rId17"/>
  </p:sldIdLst>
  <p:sldSz cx="12192000" cy="6858000"/>
  <p:notesSz cx="6670675"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4"/>
  </p:normalViewPr>
  <p:slideViewPr>
    <p:cSldViewPr snapToGrid="0" snapToObjects="1">
      <p:cViewPr varScale="1">
        <p:scale>
          <a:sx n="64" d="100"/>
          <a:sy n="64" d="100"/>
        </p:scale>
        <p:origin x="-1488" y="-1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505" y="0"/>
            <a:ext cx="2890626" cy="490569"/>
          </a:xfrm>
          <a:prstGeom prst="rect">
            <a:avLst/>
          </a:prstGeom>
        </p:spPr>
        <p:txBody>
          <a:bodyPr vert="horz" lIns="91440" tIns="45720" rIns="91440" bIns="45720" rtlCol="0"/>
          <a:lstStyle>
            <a:lvl1pPr algn="r">
              <a:defRPr sz="1200"/>
            </a:lvl1pPr>
          </a:lstStyle>
          <a:p>
            <a:fld id="{3E1AE494-C390-44CE-A923-B749F320001D}" type="datetimeFigureOut">
              <a:rPr lang="fr-FR" smtClean="0"/>
              <a:t>11/11/20</a:t>
            </a:fld>
            <a:endParaRPr lang="fr-FR"/>
          </a:p>
        </p:txBody>
      </p:sp>
      <p:sp>
        <p:nvSpPr>
          <p:cNvPr id="4" name="Espace réservé du pied de page 3"/>
          <p:cNvSpPr>
            <a:spLocks noGrp="1"/>
          </p:cNvSpPr>
          <p:nvPr>
            <p:ph type="ftr" sz="quarter" idx="2"/>
          </p:nvPr>
        </p:nvSpPr>
        <p:spPr>
          <a:xfrm>
            <a:off x="0" y="9286846"/>
            <a:ext cx="2890626" cy="49056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505" y="9286846"/>
            <a:ext cx="2890626" cy="490568"/>
          </a:xfrm>
          <a:prstGeom prst="rect">
            <a:avLst/>
          </a:prstGeom>
        </p:spPr>
        <p:txBody>
          <a:bodyPr vert="horz" lIns="91440" tIns="45720" rIns="91440" bIns="45720" rtlCol="0" anchor="b"/>
          <a:lstStyle>
            <a:lvl1pPr algn="r">
              <a:defRPr sz="1200"/>
            </a:lvl1pPr>
          </a:lstStyle>
          <a:p>
            <a:fld id="{CF0E2054-4CA2-47A4-B7D9-48D6F9A646F9}" type="slidenum">
              <a:rPr lang="fr-FR" smtClean="0"/>
              <a:t>‹Nr.›</a:t>
            </a:fld>
            <a:endParaRPr lang="fr-FR"/>
          </a:p>
        </p:txBody>
      </p:sp>
    </p:spTree>
    <p:extLst>
      <p:ext uri="{BB962C8B-B14F-4D97-AF65-F5344CB8AC3E}">
        <p14:creationId xmlns:p14="http://schemas.microsoft.com/office/powerpoint/2010/main" val="7967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FE3A6330-6813-4108-8619-DD1839B6BE48}" type="datetimeFigureOut">
              <a:rPr lang="fr-FR" smtClean="0"/>
              <a:t>11/11/20</a:t>
            </a:fld>
            <a:endParaRPr lang="fr-FR"/>
          </a:p>
        </p:txBody>
      </p:sp>
      <p:sp>
        <p:nvSpPr>
          <p:cNvPr id="4" name="Espace réservé de l'image des diapositives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B3495BF1-38E9-4A0F-ABD0-04A97C96F948}" type="slidenum">
              <a:rPr lang="fr-FR" smtClean="0"/>
              <a:t>‹Nr.›</a:t>
            </a:fld>
            <a:endParaRPr lang="fr-FR"/>
          </a:p>
        </p:txBody>
      </p:sp>
    </p:spTree>
    <p:extLst>
      <p:ext uri="{BB962C8B-B14F-4D97-AF65-F5344CB8AC3E}">
        <p14:creationId xmlns:p14="http://schemas.microsoft.com/office/powerpoint/2010/main" val="5030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53C23E-54B3-164C-9069-1A7E02AA05BD}"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53070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C23E-54B3-164C-9069-1A7E02AA05BD}"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4466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C23E-54B3-164C-9069-1A7E02AA05BD}"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59294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6">
    <p:spTree>
      <p:nvGrpSpPr>
        <p:cNvPr id="1" name=""/>
        <p:cNvGrpSpPr/>
        <p:nvPr/>
      </p:nvGrpSpPr>
      <p:grpSpPr>
        <a:xfrm>
          <a:off x="0" y="0"/>
          <a:ext cx="0" cy="0"/>
          <a:chOff x="0" y="0"/>
          <a:chExt cx="0" cy="0"/>
        </a:xfrm>
      </p:grpSpPr>
      <p:sp>
        <p:nvSpPr>
          <p:cNvPr id="15" name="Sous-titre 2"/>
          <p:cNvSpPr>
            <a:spLocks noGrp="1"/>
          </p:cNvSpPr>
          <p:nvPr>
            <p:ph type="subTitle" idx="10" hasCustomPrompt="1"/>
          </p:nvPr>
        </p:nvSpPr>
        <p:spPr>
          <a:xfrm>
            <a:off x="611209" y="836712"/>
            <a:ext cx="9739808" cy="504056"/>
          </a:xfrm>
          <a:prstGeom prst="rect">
            <a:avLst/>
          </a:prstGeom>
        </p:spPr>
        <p:txBody>
          <a:bodyPr>
            <a:normAutofit/>
          </a:bodyPr>
          <a:lstStyle>
            <a:lvl1pPr marL="0" indent="0" algn="l">
              <a:buNone/>
              <a:defRPr sz="2000" b="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ici pour modifier le sous-titre</a:t>
            </a:r>
            <a:endParaRPr lang="fr-FR" dirty="0"/>
          </a:p>
        </p:txBody>
      </p:sp>
      <p:sp>
        <p:nvSpPr>
          <p:cNvPr id="16" name="Titre 1"/>
          <p:cNvSpPr>
            <a:spLocks noGrp="1"/>
          </p:cNvSpPr>
          <p:nvPr>
            <p:ph type="title" hasCustomPrompt="1"/>
          </p:nvPr>
        </p:nvSpPr>
        <p:spPr>
          <a:xfrm>
            <a:off x="609600" y="178964"/>
            <a:ext cx="10972800" cy="684076"/>
          </a:xfrm>
          <a:prstGeom prst="rect">
            <a:avLst/>
          </a:prstGeom>
        </p:spPr>
        <p:txBody>
          <a:bodyPr/>
          <a:lstStyle>
            <a:lvl1pPr algn="l">
              <a:defRPr sz="3200" b="1">
                <a:solidFill>
                  <a:srgbClr val="000000"/>
                </a:solidFill>
                <a:latin typeface="Calibri"/>
                <a:cs typeface="Calibri"/>
              </a:defRPr>
            </a:lvl1pPr>
          </a:lstStyle>
          <a:p>
            <a:r>
              <a:rPr lang="fr-FR" dirty="0" smtClean="0"/>
              <a:t>Cliquez ici pour modifier le titre</a:t>
            </a:r>
            <a:endParaRPr lang="fr-FR" dirty="0"/>
          </a:p>
        </p:txBody>
      </p:sp>
      <p:cxnSp>
        <p:nvCxnSpPr>
          <p:cNvPr id="7" name="Connecteur droit 6"/>
          <p:cNvCxnSpPr/>
          <p:nvPr userDrawn="1"/>
        </p:nvCxnSpPr>
        <p:spPr>
          <a:xfrm>
            <a:off x="623392" y="1484784"/>
            <a:ext cx="10945216"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5"/>
          <p:cNvSpPr>
            <a:spLocks noGrp="1"/>
          </p:cNvSpPr>
          <p:nvPr>
            <p:ph type="sldNum" sz="quarter" idx="4"/>
          </p:nvPr>
        </p:nvSpPr>
        <p:spPr>
          <a:xfrm>
            <a:off x="8723808" y="62322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02A6-9A25-4D89-992C-DFBCDEBB5DFB}" type="slidenum">
              <a:rPr lang="fr-FR" smtClean="0"/>
              <a:pPr/>
              <a:t>‹Nr.›</a:t>
            </a:fld>
            <a:endParaRPr lang="fr-FR" dirty="0"/>
          </a:p>
        </p:txBody>
      </p:sp>
      <p:sp>
        <p:nvSpPr>
          <p:cNvPr id="11" name="Espace réservé du contenu 1"/>
          <p:cNvSpPr>
            <a:spLocks noGrp="1"/>
          </p:cNvSpPr>
          <p:nvPr>
            <p:ph idx="4294967295" hasCustomPrompt="1"/>
          </p:nvPr>
        </p:nvSpPr>
        <p:spPr>
          <a:xfrm>
            <a:off x="623392" y="1772816"/>
            <a:ext cx="10972800" cy="3528392"/>
          </a:xfrm>
          <a:prstGeom prst="rect">
            <a:avLst/>
          </a:prstGeom>
        </p:spPr>
        <p:txBody>
          <a:bodyPr/>
          <a:lstStyle>
            <a:lvl1pPr marL="265113" indent="-265113">
              <a:buClr>
                <a:srgbClr val="FFDD00"/>
              </a:buClr>
              <a:buFont typeface="Wingdings" charset="2"/>
              <a:buChar char="§"/>
              <a:defRPr/>
            </a:lvl1pPr>
          </a:lstStyle>
          <a:p>
            <a:pPr marL="265113" indent="-265113">
              <a:buClr>
                <a:srgbClr val="FFDD00"/>
              </a:buClr>
              <a:buFont typeface="Wingdings" charset="2"/>
              <a:buChar char="§"/>
            </a:pPr>
            <a:r>
              <a:rPr lang="fr-FR" sz="2400" dirty="0" err="1" smtClean="0">
                <a:solidFill>
                  <a:srgbClr val="000000"/>
                </a:solidFill>
                <a:latin typeface="Calibri"/>
                <a:cs typeface="Calibri"/>
              </a:rPr>
              <a:t>Title</a:t>
            </a:r>
            <a:r>
              <a:rPr lang="fr-FR" sz="2400" dirty="0" smtClean="0">
                <a:solidFill>
                  <a:srgbClr val="000000"/>
                </a:solidFill>
                <a:latin typeface="Calibri"/>
                <a:cs typeface="Calibri"/>
              </a:rPr>
              <a:t> line 1 (Calibri 24)</a:t>
            </a:r>
          </a:p>
          <a:p>
            <a:pPr marL="447675" lvl="1" indent="-182563">
              <a:buClr>
                <a:srgbClr val="22578B"/>
              </a:buClr>
            </a:pPr>
            <a:r>
              <a:rPr lang="fr-FR" sz="2000" dirty="0" err="1" smtClean="0">
                <a:latin typeface="Calibri"/>
                <a:cs typeface="Calibri"/>
              </a:rPr>
              <a:t>Sub-title</a:t>
            </a:r>
            <a:r>
              <a:rPr lang="fr-FR" sz="2000" dirty="0" smtClean="0">
                <a:latin typeface="Calibri"/>
                <a:cs typeface="Calibri"/>
              </a:rPr>
              <a:t> (Calibri 20)</a:t>
            </a:r>
          </a:p>
          <a:p>
            <a:pPr marL="447675" lvl="2" indent="0">
              <a:buClr>
                <a:srgbClr val="FFDD00"/>
              </a:buClr>
              <a:buNone/>
            </a:pPr>
            <a:r>
              <a:rPr lang="fr-FR" sz="1600" dirty="0" err="1" smtClean="0">
                <a:latin typeface="Calibri"/>
                <a:cs typeface="Calibri"/>
              </a:rPr>
              <a:t>Text</a:t>
            </a:r>
            <a:r>
              <a:rPr lang="fr-FR" sz="1600" dirty="0" smtClean="0">
                <a:latin typeface="Calibri"/>
                <a:cs typeface="Calibri"/>
              </a:rPr>
              <a:t> – </a:t>
            </a:r>
            <a:r>
              <a:rPr lang="fr-FR" sz="1600" dirty="0" err="1" smtClean="0">
                <a:latin typeface="Calibri"/>
                <a:cs typeface="Calibri"/>
              </a:rPr>
              <a:t>Lorem</a:t>
            </a:r>
            <a:r>
              <a:rPr lang="fr-FR" sz="1600" dirty="0" smtClean="0">
                <a:latin typeface="Calibri"/>
                <a:cs typeface="Calibri"/>
              </a:rPr>
              <a:t> </a:t>
            </a:r>
            <a:r>
              <a:rPr lang="fr-FR" sz="1600" dirty="0" err="1" smtClean="0">
                <a:latin typeface="Calibri"/>
                <a:cs typeface="Calibri"/>
              </a:rPr>
              <a:t>ipsum</a:t>
            </a:r>
            <a:r>
              <a:rPr lang="fr-FR" sz="1600" dirty="0" smtClean="0">
                <a:latin typeface="Calibri"/>
                <a:cs typeface="Calibri"/>
              </a:rPr>
              <a:t> est </a:t>
            </a:r>
            <a:r>
              <a:rPr lang="fr-FR" sz="1600" dirty="0">
                <a:latin typeface="Calibri"/>
                <a:cs typeface="Calibri"/>
              </a:rPr>
              <a:t>simplement du faux texte employé dans la composition et la mise en page avant impression. Le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le faux texte standard de l'imprimerie depuis les années 1500, quand un peintre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a:t>
            </a:r>
            <a:r>
              <a:rPr lang="fr-FR" sz="1600" dirty="0" smtClean="0">
                <a:latin typeface="Calibri"/>
                <a:cs typeface="Calibri"/>
              </a:rPr>
              <a:t>feuilles</a:t>
            </a:r>
          </a:p>
          <a:p>
            <a:pPr marL="803275" lvl="1" indent="-173038">
              <a:buClr>
                <a:srgbClr val="7399C6"/>
              </a:buClr>
            </a:pPr>
            <a:r>
              <a:rPr lang="fr-FR" sz="1600" dirty="0" err="1" smtClean="0">
                <a:latin typeface="Calibri"/>
                <a:cs typeface="Calibri"/>
              </a:rPr>
              <a:t>Sub-title</a:t>
            </a:r>
            <a:r>
              <a:rPr lang="fr-FR" sz="1600" dirty="0" smtClean="0">
                <a:latin typeface="Calibri"/>
                <a:cs typeface="Calibri"/>
              </a:rPr>
              <a:t> (Calibri 16)</a:t>
            </a:r>
          </a:p>
          <a:p>
            <a:pPr marL="803275" lvl="2" indent="0">
              <a:buClr>
                <a:srgbClr val="FFDD00"/>
              </a:buClr>
              <a:buNone/>
            </a:pPr>
            <a:r>
              <a:rPr lang="fr-FR" sz="1600" dirty="0" err="1" smtClean="0">
                <a:latin typeface="Calibri"/>
                <a:cs typeface="Calibri"/>
              </a:rPr>
              <a:t>Text</a:t>
            </a:r>
            <a:r>
              <a:rPr lang="fr-FR" sz="1600" dirty="0" smtClean="0">
                <a:latin typeface="Calibri"/>
                <a:cs typeface="Calibri"/>
              </a:rPr>
              <a:t> – </a:t>
            </a:r>
            <a:r>
              <a:rPr lang="fr-FR" sz="1600" dirty="0" err="1" smtClean="0">
                <a:latin typeface="Calibri"/>
                <a:cs typeface="Calibri"/>
              </a:rPr>
              <a:t>Lorem</a:t>
            </a:r>
            <a:r>
              <a:rPr lang="fr-FR" sz="1600" dirty="0" smtClean="0">
                <a:latin typeface="Calibri"/>
                <a:cs typeface="Calibri"/>
              </a:rPr>
              <a:t> </a:t>
            </a:r>
            <a:r>
              <a:rPr lang="fr-FR" sz="1600" dirty="0" err="1" smtClean="0">
                <a:latin typeface="Calibri"/>
                <a:cs typeface="Calibri"/>
              </a:rPr>
              <a:t>ipsum</a:t>
            </a:r>
            <a:r>
              <a:rPr lang="fr-FR" sz="1600" dirty="0" smtClean="0">
                <a:latin typeface="Calibri"/>
                <a:cs typeface="Calibri"/>
              </a:rPr>
              <a:t> est simplement du faux texte employé dans la composition et la mise en page avant impression. </a:t>
            </a:r>
          </a:p>
          <a:p>
            <a:pPr lvl="2" indent="0">
              <a:buClr>
                <a:srgbClr val="FFDD00"/>
              </a:buClr>
              <a:buNone/>
            </a:pPr>
            <a:endParaRPr lang="fr-FR" sz="2400" dirty="0">
              <a:solidFill>
                <a:srgbClr val="000000"/>
              </a:solidFill>
              <a:latin typeface="Calibri"/>
              <a:cs typeface="Calibri"/>
            </a:endParaRPr>
          </a:p>
        </p:txBody>
      </p:sp>
    </p:spTree>
    <p:extLst>
      <p:ext uri="{BB962C8B-B14F-4D97-AF65-F5344CB8AC3E}">
        <p14:creationId xmlns:p14="http://schemas.microsoft.com/office/powerpoint/2010/main" val="260625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9">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609600" y="1916832"/>
            <a:ext cx="5384800" cy="3672408"/>
          </a:xfrm>
          <a:prstGeom prst="rect">
            <a:avLst/>
          </a:prstGeom>
        </p:spPr>
        <p:txBody>
          <a:bodyPr/>
          <a:lstStyle>
            <a:lvl1pPr>
              <a:defRPr sz="2400">
                <a:solidFill>
                  <a:srgbClr val="000000"/>
                </a:solidFill>
                <a:latin typeface="Calibri"/>
                <a:cs typeface="Calibri"/>
              </a:defRPr>
            </a:lvl1pPr>
            <a:lvl2pPr marL="355600" indent="-263525">
              <a:buClr>
                <a:srgbClr val="FFDD00"/>
              </a:buClr>
              <a:defRPr sz="2000">
                <a:latin typeface="Calibri"/>
                <a:cs typeface="Calibri"/>
              </a:defRPr>
            </a:lvl2pPr>
            <a:lvl3pPr marL="539750" indent="-184150">
              <a:buClr>
                <a:srgbClr val="22578B"/>
              </a:buClr>
              <a:defRPr sz="1800">
                <a:latin typeface="Calibri"/>
                <a:cs typeface="Calibri"/>
              </a:defRPr>
            </a:lvl3pPr>
            <a:lvl4pPr marL="803275" indent="-173038">
              <a:buClr>
                <a:srgbClr val="7399C6"/>
              </a:buClr>
              <a:defRPr sz="16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0"/>
            <a:r>
              <a:rPr lang="fr-FR" dirty="0" smtClean="0"/>
              <a:t>Cliquez ici pour modifier le texte </a:t>
            </a:r>
          </a:p>
          <a:p>
            <a:pPr lvl="1"/>
            <a:r>
              <a:rPr lang="fr-FR" dirty="0" smtClean="0"/>
              <a:t>Deuxième niveau</a:t>
            </a:r>
          </a:p>
          <a:p>
            <a:pPr lvl="2"/>
            <a:r>
              <a:rPr lang="fr-FR" dirty="0" smtClean="0"/>
              <a:t>Troisième niveau</a:t>
            </a:r>
          </a:p>
          <a:p>
            <a:pPr lvl="3"/>
            <a:r>
              <a:rPr lang="fr-FR" dirty="0" smtClean="0"/>
              <a:t>Quatrième niveau</a:t>
            </a:r>
          </a:p>
        </p:txBody>
      </p:sp>
      <p:sp>
        <p:nvSpPr>
          <p:cNvPr id="12" name="Espace réservé du numéro de diapositive 5"/>
          <p:cNvSpPr>
            <a:spLocks noGrp="1"/>
          </p:cNvSpPr>
          <p:nvPr>
            <p:ph type="sldNum" sz="quarter" idx="4"/>
          </p:nvPr>
        </p:nvSpPr>
        <p:spPr>
          <a:xfrm>
            <a:off x="8915829" y="62322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02A6-9A25-4D89-992C-DFBCDEBB5DFB}" type="slidenum">
              <a:rPr lang="fr-FR" smtClean="0"/>
              <a:pPr/>
              <a:t>‹Nr.›</a:t>
            </a:fld>
            <a:endParaRPr lang="fr-FR" dirty="0"/>
          </a:p>
        </p:txBody>
      </p:sp>
      <p:sp>
        <p:nvSpPr>
          <p:cNvPr id="7" name="Titre 1"/>
          <p:cNvSpPr>
            <a:spLocks noGrp="1"/>
          </p:cNvSpPr>
          <p:nvPr>
            <p:ph type="title" hasCustomPrompt="1"/>
          </p:nvPr>
        </p:nvSpPr>
        <p:spPr>
          <a:xfrm>
            <a:off x="609600" y="178964"/>
            <a:ext cx="10972800" cy="684076"/>
          </a:xfrm>
          <a:prstGeom prst="rect">
            <a:avLst/>
          </a:prstGeom>
        </p:spPr>
        <p:txBody>
          <a:bodyPr/>
          <a:lstStyle>
            <a:lvl1pPr algn="l">
              <a:defRPr sz="3200" b="1">
                <a:solidFill>
                  <a:srgbClr val="000000"/>
                </a:solidFill>
                <a:latin typeface="Calibri"/>
                <a:cs typeface="Calibri"/>
              </a:defRPr>
            </a:lvl1pPr>
          </a:lstStyle>
          <a:p>
            <a:r>
              <a:rPr lang="fr-FR" dirty="0" smtClean="0"/>
              <a:t>Cliquez ici pour modifier le titre</a:t>
            </a:r>
            <a:endParaRPr lang="fr-FR" dirty="0"/>
          </a:p>
        </p:txBody>
      </p:sp>
      <p:cxnSp>
        <p:nvCxnSpPr>
          <p:cNvPr id="8" name="Connecteur droit 7"/>
          <p:cNvCxnSpPr/>
          <p:nvPr userDrawn="1"/>
        </p:nvCxnSpPr>
        <p:spPr>
          <a:xfrm>
            <a:off x="623392" y="1484784"/>
            <a:ext cx="10945216"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Espace réservé du contenu 2"/>
          <p:cNvSpPr>
            <a:spLocks noGrp="1"/>
          </p:cNvSpPr>
          <p:nvPr>
            <p:ph sz="half" idx="11" hasCustomPrompt="1"/>
          </p:nvPr>
        </p:nvSpPr>
        <p:spPr>
          <a:xfrm>
            <a:off x="6288021" y="1916832"/>
            <a:ext cx="5384800" cy="3672408"/>
          </a:xfrm>
          <a:prstGeom prst="rect">
            <a:avLst/>
          </a:prstGeom>
        </p:spPr>
        <p:txBody>
          <a:bodyPr/>
          <a:lstStyle>
            <a:lvl1pPr>
              <a:defRPr sz="2400">
                <a:solidFill>
                  <a:srgbClr val="000000"/>
                </a:solidFill>
                <a:latin typeface="Calibri"/>
                <a:cs typeface="Calibri"/>
              </a:defRPr>
            </a:lvl1pPr>
            <a:lvl2pPr marL="355600" indent="-263525">
              <a:buClr>
                <a:srgbClr val="FFDD00"/>
              </a:buClr>
              <a:defRPr sz="2000">
                <a:latin typeface="Calibri"/>
                <a:cs typeface="Calibri"/>
              </a:defRPr>
            </a:lvl2pPr>
            <a:lvl3pPr marL="539750" indent="-184150">
              <a:buClr>
                <a:srgbClr val="22578B"/>
              </a:buClr>
              <a:defRPr sz="1800">
                <a:latin typeface="Calibri"/>
                <a:cs typeface="Calibri"/>
              </a:defRPr>
            </a:lvl3pPr>
            <a:lvl4pPr marL="803275" indent="-173038">
              <a:buClr>
                <a:srgbClr val="7399C6"/>
              </a:buClr>
              <a:defRPr sz="16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0"/>
            <a:r>
              <a:rPr lang="fr-FR" dirty="0" smtClean="0"/>
              <a:t>Cliquez ici pour modifier le texte </a:t>
            </a:r>
          </a:p>
          <a:p>
            <a:pPr lvl="1"/>
            <a:r>
              <a:rPr lang="fr-FR" dirty="0" smtClean="0"/>
              <a:t>Deuxième niveau</a:t>
            </a:r>
          </a:p>
          <a:p>
            <a:pPr lvl="2"/>
            <a:r>
              <a:rPr lang="fr-FR" dirty="0" smtClean="0"/>
              <a:t>Troisième niveau</a:t>
            </a:r>
          </a:p>
          <a:p>
            <a:pPr lvl="3"/>
            <a:r>
              <a:rPr lang="fr-FR" dirty="0" smtClean="0"/>
              <a:t>Quatrième niveau</a:t>
            </a:r>
          </a:p>
        </p:txBody>
      </p:sp>
      <p:sp>
        <p:nvSpPr>
          <p:cNvPr id="10" name="Sous-titre 2"/>
          <p:cNvSpPr>
            <a:spLocks noGrp="1"/>
          </p:cNvSpPr>
          <p:nvPr>
            <p:ph type="subTitle" idx="10" hasCustomPrompt="1"/>
          </p:nvPr>
        </p:nvSpPr>
        <p:spPr>
          <a:xfrm>
            <a:off x="611209" y="836712"/>
            <a:ext cx="9739808" cy="504056"/>
          </a:xfrm>
          <a:prstGeom prst="rect">
            <a:avLst/>
          </a:prstGeom>
        </p:spPr>
        <p:txBody>
          <a:bodyPr>
            <a:normAutofit/>
          </a:bodyPr>
          <a:lstStyle>
            <a:lvl1pPr marL="0" indent="0" algn="l">
              <a:buNone/>
              <a:defRPr sz="2000" b="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ici pour modifier le sous-titre</a:t>
            </a:r>
            <a:endParaRPr lang="fr-FR" dirty="0"/>
          </a:p>
        </p:txBody>
      </p:sp>
    </p:spTree>
    <p:extLst>
      <p:ext uri="{BB962C8B-B14F-4D97-AF65-F5344CB8AC3E}">
        <p14:creationId xmlns:p14="http://schemas.microsoft.com/office/powerpoint/2010/main" val="401052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텍스트 개체 틀 3"/>
          <p:cNvSpPr>
            <a:spLocks noGrp="1"/>
          </p:cNvSpPr>
          <p:nvPr>
            <p:ph type="body" sz="quarter" idx="14" hasCustomPrompt="1"/>
          </p:nvPr>
        </p:nvSpPr>
        <p:spPr>
          <a:xfrm>
            <a:off x="551384" y="1124744"/>
            <a:ext cx="11089754" cy="5184576"/>
          </a:xfrm>
          <a:prstGeom prst="rect">
            <a:avLst/>
          </a:prstGeom>
        </p:spPr>
        <p:txBody>
          <a:bodyPr/>
          <a:lstStyle>
            <a:lvl1pPr marL="0" indent="0" latinLnBrk="0">
              <a:buNone/>
              <a:defRPr baseline="0"/>
            </a:lvl1pPr>
          </a:lstStyle>
          <a:p>
            <a:pPr marL="265113" lvl="0" indent="-265113">
              <a:buFont typeface="Wingdings" panose="05000000000000000000" pitchFamily="2" charset="2"/>
              <a:buChar char="§"/>
            </a:pPr>
            <a:r>
              <a:rPr lang="en-US" altLang="ko-KR" dirty="0">
                <a:latin typeface="Calibri" panose="020F0502020204030204" pitchFamily="34" charset="0"/>
                <a:cs typeface="Calibri" panose="020F0502020204030204" pitchFamily="34" charset="0"/>
              </a:rPr>
              <a:t>Primary text font size : 28 point</a:t>
            </a:r>
          </a:p>
          <a:p>
            <a:pPr lvl="1"/>
            <a:r>
              <a:rPr lang="en-US" altLang="ko-KR" dirty="0">
                <a:latin typeface="Calibri" panose="020F0502020204030204" pitchFamily="34" charset="0"/>
                <a:cs typeface="Calibri" panose="020F0502020204030204" pitchFamily="34" charset="0"/>
              </a:rPr>
              <a:t>Secondary text font size : 24 point </a:t>
            </a:r>
          </a:p>
          <a:p>
            <a:pPr lvl="2">
              <a:buFontTx/>
              <a:buChar char="-"/>
            </a:pPr>
            <a:r>
              <a:rPr lang="en-US" altLang="ko-KR" dirty="0">
                <a:latin typeface="Calibri" panose="020F0502020204030204" pitchFamily="34" charset="0"/>
                <a:cs typeface="Calibri" panose="020F0502020204030204" pitchFamily="34" charset="0"/>
              </a:rPr>
              <a:t>All other text font size should be at least 20 point</a:t>
            </a:r>
          </a:p>
        </p:txBody>
      </p:sp>
      <p:sp>
        <p:nvSpPr>
          <p:cNvPr id="6" name="텍스트 개체 틀 14"/>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2450468338"/>
      </p:ext>
    </p:extLst>
  </p:cSld>
  <p:clrMapOvr>
    <a:masterClrMapping/>
  </p:clrMapOvr>
  <p:extLst>
    <p:ext uri="{DCECCB84-F9BA-43D5-87BE-67443E8EF086}">
      <p15:sldGuideLst xmlns:p15="http://schemas.microsoft.com/office/powerpoint/2012/main" xmlns="">
        <p15:guide id="1" pos="7333">
          <p15:clr>
            <a:srgbClr val="FBAE40"/>
          </p15:clr>
        </p15:guide>
        <p15:guide id="2" pos="347">
          <p15:clr>
            <a:srgbClr val="FBAE40"/>
          </p15:clr>
        </p15:guide>
        <p15:guide id="3" orient="horz" pos="7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uverture">
    <p:spTree>
      <p:nvGrpSpPr>
        <p:cNvPr id="1" name=""/>
        <p:cNvGrpSpPr/>
        <p:nvPr/>
      </p:nvGrpSpPr>
      <p:grpSpPr>
        <a:xfrm>
          <a:off x="0" y="0"/>
          <a:ext cx="0" cy="0"/>
          <a:chOff x="0" y="0"/>
          <a:chExt cx="0" cy="0"/>
        </a:xfrm>
      </p:grpSpPr>
      <p:pic>
        <p:nvPicPr>
          <p:cNvPr id="2" name="Image 1" descr="rech-cov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2987"/>
            <a:ext cx="12192000" cy="6858000"/>
          </a:xfrm>
          <a:prstGeom prst="rect">
            <a:avLst/>
          </a:prstGeom>
        </p:spPr>
      </p:pic>
      <p:sp>
        <p:nvSpPr>
          <p:cNvPr id="6" name="Rectangle 5"/>
          <p:cNvSpPr/>
          <p:nvPr userDrawn="1"/>
        </p:nvSpPr>
        <p:spPr>
          <a:xfrm>
            <a:off x="0" y="5661248"/>
            <a:ext cx="12192000" cy="11967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7" name="Sous-titre 2"/>
          <p:cNvSpPr>
            <a:spLocks noGrp="1"/>
          </p:cNvSpPr>
          <p:nvPr>
            <p:ph type="subTitle" idx="1" hasCustomPrompt="1"/>
          </p:nvPr>
        </p:nvSpPr>
        <p:spPr>
          <a:xfrm>
            <a:off x="623392" y="4617132"/>
            <a:ext cx="9739808" cy="1080120"/>
          </a:xfrm>
          <a:prstGeom prst="rect">
            <a:avLst/>
          </a:prstGeom>
        </p:spPr>
        <p:txBody>
          <a:bodyPr>
            <a:normAutofit/>
          </a:bodyPr>
          <a:lstStyle>
            <a:lvl1pPr marL="0" indent="0" algn="l">
              <a:buNone/>
              <a:defRPr sz="2000" b="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ici pour modifier le sous-titre</a:t>
            </a:r>
            <a:endParaRPr lang="fr-FR" dirty="0"/>
          </a:p>
        </p:txBody>
      </p:sp>
      <p:sp>
        <p:nvSpPr>
          <p:cNvPr id="8" name="Titre 1"/>
          <p:cNvSpPr>
            <a:spLocks noGrp="1"/>
          </p:cNvSpPr>
          <p:nvPr>
            <p:ph type="title" hasCustomPrompt="1"/>
          </p:nvPr>
        </p:nvSpPr>
        <p:spPr>
          <a:xfrm>
            <a:off x="609600" y="3501008"/>
            <a:ext cx="10972800" cy="1116124"/>
          </a:xfrm>
          <a:prstGeom prst="rect">
            <a:avLst/>
          </a:prstGeom>
        </p:spPr>
        <p:txBody>
          <a:bodyPr/>
          <a:lstStyle>
            <a:lvl1pPr algn="l">
              <a:defRPr sz="3600" b="1">
                <a:solidFill>
                  <a:schemeClr val="bg1"/>
                </a:solidFill>
                <a:latin typeface="Calibri"/>
                <a:cs typeface="Calibri"/>
              </a:defRPr>
            </a:lvl1pPr>
          </a:lstStyle>
          <a:p>
            <a:r>
              <a:rPr lang="fr-FR" dirty="0" smtClean="0"/>
              <a:t>Cliquez ici pour modifier le titre</a:t>
            </a:r>
            <a:endParaRPr lang="fr-FR" dirty="0"/>
          </a:p>
        </p:txBody>
      </p:sp>
      <p:sp>
        <p:nvSpPr>
          <p:cNvPr id="9" name="Rectangle 8"/>
          <p:cNvSpPr/>
          <p:nvPr userDrawn="1"/>
        </p:nvSpPr>
        <p:spPr>
          <a:xfrm>
            <a:off x="0" y="6768752"/>
            <a:ext cx="12192000" cy="116632"/>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11" name="Picture 2" descr="\\IT-file01\ECRIN_utilisateurs$\escanlan\Desktop\LOGO-ECRIN.jpg"/>
          <p:cNvPicPr>
            <a:picLocks noChangeAspect="1" noChangeArrowheads="1"/>
          </p:cNvPicPr>
          <p:nvPr userDrawn="1"/>
        </p:nvPicPr>
        <p:blipFill>
          <a:blip r:embed="rId3" cstate="print"/>
          <a:srcRect/>
          <a:stretch>
            <a:fillRect/>
          </a:stretch>
        </p:blipFill>
        <p:spPr bwMode="auto">
          <a:xfrm>
            <a:off x="623392" y="5774196"/>
            <a:ext cx="3215749" cy="967173"/>
          </a:xfrm>
          <a:prstGeom prst="rect">
            <a:avLst/>
          </a:prstGeom>
          <a:noFill/>
        </p:spPr>
      </p:pic>
      <p:sp>
        <p:nvSpPr>
          <p:cNvPr id="14" name="Espace réservé du texte 14"/>
          <p:cNvSpPr>
            <a:spLocks noGrp="1"/>
          </p:cNvSpPr>
          <p:nvPr>
            <p:ph type="body" sz="quarter" idx="12" hasCustomPrompt="1"/>
          </p:nvPr>
        </p:nvSpPr>
        <p:spPr>
          <a:xfrm>
            <a:off x="4175787" y="6021288"/>
            <a:ext cx="7488832" cy="576064"/>
          </a:xfrm>
          <a:prstGeom prst="rect">
            <a:avLst/>
          </a:prstGeom>
        </p:spPr>
        <p:txBody>
          <a:bodyPr vert="horz"/>
          <a:lstStyle>
            <a:lvl1pPr marL="0" indent="0" algn="r">
              <a:buNone/>
              <a:defRPr sz="2000" b="0">
                <a:latin typeface="Calibri"/>
                <a:cs typeface="Calibri"/>
              </a:defRPr>
            </a:lvl1pPr>
            <a:lvl2pPr>
              <a:defRPr sz="1600">
                <a:latin typeface="Calibri"/>
                <a:cs typeface="Calibri"/>
              </a:defRPr>
            </a:lvl2pPr>
          </a:lstStyle>
          <a:p>
            <a:pPr marL="0" indent="0" algn="r">
              <a:buNone/>
            </a:pPr>
            <a:r>
              <a:rPr lang="fr-FR" sz="1800" dirty="0" smtClean="0">
                <a:solidFill>
                  <a:srgbClr val="000000"/>
                </a:solidFill>
              </a:rPr>
              <a:t>Nom Intervenant </a:t>
            </a:r>
            <a:r>
              <a:rPr lang="fr-FR" sz="1800" dirty="0" smtClean="0">
                <a:solidFill>
                  <a:srgbClr val="000000"/>
                </a:solidFill>
                <a:cs typeface="Arial" panose="020B0604020202020204" pitchFamily="34" charset="0"/>
              </a:rPr>
              <a:t>| </a:t>
            </a:r>
            <a:r>
              <a:rPr lang="fr-FR" sz="1800" dirty="0" smtClean="0">
                <a:solidFill>
                  <a:srgbClr val="000000"/>
                </a:solidFill>
              </a:rPr>
              <a:t>dd-mm-</a:t>
            </a:r>
            <a:r>
              <a:rPr lang="fr-FR" sz="1800" dirty="0" err="1" smtClean="0">
                <a:solidFill>
                  <a:srgbClr val="000000"/>
                </a:solidFill>
              </a:rPr>
              <a:t>yyyy</a:t>
            </a:r>
            <a:endParaRPr lang="fr-FR" sz="180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260193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815413" y="1600201"/>
            <a:ext cx="10766987" cy="4525963"/>
          </a:xfrm>
          <a:prstGeom prst="rect">
            <a:avLst/>
          </a:prstGeom>
        </p:spPr>
        <p:txBody>
          <a:bodyPr/>
          <a:lstStyle>
            <a:lvl1pPr>
              <a:defRPr/>
            </a:lvl1pPr>
          </a:lstStyle>
          <a:p>
            <a:pPr lvl="0"/>
            <a:r>
              <a:rPr lang="fr-FR" dirty="0" err="1" smtClean="0"/>
              <a:t>Text</a:t>
            </a: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hasCustomPrompt="1"/>
          </p:nvPr>
        </p:nvSpPr>
        <p:spPr>
          <a:xfrm>
            <a:off x="3503712" y="274638"/>
            <a:ext cx="8064896" cy="994122"/>
          </a:xfrm>
          <a:prstGeom prst="rect">
            <a:avLst/>
          </a:prstGeom>
        </p:spPr>
        <p:txBody>
          <a:bodyPr/>
          <a:lstStyle>
            <a:lvl1pPr>
              <a:defRPr/>
            </a:lvl1pPr>
          </a:lstStyle>
          <a:p>
            <a:r>
              <a:rPr lang="en-GB" dirty="0" smtClean="0"/>
              <a:t>Heading</a:t>
            </a:r>
            <a:endParaRPr lang="fr-FR" dirty="0"/>
          </a:p>
        </p:txBody>
      </p:sp>
      <p:sp>
        <p:nvSpPr>
          <p:cNvPr id="9" name="Espace réservé du numéro de diapositive 8"/>
          <p:cNvSpPr>
            <a:spLocks noGrp="1"/>
          </p:cNvSpPr>
          <p:nvPr>
            <p:ph type="sldNum" sz="quarter" idx="11"/>
          </p:nvPr>
        </p:nvSpPr>
        <p:spPr/>
        <p:txBody>
          <a:bodyPr/>
          <a:lstStyle/>
          <a:p>
            <a:fld id="{39C502A6-9A25-4D89-992C-DFBCDEBB5DFB}" type="slidenum">
              <a:rPr lang="fr-FR" smtClean="0"/>
              <a:pPr/>
              <a:t>‹Nr.›</a:t>
            </a:fld>
            <a:endParaRPr lang="fr-FR" dirty="0"/>
          </a:p>
        </p:txBody>
      </p:sp>
      <p:sp>
        <p:nvSpPr>
          <p:cNvPr id="10" name="Espace réservé du pied de page 9"/>
          <p:cNvSpPr>
            <a:spLocks noGrp="1"/>
          </p:cNvSpPr>
          <p:nvPr>
            <p:ph type="ftr" sz="quarter" idx="12"/>
          </p:nvPr>
        </p:nvSpPr>
        <p:spPr>
          <a:xfrm>
            <a:off x="4165600" y="6356351"/>
            <a:ext cx="3860800" cy="365125"/>
          </a:xfrm>
          <a:prstGeom prst="rect">
            <a:avLst/>
          </a:prstGeom>
        </p:spPr>
        <p:txBody>
          <a:bodyPr/>
          <a:lstStyle/>
          <a:p>
            <a:endParaRPr lang="fr-FR"/>
          </a:p>
        </p:txBody>
      </p:sp>
    </p:spTree>
    <p:extLst>
      <p:ext uri="{BB962C8B-B14F-4D97-AF65-F5344CB8AC3E}">
        <p14:creationId xmlns:p14="http://schemas.microsoft.com/office/powerpoint/2010/main" val="187510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C23E-54B3-164C-9069-1A7E02AA05BD}"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38395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3C23E-54B3-164C-9069-1A7E02AA05BD}"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8126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3C23E-54B3-164C-9069-1A7E02AA05BD}"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92110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3C23E-54B3-164C-9069-1A7E02AA05BD}" type="datetimeFigureOut">
              <a:rPr lang="en-US" smtClean="0"/>
              <a:t>11/11/20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9426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3C23E-54B3-164C-9069-1A7E02AA05BD}" type="datetimeFigureOut">
              <a:rPr lang="en-US" smtClean="0"/>
              <a:t>11/11/20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91333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3C23E-54B3-164C-9069-1A7E02AA05BD}" type="datetimeFigureOut">
              <a:rPr lang="en-US" smtClean="0"/>
              <a:t>11/11/20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03047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3C23E-54B3-164C-9069-1A7E02AA05BD}"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89879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3C23E-54B3-164C-9069-1A7E02AA05BD}"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2FA9E-B9C3-6644-8D11-A87B68307B4E}" type="slidenum">
              <a:rPr lang="en-US" smtClean="0"/>
              <a:t>‹Nr.›</a:t>
            </a:fld>
            <a:endParaRPr lang="en-US"/>
          </a:p>
        </p:txBody>
      </p:sp>
    </p:spTree>
    <p:extLst>
      <p:ext uri="{BB962C8B-B14F-4D97-AF65-F5344CB8AC3E}">
        <p14:creationId xmlns:p14="http://schemas.microsoft.com/office/powerpoint/2010/main" val="1397796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3C23E-54B3-164C-9069-1A7E02AA05BD}" type="datetimeFigureOut">
              <a:rPr lang="en-US" smtClean="0"/>
              <a:t>11/11/20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2FA9E-B9C3-6644-8D11-A87B68307B4E}" type="slidenum">
              <a:rPr lang="en-US" smtClean="0"/>
              <a:t>‹Nr.›</a:t>
            </a:fld>
            <a:endParaRPr lang="en-US"/>
          </a:p>
        </p:txBody>
      </p:sp>
    </p:spTree>
    <p:extLst>
      <p:ext uri="{BB962C8B-B14F-4D97-AF65-F5344CB8AC3E}">
        <p14:creationId xmlns:p14="http://schemas.microsoft.com/office/powerpoint/2010/main" val="113113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hyperlink" Target="http://www.crigh.org/" TargetMode="External"/><Relationship Id="rId5" Type="http://schemas.openxmlformats.org/officeDocument/2006/relationships/image" Target="../media/image5.emf"/><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gif"/><Relationship Id="rId3" Type="http://schemas.openxmlformats.org/officeDocument/2006/relationships/hyperlink" Target="http://www.ncbi.nlm.nih.gov/pubmed/2665879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hyperlink" Target="http://www.oecd.org/sti/sci-tech/oecd-recommendation-governance-of-clinical-trials.pdf"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emf"/><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a:xfrm>
            <a:off x="1919536" y="188640"/>
            <a:ext cx="8496944" cy="3600400"/>
          </a:xfrm>
        </p:spPr>
        <p:txBody>
          <a:bodyPr anchor="t"/>
          <a:lstStyle/>
          <a:p>
            <a:pPr algn="ctr"/>
            <a:r>
              <a:rPr lang="fr-FR" dirty="0"/>
              <a:t/>
            </a:r>
            <a:br>
              <a:rPr lang="fr-FR" dirty="0"/>
            </a:br>
            <a:endParaRPr lang="fr-FR" dirty="0"/>
          </a:p>
        </p:txBody>
      </p:sp>
      <p:sp>
        <p:nvSpPr>
          <p:cNvPr id="17" name="Sous-titre 16"/>
          <p:cNvSpPr>
            <a:spLocks noGrp="1"/>
          </p:cNvSpPr>
          <p:nvPr>
            <p:ph type="subTitle" idx="1"/>
          </p:nvPr>
        </p:nvSpPr>
        <p:spPr>
          <a:xfrm>
            <a:off x="1847528" y="332656"/>
            <a:ext cx="8640960" cy="5184576"/>
          </a:xfrm>
        </p:spPr>
        <p:txBody>
          <a:bodyPr>
            <a:normAutofit/>
          </a:bodyPr>
          <a:lstStyle/>
          <a:p>
            <a:pPr algn="ctr"/>
            <a:r>
              <a:rPr lang="es-ES" b="1" dirty="0"/>
              <a:t>MINISTERIO DE CIENCIA, TECNOLOGÍA Y </a:t>
            </a:r>
            <a:r>
              <a:rPr lang="es-ES" b="1" dirty="0" smtClean="0"/>
              <a:t>TELECOMUNICACIONES</a:t>
            </a:r>
          </a:p>
          <a:p>
            <a:pPr algn="ctr"/>
            <a:r>
              <a:rPr lang="es-ES" b="1" i="1" dirty="0" smtClean="0"/>
              <a:t>Costa Rica</a:t>
            </a:r>
            <a:r>
              <a:rPr lang="fr-FR" b="1" i="1" dirty="0" smtClean="0"/>
              <a:t>, </a:t>
            </a:r>
            <a:r>
              <a:rPr lang="fr-FR" b="1" i="1" dirty="0" err="1" smtClean="0"/>
              <a:t>November</a:t>
            </a:r>
            <a:r>
              <a:rPr lang="fr-FR" b="1" i="1" dirty="0" smtClean="0"/>
              <a:t> 10th </a:t>
            </a:r>
            <a:r>
              <a:rPr lang="fr-FR" b="1" i="1" dirty="0"/>
              <a:t>2020</a:t>
            </a:r>
          </a:p>
          <a:p>
            <a:pPr algn="ctr"/>
            <a:endParaRPr lang="fr-FR" sz="2800" b="1" dirty="0"/>
          </a:p>
          <a:p>
            <a:pPr algn="ctr"/>
            <a:endParaRPr lang="fr-FR" b="1" dirty="0"/>
          </a:p>
          <a:p>
            <a:pPr algn="ctr"/>
            <a:r>
              <a:rPr lang="en-US" b="1" dirty="0"/>
              <a:t>II Workshop on Governance of Clinical Trials, recommendation of the </a:t>
            </a:r>
            <a:r>
              <a:rPr lang="en-US" b="1" dirty="0" smtClean="0"/>
              <a:t>OECD</a:t>
            </a:r>
            <a:endParaRPr lang="fr-FR" b="1" dirty="0"/>
          </a:p>
          <a:p>
            <a:pPr algn="ctr"/>
            <a:endParaRPr lang="fr-FR" b="1" dirty="0"/>
          </a:p>
          <a:p>
            <a:pPr algn="ctr"/>
            <a:r>
              <a:rPr lang="en-US" b="1" dirty="0"/>
              <a:t>Recommendation of the Council on the Governance of Clinical Trials</a:t>
            </a:r>
          </a:p>
          <a:p>
            <a:pPr algn="ctr"/>
            <a:r>
              <a:rPr lang="fr-FR" b="1" dirty="0"/>
              <a:t>(OECD/LEGAL/0397)</a:t>
            </a:r>
          </a:p>
          <a:p>
            <a:pPr algn="ctr"/>
            <a:endParaRPr lang="fr-FR" sz="3200" b="1" dirty="0"/>
          </a:p>
          <a:p>
            <a:pPr algn="ctr"/>
            <a:r>
              <a:rPr lang="fr-FR" sz="2400" i="1" dirty="0"/>
              <a:t>jacques.demotes@ecrin.org</a:t>
            </a:r>
          </a:p>
          <a:p>
            <a:pPr algn="ctr"/>
            <a:r>
              <a:rPr lang="fr-FR" sz="2400" i="1" dirty="0"/>
              <a:t>www.ecrin.org</a:t>
            </a:r>
          </a:p>
        </p:txBody>
      </p:sp>
      <p:sp>
        <p:nvSpPr>
          <p:cNvPr id="2" name="ZoneTexte 1"/>
          <p:cNvSpPr txBox="1"/>
          <p:nvPr/>
        </p:nvSpPr>
        <p:spPr>
          <a:xfrm>
            <a:off x="3689504" y="1745050"/>
            <a:ext cx="184666" cy="369332"/>
          </a:xfrm>
          <a:prstGeom prst="rect">
            <a:avLst/>
          </a:prstGeom>
          <a:noFill/>
        </p:spPr>
        <p:txBody>
          <a:bodyPr wrap="none" rtlCol="0">
            <a:spAutoFit/>
          </a:bodyPr>
          <a:lstStyle/>
          <a:p>
            <a:endParaRPr lang="fr-FR" dirty="0"/>
          </a:p>
        </p:txBody>
      </p:sp>
      <p:sp>
        <p:nvSpPr>
          <p:cNvPr id="7" name="Espace réservé du texte 14"/>
          <p:cNvSpPr>
            <a:spLocks noGrp="1"/>
          </p:cNvSpPr>
          <p:nvPr>
            <p:ph type="body" sz="quarter" idx="12"/>
          </p:nvPr>
        </p:nvSpPr>
        <p:spPr>
          <a:xfrm>
            <a:off x="6007877" y="5924324"/>
            <a:ext cx="5688632" cy="576064"/>
          </a:xfrm>
          <a:prstGeom prst="rect">
            <a:avLst/>
          </a:prstGeom>
        </p:spPr>
        <p:txBody>
          <a:bodyPr vert="horz">
            <a:noAutofit/>
          </a:bodyPr>
          <a:lstStyle>
            <a:lvl1pPr marL="0" indent="0" algn="r">
              <a:buNone/>
              <a:defRPr sz="2000" b="0">
                <a:latin typeface="Calibri"/>
                <a:cs typeface="Calibri"/>
              </a:defRPr>
            </a:lvl1pPr>
            <a:lvl2pPr>
              <a:defRPr sz="1600">
                <a:latin typeface="Calibri"/>
                <a:cs typeface="Calibri"/>
              </a:defRPr>
            </a:lvl2pPr>
          </a:lstStyle>
          <a:p>
            <a:r>
              <a:rPr lang="fr-FR" b="1" dirty="0">
                <a:cs typeface="Arial" panose="020B0604020202020204" pitchFamily="34" charset="0"/>
              </a:rPr>
              <a:t>Jacques Demotes</a:t>
            </a:r>
          </a:p>
          <a:p>
            <a:r>
              <a:rPr lang="fr-FR" b="1" dirty="0" smtClean="0">
                <a:cs typeface="Arial" panose="020B0604020202020204" pitchFamily="34" charset="0"/>
              </a:rPr>
              <a:t>10 </a:t>
            </a:r>
            <a:r>
              <a:rPr lang="fr-FR" b="1" dirty="0" err="1" smtClean="0">
                <a:cs typeface="Arial" panose="020B0604020202020204" pitchFamily="34" charset="0"/>
              </a:rPr>
              <a:t>November</a:t>
            </a:r>
            <a:r>
              <a:rPr lang="fr-FR" b="1" dirty="0" smtClean="0">
                <a:cs typeface="Arial" panose="020B0604020202020204" pitchFamily="34" charset="0"/>
              </a:rPr>
              <a:t> </a:t>
            </a:r>
            <a:r>
              <a:rPr lang="fr-FR" b="1" dirty="0">
                <a:solidFill>
                  <a:srgbClr val="000000"/>
                </a:solidFill>
              </a:rPr>
              <a:t>2020</a:t>
            </a:r>
            <a:endParaRPr lang="fr-FR" b="1" dirty="0">
              <a:solidFill>
                <a:srgbClr val="000000"/>
              </a:solidFill>
              <a:cs typeface="Arial" panose="020B0604020202020204" pitchFamily="34" charset="0"/>
            </a:endParaRPr>
          </a:p>
        </p:txBody>
      </p:sp>
    </p:spTree>
    <p:extLst>
      <p:ext uri="{BB962C8B-B14F-4D97-AF65-F5344CB8AC3E}">
        <p14:creationId xmlns:p14="http://schemas.microsoft.com/office/powerpoint/2010/main" val="6614628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8184232" y="5877273"/>
            <a:ext cx="2133600" cy="365125"/>
          </a:xfrm>
          <a:prstGeom prst="rect">
            <a:avLst/>
          </a:prstGeom>
        </p:spPr>
        <p:txBody>
          <a:bodyPr/>
          <a:lstStyle/>
          <a:p>
            <a:pPr algn="r"/>
            <a:fld id="{39C502A6-9A25-4D89-992C-DFBCDEBB5DFB}" type="slidenum">
              <a:rPr lang="fr-FR" smtClean="0">
                <a:solidFill>
                  <a:srgbClr val="FFFFFF"/>
                </a:solidFill>
                <a:latin typeface="Lato Black"/>
                <a:cs typeface="Lato Black"/>
              </a:rPr>
              <a:pPr algn="r"/>
              <a:t>10</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8282880" y="623222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a:solidFill>
                  <a:schemeClr val="bg2">
                    <a:lumMod val="50000"/>
                  </a:schemeClr>
                </a:solidFill>
              </a:rPr>
              <a:pPr/>
              <a:t>10</a:t>
            </a:fld>
            <a:endParaRPr lang="fr-FR" dirty="0">
              <a:solidFill>
                <a:schemeClr val="bg2">
                  <a:lumMod val="50000"/>
                </a:schemeClr>
              </a:solidFill>
            </a:endParaRPr>
          </a:p>
        </p:txBody>
      </p:sp>
      <p:sp>
        <p:nvSpPr>
          <p:cNvPr id="3" name="Titre 2"/>
          <p:cNvSpPr>
            <a:spLocks noGrp="1"/>
          </p:cNvSpPr>
          <p:nvPr>
            <p:ph type="title"/>
          </p:nvPr>
        </p:nvSpPr>
        <p:spPr>
          <a:xfrm>
            <a:off x="1775520" y="476672"/>
            <a:ext cx="6768752" cy="684076"/>
          </a:xfrm>
        </p:spPr>
        <p:txBody>
          <a:bodyPr>
            <a:normAutofit fontScale="90000"/>
          </a:bodyPr>
          <a:lstStyle/>
          <a:p>
            <a:pPr algn="ctr"/>
            <a:r>
              <a:rPr lang="fr-FR" dirty="0" smtClean="0"/>
              <a:t>Impact of </a:t>
            </a:r>
            <a:r>
              <a:rPr lang="fr-FR" dirty="0" err="1" smtClean="0"/>
              <a:t>risk</a:t>
            </a:r>
            <a:r>
              <a:rPr lang="fr-FR" dirty="0" smtClean="0"/>
              <a:t> </a:t>
            </a:r>
            <a:r>
              <a:rPr lang="fr-FR" dirty="0" err="1" smtClean="0"/>
              <a:t>categorization</a:t>
            </a:r>
            <a:r>
              <a:rPr lang="fr-FR" dirty="0" smtClean="0"/>
              <a:t> on the </a:t>
            </a:r>
            <a:r>
              <a:rPr lang="fr-FR" dirty="0" err="1" smtClean="0"/>
              <a:t>oversight</a:t>
            </a:r>
            <a:r>
              <a:rPr lang="fr-FR" dirty="0" smtClean="0"/>
              <a:t> and management of </a:t>
            </a:r>
            <a:r>
              <a:rPr lang="fr-FR" dirty="0" err="1" smtClean="0"/>
              <a:t>clinical</a:t>
            </a:r>
            <a:r>
              <a:rPr lang="fr-FR" dirty="0" smtClean="0"/>
              <a:t> trials</a:t>
            </a:r>
            <a:endParaRPr lang="fr-FR" dirty="0"/>
          </a:p>
        </p:txBody>
      </p:sp>
      <p:sp>
        <p:nvSpPr>
          <p:cNvPr id="13" name="Espace réservé du contenu 1"/>
          <p:cNvSpPr>
            <a:spLocks noGrp="1"/>
          </p:cNvSpPr>
          <p:nvPr>
            <p:ph idx="4294967295"/>
          </p:nvPr>
        </p:nvSpPr>
        <p:spPr>
          <a:xfrm>
            <a:off x="284480" y="1556792"/>
            <a:ext cx="9090720" cy="4824536"/>
          </a:xfrm>
          <a:prstGeom prst="rect">
            <a:avLst/>
          </a:prstGeom>
        </p:spPr>
        <p:txBody>
          <a:bodyPr>
            <a:noAutofit/>
          </a:bodyPr>
          <a:lstStyle/>
          <a:p>
            <a:pPr marL="265113" indent="-265113">
              <a:buClr>
                <a:srgbClr val="FFDD00"/>
              </a:buClr>
              <a:buFont typeface="Wingdings" charset="2"/>
              <a:buChar char="§"/>
            </a:pPr>
            <a:r>
              <a:rPr lang="de-DE" sz="2400" dirty="0" err="1"/>
              <a:t>Authorization</a:t>
            </a:r>
            <a:r>
              <a:rPr lang="de-DE" sz="2400" dirty="0"/>
              <a:t> </a:t>
            </a:r>
            <a:r>
              <a:rPr lang="de-DE" sz="2400" dirty="0" err="1"/>
              <a:t>by</a:t>
            </a:r>
            <a:r>
              <a:rPr lang="de-DE" sz="2400" dirty="0"/>
              <a:t> </a:t>
            </a:r>
            <a:r>
              <a:rPr lang="de-DE" sz="2400" dirty="0" err="1"/>
              <a:t>regulatory</a:t>
            </a:r>
            <a:r>
              <a:rPr lang="de-DE" sz="2400" dirty="0"/>
              <a:t> </a:t>
            </a:r>
            <a:r>
              <a:rPr lang="de-DE" sz="2400" dirty="0" err="1"/>
              <a:t>authority</a:t>
            </a:r>
            <a:endParaRPr lang="de-DE" sz="2400" dirty="0"/>
          </a:p>
          <a:p>
            <a:pPr marL="1065213" lvl="2" indent="-265113">
              <a:buClr>
                <a:srgbClr val="FFDD00"/>
              </a:buClr>
              <a:buFont typeface="Courier New" pitchFamily="49" charset="0"/>
              <a:buChar char="o"/>
            </a:pPr>
            <a:r>
              <a:rPr lang="de-DE" b="0" dirty="0" smtClean="0">
                <a:latin typeface="+mn-lt"/>
              </a:rPr>
              <a:t>optional for ‚</a:t>
            </a:r>
            <a:r>
              <a:rPr lang="de-DE" b="0" dirty="0" err="1" smtClean="0">
                <a:latin typeface="+mn-lt"/>
              </a:rPr>
              <a:t>usual</a:t>
            </a:r>
            <a:r>
              <a:rPr lang="de-DE" b="0" dirty="0" smtClean="0">
                <a:latin typeface="+mn-lt"/>
              </a:rPr>
              <a:t> </a:t>
            </a:r>
            <a:r>
              <a:rPr lang="de-DE" b="0" dirty="0" err="1" smtClean="0">
                <a:latin typeface="+mn-lt"/>
              </a:rPr>
              <a:t>care</a:t>
            </a:r>
            <a:r>
              <a:rPr lang="de-DE" b="0" dirty="0" smtClean="0">
                <a:latin typeface="+mn-lt"/>
              </a:rPr>
              <a:t>‘</a:t>
            </a:r>
          </a:p>
          <a:p>
            <a:pPr marL="265113" indent="-265113">
              <a:buClr>
                <a:srgbClr val="FFDD00"/>
              </a:buClr>
              <a:buFont typeface="Wingdings" charset="2"/>
              <a:buChar char="§"/>
            </a:pPr>
            <a:r>
              <a:rPr lang="de-DE" sz="2400" dirty="0" err="1"/>
              <a:t>Indemnification</a:t>
            </a:r>
            <a:r>
              <a:rPr lang="de-DE" sz="2400" dirty="0"/>
              <a:t> / </a:t>
            </a:r>
            <a:r>
              <a:rPr lang="de-DE" sz="2400" dirty="0" err="1"/>
              <a:t>insurance</a:t>
            </a:r>
            <a:endParaRPr lang="de-DE" sz="2400" dirty="0"/>
          </a:p>
          <a:p>
            <a:pPr marL="1008063" lvl="1" indent="-265113">
              <a:buClr>
                <a:srgbClr val="FFDD00"/>
              </a:buClr>
              <a:buFont typeface="Courier New" pitchFamily="49" charset="0"/>
              <a:buChar char="o"/>
            </a:pPr>
            <a:r>
              <a:rPr lang="de-DE" dirty="0" err="1"/>
              <a:t>coverage</a:t>
            </a:r>
            <a:r>
              <a:rPr lang="de-DE" dirty="0"/>
              <a:t> </a:t>
            </a:r>
            <a:r>
              <a:rPr lang="de-DE" dirty="0" err="1"/>
              <a:t>by</a:t>
            </a:r>
            <a:r>
              <a:rPr lang="de-DE" dirty="0"/>
              <a:t> </a:t>
            </a:r>
            <a:r>
              <a:rPr lang="de-DE" dirty="0" err="1"/>
              <a:t>public</a:t>
            </a:r>
            <a:r>
              <a:rPr lang="de-DE" dirty="0"/>
              <a:t> </a:t>
            </a:r>
            <a:r>
              <a:rPr lang="de-DE" dirty="0" err="1"/>
              <a:t>health</a:t>
            </a:r>
            <a:r>
              <a:rPr lang="de-DE" dirty="0"/>
              <a:t> </a:t>
            </a:r>
            <a:r>
              <a:rPr lang="de-DE" dirty="0" err="1"/>
              <a:t>system</a:t>
            </a:r>
            <a:r>
              <a:rPr lang="de-DE" dirty="0"/>
              <a:t> for ‚</a:t>
            </a:r>
            <a:r>
              <a:rPr lang="de-DE" dirty="0" err="1"/>
              <a:t>usual</a:t>
            </a:r>
            <a:r>
              <a:rPr lang="de-DE" dirty="0"/>
              <a:t> </a:t>
            </a:r>
            <a:r>
              <a:rPr lang="de-DE" dirty="0" err="1"/>
              <a:t>care</a:t>
            </a:r>
            <a:r>
              <a:rPr lang="de-DE" dirty="0"/>
              <a:t>‘ and </a:t>
            </a:r>
            <a:r>
              <a:rPr lang="de-DE" dirty="0" err="1"/>
              <a:t>established</a:t>
            </a:r>
            <a:r>
              <a:rPr lang="de-DE" dirty="0"/>
              <a:t> off-</a:t>
            </a:r>
            <a:r>
              <a:rPr lang="de-DE" dirty="0" err="1"/>
              <a:t>label</a:t>
            </a:r>
            <a:r>
              <a:rPr lang="de-DE" dirty="0"/>
              <a:t> </a:t>
            </a:r>
            <a:r>
              <a:rPr lang="de-DE" dirty="0" err="1"/>
              <a:t>use</a:t>
            </a:r>
            <a:endParaRPr lang="de-DE" dirty="0"/>
          </a:p>
          <a:p>
            <a:pPr marL="265113" indent="-265113">
              <a:buClr>
                <a:srgbClr val="FFDD00"/>
              </a:buClr>
              <a:buFont typeface="Wingdings" charset="2"/>
              <a:buChar char="§"/>
            </a:pPr>
            <a:r>
              <a:rPr lang="de-DE" sz="2400" dirty="0" err="1"/>
              <a:t>Cost</a:t>
            </a:r>
            <a:r>
              <a:rPr lang="de-DE" sz="2400" dirty="0"/>
              <a:t> of IMP</a:t>
            </a:r>
          </a:p>
          <a:p>
            <a:pPr marL="1008063" lvl="1" indent="-265113">
              <a:buClr>
                <a:srgbClr val="FFDD00"/>
              </a:buClr>
              <a:buFont typeface="Courier New" pitchFamily="49" charset="0"/>
              <a:buChar char="o"/>
            </a:pPr>
            <a:r>
              <a:rPr lang="de-DE" dirty="0" err="1"/>
              <a:t>borne</a:t>
            </a:r>
            <a:r>
              <a:rPr lang="de-DE" dirty="0"/>
              <a:t> </a:t>
            </a:r>
            <a:r>
              <a:rPr lang="de-DE" dirty="0" err="1"/>
              <a:t>by</a:t>
            </a:r>
            <a:r>
              <a:rPr lang="de-DE" dirty="0"/>
              <a:t> </a:t>
            </a:r>
            <a:r>
              <a:rPr lang="de-DE" dirty="0" err="1"/>
              <a:t>healthcare</a:t>
            </a:r>
            <a:r>
              <a:rPr lang="de-DE" dirty="0"/>
              <a:t> </a:t>
            </a:r>
            <a:r>
              <a:rPr lang="de-DE" dirty="0" err="1"/>
              <a:t>payer</a:t>
            </a:r>
            <a:r>
              <a:rPr lang="de-DE" dirty="0"/>
              <a:t> in ‚</a:t>
            </a:r>
            <a:r>
              <a:rPr lang="de-DE" dirty="0" err="1"/>
              <a:t>usual</a:t>
            </a:r>
            <a:r>
              <a:rPr lang="de-DE" dirty="0"/>
              <a:t> </a:t>
            </a:r>
            <a:r>
              <a:rPr lang="de-DE" dirty="0" err="1"/>
              <a:t>care</a:t>
            </a:r>
            <a:r>
              <a:rPr lang="de-DE" dirty="0"/>
              <a:t>‘ and </a:t>
            </a:r>
            <a:r>
              <a:rPr lang="de-DE" dirty="0" err="1"/>
              <a:t>established</a:t>
            </a:r>
            <a:r>
              <a:rPr lang="de-DE" dirty="0"/>
              <a:t> off-</a:t>
            </a:r>
            <a:r>
              <a:rPr lang="de-DE" dirty="0" err="1"/>
              <a:t>label</a:t>
            </a:r>
            <a:r>
              <a:rPr lang="de-DE" dirty="0"/>
              <a:t> </a:t>
            </a:r>
            <a:r>
              <a:rPr lang="de-DE" dirty="0" err="1"/>
              <a:t>use</a:t>
            </a:r>
            <a:endParaRPr lang="de-DE" dirty="0"/>
          </a:p>
          <a:p>
            <a:pPr marL="1008063" lvl="1" indent="-265113">
              <a:buClr>
                <a:srgbClr val="FFDD00"/>
              </a:buClr>
              <a:buFont typeface="Courier New" pitchFamily="49" charset="0"/>
              <a:buChar char="o"/>
            </a:pPr>
            <a:r>
              <a:rPr lang="de-DE" dirty="0" err="1"/>
              <a:t>Cost-effective</a:t>
            </a:r>
            <a:r>
              <a:rPr lang="de-DE" dirty="0"/>
              <a:t> </a:t>
            </a:r>
            <a:r>
              <a:rPr lang="de-DE" dirty="0" err="1"/>
              <a:t>tracing</a:t>
            </a:r>
            <a:r>
              <a:rPr lang="de-DE" dirty="0"/>
              <a:t> and </a:t>
            </a:r>
            <a:r>
              <a:rPr lang="de-DE" dirty="0" err="1"/>
              <a:t>labelling</a:t>
            </a:r>
            <a:endParaRPr lang="de-DE" dirty="0"/>
          </a:p>
          <a:p>
            <a:pPr marL="265113" indent="-265113">
              <a:buClr>
                <a:srgbClr val="FFDD00"/>
              </a:buClr>
              <a:buFont typeface="Wingdings" charset="2"/>
              <a:buChar char="§"/>
            </a:pPr>
            <a:r>
              <a:rPr lang="de-DE" sz="2400" dirty="0" err="1"/>
              <a:t>Documents</a:t>
            </a:r>
            <a:endParaRPr lang="de-DE" sz="2400" dirty="0"/>
          </a:p>
          <a:p>
            <a:pPr marL="665163" lvl="1" indent="-265113">
              <a:buClr>
                <a:srgbClr val="FFDD00"/>
              </a:buClr>
              <a:buFont typeface="Courier New" pitchFamily="49" charset="0"/>
              <a:buChar char="o"/>
            </a:pPr>
            <a:r>
              <a:rPr lang="de-DE" dirty="0" err="1"/>
              <a:t>Investigator</a:t>
            </a:r>
            <a:r>
              <a:rPr lang="de-DE" dirty="0"/>
              <a:t> </a:t>
            </a:r>
            <a:r>
              <a:rPr lang="de-DE" dirty="0" err="1"/>
              <a:t>brochure</a:t>
            </a:r>
            <a:r>
              <a:rPr lang="de-DE" dirty="0"/>
              <a:t> </a:t>
            </a:r>
            <a:r>
              <a:rPr lang="de-DE" dirty="0" err="1"/>
              <a:t>replaced</a:t>
            </a:r>
            <a:r>
              <a:rPr lang="de-DE" dirty="0"/>
              <a:t> </a:t>
            </a:r>
            <a:r>
              <a:rPr lang="de-DE" dirty="0" err="1"/>
              <a:t>by</a:t>
            </a:r>
            <a:r>
              <a:rPr lang="de-DE" dirty="0"/>
              <a:t> </a:t>
            </a:r>
            <a:r>
              <a:rPr lang="de-DE" dirty="0" err="1"/>
              <a:t>summary</a:t>
            </a:r>
            <a:r>
              <a:rPr lang="de-DE" dirty="0"/>
              <a:t> of </a:t>
            </a:r>
            <a:r>
              <a:rPr lang="de-DE" dirty="0" err="1"/>
              <a:t>product</a:t>
            </a:r>
            <a:r>
              <a:rPr lang="de-DE" dirty="0"/>
              <a:t> </a:t>
            </a:r>
            <a:r>
              <a:rPr lang="de-DE" dirty="0" err="1"/>
              <a:t>characteristics</a:t>
            </a:r>
            <a:r>
              <a:rPr lang="de-DE" dirty="0"/>
              <a:t>, </a:t>
            </a:r>
            <a:r>
              <a:rPr lang="de-DE" dirty="0" err="1"/>
              <a:t>no</a:t>
            </a:r>
            <a:r>
              <a:rPr lang="de-DE" dirty="0"/>
              <a:t> IMP dossier for </a:t>
            </a:r>
            <a:r>
              <a:rPr lang="de-DE" dirty="0" err="1"/>
              <a:t>low</a:t>
            </a:r>
            <a:r>
              <a:rPr lang="de-DE" dirty="0"/>
              <a:t> </a:t>
            </a:r>
            <a:r>
              <a:rPr lang="de-DE" dirty="0" err="1"/>
              <a:t>risk</a:t>
            </a:r>
            <a:r>
              <a:rPr lang="de-DE" dirty="0"/>
              <a:t> </a:t>
            </a:r>
            <a:r>
              <a:rPr lang="de-DE" dirty="0" err="1"/>
              <a:t>trials</a:t>
            </a:r>
            <a:endParaRPr lang="de-DE" dirty="0"/>
          </a:p>
        </p:txBody>
      </p:sp>
      <p:pic>
        <p:nvPicPr>
          <p:cNvPr id="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3258" y="1666869"/>
            <a:ext cx="2988742" cy="385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2213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8184232" y="5877273"/>
            <a:ext cx="2133600" cy="365125"/>
          </a:xfrm>
          <a:prstGeom prst="rect">
            <a:avLst/>
          </a:prstGeom>
        </p:spPr>
        <p:txBody>
          <a:bodyPr/>
          <a:lstStyle/>
          <a:p>
            <a:pPr algn="r"/>
            <a:fld id="{39C502A6-9A25-4D89-992C-DFBCDEBB5DFB}" type="slidenum">
              <a:rPr lang="fr-FR" smtClean="0">
                <a:solidFill>
                  <a:srgbClr val="FFFFFF"/>
                </a:solidFill>
                <a:latin typeface="Lato Black"/>
                <a:cs typeface="Lato Black"/>
              </a:rPr>
              <a:pPr algn="r"/>
              <a:t>11</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8282880" y="623222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a:solidFill>
                  <a:schemeClr val="bg2">
                    <a:lumMod val="50000"/>
                  </a:schemeClr>
                </a:solidFill>
              </a:rPr>
              <a:pPr/>
              <a:t>11</a:t>
            </a:fld>
            <a:endParaRPr lang="fr-FR" dirty="0">
              <a:solidFill>
                <a:schemeClr val="bg2">
                  <a:lumMod val="50000"/>
                </a:schemeClr>
              </a:solidFill>
            </a:endParaRPr>
          </a:p>
        </p:txBody>
      </p:sp>
      <p:sp>
        <p:nvSpPr>
          <p:cNvPr id="3" name="Titre 2"/>
          <p:cNvSpPr>
            <a:spLocks noGrp="1"/>
          </p:cNvSpPr>
          <p:nvPr>
            <p:ph type="title"/>
          </p:nvPr>
        </p:nvSpPr>
        <p:spPr>
          <a:xfrm>
            <a:off x="436880" y="476672"/>
            <a:ext cx="11277600" cy="684076"/>
          </a:xfrm>
        </p:spPr>
        <p:txBody>
          <a:bodyPr>
            <a:normAutofit fontScale="90000"/>
          </a:bodyPr>
          <a:lstStyle/>
          <a:p>
            <a:pPr algn="ctr"/>
            <a:r>
              <a:rPr lang="fr-FR" dirty="0" smtClean="0"/>
              <a:t>Impact of trial-</a:t>
            </a:r>
            <a:r>
              <a:rPr lang="fr-FR" dirty="0" err="1" smtClean="0"/>
              <a:t>specific</a:t>
            </a:r>
            <a:r>
              <a:rPr lang="fr-FR" dirty="0" smtClean="0"/>
              <a:t> </a:t>
            </a:r>
            <a:r>
              <a:rPr lang="fr-FR" dirty="0" err="1" smtClean="0"/>
              <a:t>risk</a:t>
            </a:r>
            <a:r>
              <a:rPr lang="fr-FR" dirty="0" smtClean="0"/>
              <a:t> </a:t>
            </a:r>
            <a:r>
              <a:rPr lang="fr-FR" dirty="0" err="1" smtClean="0"/>
              <a:t>assessment</a:t>
            </a:r>
            <a:r>
              <a:rPr lang="fr-FR" dirty="0" smtClean="0"/>
              <a:t> : </a:t>
            </a:r>
            <a:br>
              <a:rPr lang="fr-FR" dirty="0" smtClean="0"/>
            </a:br>
            <a:r>
              <a:rPr lang="fr-FR" dirty="0" err="1" smtClean="0"/>
              <a:t>risk</a:t>
            </a:r>
            <a:r>
              <a:rPr lang="fr-FR" dirty="0" smtClean="0"/>
              <a:t> adaptation and </a:t>
            </a:r>
            <a:r>
              <a:rPr lang="fr-FR" dirty="0" err="1" smtClean="0"/>
              <a:t>risk</a:t>
            </a:r>
            <a:r>
              <a:rPr lang="fr-FR" dirty="0" smtClean="0"/>
              <a:t> mitigation</a:t>
            </a:r>
            <a:endParaRPr lang="fr-FR" dirty="0"/>
          </a:p>
        </p:txBody>
      </p:sp>
      <p:sp>
        <p:nvSpPr>
          <p:cNvPr id="13" name="Espace réservé du contenu 1"/>
          <p:cNvSpPr>
            <a:spLocks noGrp="1"/>
          </p:cNvSpPr>
          <p:nvPr>
            <p:ph idx="4294967295"/>
          </p:nvPr>
        </p:nvSpPr>
        <p:spPr>
          <a:xfrm>
            <a:off x="436880" y="1556792"/>
            <a:ext cx="8554720" cy="4824536"/>
          </a:xfrm>
          <a:prstGeom prst="rect">
            <a:avLst/>
          </a:prstGeom>
        </p:spPr>
        <p:txBody>
          <a:bodyPr>
            <a:noAutofit/>
          </a:bodyPr>
          <a:lstStyle/>
          <a:p>
            <a:pPr marL="265113" indent="-265113">
              <a:buClr>
                <a:srgbClr val="FFDD00"/>
              </a:buClr>
              <a:buFont typeface="Wingdings" charset="2"/>
              <a:buChar char="§"/>
            </a:pPr>
            <a:r>
              <a:rPr lang="de-DE" sz="2400" dirty="0" err="1"/>
              <a:t>Approval</a:t>
            </a:r>
            <a:r>
              <a:rPr lang="de-DE" sz="2400" dirty="0"/>
              <a:t> </a:t>
            </a:r>
            <a:r>
              <a:rPr lang="de-DE" sz="2400" dirty="0" err="1"/>
              <a:t>by</a:t>
            </a:r>
            <a:r>
              <a:rPr lang="de-DE" sz="2400" dirty="0"/>
              <a:t> </a:t>
            </a:r>
            <a:r>
              <a:rPr lang="de-DE" sz="2400" dirty="0" err="1"/>
              <a:t>regulatory</a:t>
            </a:r>
            <a:r>
              <a:rPr lang="de-DE" sz="2400" dirty="0"/>
              <a:t> </a:t>
            </a:r>
            <a:r>
              <a:rPr lang="de-DE" sz="2400" dirty="0" err="1"/>
              <a:t>authority</a:t>
            </a:r>
            <a:endParaRPr lang="de-DE" sz="2400" dirty="0"/>
          </a:p>
          <a:p>
            <a:pPr marL="1065213" lvl="2" indent="-265113">
              <a:buClr>
                <a:srgbClr val="FFDD00"/>
              </a:buClr>
              <a:buFont typeface="Courier New" pitchFamily="49" charset="0"/>
              <a:buChar char="o"/>
            </a:pPr>
            <a:r>
              <a:rPr lang="de-DE" b="0" dirty="0" err="1" smtClean="0">
                <a:latin typeface="+mn-lt"/>
              </a:rPr>
              <a:t>Adapt</a:t>
            </a:r>
            <a:r>
              <a:rPr lang="de-DE" b="0" dirty="0" smtClean="0">
                <a:latin typeface="+mn-lt"/>
              </a:rPr>
              <a:t> the </a:t>
            </a:r>
            <a:r>
              <a:rPr lang="de-DE" b="0" dirty="0" err="1" smtClean="0">
                <a:latin typeface="+mn-lt"/>
              </a:rPr>
              <a:t>content</a:t>
            </a:r>
            <a:r>
              <a:rPr lang="de-DE" b="0" dirty="0" smtClean="0">
                <a:latin typeface="+mn-lt"/>
              </a:rPr>
              <a:t> of </a:t>
            </a:r>
            <a:r>
              <a:rPr lang="de-DE" b="0" dirty="0" err="1" smtClean="0">
                <a:latin typeface="+mn-lt"/>
              </a:rPr>
              <a:t>application</a:t>
            </a:r>
            <a:r>
              <a:rPr lang="de-DE" b="0" dirty="0" smtClean="0">
                <a:latin typeface="+mn-lt"/>
              </a:rPr>
              <a:t> dossier</a:t>
            </a:r>
          </a:p>
          <a:p>
            <a:pPr marL="265113" indent="-265113">
              <a:buClr>
                <a:srgbClr val="FFDD00"/>
              </a:buClr>
              <a:buFont typeface="Wingdings" charset="2"/>
              <a:buChar char="§"/>
            </a:pPr>
            <a:r>
              <a:rPr lang="de-DE" sz="2400" dirty="0" err="1"/>
              <a:t>Safety</a:t>
            </a:r>
            <a:r>
              <a:rPr lang="de-DE" sz="2400" dirty="0"/>
              <a:t> </a:t>
            </a:r>
            <a:r>
              <a:rPr lang="de-DE" sz="2400" dirty="0" err="1"/>
              <a:t>reporting</a:t>
            </a:r>
            <a:endParaRPr lang="de-DE" sz="2400" dirty="0"/>
          </a:p>
          <a:p>
            <a:pPr marL="1065213" lvl="2" indent="-265113">
              <a:buClr>
                <a:srgbClr val="FFDD00"/>
              </a:buClr>
              <a:buFont typeface="Courier New" pitchFamily="49" charset="0"/>
              <a:buChar char="o"/>
            </a:pPr>
            <a:r>
              <a:rPr lang="de-DE" dirty="0" smtClean="0"/>
              <a:t>Protocol </a:t>
            </a:r>
            <a:r>
              <a:rPr lang="de-DE" dirty="0" err="1" smtClean="0"/>
              <a:t>may</a:t>
            </a:r>
            <a:r>
              <a:rPr lang="de-DE" dirty="0" smtClean="0"/>
              <a:t> </a:t>
            </a:r>
            <a:r>
              <a:rPr lang="de-DE" dirty="0" err="1" smtClean="0"/>
              <a:t>contain</a:t>
            </a:r>
            <a:r>
              <a:rPr lang="de-DE" dirty="0" smtClean="0"/>
              <a:t> </a:t>
            </a:r>
            <a:r>
              <a:rPr lang="de-DE" dirty="0" err="1" smtClean="0"/>
              <a:t>specific</a:t>
            </a:r>
            <a:r>
              <a:rPr lang="de-DE" dirty="0" smtClean="0"/>
              <a:t> </a:t>
            </a:r>
            <a:r>
              <a:rPr lang="de-DE" dirty="0" err="1" smtClean="0"/>
              <a:t>provisions</a:t>
            </a:r>
            <a:r>
              <a:rPr lang="de-DE" dirty="0" smtClean="0"/>
              <a:t> on the </a:t>
            </a:r>
            <a:r>
              <a:rPr lang="de-DE" dirty="0" err="1" smtClean="0"/>
              <a:t>reporting</a:t>
            </a:r>
            <a:r>
              <a:rPr lang="de-DE" dirty="0" smtClean="0"/>
              <a:t> of </a:t>
            </a:r>
            <a:r>
              <a:rPr lang="de-DE" dirty="0" err="1" smtClean="0"/>
              <a:t>foreseeable</a:t>
            </a:r>
            <a:r>
              <a:rPr lang="de-DE" dirty="0" smtClean="0"/>
              <a:t> </a:t>
            </a:r>
            <a:r>
              <a:rPr lang="de-DE" dirty="0" err="1" smtClean="0"/>
              <a:t>adverse</a:t>
            </a:r>
            <a:r>
              <a:rPr lang="de-DE" dirty="0" smtClean="0"/>
              <a:t> </a:t>
            </a:r>
            <a:r>
              <a:rPr lang="de-DE" dirty="0" err="1" smtClean="0"/>
              <a:t>event</a:t>
            </a:r>
            <a:endParaRPr lang="de-DE" b="0" dirty="0" smtClean="0">
              <a:latin typeface="+mn-lt"/>
            </a:endParaRPr>
          </a:p>
          <a:p>
            <a:pPr marL="265113" indent="-265113">
              <a:buClr>
                <a:srgbClr val="FFDD00"/>
              </a:buClr>
              <a:buFont typeface="Wingdings" charset="2"/>
              <a:buChar char="§"/>
            </a:pPr>
            <a:r>
              <a:rPr lang="de-DE" sz="2400" dirty="0" err="1"/>
              <a:t>Indemnification</a:t>
            </a:r>
            <a:r>
              <a:rPr lang="de-DE" sz="2400" dirty="0"/>
              <a:t> / </a:t>
            </a:r>
            <a:r>
              <a:rPr lang="de-DE" sz="2400" dirty="0" err="1"/>
              <a:t>insurance</a:t>
            </a:r>
            <a:endParaRPr lang="de-DE" sz="2400" dirty="0"/>
          </a:p>
          <a:p>
            <a:pPr marL="1008063" lvl="1" indent="-265113">
              <a:buClr>
                <a:srgbClr val="FFDD00"/>
              </a:buClr>
              <a:buFont typeface="Courier New" pitchFamily="49" charset="0"/>
              <a:buChar char="o"/>
            </a:pPr>
            <a:r>
              <a:rPr lang="de-DE" dirty="0"/>
              <a:t>Same </a:t>
            </a:r>
            <a:r>
              <a:rPr lang="de-DE" dirty="0" err="1"/>
              <a:t>risk</a:t>
            </a:r>
            <a:r>
              <a:rPr lang="de-DE" dirty="0"/>
              <a:t> </a:t>
            </a:r>
            <a:r>
              <a:rPr lang="de-DE" dirty="0" err="1"/>
              <a:t>assessment</a:t>
            </a:r>
            <a:r>
              <a:rPr lang="de-DE" dirty="0"/>
              <a:t> </a:t>
            </a:r>
            <a:r>
              <a:rPr lang="de-DE" dirty="0" err="1"/>
              <a:t>principles</a:t>
            </a:r>
            <a:r>
              <a:rPr lang="de-DE" dirty="0"/>
              <a:t> </a:t>
            </a:r>
            <a:r>
              <a:rPr lang="de-DE" dirty="0" err="1"/>
              <a:t>should</a:t>
            </a:r>
            <a:r>
              <a:rPr lang="de-DE" dirty="0"/>
              <a:t> </a:t>
            </a:r>
            <a:r>
              <a:rPr lang="de-DE" dirty="0" err="1"/>
              <a:t>be</a:t>
            </a:r>
            <a:r>
              <a:rPr lang="de-DE" dirty="0"/>
              <a:t> </a:t>
            </a:r>
            <a:r>
              <a:rPr lang="de-DE" dirty="0" err="1"/>
              <a:t>used</a:t>
            </a:r>
            <a:r>
              <a:rPr lang="de-DE" dirty="0"/>
              <a:t> </a:t>
            </a:r>
            <a:r>
              <a:rPr lang="de-DE" dirty="0" err="1"/>
              <a:t>to</a:t>
            </a:r>
            <a:r>
              <a:rPr lang="de-DE" dirty="0"/>
              <a:t> </a:t>
            </a:r>
            <a:r>
              <a:rPr lang="de-DE" dirty="0" err="1"/>
              <a:t>determine</a:t>
            </a:r>
            <a:r>
              <a:rPr lang="de-DE" dirty="0"/>
              <a:t> </a:t>
            </a:r>
            <a:r>
              <a:rPr lang="de-DE" dirty="0" err="1"/>
              <a:t>risk</a:t>
            </a:r>
            <a:r>
              <a:rPr lang="de-DE" dirty="0"/>
              <a:t> / </a:t>
            </a:r>
            <a:r>
              <a:rPr lang="de-DE" dirty="0" err="1"/>
              <a:t>participant</a:t>
            </a:r>
            <a:r>
              <a:rPr lang="de-DE" dirty="0"/>
              <a:t> </a:t>
            </a:r>
            <a:r>
              <a:rPr lang="de-DE" dirty="0" err="1"/>
              <a:t>integrity</a:t>
            </a:r>
            <a:r>
              <a:rPr lang="de-DE" dirty="0"/>
              <a:t> and </a:t>
            </a:r>
            <a:r>
              <a:rPr lang="de-DE" dirty="0" err="1"/>
              <a:t>safety</a:t>
            </a:r>
            <a:endParaRPr lang="de-DE" dirty="0"/>
          </a:p>
          <a:p>
            <a:pPr marL="265113" indent="-265113">
              <a:buClr>
                <a:srgbClr val="FFDD00"/>
              </a:buClr>
              <a:buFont typeface="Wingdings" charset="2"/>
              <a:buChar char="§"/>
            </a:pPr>
            <a:r>
              <a:rPr lang="de-DE" sz="2400" dirty="0"/>
              <a:t>IMP </a:t>
            </a:r>
            <a:r>
              <a:rPr lang="de-DE" sz="2400" dirty="0" err="1"/>
              <a:t>management</a:t>
            </a:r>
            <a:endParaRPr lang="de-DE" sz="2400" dirty="0"/>
          </a:p>
          <a:p>
            <a:pPr marL="1008063" lvl="1" indent="-265113">
              <a:buClr>
                <a:srgbClr val="FFDD00"/>
              </a:buClr>
              <a:buFont typeface="Courier New" pitchFamily="49" charset="0"/>
              <a:buChar char="o"/>
            </a:pPr>
            <a:r>
              <a:rPr lang="de-DE" dirty="0" err="1"/>
              <a:t>Labeling</a:t>
            </a:r>
            <a:r>
              <a:rPr lang="de-DE" dirty="0"/>
              <a:t> </a:t>
            </a:r>
            <a:r>
              <a:rPr lang="de-DE" dirty="0" err="1"/>
              <a:t>adapted</a:t>
            </a:r>
            <a:r>
              <a:rPr lang="de-DE" dirty="0"/>
              <a:t> </a:t>
            </a:r>
            <a:r>
              <a:rPr lang="de-DE" dirty="0" err="1"/>
              <a:t>to</a:t>
            </a:r>
            <a:r>
              <a:rPr lang="de-DE" dirty="0"/>
              <a:t> </a:t>
            </a:r>
            <a:r>
              <a:rPr lang="de-DE" dirty="0" err="1"/>
              <a:t>protocol</a:t>
            </a:r>
            <a:r>
              <a:rPr lang="de-DE" dirty="0"/>
              <a:t> (</a:t>
            </a:r>
            <a:r>
              <a:rPr lang="de-DE" dirty="0" err="1"/>
              <a:t>blinding</a:t>
            </a:r>
            <a:r>
              <a:rPr lang="de-DE" dirty="0"/>
              <a:t>, </a:t>
            </a:r>
            <a:r>
              <a:rPr lang="de-DE" dirty="0" err="1"/>
              <a:t>administration</a:t>
            </a:r>
            <a:r>
              <a:rPr lang="de-DE" dirty="0"/>
              <a:t> </a:t>
            </a:r>
            <a:r>
              <a:rPr lang="de-DE" dirty="0" err="1"/>
              <a:t>etc</a:t>
            </a:r>
            <a:r>
              <a:rPr lang="de-DE" dirty="0"/>
              <a:t>)</a:t>
            </a:r>
          </a:p>
          <a:p>
            <a:pPr marL="265113" indent="-265113">
              <a:buClr>
                <a:srgbClr val="FFDD00"/>
              </a:buClr>
              <a:buFont typeface="Wingdings" charset="2"/>
              <a:buChar char="§"/>
            </a:pPr>
            <a:r>
              <a:rPr lang="de-DE" sz="2400" dirty="0"/>
              <a:t>Quality </a:t>
            </a:r>
            <a:r>
              <a:rPr lang="de-DE" sz="2400" dirty="0" err="1"/>
              <a:t>management</a:t>
            </a:r>
            <a:endParaRPr lang="de-DE" sz="2400" dirty="0"/>
          </a:p>
          <a:p>
            <a:pPr marL="665163" lvl="1" indent="-265113">
              <a:buClr>
                <a:srgbClr val="FFDD00"/>
              </a:buClr>
              <a:buFont typeface="Courier New" pitchFamily="49" charset="0"/>
              <a:buChar char="o"/>
            </a:pPr>
            <a:r>
              <a:rPr lang="de-DE" dirty="0" err="1"/>
              <a:t>Monitoring</a:t>
            </a:r>
            <a:r>
              <a:rPr lang="de-DE" dirty="0"/>
              <a:t> plan </a:t>
            </a:r>
            <a:r>
              <a:rPr lang="de-DE" dirty="0" err="1"/>
              <a:t>adapted</a:t>
            </a:r>
            <a:r>
              <a:rPr lang="de-DE" dirty="0"/>
              <a:t> </a:t>
            </a:r>
            <a:r>
              <a:rPr lang="de-DE" dirty="0" err="1"/>
              <a:t>to</a:t>
            </a:r>
            <a:r>
              <a:rPr lang="de-DE" dirty="0"/>
              <a:t> </a:t>
            </a:r>
            <a:r>
              <a:rPr lang="de-DE" dirty="0" err="1"/>
              <a:t>protocol</a:t>
            </a:r>
            <a:r>
              <a:rPr lang="de-DE" dirty="0"/>
              <a:t> and </a:t>
            </a:r>
            <a:r>
              <a:rPr lang="de-DE" dirty="0" err="1"/>
              <a:t>statistical</a:t>
            </a:r>
            <a:r>
              <a:rPr lang="de-DE" dirty="0"/>
              <a:t> plan </a:t>
            </a:r>
          </a:p>
        </p:txBody>
      </p:sp>
      <p:pic>
        <p:nvPicPr>
          <p:cNvPr id="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1656080"/>
            <a:ext cx="3119120" cy="402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3426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278296" y="3469725"/>
            <a:ext cx="3962400" cy="2984083"/>
          </a:xfrm>
        </p:spPr>
        <p:txBody>
          <a:bodyPr>
            <a:normAutofit/>
          </a:bodyPr>
          <a:lstStyle/>
          <a:p>
            <a:pPr>
              <a:defRPr/>
            </a:pPr>
            <a:r>
              <a:rPr lang="en-US" sz="2800" dirty="0">
                <a:latin typeface="+mn-lt"/>
              </a:rPr>
              <a:t>S</a:t>
            </a:r>
            <a:r>
              <a:rPr lang="en-US" sz="2800" dirty="0" smtClean="0">
                <a:latin typeface="+mn-lt"/>
              </a:rPr>
              <a:t>tratification </a:t>
            </a:r>
            <a:r>
              <a:rPr lang="en-US" sz="2800" dirty="0">
                <a:latin typeface="+mn-lt"/>
              </a:rPr>
              <a:t>and oversight </a:t>
            </a:r>
            <a:r>
              <a:rPr lang="en-US" sz="2800" dirty="0" smtClean="0">
                <a:latin typeface="+mn-lt"/>
              </a:rPr>
              <a:t>for clinical </a:t>
            </a:r>
            <a:r>
              <a:rPr lang="en-US" sz="2800" dirty="0">
                <a:latin typeface="+mn-lt"/>
              </a:rPr>
              <a:t>trials on medicinal products in various countries / regions</a:t>
            </a:r>
            <a:endParaRPr lang="fr-FR" sz="2800" dirty="0">
              <a:latin typeface="+mn-lt"/>
            </a:endParaRPr>
          </a:p>
        </p:txBody>
      </p:sp>
      <p:graphicFrame>
        <p:nvGraphicFramePr>
          <p:cNvPr id="4" name="Espace réservé du contenu 3"/>
          <p:cNvGraphicFramePr>
            <a:graphicFrameLocks noGrp="1"/>
          </p:cNvGraphicFramePr>
          <p:nvPr>
            <p:ph idx="1"/>
            <p:extLst/>
          </p:nvPr>
        </p:nvGraphicFramePr>
        <p:xfrm>
          <a:off x="4373218" y="197886"/>
          <a:ext cx="7703518" cy="6548727"/>
        </p:xfrm>
        <a:graphic>
          <a:graphicData uri="http://schemas.openxmlformats.org/drawingml/2006/table">
            <a:tbl>
              <a:tblPr/>
              <a:tblGrid>
                <a:gridCol w="1541124">
                  <a:extLst>
                    <a:ext uri="{9D8B030D-6E8A-4147-A177-3AD203B41FA5}">
                      <a16:colId xmlns:a16="http://schemas.microsoft.com/office/drawing/2014/main" xmlns="" val="20000"/>
                    </a:ext>
                  </a:extLst>
                </a:gridCol>
                <a:gridCol w="1279027">
                  <a:extLst>
                    <a:ext uri="{9D8B030D-6E8A-4147-A177-3AD203B41FA5}">
                      <a16:colId xmlns:a16="http://schemas.microsoft.com/office/drawing/2014/main" xmlns="" val="20001"/>
                    </a:ext>
                  </a:extLst>
                </a:gridCol>
                <a:gridCol w="1541122">
                  <a:extLst>
                    <a:ext uri="{9D8B030D-6E8A-4147-A177-3AD203B41FA5}">
                      <a16:colId xmlns:a16="http://schemas.microsoft.com/office/drawing/2014/main" xmlns="" val="20002"/>
                    </a:ext>
                  </a:extLst>
                </a:gridCol>
                <a:gridCol w="1417414">
                  <a:extLst>
                    <a:ext uri="{9D8B030D-6E8A-4147-A177-3AD203B41FA5}">
                      <a16:colId xmlns:a16="http://schemas.microsoft.com/office/drawing/2014/main" xmlns="" val="20003"/>
                    </a:ext>
                  </a:extLst>
                </a:gridCol>
                <a:gridCol w="1924831">
                  <a:extLst>
                    <a:ext uri="{9D8B030D-6E8A-4147-A177-3AD203B41FA5}">
                      <a16:colId xmlns:a16="http://schemas.microsoft.com/office/drawing/2014/main" xmlns="" val="20004"/>
                    </a:ext>
                  </a:extLst>
                </a:gridCol>
              </a:tblGrid>
              <a:tr h="838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a:ln>
                            <a:noFill/>
                          </a:ln>
                          <a:solidFill>
                            <a:schemeClr val="tx1"/>
                          </a:solidFill>
                          <a:effectLst/>
                          <a:latin typeface="Calibri" charset="0"/>
                          <a:ea typeface="Calibri" charset="0"/>
                          <a:cs typeface="Times New Roman" charset="0"/>
                        </a:rPr>
                        <a:t>Marketing authorisation status of the medicinal products</a:t>
                      </a:r>
                      <a:endParaRPr kumimoji="0" lang="fr-FR" sz="11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a:ln>
                            <a:noFill/>
                          </a:ln>
                          <a:solidFill>
                            <a:schemeClr val="tx1"/>
                          </a:solidFill>
                          <a:effectLst/>
                          <a:latin typeface="Calibri" charset="0"/>
                          <a:ea typeface="Calibri" charset="0"/>
                          <a:cs typeface="Times New Roman" charset="0"/>
                        </a:rPr>
                        <a:t>Non-authorised medicine</a:t>
                      </a:r>
                      <a:endParaRPr kumimoji="0" lang="fr-FR" sz="12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libri" charset="0"/>
                          <a:ea typeface="Calibri" charset="0"/>
                          <a:cs typeface="Times New Roman" charset="0"/>
                        </a:rPr>
                        <a:t>Authorised medicine, treatment regimen  outside marketing authorization</a:t>
                      </a:r>
                      <a:endParaRPr kumimoji="0" lang="fr-FR" sz="12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libri" charset="0"/>
                          <a:ea typeface="Calibri" charset="0"/>
                          <a:cs typeface="Times New Roman" charset="0"/>
                        </a:rPr>
                        <a:t> </a:t>
                      </a:r>
                      <a:endParaRPr kumimoji="0" lang="fr-FR"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a:ln>
                            <a:noFill/>
                          </a:ln>
                          <a:solidFill>
                            <a:schemeClr val="tx1"/>
                          </a:solidFill>
                          <a:effectLst/>
                          <a:latin typeface="Calibri" charset="0"/>
                          <a:ea typeface="Calibri" charset="0"/>
                          <a:cs typeface="Times New Roman" charset="0"/>
                        </a:rPr>
                        <a:t>Authorised</a:t>
                      </a:r>
                      <a:r>
                        <a:rPr kumimoji="0" lang="en-US" sz="1200" b="0" i="1" u="none" strike="noStrike" cap="none" normalizeH="0" baseline="0" dirty="0">
                          <a:ln>
                            <a:noFill/>
                          </a:ln>
                          <a:solidFill>
                            <a:schemeClr val="tx1"/>
                          </a:solidFill>
                          <a:effectLst/>
                          <a:latin typeface="Calibri" charset="0"/>
                          <a:ea typeface="Calibri" charset="0"/>
                          <a:cs typeface="Times New Roman" charset="0"/>
                        </a:rPr>
                        <a:t> medicine tested within marketing </a:t>
                      </a:r>
                      <a:r>
                        <a:rPr kumimoji="0" lang="en-US" sz="1200" b="0" i="1" u="none" strike="noStrike" cap="none" normalizeH="0" baseline="0" dirty="0" err="1">
                          <a:ln>
                            <a:noFill/>
                          </a:ln>
                          <a:solidFill>
                            <a:schemeClr val="tx1"/>
                          </a:solidFill>
                          <a:effectLst/>
                          <a:latin typeface="Calibri" charset="0"/>
                          <a:ea typeface="Calibri" charset="0"/>
                          <a:cs typeface="Times New Roman" charset="0"/>
                        </a:rPr>
                        <a:t>authorisation</a:t>
                      </a:r>
                      <a:endParaRPr kumimoji="0" lang="fr-FR" sz="1200" b="0" i="0" u="none" strike="noStrike" cap="none" normalizeH="0" baseline="0" dirty="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Calibri" charset="0"/>
                          <a:ea typeface="Calibri" charset="0"/>
                          <a:cs typeface="Times New Roman" charset="0"/>
                        </a:rPr>
                        <a:t> </a:t>
                      </a:r>
                      <a:endParaRPr kumimoji="0" lang="fr-FR" sz="8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a:ln>
                            <a:noFill/>
                          </a:ln>
                          <a:solidFill>
                            <a:schemeClr val="tx1"/>
                          </a:solidFill>
                          <a:effectLst/>
                          <a:latin typeface="Calibri" charset="0"/>
                          <a:ea typeface="Calibri" charset="0"/>
                          <a:cs typeface="Times New Roman" charset="0"/>
                        </a:rPr>
                        <a:t> </a:t>
                      </a:r>
                      <a:endParaRPr kumimoji="0" lang="fr-FR" sz="8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Calibri" charset="0"/>
                          <a:ea typeface="Calibri" charset="0"/>
                          <a:cs typeface="Times New Roman" charset="0"/>
                        </a:rPr>
                        <a:t>not supported by  established medical practice</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Calibri" charset="0"/>
                          <a:ea typeface="Calibri" charset="0"/>
                          <a:cs typeface="Times New Roman" charset="0"/>
                        </a:rPr>
                        <a:t>supported by  established medical practice</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a:ln>
                            <a:noFill/>
                          </a:ln>
                          <a:solidFill>
                            <a:schemeClr val="tx1"/>
                          </a:solidFill>
                          <a:effectLst/>
                          <a:latin typeface="Calibri" charset="0"/>
                          <a:ea typeface="Calibri" charset="0"/>
                          <a:cs typeface="Times New Roman" charset="0"/>
                        </a:rPr>
                        <a:t> </a:t>
                      </a:r>
                      <a:endParaRPr kumimoji="0" lang="fr-FR" sz="8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USA</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IND trials</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supervision by FDA</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ＭＳ Ｐゴシック" charset="0"/>
                          <a:cs typeface="Calibri" charset="0"/>
                        </a:rPr>
                        <a:t>approval by IRB</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non IND studies</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IRB</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xmlns="" val="10002"/>
                  </a:ext>
                </a:extLst>
              </a:tr>
              <a:tr h="52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Japan</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Calibri" charset="0"/>
                          <a:ea typeface="Calibri" charset="0"/>
                          <a:cs typeface="Times New Roman" charset="0"/>
                        </a:rPr>
                        <a:t>chiken</a:t>
                      </a:r>
                      <a:r>
                        <a:rPr kumimoji="0" lang="en-US" sz="1000" b="0" i="0" u="none" strike="noStrike" cap="none" normalizeH="0" baseline="0" dirty="0">
                          <a:ln>
                            <a:noFill/>
                          </a:ln>
                          <a:solidFill>
                            <a:schemeClr val="tx1"/>
                          </a:solidFill>
                          <a:effectLst/>
                          <a:latin typeface="Calibri" charset="0"/>
                          <a:ea typeface="Calibri" charset="0"/>
                          <a:cs typeface="Times New Roman" charset="0"/>
                        </a:rPr>
                        <a:t> trials</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supervision by PMDA</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ＭＳ Ｐゴシック" charset="0"/>
                          <a:cs typeface="Calibri" charset="0"/>
                        </a:rPr>
                        <a:t>approval by </a:t>
                      </a:r>
                      <a:r>
                        <a:rPr kumimoji="0" lang="en-US" sz="1000" b="0" i="0" u="none" strike="noStrike" cap="none" normalizeH="0" baseline="0" dirty="0" smtClean="0">
                          <a:ln>
                            <a:noFill/>
                          </a:ln>
                          <a:solidFill>
                            <a:schemeClr val="tx1"/>
                          </a:solidFill>
                          <a:effectLst/>
                          <a:latin typeface="Calibri" charset="0"/>
                          <a:ea typeface="ＭＳ Ｐゴシック" charset="0"/>
                          <a:cs typeface="Calibri" charset="0"/>
                        </a:rPr>
                        <a:t>IRB</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non-</a:t>
                      </a:r>
                      <a:r>
                        <a:rPr kumimoji="0" lang="en-US" sz="1000" b="0" i="0" u="none" strike="noStrike" cap="none" normalizeH="0" baseline="0" dirty="0" err="1">
                          <a:ln>
                            <a:noFill/>
                          </a:ln>
                          <a:solidFill>
                            <a:schemeClr val="tx1"/>
                          </a:solidFill>
                          <a:effectLst/>
                          <a:latin typeface="Calibri" charset="0"/>
                          <a:ea typeface="Calibri" charset="0"/>
                          <a:cs typeface="Times New Roman" charset="0"/>
                        </a:rPr>
                        <a:t>chiken</a:t>
                      </a:r>
                      <a:r>
                        <a:rPr kumimoji="0" lang="en-US" sz="1000" b="0" i="0" u="none" strike="noStrike" cap="none" normalizeH="0" baseline="0" dirty="0">
                          <a:ln>
                            <a:noFill/>
                          </a:ln>
                          <a:solidFill>
                            <a:schemeClr val="tx1"/>
                          </a:solidFill>
                          <a:effectLst/>
                          <a:latin typeface="Calibri" charset="0"/>
                          <a:ea typeface="Calibri" charset="0"/>
                          <a:cs typeface="Times New Roman" charset="0"/>
                        </a:rPr>
                        <a:t> studies</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approval by </a:t>
                      </a:r>
                      <a:r>
                        <a:rPr kumimoji="0" lang="en-US" sz="1000" b="0" i="0" u="none" strike="noStrike" cap="none" normalizeH="0" baseline="0" dirty="0" smtClean="0">
                          <a:ln>
                            <a:noFill/>
                          </a:ln>
                          <a:solidFill>
                            <a:schemeClr val="tx1"/>
                          </a:solidFill>
                          <a:effectLst/>
                          <a:latin typeface="Calibri" charset="0"/>
                          <a:ea typeface="Calibri" charset="0"/>
                          <a:cs typeface="Times New Roman" charset="0"/>
                        </a:rPr>
                        <a:t>IRB</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xmlns="" val="10003"/>
                  </a:ext>
                </a:extLst>
              </a:tr>
              <a:tr h="909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Australia</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DFEC"/>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exemption scheme</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approval by CA (TGA)</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ＭＳ Ｐゴシック" charset="0"/>
                          <a:cs typeface="Calibri" charset="0"/>
                        </a:rPr>
                        <a:t>approval by EC                                                                                                 </a:t>
                      </a:r>
                      <a:r>
                        <a:rPr kumimoji="0" lang="en-US" sz="1000" b="0" i="0" u="none" strike="noStrike" cap="none" normalizeH="0" baseline="0" dirty="0" smtClean="0">
                          <a:ln>
                            <a:noFill/>
                          </a:ln>
                          <a:solidFill>
                            <a:schemeClr val="tx1"/>
                          </a:solidFill>
                          <a:effectLst/>
                          <a:latin typeface="Calibri" charset="0"/>
                          <a:ea typeface="ＭＳ Ｐゴシック" charset="0"/>
                          <a:cs typeface="Calibri" charset="0"/>
                        </a:rPr>
                        <a:t>                                                     notification </a:t>
                      </a:r>
                      <a:r>
                        <a:rPr kumimoji="0" lang="en-US" sz="1000" b="0" i="0" u="none" strike="noStrike" cap="none" normalizeH="0" baseline="0" dirty="0">
                          <a:ln>
                            <a:noFill/>
                          </a:ln>
                          <a:solidFill>
                            <a:schemeClr val="tx1"/>
                          </a:solidFill>
                          <a:effectLst/>
                          <a:latin typeface="Calibri" charset="0"/>
                          <a:ea typeface="ＭＳ Ｐゴシック" charset="0"/>
                          <a:cs typeface="Calibri" charset="0"/>
                        </a:rPr>
                        <a:t>scheme</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ＭＳ Ｐゴシック" charset="0"/>
                          <a:cs typeface="Calibri" charset="0"/>
                        </a:rPr>
                        <a:t>approval by EC</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ＭＳ Ｐゴシック" charset="0"/>
                          <a:cs typeface="Calibri" charset="0"/>
                        </a:rPr>
                        <a:t>(EC decides if TGA should be involved, based on trial protocol)</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DFEC"/>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4"/>
                  </a:ext>
                </a:extLst>
              </a:tr>
              <a:tr h="349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2001/20/EC Directive</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approval by CA</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approval by EC</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5"/>
                  </a:ext>
                </a:extLst>
              </a:tr>
              <a:tr h="605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UK / </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2001/20/EC Directive</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CA (MHRA)</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EC</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CA (MHRA)</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EC</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notification to CA (MHRA)</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EC</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extLst>
                  <a:ext uri="{0D108BD9-81ED-4DB2-BD59-A6C34878D82A}">
                    <a16:rowId xmlns:a16="http://schemas.microsoft.com/office/drawing/2014/main" xmlns="" val="10006"/>
                  </a:ext>
                </a:extLst>
              </a:tr>
              <a:tr h="52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Draft EU Regulation 2012</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 </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coordinated approval by </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ＭＳ Ｐゴシック" charset="0"/>
                          <a:cs typeface="Calibri" charset="0"/>
                        </a:rPr>
                        <a:t>oversight bodies </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 low intervention trials</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coordinated approval by </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ＭＳ Ｐゴシック" charset="0"/>
                          <a:cs typeface="Calibri" charset="0"/>
                        </a:rPr>
                        <a:t>oversight bodies</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hMerge="1">
                  <a:txBody>
                    <a:bodyPr/>
                    <a:lstStyle/>
                    <a:p>
                      <a:endParaRPr lang="fr-FR"/>
                    </a:p>
                  </a:txBody>
                  <a:tcPr/>
                </a:tc>
                <a:extLst>
                  <a:ext uri="{0D108BD9-81ED-4DB2-BD59-A6C34878D82A}">
                    <a16:rowId xmlns:a16="http://schemas.microsoft.com/office/drawing/2014/main" xmlns="" val="10007"/>
                  </a:ext>
                </a:extLst>
              </a:tr>
              <a:tr h="872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OECD Recommendation</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CA/regulatory authority</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EC/IRB</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CA/regulatory authority</a:t>
                      </a:r>
                      <a:endParaRPr kumimoji="0" lang="fr-FR" sz="1000" b="0" i="0" u="none" strike="noStrike" cap="none" normalizeH="0" baseline="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Calibri" charset="0"/>
                          <a:cs typeface="Times New Roman" charset="0"/>
                        </a:rPr>
                        <a:t>approval by EC/IRB</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ＭＳ Ｐゴシック" charset="0"/>
                          <a:cs typeface="Calibri" charset="0"/>
                        </a:rPr>
                        <a:t> </a:t>
                      </a:r>
                      <a:endParaRPr kumimoji="0" lang="fr-FR"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approval by EC/IRB</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(notification </a:t>
                      </a:r>
                      <a:r>
                        <a:rPr kumimoji="0" lang="en-US" sz="1000" b="0" i="0" u="none" strike="noStrike" cap="none" normalizeH="0" baseline="0" dirty="0" smtClean="0">
                          <a:ln>
                            <a:noFill/>
                          </a:ln>
                          <a:solidFill>
                            <a:schemeClr val="tx1"/>
                          </a:solidFill>
                          <a:effectLst/>
                          <a:latin typeface="Calibri" charset="0"/>
                          <a:ea typeface="Calibri" charset="0"/>
                          <a:cs typeface="Times New Roman" charset="0"/>
                        </a:rPr>
                        <a:t>to, or </a:t>
                      </a:r>
                      <a:r>
                        <a:rPr kumimoji="0" lang="en-US" sz="1000" b="0" i="0" u="none" strike="noStrike" cap="none" normalizeH="0" baseline="0" dirty="0" err="1" smtClean="0">
                          <a:ln>
                            <a:noFill/>
                          </a:ln>
                          <a:solidFill>
                            <a:schemeClr val="tx1"/>
                          </a:solidFill>
                          <a:effectLst/>
                          <a:latin typeface="Calibri" charset="0"/>
                          <a:ea typeface="Calibri" charset="0"/>
                          <a:cs typeface="Times New Roman" charset="0"/>
                        </a:rPr>
                        <a:t>authorisation</a:t>
                      </a:r>
                      <a:r>
                        <a:rPr kumimoji="0" lang="en-US" sz="1000" b="0" i="0" u="none" strike="noStrike" cap="none" normalizeH="0" baseline="0" dirty="0" smtClean="0">
                          <a:ln>
                            <a:noFill/>
                          </a:ln>
                          <a:solidFill>
                            <a:schemeClr val="tx1"/>
                          </a:solidFill>
                          <a:effectLst/>
                          <a:latin typeface="Calibri" charset="0"/>
                          <a:ea typeface="Calibri" charset="0"/>
                          <a:cs typeface="Times New Roman" charset="0"/>
                        </a:rPr>
                        <a:t> by </a:t>
                      </a:r>
                      <a:r>
                        <a:rPr kumimoji="0" lang="en-US" sz="1000" b="0" i="0" u="none" strike="noStrike" cap="none" normalizeH="0" baseline="0" dirty="0">
                          <a:ln>
                            <a:noFill/>
                          </a:ln>
                          <a:solidFill>
                            <a:schemeClr val="tx1"/>
                          </a:solidFill>
                          <a:effectLst/>
                          <a:latin typeface="Calibri" charset="0"/>
                          <a:ea typeface="Calibri" charset="0"/>
                          <a:cs typeface="Times New Roman" charset="0"/>
                        </a:rPr>
                        <a:t>CA is an option)</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xmlns="" val="10008"/>
                  </a:ext>
                </a:extLst>
              </a:tr>
              <a:tr h="872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 </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Calibri" charset="0"/>
                          <a:cs typeface="Times New Roman" charset="0"/>
                        </a:rPr>
                        <a:t> </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ＭＳ Ｐゴシック" charset="0"/>
                          <a:cs typeface="Calibri" charset="0"/>
                        </a:rPr>
                        <a:t> </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libri" charset="0"/>
                          <a:ea typeface="Calibri" charset="0"/>
                          <a:cs typeface="Times New Roman" charset="0"/>
                        </a:rPr>
                        <a:t>IND: investigational new drug</a:t>
                      </a:r>
                      <a:r>
                        <a:rPr kumimoji="0" lang="en-US" sz="1000" b="0" i="0" u="none" strike="noStrike" cap="none" normalizeH="0" baseline="0" dirty="0">
                          <a:ln>
                            <a:noFill/>
                          </a:ln>
                          <a:solidFill>
                            <a:srgbClr val="FF0000"/>
                          </a:solidFill>
                          <a:effectLst/>
                          <a:latin typeface="Calibri" charset="0"/>
                          <a:ea typeface="Calibri" charset="0"/>
                          <a:cs typeface="Times New Roman" charset="0"/>
                        </a:rPr>
                        <a:t>                                 </a:t>
                      </a:r>
                      <a:r>
                        <a:rPr kumimoji="0" lang="en-US" sz="1000" b="0" i="0" u="none" strike="noStrike" cap="none" normalizeH="0" baseline="0" dirty="0" smtClean="0">
                          <a:ln>
                            <a:noFill/>
                          </a:ln>
                          <a:solidFill>
                            <a:srgbClr val="FF0000"/>
                          </a:solidFill>
                          <a:effectLst/>
                          <a:latin typeface="Calibri" charset="0"/>
                          <a:ea typeface="Calibri" charset="0"/>
                          <a:cs typeface="Times New Roman" charset="0"/>
                        </a:rPr>
                        <a:t>                                      </a:t>
                      </a:r>
                      <a:r>
                        <a:rPr kumimoji="0" lang="en-US" sz="1000" b="0" i="0" u="none" strike="noStrike" cap="none" normalizeH="0" baseline="0" dirty="0" smtClean="0">
                          <a:ln>
                            <a:noFill/>
                          </a:ln>
                          <a:solidFill>
                            <a:srgbClr val="FF0000"/>
                          </a:solidFill>
                          <a:effectLst/>
                          <a:latin typeface="Trebuchet MS" charset="0"/>
                          <a:ea typeface="Calibri" charset="0"/>
                          <a:cs typeface="Times New Roman" charset="0"/>
                        </a:rPr>
                        <a:t>marketing</a:t>
                      </a:r>
                      <a:endParaRPr kumimoji="0" lang="en-US" sz="1000" b="0" i="0" u="none" strike="noStrike" cap="none" normalizeH="0" baseline="0" dirty="0">
                        <a:ln>
                          <a:noFill/>
                        </a:ln>
                        <a:solidFill>
                          <a:srgbClr val="FF0000"/>
                        </a:solidFill>
                        <a:effectLst/>
                        <a:latin typeface="Calibri" charset="0"/>
                        <a:ea typeface="Calibri"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libri" charset="0"/>
                          <a:ea typeface="Calibri" charset="0"/>
                          <a:cs typeface="Times New Roman" charset="0"/>
                        </a:rPr>
                        <a:t>EC: ethics committee</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libri" charset="0"/>
                          <a:ea typeface="ＭＳ Ｐゴシック" charset="0"/>
                          <a:cs typeface="Calibri" charset="0"/>
                        </a:rPr>
                        <a:t>IRB: institutional review board</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libri" charset="0"/>
                          <a:ea typeface="ＭＳ Ｐゴシック" charset="0"/>
                          <a:cs typeface="Calibri" charset="0"/>
                        </a:rPr>
                        <a:t>CA: competent authority</a:t>
                      </a:r>
                      <a:endParaRPr kumimoji="0" lang="fr-FR"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0000"/>
                          </a:solidFill>
                          <a:effectLst/>
                          <a:latin typeface="Calibri" charset="0"/>
                          <a:ea typeface="Calibri" charset="0"/>
                          <a:cs typeface="Times New Roman" charset="0"/>
                        </a:rPr>
                        <a:t> </a:t>
                      </a:r>
                      <a:r>
                        <a:rPr kumimoji="0" lang="en-US" sz="1000" b="0" i="0" u="none" strike="noStrike" cap="none" normalizeH="0" baseline="0" dirty="0" err="1">
                          <a:ln>
                            <a:noFill/>
                          </a:ln>
                          <a:solidFill>
                            <a:srgbClr val="FF0000"/>
                          </a:solidFill>
                          <a:effectLst/>
                          <a:latin typeface="Calibri" charset="0"/>
                          <a:ea typeface="Calibri" charset="0"/>
                          <a:cs typeface="Times New Roman" charset="0"/>
                        </a:rPr>
                        <a:t>authorisation</a:t>
                      </a:r>
                      <a:endParaRPr kumimoji="0" lang="fr-FR" sz="1000" b="0" i="0" u="none" strike="noStrike" cap="none" normalizeH="0" baseline="0" dirty="0">
                        <a:ln>
                          <a:noFill/>
                        </a:ln>
                        <a:solidFill>
                          <a:schemeClr val="tx1"/>
                        </a:solidFill>
                        <a:effectLst/>
                        <a:latin typeface="Times New Roman" charset="0"/>
                        <a:ea typeface="Calibri" charset="0"/>
                        <a:cs typeface="Times New Roman" charset="0"/>
                      </a:endParaRPr>
                    </a:p>
                  </a:txBody>
                  <a:tcPr marL="43705" marR="437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3850" name="Flèche vers le haut 3"/>
          <p:cNvSpPr>
            <a:spLocks noChangeArrowheads="1"/>
          </p:cNvSpPr>
          <p:nvPr/>
        </p:nvSpPr>
        <p:spPr bwMode="auto">
          <a:xfrm>
            <a:off x="10136774" y="6059221"/>
            <a:ext cx="46038" cy="649288"/>
          </a:xfrm>
          <a:prstGeom prst="upArrow">
            <a:avLst>
              <a:gd name="adj1" fmla="val 50000"/>
              <a:gd name="adj2" fmla="val 49362"/>
            </a:avLst>
          </a:prstGeom>
          <a:solidFill>
            <a:srgbClr val="FF0000"/>
          </a:solidFill>
          <a:ln w="25400">
            <a:solidFill>
              <a:srgbClr val="FF0000"/>
            </a:solidFill>
            <a:miter lim="800000"/>
            <a:headEnd/>
            <a:tailEnd/>
          </a:ln>
        </p:spPr>
        <p:txBody>
          <a:bodyPr anchor="ctr"/>
          <a:lstStyle/>
          <a:p>
            <a:endParaRPr lang="fr-FR"/>
          </a:p>
        </p:txBody>
      </p:sp>
      <p:cxnSp>
        <p:nvCxnSpPr>
          <p:cNvPr id="8" name="Connecteur droit 7"/>
          <p:cNvCxnSpPr/>
          <p:nvPr/>
        </p:nvCxnSpPr>
        <p:spPr>
          <a:xfrm flipV="1">
            <a:off x="5941324" y="2677561"/>
            <a:ext cx="6135412" cy="792164"/>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re 2"/>
          <p:cNvSpPr txBox="1">
            <a:spLocks/>
          </p:cNvSpPr>
          <p:nvPr/>
        </p:nvSpPr>
        <p:spPr>
          <a:xfrm>
            <a:off x="90557" y="678984"/>
            <a:ext cx="4048539" cy="12006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latin typeface="+mn-lt"/>
              </a:rPr>
              <a:t>Objective 2 : </a:t>
            </a:r>
          </a:p>
          <a:p>
            <a:pPr algn="ctr"/>
            <a:r>
              <a:rPr lang="fr-FR" b="1" dirty="0" err="1" smtClean="0">
                <a:latin typeface="+mn-lt"/>
              </a:rPr>
              <a:t>regulatory</a:t>
            </a:r>
            <a:r>
              <a:rPr lang="fr-FR" b="1" dirty="0" smtClean="0">
                <a:latin typeface="+mn-lt"/>
              </a:rPr>
              <a:t> </a:t>
            </a:r>
            <a:r>
              <a:rPr lang="fr-FR" b="1" dirty="0" err="1" smtClean="0">
                <a:latin typeface="+mn-lt"/>
              </a:rPr>
              <a:t>harmonization</a:t>
            </a:r>
            <a:endParaRPr lang="fr-FR" b="1" dirty="0">
              <a:latin typeface="+mn-lt"/>
            </a:endParaRPr>
          </a:p>
        </p:txBody>
      </p:sp>
    </p:spTree>
    <p:extLst>
      <p:ext uri="{BB962C8B-B14F-4D97-AF65-F5344CB8AC3E}">
        <p14:creationId xmlns:p14="http://schemas.microsoft.com/office/powerpoint/2010/main" val="393830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r>
            <a:br>
              <a:rPr lang="fr-FR" dirty="0" smtClean="0"/>
            </a:br>
            <a:r>
              <a:rPr lang="en-US" sz="3600" dirty="0">
                <a:latin typeface="+mn-lt"/>
              </a:rPr>
              <a:t>OECD </a:t>
            </a:r>
            <a:r>
              <a:rPr lang="en-US" sz="3600" dirty="0" smtClean="0">
                <a:latin typeface="+mn-lt"/>
              </a:rPr>
              <a:t>Council Recommendation on </a:t>
            </a:r>
            <a:r>
              <a:rPr lang="en-US" sz="3600" dirty="0">
                <a:latin typeface="+mn-lt"/>
              </a:rPr>
              <a:t>the </a:t>
            </a:r>
            <a:r>
              <a:rPr lang="en-US" sz="3600" dirty="0" smtClean="0">
                <a:latin typeface="+mn-lt"/>
              </a:rPr>
              <a:t/>
            </a:r>
            <a:br>
              <a:rPr lang="en-US" sz="3600" dirty="0" smtClean="0">
                <a:latin typeface="+mn-lt"/>
              </a:rPr>
            </a:br>
            <a:r>
              <a:rPr lang="en-US" sz="3600" dirty="0" smtClean="0">
                <a:latin typeface="+mn-lt"/>
              </a:rPr>
              <a:t>Governance </a:t>
            </a:r>
            <a:r>
              <a:rPr lang="en-US" sz="3600" dirty="0">
                <a:latin typeface="+mn-lt"/>
              </a:rPr>
              <a:t>of Clinical </a:t>
            </a:r>
            <a:r>
              <a:rPr lang="en-US" sz="3600" dirty="0" smtClean="0">
                <a:latin typeface="+mn-lt"/>
              </a:rPr>
              <a:t>Trials  </a:t>
            </a:r>
            <a:r>
              <a:rPr lang="fr-FR" dirty="0"/>
              <a:t/>
            </a:r>
            <a:br>
              <a:rPr lang="fr-FR" dirty="0"/>
            </a:br>
            <a:endParaRPr lang="fr-FR" dirty="0"/>
          </a:p>
        </p:txBody>
      </p:sp>
      <p:sp>
        <p:nvSpPr>
          <p:cNvPr id="4" name="Espace réservé de la date 3"/>
          <p:cNvSpPr>
            <a:spLocks noGrp="1"/>
          </p:cNvSpPr>
          <p:nvPr>
            <p:ph type="dt" sz="half" idx="10"/>
          </p:nvPr>
        </p:nvSpPr>
        <p:spPr/>
        <p:txBody>
          <a:bodyPr/>
          <a:lstStyle/>
          <a:p>
            <a:fld id="{04B769A5-445E-4725-AFBA-37EA85DBDF89}" type="datetime3">
              <a:rPr lang="en-GB" smtClean="0"/>
              <a:t>11 noviembre 2020</a:t>
            </a:fld>
            <a:endParaRPr lang="fr-FR"/>
          </a:p>
        </p:txBody>
      </p:sp>
      <p:sp>
        <p:nvSpPr>
          <p:cNvPr id="5" name="Espace réservé du numéro de diapositive 4"/>
          <p:cNvSpPr>
            <a:spLocks noGrp="1"/>
          </p:cNvSpPr>
          <p:nvPr>
            <p:ph type="sldNum" sz="quarter" idx="12"/>
          </p:nvPr>
        </p:nvSpPr>
        <p:spPr/>
        <p:txBody>
          <a:bodyPr/>
          <a:lstStyle/>
          <a:p>
            <a:fld id="{1B44EDC1-EF06-4F92-84E5-4B0B4B9E9822}" type="slidenum">
              <a:rPr lang="fr-FR" smtClean="0"/>
              <a:t>13</a:t>
            </a:fld>
            <a:endParaRPr lang="fr-FR"/>
          </a:p>
        </p:txBody>
      </p:sp>
      <p:pic>
        <p:nvPicPr>
          <p:cNvPr id="6" name="Bild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348" y="1774477"/>
            <a:ext cx="34231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3926541" y="2568270"/>
            <a:ext cx="7347473" cy="2948499"/>
          </a:xfrm>
          <a:prstGeom prst="rect">
            <a:avLst/>
          </a:prstGeom>
        </p:spPr>
        <p:txBody>
          <a:bodyPr wrap="square">
            <a:spAutoFit/>
          </a:bodyPr>
          <a:lstStyle/>
          <a:p>
            <a:pPr>
              <a:lnSpc>
                <a:spcPct val="80000"/>
              </a:lnSpc>
              <a:defRPr/>
            </a:pPr>
            <a:r>
              <a:rPr lang="nb-NO" sz="3200" b="1" dirty="0" err="1"/>
              <a:t>Adopted</a:t>
            </a:r>
            <a:r>
              <a:rPr lang="nb-NO" sz="3200" b="1" dirty="0"/>
              <a:t> by OECD Council </a:t>
            </a:r>
            <a:r>
              <a:rPr lang="nb-NO" sz="3200" b="1" dirty="0" err="1"/>
              <a:t>December</a:t>
            </a:r>
            <a:r>
              <a:rPr lang="nb-NO" sz="3200" b="1" dirty="0"/>
              <a:t> 2012</a:t>
            </a:r>
          </a:p>
          <a:p>
            <a:pPr>
              <a:lnSpc>
                <a:spcPct val="80000"/>
              </a:lnSpc>
              <a:defRPr/>
            </a:pPr>
            <a:endParaRPr lang="nb-NO" sz="3200" b="1" dirty="0">
              <a:solidFill>
                <a:srgbClr val="0066FF"/>
              </a:solidFill>
            </a:endParaRPr>
          </a:p>
          <a:p>
            <a:pPr>
              <a:lnSpc>
                <a:spcPct val="80000"/>
              </a:lnSpc>
              <a:defRPr/>
            </a:pPr>
            <a:r>
              <a:rPr lang="nb-NO" sz="2400" dirty="0"/>
              <a:t>A policy instrument </a:t>
            </a:r>
            <a:r>
              <a:rPr lang="nb-NO" sz="2400" dirty="0" err="1"/>
              <a:t>defining</a:t>
            </a:r>
            <a:r>
              <a:rPr lang="nb-NO" sz="2400" dirty="0"/>
              <a:t> a </a:t>
            </a:r>
            <a:r>
              <a:rPr lang="nb-NO" sz="2400" dirty="0" err="1"/>
              <a:t>framework</a:t>
            </a:r>
            <a:r>
              <a:rPr lang="nb-NO" sz="2400" dirty="0"/>
              <a:t> for </a:t>
            </a:r>
            <a:r>
              <a:rPr lang="nb-NO" sz="2400" dirty="0" err="1"/>
              <a:t>better</a:t>
            </a:r>
            <a:r>
              <a:rPr lang="nb-NO" sz="2400" dirty="0"/>
              <a:t> </a:t>
            </a:r>
            <a:r>
              <a:rPr lang="nb-NO" sz="2400" dirty="0" err="1"/>
              <a:t>oversight</a:t>
            </a:r>
            <a:r>
              <a:rPr lang="nb-NO" sz="2400" dirty="0"/>
              <a:t> over </a:t>
            </a:r>
            <a:r>
              <a:rPr lang="nb-NO" sz="2400" dirty="0" err="1"/>
              <a:t>clinical</a:t>
            </a:r>
            <a:r>
              <a:rPr lang="nb-NO" sz="2400" dirty="0"/>
              <a:t> trials</a:t>
            </a:r>
          </a:p>
          <a:p>
            <a:pPr>
              <a:lnSpc>
                <a:spcPct val="80000"/>
              </a:lnSpc>
              <a:defRPr/>
            </a:pPr>
            <a:endParaRPr lang="nb-NO" sz="2400" dirty="0"/>
          </a:p>
          <a:p>
            <a:pPr>
              <a:lnSpc>
                <a:spcPct val="80000"/>
              </a:lnSpc>
              <a:defRPr/>
            </a:pPr>
            <a:r>
              <a:rPr lang="nb-NO" sz="2400" dirty="0" err="1"/>
              <a:t>Recommends</a:t>
            </a:r>
            <a:r>
              <a:rPr lang="nb-NO" sz="2400" dirty="0"/>
              <a:t> </a:t>
            </a:r>
            <a:r>
              <a:rPr lang="nb-NO" sz="2400" dirty="0" err="1"/>
              <a:t>Members</a:t>
            </a:r>
            <a:r>
              <a:rPr lang="nb-NO" sz="2400" dirty="0"/>
              <a:t> to </a:t>
            </a:r>
            <a:r>
              <a:rPr lang="nb-NO" sz="2400" dirty="0" err="1"/>
              <a:t>adapt</a:t>
            </a:r>
            <a:r>
              <a:rPr lang="nb-NO" sz="2400" dirty="0"/>
              <a:t> </a:t>
            </a:r>
            <a:r>
              <a:rPr lang="nb-NO" sz="2400" dirty="0" err="1"/>
              <a:t>their</a:t>
            </a:r>
            <a:r>
              <a:rPr lang="nb-NO" sz="2400" dirty="0"/>
              <a:t> </a:t>
            </a:r>
            <a:r>
              <a:rPr lang="nb-NO" sz="2400" dirty="0" err="1"/>
              <a:t>national</a:t>
            </a:r>
            <a:r>
              <a:rPr lang="nb-NO" sz="2400" dirty="0"/>
              <a:t> </a:t>
            </a:r>
            <a:r>
              <a:rPr lang="nb-NO" sz="2400" dirty="0" err="1"/>
              <a:t>reguations</a:t>
            </a:r>
            <a:r>
              <a:rPr lang="nb-NO" sz="2400" dirty="0"/>
              <a:t> to a risk-</a:t>
            </a:r>
            <a:r>
              <a:rPr lang="nb-NO" sz="2400" dirty="0" err="1"/>
              <a:t>based</a:t>
            </a:r>
            <a:r>
              <a:rPr lang="nb-NO" sz="2400" dirty="0"/>
              <a:t> </a:t>
            </a:r>
            <a:r>
              <a:rPr lang="nb-NO" sz="2400" dirty="0" err="1"/>
              <a:t>approach</a:t>
            </a:r>
            <a:endParaRPr lang="nb-NO" sz="2400" dirty="0"/>
          </a:p>
          <a:p>
            <a:pPr>
              <a:lnSpc>
                <a:spcPct val="80000"/>
              </a:lnSpc>
              <a:defRPr/>
            </a:pPr>
            <a:endParaRPr lang="nb-NO" sz="2400" dirty="0"/>
          </a:p>
          <a:p>
            <a:pPr>
              <a:lnSpc>
                <a:spcPct val="80000"/>
              </a:lnSpc>
              <a:defRPr/>
            </a:pPr>
            <a:r>
              <a:rPr lang="nb-NO" sz="2400" dirty="0" err="1"/>
              <a:t>Invites</a:t>
            </a:r>
            <a:r>
              <a:rPr lang="nb-NO" sz="2400" dirty="0"/>
              <a:t> non-</a:t>
            </a:r>
            <a:r>
              <a:rPr lang="nb-NO" sz="2400" dirty="0" err="1"/>
              <a:t>Members</a:t>
            </a:r>
            <a:r>
              <a:rPr lang="nb-NO" sz="2400" dirty="0"/>
              <a:t> to </a:t>
            </a:r>
            <a:r>
              <a:rPr lang="nb-NO" sz="2400" dirty="0" err="1"/>
              <a:t>adhere</a:t>
            </a:r>
            <a:r>
              <a:rPr lang="nb-NO" sz="2400" dirty="0"/>
              <a:t> to </a:t>
            </a:r>
            <a:r>
              <a:rPr lang="nb-NO" sz="2400" dirty="0" err="1"/>
              <a:t>the</a:t>
            </a:r>
            <a:r>
              <a:rPr lang="nb-NO" sz="2400" dirty="0"/>
              <a:t> </a:t>
            </a:r>
            <a:r>
              <a:rPr lang="nb-NO" sz="2400" dirty="0" err="1"/>
              <a:t>recommendation</a:t>
            </a:r>
            <a:endParaRPr lang="nb-NO" sz="2400" dirty="0"/>
          </a:p>
        </p:txBody>
      </p:sp>
    </p:spTree>
    <p:extLst>
      <p:ext uri="{BB962C8B-B14F-4D97-AF65-F5344CB8AC3E}">
        <p14:creationId xmlns:p14="http://schemas.microsoft.com/office/powerpoint/2010/main" val="2535295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2035"/>
            <a:ext cx="10515600" cy="780895"/>
          </a:xfrm>
        </p:spPr>
        <p:txBody>
          <a:bodyPr>
            <a:normAutofit fontScale="90000"/>
          </a:bodyPr>
          <a:lstStyle/>
          <a:p>
            <a:r>
              <a:rPr lang="fr-FR" dirty="0"/>
              <a:t/>
            </a:r>
            <a:br>
              <a:rPr lang="fr-FR" dirty="0"/>
            </a:br>
            <a:r>
              <a:rPr lang="fr-FR" sz="3600" dirty="0" err="1">
                <a:latin typeface="+mn-lt"/>
              </a:rPr>
              <a:t>Correspondence</a:t>
            </a:r>
            <a:r>
              <a:rPr lang="fr-FR" sz="3600" dirty="0">
                <a:latin typeface="+mn-lt"/>
              </a:rPr>
              <a:t> </a:t>
            </a:r>
            <a:r>
              <a:rPr lang="fr-FR" sz="3600" dirty="0" err="1" smtClean="0">
                <a:latin typeface="+mn-lt"/>
              </a:rPr>
              <a:t>between</a:t>
            </a:r>
            <a:r>
              <a:rPr lang="fr-FR" sz="3600" dirty="0" smtClean="0">
                <a:latin typeface="+mn-lt"/>
              </a:rPr>
              <a:t> OECD </a:t>
            </a:r>
            <a:r>
              <a:rPr lang="fr-FR" sz="3600" dirty="0">
                <a:latin typeface="+mn-lt"/>
              </a:rPr>
              <a:t>and </a:t>
            </a:r>
            <a:r>
              <a:rPr lang="fr-FR" sz="3600" dirty="0" smtClean="0">
                <a:latin typeface="+mn-lt"/>
              </a:rPr>
              <a:t>WHO </a:t>
            </a:r>
            <a:r>
              <a:rPr lang="en-US" sz="3600" dirty="0" smtClean="0">
                <a:latin typeface="+mn-lt"/>
              </a:rPr>
              <a:t>(2012</a:t>
            </a:r>
            <a:r>
              <a:rPr lang="en-US" sz="3600" dirty="0">
                <a:latin typeface="+mn-lt"/>
              </a:rPr>
              <a:t>) </a:t>
            </a:r>
            <a:r>
              <a:rPr lang="fr-FR" dirty="0"/>
              <a:t/>
            </a:r>
            <a:br>
              <a:rPr lang="fr-FR" dirty="0"/>
            </a:br>
            <a:r>
              <a:rPr lang="fr-FR" dirty="0" smtClean="0"/>
              <a:t> </a:t>
            </a:r>
            <a:endParaRPr lang="fr-FR" dirty="0"/>
          </a:p>
        </p:txBody>
      </p:sp>
      <p:sp>
        <p:nvSpPr>
          <p:cNvPr id="4" name="Espace réservé de la date 3"/>
          <p:cNvSpPr>
            <a:spLocks noGrp="1"/>
          </p:cNvSpPr>
          <p:nvPr>
            <p:ph type="dt" sz="half" idx="10"/>
          </p:nvPr>
        </p:nvSpPr>
        <p:spPr/>
        <p:txBody>
          <a:bodyPr/>
          <a:lstStyle/>
          <a:p>
            <a:fld id="{04B769A5-445E-4725-AFBA-37EA85DBDF89}" type="datetime3">
              <a:rPr lang="en-GB" smtClean="0"/>
              <a:t>11 noviembre 2020</a:t>
            </a:fld>
            <a:endParaRPr lang="fr-FR"/>
          </a:p>
        </p:txBody>
      </p:sp>
      <p:sp>
        <p:nvSpPr>
          <p:cNvPr id="5" name="Espace réservé du numéro de diapositive 4"/>
          <p:cNvSpPr>
            <a:spLocks noGrp="1"/>
          </p:cNvSpPr>
          <p:nvPr>
            <p:ph type="sldNum" sz="quarter" idx="12"/>
          </p:nvPr>
        </p:nvSpPr>
        <p:spPr/>
        <p:txBody>
          <a:bodyPr/>
          <a:lstStyle/>
          <a:p>
            <a:fld id="{1B44EDC1-EF06-4F92-84E5-4B0B4B9E9822}" type="slidenum">
              <a:rPr lang="fr-FR" smtClean="0"/>
              <a:t>14</a:t>
            </a:fld>
            <a:endParaRPr lang="fr-FR"/>
          </a:p>
        </p:txBody>
      </p:sp>
      <p:pic>
        <p:nvPicPr>
          <p:cNvPr id="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91176"/>
            <a:ext cx="4330148" cy="55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561" y="955743"/>
            <a:ext cx="4792169" cy="586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511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747106" y="202171"/>
            <a:ext cx="9113838" cy="586754"/>
          </a:xfrm>
        </p:spPr>
        <p:txBody>
          <a:bodyPr>
            <a:normAutofit/>
          </a:bodyPr>
          <a:lstStyle/>
          <a:p>
            <a:pPr marL="0" lvl="1" indent="0">
              <a:spcBef>
                <a:spcPts val="1000"/>
              </a:spcBef>
              <a:buNone/>
              <a:tabLst>
                <a:tab pos="2057400" algn="l"/>
              </a:tabLst>
            </a:pPr>
            <a:r>
              <a:rPr lang="fr-FR" sz="3200" b="1" kern="0" dirty="0" err="1">
                <a:solidFill>
                  <a:sysClr val="windowText" lastClr="000000"/>
                </a:solidFill>
              </a:rPr>
              <a:t>Clinical</a:t>
            </a:r>
            <a:r>
              <a:rPr lang="fr-FR" sz="3200" b="1" kern="0" dirty="0">
                <a:solidFill>
                  <a:sysClr val="windowText" lastClr="000000"/>
                </a:solidFill>
              </a:rPr>
              <a:t> </a:t>
            </a:r>
            <a:r>
              <a:rPr lang="fr-FR" sz="3200" b="1" kern="0" dirty="0" err="1">
                <a:solidFill>
                  <a:sysClr val="windowText" lastClr="000000"/>
                </a:solidFill>
              </a:rPr>
              <a:t>Research</a:t>
            </a:r>
            <a:r>
              <a:rPr lang="fr-FR" sz="3200" b="1" kern="0" dirty="0">
                <a:solidFill>
                  <a:sysClr val="windowText" lastClr="000000"/>
                </a:solidFill>
              </a:rPr>
              <a:t> Initiative for </a:t>
            </a:r>
            <a:r>
              <a:rPr lang="fr-FR" sz="3200" b="1" kern="0" dirty="0" smtClean="0">
                <a:solidFill>
                  <a:sysClr val="windowText" lastClr="000000"/>
                </a:solidFill>
              </a:rPr>
              <a:t>Global </a:t>
            </a:r>
            <a:r>
              <a:rPr lang="fr-FR" sz="3200" b="1" kern="0" dirty="0" err="1" smtClean="0">
                <a:solidFill>
                  <a:sysClr val="windowText" lastClr="000000"/>
                </a:solidFill>
              </a:rPr>
              <a:t>Health</a:t>
            </a:r>
            <a:endParaRPr lang="fr-FR" sz="3200" kern="0" dirty="0">
              <a:solidFill>
                <a:sysClr val="windowText" lastClr="000000"/>
              </a:solidFill>
            </a:endParaRPr>
          </a:p>
        </p:txBody>
      </p:sp>
      <p:sp>
        <p:nvSpPr>
          <p:cNvPr id="4" name="Espace réservé du numéro de diapositive 4"/>
          <p:cNvSpPr txBox="1">
            <a:spLocks/>
          </p:cNvSpPr>
          <p:nvPr/>
        </p:nvSpPr>
        <p:spPr>
          <a:xfrm>
            <a:off x="9959592" y="6880301"/>
            <a:ext cx="21336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fld id="{39C502A6-9A25-4D89-992C-DFBCDEBB5DFB}" type="slidenum">
              <a:rPr lang="fr-FR" smtClean="0">
                <a:solidFill>
                  <a:schemeClr val="bg2">
                    <a:lumMod val="50000"/>
                  </a:schemeClr>
                </a:solidFill>
              </a:rPr>
              <a:pPr algn="r"/>
              <a:t>15</a:t>
            </a:fld>
            <a:endParaRPr lang="fr-FR" dirty="0">
              <a:solidFill>
                <a:schemeClr val="bg2">
                  <a:lumMod val="50000"/>
                </a:schemeClr>
              </a:solidFill>
            </a:endParaRPr>
          </a:p>
        </p:txBody>
      </p:sp>
      <p:sp>
        <p:nvSpPr>
          <p:cNvPr id="5" name="Espace réservé du contenu 2"/>
          <p:cNvSpPr txBox="1">
            <a:spLocks/>
          </p:cNvSpPr>
          <p:nvPr/>
        </p:nvSpPr>
        <p:spPr>
          <a:xfrm>
            <a:off x="551384" y="1111052"/>
            <a:ext cx="6552729" cy="4478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a:ea typeface="+mn-ea"/>
                <a:cs typeface="Calibri"/>
              </a:defRPr>
            </a:lvl1pPr>
            <a:lvl2pPr marL="355600" indent="-263525" algn="l" defTabSz="914400" rtl="0" eaLnBrk="1" latinLnBrk="0" hangingPunct="1">
              <a:lnSpc>
                <a:spcPct val="90000"/>
              </a:lnSpc>
              <a:spcBef>
                <a:spcPts val="500"/>
              </a:spcBef>
              <a:buClr>
                <a:srgbClr val="FFDD00"/>
              </a:buClr>
              <a:buFont typeface="Arial" panose="020B0604020202020204" pitchFamily="34" charset="0"/>
              <a:buChar char="•"/>
              <a:defRPr sz="2400" kern="1200">
                <a:solidFill>
                  <a:schemeClr val="tx1"/>
                </a:solidFill>
                <a:latin typeface="Calibri"/>
                <a:ea typeface="+mn-ea"/>
                <a:cs typeface="Calibri"/>
              </a:defRPr>
            </a:lvl2pPr>
            <a:lvl3pPr marL="539750" indent="-184150" algn="l" defTabSz="914400" rtl="0" eaLnBrk="1" latinLnBrk="0" hangingPunct="1">
              <a:lnSpc>
                <a:spcPct val="90000"/>
              </a:lnSpc>
              <a:spcBef>
                <a:spcPts val="500"/>
              </a:spcBef>
              <a:buClr>
                <a:srgbClr val="22578B"/>
              </a:buClr>
              <a:buFont typeface="Arial" panose="020B0604020202020204" pitchFamily="34" charset="0"/>
              <a:buChar char="•"/>
              <a:defRPr sz="2000" kern="1200">
                <a:solidFill>
                  <a:schemeClr val="tx1"/>
                </a:solidFill>
                <a:latin typeface="Calibri"/>
                <a:ea typeface="+mn-ea"/>
                <a:cs typeface="Calibri"/>
              </a:defRPr>
            </a:lvl3pPr>
            <a:lvl4pPr marL="803275" indent="-173038" algn="l" defTabSz="914400" rtl="0" eaLnBrk="1" latinLnBrk="1" hangingPunct="1">
              <a:lnSpc>
                <a:spcPct val="90000"/>
              </a:lnSpc>
              <a:spcBef>
                <a:spcPts val="500"/>
              </a:spcBef>
              <a:buClr>
                <a:srgbClr val="7399C6"/>
              </a:buClr>
              <a:buFont typeface="Arial" panose="020B0604020202020204" pitchFamily="34" charset="0"/>
              <a:buChar char="•"/>
              <a:defRPr sz="1800" kern="1200">
                <a:solidFill>
                  <a:schemeClr val="tx1"/>
                </a:solidFill>
                <a:latin typeface="Calibri"/>
                <a:ea typeface="+mn-ea"/>
                <a:cs typeface="Calibri"/>
              </a:defRPr>
            </a:lvl4pPr>
            <a:lvl5pPr marL="2057400" indent="-228600" algn="l" defTabSz="914400" rtl="0" eaLnBrk="1" latinLnBrk="1" hangingPunct="1">
              <a:lnSpc>
                <a:spcPct val="90000"/>
              </a:lnSpc>
              <a:spcBef>
                <a:spcPts val="500"/>
              </a:spcBef>
              <a:buClr>
                <a:srgbClr val="FFDD00"/>
              </a:buClr>
              <a:buFont typeface="Arial" panose="020B0604020202020204" pitchFamily="34" charset="0"/>
              <a:buChar char="•"/>
              <a:defRPr sz="1800" kern="1200">
                <a:solidFill>
                  <a:schemeClr val="tx1"/>
                </a:solidFill>
                <a:latin typeface="Calibri"/>
                <a:ea typeface="+mn-ea"/>
                <a:cs typeface="Calibri"/>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fr-FR" dirty="0" smtClean="0"/>
          </a:p>
          <a:p>
            <a:pPr lvl="1"/>
            <a:r>
              <a:rPr lang="fr-FR" b="1" dirty="0" smtClean="0"/>
              <a:t>6 </a:t>
            </a:r>
            <a:r>
              <a:rPr lang="fr-FR" b="1" dirty="0" err="1" smtClean="0"/>
              <a:t>projects</a:t>
            </a:r>
            <a:r>
              <a:rPr lang="fr-FR" b="1" dirty="0" smtClean="0"/>
              <a:t> </a:t>
            </a:r>
          </a:p>
          <a:p>
            <a:pPr lvl="2"/>
            <a:r>
              <a:rPr lang="fr-FR" sz="2400" dirty="0" smtClean="0"/>
              <a:t>Infrastructure and </a:t>
            </a:r>
            <a:r>
              <a:rPr lang="fr-FR" sz="2400" dirty="0" err="1" smtClean="0"/>
              <a:t>funding</a:t>
            </a:r>
            <a:endParaRPr lang="fr-FR" sz="2400" dirty="0" smtClean="0"/>
          </a:p>
          <a:p>
            <a:pPr lvl="2"/>
            <a:r>
              <a:rPr lang="fr-FR" sz="2400" dirty="0" smtClean="0"/>
              <a:t>Global </a:t>
            </a:r>
            <a:r>
              <a:rPr lang="fr-FR" sz="2400" dirty="0" err="1" smtClean="0"/>
              <a:t>core</a:t>
            </a:r>
            <a:r>
              <a:rPr lang="fr-FR" sz="2400" dirty="0" smtClean="0"/>
              <a:t> </a:t>
            </a:r>
            <a:r>
              <a:rPr lang="fr-FR" sz="2400" dirty="0" err="1" smtClean="0"/>
              <a:t>competencies</a:t>
            </a:r>
            <a:endParaRPr lang="fr-FR" sz="2400" dirty="0" smtClean="0"/>
          </a:p>
          <a:p>
            <a:pPr lvl="2"/>
            <a:r>
              <a:rPr lang="fr-FR" sz="2400" dirty="0" err="1" smtClean="0"/>
              <a:t>Research</a:t>
            </a:r>
            <a:r>
              <a:rPr lang="fr-FR" sz="2400" dirty="0" smtClean="0"/>
              <a:t> </a:t>
            </a:r>
            <a:r>
              <a:rPr lang="fr-FR" sz="2400" dirty="0" err="1" smtClean="0"/>
              <a:t>ethics</a:t>
            </a:r>
            <a:endParaRPr lang="fr-FR" sz="2400" dirty="0" smtClean="0"/>
          </a:p>
          <a:p>
            <a:pPr lvl="2"/>
            <a:r>
              <a:rPr lang="fr-FR" sz="2400" dirty="0" smtClean="0"/>
              <a:t>Patient </a:t>
            </a:r>
            <a:r>
              <a:rPr lang="fr-FR" sz="2400" dirty="0" err="1" smtClean="0"/>
              <a:t>involvement</a:t>
            </a:r>
            <a:endParaRPr lang="fr-FR" sz="2400" dirty="0" smtClean="0"/>
          </a:p>
          <a:p>
            <a:pPr lvl="2"/>
            <a:r>
              <a:rPr lang="fr-FR" sz="2400" dirty="0" smtClean="0"/>
              <a:t>Comparative </a:t>
            </a:r>
            <a:r>
              <a:rPr lang="fr-FR" sz="2400" dirty="0" err="1" smtClean="0"/>
              <a:t>effectiveness</a:t>
            </a:r>
            <a:r>
              <a:rPr lang="fr-FR" sz="2400" dirty="0" smtClean="0"/>
              <a:t> </a:t>
            </a:r>
            <a:r>
              <a:rPr lang="fr-FR" sz="2400" dirty="0" err="1" smtClean="0"/>
              <a:t>research</a:t>
            </a:r>
            <a:endParaRPr lang="fr-FR" sz="2400" dirty="0" smtClean="0"/>
          </a:p>
          <a:p>
            <a:pPr lvl="2"/>
            <a:r>
              <a:rPr lang="fr-FR" sz="2400" dirty="0" smtClean="0"/>
              <a:t>Data management and sharing</a:t>
            </a:r>
          </a:p>
          <a:p>
            <a:pPr marL="355600" lvl="2" indent="0">
              <a:buNone/>
            </a:pPr>
            <a:endParaRPr lang="fr-FR" sz="2400" dirty="0" smtClean="0"/>
          </a:p>
          <a:p>
            <a:pPr lvl="2"/>
            <a:r>
              <a:rPr lang="fr-FR" sz="2400" dirty="0" smtClean="0"/>
              <a:t>&gt; 40 </a:t>
            </a:r>
            <a:r>
              <a:rPr lang="fr-FR" sz="2400" dirty="0" err="1" smtClean="0"/>
              <a:t>Members</a:t>
            </a:r>
            <a:r>
              <a:rPr lang="fr-FR" sz="2400" dirty="0" smtClean="0"/>
              <a:t> / </a:t>
            </a:r>
            <a:r>
              <a:rPr lang="fr-FR" sz="2400" dirty="0" err="1" smtClean="0"/>
              <a:t>Observers</a:t>
            </a:r>
            <a:endParaRPr lang="fr-FR" sz="2400" dirty="0" smtClean="0"/>
          </a:p>
          <a:p>
            <a:pPr lvl="2"/>
            <a:r>
              <a:rPr lang="fr-FR" sz="2400" dirty="0" smtClean="0"/>
              <a:t>Secretariat </a:t>
            </a:r>
            <a:r>
              <a:rPr lang="fr-FR" sz="2400" dirty="0"/>
              <a:t>NIH + ECRIN </a:t>
            </a:r>
            <a:endParaRPr lang="fr-FR" sz="2400" dirty="0" smtClean="0"/>
          </a:p>
          <a:p>
            <a:pPr lvl="2"/>
            <a:r>
              <a:rPr lang="fr-FR" sz="2400" dirty="0" smtClean="0"/>
              <a:t>OECD </a:t>
            </a:r>
            <a:r>
              <a:rPr lang="fr-FR" sz="2400" dirty="0"/>
              <a:t>and WHO </a:t>
            </a:r>
            <a:r>
              <a:rPr lang="fr-FR" sz="2400" dirty="0" err="1" smtClean="0"/>
              <a:t>partners</a:t>
            </a:r>
            <a:endParaRPr lang="fr-FR" sz="2400" dirty="0"/>
          </a:p>
          <a:p>
            <a:pPr lvl="2"/>
            <a:endParaRPr lang="fr-FR" dirty="0" smtClean="0"/>
          </a:p>
          <a:p>
            <a:pPr lvl="2">
              <a:buFont typeface="Arial" panose="020B0604020202020204" pitchFamily="34" charset="0"/>
              <a:buNone/>
            </a:pPr>
            <a:endParaRPr lang="fr-FR" sz="2400"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290" y="850146"/>
            <a:ext cx="2880320" cy="37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3473" y="82537"/>
            <a:ext cx="1547664" cy="1412776"/>
          </a:xfrm>
          <a:prstGeom prst="rect">
            <a:avLst/>
          </a:prstGeom>
          <a:noFill/>
          <a:ln>
            <a:noFill/>
          </a:ln>
        </p:spPr>
      </p:pic>
      <p:sp>
        <p:nvSpPr>
          <p:cNvPr id="10" name="ZoneTexte 9"/>
          <p:cNvSpPr txBox="1"/>
          <p:nvPr/>
        </p:nvSpPr>
        <p:spPr>
          <a:xfrm>
            <a:off x="6763656" y="5211965"/>
            <a:ext cx="2282552" cy="914400"/>
          </a:xfrm>
          <a:prstGeom prst="rect">
            <a:avLst/>
          </a:prstGeom>
        </p:spPr>
        <p:txBody>
          <a:bodyPr wrap="none" rtlCol="0">
            <a:normAutofit/>
          </a:bodyPr>
          <a:lstStyle/>
          <a:p>
            <a:pPr algn="ctr"/>
            <a:r>
              <a:rPr lang="en-US" dirty="0" smtClean="0">
                <a:hlinkClick r:id="rId4"/>
              </a:rPr>
              <a:t>www.crigh.org</a:t>
            </a:r>
            <a:endParaRPr lang="en-US" dirty="0" smtClean="0"/>
          </a:p>
          <a:p>
            <a:pPr algn="ctr"/>
            <a:r>
              <a:rPr lang="en-US" dirty="0" smtClean="0">
                <a:solidFill>
                  <a:srgbClr val="000000"/>
                </a:solidFill>
              </a:rPr>
              <a:t>Nature 545:289 (2017) </a:t>
            </a:r>
            <a:endParaRPr lang="fr-FR" sz="1800" dirty="0" smtClean="0">
              <a:solidFill>
                <a:srgbClr val="000000"/>
              </a:solidFill>
            </a:endParaRPr>
          </a:p>
        </p:txBody>
      </p:sp>
      <p:pic>
        <p:nvPicPr>
          <p:cNvPr id="7" name="Image 6"/>
          <p:cNvPicPr>
            <a:picLocks noChangeAspect="1"/>
          </p:cNvPicPr>
          <p:nvPr/>
        </p:nvPicPr>
        <p:blipFill>
          <a:blip r:embed="rId5" cstate="print"/>
          <a:stretch>
            <a:fillRect/>
          </a:stretch>
        </p:blipFill>
        <p:spPr>
          <a:xfrm>
            <a:off x="9231306" y="3109697"/>
            <a:ext cx="2960694" cy="3652097"/>
          </a:xfrm>
          <a:prstGeom prst="rect">
            <a:avLst/>
          </a:prstGeom>
        </p:spPr>
      </p:pic>
    </p:spTree>
    <p:extLst>
      <p:ext uri="{BB962C8B-B14F-4D97-AF65-F5344CB8AC3E}">
        <p14:creationId xmlns:p14="http://schemas.microsoft.com/office/powerpoint/2010/main" val="9452291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4000" b="1" dirty="0" err="1" smtClean="0">
                <a:latin typeface="+mn-lt"/>
              </a:rPr>
              <a:t>Follow</a:t>
            </a:r>
            <a:r>
              <a:rPr lang="fr-FR" sz="4000" b="1" dirty="0" smtClean="0">
                <a:latin typeface="+mn-lt"/>
              </a:rPr>
              <a:t>-up </a:t>
            </a:r>
            <a:r>
              <a:rPr lang="fr-FR" sz="4000" b="1" dirty="0" err="1" smtClean="0">
                <a:latin typeface="+mn-lt"/>
              </a:rPr>
              <a:t>process</a:t>
            </a:r>
            <a:r>
              <a:rPr lang="fr-FR" dirty="0"/>
              <a:t/>
            </a:r>
            <a:br>
              <a:rPr lang="fr-FR" dirty="0"/>
            </a:br>
            <a:endParaRPr lang="fr-FR" dirty="0"/>
          </a:p>
        </p:txBody>
      </p:sp>
      <p:sp>
        <p:nvSpPr>
          <p:cNvPr id="3" name="Espace réservé du contenu 2"/>
          <p:cNvSpPr>
            <a:spLocks noGrp="1"/>
          </p:cNvSpPr>
          <p:nvPr>
            <p:ph idx="1"/>
          </p:nvPr>
        </p:nvSpPr>
        <p:spPr>
          <a:xfrm>
            <a:off x="528320" y="1825625"/>
            <a:ext cx="8442960" cy="4351338"/>
          </a:xfrm>
        </p:spPr>
        <p:txBody>
          <a:bodyPr>
            <a:normAutofit/>
          </a:bodyPr>
          <a:lstStyle/>
          <a:p>
            <a:pPr marL="0" indent="0">
              <a:buNone/>
            </a:pPr>
            <a:endParaRPr lang="fr-FR" dirty="0"/>
          </a:p>
          <a:p>
            <a:pPr marL="0" indent="0">
              <a:buNone/>
            </a:pPr>
            <a:r>
              <a:rPr lang="fr-FR" dirty="0" smtClean="0"/>
              <a:t>2016 : CRIGH </a:t>
            </a:r>
            <a:r>
              <a:rPr lang="fr-FR" dirty="0" err="1"/>
              <a:t>presented</a:t>
            </a:r>
            <a:r>
              <a:rPr lang="fr-FR" dirty="0"/>
              <a:t> at </a:t>
            </a:r>
            <a:r>
              <a:rPr lang="fr-FR" dirty="0" smtClean="0"/>
              <a:t>OECD-GSF </a:t>
            </a:r>
            <a:r>
              <a:rPr lang="fr-FR" dirty="0" err="1"/>
              <a:t>plenary</a:t>
            </a:r>
            <a:r>
              <a:rPr lang="fr-FR" dirty="0"/>
              <a:t> meeting, </a:t>
            </a:r>
            <a:r>
              <a:rPr lang="fr-FR" dirty="0" err="1" smtClean="0"/>
              <a:t>October</a:t>
            </a:r>
            <a:r>
              <a:rPr lang="fr-FR" dirty="0" smtClean="0"/>
              <a:t>, Paris</a:t>
            </a:r>
          </a:p>
          <a:p>
            <a:pPr marL="0" indent="0">
              <a:buNone/>
            </a:pPr>
            <a:endParaRPr lang="fr-FR" dirty="0"/>
          </a:p>
          <a:p>
            <a:pPr marL="0" indent="0">
              <a:buNone/>
            </a:pPr>
            <a:r>
              <a:rPr lang="fr-FR" dirty="0" smtClean="0"/>
              <a:t>2019 : </a:t>
            </a:r>
            <a:r>
              <a:rPr lang="fr-FR" dirty="0" err="1" smtClean="0"/>
              <a:t>survey</a:t>
            </a:r>
            <a:r>
              <a:rPr lang="fr-FR" dirty="0" smtClean="0"/>
              <a:t> and first </a:t>
            </a:r>
            <a:r>
              <a:rPr lang="fr-FR" dirty="0" err="1" smtClean="0"/>
              <a:t>assessment</a:t>
            </a:r>
            <a:r>
              <a:rPr lang="fr-FR" dirty="0" smtClean="0"/>
              <a:t> by OECD-GSF of the </a:t>
            </a:r>
            <a:r>
              <a:rPr lang="fr-FR" dirty="0" err="1" smtClean="0"/>
              <a:t>implementation</a:t>
            </a:r>
            <a:r>
              <a:rPr lang="fr-FR" dirty="0" smtClean="0"/>
              <a:t>  of the OECD Council </a:t>
            </a:r>
            <a:r>
              <a:rPr lang="fr-FR" dirty="0" err="1" smtClean="0"/>
              <a:t>Recommendation</a:t>
            </a:r>
            <a:r>
              <a:rPr lang="fr-FR" dirty="0" smtClean="0"/>
              <a:t> on the </a:t>
            </a:r>
            <a:r>
              <a:rPr lang="fr-FR" dirty="0" err="1" smtClean="0"/>
              <a:t>Governance</a:t>
            </a:r>
            <a:r>
              <a:rPr lang="fr-FR" dirty="0" smtClean="0"/>
              <a:t> of </a:t>
            </a:r>
            <a:r>
              <a:rPr lang="fr-FR" dirty="0" err="1"/>
              <a:t>C</a:t>
            </a:r>
            <a:r>
              <a:rPr lang="fr-FR" dirty="0" err="1" smtClean="0"/>
              <a:t>linical</a:t>
            </a:r>
            <a:r>
              <a:rPr lang="fr-FR" dirty="0" smtClean="0"/>
              <a:t> </a:t>
            </a:r>
            <a:r>
              <a:rPr lang="fr-FR" dirty="0"/>
              <a:t>T</a:t>
            </a:r>
            <a:r>
              <a:rPr lang="fr-FR" dirty="0" smtClean="0"/>
              <a:t>rials</a:t>
            </a:r>
          </a:p>
          <a:p>
            <a:pPr marL="0" indent="0">
              <a:buNone/>
            </a:pPr>
            <a:endParaRPr lang="fr-FR" dirty="0"/>
          </a:p>
          <a:p>
            <a:pPr marL="0" indent="0">
              <a:buNone/>
            </a:pPr>
            <a:endParaRPr lang="fr-FR" dirty="0"/>
          </a:p>
          <a:p>
            <a:pPr marL="0" indent="0">
              <a:buNone/>
            </a:pPr>
            <a:endParaRPr lang="fr-FR" dirty="0"/>
          </a:p>
        </p:txBody>
      </p:sp>
      <p:sp>
        <p:nvSpPr>
          <p:cNvPr id="4" name="Espace réservé de la date 3"/>
          <p:cNvSpPr>
            <a:spLocks noGrp="1"/>
          </p:cNvSpPr>
          <p:nvPr>
            <p:ph type="dt" sz="half" idx="10"/>
          </p:nvPr>
        </p:nvSpPr>
        <p:spPr/>
        <p:txBody>
          <a:bodyPr/>
          <a:lstStyle/>
          <a:p>
            <a:fld id="{04B769A5-445E-4725-AFBA-37EA85DBDF89}" type="datetime3">
              <a:rPr lang="en-GB" smtClean="0"/>
              <a:t>11 noviembre 2020</a:t>
            </a:fld>
            <a:endParaRPr lang="fr-FR"/>
          </a:p>
        </p:txBody>
      </p:sp>
      <p:sp>
        <p:nvSpPr>
          <p:cNvPr id="5" name="Espace réservé du numéro de diapositive 4"/>
          <p:cNvSpPr>
            <a:spLocks noGrp="1"/>
          </p:cNvSpPr>
          <p:nvPr>
            <p:ph type="sldNum" sz="quarter" idx="12"/>
          </p:nvPr>
        </p:nvSpPr>
        <p:spPr/>
        <p:txBody>
          <a:bodyPr/>
          <a:lstStyle/>
          <a:p>
            <a:fld id="{1B44EDC1-EF06-4F92-84E5-4B0B4B9E9822}" type="slidenum">
              <a:rPr lang="fr-FR" smtClean="0"/>
              <a:t>16</a:t>
            </a:fld>
            <a:endParaRPr lang="fr-FR"/>
          </a:p>
        </p:txBody>
      </p:sp>
      <p:pic>
        <p:nvPicPr>
          <p:cNvPr id="6" name="Image 5"/>
          <p:cNvPicPr>
            <a:picLocks noChangeAspect="1"/>
          </p:cNvPicPr>
          <p:nvPr/>
        </p:nvPicPr>
        <p:blipFill>
          <a:blip r:embed="rId2" cstate="print"/>
          <a:stretch>
            <a:fillRect/>
          </a:stretch>
        </p:blipFill>
        <p:spPr>
          <a:xfrm>
            <a:off x="8835097" y="1443457"/>
            <a:ext cx="3285783" cy="4053103"/>
          </a:xfrm>
          <a:prstGeom prst="rect">
            <a:avLst/>
          </a:prstGeom>
        </p:spPr>
      </p:pic>
    </p:spTree>
    <p:extLst>
      <p:ext uri="{BB962C8B-B14F-4D97-AF65-F5344CB8AC3E}">
        <p14:creationId xmlns:p14="http://schemas.microsoft.com/office/powerpoint/2010/main" val="441523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8184232" y="5877273"/>
            <a:ext cx="2133600" cy="365125"/>
          </a:xfrm>
          <a:prstGeom prst="rect">
            <a:avLst/>
          </a:prstGeom>
        </p:spPr>
        <p:txBody>
          <a:bodyPr/>
          <a:lstStyle/>
          <a:p>
            <a:pPr algn="r"/>
            <a:fld id="{39C502A6-9A25-4D89-992C-DFBCDEBB5DFB}" type="slidenum">
              <a:rPr lang="fr-FR" smtClean="0">
                <a:solidFill>
                  <a:srgbClr val="FFFFFF"/>
                </a:solidFill>
                <a:latin typeface="Lato Black"/>
                <a:cs typeface="Lato Black"/>
              </a:rPr>
              <a:pPr algn="r"/>
              <a:t>2</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8282880" y="623222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a:solidFill>
                  <a:schemeClr val="bg2">
                    <a:lumMod val="50000"/>
                  </a:schemeClr>
                </a:solidFill>
              </a:rPr>
              <a:pPr/>
              <a:t>2</a:t>
            </a:fld>
            <a:endParaRPr lang="fr-FR" dirty="0">
              <a:solidFill>
                <a:schemeClr val="bg2">
                  <a:lumMod val="50000"/>
                </a:schemeClr>
              </a:solidFill>
            </a:endParaRPr>
          </a:p>
        </p:txBody>
      </p:sp>
      <p:sp>
        <p:nvSpPr>
          <p:cNvPr id="3" name="Titre 2"/>
          <p:cNvSpPr>
            <a:spLocks noGrp="1"/>
          </p:cNvSpPr>
          <p:nvPr>
            <p:ph type="title"/>
          </p:nvPr>
        </p:nvSpPr>
        <p:spPr>
          <a:xfrm>
            <a:off x="530087" y="548680"/>
            <a:ext cx="11052313" cy="684076"/>
          </a:xfrm>
        </p:spPr>
        <p:txBody>
          <a:bodyPr>
            <a:normAutofit/>
          </a:bodyPr>
          <a:lstStyle/>
          <a:p>
            <a:pPr algn="ctr"/>
            <a:r>
              <a:rPr lang="fr-FR" dirty="0" err="1" smtClean="0"/>
              <a:t>Need</a:t>
            </a:r>
            <a:r>
              <a:rPr lang="fr-FR" dirty="0" smtClean="0"/>
              <a:t> for international </a:t>
            </a:r>
            <a:r>
              <a:rPr lang="fr-FR" dirty="0" err="1" smtClean="0"/>
              <a:t>cooperation</a:t>
            </a:r>
            <a:r>
              <a:rPr lang="fr-FR" dirty="0" smtClean="0"/>
              <a:t> in </a:t>
            </a:r>
            <a:r>
              <a:rPr lang="fr-FR" dirty="0" err="1" smtClean="0"/>
              <a:t>clinical</a:t>
            </a:r>
            <a:r>
              <a:rPr lang="fr-FR" dirty="0" smtClean="0"/>
              <a:t> </a:t>
            </a:r>
            <a:r>
              <a:rPr lang="fr-FR" dirty="0" err="1" smtClean="0"/>
              <a:t>research</a:t>
            </a:r>
            <a:endParaRPr lang="fr-FR" dirty="0"/>
          </a:p>
        </p:txBody>
      </p:sp>
      <p:sp>
        <p:nvSpPr>
          <p:cNvPr id="13" name="Espace réservé du contenu 1"/>
          <p:cNvSpPr>
            <a:spLocks noGrp="1"/>
          </p:cNvSpPr>
          <p:nvPr>
            <p:ph idx="4294967295"/>
          </p:nvPr>
        </p:nvSpPr>
        <p:spPr>
          <a:xfrm>
            <a:off x="530087" y="1657176"/>
            <a:ext cx="11304104" cy="4757614"/>
          </a:xfrm>
          <a:prstGeom prst="rect">
            <a:avLst/>
          </a:prstGeom>
        </p:spPr>
        <p:txBody>
          <a:bodyPr>
            <a:noAutofit/>
          </a:bodyPr>
          <a:lstStyle/>
          <a:p>
            <a:pPr marL="265113" indent="-265113">
              <a:buClr>
                <a:srgbClr val="FFDD00"/>
              </a:buClr>
              <a:buFont typeface="Wingdings" charset="2"/>
              <a:buChar char="§"/>
            </a:pPr>
            <a:r>
              <a:rPr lang="de-DE" dirty="0" err="1"/>
              <a:t>access</a:t>
            </a:r>
            <a:r>
              <a:rPr lang="de-DE" dirty="0"/>
              <a:t> </a:t>
            </a:r>
            <a:r>
              <a:rPr lang="de-DE" dirty="0" err="1"/>
              <a:t>to</a:t>
            </a:r>
            <a:r>
              <a:rPr lang="de-DE" dirty="0"/>
              <a:t> </a:t>
            </a:r>
            <a:r>
              <a:rPr lang="de-DE" dirty="0" err="1"/>
              <a:t>patients</a:t>
            </a:r>
            <a:r>
              <a:rPr lang="de-DE" dirty="0"/>
              <a:t> : </a:t>
            </a:r>
            <a:r>
              <a:rPr lang="de-DE" dirty="0" err="1"/>
              <a:t>faster</a:t>
            </a:r>
            <a:r>
              <a:rPr lang="de-DE" dirty="0"/>
              <a:t> </a:t>
            </a:r>
            <a:r>
              <a:rPr lang="de-DE" dirty="0" err="1"/>
              <a:t>results</a:t>
            </a:r>
            <a:r>
              <a:rPr lang="de-DE" dirty="0"/>
              <a:t>, </a:t>
            </a:r>
            <a:r>
              <a:rPr lang="de-DE" dirty="0" err="1"/>
              <a:t>statistical</a:t>
            </a:r>
            <a:r>
              <a:rPr lang="de-DE" dirty="0"/>
              <a:t> power</a:t>
            </a:r>
          </a:p>
          <a:p>
            <a:pPr marL="265113" indent="-265113">
              <a:buClr>
                <a:srgbClr val="FFDD00"/>
              </a:buClr>
              <a:buFont typeface="Wingdings" charset="2"/>
              <a:buChar char="§"/>
            </a:pPr>
            <a:r>
              <a:rPr lang="de-DE" dirty="0" err="1"/>
              <a:t>access</a:t>
            </a:r>
            <a:r>
              <a:rPr lang="de-DE" dirty="0"/>
              <a:t> </a:t>
            </a:r>
            <a:r>
              <a:rPr lang="de-DE" dirty="0" err="1"/>
              <a:t>to</a:t>
            </a:r>
            <a:r>
              <a:rPr lang="de-DE" dirty="0"/>
              <a:t> </a:t>
            </a:r>
            <a:r>
              <a:rPr lang="de-DE" dirty="0" err="1"/>
              <a:t>medical</a:t>
            </a:r>
            <a:r>
              <a:rPr lang="de-DE" dirty="0"/>
              <a:t> </a:t>
            </a:r>
            <a:r>
              <a:rPr lang="de-DE" dirty="0" err="1"/>
              <a:t>expertise</a:t>
            </a:r>
            <a:endParaRPr lang="de-DE" dirty="0"/>
          </a:p>
          <a:p>
            <a:pPr marL="265113" indent="-265113">
              <a:buClr>
                <a:srgbClr val="FFDD00"/>
              </a:buClr>
              <a:buFont typeface="Wingdings" charset="2"/>
              <a:buChar char="§"/>
            </a:pPr>
            <a:r>
              <a:rPr lang="de-DE" dirty="0" err="1"/>
              <a:t>unlock</a:t>
            </a:r>
            <a:r>
              <a:rPr lang="de-DE" dirty="0"/>
              <a:t> </a:t>
            </a:r>
            <a:r>
              <a:rPr lang="de-DE" dirty="0" err="1"/>
              <a:t>scientific</a:t>
            </a:r>
            <a:r>
              <a:rPr lang="de-DE" dirty="0"/>
              <a:t> potential, </a:t>
            </a:r>
            <a:r>
              <a:rPr lang="de-DE" dirty="0" err="1" smtClean="0"/>
              <a:t>especially</a:t>
            </a:r>
            <a:r>
              <a:rPr lang="de-DE" dirty="0" smtClean="0"/>
              <a:t> on rare </a:t>
            </a:r>
            <a:r>
              <a:rPr lang="de-DE" dirty="0" err="1" smtClean="0"/>
              <a:t>diseases</a:t>
            </a:r>
            <a:r>
              <a:rPr lang="de-DE" dirty="0"/>
              <a:t>,</a:t>
            </a:r>
            <a:r>
              <a:rPr lang="de-DE" dirty="0" smtClean="0"/>
              <a:t> </a:t>
            </a:r>
            <a:r>
              <a:rPr lang="de-DE" dirty="0" err="1" smtClean="0"/>
              <a:t>personalized</a:t>
            </a:r>
            <a:r>
              <a:rPr lang="de-DE" dirty="0" smtClean="0"/>
              <a:t> </a:t>
            </a:r>
            <a:r>
              <a:rPr lang="de-DE" dirty="0" err="1" smtClean="0"/>
              <a:t>medicine</a:t>
            </a:r>
            <a:r>
              <a:rPr lang="de-DE" dirty="0" smtClean="0"/>
              <a:t>… </a:t>
            </a:r>
            <a:r>
              <a:rPr lang="de-DE" dirty="0" err="1" smtClean="0"/>
              <a:t>and</a:t>
            </a:r>
            <a:r>
              <a:rPr lang="de-DE" dirty="0" smtClean="0"/>
              <a:t> COVID-19 </a:t>
            </a:r>
            <a:r>
              <a:rPr lang="de-DE" dirty="0" err="1" smtClean="0"/>
              <a:t>outbreak</a:t>
            </a:r>
            <a:endParaRPr lang="de-DE" dirty="0"/>
          </a:p>
          <a:p>
            <a:pPr marL="265113" indent="-265113">
              <a:buClr>
                <a:srgbClr val="FFDD00"/>
              </a:buClr>
              <a:buFont typeface="Wingdings" charset="2"/>
              <a:buChar char="§"/>
            </a:pPr>
            <a:r>
              <a:rPr lang="de-DE" dirty="0" err="1"/>
              <a:t>share</a:t>
            </a:r>
            <a:r>
              <a:rPr lang="de-DE" dirty="0"/>
              <a:t> </a:t>
            </a:r>
            <a:r>
              <a:rPr lang="de-DE" dirty="0" err="1"/>
              <a:t>best</a:t>
            </a:r>
            <a:r>
              <a:rPr lang="de-DE" dirty="0"/>
              <a:t> </a:t>
            </a:r>
            <a:r>
              <a:rPr lang="de-DE" dirty="0" err="1"/>
              <a:t>evaluation</a:t>
            </a:r>
            <a:r>
              <a:rPr lang="de-DE" dirty="0"/>
              <a:t> </a:t>
            </a:r>
            <a:r>
              <a:rPr lang="de-DE" dirty="0" err="1"/>
              <a:t>practice</a:t>
            </a:r>
            <a:endParaRPr lang="de-DE" dirty="0"/>
          </a:p>
          <a:p>
            <a:pPr marL="265113" indent="-265113">
              <a:buClr>
                <a:srgbClr val="FFDD00"/>
              </a:buClr>
              <a:buFont typeface="Wingdings" charset="2"/>
              <a:buChar char="§"/>
            </a:pPr>
            <a:r>
              <a:rPr lang="de-DE" dirty="0" err="1"/>
              <a:t>raise</a:t>
            </a:r>
            <a:r>
              <a:rPr lang="de-DE" dirty="0"/>
              <a:t> </a:t>
            </a:r>
            <a:r>
              <a:rPr lang="de-DE" dirty="0" err="1"/>
              <a:t>methodological</a:t>
            </a:r>
            <a:r>
              <a:rPr lang="de-DE" dirty="0"/>
              <a:t> </a:t>
            </a:r>
            <a:r>
              <a:rPr lang="de-DE" dirty="0" err="1"/>
              <a:t>standards</a:t>
            </a:r>
            <a:endParaRPr lang="de-DE" dirty="0"/>
          </a:p>
          <a:p>
            <a:pPr marL="265113" indent="-265113">
              <a:buClr>
                <a:srgbClr val="FFDD00"/>
              </a:buClr>
              <a:buFont typeface="Wingdings" charset="2"/>
              <a:buChar char="§"/>
            </a:pPr>
            <a:r>
              <a:rPr lang="de-DE" dirty="0" err="1"/>
              <a:t>avoid</a:t>
            </a:r>
            <a:r>
              <a:rPr lang="de-DE" dirty="0"/>
              <a:t> </a:t>
            </a:r>
            <a:r>
              <a:rPr lang="de-DE" dirty="0" err="1"/>
              <a:t>duplication</a:t>
            </a:r>
            <a:r>
              <a:rPr lang="de-DE" dirty="0"/>
              <a:t> </a:t>
            </a:r>
            <a:r>
              <a:rPr lang="de-DE" dirty="0" err="1"/>
              <a:t>of</a:t>
            </a:r>
            <a:r>
              <a:rPr lang="de-DE" dirty="0"/>
              <a:t> </a:t>
            </a:r>
            <a:r>
              <a:rPr lang="de-DE" dirty="0" err="1"/>
              <a:t>clinical</a:t>
            </a:r>
            <a:r>
              <a:rPr lang="de-DE" dirty="0"/>
              <a:t> </a:t>
            </a:r>
            <a:r>
              <a:rPr lang="de-DE" dirty="0" err="1"/>
              <a:t>research</a:t>
            </a:r>
            <a:endParaRPr lang="de-DE" dirty="0"/>
          </a:p>
          <a:p>
            <a:pPr marL="265113" indent="-265113">
              <a:buClr>
                <a:srgbClr val="FFDD00"/>
              </a:buClr>
              <a:buFont typeface="Wingdings" charset="2"/>
              <a:buChar char="§"/>
            </a:pPr>
            <a:r>
              <a:rPr lang="de-DE" dirty="0" err="1"/>
              <a:t>share</a:t>
            </a:r>
            <a:r>
              <a:rPr lang="de-DE" dirty="0"/>
              <a:t> </a:t>
            </a:r>
            <a:r>
              <a:rPr lang="de-DE" dirty="0" err="1"/>
              <a:t>costs</a:t>
            </a:r>
            <a:r>
              <a:rPr lang="de-DE" dirty="0"/>
              <a:t>, </a:t>
            </a:r>
            <a:r>
              <a:rPr lang="de-DE" dirty="0" err="1"/>
              <a:t>share</a:t>
            </a:r>
            <a:r>
              <a:rPr lang="de-DE" dirty="0"/>
              <a:t> </a:t>
            </a:r>
            <a:r>
              <a:rPr lang="de-DE" dirty="0" err="1"/>
              <a:t>common</a:t>
            </a:r>
            <a:r>
              <a:rPr lang="de-DE" dirty="0"/>
              <a:t> </a:t>
            </a:r>
            <a:r>
              <a:rPr lang="de-DE" dirty="0" err="1"/>
              <a:t>tools</a:t>
            </a:r>
            <a:r>
              <a:rPr lang="de-DE" dirty="0"/>
              <a:t> and </a:t>
            </a:r>
            <a:r>
              <a:rPr lang="de-DE" dirty="0" err="1"/>
              <a:t>procedures</a:t>
            </a:r>
            <a:endParaRPr lang="de-DE" dirty="0"/>
          </a:p>
          <a:p>
            <a:pPr marL="265113" indent="-265113">
              <a:buClr>
                <a:srgbClr val="FFDD00"/>
              </a:buClr>
              <a:buFont typeface="Wingdings" charset="2"/>
              <a:buChar char="§"/>
            </a:pPr>
            <a:r>
              <a:rPr lang="de-DE" dirty="0" err="1"/>
              <a:t>better</a:t>
            </a:r>
            <a:r>
              <a:rPr lang="de-DE" dirty="0"/>
              <a:t> </a:t>
            </a:r>
            <a:r>
              <a:rPr lang="de-DE" dirty="0" err="1"/>
              <a:t>generalizability</a:t>
            </a:r>
            <a:endParaRPr lang="de-DE" dirty="0"/>
          </a:p>
          <a:p>
            <a:pPr marL="265113" indent="-265113">
              <a:buClr>
                <a:srgbClr val="FFDD00"/>
              </a:buClr>
              <a:buFont typeface="Wingdings" charset="2"/>
              <a:buChar char="§"/>
            </a:pPr>
            <a:r>
              <a:rPr lang="de-DE" dirty="0" err="1"/>
              <a:t>foster</a:t>
            </a:r>
            <a:r>
              <a:rPr lang="de-DE" dirty="0"/>
              <a:t> </a:t>
            </a:r>
            <a:r>
              <a:rPr lang="de-DE" dirty="0" err="1"/>
              <a:t>broad</a:t>
            </a:r>
            <a:r>
              <a:rPr lang="de-DE" dirty="0"/>
              <a:t> </a:t>
            </a:r>
            <a:r>
              <a:rPr lang="de-DE" dirty="0" err="1"/>
              <a:t>implementation</a:t>
            </a:r>
            <a:r>
              <a:rPr lang="de-DE" dirty="0"/>
              <a:t> of </a:t>
            </a:r>
            <a:r>
              <a:rPr lang="de-DE" dirty="0" err="1"/>
              <a:t>research</a:t>
            </a:r>
            <a:r>
              <a:rPr lang="de-DE" dirty="0"/>
              <a:t> </a:t>
            </a:r>
            <a:r>
              <a:rPr lang="de-DE" dirty="0" err="1"/>
              <a:t>outcomes</a:t>
            </a:r>
            <a:endParaRPr lang="de-DE" dirty="0"/>
          </a:p>
        </p:txBody>
      </p:sp>
    </p:spTree>
    <p:extLst>
      <p:ext uri="{BB962C8B-B14F-4D97-AF65-F5344CB8AC3E}">
        <p14:creationId xmlns:p14="http://schemas.microsoft.com/office/powerpoint/2010/main" val="42607897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텍스트 개체 틀 11"/>
          <p:cNvSpPr>
            <a:spLocks noGrp="1"/>
          </p:cNvSpPr>
          <p:nvPr>
            <p:ph type="body" sz="quarter" idx="13"/>
          </p:nvPr>
        </p:nvSpPr>
        <p:spPr/>
        <p:txBody>
          <a:bodyPr>
            <a:normAutofit fontScale="92500"/>
          </a:bodyPr>
          <a:lstStyle/>
          <a:p>
            <a:r>
              <a:rPr lang="en-US" dirty="0">
                <a:latin typeface="+mn-lt"/>
              </a:rPr>
              <a:t>Multinational clinical trials : industry vs. academic </a:t>
            </a:r>
            <a:r>
              <a:rPr lang="en-US" dirty="0" smtClean="0">
                <a:latin typeface="+mn-lt"/>
              </a:rPr>
              <a:t>trials</a:t>
            </a:r>
            <a:endParaRPr lang="ko-KR" altLang="en-US" dirty="0">
              <a:latin typeface="+mn-lt"/>
            </a:endParaRPr>
          </a:p>
        </p:txBody>
      </p:sp>
      <p:sp>
        <p:nvSpPr>
          <p:cNvPr id="4" name="Espace réservé du numéro de diapositive 4"/>
          <p:cNvSpPr txBox="1">
            <a:spLocks/>
          </p:cNvSpPr>
          <p:nvPr/>
        </p:nvSpPr>
        <p:spPr>
          <a:xfrm>
            <a:off x="7850832" y="5971059"/>
            <a:ext cx="2240229" cy="36887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fld id="{39C502A6-9A25-4D89-992C-DFBCDEBB5DFB}" type="slidenum">
              <a:rPr lang="fr-FR" smtClean="0">
                <a:solidFill>
                  <a:schemeClr val="bg2">
                    <a:lumMod val="50000"/>
                  </a:schemeClr>
                </a:solidFill>
              </a:rPr>
              <a:pPr algn="r"/>
              <a:t>3</a:t>
            </a:fld>
            <a:endParaRPr lang="fr-FR" dirty="0">
              <a:solidFill>
                <a:schemeClr val="bg2">
                  <a:lumMod val="5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343473" y="894754"/>
            <a:ext cx="9217024" cy="5987046"/>
          </a:xfrm>
          <a:prstGeom prst="rect">
            <a:avLst/>
          </a:prstGeom>
          <a:noFill/>
          <a:ln w="9525">
            <a:noFill/>
            <a:miter lim="800000"/>
            <a:headEnd/>
            <a:tailEnd/>
          </a:ln>
          <a:effectLst/>
        </p:spPr>
      </p:pic>
      <p:sp>
        <p:nvSpPr>
          <p:cNvPr id="6" name="Espace réservé du texte 5"/>
          <p:cNvSpPr txBox="1">
            <a:spLocks/>
          </p:cNvSpPr>
          <p:nvPr/>
        </p:nvSpPr>
        <p:spPr>
          <a:xfrm>
            <a:off x="8112224" y="6174381"/>
            <a:ext cx="3741997" cy="436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FFDD00"/>
              </a:buClr>
              <a:buFont typeface="Arial" panose="020B0604020202020204" pitchFamily="34" charset="0"/>
              <a:buNone/>
            </a:pPr>
            <a:r>
              <a:rPr lang="en-GB" sz="1200" dirty="0" smtClean="0"/>
              <a:t>Atal et al. “Differential Globalization of Industry- and Non-Industry Sponsored Clinical Trials” </a:t>
            </a:r>
            <a:r>
              <a:rPr lang="en-GB" sz="1200" dirty="0" err="1" smtClean="0">
                <a:hlinkClick r:id="rId3"/>
              </a:rPr>
              <a:t>PLoS</a:t>
            </a:r>
            <a:r>
              <a:rPr lang="en-GB" sz="1200" dirty="0" smtClean="0">
                <a:hlinkClick r:id="rId3"/>
              </a:rPr>
              <a:t> One.</a:t>
            </a:r>
            <a:r>
              <a:rPr lang="en-GB" sz="1200" dirty="0" smtClean="0"/>
              <a:t> 2015 Dec 14;10(12)</a:t>
            </a:r>
          </a:p>
        </p:txBody>
      </p:sp>
    </p:spTree>
    <p:extLst>
      <p:ext uri="{BB962C8B-B14F-4D97-AF65-F5344CB8AC3E}">
        <p14:creationId xmlns:p14="http://schemas.microsoft.com/office/powerpoint/2010/main" val="22069459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8184232" y="5877273"/>
            <a:ext cx="2133600" cy="365125"/>
          </a:xfrm>
          <a:prstGeom prst="rect">
            <a:avLst/>
          </a:prstGeom>
        </p:spPr>
        <p:txBody>
          <a:bodyPr/>
          <a:lstStyle/>
          <a:p>
            <a:pPr algn="r"/>
            <a:fld id="{39C502A6-9A25-4D89-992C-DFBCDEBB5DFB}" type="slidenum">
              <a:rPr lang="fr-FR" smtClean="0">
                <a:solidFill>
                  <a:srgbClr val="FFFFFF"/>
                </a:solidFill>
                <a:latin typeface="Lato Black"/>
                <a:cs typeface="Lato Black"/>
              </a:rPr>
              <a:pPr algn="r"/>
              <a:t>4</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8282880" y="623222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a:solidFill>
                  <a:schemeClr val="bg2">
                    <a:lumMod val="50000"/>
                  </a:schemeClr>
                </a:solidFill>
              </a:rPr>
              <a:pPr/>
              <a:t>4</a:t>
            </a:fld>
            <a:endParaRPr lang="fr-FR" dirty="0">
              <a:solidFill>
                <a:schemeClr val="bg2">
                  <a:lumMod val="50000"/>
                </a:schemeClr>
              </a:solidFill>
            </a:endParaRPr>
          </a:p>
        </p:txBody>
      </p:sp>
      <p:sp>
        <p:nvSpPr>
          <p:cNvPr id="3" name="Titre 2"/>
          <p:cNvSpPr>
            <a:spLocks noGrp="1"/>
          </p:cNvSpPr>
          <p:nvPr>
            <p:ph type="title"/>
          </p:nvPr>
        </p:nvSpPr>
        <p:spPr>
          <a:xfrm>
            <a:off x="1991544" y="548680"/>
            <a:ext cx="8229600" cy="684076"/>
          </a:xfrm>
        </p:spPr>
        <p:txBody>
          <a:bodyPr/>
          <a:lstStyle/>
          <a:p>
            <a:pPr algn="ctr"/>
            <a:r>
              <a:rPr lang="fr-FR" dirty="0" smtClean="0"/>
              <a:t>Obstacles: national </a:t>
            </a:r>
            <a:r>
              <a:rPr lang="fr-FR" dirty="0" err="1" smtClean="0"/>
              <a:t>differences</a:t>
            </a:r>
            <a:r>
              <a:rPr lang="fr-FR" dirty="0" smtClean="0"/>
              <a:t> in</a:t>
            </a:r>
            <a:endParaRPr lang="fr-FR" dirty="0"/>
          </a:p>
        </p:txBody>
      </p:sp>
      <p:sp>
        <p:nvSpPr>
          <p:cNvPr id="13" name="Espace réservé du contenu 1"/>
          <p:cNvSpPr>
            <a:spLocks noGrp="1"/>
          </p:cNvSpPr>
          <p:nvPr>
            <p:ph idx="4294967295"/>
          </p:nvPr>
        </p:nvSpPr>
        <p:spPr>
          <a:xfrm>
            <a:off x="596348" y="1574999"/>
            <a:ext cx="10972800" cy="4464496"/>
          </a:xfrm>
          <a:prstGeom prst="rect">
            <a:avLst/>
          </a:prstGeom>
        </p:spPr>
        <p:txBody>
          <a:bodyPr>
            <a:noAutofit/>
          </a:bodyPr>
          <a:lstStyle/>
          <a:p>
            <a:pPr marL="265113" indent="-265113">
              <a:buClr>
                <a:srgbClr val="FFDD00"/>
              </a:buClr>
              <a:buFont typeface="Wingdings" charset="2"/>
              <a:buChar char="§"/>
            </a:pPr>
            <a:r>
              <a:rPr lang="de-DE" sz="2400" dirty="0" err="1"/>
              <a:t>infrastructure</a:t>
            </a:r>
            <a:r>
              <a:rPr lang="de-DE" sz="2400" dirty="0"/>
              <a:t>, interoperable </a:t>
            </a:r>
            <a:r>
              <a:rPr lang="de-DE" sz="2400" dirty="0" err="1"/>
              <a:t>tools</a:t>
            </a:r>
            <a:r>
              <a:rPr lang="de-DE" sz="2400" dirty="0"/>
              <a:t> </a:t>
            </a:r>
            <a:r>
              <a:rPr lang="de-DE" sz="2400" dirty="0" err="1"/>
              <a:t>and</a:t>
            </a:r>
            <a:r>
              <a:rPr lang="de-DE" sz="2400" dirty="0"/>
              <a:t> </a:t>
            </a:r>
            <a:r>
              <a:rPr lang="de-DE" sz="2400" dirty="0" err="1" smtClean="0"/>
              <a:t>procedures</a:t>
            </a:r>
            <a:endParaRPr lang="de-DE" sz="2400" dirty="0" smtClean="0"/>
          </a:p>
          <a:p>
            <a:pPr marL="265113" indent="-265113">
              <a:buClr>
                <a:srgbClr val="FFDD00"/>
              </a:buClr>
              <a:buFont typeface="Wingdings" charset="2"/>
              <a:buChar char="§"/>
            </a:pPr>
            <a:r>
              <a:rPr lang="de-DE" sz="2400" dirty="0" err="1"/>
              <a:t>d</a:t>
            </a:r>
            <a:r>
              <a:rPr lang="de-DE" sz="2400" dirty="0" err="1" smtClean="0"/>
              <a:t>ata</a:t>
            </a:r>
            <a:r>
              <a:rPr lang="de-DE" sz="2400" dirty="0" smtClean="0"/>
              <a:t> </a:t>
            </a:r>
            <a:r>
              <a:rPr lang="de-DE" sz="2400" dirty="0" err="1" smtClean="0"/>
              <a:t>standards</a:t>
            </a:r>
            <a:endParaRPr lang="de-DE" sz="2400" dirty="0"/>
          </a:p>
          <a:p>
            <a:pPr marL="265113" indent="-265113">
              <a:buClr>
                <a:srgbClr val="FFDD00"/>
              </a:buClr>
              <a:buFont typeface="Wingdings" charset="2"/>
              <a:buChar char="§"/>
            </a:pPr>
            <a:r>
              <a:rPr lang="de-DE" sz="2400" dirty="0" err="1"/>
              <a:t>regulation</a:t>
            </a:r>
            <a:r>
              <a:rPr lang="de-DE" sz="2400" dirty="0"/>
              <a:t> (</a:t>
            </a:r>
            <a:r>
              <a:rPr lang="de-DE" sz="2400" dirty="0" err="1"/>
              <a:t>medicines</a:t>
            </a:r>
            <a:r>
              <a:rPr lang="de-DE" sz="2400" dirty="0"/>
              <a:t>, </a:t>
            </a:r>
            <a:r>
              <a:rPr lang="de-DE" sz="2400" dirty="0" err="1"/>
              <a:t>medical</a:t>
            </a:r>
            <a:r>
              <a:rPr lang="de-DE" sz="2400" dirty="0"/>
              <a:t> </a:t>
            </a:r>
            <a:r>
              <a:rPr lang="de-DE" sz="2400" dirty="0" err="1"/>
              <a:t>devices</a:t>
            </a:r>
            <a:r>
              <a:rPr lang="de-DE" sz="2400" dirty="0"/>
              <a:t>, </a:t>
            </a:r>
            <a:r>
              <a:rPr lang="de-DE" sz="2400" dirty="0" err="1"/>
              <a:t>nutrition</a:t>
            </a:r>
            <a:r>
              <a:rPr lang="de-DE" sz="2400" dirty="0"/>
              <a:t>, </a:t>
            </a:r>
            <a:r>
              <a:rPr lang="de-DE" sz="2400" dirty="0" err="1"/>
              <a:t>other</a:t>
            </a:r>
            <a:r>
              <a:rPr lang="de-DE" sz="2400" dirty="0" smtClean="0"/>
              <a:t>)</a:t>
            </a:r>
          </a:p>
          <a:p>
            <a:pPr marL="265113" indent="-265113">
              <a:buClr>
                <a:srgbClr val="FFDD00"/>
              </a:buClr>
              <a:buFont typeface="Wingdings" charset="2"/>
              <a:buChar char="§"/>
            </a:pPr>
            <a:r>
              <a:rPr lang="de-DE" sz="2400" dirty="0" err="1"/>
              <a:t>d</a:t>
            </a:r>
            <a:r>
              <a:rPr lang="de-DE" sz="2400" dirty="0" err="1" smtClean="0"/>
              <a:t>ata</a:t>
            </a:r>
            <a:r>
              <a:rPr lang="de-DE" sz="2400" dirty="0" smtClean="0"/>
              <a:t> </a:t>
            </a:r>
            <a:r>
              <a:rPr lang="de-DE" sz="2400" dirty="0" err="1" smtClean="0"/>
              <a:t>protection</a:t>
            </a:r>
            <a:r>
              <a:rPr lang="de-DE" sz="2400" dirty="0" smtClean="0"/>
              <a:t> </a:t>
            </a:r>
            <a:r>
              <a:rPr lang="de-DE" sz="2400" dirty="0" err="1" smtClean="0"/>
              <a:t>regulations</a:t>
            </a:r>
            <a:endParaRPr lang="de-DE" sz="2400" dirty="0"/>
          </a:p>
          <a:p>
            <a:pPr marL="265113" indent="-265113">
              <a:buClr>
                <a:srgbClr val="FFDD00"/>
              </a:buClr>
              <a:buFont typeface="Wingdings" charset="2"/>
              <a:buChar char="§"/>
            </a:pPr>
            <a:r>
              <a:rPr lang="de-DE" sz="2400" dirty="0" err="1"/>
              <a:t>ethical</a:t>
            </a:r>
            <a:r>
              <a:rPr lang="de-DE" sz="2400" dirty="0"/>
              <a:t> </a:t>
            </a:r>
            <a:r>
              <a:rPr lang="de-DE" sz="2400" dirty="0" err="1"/>
              <a:t>review</a:t>
            </a:r>
            <a:endParaRPr lang="de-DE" sz="2400" dirty="0"/>
          </a:p>
          <a:p>
            <a:pPr marL="265113" indent="-265113">
              <a:buClr>
                <a:srgbClr val="FFDD00"/>
              </a:buClr>
              <a:buFont typeface="Wingdings" charset="2"/>
              <a:buChar char="§"/>
            </a:pPr>
            <a:r>
              <a:rPr lang="de-DE" sz="2400" dirty="0" smtClean="0"/>
              <a:t>Insurance / </a:t>
            </a:r>
            <a:r>
              <a:rPr lang="de-DE" sz="2400" dirty="0" err="1" smtClean="0"/>
              <a:t>indemnification</a:t>
            </a:r>
            <a:endParaRPr lang="de-DE" sz="2400" dirty="0"/>
          </a:p>
          <a:p>
            <a:pPr marL="265113" indent="-265113">
              <a:buClr>
                <a:srgbClr val="FFDD00"/>
              </a:buClr>
              <a:buFont typeface="Wingdings" charset="2"/>
              <a:buChar char="§"/>
            </a:pPr>
            <a:r>
              <a:rPr lang="de-DE" sz="2400" dirty="0" err="1"/>
              <a:t>contracts</a:t>
            </a:r>
            <a:endParaRPr lang="de-DE" sz="2400" dirty="0"/>
          </a:p>
          <a:p>
            <a:pPr marL="265113" indent="-265113">
              <a:buClr>
                <a:srgbClr val="FFDD00"/>
              </a:buClr>
              <a:buFont typeface="Wingdings" charset="2"/>
              <a:buChar char="§"/>
            </a:pPr>
            <a:r>
              <a:rPr lang="de-DE" sz="2400" dirty="0" err="1"/>
              <a:t>cross-border</a:t>
            </a:r>
            <a:r>
              <a:rPr lang="de-DE" sz="2400" dirty="0"/>
              <a:t> </a:t>
            </a:r>
            <a:r>
              <a:rPr lang="de-DE" sz="2400" dirty="0" err="1"/>
              <a:t>management</a:t>
            </a:r>
            <a:r>
              <a:rPr lang="de-DE" sz="2400" dirty="0"/>
              <a:t> </a:t>
            </a:r>
            <a:r>
              <a:rPr lang="de-DE" sz="2400" dirty="0" err="1"/>
              <a:t>of</a:t>
            </a:r>
            <a:r>
              <a:rPr lang="de-DE" sz="2400" dirty="0"/>
              <a:t> </a:t>
            </a:r>
            <a:r>
              <a:rPr lang="de-DE" sz="2400" dirty="0" smtClean="0"/>
              <a:t>IMP </a:t>
            </a:r>
            <a:r>
              <a:rPr lang="de-DE" sz="2400" dirty="0"/>
              <a:t>and biosamples</a:t>
            </a:r>
          </a:p>
          <a:p>
            <a:pPr marL="265113" indent="-265113">
              <a:buClr>
                <a:srgbClr val="FFDD00"/>
              </a:buClr>
              <a:buFont typeface="Wingdings" charset="2"/>
              <a:buChar char="§"/>
            </a:pPr>
            <a:r>
              <a:rPr lang="de-DE" sz="2400" dirty="0" err="1" smtClean="0"/>
              <a:t>funding</a:t>
            </a:r>
            <a:r>
              <a:rPr lang="de-DE" sz="2400" dirty="0" smtClean="0"/>
              <a:t> </a:t>
            </a:r>
            <a:r>
              <a:rPr lang="de-DE" sz="2400" dirty="0" err="1"/>
              <a:t>opportunities</a:t>
            </a:r>
            <a:r>
              <a:rPr lang="de-DE" sz="2400" dirty="0"/>
              <a:t>, </a:t>
            </a:r>
            <a:r>
              <a:rPr lang="de-DE" sz="2400" dirty="0" err="1"/>
              <a:t>cost</a:t>
            </a:r>
            <a:r>
              <a:rPr lang="de-DE" sz="2400" dirty="0"/>
              <a:t> </a:t>
            </a:r>
            <a:r>
              <a:rPr lang="de-DE" sz="2400" dirty="0" err="1"/>
              <a:t>models</a:t>
            </a:r>
            <a:endParaRPr lang="de-DE" sz="2400" dirty="0"/>
          </a:p>
          <a:p>
            <a:pPr marL="265113" indent="-265113">
              <a:buClr>
                <a:srgbClr val="FFDD00"/>
              </a:buClr>
              <a:buFont typeface="Wingdings" charset="2"/>
              <a:buChar char="§"/>
            </a:pPr>
            <a:r>
              <a:rPr lang="de-DE" sz="2400" dirty="0" err="1" smtClean="0"/>
              <a:t>language</a:t>
            </a:r>
            <a:endParaRPr lang="de-DE" sz="2400" dirty="0"/>
          </a:p>
          <a:p>
            <a:pPr marL="265113" indent="-265113">
              <a:buClr>
                <a:srgbClr val="FFDD00"/>
              </a:buClr>
              <a:buFont typeface="Wingdings" charset="2"/>
              <a:buChar char="§"/>
            </a:pPr>
            <a:r>
              <a:rPr lang="de-DE" sz="2400" dirty="0" err="1"/>
              <a:t>h</a:t>
            </a:r>
            <a:r>
              <a:rPr lang="de-DE" sz="2400" dirty="0" err="1" smtClean="0"/>
              <a:t>ealth</a:t>
            </a:r>
            <a:r>
              <a:rPr lang="de-DE" sz="2400" dirty="0" smtClean="0"/>
              <a:t> </a:t>
            </a:r>
            <a:r>
              <a:rPr lang="de-DE" sz="2400" dirty="0" err="1" smtClean="0"/>
              <a:t>systems</a:t>
            </a:r>
            <a:endParaRPr lang="de-DE" sz="2400" dirty="0"/>
          </a:p>
        </p:txBody>
      </p:sp>
    </p:spTree>
    <p:extLst>
      <p:ext uri="{BB962C8B-B14F-4D97-AF65-F5344CB8AC3E}">
        <p14:creationId xmlns:p14="http://schemas.microsoft.com/office/powerpoint/2010/main" val="697268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31981" y="332656"/>
            <a:ext cx="3982023" cy="561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cstate="print"/>
          <a:stretch>
            <a:fillRect/>
          </a:stretch>
        </p:blipFill>
        <p:spPr>
          <a:xfrm>
            <a:off x="6039839" y="331136"/>
            <a:ext cx="4513413" cy="5738610"/>
          </a:xfrm>
          <a:prstGeom prst="rect">
            <a:avLst/>
          </a:prstGeom>
        </p:spPr>
      </p:pic>
      <p:sp>
        <p:nvSpPr>
          <p:cNvPr id="2" name="Rectangle 1"/>
          <p:cNvSpPr/>
          <p:nvPr/>
        </p:nvSpPr>
        <p:spPr>
          <a:xfrm>
            <a:off x="1863375" y="6130418"/>
            <a:ext cx="8352928" cy="289310"/>
          </a:xfrm>
          <a:prstGeom prst="rect">
            <a:avLst/>
          </a:prstGeom>
        </p:spPr>
        <p:txBody>
          <a:bodyPr wrap="square">
            <a:spAutoFit/>
          </a:bodyPr>
          <a:lstStyle/>
          <a:p>
            <a:pPr lvl="1">
              <a:lnSpc>
                <a:spcPct val="80000"/>
              </a:lnSpc>
              <a:defRPr/>
            </a:pPr>
            <a:r>
              <a:rPr lang="fr-FR" sz="1600" u="sng" dirty="0">
                <a:hlinkClick r:id="rId4"/>
              </a:rPr>
              <a:t>http://www.oecd.org/sti/sci-tech/oecd-recommendation-governance-of-clinical-trials.pdf</a:t>
            </a:r>
            <a:endParaRPr lang="fr-FR" sz="1600" dirty="0"/>
          </a:p>
        </p:txBody>
      </p:sp>
    </p:spTree>
    <p:extLst>
      <p:ext uri="{BB962C8B-B14F-4D97-AF65-F5344CB8AC3E}">
        <p14:creationId xmlns:p14="http://schemas.microsoft.com/office/powerpoint/2010/main" val="991893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4"/>
          </p:nvPr>
        </p:nvSpPr>
        <p:spPr>
          <a:xfrm>
            <a:off x="8282880" y="6232228"/>
            <a:ext cx="2133600" cy="365125"/>
          </a:xfrm>
          <a:prstGeom prst="rect">
            <a:avLst/>
          </a:prstGeom>
        </p:spPr>
        <p:txBody>
          <a:bodyPr/>
          <a:lstStyle/>
          <a:p>
            <a:pPr algn="r"/>
            <a:fld id="{39C502A6-9A25-4D89-992C-DFBCDEBB5DFB}" type="slidenum">
              <a:rPr lang="fr-FR" smtClean="0">
                <a:solidFill>
                  <a:schemeClr val="bg2">
                    <a:lumMod val="50000"/>
                  </a:schemeClr>
                </a:solidFill>
              </a:rPr>
              <a:pPr algn="r"/>
              <a:t>6</a:t>
            </a:fld>
            <a:endParaRPr lang="fr-FR" dirty="0">
              <a:solidFill>
                <a:schemeClr val="bg2">
                  <a:lumMod val="50000"/>
                </a:schemeClr>
              </a:solidFill>
            </a:endParaRPr>
          </a:p>
        </p:txBody>
      </p:sp>
      <p:sp>
        <p:nvSpPr>
          <p:cNvPr id="9" name="Espace réservé du contenu 2"/>
          <p:cNvSpPr>
            <a:spLocks noGrp="1"/>
          </p:cNvSpPr>
          <p:nvPr>
            <p:ph sz="half" idx="1"/>
          </p:nvPr>
        </p:nvSpPr>
        <p:spPr>
          <a:xfrm>
            <a:off x="343848" y="1700808"/>
            <a:ext cx="8568952" cy="5157192"/>
          </a:xfrm>
          <a:prstGeom prst="rect">
            <a:avLst/>
          </a:prstGeom>
        </p:spPr>
        <p:txBody>
          <a:bodyPr>
            <a:normAutofit fontScale="77500" lnSpcReduction="20000"/>
          </a:bodyPr>
          <a:lstStyle>
            <a:lvl1pPr>
              <a:defRPr sz="2800">
                <a:solidFill>
                  <a:srgbClr val="000000"/>
                </a:solidFill>
                <a:latin typeface="Calibri"/>
                <a:cs typeface="Calibri"/>
              </a:defRPr>
            </a:lvl1pPr>
            <a:lvl2pPr marL="355600" indent="-263525">
              <a:buClr>
                <a:srgbClr val="FFDD00"/>
              </a:buClr>
              <a:defRPr sz="2400">
                <a:latin typeface="Calibri"/>
                <a:cs typeface="Calibri"/>
              </a:defRPr>
            </a:lvl2pPr>
            <a:lvl3pPr marL="539750" indent="-184150">
              <a:buClr>
                <a:srgbClr val="22578B"/>
              </a:buClr>
              <a:defRPr sz="2000">
                <a:latin typeface="Calibri"/>
                <a:cs typeface="Calibri"/>
              </a:defRPr>
            </a:lvl3pPr>
            <a:lvl4pPr marL="803275" indent="-173038">
              <a:buClr>
                <a:srgbClr val="7399C6"/>
              </a:buClr>
              <a:defRPr sz="18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1">
              <a:buFont typeface="Wingdings" pitchFamily="2" charset="2"/>
              <a:buChar char="Ø"/>
            </a:pPr>
            <a:r>
              <a:rPr lang="fr-FR" sz="3100" b="1" dirty="0"/>
              <a:t> Trial </a:t>
            </a:r>
            <a:r>
              <a:rPr lang="fr-FR" sz="3100" b="1" dirty="0" err="1"/>
              <a:t>oversight</a:t>
            </a:r>
            <a:r>
              <a:rPr lang="fr-FR" sz="3100" b="1" dirty="0"/>
              <a:t> </a:t>
            </a:r>
            <a:r>
              <a:rPr lang="fr-FR" sz="3100" b="1" dirty="0" err="1"/>
              <a:t>dependent</a:t>
            </a:r>
            <a:r>
              <a:rPr lang="fr-FR" sz="3100" b="1" dirty="0"/>
              <a:t> on trial objective ?</a:t>
            </a:r>
            <a:endParaRPr lang="fr-FR" sz="3100" dirty="0"/>
          </a:p>
          <a:p>
            <a:pPr lvl="1">
              <a:buFont typeface="Arial" pitchFamily="34" charset="0"/>
              <a:buChar char="•"/>
            </a:pPr>
            <a:r>
              <a:rPr lang="fr-FR" sz="3100" dirty="0"/>
              <a:t>ex IND / non-IND trials</a:t>
            </a:r>
          </a:p>
          <a:p>
            <a:pPr lvl="1">
              <a:buFont typeface="Arial" pitchFamily="34" charset="0"/>
              <a:buChar char="•"/>
            </a:pPr>
            <a:endParaRPr lang="fr-FR" sz="3100" dirty="0"/>
          </a:p>
          <a:p>
            <a:pPr lvl="1">
              <a:buFont typeface="Wingdings" pitchFamily="2" charset="2"/>
              <a:buChar char="Ø"/>
            </a:pPr>
            <a:r>
              <a:rPr lang="fr-FR" sz="3100" dirty="0"/>
              <a:t> </a:t>
            </a:r>
            <a:r>
              <a:rPr lang="fr-FR" sz="3100" b="1" dirty="0"/>
              <a:t>Trial </a:t>
            </a:r>
            <a:r>
              <a:rPr lang="fr-FR" sz="3100" b="1" dirty="0" err="1"/>
              <a:t>oversight</a:t>
            </a:r>
            <a:r>
              <a:rPr lang="fr-FR" sz="3100" b="1" dirty="0"/>
              <a:t> </a:t>
            </a:r>
            <a:r>
              <a:rPr lang="fr-FR" sz="3100" b="1" dirty="0" err="1"/>
              <a:t>similar</a:t>
            </a:r>
            <a:r>
              <a:rPr lang="fr-FR" sz="3100" b="1" dirty="0"/>
              <a:t> </a:t>
            </a:r>
            <a:r>
              <a:rPr lang="fr-FR" sz="3100" b="1" dirty="0" err="1"/>
              <a:t>whatever</a:t>
            </a:r>
            <a:r>
              <a:rPr lang="fr-FR" sz="3100" b="1" dirty="0"/>
              <a:t> </a:t>
            </a:r>
            <a:r>
              <a:rPr lang="fr-FR" sz="3100" b="1" dirty="0" err="1"/>
              <a:t>its</a:t>
            </a:r>
            <a:r>
              <a:rPr lang="fr-FR" sz="3100" b="1" dirty="0"/>
              <a:t> objective ?</a:t>
            </a:r>
          </a:p>
          <a:p>
            <a:pPr lvl="1">
              <a:buFont typeface="Arial" pitchFamily="34" charset="0"/>
              <a:buChar char="•"/>
            </a:pPr>
            <a:r>
              <a:rPr lang="fr-FR" sz="3100" dirty="0"/>
              <a:t>ex 2001/20/EC Directive</a:t>
            </a:r>
          </a:p>
          <a:p>
            <a:pPr lvl="1">
              <a:buFont typeface="Arial" pitchFamily="34" charset="0"/>
              <a:buChar char="•"/>
            </a:pPr>
            <a:r>
              <a:rPr lang="fr-FR" sz="3100" dirty="0" err="1"/>
              <a:t>same</a:t>
            </a:r>
            <a:r>
              <a:rPr lang="fr-FR" sz="3100" dirty="0"/>
              <a:t> </a:t>
            </a:r>
            <a:r>
              <a:rPr lang="fr-FR" sz="3100" dirty="0" err="1"/>
              <a:t>level</a:t>
            </a:r>
            <a:r>
              <a:rPr lang="fr-FR" sz="3100" dirty="0"/>
              <a:t> of participant protection</a:t>
            </a:r>
          </a:p>
          <a:p>
            <a:pPr lvl="1">
              <a:buFont typeface="Arial" pitchFamily="34" charset="0"/>
              <a:buChar char="•"/>
            </a:pPr>
            <a:r>
              <a:rPr lang="fr-FR" sz="3100" dirty="0"/>
              <a:t>excessive </a:t>
            </a:r>
            <a:r>
              <a:rPr lang="fr-FR" sz="3100" dirty="0" err="1"/>
              <a:t>burden</a:t>
            </a:r>
            <a:r>
              <a:rPr lang="fr-FR" sz="3100" dirty="0"/>
              <a:t> for </a:t>
            </a:r>
            <a:r>
              <a:rPr lang="fr-FR" sz="3100" dirty="0" err="1"/>
              <a:t>low</a:t>
            </a:r>
            <a:r>
              <a:rPr lang="fr-FR" sz="3100" dirty="0"/>
              <a:t>-</a:t>
            </a:r>
            <a:r>
              <a:rPr lang="fr-FR" sz="3100" dirty="0" err="1"/>
              <a:t>risk</a:t>
            </a:r>
            <a:r>
              <a:rPr lang="fr-FR" sz="3100" dirty="0"/>
              <a:t> trials</a:t>
            </a:r>
          </a:p>
          <a:p>
            <a:pPr lvl="1"/>
            <a:endParaRPr lang="fr-FR" sz="3100" dirty="0"/>
          </a:p>
          <a:p>
            <a:pPr lvl="1">
              <a:buFont typeface="Wingdings" pitchFamily="2" charset="2"/>
              <a:buChar char="Ø"/>
            </a:pPr>
            <a:r>
              <a:rPr lang="fr-FR" sz="3100" b="1" dirty="0"/>
              <a:t> Trial </a:t>
            </a:r>
            <a:r>
              <a:rPr lang="fr-FR" sz="3100" b="1" dirty="0" err="1"/>
              <a:t>oversight</a:t>
            </a:r>
            <a:r>
              <a:rPr lang="fr-FR" sz="3100" b="1" dirty="0"/>
              <a:t> and </a:t>
            </a:r>
            <a:r>
              <a:rPr lang="fr-FR" sz="3100" b="1" dirty="0" err="1"/>
              <a:t>governance</a:t>
            </a:r>
            <a:r>
              <a:rPr lang="fr-FR" sz="3100" b="1" dirty="0"/>
              <a:t> </a:t>
            </a:r>
            <a:r>
              <a:rPr lang="fr-FR" sz="3100" b="1" dirty="0" err="1"/>
              <a:t>adapted</a:t>
            </a:r>
            <a:r>
              <a:rPr lang="fr-FR" sz="3100" b="1" dirty="0"/>
              <a:t> to the </a:t>
            </a:r>
            <a:r>
              <a:rPr lang="fr-FR" sz="3100" b="1" dirty="0" err="1"/>
              <a:t>risk</a:t>
            </a:r>
            <a:endParaRPr lang="fr-FR" sz="3100" b="1" dirty="0"/>
          </a:p>
          <a:p>
            <a:pPr lvl="1">
              <a:buFont typeface="Arial" pitchFamily="34" charset="0"/>
              <a:buChar char="•"/>
            </a:pPr>
            <a:r>
              <a:rPr lang="fr-FR" sz="3100" dirty="0" err="1"/>
              <a:t>reduce</a:t>
            </a:r>
            <a:r>
              <a:rPr lang="fr-FR" sz="3100" dirty="0"/>
              <a:t> </a:t>
            </a:r>
            <a:r>
              <a:rPr lang="fr-FR" sz="3100" dirty="0" err="1"/>
              <a:t>unnecessary</a:t>
            </a:r>
            <a:r>
              <a:rPr lang="fr-FR" sz="3100" dirty="0"/>
              <a:t> </a:t>
            </a:r>
            <a:r>
              <a:rPr lang="fr-FR" sz="3100" dirty="0" err="1"/>
              <a:t>burden</a:t>
            </a:r>
            <a:r>
              <a:rPr lang="fr-FR" sz="3100" dirty="0"/>
              <a:t> for </a:t>
            </a:r>
            <a:r>
              <a:rPr lang="fr-FR" sz="3100" dirty="0" err="1"/>
              <a:t>lower</a:t>
            </a:r>
            <a:r>
              <a:rPr lang="fr-FR" sz="3100" dirty="0"/>
              <a:t>-</a:t>
            </a:r>
            <a:r>
              <a:rPr lang="fr-FR" sz="3100" dirty="0" err="1"/>
              <a:t>risk</a:t>
            </a:r>
            <a:r>
              <a:rPr lang="fr-FR" sz="3100" dirty="0"/>
              <a:t> trials</a:t>
            </a:r>
          </a:p>
          <a:p>
            <a:pPr lvl="1">
              <a:buFont typeface="Arial" pitchFamily="34" charset="0"/>
              <a:buChar char="•"/>
            </a:pPr>
            <a:r>
              <a:rPr lang="fr-FR" sz="3100" dirty="0" err="1"/>
              <a:t>same</a:t>
            </a:r>
            <a:r>
              <a:rPr lang="fr-FR" sz="3100" dirty="0"/>
              <a:t> </a:t>
            </a:r>
            <a:r>
              <a:rPr lang="fr-FR" sz="3100" dirty="0" err="1"/>
              <a:t>level</a:t>
            </a:r>
            <a:r>
              <a:rPr lang="fr-FR" sz="3100" dirty="0"/>
              <a:t> of participant protection, </a:t>
            </a:r>
            <a:r>
              <a:rPr lang="fr-FR" sz="3100" dirty="0" err="1"/>
              <a:t>whatever</a:t>
            </a:r>
            <a:r>
              <a:rPr lang="fr-FR" sz="3100" dirty="0"/>
              <a:t> trial objective</a:t>
            </a:r>
          </a:p>
          <a:p>
            <a:pPr lvl="1">
              <a:buFont typeface="Arial" pitchFamily="34" charset="0"/>
              <a:buChar char="•"/>
            </a:pPr>
            <a:r>
              <a:rPr lang="fr-FR" sz="3100" dirty="0" err="1"/>
              <a:t>contributes</a:t>
            </a:r>
            <a:r>
              <a:rPr lang="fr-FR" sz="3100" dirty="0"/>
              <a:t> to global harmonisation of </a:t>
            </a:r>
            <a:r>
              <a:rPr lang="fr-FR" sz="3100" dirty="0" err="1"/>
              <a:t>regulatory</a:t>
            </a:r>
            <a:r>
              <a:rPr lang="fr-FR" sz="3100" dirty="0"/>
              <a:t> </a:t>
            </a:r>
            <a:r>
              <a:rPr lang="fr-FR" sz="3100" dirty="0" err="1"/>
              <a:t>framework</a:t>
            </a:r>
            <a:endParaRPr lang="fr-FR" sz="3100" dirty="0"/>
          </a:p>
          <a:p>
            <a:pPr lvl="1">
              <a:buFont typeface="Arial" pitchFamily="34" charset="0"/>
              <a:buChar char="•"/>
            </a:pPr>
            <a:endParaRPr lang="fr-FR" sz="3100" dirty="0"/>
          </a:p>
          <a:p>
            <a:pPr lvl="1">
              <a:buFont typeface="Wingdings" pitchFamily="2" charset="2"/>
              <a:buChar char="Ø"/>
            </a:pPr>
            <a:r>
              <a:rPr lang="fr-FR" sz="3100" dirty="0"/>
              <a:t> Non-commercial, </a:t>
            </a:r>
            <a:r>
              <a:rPr lang="fr-FR" sz="3100" dirty="0" err="1"/>
              <a:t>also</a:t>
            </a:r>
            <a:r>
              <a:rPr lang="fr-FR" sz="3100" dirty="0"/>
              <a:t> commercial trials</a:t>
            </a:r>
            <a:endParaRPr lang="fr-FR" dirty="0"/>
          </a:p>
          <a:p>
            <a:pPr lvl="2">
              <a:buNone/>
            </a:pPr>
            <a:endParaRPr lang="fr-FR" sz="2400" dirty="0"/>
          </a:p>
        </p:txBody>
      </p:sp>
      <p:sp>
        <p:nvSpPr>
          <p:cNvPr id="8" name="Titre 2"/>
          <p:cNvSpPr>
            <a:spLocks noGrp="1"/>
          </p:cNvSpPr>
          <p:nvPr>
            <p:ph type="title"/>
          </p:nvPr>
        </p:nvSpPr>
        <p:spPr>
          <a:xfrm>
            <a:off x="467360" y="404664"/>
            <a:ext cx="11379200" cy="576064"/>
          </a:xfrm>
        </p:spPr>
        <p:txBody>
          <a:bodyPr>
            <a:normAutofit fontScale="90000"/>
          </a:bodyPr>
          <a:lstStyle/>
          <a:p>
            <a:pPr algn="ctr"/>
            <a:r>
              <a:rPr lang="fr-FR" dirty="0" smtClean="0"/>
              <a:t>OECD </a:t>
            </a:r>
            <a:r>
              <a:rPr lang="fr-FR" dirty="0" err="1" smtClean="0"/>
              <a:t>Recommendation</a:t>
            </a:r>
            <a:r>
              <a:rPr lang="fr-FR" dirty="0" smtClean="0"/>
              <a:t> on the </a:t>
            </a:r>
            <a:r>
              <a:rPr lang="fr-FR" dirty="0" err="1" smtClean="0"/>
              <a:t>Governance</a:t>
            </a:r>
            <a:r>
              <a:rPr lang="fr-FR" dirty="0" smtClean="0"/>
              <a:t> of </a:t>
            </a:r>
            <a:r>
              <a:rPr lang="fr-FR" dirty="0" err="1" smtClean="0"/>
              <a:t>Clinical</a:t>
            </a:r>
            <a:r>
              <a:rPr lang="fr-FR" dirty="0" smtClean="0"/>
              <a:t> Trials :</a:t>
            </a:r>
            <a:br>
              <a:rPr lang="fr-FR" dirty="0" smtClean="0"/>
            </a:br>
            <a:r>
              <a:rPr lang="fr-FR" dirty="0" smtClean="0"/>
              <a:t>1 -  </a:t>
            </a:r>
            <a:r>
              <a:rPr lang="fr-FR" dirty="0" err="1" smtClean="0"/>
              <a:t>risk-based</a:t>
            </a:r>
            <a:r>
              <a:rPr lang="fr-FR" dirty="0" smtClean="0"/>
              <a:t> </a:t>
            </a:r>
            <a:r>
              <a:rPr lang="fr-FR" dirty="0" err="1" smtClean="0"/>
              <a:t>approach</a:t>
            </a:r>
            <a:r>
              <a:rPr lang="fr-FR" dirty="0" smtClean="0"/>
              <a:t/>
            </a:r>
            <a:br>
              <a:rPr lang="fr-FR" dirty="0" smtClean="0"/>
            </a:br>
            <a:r>
              <a:rPr lang="fr-FR" dirty="0" smtClean="0"/>
              <a:t>2 - </a:t>
            </a:r>
            <a:r>
              <a:rPr lang="fr-FR" dirty="0" err="1" smtClean="0"/>
              <a:t>regulatory</a:t>
            </a:r>
            <a:r>
              <a:rPr lang="fr-FR" dirty="0" smtClean="0"/>
              <a:t> harmonisation</a:t>
            </a:r>
            <a:endParaRPr lang="fr-FR" dirty="0"/>
          </a:p>
        </p:txBody>
      </p:sp>
      <p:pic>
        <p:nvPicPr>
          <p:cNvPr id="6" name="Image 5"/>
          <p:cNvPicPr>
            <a:picLocks noChangeAspect="1"/>
          </p:cNvPicPr>
          <p:nvPr/>
        </p:nvPicPr>
        <p:blipFill>
          <a:blip r:embed="rId2" cstate="print"/>
          <a:stretch>
            <a:fillRect/>
          </a:stretch>
        </p:blipFill>
        <p:spPr>
          <a:xfrm>
            <a:off x="8912800" y="1544385"/>
            <a:ext cx="3088640" cy="4124185"/>
          </a:xfrm>
          <a:prstGeom prst="rect">
            <a:avLst/>
          </a:prstGeom>
        </p:spPr>
      </p:pic>
    </p:spTree>
    <p:extLst>
      <p:ext uri="{BB962C8B-B14F-4D97-AF65-F5344CB8AC3E}">
        <p14:creationId xmlns:p14="http://schemas.microsoft.com/office/powerpoint/2010/main" val="12604752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4"/>
          </p:nvPr>
        </p:nvSpPr>
        <p:spPr>
          <a:xfrm>
            <a:off x="8282880" y="6232228"/>
            <a:ext cx="2133600" cy="365125"/>
          </a:xfrm>
          <a:prstGeom prst="rect">
            <a:avLst/>
          </a:prstGeom>
        </p:spPr>
        <p:txBody>
          <a:bodyPr/>
          <a:lstStyle/>
          <a:p>
            <a:pPr algn="r"/>
            <a:fld id="{39C502A6-9A25-4D89-992C-DFBCDEBB5DFB}" type="slidenum">
              <a:rPr lang="fr-FR" smtClean="0">
                <a:solidFill>
                  <a:schemeClr val="bg2">
                    <a:lumMod val="50000"/>
                  </a:schemeClr>
                </a:solidFill>
              </a:rPr>
              <a:pPr algn="r"/>
              <a:t>7</a:t>
            </a:fld>
            <a:endParaRPr lang="fr-FR" dirty="0">
              <a:solidFill>
                <a:schemeClr val="bg2">
                  <a:lumMod val="50000"/>
                </a:schemeClr>
              </a:solidFill>
            </a:endParaRPr>
          </a:p>
        </p:txBody>
      </p:sp>
      <p:sp>
        <p:nvSpPr>
          <p:cNvPr id="9" name="Espace réservé du contenu 2"/>
          <p:cNvSpPr>
            <a:spLocks noGrp="1"/>
          </p:cNvSpPr>
          <p:nvPr>
            <p:ph sz="half" idx="1"/>
          </p:nvPr>
        </p:nvSpPr>
        <p:spPr>
          <a:xfrm>
            <a:off x="294640" y="1628800"/>
            <a:ext cx="6881480" cy="4968553"/>
          </a:xfrm>
          <a:prstGeom prst="rect">
            <a:avLst/>
          </a:prstGeom>
        </p:spPr>
        <p:txBody>
          <a:bodyPr>
            <a:normAutofit/>
          </a:bodyPr>
          <a:lstStyle>
            <a:lvl1pPr>
              <a:defRPr sz="2800">
                <a:solidFill>
                  <a:srgbClr val="000000"/>
                </a:solidFill>
                <a:latin typeface="Calibri"/>
                <a:cs typeface="Calibri"/>
              </a:defRPr>
            </a:lvl1pPr>
            <a:lvl2pPr marL="355600" indent="-263525">
              <a:buClr>
                <a:srgbClr val="FFDD00"/>
              </a:buClr>
              <a:defRPr sz="2400">
                <a:latin typeface="Calibri"/>
                <a:cs typeface="Calibri"/>
              </a:defRPr>
            </a:lvl2pPr>
            <a:lvl3pPr marL="539750" indent="-184150">
              <a:buClr>
                <a:srgbClr val="22578B"/>
              </a:buClr>
              <a:defRPr sz="2000">
                <a:latin typeface="Calibri"/>
                <a:cs typeface="Calibri"/>
              </a:defRPr>
            </a:lvl3pPr>
            <a:lvl4pPr marL="803275" indent="-173038">
              <a:buClr>
                <a:srgbClr val="7399C6"/>
              </a:buClr>
              <a:defRPr sz="18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1">
              <a:buNone/>
            </a:pPr>
            <a:r>
              <a:rPr lang="fr-FR" sz="3100" b="1" dirty="0"/>
              <a:t>1 - How to </a:t>
            </a:r>
            <a:r>
              <a:rPr lang="fr-FR" sz="3100" b="1" dirty="0" err="1"/>
              <a:t>assess</a:t>
            </a:r>
            <a:r>
              <a:rPr lang="fr-FR" sz="3100" b="1" dirty="0"/>
              <a:t> </a:t>
            </a:r>
            <a:r>
              <a:rPr lang="fr-FR" sz="3100" b="1" dirty="0" err="1"/>
              <a:t>risk</a:t>
            </a:r>
            <a:r>
              <a:rPr lang="fr-FR" sz="3100" b="1" dirty="0"/>
              <a:t> in </a:t>
            </a:r>
            <a:r>
              <a:rPr lang="fr-FR" sz="3100" b="1" dirty="0" err="1"/>
              <a:t>clinical</a:t>
            </a:r>
            <a:r>
              <a:rPr lang="fr-FR" sz="3100" b="1" dirty="0"/>
              <a:t> trials ?</a:t>
            </a:r>
            <a:endParaRPr lang="fr-FR" sz="3100" dirty="0"/>
          </a:p>
          <a:p>
            <a:pPr lvl="1">
              <a:buFont typeface="Arial" pitchFamily="34" charset="0"/>
              <a:buChar char="•"/>
            </a:pPr>
            <a:r>
              <a:rPr lang="fr-FR" sz="3100" dirty="0" err="1"/>
              <a:t>Risk</a:t>
            </a:r>
            <a:r>
              <a:rPr lang="fr-FR" sz="3100" dirty="0"/>
              <a:t> stratification </a:t>
            </a:r>
            <a:r>
              <a:rPr lang="fr-FR" sz="3100" dirty="0" err="1"/>
              <a:t>according</a:t>
            </a:r>
            <a:r>
              <a:rPr lang="fr-FR" sz="3100" dirty="0"/>
              <a:t> to marketing </a:t>
            </a:r>
            <a:r>
              <a:rPr lang="fr-FR" sz="3100" dirty="0" err="1"/>
              <a:t>authorization</a:t>
            </a:r>
            <a:r>
              <a:rPr lang="fr-FR" sz="3100" dirty="0"/>
              <a:t> </a:t>
            </a:r>
            <a:r>
              <a:rPr lang="fr-FR" sz="3100" dirty="0" err="1"/>
              <a:t>status</a:t>
            </a:r>
            <a:r>
              <a:rPr lang="fr-FR" sz="3100" dirty="0"/>
              <a:t> </a:t>
            </a:r>
          </a:p>
          <a:p>
            <a:pPr lvl="1">
              <a:buFont typeface="Arial" pitchFamily="34" charset="0"/>
              <a:buChar char="•"/>
            </a:pPr>
            <a:r>
              <a:rPr lang="fr-FR" sz="3100" dirty="0" err="1"/>
              <a:t>Continuous</a:t>
            </a:r>
            <a:r>
              <a:rPr lang="fr-FR" sz="3100" dirty="0"/>
              <a:t>, trial </a:t>
            </a:r>
            <a:r>
              <a:rPr lang="fr-FR" sz="3100" dirty="0" err="1"/>
              <a:t>specific</a:t>
            </a:r>
            <a:r>
              <a:rPr lang="fr-FR" sz="3100" dirty="0"/>
              <a:t> </a:t>
            </a:r>
            <a:r>
              <a:rPr lang="fr-FR" sz="3100" dirty="0" err="1"/>
              <a:t>risk</a:t>
            </a:r>
            <a:r>
              <a:rPr lang="fr-FR" sz="3100" dirty="0"/>
              <a:t> </a:t>
            </a:r>
            <a:r>
              <a:rPr lang="fr-FR" sz="3100" dirty="0" err="1"/>
              <a:t>assessment</a:t>
            </a:r>
            <a:r>
              <a:rPr lang="fr-FR" sz="3100" dirty="0"/>
              <a:t> for </a:t>
            </a:r>
            <a:r>
              <a:rPr lang="fr-FR" sz="3100" dirty="0" err="1"/>
              <a:t>other</a:t>
            </a:r>
            <a:r>
              <a:rPr lang="fr-FR" sz="3100" dirty="0"/>
              <a:t> </a:t>
            </a:r>
            <a:r>
              <a:rPr lang="fr-FR" sz="3100" dirty="0" err="1"/>
              <a:t>risk</a:t>
            </a:r>
            <a:r>
              <a:rPr lang="fr-FR" sz="3100" dirty="0"/>
              <a:t> </a:t>
            </a:r>
            <a:r>
              <a:rPr lang="fr-FR" sz="3100" dirty="0" err="1"/>
              <a:t>determinants</a:t>
            </a:r>
            <a:endParaRPr lang="fr-FR" sz="3100" dirty="0"/>
          </a:p>
          <a:p>
            <a:pPr lvl="1"/>
            <a:endParaRPr lang="fr-FR" sz="3100" dirty="0"/>
          </a:p>
          <a:p>
            <a:pPr lvl="1">
              <a:buNone/>
            </a:pPr>
            <a:r>
              <a:rPr lang="fr-FR" sz="3100" b="1" dirty="0"/>
              <a:t>2 - </a:t>
            </a:r>
            <a:r>
              <a:rPr lang="fr-FR" sz="3100" b="1" dirty="0" err="1"/>
              <a:t>Risk</a:t>
            </a:r>
            <a:r>
              <a:rPr lang="fr-FR" sz="3100" b="1" dirty="0"/>
              <a:t> </a:t>
            </a:r>
            <a:r>
              <a:rPr lang="fr-FR" sz="3100" b="1" dirty="0" err="1"/>
              <a:t>adapted</a:t>
            </a:r>
            <a:r>
              <a:rPr lang="fr-FR" sz="3100" b="1" dirty="0"/>
              <a:t> </a:t>
            </a:r>
            <a:r>
              <a:rPr lang="fr-FR" sz="3100" b="1" dirty="0" err="1"/>
              <a:t>principles</a:t>
            </a:r>
            <a:r>
              <a:rPr lang="fr-FR" sz="3100" b="1" dirty="0"/>
              <a:t> for </a:t>
            </a:r>
            <a:r>
              <a:rPr lang="fr-FR" sz="3100" b="1" dirty="0" err="1"/>
              <a:t>clinical</a:t>
            </a:r>
            <a:r>
              <a:rPr lang="fr-FR" sz="3100" b="1" dirty="0"/>
              <a:t> trial </a:t>
            </a:r>
            <a:r>
              <a:rPr lang="fr-FR" sz="3100" b="1" dirty="0" err="1"/>
              <a:t>oversight</a:t>
            </a:r>
            <a:r>
              <a:rPr lang="fr-FR" sz="3100" b="1" dirty="0"/>
              <a:t> and </a:t>
            </a:r>
            <a:r>
              <a:rPr lang="fr-FR" sz="3100" b="1" dirty="0" err="1"/>
              <a:t>governance</a:t>
            </a:r>
            <a:endParaRPr lang="fr-FR" sz="3100" b="1" dirty="0"/>
          </a:p>
          <a:p>
            <a:pPr lvl="2"/>
            <a:r>
              <a:rPr lang="fr-FR" sz="3100" dirty="0" err="1"/>
              <a:t>Regulatory</a:t>
            </a:r>
            <a:r>
              <a:rPr lang="fr-FR" sz="3100" dirty="0"/>
              <a:t> / </a:t>
            </a:r>
            <a:r>
              <a:rPr lang="fr-FR" sz="3100" dirty="0" err="1"/>
              <a:t>ethical</a:t>
            </a:r>
            <a:r>
              <a:rPr lang="fr-FR" sz="3100" dirty="0"/>
              <a:t> </a:t>
            </a:r>
            <a:r>
              <a:rPr lang="fr-FR" sz="3100" dirty="0" err="1"/>
              <a:t>oversight</a:t>
            </a:r>
            <a:endParaRPr lang="fr-FR" sz="3100" dirty="0"/>
          </a:p>
          <a:p>
            <a:pPr lvl="2"/>
            <a:r>
              <a:rPr lang="fr-FR" sz="3100" dirty="0"/>
              <a:t>Monitoring, </a:t>
            </a:r>
            <a:r>
              <a:rPr lang="fr-FR" sz="3100" dirty="0" err="1"/>
              <a:t>insurance</a:t>
            </a:r>
            <a:r>
              <a:rPr lang="fr-FR" sz="3100" dirty="0"/>
              <a:t>, </a:t>
            </a:r>
            <a:r>
              <a:rPr lang="fr-FR" sz="3100" dirty="0" err="1"/>
              <a:t>etc</a:t>
            </a:r>
            <a:endParaRPr lang="fr-FR" sz="3100" dirty="0"/>
          </a:p>
          <a:p>
            <a:pPr lvl="2"/>
            <a:endParaRPr lang="fr-FR" sz="3100" u="sng" dirty="0">
              <a:hlinkClick r:id=""/>
            </a:endParaRPr>
          </a:p>
          <a:p>
            <a:pPr lvl="2"/>
            <a:endParaRPr lang="fr-FR" sz="2400" dirty="0"/>
          </a:p>
          <a:p>
            <a:pPr lvl="2"/>
            <a:endParaRPr lang="fr-FR" sz="2400" dirty="0"/>
          </a:p>
          <a:p>
            <a:pPr lvl="2">
              <a:buNone/>
            </a:pPr>
            <a:endParaRPr lang="fr-FR" sz="2400" dirty="0"/>
          </a:p>
        </p:txBody>
      </p:sp>
      <p:sp>
        <p:nvSpPr>
          <p:cNvPr id="8" name="Titre 2"/>
          <p:cNvSpPr>
            <a:spLocks noGrp="1"/>
          </p:cNvSpPr>
          <p:nvPr>
            <p:ph type="title"/>
          </p:nvPr>
        </p:nvSpPr>
        <p:spPr>
          <a:xfrm>
            <a:off x="2063552" y="404664"/>
            <a:ext cx="8229600" cy="684076"/>
          </a:xfrm>
        </p:spPr>
        <p:txBody>
          <a:bodyPr>
            <a:normAutofit/>
          </a:bodyPr>
          <a:lstStyle/>
          <a:p>
            <a:pPr algn="ctr"/>
            <a:r>
              <a:rPr lang="fr-FR" dirty="0" smtClean="0"/>
              <a:t>Objective 1 : </a:t>
            </a:r>
            <a:r>
              <a:rPr lang="fr-FR" dirty="0" err="1" smtClean="0"/>
              <a:t>adopt</a:t>
            </a:r>
            <a:r>
              <a:rPr lang="fr-FR" dirty="0" smtClean="0"/>
              <a:t> a </a:t>
            </a:r>
            <a:r>
              <a:rPr lang="fr-FR" dirty="0" err="1" smtClean="0"/>
              <a:t>risk-based</a:t>
            </a:r>
            <a:r>
              <a:rPr lang="fr-FR" dirty="0" smtClean="0"/>
              <a:t> </a:t>
            </a:r>
            <a:r>
              <a:rPr lang="fr-FR" dirty="0" err="1" smtClean="0"/>
              <a:t>approach</a:t>
            </a:r>
            <a:endParaRPr lang="fr-FR" dirty="0"/>
          </a:p>
        </p:txBody>
      </p:sp>
      <p:pic>
        <p:nvPicPr>
          <p:cNvPr id="6" name="Image 5"/>
          <p:cNvPicPr>
            <a:picLocks noChangeAspect="1"/>
          </p:cNvPicPr>
          <p:nvPr/>
        </p:nvPicPr>
        <p:blipFill>
          <a:blip r:embed="rId2" cstate="print"/>
          <a:stretch>
            <a:fillRect/>
          </a:stretch>
        </p:blipFill>
        <p:spPr>
          <a:xfrm>
            <a:off x="8128496" y="1700809"/>
            <a:ext cx="3707904" cy="4951073"/>
          </a:xfrm>
          <a:prstGeom prst="rect">
            <a:avLst/>
          </a:prstGeom>
        </p:spPr>
      </p:pic>
    </p:spTree>
    <p:extLst>
      <p:ext uri="{BB962C8B-B14F-4D97-AF65-F5344CB8AC3E}">
        <p14:creationId xmlns:p14="http://schemas.microsoft.com/office/powerpoint/2010/main" val="231560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7662174" y="5265205"/>
            <a:ext cx="1600200" cy="273844"/>
          </a:xfrm>
          <a:prstGeom prst="rect">
            <a:avLst/>
          </a:prstGeom>
        </p:spPr>
        <p:txBody>
          <a:bodyPr/>
          <a:lstStyle/>
          <a:p>
            <a:pPr algn="r"/>
            <a:fld id="{39C502A6-9A25-4D89-992C-DFBCDEBB5DFB}" type="slidenum">
              <a:rPr lang="fr-FR" smtClean="0">
                <a:solidFill>
                  <a:srgbClr val="FFFFFF"/>
                </a:solidFill>
                <a:latin typeface="Lato Black"/>
                <a:cs typeface="Lato Black"/>
              </a:rPr>
              <a:pPr algn="r"/>
              <a:t>8</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7736160" y="5531421"/>
            <a:ext cx="1600200" cy="273844"/>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sz="900">
                <a:solidFill>
                  <a:schemeClr val="bg2">
                    <a:lumMod val="50000"/>
                  </a:schemeClr>
                </a:solidFill>
              </a:rPr>
              <a:pPr/>
              <a:t>8</a:t>
            </a:fld>
            <a:endParaRPr lang="fr-FR" sz="900" dirty="0">
              <a:solidFill>
                <a:schemeClr val="bg2">
                  <a:lumMod val="50000"/>
                </a:schemeClr>
              </a:solidFill>
            </a:endParaRPr>
          </a:p>
        </p:txBody>
      </p:sp>
      <p:sp>
        <p:nvSpPr>
          <p:cNvPr id="3" name="Titre 2"/>
          <p:cNvSpPr>
            <a:spLocks noGrp="1"/>
          </p:cNvSpPr>
          <p:nvPr>
            <p:ph type="title"/>
          </p:nvPr>
        </p:nvSpPr>
        <p:spPr>
          <a:xfrm>
            <a:off x="1991545" y="230769"/>
            <a:ext cx="8078117" cy="1173188"/>
          </a:xfrm>
        </p:spPr>
        <p:txBody>
          <a:bodyPr>
            <a:normAutofit/>
          </a:bodyPr>
          <a:lstStyle/>
          <a:p>
            <a:pPr algn="ctr"/>
            <a:r>
              <a:rPr lang="fr-FR" sz="2800" dirty="0" err="1" smtClean="0"/>
              <a:t>Risk</a:t>
            </a:r>
            <a:r>
              <a:rPr lang="fr-FR" sz="2800" dirty="0" smtClean="0"/>
              <a:t> stratification </a:t>
            </a:r>
            <a:r>
              <a:rPr lang="fr-FR" sz="2800" dirty="0" err="1" smtClean="0"/>
              <a:t>according</a:t>
            </a:r>
            <a:r>
              <a:rPr lang="fr-FR" sz="2800" dirty="0" smtClean="0"/>
              <a:t> to marketing </a:t>
            </a:r>
            <a:r>
              <a:rPr lang="fr-FR" sz="2800" dirty="0" err="1" smtClean="0"/>
              <a:t>authorization</a:t>
            </a:r>
            <a:r>
              <a:rPr lang="fr-FR" sz="2800" dirty="0" smtClean="0"/>
              <a:t> </a:t>
            </a:r>
            <a:r>
              <a:rPr lang="fr-FR" sz="2800" dirty="0" err="1" smtClean="0"/>
              <a:t>status</a:t>
            </a:r>
            <a:endParaRPr lang="fr-FR" sz="2800" dirty="0"/>
          </a:p>
        </p:txBody>
      </p:sp>
      <p:sp>
        <p:nvSpPr>
          <p:cNvPr id="13" name="Espace réservé du contenu 1"/>
          <p:cNvSpPr>
            <a:spLocks noGrp="1"/>
          </p:cNvSpPr>
          <p:nvPr>
            <p:ph idx="4294967295"/>
          </p:nvPr>
        </p:nvSpPr>
        <p:spPr>
          <a:xfrm>
            <a:off x="477404" y="1670173"/>
            <a:ext cx="8147982" cy="3328816"/>
          </a:xfrm>
          <a:prstGeom prst="rect">
            <a:avLst/>
          </a:prstGeom>
        </p:spPr>
        <p:txBody>
          <a:bodyPr>
            <a:normAutofit fontScale="77500" lnSpcReduction="20000"/>
          </a:bodyPr>
          <a:lstStyle/>
          <a:p>
            <a:pPr>
              <a:buClr>
                <a:srgbClr val="FFDD00"/>
              </a:buClr>
            </a:pPr>
            <a:r>
              <a:rPr lang="de-DE" sz="3300" dirty="0"/>
              <a:t>A - </a:t>
            </a:r>
            <a:r>
              <a:rPr lang="de-DE" sz="3300" dirty="0" err="1"/>
              <a:t>Comparative</a:t>
            </a:r>
            <a:r>
              <a:rPr lang="de-DE" sz="3300" dirty="0"/>
              <a:t> </a:t>
            </a:r>
            <a:r>
              <a:rPr lang="de-DE" sz="3300" dirty="0" err="1"/>
              <a:t>effectiveness</a:t>
            </a:r>
            <a:r>
              <a:rPr lang="de-DE" sz="3300" dirty="0"/>
              <a:t> </a:t>
            </a:r>
            <a:r>
              <a:rPr lang="de-DE" sz="3300" dirty="0" err="1"/>
              <a:t>trials</a:t>
            </a:r>
            <a:r>
              <a:rPr lang="de-DE" sz="3300" dirty="0"/>
              <a:t> (</a:t>
            </a:r>
            <a:r>
              <a:rPr lang="de-DE" sz="3300" dirty="0" err="1"/>
              <a:t>usual</a:t>
            </a:r>
            <a:r>
              <a:rPr lang="de-DE" sz="3300" dirty="0"/>
              <a:t> care)</a:t>
            </a:r>
          </a:p>
          <a:p>
            <a:pPr marL="756047" lvl="1" indent="-198835">
              <a:buClr>
                <a:srgbClr val="FFDD00"/>
              </a:buClr>
            </a:pPr>
            <a:r>
              <a:rPr lang="de-DE" sz="3300" dirty="0" err="1"/>
              <a:t>compare</a:t>
            </a:r>
            <a:r>
              <a:rPr lang="de-DE" sz="3300" dirty="0"/>
              <a:t> </a:t>
            </a:r>
            <a:r>
              <a:rPr lang="de-DE" sz="3300" dirty="0" err="1"/>
              <a:t>efficacy</a:t>
            </a:r>
            <a:r>
              <a:rPr lang="de-DE" sz="3300" dirty="0"/>
              <a:t> </a:t>
            </a:r>
            <a:r>
              <a:rPr lang="de-DE" sz="3300" dirty="0" err="1"/>
              <a:t>and</a:t>
            </a:r>
            <a:r>
              <a:rPr lang="de-DE" sz="3300" dirty="0"/>
              <a:t> </a:t>
            </a:r>
            <a:r>
              <a:rPr lang="de-DE" sz="3300" dirty="0" err="1"/>
              <a:t>safety</a:t>
            </a:r>
            <a:r>
              <a:rPr lang="de-DE" sz="3300" dirty="0"/>
              <a:t> </a:t>
            </a:r>
            <a:r>
              <a:rPr lang="de-DE" sz="3300" dirty="0" err="1"/>
              <a:t>of</a:t>
            </a:r>
            <a:r>
              <a:rPr lang="de-DE" sz="3300" dirty="0"/>
              <a:t> </a:t>
            </a:r>
            <a:r>
              <a:rPr lang="de-DE" sz="3300" dirty="0" err="1"/>
              <a:t>authorised</a:t>
            </a:r>
            <a:r>
              <a:rPr lang="de-DE" sz="3300" dirty="0"/>
              <a:t> </a:t>
            </a:r>
            <a:r>
              <a:rPr lang="de-DE" sz="3300" dirty="0" err="1"/>
              <a:t>products</a:t>
            </a:r>
            <a:endParaRPr lang="de-DE" sz="3300" dirty="0"/>
          </a:p>
          <a:p>
            <a:pPr marL="756047" lvl="1" indent="-198835">
              <a:buClr>
                <a:srgbClr val="FFDD00"/>
              </a:buClr>
            </a:pPr>
            <a:r>
              <a:rPr lang="de-DE" sz="3300" dirty="0" err="1"/>
              <a:t>phase</a:t>
            </a:r>
            <a:r>
              <a:rPr lang="de-DE" sz="3300" dirty="0"/>
              <a:t> IV </a:t>
            </a:r>
          </a:p>
          <a:p>
            <a:pPr marL="13097" indent="-198835">
              <a:buClr>
                <a:srgbClr val="FFDD00"/>
              </a:buClr>
            </a:pPr>
            <a:r>
              <a:rPr lang="de-DE" sz="3300" dirty="0"/>
              <a:t>B - </a:t>
            </a:r>
            <a:r>
              <a:rPr lang="de-DE" sz="3300" dirty="0" err="1"/>
              <a:t>Repurposing</a:t>
            </a:r>
            <a:r>
              <a:rPr lang="de-DE" sz="3300" dirty="0"/>
              <a:t> </a:t>
            </a:r>
            <a:r>
              <a:rPr lang="de-DE" sz="3300" dirty="0" err="1"/>
              <a:t>trials</a:t>
            </a:r>
            <a:r>
              <a:rPr lang="de-DE" sz="3300" dirty="0"/>
              <a:t> (</a:t>
            </a:r>
            <a:r>
              <a:rPr lang="de-DE" sz="3300" dirty="0" err="1"/>
              <a:t>modified</a:t>
            </a:r>
            <a:r>
              <a:rPr lang="de-DE" sz="3300" dirty="0"/>
              <a:t> </a:t>
            </a:r>
            <a:r>
              <a:rPr lang="de-DE" sz="3300" dirty="0" err="1"/>
              <a:t>use</a:t>
            </a:r>
            <a:r>
              <a:rPr lang="de-DE" sz="3300" dirty="0"/>
              <a:t>)</a:t>
            </a:r>
          </a:p>
          <a:p>
            <a:pPr marL="756047" lvl="1" indent="-198835">
              <a:buClr>
                <a:srgbClr val="FFDD00"/>
              </a:buClr>
            </a:pPr>
            <a:r>
              <a:rPr lang="de-DE" sz="3300" dirty="0" err="1"/>
              <a:t>exploring</a:t>
            </a:r>
            <a:r>
              <a:rPr lang="de-DE" sz="3300" dirty="0"/>
              <a:t> </a:t>
            </a:r>
            <a:r>
              <a:rPr lang="de-DE" sz="3300" dirty="0" err="1"/>
              <a:t>new</a:t>
            </a:r>
            <a:r>
              <a:rPr lang="de-DE" sz="3300" dirty="0"/>
              <a:t> </a:t>
            </a:r>
            <a:r>
              <a:rPr lang="de-DE" sz="3300" dirty="0" err="1"/>
              <a:t>indications</a:t>
            </a:r>
            <a:r>
              <a:rPr lang="de-DE" sz="3300" dirty="0"/>
              <a:t> for </a:t>
            </a:r>
            <a:r>
              <a:rPr lang="de-DE" sz="3300" dirty="0" err="1"/>
              <a:t>authorised</a:t>
            </a:r>
            <a:r>
              <a:rPr lang="de-DE" sz="3300" dirty="0"/>
              <a:t> </a:t>
            </a:r>
            <a:r>
              <a:rPr lang="de-DE" sz="3300" dirty="0" err="1"/>
              <a:t>products</a:t>
            </a:r>
            <a:r>
              <a:rPr lang="de-DE" sz="3300" dirty="0"/>
              <a:t>  </a:t>
            </a:r>
          </a:p>
          <a:p>
            <a:pPr marL="756047" lvl="1" indent="-198835">
              <a:buClr>
                <a:srgbClr val="FFDD00"/>
              </a:buClr>
            </a:pPr>
            <a:r>
              <a:rPr lang="de-DE" sz="3300" dirty="0" err="1"/>
              <a:t>phase</a:t>
            </a:r>
            <a:r>
              <a:rPr lang="de-DE" sz="3300" dirty="0"/>
              <a:t> II - III</a:t>
            </a:r>
          </a:p>
          <a:p>
            <a:pPr>
              <a:buClr>
                <a:srgbClr val="FFDD00"/>
              </a:buClr>
            </a:pPr>
            <a:r>
              <a:rPr lang="de-DE" sz="3300" dirty="0"/>
              <a:t>C - Development </a:t>
            </a:r>
            <a:r>
              <a:rPr lang="de-DE" sz="3300" dirty="0" err="1"/>
              <a:t>of</a:t>
            </a:r>
            <a:r>
              <a:rPr lang="de-DE" sz="3300" dirty="0"/>
              <a:t> innovative </a:t>
            </a:r>
            <a:r>
              <a:rPr lang="de-DE" sz="3300" dirty="0" err="1"/>
              <a:t>health</a:t>
            </a:r>
            <a:r>
              <a:rPr lang="de-DE" sz="3300" dirty="0"/>
              <a:t> </a:t>
            </a:r>
            <a:r>
              <a:rPr lang="de-DE" sz="3300" dirty="0" err="1"/>
              <a:t>products</a:t>
            </a:r>
            <a:endParaRPr lang="de-DE" sz="3300" dirty="0"/>
          </a:p>
          <a:p>
            <a:pPr marL="756047" lvl="1" indent="-198835">
              <a:buClr>
                <a:srgbClr val="FFDD00"/>
              </a:buClr>
            </a:pPr>
            <a:r>
              <a:rPr lang="de-DE" sz="3300" dirty="0" err="1"/>
              <a:t>registration</a:t>
            </a:r>
            <a:r>
              <a:rPr lang="de-DE" sz="3300" dirty="0"/>
              <a:t> </a:t>
            </a:r>
            <a:r>
              <a:rPr lang="de-DE" sz="3300" dirty="0" err="1"/>
              <a:t>trials</a:t>
            </a:r>
            <a:r>
              <a:rPr lang="de-DE" sz="3300" dirty="0"/>
              <a:t> - </a:t>
            </a:r>
            <a:r>
              <a:rPr lang="de-DE" sz="3300" dirty="0" err="1"/>
              <a:t>phase</a:t>
            </a:r>
            <a:r>
              <a:rPr lang="de-DE" sz="3300" dirty="0"/>
              <a:t> I – II – III</a:t>
            </a:r>
          </a:p>
          <a:p>
            <a:pPr marL="0" indent="0">
              <a:buClr>
                <a:srgbClr val="FFDD00"/>
              </a:buClr>
              <a:buNone/>
            </a:pPr>
            <a:r>
              <a:rPr lang="de-DE" sz="1500" dirty="0"/>
              <a:t/>
            </a:r>
            <a:br>
              <a:rPr lang="de-DE" sz="1500" dirty="0"/>
            </a:br>
            <a:r>
              <a:rPr lang="de-DE" sz="1500" dirty="0"/>
              <a:t>    </a:t>
            </a:r>
            <a:endParaRPr lang="fr-FR" sz="1500" dirty="0">
              <a:latin typeface="Calibri"/>
              <a:cs typeface="Calibri"/>
            </a:endParaRPr>
          </a:p>
        </p:txBody>
      </p:sp>
      <p:pic>
        <p:nvPicPr>
          <p:cNvPr id="56" name="Image 55"/>
          <p:cNvPicPr>
            <a:picLocks noChangeAspect="1"/>
          </p:cNvPicPr>
          <p:nvPr/>
        </p:nvPicPr>
        <p:blipFill>
          <a:blip r:embed="rId2" cstate="print"/>
          <a:stretch>
            <a:fillRect/>
          </a:stretch>
        </p:blipFill>
        <p:spPr>
          <a:xfrm>
            <a:off x="9045653" y="1587261"/>
            <a:ext cx="2892700" cy="3677944"/>
          </a:xfrm>
          <a:prstGeom prst="rect">
            <a:avLst/>
          </a:prstGeom>
        </p:spPr>
      </p:pic>
      <p:pic>
        <p:nvPicPr>
          <p:cNvPr id="4" name="Image 3"/>
          <p:cNvPicPr>
            <a:picLocks noChangeAspect="1"/>
          </p:cNvPicPr>
          <p:nvPr/>
        </p:nvPicPr>
        <p:blipFill>
          <a:blip r:embed="rId3"/>
          <a:stretch>
            <a:fillRect/>
          </a:stretch>
        </p:blipFill>
        <p:spPr>
          <a:xfrm>
            <a:off x="2907961" y="4793576"/>
            <a:ext cx="6295847" cy="2023377"/>
          </a:xfrm>
          <a:prstGeom prst="rect">
            <a:avLst/>
          </a:prstGeom>
        </p:spPr>
      </p:pic>
    </p:spTree>
    <p:extLst>
      <p:ext uri="{BB962C8B-B14F-4D97-AF65-F5344CB8AC3E}">
        <p14:creationId xmlns:p14="http://schemas.microsoft.com/office/powerpoint/2010/main" val="3643401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2640" y="188640"/>
            <a:ext cx="10850880" cy="768350"/>
          </a:xfrm>
        </p:spPr>
        <p:txBody>
          <a:bodyPr>
            <a:normAutofit fontScale="90000"/>
          </a:bodyPr>
          <a:lstStyle/>
          <a:p>
            <a:pPr eaLnBrk="1" hangingPunct="1">
              <a:defRPr/>
            </a:pPr>
            <a:r>
              <a:rPr lang="fr-FR" sz="3200" b="1" dirty="0" err="1">
                <a:solidFill>
                  <a:srgbClr val="000000"/>
                </a:solidFill>
                <a:latin typeface="+mn-lt"/>
                <a:cs typeface="Times New Roman"/>
              </a:rPr>
              <a:t>Principles</a:t>
            </a:r>
            <a:r>
              <a:rPr lang="fr-FR" sz="3200" b="1" dirty="0">
                <a:solidFill>
                  <a:srgbClr val="000000"/>
                </a:solidFill>
                <a:latin typeface="+mn-lt"/>
                <a:cs typeface="Times New Roman"/>
              </a:rPr>
              <a:t> for </a:t>
            </a:r>
            <a:r>
              <a:rPr lang="fr-FR" sz="3200" b="1" dirty="0" err="1">
                <a:solidFill>
                  <a:srgbClr val="000000"/>
                </a:solidFill>
                <a:latin typeface="+mn-lt"/>
                <a:cs typeface="Times New Roman"/>
              </a:rPr>
              <a:t>risk</a:t>
            </a:r>
            <a:r>
              <a:rPr lang="fr-FR" sz="3200" b="1" dirty="0">
                <a:solidFill>
                  <a:srgbClr val="000000"/>
                </a:solidFill>
                <a:latin typeface="+mn-lt"/>
                <a:cs typeface="Times New Roman"/>
              </a:rPr>
              <a:t> </a:t>
            </a:r>
            <a:r>
              <a:rPr lang="fr-FR" sz="3200" b="1" dirty="0" err="1">
                <a:solidFill>
                  <a:srgbClr val="000000"/>
                </a:solidFill>
                <a:latin typeface="+mn-lt"/>
                <a:cs typeface="Times New Roman"/>
              </a:rPr>
              <a:t>assessment</a:t>
            </a:r>
            <a:r>
              <a:rPr lang="fr-FR" sz="3200" b="1" dirty="0">
                <a:solidFill>
                  <a:srgbClr val="000000"/>
                </a:solidFill>
                <a:latin typeface="+mn-lt"/>
                <a:cs typeface="Times New Roman"/>
              </a:rPr>
              <a:t>: </a:t>
            </a:r>
            <a:r>
              <a:rPr lang="fr-FR" sz="3200" b="1" dirty="0" err="1">
                <a:solidFill>
                  <a:srgbClr val="C00000"/>
                </a:solidFill>
                <a:latin typeface="+mn-lt"/>
                <a:cs typeface="Times New Roman"/>
              </a:rPr>
              <a:t>stratified</a:t>
            </a:r>
            <a:r>
              <a:rPr lang="fr-FR" sz="3200" b="1" dirty="0">
                <a:solidFill>
                  <a:srgbClr val="000000"/>
                </a:solidFill>
                <a:latin typeface="+mn-lt"/>
                <a:cs typeface="Times New Roman"/>
              </a:rPr>
              <a:t> and trial-</a:t>
            </a:r>
            <a:r>
              <a:rPr lang="fr-FR" sz="3200" b="1" dirty="0" err="1">
                <a:solidFill>
                  <a:srgbClr val="000000"/>
                </a:solidFill>
                <a:latin typeface="+mn-lt"/>
                <a:cs typeface="Times New Roman"/>
              </a:rPr>
              <a:t>specific</a:t>
            </a:r>
            <a:r>
              <a:rPr lang="fr-FR" sz="3200" b="1" dirty="0">
                <a:solidFill>
                  <a:srgbClr val="000000"/>
                </a:solidFill>
                <a:latin typeface="+mn-lt"/>
                <a:cs typeface="Times New Roman"/>
              </a:rPr>
              <a:t> </a:t>
            </a:r>
            <a:r>
              <a:rPr lang="fr-FR" sz="3200" b="1" dirty="0" err="1">
                <a:solidFill>
                  <a:srgbClr val="000000"/>
                </a:solidFill>
                <a:latin typeface="+mn-lt"/>
                <a:cs typeface="Times New Roman"/>
              </a:rPr>
              <a:t>approaches</a:t>
            </a:r>
            <a:endParaRPr lang="fr-FR" sz="3200" b="1" dirty="0">
              <a:solidFill>
                <a:srgbClr val="000000"/>
              </a:solidFill>
              <a:latin typeface="+mn-lt"/>
              <a:cs typeface="Times New Roman"/>
            </a:endParaRPr>
          </a:p>
        </p:txBody>
      </p:sp>
      <p:sp>
        <p:nvSpPr>
          <p:cNvPr id="317443" name="Rectangle 3"/>
          <p:cNvSpPr>
            <a:spLocks noGrp="1" noChangeArrowheads="1"/>
          </p:cNvSpPr>
          <p:nvPr>
            <p:ph type="body" idx="1"/>
          </p:nvPr>
        </p:nvSpPr>
        <p:spPr>
          <a:xfrm>
            <a:off x="538481" y="764704"/>
            <a:ext cx="9645334" cy="5907088"/>
          </a:xfrm>
        </p:spPr>
        <p:txBody>
          <a:bodyPr>
            <a:normAutofit lnSpcReduction="10000"/>
          </a:bodyPr>
          <a:lstStyle/>
          <a:p>
            <a:pPr lvl="1" eaLnBrk="1" hangingPunct="1">
              <a:defRPr/>
            </a:pPr>
            <a:endParaRPr lang="en-GB" sz="2000" dirty="0">
              <a:solidFill>
                <a:schemeClr val="tx2">
                  <a:lumMod val="75000"/>
                </a:schemeClr>
              </a:solidFill>
            </a:endParaRPr>
          </a:p>
          <a:p>
            <a:pPr marL="0" indent="0">
              <a:buNone/>
              <a:defRPr/>
            </a:pPr>
            <a:endParaRPr lang="en-GB" sz="1800" dirty="0">
              <a:solidFill>
                <a:schemeClr val="tx2">
                  <a:lumMod val="75000"/>
                </a:schemeClr>
              </a:solidFill>
            </a:endParaRPr>
          </a:p>
          <a:p>
            <a:pPr eaLnBrk="1" hangingPunct="1">
              <a:buNone/>
              <a:defRPr/>
            </a:pPr>
            <a:r>
              <a:rPr lang="en-GB" sz="2400" b="1" dirty="0"/>
              <a:t>I - Risk to participant rights: </a:t>
            </a:r>
            <a:endParaRPr lang="fr-FR" sz="2400" b="1" dirty="0"/>
          </a:p>
          <a:p>
            <a:pPr lvl="1" eaLnBrk="1" hangingPunct="1">
              <a:defRPr/>
            </a:pPr>
            <a:r>
              <a:rPr lang="en-GB" dirty="0"/>
              <a:t>I.1 patient information</a:t>
            </a:r>
          </a:p>
          <a:p>
            <a:pPr lvl="1" eaLnBrk="1" hangingPunct="1">
              <a:defRPr/>
            </a:pPr>
            <a:r>
              <a:rPr lang="en-GB" dirty="0"/>
              <a:t>I.2 personal data protection</a:t>
            </a:r>
            <a:endParaRPr lang="fr-FR" dirty="0"/>
          </a:p>
          <a:p>
            <a:pPr eaLnBrk="1" hangingPunct="1">
              <a:buNone/>
              <a:defRPr/>
            </a:pPr>
            <a:r>
              <a:rPr lang="en-GB" sz="2400" b="1" dirty="0"/>
              <a:t>II - Risk to participant integrity and safety: </a:t>
            </a:r>
            <a:endParaRPr lang="fr-FR" sz="2400" b="1" dirty="0"/>
          </a:p>
          <a:p>
            <a:pPr lvl="1" eaLnBrk="1" hangingPunct="1">
              <a:defRPr/>
            </a:pPr>
            <a:r>
              <a:rPr lang="en-GB" dirty="0">
                <a:solidFill>
                  <a:srgbClr val="C00000"/>
                </a:solidFill>
              </a:rPr>
              <a:t>II.1 safety of the treatment intervention</a:t>
            </a:r>
          </a:p>
          <a:p>
            <a:pPr lvl="2" eaLnBrk="1" hangingPunct="1">
              <a:defRPr/>
            </a:pPr>
            <a:r>
              <a:rPr lang="en-GB" dirty="0" smtClean="0">
                <a:solidFill>
                  <a:srgbClr val="C00000"/>
                </a:solidFill>
                <a:ea typeface="+mn-ea"/>
                <a:cs typeface="+mn-cs"/>
              </a:rPr>
              <a:t>New product</a:t>
            </a:r>
          </a:p>
          <a:p>
            <a:pPr lvl="2" eaLnBrk="1" hangingPunct="1">
              <a:defRPr/>
            </a:pPr>
            <a:r>
              <a:rPr lang="en-GB" dirty="0" smtClean="0">
                <a:solidFill>
                  <a:srgbClr val="C00000"/>
                </a:solidFill>
                <a:ea typeface="+mn-ea"/>
                <a:cs typeface="+mn-cs"/>
              </a:rPr>
              <a:t>Modified use</a:t>
            </a:r>
          </a:p>
          <a:p>
            <a:pPr lvl="2" eaLnBrk="1" hangingPunct="1">
              <a:defRPr/>
            </a:pPr>
            <a:r>
              <a:rPr lang="en-GB" dirty="0" smtClean="0">
                <a:solidFill>
                  <a:srgbClr val="C00000"/>
                </a:solidFill>
                <a:ea typeface="+mn-ea"/>
                <a:cs typeface="+mn-cs"/>
              </a:rPr>
              <a:t>Usual care</a:t>
            </a:r>
          </a:p>
          <a:p>
            <a:pPr lvl="1" eaLnBrk="1" hangingPunct="1">
              <a:defRPr/>
            </a:pPr>
            <a:r>
              <a:rPr lang="en-GB" dirty="0"/>
              <a:t>II.2 risk, burden and intrusion of invasive procedures </a:t>
            </a:r>
          </a:p>
          <a:p>
            <a:pPr lvl="1" eaLnBrk="1" hangingPunct="1">
              <a:defRPr/>
            </a:pPr>
            <a:r>
              <a:rPr lang="en-GB" dirty="0"/>
              <a:t>II.3 vulnerability of patient population </a:t>
            </a:r>
          </a:p>
          <a:p>
            <a:pPr eaLnBrk="1" hangingPunct="1">
              <a:buNone/>
              <a:defRPr/>
            </a:pPr>
            <a:r>
              <a:rPr lang="en-GB" sz="2400" b="1" dirty="0"/>
              <a:t>III – Risk to data quality, results and public health: </a:t>
            </a:r>
            <a:endParaRPr lang="fr-FR" sz="2400" b="1" dirty="0"/>
          </a:p>
          <a:p>
            <a:pPr lvl="1" eaLnBrk="1" hangingPunct="1">
              <a:defRPr/>
            </a:pPr>
            <a:r>
              <a:rPr lang="en-GB" dirty="0"/>
              <a:t>III.1 data quality</a:t>
            </a:r>
          </a:p>
          <a:p>
            <a:pPr lvl="1" eaLnBrk="1" hangingPunct="1">
              <a:defRPr/>
            </a:pPr>
            <a:r>
              <a:rPr lang="en-GB" dirty="0"/>
              <a:t>III.2 credibility of results</a:t>
            </a:r>
          </a:p>
          <a:p>
            <a:pPr lvl="1" eaLnBrk="1" hangingPunct="1">
              <a:defRPr/>
            </a:pPr>
            <a:r>
              <a:rPr lang="en-GB" dirty="0"/>
              <a:t>III.3 impact on healthcare practice and public health</a:t>
            </a:r>
            <a:endParaRPr lang="fr-FR" dirty="0"/>
          </a:p>
        </p:txBody>
      </p:sp>
      <p:pic>
        <p:nvPicPr>
          <p:cNvPr id="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0" y="1544320"/>
            <a:ext cx="3058160" cy="394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8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1050</Words>
  <Application>Microsoft Macintosh PowerPoint</Application>
  <PresentationFormat>Personalizado</PresentationFormat>
  <Paragraphs>227</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 </vt:lpstr>
      <vt:lpstr>Need for international cooperation in clinical research</vt:lpstr>
      <vt:lpstr>Presentación de PowerPoint</vt:lpstr>
      <vt:lpstr>Obstacles: national differences in</vt:lpstr>
      <vt:lpstr>Presentación de PowerPoint</vt:lpstr>
      <vt:lpstr>OECD Recommendation on the Governance of Clinical Trials : 1 -  risk-based approach 2 - regulatory harmonisation</vt:lpstr>
      <vt:lpstr>Objective 1 : adopt a risk-based approach</vt:lpstr>
      <vt:lpstr>Risk stratification according to marketing authorization status</vt:lpstr>
      <vt:lpstr>Principles for risk assessment: stratified and trial-specific approaches</vt:lpstr>
      <vt:lpstr>Impact of risk categorization on the oversight and management of clinical trials</vt:lpstr>
      <vt:lpstr>Impact of trial-specific risk assessment :  risk adaptation and risk mitigation</vt:lpstr>
      <vt:lpstr>Stratification and oversight for clinical trials on medicinal products in various countries / regions</vt:lpstr>
      <vt:lpstr> OECD Council Recommendation on the  Governance of Clinical Trials   </vt:lpstr>
      <vt:lpstr> Correspondence between OECD and WHO (2012)   </vt:lpstr>
      <vt:lpstr>Presentación de PowerPoint</vt:lpstr>
      <vt:lpstr> Follow-up process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Diana Montero</cp:lastModifiedBy>
  <cp:revision>29</cp:revision>
  <cp:lastPrinted>2020-08-07T16:26:10Z</cp:lastPrinted>
  <dcterms:created xsi:type="dcterms:W3CDTF">2020-08-05T17:03:08Z</dcterms:created>
  <dcterms:modified xsi:type="dcterms:W3CDTF">2020-11-11T16:05:25Z</dcterms:modified>
</cp:coreProperties>
</file>