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64" r:id="rId11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20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224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8CDFB6-B266-4258-8F46-289DB28FBDE2}" type="doc">
      <dgm:prSet loTypeId="urn:microsoft.com/office/officeart/2005/8/layout/defaul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CR"/>
        </a:p>
      </dgm:t>
    </dgm:pt>
    <dgm:pt modelId="{CFB6CB38-EAFE-40D2-9300-35441C735760}">
      <dgm:prSet phldrT="[Texto]" custT="1"/>
      <dgm:spPr/>
      <dgm:t>
        <a:bodyPr/>
        <a:lstStyle/>
        <a:p>
          <a:r>
            <a:rPr lang="es-CR" sz="1400" dirty="0"/>
            <a:t>En el establecimiento de estrategias orientadas a promover con acciones concretas, mecanismos viables y sostenibles, </a:t>
          </a:r>
          <a:r>
            <a:rPr lang="es-CR" sz="2800" b="1" dirty="0"/>
            <a:t>de inclusión financiera</a:t>
          </a:r>
          <a:r>
            <a:rPr lang="es-CR" sz="2000" b="1" dirty="0"/>
            <a:t> e inclusión económica.</a:t>
          </a:r>
        </a:p>
      </dgm:t>
    </dgm:pt>
    <dgm:pt modelId="{FD7320C8-95AD-451E-9014-DA4012F276CC}" type="parTrans" cxnId="{DEFD98C7-742B-48EE-9B0F-617C0DD12701}">
      <dgm:prSet/>
      <dgm:spPr/>
      <dgm:t>
        <a:bodyPr/>
        <a:lstStyle/>
        <a:p>
          <a:endParaRPr lang="es-CR"/>
        </a:p>
      </dgm:t>
    </dgm:pt>
    <dgm:pt modelId="{88F1FEE2-254C-4C59-BD0F-FEF0668BCFB8}" type="sibTrans" cxnId="{DEFD98C7-742B-48EE-9B0F-617C0DD12701}">
      <dgm:prSet/>
      <dgm:spPr/>
      <dgm:t>
        <a:bodyPr/>
        <a:lstStyle/>
        <a:p>
          <a:endParaRPr lang="es-CR"/>
        </a:p>
      </dgm:t>
    </dgm:pt>
    <dgm:pt modelId="{DE36093E-947F-4AD0-BF06-58F7AACB7BA4}">
      <dgm:prSet custT="1"/>
      <dgm:spPr/>
      <dgm:t>
        <a:bodyPr/>
        <a:lstStyle/>
        <a:p>
          <a:r>
            <a:rPr lang="es-CR" sz="1400" dirty="0"/>
            <a:t> El desarrollo de estrategias que promuevan mecanismos financieros y no financieros que faciliten el </a:t>
          </a:r>
          <a:r>
            <a:rPr lang="es-CR" sz="1800" b="1" dirty="0"/>
            <a:t>acceso al crédito de acuerdo con las características de cada sector productivo, </a:t>
          </a:r>
          <a:r>
            <a:rPr lang="es-CR" sz="2800" b="1" dirty="0"/>
            <a:t>riesgo</a:t>
          </a:r>
          <a:r>
            <a:rPr lang="es-CR" sz="1800" b="1" dirty="0"/>
            <a:t> y a la especificidad de cada proyecto.</a:t>
          </a:r>
        </a:p>
      </dgm:t>
    </dgm:pt>
    <dgm:pt modelId="{B2002FC2-CF3A-49CF-910B-EAD5F3A3ECA8}" type="parTrans" cxnId="{B29AA3B0-8BD0-4DF9-B121-E64EF8175A54}">
      <dgm:prSet/>
      <dgm:spPr/>
      <dgm:t>
        <a:bodyPr/>
        <a:lstStyle/>
        <a:p>
          <a:endParaRPr lang="es-CR"/>
        </a:p>
      </dgm:t>
    </dgm:pt>
    <dgm:pt modelId="{B0C9D6ED-2896-4F5E-9490-A57D0BA81187}" type="sibTrans" cxnId="{B29AA3B0-8BD0-4DF9-B121-E64EF8175A54}">
      <dgm:prSet/>
      <dgm:spPr/>
      <dgm:t>
        <a:bodyPr/>
        <a:lstStyle/>
        <a:p>
          <a:endParaRPr lang="es-CR"/>
        </a:p>
      </dgm:t>
    </dgm:pt>
    <dgm:pt modelId="{81A62570-DC24-4CF5-8E15-A15A3481E2F3}">
      <dgm:prSet custT="1"/>
      <dgm:spPr/>
      <dgm:t>
        <a:bodyPr/>
        <a:lstStyle/>
        <a:p>
          <a:r>
            <a:rPr lang="es-CR" sz="1400" dirty="0"/>
            <a:t>En el otorgamiento </a:t>
          </a:r>
          <a:r>
            <a:rPr lang="es-CR" sz="1800" b="1" dirty="0"/>
            <a:t>de </a:t>
          </a:r>
          <a:r>
            <a:rPr lang="es-CR" sz="2800" b="1" dirty="0"/>
            <a:t>avales y garantías</a:t>
          </a:r>
          <a:r>
            <a:rPr lang="es-CR" sz="1800" b="1" dirty="0"/>
            <a:t>, como instrumento que tiene como objetivo facilitar el acceso al crédito </a:t>
          </a:r>
          <a:r>
            <a:rPr lang="es-CR" sz="1400" dirty="0"/>
            <a:t>y mejorar las condiciones del financiamiento a los beneficiarios de esta ley.</a:t>
          </a:r>
        </a:p>
      </dgm:t>
    </dgm:pt>
    <dgm:pt modelId="{6592F2CA-4BA3-4938-9EC7-C040279AC161}" type="parTrans" cxnId="{435ED016-D3F5-468C-ACFB-B27C40EFB433}">
      <dgm:prSet/>
      <dgm:spPr/>
      <dgm:t>
        <a:bodyPr/>
        <a:lstStyle/>
        <a:p>
          <a:endParaRPr lang="es-CR"/>
        </a:p>
      </dgm:t>
    </dgm:pt>
    <dgm:pt modelId="{C2046B52-64F3-4AE1-B8AF-73F5E551CEFE}" type="sibTrans" cxnId="{435ED016-D3F5-468C-ACFB-B27C40EFB433}">
      <dgm:prSet/>
      <dgm:spPr/>
      <dgm:t>
        <a:bodyPr/>
        <a:lstStyle/>
        <a:p>
          <a:endParaRPr lang="es-CR"/>
        </a:p>
      </dgm:t>
    </dgm:pt>
    <dgm:pt modelId="{C235E361-9AB3-48EC-989D-CDC5BCD73E8B}" type="pres">
      <dgm:prSet presAssocID="{BA8CDFB6-B266-4258-8F46-289DB28FBDE2}" presName="diagram" presStyleCnt="0">
        <dgm:presLayoutVars>
          <dgm:dir/>
          <dgm:resizeHandles val="exact"/>
        </dgm:presLayoutVars>
      </dgm:prSet>
      <dgm:spPr/>
    </dgm:pt>
    <dgm:pt modelId="{D57F50A8-7458-4128-81F8-A11EE772BEA8}" type="pres">
      <dgm:prSet presAssocID="{CFB6CB38-EAFE-40D2-9300-35441C735760}" presName="node" presStyleLbl="node1" presStyleIdx="0" presStyleCnt="3">
        <dgm:presLayoutVars>
          <dgm:bulletEnabled val="1"/>
        </dgm:presLayoutVars>
      </dgm:prSet>
      <dgm:spPr/>
    </dgm:pt>
    <dgm:pt modelId="{7925ECD4-A8A4-497E-8085-8FE0C92E1660}" type="pres">
      <dgm:prSet presAssocID="{88F1FEE2-254C-4C59-BD0F-FEF0668BCFB8}" presName="sibTrans" presStyleCnt="0"/>
      <dgm:spPr/>
    </dgm:pt>
    <dgm:pt modelId="{7387C430-0561-4BF1-B9F5-990A857C1AB4}" type="pres">
      <dgm:prSet presAssocID="{DE36093E-947F-4AD0-BF06-58F7AACB7BA4}" presName="node" presStyleLbl="node1" presStyleIdx="1" presStyleCnt="3">
        <dgm:presLayoutVars>
          <dgm:bulletEnabled val="1"/>
        </dgm:presLayoutVars>
      </dgm:prSet>
      <dgm:spPr/>
    </dgm:pt>
    <dgm:pt modelId="{A0E827F0-F97F-4F77-B486-FE0AEA6EB9A8}" type="pres">
      <dgm:prSet presAssocID="{B0C9D6ED-2896-4F5E-9490-A57D0BA81187}" presName="sibTrans" presStyleCnt="0"/>
      <dgm:spPr/>
    </dgm:pt>
    <dgm:pt modelId="{A62FFCB0-9368-4B89-8EF6-71792DE4D8A4}" type="pres">
      <dgm:prSet presAssocID="{81A62570-DC24-4CF5-8E15-A15A3481E2F3}" presName="node" presStyleLbl="node1" presStyleIdx="2" presStyleCnt="3">
        <dgm:presLayoutVars>
          <dgm:bulletEnabled val="1"/>
        </dgm:presLayoutVars>
      </dgm:prSet>
      <dgm:spPr/>
    </dgm:pt>
  </dgm:ptLst>
  <dgm:cxnLst>
    <dgm:cxn modelId="{435ED016-D3F5-468C-ACFB-B27C40EFB433}" srcId="{BA8CDFB6-B266-4258-8F46-289DB28FBDE2}" destId="{81A62570-DC24-4CF5-8E15-A15A3481E2F3}" srcOrd="2" destOrd="0" parTransId="{6592F2CA-4BA3-4938-9EC7-C040279AC161}" sibTransId="{C2046B52-64F3-4AE1-B8AF-73F5E551CEFE}"/>
    <dgm:cxn modelId="{C42E3A55-2AA9-4A40-A94D-64A96D271E0C}" type="presOf" srcId="{CFB6CB38-EAFE-40D2-9300-35441C735760}" destId="{D57F50A8-7458-4128-81F8-A11EE772BEA8}" srcOrd="0" destOrd="0" presId="urn:microsoft.com/office/officeart/2005/8/layout/default"/>
    <dgm:cxn modelId="{724C5B7A-48FB-4DC4-B9E1-3E6C401BAAD0}" type="presOf" srcId="{81A62570-DC24-4CF5-8E15-A15A3481E2F3}" destId="{A62FFCB0-9368-4B89-8EF6-71792DE4D8A4}" srcOrd="0" destOrd="0" presId="urn:microsoft.com/office/officeart/2005/8/layout/default"/>
    <dgm:cxn modelId="{73BD5DA1-E5A1-469C-97CE-36BAFAAEA63B}" type="presOf" srcId="{BA8CDFB6-B266-4258-8F46-289DB28FBDE2}" destId="{C235E361-9AB3-48EC-989D-CDC5BCD73E8B}" srcOrd="0" destOrd="0" presId="urn:microsoft.com/office/officeart/2005/8/layout/default"/>
    <dgm:cxn modelId="{B29AA3B0-8BD0-4DF9-B121-E64EF8175A54}" srcId="{BA8CDFB6-B266-4258-8F46-289DB28FBDE2}" destId="{DE36093E-947F-4AD0-BF06-58F7AACB7BA4}" srcOrd="1" destOrd="0" parTransId="{B2002FC2-CF3A-49CF-910B-EAD5F3A3ECA8}" sibTransId="{B0C9D6ED-2896-4F5E-9490-A57D0BA81187}"/>
    <dgm:cxn modelId="{DEFD98C7-742B-48EE-9B0F-617C0DD12701}" srcId="{BA8CDFB6-B266-4258-8F46-289DB28FBDE2}" destId="{CFB6CB38-EAFE-40D2-9300-35441C735760}" srcOrd="0" destOrd="0" parTransId="{FD7320C8-95AD-451E-9014-DA4012F276CC}" sibTransId="{88F1FEE2-254C-4C59-BD0F-FEF0668BCFB8}"/>
    <dgm:cxn modelId="{C420B9D3-501A-4097-B5A3-3CD665C9A11E}" type="presOf" srcId="{DE36093E-947F-4AD0-BF06-58F7AACB7BA4}" destId="{7387C430-0561-4BF1-B9F5-990A857C1AB4}" srcOrd="0" destOrd="0" presId="urn:microsoft.com/office/officeart/2005/8/layout/default"/>
    <dgm:cxn modelId="{0BBCA0AF-DC45-4D2A-8070-A4213FD165E2}" type="presParOf" srcId="{C235E361-9AB3-48EC-989D-CDC5BCD73E8B}" destId="{D57F50A8-7458-4128-81F8-A11EE772BEA8}" srcOrd="0" destOrd="0" presId="urn:microsoft.com/office/officeart/2005/8/layout/default"/>
    <dgm:cxn modelId="{32DFEC86-9E4F-4ACA-9FF1-84BE0CEA1B4B}" type="presParOf" srcId="{C235E361-9AB3-48EC-989D-CDC5BCD73E8B}" destId="{7925ECD4-A8A4-497E-8085-8FE0C92E1660}" srcOrd="1" destOrd="0" presId="urn:microsoft.com/office/officeart/2005/8/layout/default"/>
    <dgm:cxn modelId="{FD4CE58E-1A1D-403E-B10E-C8703621C66B}" type="presParOf" srcId="{C235E361-9AB3-48EC-989D-CDC5BCD73E8B}" destId="{7387C430-0561-4BF1-B9F5-990A857C1AB4}" srcOrd="2" destOrd="0" presId="urn:microsoft.com/office/officeart/2005/8/layout/default"/>
    <dgm:cxn modelId="{F85B1ECB-5716-4D8C-AE4A-6C360D41EB32}" type="presParOf" srcId="{C235E361-9AB3-48EC-989D-CDC5BCD73E8B}" destId="{A0E827F0-F97F-4F77-B486-FE0AEA6EB9A8}" srcOrd="3" destOrd="0" presId="urn:microsoft.com/office/officeart/2005/8/layout/default"/>
    <dgm:cxn modelId="{72A11F28-8FBA-4AC1-8D9D-0B4C49A9973F}" type="presParOf" srcId="{C235E361-9AB3-48EC-989D-CDC5BCD73E8B}" destId="{A62FFCB0-9368-4B89-8EF6-71792DE4D8A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59C00D-2A06-4FD4-BC08-3BE6EB4C41D4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R"/>
        </a:p>
      </dgm:t>
    </dgm:pt>
    <dgm:pt modelId="{F81A052E-CEF6-4367-8A30-AE2A68583AD4}">
      <dgm:prSet phldrT="[Texto]"/>
      <dgm:spPr/>
      <dgm:t>
        <a:bodyPr/>
        <a:lstStyle/>
        <a:p>
          <a:r>
            <a:rPr lang="es-CR"/>
            <a:t>BANCO NACIONAL </a:t>
          </a:r>
        </a:p>
      </dgm:t>
    </dgm:pt>
    <dgm:pt modelId="{5743E511-9CDC-4A8D-B827-BD26246C5157}" type="parTrans" cxnId="{1DFD4AFB-32F9-4FBA-AD03-C07E470F1E28}">
      <dgm:prSet/>
      <dgm:spPr/>
      <dgm:t>
        <a:bodyPr/>
        <a:lstStyle/>
        <a:p>
          <a:endParaRPr lang="es-CR"/>
        </a:p>
      </dgm:t>
    </dgm:pt>
    <dgm:pt modelId="{C4F4F1BC-E0F4-4B99-B94F-AFF5A3425487}" type="sibTrans" cxnId="{1DFD4AFB-32F9-4FBA-AD03-C07E470F1E28}">
      <dgm:prSet/>
      <dgm:spPr/>
      <dgm:t>
        <a:bodyPr/>
        <a:lstStyle/>
        <a:p>
          <a:endParaRPr lang="es-CR"/>
        </a:p>
      </dgm:t>
    </dgm:pt>
    <dgm:pt modelId="{09E94E99-794D-4E2C-9B56-EF57A31ED9BF}">
      <dgm:prSet/>
      <dgm:spPr/>
      <dgm:t>
        <a:bodyPr/>
        <a:lstStyle/>
        <a:p>
          <a:r>
            <a:rPr lang="es-CR"/>
            <a:t>BANCO POPULAR </a:t>
          </a:r>
          <a:endParaRPr lang="es-CR" dirty="0"/>
        </a:p>
      </dgm:t>
    </dgm:pt>
    <dgm:pt modelId="{8DD8F1EA-67FD-4809-9DE4-6F444D756FDB}" type="parTrans" cxnId="{5F3701BF-6B66-4615-91EE-0FE404CFE95C}">
      <dgm:prSet/>
      <dgm:spPr/>
      <dgm:t>
        <a:bodyPr/>
        <a:lstStyle/>
        <a:p>
          <a:endParaRPr lang="es-CR"/>
        </a:p>
      </dgm:t>
    </dgm:pt>
    <dgm:pt modelId="{961988FF-DB09-4D5F-B081-EE9AD5D31FCE}" type="sibTrans" cxnId="{5F3701BF-6B66-4615-91EE-0FE404CFE95C}">
      <dgm:prSet/>
      <dgm:spPr/>
      <dgm:t>
        <a:bodyPr/>
        <a:lstStyle/>
        <a:p>
          <a:endParaRPr lang="es-CR"/>
        </a:p>
      </dgm:t>
    </dgm:pt>
    <dgm:pt modelId="{36958210-A4DE-4DB4-8FAA-26BA2F149E4A}">
      <dgm:prSet/>
      <dgm:spPr/>
      <dgm:t>
        <a:bodyPr/>
        <a:lstStyle/>
        <a:p>
          <a:r>
            <a:rPr lang="es-CR"/>
            <a:t>BANCO DE COSTA RICA </a:t>
          </a:r>
          <a:endParaRPr lang="es-CR" dirty="0"/>
        </a:p>
      </dgm:t>
    </dgm:pt>
    <dgm:pt modelId="{5A06EE17-647C-45D0-9921-34250A09EB26}" type="parTrans" cxnId="{32E258C7-76A5-4FE2-804E-D74DF11C5C4E}">
      <dgm:prSet/>
      <dgm:spPr/>
      <dgm:t>
        <a:bodyPr/>
        <a:lstStyle/>
        <a:p>
          <a:endParaRPr lang="es-CR"/>
        </a:p>
      </dgm:t>
    </dgm:pt>
    <dgm:pt modelId="{FB2A68E0-FA05-493B-A99E-1D7CC0869630}" type="sibTrans" cxnId="{32E258C7-76A5-4FE2-804E-D74DF11C5C4E}">
      <dgm:prSet/>
      <dgm:spPr/>
      <dgm:t>
        <a:bodyPr/>
        <a:lstStyle/>
        <a:p>
          <a:endParaRPr lang="es-CR"/>
        </a:p>
      </dgm:t>
    </dgm:pt>
    <dgm:pt modelId="{704782FB-F2B9-43D9-85A1-09587ACBB899}">
      <dgm:prSet/>
      <dgm:spPr/>
      <dgm:t>
        <a:bodyPr/>
        <a:lstStyle/>
        <a:p>
          <a:r>
            <a:rPr lang="es-CR"/>
            <a:t>DEFENSORIA DE LOS HABITANTES </a:t>
          </a:r>
          <a:endParaRPr lang="es-CR" dirty="0"/>
        </a:p>
      </dgm:t>
    </dgm:pt>
    <dgm:pt modelId="{C13CBB9A-6105-4FEE-94E9-3B2CB833A3BA}" type="parTrans" cxnId="{93008E1C-3420-417D-A467-B2169415E0B9}">
      <dgm:prSet/>
      <dgm:spPr/>
      <dgm:t>
        <a:bodyPr/>
        <a:lstStyle/>
        <a:p>
          <a:endParaRPr lang="es-CR"/>
        </a:p>
      </dgm:t>
    </dgm:pt>
    <dgm:pt modelId="{9CBA1FB0-5DB8-467E-A327-F41A2E05C1D9}" type="sibTrans" cxnId="{93008E1C-3420-417D-A467-B2169415E0B9}">
      <dgm:prSet/>
      <dgm:spPr/>
      <dgm:t>
        <a:bodyPr/>
        <a:lstStyle/>
        <a:p>
          <a:endParaRPr lang="es-CR"/>
        </a:p>
      </dgm:t>
    </dgm:pt>
    <dgm:pt modelId="{524F323F-E85B-4A2A-8673-DC2C3614E100}">
      <dgm:prSet/>
      <dgm:spPr/>
      <dgm:t>
        <a:bodyPr/>
        <a:lstStyle/>
        <a:p>
          <a:r>
            <a:rPr lang="es-CR" dirty="0"/>
            <a:t>BAC CREDOMATIC (SBD)</a:t>
          </a:r>
        </a:p>
      </dgm:t>
    </dgm:pt>
    <dgm:pt modelId="{CC979168-E773-49D8-ACFF-40761A372D2F}" type="parTrans" cxnId="{6C911A3C-1B0E-409D-B16A-E31EB4E621DF}">
      <dgm:prSet/>
      <dgm:spPr/>
      <dgm:t>
        <a:bodyPr/>
        <a:lstStyle/>
        <a:p>
          <a:endParaRPr lang="es-CR"/>
        </a:p>
      </dgm:t>
    </dgm:pt>
    <dgm:pt modelId="{7649F381-1689-47F3-B039-71F06887D49F}" type="sibTrans" cxnId="{6C911A3C-1B0E-409D-B16A-E31EB4E621DF}">
      <dgm:prSet/>
      <dgm:spPr/>
      <dgm:t>
        <a:bodyPr/>
        <a:lstStyle/>
        <a:p>
          <a:endParaRPr lang="es-CR"/>
        </a:p>
      </dgm:t>
    </dgm:pt>
    <dgm:pt modelId="{88301E14-BC47-4A25-BC75-A0A8CD35049E}">
      <dgm:prSet/>
      <dgm:spPr/>
      <dgm:t>
        <a:bodyPr/>
        <a:lstStyle/>
        <a:p>
          <a:r>
            <a:rPr lang="es-CR" dirty="0"/>
            <a:t>CANATUR</a:t>
          </a:r>
        </a:p>
      </dgm:t>
    </dgm:pt>
    <dgm:pt modelId="{3E08475B-E6DD-40B3-B46B-3D921CA2FA5A}" type="parTrans" cxnId="{D5856578-AF0B-4813-87CB-E1AF04E29B8C}">
      <dgm:prSet/>
      <dgm:spPr/>
      <dgm:t>
        <a:bodyPr/>
        <a:lstStyle/>
        <a:p>
          <a:endParaRPr lang="es-CR"/>
        </a:p>
      </dgm:t>
    </dgm:pt>
    <dgm:pt modelId="{7FF69E37-DDDB-4FD0-81C5-503A5D0A7BFA}" type="sibTrans" cxnId="{D5856578-AF0B-4813-87CB-E1AF04E29B8C}">
      <dgm:prSet/>
      <dgm:spPr/>
      <dgm:t>
        <a:bodyPr/>
        <a:lstStyle/>
        <a:p>
          <a:endParaRPr lang="es-CR"/>
        </a:p>
      </dgm:t>
    </dgm:pt>
    <dgm:pt modelId="{E8FB5B6D-C4D3-42D2-BDCE-115B889742B4}">
      <dgm:prSet/>
      <dgm:spPr/>
      <dgm:t>
        <a:bodyPr/>
        <a:lstStyle/>
        <a:p>
          <a:r>
            <a:rPr lang="es-CR" dirty="0"/>
            <a:t>FEDERACION DE CAMARAS DEL CARIBE </a:t>
          </a:r>
        </a:p>
      </dgm:t>
    </dgm:pt>
    <dgm:pt modelId="{E34D9D06-253D-401C-911D-FE40DAB9A607}" type="parTrans" cxnId="{78C914BD-B3BD-4EC7-9E6A-34777F0BFEDB}">
      <dgm:prSet/>
      <dgm:spPr/>
      <dgm:t>
        <a:bodyPr/>
        <a:lstStyle/>
        <a:p>
          <a:endParaRPr lang="es-CR"/>
        </a:p>
      </dgm:t>
    </dgm:pt>
    <dgm:pt modelId="{3ED51725-4638-4431-B6BE-FD5D5DA7C4E9}" type="sibTrans" cxnId="{78C914BD-B3BD-4EC7-9E6A-34777F0BFEDB}">
      <dgm:prSet/>
      <dgm:spPr/>
      <dgm:t>
        <a:bodyPr/>
        <a:lstStyle/>
        <a:p>
          <a:endParaRPr lang="es-CR"/>
        </a:p>
      </dgm:t>
    </dgm:pt>
    <dgm:pt modelId="{C461FCBA-F3FF-4D93-9FD9-64B729F27747}" type="pres">
      <dgm:prSet presAssocID="{9059C00D-2A06-4FD4-BC08-3BE6EB4C41D4}" presName="Name0" presStyleCnt="0">
        <dgm:presLayoutVars>
          <dgm:dir/>
        </dgm:presLayoutVars>
      </dgm:prSet>
      <dgm:spPr/>
    </dgm:pt>
    <dgm:pt modelId="{09FD429B-01AD-4523-AA88-2AAFD3BADF2E}" type="pres">
      <dgm:prSet presAssocID="{F81A052E-CEF6-4367-8A30-AE2A68583AD4}" presName="noChildren" presStyleCnt="0"/>
      <dgm:spPr/>
    </dgm:pt>
    <dgm:pt modelId="{278FEA3A-5E91-4183-91A5-57657C9F4543}" type="pres">
      <dgm:prSet presAssocID="{F81A052E-CEF6-4367-8A30-AE2A68583AD4}" presName="gap" presStyleCnt="0"/>
      <dgm:spPr/>
    </dgm:pt>
    <dgm:pt modelId="{C1EFCC66-5C67-4C06-BE90-47D0716B8C75}" type="pres">
      <dgm:prSet presAssocID="{F81A052E-CEF6-4367-8A30-AE2A68583AD4}" presName="medCircle2" presStyleLbl="vennNode1" presStyleIdx="0" presStyleCnt="7"/>
      <dgm:spPr/>
    </dgm:pt>
    <dgm:pt modelId="{758D41CB-7E1B-472A-B5E3-87B02C7F2209}" type="pres">
      <dgm:prSet presAssocID="{F81A052E-CEF6-4367-8A30-AE2A68583AD4}" presName="txLvlOnly1" presStyleLbl="revTx" presStyleIdx="0" presStyleCnt="7"/>
      <dgm:spPr/>
    </dgm:pt>
    <dgm:pt modelId="{51ABB25E-8693-45C9-95EA-F32D2BDB4C03}" type="pres">
      <dgm:prSet presAssocID="{09E94E99-794D-4E2C-9B56-EF57A31ED9BF}" presName="noChildren" presStyleCnt="0"/>
      <dgm:spPr/>
    </dgm:pt>
    <dgm:pt modelId="{1F9D78A2-05A7-47E1-BA71-FBB8C9726436}" type="pres">
      <dgm:prSet presAssocID="{09E94E99-794D-4E2C-9B56-EF57A31ED9BF}" presName="gap" presStyleCnt="0"/>
      <dgm:spPr/>
    </dgm:pt>
    <dgm:pt modelId="{6547764B-7B02-448B-8AD5-138D257E3D8B}" type="pres">
      <dgm:prSet presAssocID="{09E94E99-794D-4E2C-9B56-EF57A31ED9BF}" presName="medCircle2" presStyleLbl="vennNode1" presStyleIdx="1" presStyleCnt="7"/>
      <dgm:spPr/>
    </dgm:pt>
    <dgm:pt modelId="{F0CC2FFC-02AB-4203-ABD7-B98CC38A6931}" type="pres">
      <dgm:prSet presAssocID="{09E94E99-794D-4E2C-9B56-EF57A31ED9BF}" presName="txLvlOnly1" presStyleLbl="revTx" presStyleIdx="1" presStyleCnt="7"/>
      <dgm:spPr/>
    </dgm:pt>
    <dgm:pt modelId="{62D9C085-1E8A-491A-977E-683B2B47576E}" type="pres">
      <dgm:prSet presAssocID="{36958210-A4DE-4DB4-8FAA-26BA2F149E4A}" presName="noChildren" presStyleCnt="0"/>
      <dgm:spPr/>
    </dgm:pt>
    <dgm:pt modelId="{EE8C1008-5E21-42B4-AAB8-CD6493BF3537}" type="pres">
      <dgm:prSet presAssocID="{36958210-A4DE-4DB4-8FAA-26BA2F149E4A}" presName="gap" presStyleCnt="0"/>
      <dgm:spPr/>
    </dgm:pt>
    <dgm:pt modelId="{B5ACCBDF-55F4-426A-A45D-DDAC7A22A537}" type="pres">
      <dgm:prSet presAssocID="{36958210-A4DE-4DB4-8FAA-26BA2F149E4A}" presName="medCircle2" presStyleLbl="vennNode1" presStyleIdx="2" presStyleCnt="7"/>
      <dgm:spPr/>
    </dgm:pt>
    <dgm:pt modelId="{428AE736-6F64-4CCF-A286-AD0843DFCB89}" type="pres">
      <dgm:prSet presAssocID="{36958210-A4DE-4DB4-8FAA-26BA2F149E4A}" presName="txLvlOnly1" presStyleLbl="revTx" presStyleIdx="2" presStyleCnt="7"/>
      <dgm:spPr/>
    </dgm:pt>
    <dgm:pt modelId="{058C0B9D-2240-4E72-9773-E4DC74A987A9}" type="pres">
      <dgm:prSet presAssocID="{704782FB-F2B9-43D9-85A1-09587ACBB899}" presName="noChildren" presStyleCnt="0"/>
      <dgm:spPr/>
    </dgm:pt>
    <dgm:pt modelId="{AEF8CC51-E732-49B1-8A6F-61A5B26C23BF}" type="pres">
      <dgm:prSet presAssocID="{704782FB-F2B9-43D9-85A1-09587ACBB899}" presName="gap" presStyleCnt="0"/>
      <dgm:spPr/>
    </dgm:pt>
    <dgm:pt modelId="{6354F7BA-6601-447B-B9E9-A4FADC984143}" type="pres">
      <dgm:prSet presAssocID="{704782FB-F2B9-43D9-85A1-09587ACBB899}" presName="medCircle2" presStyleLbl="vennNode1" presStyleIdx="3" presStyleCnt="7"/>
      <dgm:spPr/>
    </dgm:pt>
    <dgm:pt modelId="{3FAAFB01-6AFF-42ED-A9CC-C24E5C441CC6}" type="pres">
      <dgm:prSet presAssocID="{704782FB-F2B9-43D9-85A1-09587ACBB899}" presName="txLvlOnly1" presStyleLbl="revTx" presStyleIdx="3" presStyleCnt="7"/>
      <dgm:spPr/>
    </dgm:pt>
    <dgm:pt modelId="{5697357F-34A1-48EC-9120-A87A61E180E1}" type="pres">
      <dgm:prSet presAssocID="{524F323F-E85B-4A2A-8673-DC2C3614E100}" presName="noChildren" presStyleCnt="0"/>
      <dgm:spPr/>
    </dgm:pt>
    <dgm:pt modelId="{406B9035-FBB4-46DD-9454-A11806229396}" type="pres">
      <dgm:prSet presAssocID="{524F323F-E85B-4A2A-8673-DC2C3614E100}" presName="gap" presStyleCnt="0"/>
      <dgm:spPr/>
    </dgm:pt>
    <dgm:pt modelId="{34C54CEC-080F-4526-8B87-62FCD2AA8FAB}" type="pres">
      <dgm:prSet presAssocID="{524F323F-E85B-4A2A-8673-DC2C3614E100}" presName="medCircle2" presStyleLbl="vennNode1" presStyleIdx="4" presStyleCnt="7"/>
      <dgm:spPr/>
    </dgm:pt>
    <dgm:pt modelId="{FA799003-F1DA-43D3-8725-0F5774D19E07}" type="pres">
      <dgm:prSet presAssocID="{524F323F-E85B-4A2A-8673-DC2C3614E100}" presName="txLvlOnly1" presStyleLbl="revTx" presStyleIdx="4" presStyleCnt="7"/>
      <dgm:spPr/>
    </dgm:pt>
    <dgm:pt modelId="{206ADAE9-E694-4185-8AFE-10C444638DED}" type="pres">
      <dgm:prSet presAssocID="{88301E14-BC47-4A25-BC75-A0A8CD35049E}" presName="noChildren" presStyleCnt="0"/>
      <dgm:spPr/>
    </dgm:pt>
    <dgm:pt modelId="{30C954AD-5415-4FE1-8A94-A2A4601D71CC}" type="pres">
      <dgm:prSet presAssocID="{88301E14-BC47-4A25-BC75-A0A8CD35049E}" presName="gap" presStyleCnt="0"/>
      <dgm:spPr/>
    </dgm:pt>
    <dgm:pt modelId="{539C002A-86DF-4B1D-9D3A-A1E029364515}" type="pres">
      <dgm:prSet presAssocID="{88301E14-BC47-4A25-BC75-A0A8CD35049E}" presName="medCircle2" presStyleLbl="vennNode1" presStyleIdx="5" presStyleCnt="7"/>
      <dgm:spPr/>
    </dgm:pt>
    <dgm:pt modelId="{323F3FA5-2D98-442C-B187-8B201B0B0C7B}" type="pres">
      <dgm:prSet presAssocID="{88301E14-BC47-4A25-BC75-A0A8CD35049E}" presName="txLvlOnly1" presStyleLbl="revTx" presStyleIdx="5" presStyleCnt="7"/>
      <dgm:spPr/>
    </dgm:pt>
    <dgm:pt modelId="{47C52E7E-95D6-4402-ACA9-AD4262AEDE2E}" type="pres">
      <dgm:prSet presAssocID="{E8FB5B6D-C4D3-42D2-BDCE-115B889742B4}" presName="noChildren" presStyleCnt="0"/>
      <dgm:spPr/>
    </dgm:pt>
    <dgm:pt modelId="{A2251561-07FB-497F-AE58-0C70396F68FA}" type="pres">
      <dgm:prSet presAssocID="{E8FB5B6D-C4D3-42D2-BDCE-115B889742B4}" presName="gap" presStyleCnt="0"/>
      <dgm:spPr/>
    </dgm:pt>
    <dgm:pt modelId="{2F174B8E-4D9D-457B-AE58-E6716543BB90}" type="pres">
      <dgm:prSet presAssocID="{E8FB5B6D-C4D3-42D2-BDCE-115B889742B4}" presName="medCircle2" presStyleLbl="vennNode1" presStyleIdx="6" presStyleCnt="7"/>
      <dgm:spPr/>
    </dgm:pt>
    <dgm:pt modelId="{33F10C5E-B3DD-4195-A177-22D712803E21}" type="pres">
      <dgm:prSet presAssocID="{E8FB5B6D-C4D3-42D2-BDCE-115B889742B4}" presName="txLvlOnly1" presStyleLbl="revTx" presStyleIdx="6" presStyleCnt="7"/>
      <dgm:spPr/>
    </dgm:pt>
  </dgm:ptLst>
  <dgm:cxnLst>
    <dgm:cxn modelId="{93008E1C-3420-417D-A467-B2169415E0B9}" srcId="{9059C00D-2A06-4FD4-BC08-3BE6EB4C41D4}" destId="{704782FB-F2B9-43D9-85A1-09587ACBB899}" srcOrd="3" destOrd="0" parTransId="{C13CBB9A-6105-4FEE-94E9-3B2CB833A3BA}" sibTransId="{9CBA1FB0-5DB8-467E-A327-F41A2E05C1D9}"/>
    <dgm:cxn modelId="{28990924-6899-4E9D-9EA9-E9627DEBAC8D}" type="presOf" srcId="{9059C00D-2A06-4FD4-BC08-3BE6EB4C41D4}" destId="{C461FCBA-F3FF-4D93-9FD9-64B729F27747}" srcOrd="0" destOrd="0" presId="urn:microsoft.com/office/officeart/2008/layout/VerticalCircleList"/>
    <dgm:cxn modelId="{6C911A3C-1B0E-409D-B16A-E31EB4E621DF}" srcId="{9059C00D-2A06-4FD4-BC08-3BE6EB4C41D4}" destId="{524F323F-E85B-4A2A-8673-DC2C3614E100}" srcOrd="4" destOrd="0" parTransId="{CC979168-E773-49D8-ACFF-40761A372D2F}" sibTransId="{7649F381-1689-47F3-B039-71F06887D49F}"/>
    <dgm:cxn modelId="{D9B89946-E6D4-4FCC-B456-855FC2173333}" type="presOf" srcId="{36958210-A4DE-4DB4-8FAA-26BA2F149E4A}" destId="{428AE736-6F64-4CCF-A286-AD0843DFCB89}" srcOrd="0" destOrd="0" presId="urn:microsoft.com/office/officeart/2008/layout/VerticalCircleList"/>
    <dgm:cxn modelId="{7CD82955-7517-469B-9E87-870C1656E60A}" type="presOf" srcId="{704782FB-F2B9-43D9-85A1-09587ACBB899}" destId="{3FAAFB01-6AFF-42ED-A9CC-C24E5C441CC6}" srcOrd="0" destOrd="0" presId="urn:microsoft.com/office/officeart/2008/layout/VerticalCircleList"/>
    <dgm:cxn modelId="{F41AE256-9461-44A7-9A1C-31ABAAA7311C}" type="presOf" srcId="{09E94E99-794D-4E2C-9B56-EF57A31ED9BF}" destId="{F0CC2FFC-02AB-4203-ABD7-B98CC38A6931}" srcOrd="0" destOrd="0" presId="urn:microsoft.com/office/officeart/2008/layout/VerticalCircleList"/>
    <dgm:cxn modelId="{39C89F6F-482D-48C9-B48B-99075B9DE6C2}" type="presOf" srcId="{E8FB5B6D-C4D3-42D2-BDCE-115B889742B4}" destId="{33F10C5E-B3DD-4195-A177-22D712803E21}" srcOrd="0" destOrd="0" presId="urn:microsoft.com/office/officeart/2008/layout/VerticalCircleList"/>
    <dgm:cxn modelId="{D5856578-AF0B-4813-87CB-E1AF04E29B8C}" srcId="{9059C00D-2A06-4FD4-BC08-3BE6EB4C41D4}" destId="{88301E14-BC47-4A25-BC75-A0A8CD35049E}" srcOrd="5" destOrd="0" parTransId="{3E08475B-E6DD-40B3-B46B-3D921CA2FA5A}" sibTransId="{7FF69E37-DDDB-4FD0-81C5-503A5D0A7BFA}"/>
    <dgm:cxn modelId="{3D7B8589-179E-40AE-9F4D-D3B82046B8EE}" type="presOf" srcId="{524F323F-E85B-4A2A-8673-DC2C3614E100}" destId="{FA799003-F1DA-43D3-8725-0F5774D19E07}" srcOrd="0" destOrd="0" presId="urn:microsoft.com/office/officeart/2008/layout/VerticalCircleList"/>
    <dgm:cxn modelId="{C7DD95AF-68D9-4B73-8D64-5F44F4B57D81}" type="presOf" srcId="{F81A052E-CEF6-4367-8A30-AE2A68583AD4}" destId="{758D41CB-7E1B-472A-B5E3-87B02C7F2209}" srcOrd="0" destOrd="0" presId="urn:microsoft.com/office/officeart/2008/layout/VerticalCircleList"/>
    <dgm:cxn modelId="{491BA1B0-3BBA-463F-839E-D6C5EE8897CE}" type="presOf" srcId="{88301E14-BC47-4A25-BC75-A0A8CD35049E}" destId="{323F3FA5-2D98-442C-B187-8B201B0B0C7B}" srcOrd="0" destOrd="0" presId="urn:microsoft.com/office/officeart/2008/layout/VerticalCircleList"/>
    <dgm:cxn modelId="{78C914BD-B3BD-4EC7-9E6A-34777F0BFEDB}" srcId="{9059C00D-2A06-4FD4-BC08-3BE6EB4C41D4}" destId="{E8FB5B6D-C4D3-42D2-BDCE-115B889742B4}" srcOrd="6" destOrd="0" parTransId="{E34D9D06-253D-401C-911D-FE40DAB9A607}" sibTransId="{3ED51725-4638-4431-B6BE-FD5D5DA7C4E9}"/>
    <dgm:cxn modelId="{5F3701BF-6B66-4615-91EE-0FE404CFE95C}" srcId="{9059C00D-2A06-4FD4-BC08-3BE6EB4C41D4}" destId="{09E94E99-794D-4E2C-9B56-EF57A31ED9BF}" srcOrd="1" destOrd="0" parTransId="{8DD8F1EA-67FD-4809-9DE4-6F444D756FDB}" sibTransId="{961988FF-DB09-4D5F-B081-EE9AD5D31FCE}"/>
    <dgm:cxn modelId="{32E258C7-76A5-4FE2-804E-D74DF11C5C4E}" srcId="{9059C00D-2A06-4FD4-BC08-3BE6EB4C41D4}" destId="{36958210-A4DE-4DB4-8FAA-26BA2F149E4A}" srcOrd="2" destOrd="0" parTransId="{5A06EE17-647C-45D0-9921-34250A09EB26}" sibTransId="{FB2A68E0-FA05-493B-A99E-1D7CC0869630}"/>
    <dgm:cxn modelId="{1DFD4AFB-32F9-4FBA-AD03-C07E470F1E28}" srcId="{9059C00D-2A06-4FD4-BC08-3BE6EB4C41D4}" destId="{F81A052E-CEF6-4367-8A30-AE2A68583AD4}" srcOrd="0" destOrd="0" parTransId="{5743E511-9CDC-4A8D-B827-BD26246C5157}" sibTransId="{C4F4F1BC-E0F4-4B99-B94F-AFF5A3425487}"/>
    <dgm:cxn modelId="{6EA3E3B7-37E5-45AC-911F-152DCCECE96B}" type="presParOf" srcId="{C461FCBA-F3FF-4D93-9FD9-64B729F27747}" destId="{09FD429B-01AD-4523-AA88-2AAFD3BADF2E}" srcOrd="0" destOrd="0" presId="urn:microsoft.com/office/officeart/2008/layout/VerticalCircleList"/>
    <dgm:cxn modelId="{B6981B43-AFFE-4385-B84C-9511F72862A3}" type="presParOf" srcId="{09FD429B-01AD-4523-AA88-2AAFD3BADF2E}" destId="{278FEA3A-5E91-4183-91A5-57657C9F4543}" srcOrd="0" destOrd="0" presId="urn:microsoft.com/office/officeart/2008/layout/VerticalCircleList"/>
    <dgm:cxn modelId="{66E9E851-163A-4258-A019-6B394DA7D23E}" type="presParOf" srcId="{09FD429B-01AD-4523-AA88-2AAFD3BADF2E}" destId="{C1EFCC66-5C67-4C06-BE90-47D0716B8C75}" srcOrd="1" destOrd="0" presId="urn:microsoft.com/office/officeart/2008/layout/VerticalCircleList"/>
    <dgm:cxn modelId="{675B6177-0412-40DF-AD19-60A5B17E9146}" type="presParOf" srcId="{09FD429B-01AD-4523-AA88-2AAFD3BADF2E}" destId="{758D41CB-7E1B-472A-B5E3-87B02C7F2209}" srcOrd="2" destOrd="0" presId="urn:microsoft.com/office/officeart/2008/layout/VerticalCircleList"/>
    <dgm:cxn modelId="{9EBFEECD-F4BB-4E90-B293-FF82A314F6FB}" type="presParOf" srcId="{C461FCBA-F3FF-4D93-9FD9-64B729F27747}" destId="{51ABB25E-8693-45C9-95EA-F32D2BDB4C03}" srcOrd="1" destOrd="0" presId="urn:microsoft.com/office/officeart/2008/layout/VerticalCircleList"/>
    <dgm:cxn modelId="{C8657DAF-A21D-437D-A6BD-E559C5F3D18B}" type="presParOf" srcId="{51ABB25E-8693-45C9-95EA-F32D2BDB4C03}" destId="{1F9D78A2-05A7-47E1-BA71-FBB8C9726436}" srcOrd="0" destOrd="0" presId="urn:microsoft.com/office/officeart/2008/layout/VerticalCircleList"/>
    <dgm:cxn modelId="{92BF9E65-EC34-4837-83F6-4F3395A264FA}" type="presParOf" srcId="{51ABB25E-8693-45C9-95EA-F32D2BDB4C03}" destId="{6547764B-7B02-448B-8AD5-138D257E3D8B}" srcOrd="1" destOrd="0" presId="urn:microsoft.com/office/officeart/2008/layout/VerticalCircleList"/>
    <dgm:cxn modelId="{A9FAE7D7-D4E7-4E17-896C-89A77A3C14B5}" type="presParOf" srcId="{51ABB25E-8693-45C9-95EA-F32D2BDB4C03}" destId="{F0CC2FFC-02AB-4203-ABD7-B98CC38A6931}" srcOrd="2" destOrd="0" presId="urn:microsoft.com/office/officeart/2008/layout/VerticalCircleList"/>
    <dgm:cxn modelId="{CC4828FC-1F21-4901-B7DC-AFDD2C33F273}" type="presParOf" srcId="{C461FCBA-F3FF-4D93-9FD9-64B729F27747}" destId="{62D9C085-1E8A-491A-977E-683B2B47576E}" srcOrd="2" destOrd="0" presId="urn:microsoft.com/office/officeart/2008/layout/VerticalCircleList"/>
    <dgm:cxn modelId="{E90A92DB-8E04-4657-A591-62FB812DBA0C}" type="presParOf" srcId="{62D9C085-1E8A-491A-977E-683B2B47576E}" destId="{EE8C1008-5E21-42B4-AAB8-CD6493BF3537}" srcOrd="0" destOrd="0" presId="urn:microsoft.com/office/officeart/2008/layout/VerticalCircleList"/>
    <dgm:cxn modelId="{223673E0-0AE1-4AF2-89A2-87683D7061FD}" type="presParOf" srcId="{62D9C085-1E8A-491A-977E-683B2B47576E}" destId="{B5ACCBDF-55F4-426A-A45D-DDAC7A22A537}" srcOrd="1" destOrd="0" presId="urn:microsoft.com/office/officeart/2008/layout/VerticalCircleList"/>
    <dgm:cxn modelId="{3E3F08E8-60A7-4253-8DEA-BDD6D482F333}" type="presParOf" srcId="{62D9C085-1E8A-491A-977E-683B2B47576E}" destId="{428AE736-6F64-4CCF-A286-AD0843DFCB89}" srcOrd="2" destOrd="0" presId="urn:microsoft.com/office/officeart/2008/layout/VerticalCircleList"/>
    <dgm:cxn modelId="{2C703B81-D721-45A6-AF6C-51ECCEC503F6}" type="presParOf" srcId="{C461FCBA-F3FF-4D93-9FD9-64B729F27747}" destId="{058C0B9D-2240-4E72-9773-E4DC74A987A9}" srcOrd="3" destOrd="0" presId="urn:microsoft.com/office/officeart/2008/layout/VerticalCircleList"/>
    <dgm:cxn modelId="{C6110007-4ECA-4652-8D17-9A17171C307B}" type="presParOf" srcId="{058C0B9D-2240-4E72-9773-E4DC74A987A9}" destId="{AEF8CC51-E732-49B1-8A6F-61A5B26C23BF}" srcOrd="0" destOrd="0" presId="urn:microsoft.com/office/officeart/2008/layout/VerticalCircleList"/>
    <dgm:cxn modelId="{CAF55AE9-12E5-4881-BDFB-569B84F1FE92}" type="presParOf" srcId="{058C0B9D-2240-4E72-9773-E4DC74A987A9}" destId="{6354F7BA-6601-447B-B9E9-A4FADC984143}" srcOrd="1" destOrd="0" presId="urn:microsoft.com/office/officeart/2008/layout/VerticalCircleList"/>
    <dgm:cxn modelId="{3A3109EC-3785-4927-878F-695C268897CF}" type="presParOf" srcId="{058C0B9D-2240-4E72-9773-E4DC74A987A9}" destId="{3FAAFB01-6AFF-42ED-A9CC-C24E5C441CC6}" srcOrd="2" destOrd="0" presId="urn:microsoft.com/office/officeart/2008/layout/VerticalCircleList"/>
    <dgm:cxn modelId="{C8566114-93C4-490A-83F0-684F0273A651}" type="presParOf" srcId="{C461FCBA-F3FF-4D93-9FD9-64B729F27747}" destId="{5697357F-34A1-48EC-9120-A87A61E180E1}" srcOrd="4" destOrd="0" presId="urn:microsoft.com/office/officeart/2008/layout/VerticalCircleList"/>
    <dgm:cxn modelId="{E88A4A8F-8F0B-4D10-BA7B-D43263E95731}" type="presParOf" srcId="{5697357F-34A1-48EC-9120-A87A61E180E1}" destId="{406B9035-FBB4-46DD-9454-A11806229396}" srcOrd="0" destOrd="0" presId="urn:microsoft.com/office/officeart/2008/layout/VerticalCircleList"/>
    <dgm:cxn modelId="{ED0D7436-A424-4763-90A1-CC54EFC89B9F}" type="presParOf" srcId="{5697357F-34A1-48EC-9120-A87A61E180E1}" destId="{34C54CEC-080F-4526-8B87-62FCD2AA8FAB}" srcOrd="1" destOrd="0" presId="urn:microsoft.com/office/officeart/2008/layout/VerticalCircleList"/>
    <dgm:cxn modelId="{79C2B0FA-5BF5-45A4-8C4B-49558CA62C63}" type="presParOf" srcId="{5697357F-34A1-48EC-9120-A87A61E180E1}" destId="{FA799003-F1DA-43D3-8725-0F5774D19E07}" srcOrd="2" destOrd="0" presId="urn:microsoft.com/office/officeart/2008/layout/VerticalCircleList"/>
    <dgm:cxn modelId="{4104B4C0-4E6A-47E0-B8AD-130659F67EA5}" type="presParOf" srcId="{C461FCBA-F3FF-4D93-9FD9-64B729F27747}" destId="{206ADAE9-E694-4185-8AFE-10C444638DED}" srcOrd="5" destOrd="0" presId="urn:microsoft.com/office/officeart/2008/layout/VerticalCircleList"/>
    <dgm:cxn modelId="{1306FD6B-768C-49AB-8478-5F88813BDCC3}" type="presParOf" srcId="{206ADAE9-E694-4185-8AFE-10C444638DED}" destId="{30C954AD-5415-4FE1-8A94-A2A4601D71CC}" srcOrd="0" destOrd="0" presId="urn:microsoft.com/office/officeart/2008/layout/VerticalCircleList"/>
    <dgm:cxn modelId="{97AF03AE-DE9D-4422-B1E5-A2DE6D6782F1}" type="presParOf" srcId="{206ADAE9-E694-4185-8AFE-10C444638DED}" destId="{539C002A-86DF-4B1D-9D3A-A1E029364515}" srcOrd="1" destOrd="0" presId="urn:microsoft.com/office/officeart/2008/layout/VerticalCircleList"/>
    <dgm:cxn modelId="{E51D8894-7FCE-4410-992E-1FBF59718054}" type="presParOf" srcId="{206ADAE9-E694-4185-8AFE-10C444638DED}" destId="{323F3FA5-2D98-442C-B187-8B201B0B0C7B}" srcOrd="2" destOrd="0" presId="urn:microsoft.com/office/officeart/2008/layout/VerticalCircleList"/>
    <dgm:cxn modelId="{DD91BA14-F796-4C2D-91C2-1A4BCC943EEA}" type="presParOf" srcId="{C461FCBA-F3FF-4D93-9FD9-64B729F27747}" destId="{47C52E7E-95D6-4402-ACA9-AD4262AEDE2E}" srcOrd="6" destOrd="0" presId="urn:microsoft.com/office/officeart/2008/layout/VerticalCircleList"/>
    <dgm:cxn modelId="{9260B848-5900-46A2-B6C8-A1EC7EB163FD}" type="presParOf" srcId="{47C52E7E-95D6-4402-ACA9-AD4262AEDE2E}" destId="{A2251561-07FB-497F-AE58-0C70396F68FA}" srcOrd="0" destOrd="0" presId="urn:microsoft.com/office/officeart/2008/layout/VerticalCircleList"/>
    <dgm:cxn modelId="{8776829A-9A58-4A43-B966-13B24C99A363}" type="presParOf" srcId="{47C52E7E-95D6-4402-ACA9-AD4262AEDE2E}" destId="{2F174B8E-4D9D-457B-AE58-E6716543BB90}" srcOrd="1" destOrd="0" presId="urn:microsoft.com/office/officeart/2008/layout/VerticalCircleList"/>
    <dgm:cxn modelId="{4D9DBE1D-1293-474C-B5A0-551B46394FCA}" type="presParOf" srcId="{47C52E7E-95D6-4402-ACA9-AD4262AEDE2E}" destId="{33F10C5E-B3DD-4195-A177-22D712803E21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59C00D-2A06-4FD4-BC08-3BE6EB4C41D4}" type="doc">
      <dgm:prSet loTypeId="urn:microsoft.com/office/officeart/2005/8/layout/pyramid2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s-CR"/>
        </a:p>
      </dgm:t>
    </dgm:pt>
    <dgm:pt modelId="{F81A052E-CEF6-4367-8A30-AE2A68583AD4}">
      <dgm:prSet phldrT="[Texto]"/>
      <dgm:spPr/>
      <dgm:t>
        <a:bodyPr/>
        <a:lstStyle/>
        <a:p>
          <a:r>
            <a:rPr lang="es-CR" dirty="0"/>
            <a:t>Con 570 Millones de colones y una Pérdida Esperada de 10% </a:t>
          </a:r>
        </a:p>
      </dgm:t>
    </dgm:pt>
    <dgm:pt modelId="{5743E511-9CDC-4A8D-B827-BD26246C5157}" type="parTrans" cxnId="{1DFD4AFB-32F9-4FBA-AD03-C07E470F1E28}">
      <dgm:prSet/>
      <dgm:spPr/>
      <dgm:t>
        <a:bodyPr/>
        <a:lstStyle/>
        <a:p>
          <a:endParaRPr lang="es-CR"/>
        </a:p>
      </dgm:t>
    </dgm:pt>
    <dgm:pt modelId="{C4F4F1BC-E0F4-4B99-B94F-AFF5A3425487}" type="sibTrans" cxnId="{1DFD4AFB-32F9-4FBA-AD03-C07E470F1E28}">
      <dgm:prSet/>
      <dgm:spPr/>
      <dgm:t>
        <a:bodyPr/>
        <a:lstStyle/>
        <a:p>
          <a:endParaRPr lang="es-CR"/>
        </a:p>
      </dgm:t>
    </dgm:pt>
    <dgm:pt modelId="{09E94E99-794D-4E2C-9B56-EF57A31ED9BF}">
      <dgm:prSet/>
      <dgm:spPr/>
      <dgm:t>
        <a:bodyPr/>
        <a:lstStyle/>
        <a:p>
          <a:r>
            <a:rPr lang="es-CR" dirty="0"/>
            <a:t>PODEMOS COLOCAR  </a:t>
          </a:r>
        </a:p>
        <a:p>
          <a:r>
            <a:rPr lang="es-CR" dirty="0"/>
            <a:t>5.700 Millones de Colones </a:t>
          </a:r>
        </a:p>
      </dgm:t>
    </dgm:pt>
    <dgm:pt modelId="{8DD8F1EA-67FD-4809-9DE4-6F444D756FDB}" type="parTrans" cxnId="{5F3701BF-6B66-4615-91EE-0FE404CFE95C}">
      <dgm:prSet/>
      <dgm:spPr/>
      <dgm:t>
        <a:bodyPr/>
        <a:lstStyle/>
        <a:p>
          <a:endParaRPr lang="es-CR"/>
        </a:p>
      </dgm:t>
    </dgm:pt>
    <dgm:pt modelId="{961988FF-DB09-4D5F-B081-EE9AD5D31FCE}" type="sibTrans" cxnId="{5F3701BF-6B66-4615-91EE-0FE404CFE95C}">
      <dgm:prSet/>
      <dgm:spPr/>
      <dgm:t>
        <a:bodyPr/>
        <a:lstStyle/>
        <a:p>
          <a:endParaRPr lang="es-CR"/>
        </a:p>
      </dgm:t>
    </dgm:pt>
    <dgm:pt modelId="{B432DC5E-0BD2-44B9-8DAD-CBA5994E437F}">
      <dgm:prSet/>
      <dgm:spPr/>
      <dgm:t>
        <a:bodyPr/>
        <a:lstStyle/>
        <a:p>
          <a:r>
            <a:rPr lang="es-CR" dirty="0"/>
            <a:t>Aval máximo de 130 millones </a:t>
          </a:r>
        </a:p>
      </dgm:t>
    </dgm:pt>
    <dgm:pt modelId="{978E69D8-14EB-4DDF-8723-4AE0AD56B735}" type="parTrans" cxnId="{00DB787E-DC7D-4F1F-BC4D-86134D1489B7}">
      <dgm:prSet/>
      <dgm:spPr/>
      <dgm:t>
        <a:bodyPr/>
        <a:lstStyle/>
        <a:p>
          <a:endParaRPr lang="es-CR"/>
        </a:p>
      </dgm:t>
    </dgm:pt>
    <dgm:pt modelId="{B0EAA5A8-3093-4351-9612-C8BFD9B3099A}" type="sibTrans" cxnId="{00DB787E-DC7D-4F1F-BC4D-86134D1489B7}">
      <dgm:prSet/>
      <dgm:spPr/>
      <dgm:t>
        <a:bodyPr/>
        <a:lstStyle/>
        <a:p>
          <a:endParaRPr lang="es-CR"/>
        </a:p>
      </dgm:t>
    </dgm:pt>
    <dgm:pt modelId="{E7244C88-7446-4A0B-94EC-5D303E40D2E7}" type="pres">
      <dgm:prSet presAssocID="{9059C00D-2A06-4FD4-BC08-3BE6EB4C41D4}" presName="compositeShape" presStyleCnt="0">
        <dgm:presLayoutVars>
          <dgm:dir/>
          <dgm:resizeHandles/>
        </dgm:presLayoutVars>
      </dgm:prSet>
      <dgm:spPr/>
    </dgm:pt>
    <dgm:pt modelId="{1D52E292-9735-4CB3-A44E-BDC33C7EED1B}" type="pres">
      <dgm:prSet presAssocID="{9059C00D-2A06-4FD4-BC08-3BE6EB4C41D4}" presName="pyramid" presStyleLbl="node1" presStyleIdx="0" presStyleCnt="1"/>
      <dgm:spPr/>
    </dgm:pt>
    <dgm:pt modelId="{8584E6A4-9480-403D-8FAE-39DDA37F722C}" type="pres">
      <dgm:prSet presAssocID="{9059C00D-2A06-4FD4-BC08-3BE6EB4C41D4}" presName="theList" presStyleCnt="0"/>
      <dgm:spPr/>
    </dgm:pt>
    <dgm:pt modelId="{8606BF96-76C4-4D24-BECC-E27463866B15}" type="pres">
      <dgm:prSet presAssocID="{F81A052E-CEF6-4367-8A30-AE2A68583AD4}" presName="aNode" presStyleLbl="fgAcc1" presStyleIdx="0" presStyleCnt="3" custLinFactNeighborX="-3856" custLinFactNeighborY="-64403">
        <dgm:presLayoutVars>
          <dgm:bulletEnabled val="1"/>
        </dgm:presLayoutVars>
      </dgm:prSet>
      <dgm:spPr/>
    </dgm:pt>
    <dgm:pt modelId="{ECD8D161-A197-4CC5-A55A-947A3EE64092}" type="pres">
      <dgm:prSet presAssocID="{F81A052E-CEF6-4367-8A30-AE2A68583AD4}" presName="aSpace" presStyleCnt="0"/>
      <dgm:spPr/>
    </dgm:pt>
    <dgm:pt modelId="{78C7C5AC-F3A3-42A7-8854-25D03188C1D4}" type="pres">
      <dgm:prSet presAssocID="{09E94E99-794D-4E2C-9B56-EF57A31ED9BF}" presName="aNode" presStyleLbl="fgAcc1" presStyleIdx="1" presStyleCnt="3">
        <dgm:presLayoutVars>
          <dgm:bulletEnabled val="1"/>
        </dgm:presLayoutVars>
      </dgm:prSet>
      <dgm:spPr/>
    </dgm:pt>
    <dgm:pt modelId="{24EBC5CE-051D-47CD-8203-86DE5DDBA6C4}" type="pres">
      <dgm:prSet presAssocID="{09E94E99-794D-4E2C-9B56-EF57A31ED9BF}" presName="aSpace" presStyleCnt="0"/>
      <dgm:spPr/>
    </dgm:pt>
    <dgm:pt modelId="{5DFD5B89-141D-477A-8AEF-FB9B5D15031E}" type="pres">
      <dgm:prSet presAssocID="{B432DC5E-0BD2-44B9-8DAD-CBA5994E437F}" presName="aNode" presStyleLbl="fgAcc1" presStyleIdx="2" presStyleCnt="3">
        <dgm:presLayoutVars>
          <dgm:bulletEnabled val="1"/>
        </dgm:presLayoutVars>
      </dgm:prSet>
      <dgm:spPr/>
    </dgm:pt>
    <dgm:pt modelId="{578B7A08-C64C-46DA-99C5-383EF13AE86E}" type="pres">
      <dgm:prSet presAssocID="{B432DC5E-0BD2-44B9-8DAD-CBA5994E437F}" presName="aSpace" presStyleCnt="0"/>
      <dgm:spPr/>
    </dgm:pt>
  </dgm:ptLst>
  <dgm:cxnLst>
    <dgm:cxn modelId="{00DB787E-DC7D-4F1F-BC4D-86134D1489B7}" srcId="{9059C00D-2A06-4FD4-BC08-3BE6EB4C41D4}" destId="{B432DC5E-0BD2-44B9-8DAD-CBA5994E437F}" srcOrd="2" destOrd="0" parTransId="{978E69D8-14EB-4DDF-8723-4AE0AD56B735}" sibTransId="{B0EAA5A8-3093-4351-9612-C8BFD9B3099A}"/>
    <dgm:cxn modelId="{E1935082-75AF-4FFD-BEEF-4747197B0EFA}" type="presOf" srcId="{09E94E99-794D-4E2C-9B56-EF57A31ED9BF}" destId="{78C7C5AC-F3A3-42A7-8854-25D03188C1D4}" srcOrd="0" destOrd="0" presId="urn:microsoft.com/office/officeart/2005/8/layout/pyramid2"/>
    <dgm:cxn modelId="{996E19A0-1D0F-4208-B03C-30F1AAC7B585}" type="presOf" srcId="{9059C00D-2A06-4FD4-BC08-3BE6EB4C41D4}" destId="{E7244C88-7446-4A0B-94EC-5D303E40D2E7}" srcOrd="0" destOrd="0" presId="urn:microsoft.com/office/officeart/2005/8/layout/pyramid2"/>
    <dgm:cxn modelId="{5F3701BF-6B66-4615-91EE-0FE404CFE95C}" srcId="{9059C00D-2A06-4FD4-BC08-3BE6EB4C41D4}" destId="{09E94E99-794D-4E2C-9B56-EF57A31ED9BF}" srcOrd="1" destOrd="0" parTransId="{8DD8F1EA-67FD-4809-9DE4-6F444D756FDB}" sibTransId="{961988FF-DB09-4D5F-B081-EE9AD5D31FCE}"/>
    <dgm:cxn modelId="{812B2BDC-7685-44A0-84CC-D66FD7154608}" type="presOf" srcId="{F81A052E-CEF6-4367-8A30-AE2A68583AD4}" destId="{8606BF96-76C4-4D24-BECC-E27463866B15}" srcOrd="0" destOrd="0" presId="urn:microsoft.com/office/officeart/2005/8/layout/pyramid2"/>
    <dgm:cxn modelId="{E5CA19EA-2A24-4284-A251-F2A1088A377A}" type="presOf" srcId="{B432DC5E-0BD2-44B9-8DAD-CBA5994E437F}" destId="{5DFD5B89-141D-477A-8AEF-FB9B5D15031E}" srcOrd="0" destOrd="0" presId="urn:microsoft.com/office/officeart/2005/8/layout/pyramid2"/>
    <dgm:cxn modelId="{1DFD4AFB-32F9-4FBA-AD03-C07E470F1E28}" srcId="{9059C00D-2A06-4FD4-BC08-3BE6EB4C41D4}" destId="{F81A052E-CEF6-4367-8A30-AE2A68583AD4}" srcOrd="0" destOrd="0" parTransId="{5743E511-9CDC-4A8D-B827-BD26246C5157}" sibTransId="{C4F4F1BC-E0F4-4B99-B94F-AFF5A3425487}"/>
    <dgm:cxn modelId="{71953BA6-CAA3-41CF-9D61-0460E793D317}" type="presParOf" srcId="{E7244C88-7446-4A0B-94EC-5D303E40D2E7}" destId="{1D52E292-9735-4CB3-A44E-BDC33C7EED1B}" srcOrd="0" destOrd="0" presId="urn:microsoft.com/office/officeart/2005/8/layout/pyramid2"/>
    <dgm:cxn modelId="{E987AEAE-F4E0-4BCD-9228-941860EAF3E3}" type="presParOf" srcId="{E7244C88-7446-4A0B-94EC-5D303E40D2E7}" destId="{8584E6A4-9480-403D-8FAE-39DDA37F722C}" srcOrd="1" destOrd="0" presId="urn:microsoft.com/office/officeart/2005/8/layout/pyramid2"/>
    <dgm:cxn modelId="{3943FE8D-72B9-45B6-8A7E-1C2E1545B049}" type="presParOf" srcId="{8584E6A4-9480-403D-8FAE-39DDA37F722C}" destId="{8606BF96-76C4-4D24-BECC-E27463866B15}" srcOrd="0" destOrd="0" presId="urn:microsoft.com/office/officeart/2005/8/layout/pyramid2"/>
    <dgm:cxn modelId="{B231ABAB-09D4-48F9-A149-FA3C3F1C5685}" type="presParOf" srcId="{8584E6A4-9480-403D-8FAE-39DDA37F722C}" destId="{ECD8D161-A197-4CC5-A55A-947A3EE64092}" srcOrd="1" destOrd="0" presId="urn:microsoft.com/office/officeart/2005/8/layout/pyramid2"/>
    <dgm:cxn modelId="{31A60323-4689-44B7-BFE2-E1BA6CBD2B1F}" type="presParOf" srcId="{8584E6A4-9480-403D-8FAE-39DDA37F722C}" destId="{78C7C5AC-F3A3-42A7-8854-25D03188C1D4}" srcOrd="2" destOrd="0" presId="urn:microsoft.com/office/officeart/2005/8/layout/pyramid2"/>
    <dgm:cxn modelId="{49ED2719-8ADF-4F01-84A3-30A7B2FADAC9}" type="presParOf" srcId="{8584E6A4-9480-403D-8FAE-39DDA37F722C}" destId="{24EBC5CE-051D-47CD-8203-86DE5DDBA6C4}" srcOrd="3" destOrd="0" presId="urn:microsoft.com/office/officeart/2005/8/layout/pyramid2"/>
    <dgm:cxn modelId="{A2087DF2-3064-426C-A616-6DB7A559F5FE}" type="presParOf" srcId="{8584E6A4-9480-403D-8FAE-39DDA37F722C}" destId="{5DFD5B89-141D-477A-8AEF-FB9B5D15031E}" srcOrd="4" destOrd="0" presId="urn:microsoft.com/office/officeart/2005/8/layout/pyramid2"/>
    <dgm:cxn modelId="{64F3551E-713F-46C0-9508-ED0B078518F2}" type="presParOf" srcId="{8584E6A4-9480-403D-8FAE-39DDA37F722C}" destId="{578B7A08-C64C-46DA-99C5-383EF13AE86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7F50A8-7458-4128-81F8-A11EE772BEA8}">
      <dsp:nvSpPr>
        <dsp:cNvPr id="0" name=""/>
        <dsp:cNvSpPr/>
      </dsp:nvSpPr>
      <dsp:spPr>
        <a:xfrm>
          <a:off x="830" y="311895"/>
          <a:ext cx="3238598" cy="19431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400" kern="1200" dirty="0"/>
            <a:t>En el establecimiento de estrategias orientadas a promover con acciones concretas, mecanismos viables y sostenibles, </a:t>
          </a:r>
          <a:r>
            <a:rPr lang="es-CR" sz="2800" b="1" kern="1200" dirty="0"/>
            <a:t>de inclusión financiera</a:t>
          </a:r>
          <a:r>
            <a:rPr lang="es-CR" sz="2000" b="1" kern="1200" dirty="0"/>
            <a:t> e inclusión económica.</a:t>
          </a:r>
        </a:p>
      </dsp:txBody>
      <dsp:txXfrm>
        <a:off x="830" y="311895"/>
        <a:ext cx="3238598" cy="1943158"/>
      </dsp:txXfrm>
    </dsp:sp>
    <dsp:sp modelId="{7387C430-0561-4BF1-B9F5-990A857C1AB4}">
      <dsp:nvSpPr>
        <dsp:cNvPr id="0" name=""/>
        <dsp:cNvSpPr/>
      </dsp:nvSpPr>
      <dsp:spPr>
        <a:xfrm>
          <a:off x="3563288" y="311895"/>
          <a:ext cx="3238598" cy="19431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400" kern="1200" dirty="0"/>
            <a:t> El desarrollo de estrategias que promuevan mecanismos financieros y no financieros que faciliten el </a:t>
          </a:r>
          <a:r>
            <a:rPr lang="es-CR" sz="1800" b="1" kern="1200" dirty="0"/>
            <a:t>acceso al crédito de acuerdo con las características de cada sector productivo, </a:t>
          </a:r>
          <a:r>
            <a:rPr lang="es-CR" sz="2800" b="1" kern="1200" dirty="0"/>
            <a:t>riesgo</a:t>
          </a:r>
          <a:r>
            <a:rPr lang="es-CR" sz="1800" b="1" kern="1200" dirty="0"/>
            <a:t> y a la especificidad de cada proyecto.</a:t>
          </a:r>
        </a:p>
      </dsp:txBody>
      <dsp:txXfrm>
        <a:off x="3563288" y="311895"/>
        <a:ext cx="3238598" cy="1943158"/>
      </dsp:txXfrm>
    </dsp:sp>
    <dsp:sp modelId="{A62FFCB0-9368-4B89-8EF6-71792DE4D8A4}">
      <dsp:nvSpPr>
        <dsp:cNvPr id="0" name=""/>
        <dsp:cNvSpPr/>
      </dsp:nvSpPr>
      <dsp:spPr>
        <a:xfrm>
          <a:off x="1782059" y="2578914"/>
          <a:ext cx="3238598" cy="19431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400" kern="1200" dirty="0"/>
            <a:t>En el otorgamiento </a:t>
          </a:r>
          <a:r>
            <a:rPr lang="es-CR" sz="1800" b="1" kern="1200" dirty="0"/>
            <a:t>de </a:t>
          </a:r>
          <a:r>
            <a:rPr lang="es-CR" sz="2800" b="1" kern="1200" dirty="0"/>
            <a:t>avales y garantías</a:t>
          </a:r>
          <a:r>
            <a:rPr lang="es-CR" sz="1800" b="1" kern="1200" dirty="0"/>
            <a:t>, como instrumento que tiene como objetivo facilitar el acceso al crédito </a:t>
          </a:r>
          <a:r>
            <a:rPr lang="es-CR" sz="1400" kern="1200" dirty="0"/>
            <a:t>y mejorar las condiciones del financiamiento a los beneficiarios de esta ley.</a:t>
          </a:r>
        </a:p>
      </dsp:txBody>
      <dsp:txXfrm>
        <a:off x="1782059" y="2578914"/>
        <a:ext cx="3238598" cy="19431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FCC66-5C67-4C06-BE90-47D0716B8C75}">
      <dsp:nvSpPr>
        <dsp:cNvPr id="0" name=""/>
        <dsp:cNvSpPr/>
      </dsp:nvSpPr>
      <dsp:spPr>
        <a:xfrm>
          <a:off x="342461" y="688"/>
          <a:ext cx="636337" cy="63633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58D41CB-7E1B-472A-B5E3-87B02C7F2209}">
      <dsp:nvSpPr>
        <dsp:cNvPr id="0" name=""/>
        <dsp:cNvSpPr/>
      </dsp:nvSpPr>
      <dsp:spPr>
        <a:xfrm>
          <a:off x="660630" y="688"/>
          <a:ext cx="3395093" cy="636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000" kern="1200"/>
            <a:t>BANCO NACIONAL </a:t>
          </a:r>
        </a:p>
      </dsp:txBody>
      <dsp:txXfrm>
        <a:off x="660630" y="688"/>
        <a:ext cx="3395093" cy="636337"/>
      </dsp:txXfrm>
    </dsp:sp>
    <dsp:sp modelId="{6547764B-7B02-448B-8AD5-138D257E3D8B}">
      <dsp:nvSpPr>
        <dsp:cNvPr id="0" name=""/>
        <dsp:cNvSpPr/>
      </dsp:nvSpPr>
      <dsp:spPr>
        <a:xfrm>
          <a:off x="342461" y="637026"/>
          <a:ext cx="636337" cy="63633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0CC2FFC-02AB-4203-ABD7-B98CC38A6931}">
      <dsp:nvSpPr>
        <dsp:cNvPr id="0" name=""/>
        <dsp:cNvSpPr/>
      </dsp:nvSpPr>
      <dsp:spPr>
        <a:xfrm>
          <a:off x="660630" y="637026"/>
          <a:ext cx="3395093" cy="636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000" kern="1200"/>
            <a:t>BANCO POPULAR </a:t>
          </a:r>
          <a:endParaRPr lang="es-CR" sz="2000" kern="1200" dirty="0"/>
        </a:p>
      </dsp:txBody>
      <dsp:txXfrm>
        <a:off x="660630" y="637026"/>
        <a:ext cx="3395093" cy="636337"/>
      </dsp:txXfrm>
    </dsp:sp>
    <dsp:sp modelId="{B5ACCBDF-55F4-426A-A45D-DDAC7A22A537}">
      <dsp:nvSpPr>
        <dsp:cNvPr id="0" name=""/>
        <dsp:cNvSpPr/>
      </dsp:nvSpPr>
      <dsp:spPr>
        <a:xfrm>
          <a:off x="342461" y="1273363"/>
          <a:ext cx="636337" cy="63633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28AE736-6F64-4CCF-A286-AD0843DFCB89}">
      <dsp:nvSpPr>
        <dsp:cNvPr id="0" name=""/>
        <dsp:cNvSpPr/>
      </dsp:nvSpPr>
      <dsp:spPr>
        <a:xfrm>
          <a:off x="660630" y="1273363"/>
          <a:ext cx="3395093" cy="636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000" kern="1200"/>
            <a:t>BANCO DE COSTA RICA </a:t>
          </a:r>
          <a:endParaRPr lang="es-CR" sz="2000" kern="1200" dirty="0"/>
        </a:p>
      </dsp:txBody>
      <dsp:txXfrm>
        <a:off x="660630" y="1273363"/>
        <a:ext cx="3395093" cy="636337"/>
      </dsp:txXfrm>
    </dsp:sp>
    <dsp:sp modelId="{6354F7BA-6601-447B-B9E9-A4FADC984143}">
      <dsp:nvSpPr>
        <dsp:cNvPr id="0" name=""/>
        <dsp:cNvSpPr/>
      </dsp:nvSpPr>
      <dsp:spPr>
        <a:xfrm>
          <a:off x="342461" y="1909701"/>
          <a:ext cx="636337" cy="63633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FAAFB01-6AFF-42ED-A9CC-C24E5C441CC6}">
      <dsp:nvSpPr>
        <dsp:cNvPr id="0" name=""/>
        <dsp:cNvSpPr/>
      </dsp:nvSpPr>
      <dsp:spPr>
        <a:xfrm>
          <a:off x="660630" y="1909701"/>
          <a:ext cx="3395093" cy="636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000" kern="1200"/>
            <a:t>DEFENSORIA DE LOS HABITANTES </a:t>
          </a:r>
          <a:endParaRPr lang="es-CR" sz="2000" kern="1200" dirty="0"/>
        </a:p>
      </dsp:txBody>
      <dsp:txXfrm>
        <a:off x="660630" y="1909701"/>
        <a:ext cx="3395093" cy="636337"/>
      </dsp:txXfrm>
    </dsp:sp>
    <dsp:sp modelId="{34C54CEC-080F-4526-8B87-62FCD2AA8FAB}">
      <dsp:nvSpPr>
        <dsp:cNvPr id="0" name=""/>
        <dsp:cNvSpPr/>
      </dsp:nvSpPr>
      <dsp:spPr>
        <a:xfrm>
          <a:off x="342461" y="2546038"/>
          <a:ext cx="636337" cy="636337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A799003-F1DA-43D3-8725-0F5774D19E07}">
      <dsp:nvSpPr>
        <dsp:cNvPr id="0" name=""/>
        <dsp:cNvSpPr/>
      </dsp:nvSpPr>
      <dsp:spPr>
        <a:xfrm>
          <a:off x="660630" y="2546038"/>
          <a:ext cx="3395093" cy="636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000" kern="1200" dirty="0"/>
            <a:t>BAC CREDOMATIC (SBD)</a:t>
          </a:r>
        </a:p>
      </dsp:txBody>
      <dsp:txXfrm>
        <a:off x="660630" y="2546038"/>
        <a:ext cx="3395093" cy="636337"/>
      </dsp:txXfrm>
    </dsp:sp>
    <dsp:sp modelId="{539C002A-86DF-4B1D-9D3A-A1E029364515}">
      <dsp:nvSpPr>
        <dsp:cNvPr id="0" name=""/>
        <dsp:cNvSpPr/>
      </dsp:nvSpPr>
      <dsp:spPr>
        <a:xfrm>
          <a:off x="342461" y="3182376"/>
          <a:ext cx="636337" cy="63633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23F3FA5-2D98-442C-B187-8B201B0B0C7B}">
      <dsp:nvSpPr>
        <dsp:cNvPr id="0" name=""/>
        <dsp:cNvSpPr/>
      </dsp:nvSpPr>
      <dsp:spPr>
        <a:xfrm>
          <a:off x="660630" y="3182376"/>
          <a:ext cx="3395093" cy="636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000" kern="1200" dirty="0"/>
            <a:t>CANATUR</a:t>
          </a:r>
        </a:p>
      </dsp:txBody>
      <dsp:txXfrm>
        <a:off x="660630" y="3182376"/>
        <a:ext cx="3395093" cy="636337"/>
      </dsp:txXfrm>
    </dsp:sp>
    <dsp:sp modelId="{2F174B8E-4D9D-457B-AE58-E6716543BB90}">
      <dsp:nvSpPr>
        <dsp:cNvPr id="0" name=""/>
        <dsp:cNvSpPr/>
      </dsp:nvSpPr>
      <dsp:spPr>
        <a:xfrm>
          <a:off x="342461" y="3818713"/>
          <a:ext cx="636337" cy="63633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3F10C5E-B3DD-4195-A177-22D712803E21}">
      <dsp:nvSpPr>
        <dsp:cNvPr id="0" name=""/>
        <dsp:cNvSpPr/>
      </dsp:nvSpPr>
      <dsp:spPr>
        <a:xfrm>
          <a:off x="660630" y="3818713"/>
          <a:ext cx="3395093" cy="636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000" kern="1200" dirty="0"/>
            <a:t>FEDERACION DE CAMARAS DEL CARIBE </a:t>
          </a:r>
        </a:p>
      </dsp:txBody>
      <dsp:txXfrm>
        <a:off x="660630" y="3818713"/>
        <a:ext cx="3395093" cy="6363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2E292-9735-4CB3-A44E-BDC33C7EED1B}">
      <dsp:nvSpPr>
        <dsp:cNvPr id="0" name=""/>
        <dsp:cNvSpPr/>
      </dsp:nvSpPr>
      <dsp:spPr>
        <a:xfrm>
          <a:off x="0" y="0"/>
          <a:ext cx="3679426" cy="4455740"/>
        </a:xfrm>
        <a:prstGeom prst="triangl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06BF96-76C4-4D24-BECC-E27463866B15}">
      <dsp:nvSpPr>
        <dsp:cNvPr id="0" name=""/>
        <dsp:cNvSpPr/>
      </dsp:nvSpPr>
      <dsp:spPr>
        <a:xfrm>
          <a:off x="1747492" y="363055"/>
          <a:ext cx="2391627" cy="10547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700" kern="1200" dirty="0"/>
            <a:t>Con 570 Millones de colones y una Pérdida Esperada de 10% </a:t>
          </a:r>
        </a:p>
      </dsp:txBody>
      <dsp:txXfrm>
        <a:off x="1798981" y="414544"/>
        <a:ext cx="2288649" cy="951779"/>
      </dsp:txXfrm>
    </dsp:sp>
    <dsp:sp modelId="{78C7C5AC-F3A3-42A7-8854-25D03188C1D4}">
      <dsp:nvSpPr>
        <dsp:cNvPr id="0" name=""/>
        <dsp:cNvSpPr/>
      </dsp:nvSpPr>
      <dsp:spPr>
        <a:xfrm>
          <a:off x="1839713" y="1634569"/>
          <a:ext cx="2391627" cy="10547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245616"/>
              <a:satOff val="-10737"/>
              <a:lumOff val="29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700" kern="1200" dirty="0"/>
            <a:t>PODEMOS COLOCAR 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700" kern="1200" dirty="0"/>
            <a:t>5.700 Millones de Colones </a:t>
          </a:r>
        </a:p>
      </dsp:txBody>
      <dsp:txXfrm>
        <a:off x="1891202" y="1686058"/>
        <a:ext cx="2288649" cy="951779"/>
      </dsp:txXfrm>
    </dsp:sp>
    <dsp:sp modelId="{5DFD5B89-141D-477A-8AEF-FB9B5D15031E}">
      <dsp:nvSpPr>
        <dsp:cNvPr id="0" name=""/>
        <dsp:cNvSpPr/>
      </dsp:nvSpPr>
      <dsp:spPr>
        <a:xfrm>
          <a:off x="1839713" y="2821170"/>
          <a:ext cx="2391627" cy="10547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245616"/>
              <a:satOff val="-10737"/>
              <a:lumOff val="29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700" kern="1200" dirty="0"/>
            <a:t>Aval máximo de 130 millones </a:t>
          </a:r>
        </a:p>
      </dsp:txBody>
      <dsp:txXfrm>
        <a:off x="1891202" y="2872659"/>
        <a:ext cx="2288649" cy="9517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1961-271F-410E-9461-F19A0AB6544D}" type="datetimeFigureOut">
              <a:rPr lang="es-CR" smtClean="0"/>
              <a:t>20/4/20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3908-167A-4EDF-94AF-7E6DE7C1319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35447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1961-271F-410E-9461-F19A0AB6544D}" type="datetimeFigureOut">
              <a:rPr lang="es-CR" smtClean="0"/>
              <a:t>20/4/20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3908-167A-4EDF-94AF-7E6DE7C1319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72349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1961-271F-410E-9461-F19A0AB6544D}" type="datetimeFigureOut">
              <a:rPr lang="es-CR" smtClean="0"/>
              <a:t>20/4/20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3908-167A-4EDF-94AF-7E6DE7C1319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0196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1961-271F-410E-9461-F19A0AB6544D}" type="datetimeFigureOut">
              <a:rPr lang="es-CR" smtClean="0"/>
              <a:t>20/4/20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3908-167A-4EDF-94AF-7E6DE7C1319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0892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1961-271F-410E-9461-F19A0AB6544D}" type="datetimeFigureOut">
              <a:rPr lang="es-CR" smtClean="0"/>
              <a:t>20/4/20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3908-167A-4EDF-94AF-7E6DE7C1319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85625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1961-271F-410E-9461-F19A0AB6544D}" type="datetimeFigureOut">
              <a:rPr lang="es-CR" smtClean="0"/>
              <a:t>20/4/20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3908-167A-4EDF-94AF-7E6DE7C1319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16068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1961-271F-410E-9461-F19A0AB6544D}" type="datetimeFigureOut">
              <a:rPr lang="es-CR" smtClean="0"/>
              <a:t>20/4/20</a:t>
            </a:fld>
            <a:endParaRPr lang="es-C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3908-167A-4EDF-94AF-7E6DE7C1319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81044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1961-271F-410E-9461-F19A0AB6544D}" type="datetimeFigureOut">
              <a:rPr lang="es-CR" smtClean="0"/>
              <a:t>20/4/20</a:t>
            </a:fld>
            <a:endParaRPr lang="es-C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3908-167A-4EDF-94AF-7E6DE7C1319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385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1961-271F-410E-9461-F19A0AB6544D}" type="datetimeFigureOut">
              <a:rPr lang="es-CR" smtClean="0"/>
              <a:t>20/4/20</a:t>
            </a:fld>
            <a:endParaRPr lang="es-C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3908-167A-4EDF-94AF-7E6DE7C1319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10428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1961-271F-410E-9461-F19A0AB6544D}" type="datetimeFigureOut">
              <a:rPr lang="es-CR" smtClean="0"/>
              <a:t>20/4/20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3908-167A-4EDF-94AF-7E6DE7C1319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2336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1961-271F-410E-9461-F19A0AB6544D}" type="datetimeFigureOut">
              <a:rPr lang="es-CR" smtClean="0"/>
              <a:t>20/4/20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3908-167A-4EDF-94AF-7E6DE7C1319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90279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31961-271F-410E-9461-F19A0AB6544D}" type="datetimeFigureOut">
              <a:rPr lang="es-CR" smtClean="0"/>
              <a:t>20/4/20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F3908-167A-4EDF-94AF-7E6DE7C1319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37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322BAC69-70F1-446D-8E45-477D829760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5336" y="2688982"/>
            <a:ext cx="12192000" cy="1471246"/>
          </a:xfrm>
        </p:spPr>
        <p:txBody>
          <a:bodyPr>
            <a:noAutofit/>
          </a:bodyPr>
          <a:lstStyle/>
          <a:p>
            <a:r>
              <a:rPr lang="es-CR" sz="2400" b="1" dirty="0">
                <a:solidFill>
                  <a:schemeClr val="bg1"/>
                </a:solidFill>
              </a:rPr>
              <a:t>REFORMA PARCIAL  </a:t>
            </a:r>
            <a:br>
              <a:rPr lang="es-CR" sz="2400" b="1" dirty="0">
                <a:solidFill>
                  <a:schemeClr val="bg1"/>
                </a:solidFill>
              </a:rPr>
            </a:br>
            <a:r>
              <a:rPr lang="es-CR" sz="2400" b="1" dirty="0">
                <a:solidFill>
                  <a:schemeClr val="bg1"/>
                </a:solidFill>
              </a:rPr>
              <a:t>LEY N°9274 </a:t>
            </a:r>
            <a:br>
              <a:rPr lang="es-CR" sz="2400" b="1" dirty="0">
                <a:solidFill>
                  <a:schemeClr val="bg1"/>
                </a:solidFill>
              </a:rPr>
            </a:br>
            <a:r>
              <a:rPr lang="es-CR" sz="2400" b="1" dirty="0">
                <a:solidFill>
                  <a:schemeClr val="bg1"/>
                </a:solidFill>
              </a:rPr>
              <a:t>LEY DEL SISTEMA DE BANCA PARA EL DESARROLLO Y SUS REFORMAS</a:t>
            </a:r>
            <a:br>
              <a:rPr lang="es-CR" sz="2400" b="1" dirty="0">
                <a:solidFill>
                  <a:schemeClr val="bg1"/>
                </a:solidFill>
              </a:rPr>
            </a:br>
            <a:r>
              <a:rPr lang="es-CR" sz="2400" b="1" dirty="0">
                <a:solidFill>
                  <a:schemeClr val="bg1"/>
                </a:solidFill>
              </a:rPr>
              <a:t> DEL 27 DE NOVIEMBRE DE 2014 </a:t>
            </a:r>
            <a:br>
              <a:rPr lang="es-CR" sz="4800" dirty="0"/>
            </a:br>
            <a:endParaRPr lang="es-CR" sz="4800" b="1" dirty="0">
              <a:solidFill>
                <a:schemeClr val="bg1"/>
              </a:solidFill>
              <a:latin typeface="Aleo" panose="020F0302020204030203" pitchFamily="34" charset="0"/>
            </a:endParaRP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4B28D6D3-A826-4ECF-8AE9-2B0DB92A3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28841"/>
            <a:ext cx="9144000" cy="1262773"/>
          </a:xfrm>
        </p:spPr>
        <p:txBody>
          <a:bodyPr>
            <a:normAutofit/>
          </a:bodyPr>
          <a:lstStyle/>
          <a:p>
            <a:r>
              <a:rPr lang="es-CR" b="1" dirty="0">
                <a:solidFill>
                  <a:schemeClr val="accent4"/>
                </a:solidFill>
                <a:latin typeface="Montserrat" panose="00000500000000000000" pitchFamily="50" charset="0"/>
              </a:rPr>
              <a:t>AL 21 DE ABRIL DEL 2020</a:t>
            </a:r>
            <a:endParaRPr lang="es-CR" sz="2000" b="1" dirty="0">
              <a:solidFill>
                <a:schemeClr val="accent4"/>
              </a:solidFill>
              <a:latin typeface="Montserrat" panose="00000500000000000000" pitchFamily="50" charset="0"/>
            </a:endParaRPr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2" t="47496" r="9042" b="16399"/>
          <a:stretch/>
        </p:blipFill>
        <p:spPr bwMode="auto">
          <a:xfrm>
            <a:off x="47063" y="3897427"/>
            <a:ext cx="11887201" cy="250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402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9937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1788" y="88033"/>
            <a:ext cx="11198212" cy="1325563"/>
          </a:xfrm>
        </p:spPr>
        <p:txBody>
          <a:bodyPr>
            <a:normAutofit/>
          </a:bodyPr>
          <a:lstStyle/>
          <a:p>
            <a:pPr algn="ctr"/>
            <a:r>
              <a:rPr lang="es-CR" sz="8800" dirty="0">
                <a:solidFill>
                  <a:schemeClr val="bg1"/>
                </a:solidFill>
              </a:rPr>
              <a:t>SITUACIÓN ACTUAL</a:t>
            </a:r>
            <a:r>
              <a:rPr lang="es-CR" sz="8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R" dirty="0"/>
              <a:t>Sectores con necesidad de capital de trabajo en medio de la emergencia, para el pago de planillas, descuento de facturas, insumos para la producción y otros que les permita volver a sembrar.</a:t>
            </a:r>
          </a:p>
          <a:p>
            <a:endParaRPr lang="es-CR" dirty="0"/>
          </a:p>
          <a:p>
            <a:r>
              <a:rPr lang="es-CR" dirty="0"/>
              <a:t>Poca inclusión de crédito a fondos de SBD en condiciones normales y menos en emergencia ante la incertidumbre de los mercados, razón por la cual los bancos se dedican a recuperar carteras con poco apetito de riesgo a nuevas carteras. </a:t>
            </a:r>
          </a:p>
          <a:p>
            <a:endParaRPr lang="es-CR" dirty="0"/>
          </a:p>
          <a:p>
            <a:r>
              <a:rPr lang="es-CR" dirty="0"/>
              <a:t>Sectores requieren de apoyo para sostener el empleo donde se les brinde al menos 1 año de periodo de gracia. </a:t>
            </a:r>
          </a:p>
        </p:txBody>
      </p:sp>
    </p:spTree>
    <p:extLst>
      <p:ext uri="{BB962C8B-B14F-4D97-AF65-F5344CB8AC3E}">
        <p14:creationId xmlns:p14="http://schemas.microsoft.com/office/powerpoint/2010/main" val="3873348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565088" y="1690688"/>
            <a:ext cx="9061823" cy="4833969"/>
            <a:chOff x="1386541" y="1815353"/>
            <a:chExt cx="9061823" cy="4833969"/>
          </a:xfrm>
        </p:grpSpPr>
        <p:graphicFrame>
          <p:nvGraphicFramePr>
            <p:cNvPr id="5" name="Diagrama 4"/>
            <p:cNvGraphicFramePr/>
            <p:nvPr>
              <p:extLst>
                <p:ext uri="{D42A27DB-BD31-4B8C-83A1-F6EECF244321}">
                  <p14:modId xmlns:p14="http://schemas.microsoft.com/office/powerpoint/2010/main" val="2126059970"/>
                </p:ext>
              </p:extLst>
            </p:nvPr>
          </p:nvGraphicFramePr>
          <p:xfrm>
            <a:off x="2462306" y="1815353"/>
            <a:ext cx="6802717" cy="483396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CuadroTexto 5"/>
            <p:cNvSpPr txBox="1"/>
            <p:nvPr/>
          </p:nvSpPr>
          <p:spPr>
            <a:xfrm>
              <a:off x="1386541" y="2111188"/>
              <a:ext cx="1183341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R" sz="115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9265023" y="2111188"/>
              <a:ext cx="1183341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R" sz="11500" dirty="0">
                  <a:solidFill>
                    <a:schemeClr val="accent1">
                      <a:lumMod val="75000"/>
                    </a:schemeClr>
                  </a:solidFill>
                </a:rPr>
                <a:t>2</a:t>
              </a: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7554259" y="4433047"/>
              <a:ext cx="1183341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R" sz="11500" dirty="0">
                  <a:solidFill>
                    <a:srgbClr val="FFC000"/>
                  </a:solidFill>
                </a:rPr>
                <a:t>3</a:t>
              </a:r>
            </a:p>
          </p:txBody>
        </p:sp>
      </p:grpSp>
      <p:sp>
        <p:nvSpPr>
          <p:cNvPr id="9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br>
              <a:rPr lang="es-CR" altLang="es-CR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s-CR" altLang="es-CR" dirty="0">
                <a:solidFill>
                  <a:srgbClr val="000000"/>
                </a:solidFill>
                <a:latin typeface="Verdana" panose="020B0604030504040204" pitchFamily="34" charset="0"/>
              </a:rPr>
              <a:t>Ley “</a:t>
            </a:r>
            <a:r>
              <a:rPr lang="es-CR" altLang="es-CR" dirty="0">
                <a:solidFill>
                  <a:srgbClr val="000000"/>
                </a:solidFill>
                <a:latin typeface="Verdana!important"/>
              </a:rPr>
              <a:t>El SBD se fundamentará en los siguientes aspectos estratégicos”:</a:t>
            </a:r>
            <a:br>
              <a:rPr lang="es-CR" altLang="es-CR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267146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b="1" dirty="0"/>
              <a:t>PROYECTO DE LEY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s-CR" dirty="0"/>
              <a:t>Utilizar de forma masiva los avales como mitigadores de riesgo que no compromete el Presupuesto Nacional. </a:t>
            </a:r>
          </a:p>
          <a:p>
            <a:pPr marL="514350" indent="-514350">
              <a:buAutoNum type="arabicPeriod"/>
            </a:pPr>
            <a:r>
              <a:rPr lang="es-CR" dirty="0"/>
              <a:t>Garantizar la producción nacional en función de la seguridad alimentaria y nutricional.</a:t>
            </a:r>
          </a:p>
          <a:p>
            <a:pPr marL="514350" indent="-514350">
              <a:buAutoNum type="arabicPeriod"/>
            </a:pPr>
            <a:r>
              <a:rPr lang="es-CR" dirty="0"/>
              <a:t>Garantizar la producción de los productos exportables.</a:t>
            </a:r>
          </a:p>
          <a:p>
            <a:pPr marL="514350" indent="-514350">
              <a:buAutoNum type="arabicPeriod"/>
            </a:pPr>
            <a:r>
              <a:rPr lang="es-CR" dirty="0"/>
              <a:t>Apoyar al sector turismo trasladando el riesgo al SBD.</a:t>
            </a:r>
          </a:p>
          <a:p>
            <a:pPr marL="514350" indent="-514350">
              <a:buAutoNum type="arabicPeriod"/>
            </a:pPr>
            <a:r>
              <a:rPr lang="es-CR" dirty="0"/>
              <a:t>Facilitar el acceso a recursos financieros de forma expedita a las MIPYMES.</a:t>
            </a:r>
          </a:p>
          <a:p>
            <a:pPr marL="514350" indent="-514350">
              <a:buAutoNum type="arabicPeriod"/>
            </a:pPr>
            <a:r>
              <a:rPr lang="es-CR" dirty="0"/>
              <a:t>Utilizar las herramientas que fueron creadas por Ley para dotar al sector productivo de las condiciones necesarias para continuar produciendo.</a:t>
            </a:r>
          </a:p>
        </p:txBody>
      </p:sp>
    </p:spTree>
    <p:extLst>
      <p:ext uri="{BB962C8B-B14F-4D97-AF65-F5344CB8AC3E}">
        <p14:creationId xmlns:p14="http://schemas.microsoft.com/office/powerpoint/2010/main" val="4057590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b="1" dirty="0"/>
              <a:t>PROPUESTA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CR" dirty="0"/>
              <a:t>Reformas a los </a:t>
            </a:r>
            <a:r>
              <a:rPr lang="es-CR" b="1" dirty="0"/>
              <a:t>avales de cartera </a:t>
            </a:r>
            <a:r>
              <a:rPr lang="es-CR" dirty="0"/>
              <a:t>para mayor facilidad, definiendo que sean por un </a:t>
            </a:r>
            <a:r>
              <a:rPr lang="es-CR" b="1" dirty="0"/>
              <a:t>90%</a:t>
            </a:r>
            <a:r>
              <a:rPr lang="es-CR" dirty="0"/>
              <a:t> del monto del crédito en caso de emergencia y </a:t>
            </a:r>
            <a:r>
              <a:rPr lang="es-CR" b="1" dirty="0"/>
              <a:t>75%</a:t>
            </a:r>
            <a:r>
              <a:rPr lang="es-CR" dirty="0"/>
              <a:t> en condiciones normales, tal y como se define para avales individuales.</a:t>
            </a:r>
          </a:p>
          <a:p>
            <a:pPr marL="514350" indent="-514350" algn="just">
              <a:buAutoNum type="arabicPeriod" startAt="2"/>
            </a:pPr>
            <a:r>
              <a:rPr lang="es-CR" dirty="0"/>
              <a:t>Eliminar la </a:t>
            </a:r>
            <a:r>
              <a:rPr lang="es-CR" b="1" dirty="0"/>
              <a:t>condición de insuficiencia de garantía </a:t>
            </a:r>
            <a:r>
              <a:rPr lang="es-CR" dirty="0"/>
              <a:t>para créditos de capital de trabajo puesto que existe una </a:t>
            </a:r>
            <a:r>
              <a:rPr lang="es-CR" b="1" dirty="0"/>
              <a:t>desproporcionalidad</a:t>
            </a:r>
            <a:r>
              <a:rPr lang="es-CR" dirty="0"/>
              <a:t> en los bancos de solicitar garantías reales para líneas de capital de trabajo (menores a 3 años)</a:t>
            </a:r>
          </a:p>
          <a:p>
            <a:pPr marL="514350" indent="-514350" algn="just">
              <a:buAutoNum type="arabicPeriod" startAt="2"/>
            </a:pPr>
            <a:r>
              <a:rPr lang="es-CR" dirty="0"/>
              <a:t>Dar potestades al SBD para que realice los </a:t>
            </a:r>
            <a:r>
              <a:rPr lang="es-CR" b="1" dirty="0"/>
              <a:t>modelos de avales</a:t>
            </a:r>
            <a:r>
              <a:rPr lang="es-CR" dirty="0"/>
              <a:t> con la información histórica y agregada de todos los fondos del SBD</a:t>
            </a:r>
          </a:p>
          <a:p>
            <a:pPr marL="514350" indent="-514350" algn="just">
              <a:buAutoNum type="arabicPeriod" startAt="2"/>
            </a:pPr>
            <a:r>
              <a:rPr lang="es-CR" dirty="0"/>
              <a:t>Eliminar </a:t>
            </a:r>
            <a:r>
              <a:rPr lang="es-CR" b="1" dirty="0"/>
              <a:t>conceptos operativos </a:t>
            </a:r>
            <a:r>
              <a:rPr lang="es-CR" dirty="0"/>
              <a:t>contenidos en la Ley, que deben ser trasladados a un reglamento con el propósito de hacer más ágil la aplicación de los avales .</a:t>
            </a:r>
          </a:p>
          <a:p>
            <a:pPr marL="514350" indent="-514350">
              <a:buAutoNum type="arabicPeriod" startAt="2"/>
            </a:pPr>
            <a:endParaRPr lang="es-CR" dirty="0"/>
          </a:p>
          <a:p>
            <a:pPr marL="0" indent="0">
              <a:buNone/>
            </a:pPr>
            <a:endParaRPr lang="es-CR" dirty="0"/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496175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7711" y="94130"/>
            <a:ext cx="10515600" cy="685801"/>
          </a:xfrm>
        </p:spPr>
        <p:txBody>
          <a:bodyPr>
            <a:normAutofit fontScale="90000"/>
          </a:bodyPr>
          <a:lstStyle/>
          <a:p>
            <a:r>
              <a:rPr lang="es-CR" b="1" dirty="0"/>
              <a:t>Histórico de avales 2008-2020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070" y="779931"/>
            <a:ext cx="10062882" cy="571499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44070" y="6488668"/>
            <a:ext cx="6465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Fuente: Sistema de Banca de Desarrollo a febrero 2020</a:t>
            </a:r>
          </a:p>
        </p:txBody>
      </p:sp>
    </p:spTree>
    <p:extLst>
      <p:ext uri="{BB962C8B-B14F-4D97-AF65-F5344CB8AC3E}">
        <p14:creationId xmlns:p14="http://schemas.microsoft.com/office/powerpoint/2010/main" val="4194789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84684" y="5877585"/>
            <a:ext cx="6465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Fuente: Sistema de Banca de Desarrollo a febrero 2020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593540" y="1393293"/>
            <a:ext cx="33969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2000" dirty="0"/>
              <a:t>Total de avales en 10 AÑOS: </a:t>
            </a:r>
            <a:r>
              <a:rPr lang="es-CR" sz="2000" dirty="0">
                <a:solidFill>
                  <a:srgbClr val="C00000"/>
                </a:solidFill>
              </a:rPr>
              <a:t>3.424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2000" dirty="0"/>
              <a:t>Monto: </a:t>
            </a:r>
            <a:r>
              <a:rPr lang="es-CR" sz="2000" dirty="0">
                <a:solidFill>
                  <a:srgbClr val="C00000"/>
                </a:solidFill>
              </a:rPr>
              <a:t>26,750 </a:t>
            </a:r>
            <a:r>
              <a:rPr lang="es-CR" sz="2000" dirty="0"/>
              <a:t>millones de colones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2000" dirty="0">
                <a:solidFill>
                  <a:srgbClr val="C00000"/>
                </a:solidFill>
              </a:rPr>
              <a:t>133.765</a:t>
            </a:r>
            <a:r>
              <a:rPr lang="es-CR" sz="2000" dirty="0"/>
              <a:t> PYMES en el 2017 </a:t>
            </a:r>
            <a:r>
              <a:rPr lang="es-CR" sz="2000" dirty="0" err="1"/>
              <a:t>vrs</a:t>
            </a:r>
            <a:r>
              <a:rPr lang="es-CR" sz="2000" dirty="0"/>
              <a:t> 263 avales por año (0.2%)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2000" dirty="0"/>
              <a:t>Fincas agrícolas 90,000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2000" dirty="0">
                <a:solidFill>
                  <a:srgbClr val="C00000"/>
                </a:solidFill>
              </a:rPr>
              <a:t>Costo del aval anual sobre el monto avalado 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sz="20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8306"/>
            <a:ext cx="8369663" cy="560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371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5638" t="25294" r="22909" b="15490"/>
          <a:stretch/>
        </p:blipFill>
        <p:spPr>
          <a:xfrm>
            <a:off x="-1" y="-1"/>
            <a:ext cx="12207881" cy="6642847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90576" y="2054228"/>
            <a:ext cx="3104018" cy="14388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R" sz="2400"/>
          </a:p>
        </p:txBody>
      </p:sp>
      <p:sp>
        <p:nvSpPr>
          <p:cNvPr id="8" name="CuadroTexto 7"/>
          <p:cNvSpPr txBox="1"/>
          <p:nvPr/>
        </p:nvSpPr>
        <p:spPr>
          <a:xfrm>
            <a:off x="390576" y="2108068"/>
            <a:ext cx="31311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sz="2400" dirty="0">
              <a:solidFill>
                <a:srgbClr val="FF0000"/>
              </a:solidFill>
            </a:endParaRPr>
          </a:p>
          <a:p>
            <a:endParaRPr lang="es-CR" sz="2400" dirty="0">
              <a:solidFill>
                <a:srgbClr val="FF0000"/>
              </a:solidFill>
            </a:endParaRPr>
          </a:p>
          <a:p>
            <a:r>
              <a:rPr lang="es-CR" dirty="0">
                <a:solidFill>
                  <a:srgbClr val="FF0000"/>
                </a:solidFill>
              </a:rPr>
              <a:t>₡ 10.000 mediante acuerdo AG-030-06-2020 </a:t>
            </a:r>
          </a:p>
        </p:txBody>
      </p:sp>
    </p:spTree>
    <p:extLst>
      <p:ext uri="{BB962C8B-B14F-4D97-AF65-F5344CB8AC3E}">
        <p14:creationId xmlns:p14="http://schemas.microsoft.com/office/powerpoint/2010/main" val="1459229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4000" b="1" dirty="0"/>
              <a:t>APOYO AL PROYECTO </a:t>
            </a:r>
            <a:r>
              <a:rPr lang="es-CR" sz="4000" b="1" i="1" dirty="0"/>
              <a:t> </a:t>
            </a:r>
            <a:r>
              <a:rPr lang="es-CR" sz="4000" dirty="0"/>
              <a:t>      </a:t>
            </a:r>
            <a:r>
              <a:rPr lang="es-CR" sz="4000" dirty="0">
                <a:solidFill>
                  <a:schemeClr val="accent6">
                    <a:lumMod val="50000"/>
                  </a:schemeClr>
                </a:solidFill>
              </a:rPr>
              <a:t>IMPACTOS POSIBLES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8089102"/>
              </p:ext>
            </p:extLst>
          </p:nvPr>
        </p:nvGraphicFramePr>
        <p:xfrm>
          <a:off x="569259" y="1438835"/>
          <a:ext cx="4231341" cy="4455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Conector recto 5"/>
          <p:cNvCxnSpPr/>
          <p:nvPr/>
        </p:nvCxnSpPr>
        <p:spPr>
          <a:xfrm flipH="1">
            <a:off x="5498566" y="365125"/>
            <a:ext cx="31376" cy="6210487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6565444"/>
              </p:ext>
            </p:extLst>
          </p:nvPr>
        </p:nvGraphicFramePr>
        <p:xfrm>
          <a:off x="5498566" y="1438835"/>
          <a:ext cx="4231341" cy="4455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9729907" y="1762208"/>
            <a:ext cx="18691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/>
              <a:t>Incobrables y pérdidas 2014-2019:</a:t>
            </a:r>
            <a:endParaRPr lang="es-CR" dirty="0"/>
          </a:p>
          <a:p>
            <a:r>
              <a:rPr lang="es-CR" dirty="0"/>
              <a:t>Agricultura, ganadería, caza y actividades de servicios conexas: </a:t>
            </a:r>
            <a:endParaRPr lang="es-CR" b="1" dirty="0"/>
          </a:p>
          <a:p>
            <a:r>
              <a:rPr lang="es-CR" b="1" dirty="0"/>
              <a:t>0,55% </a:t>
            </a:r>
            <a:endParaRPr lang="es-CR" dirty="0"/>
          </a:p>
          <a:p>
            <a:r>
              <a:rPr lang="es-CR" dirty="0"/>
              <a:t>Pesca y acuacultura: </a:t>
            </a:r>
            <a:r>
              <a:rPr lang="es-CR" b="1" dirty="0"/>
              <a:t>1,67%</a:t>
            </a:r>
          </a:p>
          <a:p>
            <a:r>
              <a:rPr lang="es-CR" b="1" dirty="0"/>
              <a:t>Fuente: SBD </a:t>
            </a:r>
          </a:p>
        </p:txBody>
      </p:sp>
    </p:spTree>
    <p:extLst>
      <p:ext uri="{BB962C8B-B14F-4D97-AF65-F5344CB8AC3E}">
        <p14:creationId xmlns:p14="http://schemas.microsoft.com/office/powerpoint/2010/main" val="32299169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2506</TotalTime>
  <Words>612</Words>
  <Application>Microsoft Macintosh PowerPoint</Application>
  <PresentationFormat>Panorámica</PresentationFormat>
  <Paragraphs>60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Aleo</vt:lpstr>
      <vt:lpstr>Arial</vt:lpstr>
      <vt:lpstr>Calibri</vt:lpstr>
      <vt:lpstr>Calibri Light</vt:lpstr>
      <vt:lpstr>Montserrat</vt:lpstr>
      <vt:lpstr>Verdana</vt:lpstr>
      <vt:lpstr>Verdana!important</vt:lpstr>
      <vt:lpstr>Tema de Office</vt:lpstr>
      <vt:lpstr>REFORMA PARCIAL   LEY N°9274  LEY DEL SISTEMA DE BANCA PARA EL DESARROLLO Y SUS REFORMAS  DEL 27 DE NOVIEMBRE DE 2014  </vt:lpstr>
      <vt:lpstr>SITUACIÓN ACTUAL </vt:lpstr>
      <vt:lpstr> Ley “El SBD se fundamentará en los siguientes aspectos estratégicos”: </vt:lpstr>
      <vt:lpstr>PROYECTO DE LEY </vt:lpstr>
      <vt:lpstr>PROPUESTA</vt:lpstr>
      <vt:lpstr>Histórico de avales 2008-2020</vt:lpstr>
      <vt:lpstr>Presentación de PowerPoint</vt:lpstr>
      <vt:lpstr>Presentación de PowerPoint</vt:lpstr>
      <vt:lpstr>APOYO AL PROYECTO        IMPACTOS POSIBLES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Potencial del Sector Agropecuario para SIPAM</dc:title>
  <dc:subject/>
  <dc:creator>Xiomara González Hernández</dc:creator>
  <cp:keywords/>
  <dc:description/>
  <cp:lastModifiedBy>Usuario de Microsoft Office</cp:lastModifiedBy>
  <cp:revision>112</cp:revision>
  <dcterms:created xsi:type="dcterms:W3CDTF">2019-11-26T15:34:44Z</dcterms:created>
  <dcterms:modified xsi:type="dcterms:W3CDTF">2020-04-21T01:17:29Z</dcterms:modified>
  <cp:category/>
</cp:coreProperties>
</file>