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417" r:id="rId6"/>
    <p:sldId id="2799" r:id="rId7"/>
    <p:sldId id="2801" r:id="rId8"/>
    <p:sldId id="2802" r:id="rId9"/>
    <p:sldId id="424" r:id="rId10"/>
    <p:sldId id="261" r:id="rId11"/>
    <p:sldId id="2800" r:id="rId12"/>
    <p:sldId id="423" r:id="rId1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430"/>
    <a:srgbClr val="D9AA1E"/>
    <a:srgbClr val="6DDA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B996A-0AC9-444C-8CEA-9F96B3C1E9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649E8FC-8296-4056-9BAC-EA952EB272E7}">
      <dgm:prSet phldrT="[Texto]"/>
      <dgm:spPr>
        <a:solidFill>
          <a:srgbClr val="6DDAF2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CONCURSO</a:t>
          </a:r>
        </a:p>
      </dgm:t>
    </dgm:pt>
    <dgm:pt modelId="{CC3C503D-F58C-46CF-A0BA-4B9623EF94B7}" type="parTrans" cxnId="{9FACC050-C445-47B9-9C2F-3DE3FC54E486}">
      <dgm:prSet/>
      <dgm:spPr/>
      <dgm:t>
        <a:bodyPr/>
        <a:lstStyle/>
        <a:p>
          <a:endParaRPr lang="es-CR"/>
        </a:p>
      </dgm:t>
    </dgm:pt>
    <dgm:pt modelId="{8B2004D0-D6BB-44A7-A1BC-B4048055BAB5}" type="sibTrans" cxnId="{9FACC050-C445-47B9-9C2F-3DE3FC54E486}">
      <dgm:prSet/>
      <dgm:spPr/>
      <dgm:t>
        <a:bodyPr/>
        <a:lstStyle/>
        <a:p>
          <a:endParaRPr lang="es-CR"/>
        </a:p>
      </dgm:t>
    </dgm:pt>
    <dgm:pt modelId="{F0974B62-A25D-4034-AECB-98FD8E06C489}">
      <dgm:prSet phldrT="[Texto]"/>
      <dgm:spPr>
        <a:solidFill>
          <a:srgbClr val="D9AA1E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REVISIÓN REQUISITOS ADMISIBILIDAD</a:t>
          </a:r>
        </a:p>
      </dgm:t>
    </dgm:pt>
    <dgm:pt modelId="{6F1366FF-18D4-49B7-8F25-80875AF1A1AF}" type="parTrans" cxnId="{099E7350-854E-4EAA-83DB-73E84BC65C04}">
      <dgm:prSet/>
      <dgm:spPr/>
      <dgm:t>
        <a:bodyPr/>
        <a:lstStyle/>
        <a:p>
          <a:endParaRPr lang="es-CR"/>
        </a:p>
      </dgm:t>
    </dgm:pt>
    <dgm:pt modelId="{7E808255-A892-4F25-A8BF-E5D0419FE1FA}" type="sibTrans" cxnId="{099E7350-854E-4EAA-83DB-73E84BC65C04}">
      <dgm:prSet/>
      <dgm:spPr/>
      <dgm:t>
        <a:bodyPr/>
        <a:lstStyle/>
        <a:p>
          <a:endParaRPr lang="es-CR"/>
        </a:p>
      </dgm:t>
    </dgm:pt>
    <dgm:pt modelId="{29E82C70-A45E-4715-B9F0-19A279C7F776}">
      <dgm:prSet phldrT="[Texto]"/>
      <dgm:spPr>
        <a:solidFill>
          <a:srgbClr val="F25430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EVALUACIÓN DE ACUERDO A CRITERIOS</a:t>
          </a:r>
        </a:p>
      </dgm:t>
    </dgm:pt>
    <dgm:pt modelId="{60CD9D28-8F55-4320-A8A4-A461656E380A}" type="parTrans" cxnId="{29DC535A-669F-460D-8BA9-4D150F9D2B8A}">
      <dgm:prSet/>
      <dgm:spPr/>
      <dgm:t>
        <a:bodyPr/>
        <a:lstStyle/>
        <a:p>
          <a:endParaRPr lang="es-CR"/>
        </a:p>
      </dgm:t>
    </dgm:pt>
    <dgm:pt modelId="{E3024320-1EBB-4128-B59D-106F33A171F7}" type="sibTrans" cxnId="{29DC535A-669F-460D-8BA9-4D150F9D2B8A}">
      <dgm:prSet/>
      <dgm:spPr/>
      <dgm:t>
        <a:bodyPr/>
        <a:lstStyle/>
        <a:p>
          <a:endParaRPr lang="es-CR"/>
        </a:p>
      </dgm:t>
    </dgm:pt>
    <dgm:pt modelId="{243F5A19-C6B5-4033-9808-42F4C4F6419E}">
      <dgm:prSet phldrT="[Texto]"/>
      <dgm:spPr>
        <a:solidFill>
          <a:srgbClr val="D9AA1E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RANKING DE EMPRESAS</a:t>
          </a:r>
        </a:p>
      </dgm:t>
    </dgm:pt>
    <dgm:pt modelId="{B3989140-917A-4284-AC49-77E7EF929C18}" type="parTrans" cxnId="{13EB4492-BB88-4E43-9168-F7ACCDC11B53}">
      <dgm:prSet/>
      <dgm:spPr/>
      <dgm:t>
        <a:bodyPr/>
        <a:lstStyle/>
        <a:p>
          <a:endParaRPr lang="es-CR"/>
        </a:p>
      </dgm:t>
    </dgm:pt>
    <dgm:pt modelId="{7D1B493A-33AE-452B-8EFB-61E60CDD0869}" type="sibTrans" cxnId="{13EB4492-BB88-4E43-9168-F7ACCDC11B53}">
      <dgm:prSet/>
      <dgm:spPr/>
      <dgm:t>
        <a:bodyPr/>
        <a:lstStyle/>
        <a:p>
          <a:endParaRPr lang="es-CR"/>
        </a:p>
      </dgm:t>
    </dgm:pt>
    <dgm:pt modelId="{91117A89-C330-42E1-9690-447542A69A79}">
      <dgm:prSet phldrT="[Texto]"/>
      <dgm:spPr>
        <a:solidFill>
          <a:srgbClr val="F25430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JURADO DE SELECCIÓN</a:t>
          </a:r>
        </a:p>
      </dgm:t>
    </dgm:pt>
    <dgm:pt modelId="{3C83954F-F182-4BA2-B95F-C7D65AA16BCD}" type="parTrans" cxnId="{8B0878CE-5EDF-473E-8EED-BC45D07E7696}">
      <dgm:prSet/>
      <dgm:spPr/>
      <dgm:t>
        <a:bodyPr/>
        <a:lstStyle/>
        <a:p>
          <a:endParaRPr lang="es-CR"/>
        </a:p>
      </dgm:t>
    </dgm:pt>
    <dgm:pt modelId="{E248C69A-9071-447A-9964-8F2786A44304}" type="sibTrans" cxnId="{8B0878CE-5EDF-473E-8EED-BC45D07E7696}">
      <dgm:prSet/>
      <dgm:spPr/>
      <dgm:t>
        <a:bodyPr/>
        <a:lstStyle/>
        <a:p>
          <a:endParaRPr lang="es-CR"/>
        </a:p>
      </dgm:t>
    </dgm:pt>
    <dgm:pt modelId="{5E289DBE-C6F7-426D-B3F6-49FFD81FD71B}">
      <dgm:prSet phldrT="[Texto]"/>
      <dgm:spPr>
        <a:solidFill>
          <a:srgbClr val="F25430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INA, PROCOMER,SBD</a:t>
          </a:r>
        </a:p>
      </dgm:t>
    </dgm:pt>
    <dgm:pt modelId="{84D666BE-64B3-4AFF-A5C1-88DBAD116B7D}" type="parTrans" cxnId="{4CBAAD5B-CE68-462B-8787-866CD5C7D289}">
      <dgm:prSet/>
      <dgm:spPr/>
      <dgm:t>
        <a:bodyPr/>
        <a:lstStyle/>
        <a:p>
          <a:endParaRPr lang="es-CR"/>
        </a:p>
      </dgm:t>
    </dgm:pt>
    <dgm:pt modelId="{0BB8D489-CF5B-4B13-8BC0-040146F7B241}" type="sibTrans" cxnId="{4CBAAD5B-CE68-462B-8787-866CD5C7D289}">
      <dgm:prSet/>
      <dgm:spPr/>
      <dgm:t>
        <a:bodyPr/>
        <a:lstStyle/>
        <a:p>
          <a:endParaRPr lang="es-CR"/>
        </a:p>
      </dgm:t>
    </dgm:pt>
    <dgm:pt modelId="{CD65C51B-8A38-43AA-B19C-5D1C17992E35}">
      <dgm:prSet phldrT="[Texto]"/>
      <dgm:spPr>
        <a:solidFill>
          <a:srgbClr val="D9AA1E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POR CALIFICACIÓN</a:t>
          </a:r>
        </a:p>
      </dgm:t>
    </dgm:pt>
    <dgm:pt modelId="{602F140C-6B0F-4AA7-87DA-52B7AED32B87}" type="parTrans" cxnId="{7F930E05-8B16-48F3-8A72-959CEA58D2D4}">
      <dgm:prSet/>
      <dgm:spPr/>
      <dgm:t>
        <a:bodyPr/>
        <a:lstStyle/>
        <a:p>
          <a:endParaRPr lang="es-CR"/>
        </a:p>
      </dgm:t>
    </dgm:pt>
    <dgm:pt modelId="{6F26E9DC-FE63-4CC9-8C52-701A4FD7AE37}" type="sibTrans" cxnId="{7F930E05-8B16-48F3-8A72-959CEA58D2D4}">
      <dgm:prSet/>
      <dgm:spPr/>
      <dgm:t>
        <a:bodyPr/>
        <a:lstStyle/>
        <a:p>
          <a:endParaRPr lang="es-CR"/>
        </a:p>
      </dgm:t>
    </dgm:pt>
    <dgm:pt modelId="{AD938B87-93B0-410A-B704-770584F8D1FA}">
      <dgm:prSet phldrT="[Texto]"/>
      <dgm:spPr>
        <a:solidFill>
          <a:srgbClr val="F25430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ASESORES</a:t>
          </a:r>
        </a:p>
      </dgm:t>
    </dgm:pt>
    <dgm:pt modelId="{54ED4CA2-3177-4D26-800D-7C0095B2ABCF}" type="parTrans" cxnId="{6F13C2C6-1EBF-4D3F-AEEF-2914BCAFDAD2}">
      <dgm:prSet/>
      <dgm:spPr/>
      <dgm:t>
        <a:bodyPr/>
        <a:lstStyle/>
        <a:p>
          <a:endParaRPr lang="es-CR"/>
        </a:p>
      </dgm:t>
    </dgm:pt>
    <dgm:pt modelId="{6BF26041-34E3-4ABD-9A45-47BE6323E7AD}" type="sibTrans" cxnId="{6F13C2C6-1EBF-4D3F-AEEF-2914BCAFDAD2}">
      <dgm:prSet/>
      <dgm:spPr/>
      <dgm:t>
        <a:bodyPr/>
        <a:lstStyle/>
        <a:p>
          <a:endParaRPr lang="es-CR"/>
        </a:p>
      </dgm:t>
    </dgm:pt>
    <dgm:pt modelId="{36CE106D-65C6-4847-8D65-776D29B4492C}" type="pres">
      <dgm:prSet presAssocID="{831B996A-0AC9-444C-8CEA-9F96B3C1E98A}" presName="Name0" presStyleCnt="0">
        <dgm:presLayoutVars>
          <dgm:dir/>
          <dgm:resizeHandles val="exact"/>
        </dgm:presLayoutVars>
      </dgm:prSet>
      <dgm:spPr/>
    </dgm:pt>
    <dgm:pt modelId="{19EC2CC7-41EE-4BD6-BAA8-A20A457B494A}" type="pres">
      <dgm:prSet presAssocID="{D649E8FC-8296-4056-9BAC-EA952EB272E7}" presName="node" presStyleLbl="node1" presStyleIdx="0" presStyleCnt="5">
        <dgm:presLayoutVars>
          <dgm:bulletEnabled val="1"/>
        </dgm:presLayoutVars>
      </dgm:prSet>
      <dgm:spPr/>
    </dgm:pt>
    <dgm:pt modelId="{3703BD71-00F8-4ECE-B1EE-1715FDE3FBF0}" type="pres">
      <dgm:prSet presAssocID="{8B2004D0-D6BB-44A7-A1BC-B4048055BAB5}" presName="sibTrans" presStyleLbl="sibTrans2D1" presStyleIdx="0" presStyleCnt="4"/>
      <dgm:spPr/>
    </dgm:pt>
    <dgm:pt modelId="{7B428EEE-5E3F-4D02-B09C-633DB916EEC0}" type="pres">
      <dgm:prSet presAssocID="{8B2004D0-D6BB-44A7-A1BC-B4048055BAB5}" presName="connectorText" presStyleLbl="sibTrans2D1" presStyleIdx="0" presStyleCnt="4"/>
      <dgm:spPr/>
    </dgm:pt>
    <dgm:pt modelId="{D8EE5DE1-9137-47D8-A506-D056413623D3}" type="pres">
      <dgm:prSet presAssocID="{F0974B62-A25D-4034-AECB-98FD8E06C489}" presName="node" presStyleLbl="node1" presStyleIdx="1" presStyleCnt="5">
        <dgm:presLayoutVars>
          <dgm:bulletEnabled val="1"/>
        </dgm:presLayoutVars>
      </dgm:prSet>
      <dgm:spPr/>
    </dgm:pt>
    <dgm:pt modelId="{E1321199-96E3-4323-BF77-ABBC65316E48}" type="pres">
      <dgm:prSet presAssocID="{7E808255-A892-4F25-A8BF-E5D0419FE1FA}" presName="sibTrans" presStyleLbl="sibTrans2D1" presStyleIdx="1" presStyleCnt="4"/>
      <dgm:spPr/>
    </dgm:pt>
    <dgm:pt modelId="{4D6BA244-B424-455A-95EB-3DA89194E6D9}" type="pres">
      <dgm:prSet presAssocID="{7E808255-A892-4F25-A8BF-E5D0419FE1FA}" presName="connectorText" presStyleLbl="sibTrans2D1" presStyleIdx="1" presStyleCnt="4"/>
      <dgm:spPr/>
    </dgm:pt>
    <dgm:pt modelId="{4874A090-F22B-44C2-A423-7A20247AB1AD}" type="pres">
      <dgm:prSet presAssocID="{29E82C70-A45E-4715-B9F0-19A279C7F776}" presName="node" presStyleLbl="node1" presStyleIdx="2" presStyleCnt="5">
        <dgm:presLayoutVars>
          <dgm:bulletEnabled val="1"/>
        </dgm:presLayoutVars>
      </dgm:prSet>
      <dgm:spPr/>
    </dgm:pt>
    <dgm:pt modelId="{884B184E-4932-40DE-810C-16A4C58E69A4}" type="pres">
      <dgm:prSet presAssocID="{E3024320-1EBB-4128-B59D-106F33A171F7}" presName="sibTrans" presStyleLbl="sibTrans2D1" presStyleIdx="2" presStyleCnt="4"/>
      <dgm:spPr/>
    </dgm:pt>
    <dgm:pt modelId="{173D2EFE-D026-418E-B445-287B526AE1B0}" type="pres">
      <dgm:prSet presAssocID="{E3024320-1EBB-4128-B59D-106F33A171F7}" presName="connectorText" presStyleLbl="sibTrans2D1" presStyleIdx="2" presStyleCnt="4"/>
      <dgm:spPr/>
    </dgm:pt>
    <dgm:pt modelId="{EAE1A629-7FB5-4099-AEAD-D08170226A4E}" type="pres">
      <dgm:prSet presAssocID="{243F5A19-C6B5-4033-9808-42F4C4F6419E}" presName="node" presStyleLbl="node1" presStyleIdx="3" presStyleCnt="5">
        <dgm:presLayoutVars>
          <dgm:bulletEnabled val="1"/>
        </dgm:presLayoutVars>
      </dgm:prSet>
      <dgm:spPr/>
    </dgm:pt>
    <dgm:pt modelId="{FD812808-9470-4F04-9A1B-B91B29E093E6}" type="pres">
      <dgm:prSet presAssocID="{7D1B493A-33AE-452B-8EFB-61E60CDD0869}" presName="sibTrans" presStyleLbl="sibTrans2D1" presStyleIdx="3" presStyleCnt="4"/>
      <dgm:spPr/>
    </dgm:pt>
    <dgm:pt modelId="{78D3DFE8-4991-4527-BA02-1B3C53A15708}" type="pres">
      <dgm:prSet presAssocID="{7D1B493A-33AE-452B-8EFB-61E60CDD0869}" presName="connectorText" presStyleLbl="sibTrans2D1" presStyleIdx="3" presStyleCnt="4"/>
      <dgm:spPr/>
    </dgm:pt>
    <dgm:pt modelId="{9CC01465-236A-4B9D-A32F-FE42CB70DC63}" type="pres">
      <dgm:prSet presAssocID="{91117A89-C330-42E1-9690-447542A69A79}" presName="node" presStyleLbl="node1" presStyleIdx="4" presStyleCnt="5">
        <dgm:presLayoutVars>
          <dgm:bulletEnabled val="1"/>
        </dgm:presLayoutVars>
      </dgm:prSet>
      <dgm:spPr/>
    </dgm:pt>
  </dgm:ptLst>
  <dgm:cxnLst>
    <dgm:cxn modelId="{7F930E05-8B16-48F3-8A72-959CEA58D2D4}" srcId="{243F5A19-C6B5-4033-9808-42F4C4F6419E}" destId="{CD65C51B-8A38-43AA-B19C-5D1C17992E35}" srcOrd="0" destOrd="0" parTransId="{602F140C-6B0F-4AA7-87DA-52B7AED32B87}" sibTransId="{6F26E9DC-FE63-4CC9-8C52-701A4FD7AE37}"/>
    <dgm:cxn modelId="{24A9B20B-E730-4A17-BD48-F70C0C1B1F02}" type="presOf" srcId="{29E82C70-A45E-4715-B9F0-19A279C7F776}" destId="{4874A090-F22B-44C2-A423-7A20247AB1AD}" srcOrd="0" destOrd="0" presId="urn:microsoft.com/office/officeart/2005/8/layout/process1"/>
    <dgm:cxn modelId="{6E465813-8126-4420-88BB-F925738362F5}" type="presOf" srcId="{7E808255-A892-4F25-A8BF-E5D0419FE1FA}" destId="{E1321199-96E3-4323-BF77-ABBC65316E48}" srcOrd="0" destOrd="0" presId="urn:microsoft.com/office/officeart/2005/8/layout/process1"/>
    <dgm:cxn modelId="{63C8AD15-C07C-4A68-9F55-E93E3DB41830}" type="presOf" srcId="{8B2004D0-D6BB-44A7-A1BC-B4048055BAB5}" destId="{7B428EEE-5E3F-4D02-B09C-633DB916EEC0}" srcOrd="1" destOrd="0" presId="urn:microsoft.com/office/officeart/2005/8/layout/process1"/>
    <dgm:cxn modelId="{95295022-24C7-4A12-A236-3517DC444B16}" type="presOf" srcId="{7D1B493A-33AE-452B-8EFB-61E60CDD0869}" destId="{78D3DFE8-4991-4527-BA02-1B3C53A15708}" srcOrd="1" destOrd="0" presId="urn:microsoft.com/office/officeart/2005/8/layout/process1"/>
    <dgm:cxn modelId="{59B49638-7EBC-41F0-899D-91D3D099E5A7}" type="presOf" srcId="{D649E8FC-8296-4056-9BAC-EA952EB272E7}" destId="{19EC2CC7-41EE-4BD6-BAA8-A20A457B494A}" srcOrd="0" destOrd="0" presId="urn:microsoft.com/office/officeart/2005/8/layout/process1"/>
    <dgm:cxn modelId="{4CBAAD5B-CE68-462B-8787-866CD5C7D289}" srcId="{91117A89-C330-42E1-9690-447542A69A79}" destId="{5E289DBE-C6F7-426D-B3F6-49FFD81FD71B}" srcOrd="0" destOrd="0" parTransId="{84D666BE-64B3-4AFF-A5C1-88DBAD116B7D}" sibTransId="{0BB8D489-CF5B-4B13-8BC0-040146F7B241}"/>
    <dgm:cxn modelId="{F9011E5F-4F11-4EA3-8F27-8C5EA52E2162}" type="presOf" srcId="{CD65C51B-8A38-43AA-B19C-5D1C17992E35}" destId="{EAE1A629-7FB5-4099-AEAD-D08170226A4E}" srcOrd="0" destOrd="1" presId="urn:microsoft.com/office/officeart/2005/8/layout/process1"/>
    <dgm:cxn modelId="{099E7350-854E-4EAA-83DB-73E84BC65C04}" srcId="{831B996A-0AC9-444C-8CEA-9F96B3C1E98A}" destId="{F0974B62-A25D-4034-AECB-98FD8E06C489}" srcOrd="1" destOrd="0" parTransId="{6F1366FF-18D4-49B7-8F25-80875AF1A1AF}" sibTransId="{7E808255-A892-4F25-A8BF-E5D0419FE1FA}"/>
    <dgm:cxn modelId="{9FACC050-C445-47B9-9C2F-3DE3FC54E486}" srcId="{831B996A-0AC9-444C-8CEA-9F96B3C1E98A}" destId="{D649E8FC-8296-4056-9BAC-EA952EB272E7}" srcOrd="0" destOrd="0" parTransId="{CC3C503D-F58C-46CF-A0BA-4B9623EF94B7}" sibTransId="{8B2004D0-D6BB-44A7-A1BC-B4048055BAB5}"/>
    <dgm:cxn modelId="{E1253477-D6FF-4875-A3AC-80F9C85276B0}" type="presOf" srcId="{243F5A19-C6B5-4033-9808-42F4C4F6419E}" destId="{EAE1A629-7FB5-4099-AEAD-D08170226A4E}" srcOrd="0" destOrd="0" presId="urn:microsoft.com/office/officeart/2005/8/layout/process1"/>
    <dgm:cxn modelId="{29DC535A-669F-460D-8BA9-4D150F9D2B8A}" srcId="{831B996A-0AC9-444C-8CEA-9F96B3C1E98A}" destId="{29E82C70-A45E-4715-B9F0-19A279C7F776}" srcOrd="2" destOrd="0" parTransId="{60CD9D28-8F55-4320-A8A4-A461656E380A}" sibTransId="{E3024320-1EBB-4128-B59D-106F33A171F7}"/>
    <dgm:cxn modelId="{8248687C-42B8-4F0E-8959-2E4EE6FF152D}" type="presOf" srcId="{E3024320-1EBB-4128-B59D-106F33A171F7}" destId="{173D2EFE-D026-418E-B445-287B526AE1B0}" srcOrd="1" destOrd="0" presId="urn:microsoft.com/office/officeart/2005/8/layout/process1"/>
    <dgm:cxn modelId="{0BE2C883-55BE-4C98-914D-18B17E690034}" type="presOf" srcId="{AD938B87-93B0-410A-B704-770584F8D1FA}" destId="{4874A090-F22B-44C2-A423-7A20247AB1AD}" srcOrd="0" destOrd="1" presId="urn:microsoft.com/office/officeart/2005/8/layout/process1"/>
    <dgm:cxn modelId="{13EB4492-BB88-4E43-9168-F7ACCDC11B53}" srcId="{831B996A-0AC9-444C-8CEA-9F96B3C1E98A}" destId="{243F5A19-C6B5-4033-9808-42F4C4F6419E}" srcOrd="3" destOrd="0" parTransId="{B3989140-917A-4284-AC49-77E7EF929C18}" sibTransId="{7D1B493A-33AE-452B-8EFB-61E60CDD0869}"/>
    <dgm:cxn modelId="{45AD039B-797E-4C29-89AE-CD3CC7BAD6BB}" type="presOf" srcId="{5E289DBE-C6F7-426D-B3F6-49FFD81FD71B}" destId="{9CC01465-236A-4B9D-A32F-FE42CB70DC63}" srcOrd="0" destOrd="1" presId="urn:microsoft.com/office/officeart/2005/8/layout/process1"/>
    <dgm:cxn modelId="{E1DC319C-B2AC-43A8-82E4-DDDF125659B4}" type="presOf" srcId="{831B996A-0AC9-444C-8CEA-9F96B3C1E98A}" destId="{36CE106D-65C6-4847-8D65-776D29B4492C}" srcOrd="0" destOrd="0" presId="urn:microsoft.com/office/officeart/2005/8/layout/process1"/>
    <dgm:cxn modelId="{17DC6EAC-4AF5-4A93-A2B3-D5E72BC54577}" type="presOf" srcId="{8B2004D0-D6BB-44A7-A1BC-B4048055BAB5}" destId="{3703BD71-00F8-4ECE-B1EE-1715FDE3FBF0}" srcOrd="0" destOrd="0" presId="urn:microsoft.com/office/officeart/2005/8/layout/process1"/>
    <dgm:cxn modelId="{F48BEFC0-CBA6-4C26-A63C-1B2821BBA986}" type="presOf" srcId="{E3024320-1EBB-4128-B59D-106F33A171F7}" destId="{884B184E-4932-40DE-810C-16A4C58E69A4}" srcOrd="0" destOrd="0" presId="urn:microsoft.com/office/officeart/2005/8/layout/process1"/>
    <dgm:cxn modelId="{BBE10BC6-7083-414F-A07A-BEDFF2CDE009}" type="presOf" srcId="{F0974B62-A25D-4034-AECB-98FD8E06C489}" destId="{D8EE5DE1-9137-47D8-A506-D056413623D3}" srcOrd="0" destOrd="0" presId="urn:microsoft.com/office/officeart/2005/8/layout/process1"/>
    <dgm:cxn modelId="{6F13C2C6-1EBF-4D3F-AEEF-2914BCAFDAD2}" srcId="{29E82C70-A45E-4715-B9F0-19A279C7F776}" destId="{AD938B87-93B0-410A-B704-770584F8D1FA}" srcOrd="0" destOrd="0" parTransId="{54ED4CA2-3177-4D26-800D-7C0095B2ABCF}" sibTransId="{6BF26041-34E3-4ABD-9A45-47BE6323E7AD}"/>
    <dgm:cxn modelId="{8B0878CE-5EDF-473E-8EED-BC45D07E7696}" srcId="{831B996A-0AC9-444C-8CEA-9F96B3C1E98A}" destId="{91117A89-C330-42E1-9690-447542A69A79}" srcOrd="4" destOrd="0" parTransId="{3C83954F-F182-4BA2-B95F-C7D65AA16BCD}" sibTransId="{E248C69A-9071-447A-9964-8F2786A44304}"/>
    <dgm:cxn modelId="{DD7F7AE0-46CB-4D6D-AC8C-0A6973DBA39D}" type="presOf" srcId="{91117A89-C330-42E1-9690-447542A69A79}" destId="{9CC01465-236A-4B9D-A32F-FE42CB70DC63}" srcOrd="0" destOrd="0" presId="urn:microsoft.com/office/officeart/2005/8/layout/process1"/>
    <dgm:cxn modelId="{3835B0E4-DDAE-4B66-98CB-8A198BD9DA16}" type="presOf" srcId="{7E808255-A892-4F25-A8BF-E5D0419FE1FA}" destId="{4D6BA244-B424-455A-95EB-3DA89194E6D9}" srcOrd="1" destOrd="0" presId="urn:microsoft.com/office/officeart/2005/8/layout/process1"/>
    <dgm:cxn modelId="{B2A119EF-5B9F-4CA3-A023-C43F6EB67410}" type="presOf" srcId="{7D1B493A-33AE-452B-8EFB-61E60CDD0869}" destId="{FD812808-9470-4F04-9A1B-B91B29E093E6}" srcOrd="0" destOrd="0" presId="urn:microsoft.com/office/officeart/2005/8/layout/process1"/>
    <dgm:cxn modelId="{9C0DE9A3-0774-411F-B843-DEEABD75C9EC}" type="presParOf" srcId="{36CE106D-65C6-4847-8D65-776D29B4492C}" destId="{19EC2CC7-41EE-4BD6-BAA8-A20A457B494A}" srcOrd="0" destOrd="0" presId="urn:microsoft.com/office/officeart/2005/8/layout/process1"/>
    <dgm:cxn modelId="{1B2C5F0A-735F-44C2-9A5F-05C7E8BE182C}" type="presParOf" srcId="{36CE106D-65C6-4847-8D65-776D29B4492C}" destId="{3703BD71-00F8-4ECE-B1EE-1715FDE3FBF0}" srcOrd="1" destOrd="0" presId="urn:microsoft.com/office/officeart/2005/8/layout/process1"/>
    <dgm:cxn modelId="{0EB9776B-1AD4-4CF9-A12A-8A3BAE0CACF7}" type="presParOf" srcId="{3703BD71-00F8-4ECE-B1EE-1715FDE3FBF0}" destId="{7B428EEE-5E3F-4D02-B09C-633DB916EEC0}" srcOrd="0" destOrd="0" presId="urn:microsoft.com/office/officeart/2005/8/layout/process1"/>
    <dgm:cxn modelId="{54599FDF-08E7-4B04-B613-49878843C594}" type="presParOf" srcId="{36CE106D-65C6-4847-8D65-776D29B4492C}" destId="{D8EE5DE1-9137-47D8-A506-D056413623D3}" srcOrd="2" destOrd="0" presId="urn:microsoft.com/office/officeart/2005/8/layout/process1"/>
    <dgm:cxn modelId="{78AC85B2-37F9-422E-8EC5-C6C6AD3FA642}" type="presParOf" srcId="{36CE106D-65C6-4847-8D65-776D29B4492C}" destId="{E1321199-96E3-4323-BF77-ABBC65316E48}" srcOrd="3" destOrd="0" presId="urn:microsoft.com/office/officeart/2005/8/layout/process1"/>
    <dgm:cxn modelId="{07805F2F-8EE8-46B1-BC8B-34C5F07278D8}" type="presParOf" srcId="{E1321199-96E3-4323-BF77-ABBC65316E48}" destId="{4D6BA244-B424-455A-95EB-3DA89194E6D9}" srcOrd="0" destOrd="0" presId="urn:microsoft.com/office/officeart/2005/8/layout/process1"/>
    <dgm:cxn modelId="{372A9A1C-0A6D-4A0C-959B-2DCD202FAD3D}" type="presParOf" srcId="{36CE106D-65C6-4847-8D65-776D29B4492C}" destId="{4874A090-F22B-44C2-A423-7A20247AB1AD}" srcOrd="4" destOrd="0" presId="urn:microsoft.com/office/officeart/2005/8/layout/process1"/>
    <dgm:cxn modelId="{70FF78C3-25F8-4F38-8335-9220FAF7DF57}" type="presParOf" srcId="{36CE106D-65C6-4847-8D65-776D29B4492C}" destId="{884B184E-4932-40DE-810C-16A4C58E69A4}" srcOrd="5" destOrd="0" presId="urn:microsoft.com/office/officeart/2005/8/layout/process1"/>
    <dgm:cxn modelId="{87B3DAB9-A8B2-4A8A-BB1D-1109BBB26674}" type="presParOf" srcId="{884B184E-4932-40DE-810C-16A4C58E69A4}" destId="{173D2EFE-D026-418E-B445-287B526AE1B0}" srcOrd="0" destOrd="0" presId="urn:microsoft.com/office/officeart/2005/8/layout/process1"/>
    <dgm:cxn modelId="{1DD7F871-04F9-405C-AA35-2857CC56198D}" type="presParOf" srcId="{36CE106D-65C6-4847-8D65-776D29B4492C}" destId="{EAE1A629-7FB5-4099-AEAD-D08170226A4E}" srcOrd="6" destOrd="0" presId="urn:microsoft.com/office/officeart/2005/8/layout/process1"/>
    <dgm:cxn modelId="{16BE25B4-9526-42CE-A106-A568814D70BE}" type="presParOf" srcId="{36CE106D-65C6-4847-8D65-776D29B4492C}" destId="{FD812808-9470-4F04-9A1B-B91B29E093E6}" srcOrd="7" destOrd="0" presId="urn:microsoft.com/office/officeart/2005/8/layout/process1"/>
    <dgm:cxn modelId="{8D69F678-FDF2-48B4-8768-521B71B08EC5}" type="presParOf" srcId="{FD812808-9470-4F04-9A1B-B91B29E093E6}" destId="{78D3DFE8-4991-4527-BA02-1B3C53A15708}" srcOrd="0" destOrd="0" presId="urn:microsoft.com/office/officeart/2005/8/layout/process1"/>
    <dgm:cxn modelId="{D3AB5D01-066E-4020-B3D7-F830818C9EAA}" type="presParOf" srcId="{36CE106D-65C6-4847-8D65-776D29B4492C}" destId="{9CC01465-236A-4B9D-A32F-FE42CB70DC6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B0A6C-14C1-4D09-9C3B-F9EBD2FABC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72A3F79C-E01B-431C-8BB3-1E0C59AEC0CC}">
      <dgm:prSet phldrT="[Texto]" custT="1"/>
      <dgm:spPr>
        <a:solidFill>
          <a:srgbClr val="78BE20"/>
        </a:solidFill>
        <a:ln w="76200">
          <a:solidFill>
            <a:schemeClr val="bg1"/>
          </a:solidFill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CRECIMIENTO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VERDE </a:t>
          </a:r>
        </a:p>
      </dgm:t>
    </dgm:pt>
    <dgm:pt modelId="{6B9078FD-BFB6-4912-8438-5672308ACAF0}" type="parTrans" cxnId="{ADA3E494-0733-4CB3-A690-ADF04E98BE33}">
      <dgm:prSet/>
      <dgm:spPr/>
      <dgm:t>
        <a:bodyPr/>
        <a:lstStyle/>
        <a:p>
          <a:endParaRPr lang="es-CR" sz="1400"/>
        </a:p>
      </dgm:t>
    </dgm:pt>
    <dgm:pt modelId="{31BB042F-B9F2-41C7-A6D7-80A4D333444D}" type="sibTrans" cxnId="{ADA3E494-0733-4CB3-A690-ADF04E98BE33}">
      <dgm:prSet/>
      <dgm:spPr/>
      <dgm:t>
        <a:bodyPr/>
        <a:lstStyle/>
        <a:p>
          <a:endParaRPr lang="es-CR" sz="1400"/>
        </a:p>
      </dgm:t>
    </dgm:pt>
    <dgm:pt modelId="{CB13E0C5-895E-4659-891A-622B05B5CF65}">
      <dgm:prSet phldrT="[Texto]" custT="1"/>
      <dgm:spPr>
        <a:solidFill>
          <a:srgbClr val="4A7729"/>
        </a:solidFill>
        <a:ln w="76200">
          <a:solidFill>
            <a:schemeClr val="bg1"/>
          </a:solidFill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DESCUBRE</a:t>
          </a:r>
        </a:p>
      </dgm:t>
    </dgm:pt>
    <dgm:pt modelId="{5FEE5B3E-E74A-4316-92BE-F27AD376A284}" type="parTrans" cxnId="{603178AD-A696-4BEB-833F-F5A510CD4A15}">
      <dgm:prSet/>
      <dgm:spPr/>
      <dgm:t>
        <a:bodyPr/>
        <a:lstStyle/>
        <a:p>
          <a:endParaRPr lang="es-CR" sz="1400"/>
        </a:p>
      </dgm:t>
    </dgm:pt>
    <dgm:pt modelId="{61370B97-D2E9-4809-B1D9-C5C966E3A0B4}" type="sibTrans" cxnId="{603178AD-A696-4BEB-833F-F5A510CD4A15}">
      <dgm:prSet/>
      <dgm:spPr/>
      <dgm:t>
        <a:bodyPr/>
        <a:lstStyle/>
        <a:p>
          <a:endParaRPr lang="es-CR" sz="1400"/>
        </a:p>
      </dgm:t>
    </dgm:pt>
    <dgm:pt modelId="{4916F564-8C2C-4E78-8EC7-6558E8781A5D}">
      <dgm:prSet phldrT="[Texto]" custT="1"/>
      <dgm:spPr>
        <a:solidFill>
          <a:srgbClr val="4073C9"/>
        </a:solidFill>
        <a:ln w="76200">
          <a:solidFill>
            <a:schemeClr val="bg1"/>
          </a:solidFill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ALIVIO 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COVID-19</a:t>
          </a:r>
        </a:p>
      </dgm:t>
    </dgm:pt>
    <dgm:pt modelId="{A64F9657-10C6-4858-80E5-3BD91E168BF8}" type="parTrans" cxnId="{6F0BDCEC-9D75-4C4D-810D-CA4BB98C8AC5}">
      <dgm:prSet/>
      <dgm:spPr/>
      <dgm:t>
        <a:bodyPr/>
        <a:lstStyle/>
        <a:p>
          <a:endParaRPr lang="es-CR" sz="1400"/>
        </a:p>
      </dgm:t>
    </dgm:pt>
    <dgm:pt modelId="{60C3C629-3403-40B0-B9D5-88CEC84297A7}" type="sibTrans" cxnId="{6F0BDCEC-9D75-4C4D-810D-CA4BB98C8AC5}">
      <dgm:prSet/>
      <dgm:spPr/>
      <dgm:t>
        <a:bodyPr/>
        <a:lstStyle/>
        <a:p>
          <a:endParaRPr lang="es-CR" sz="1400"/>
        </a:p>
      </dgm:t>
    </dgm:pt>
    <dgm:pt modelId="{F5AAFBF8-34CE-4B78-BB59-0AEFFF501055}" type="pres">
      <dgm:prSet presAssocID="{001B0A6C-14C1-4D09-9C3B-F9EBD2FABC14}" presName="diagram" presStyleCnt="0">
        <dgm:presLayoutVars>
          <dgm:dir/>
          <dgm:resizeHandles val="exact"/>
        </dgm:presLayoutVars>
      </dgm:prSet>
      <dgm:spPr/>
    </dgm:pt>
    <dgm:pt modelId="{59D65D15-9B4F-4B00-A5FF-AAD38E6030F2}" type="pres">
      <dgm:prSet presAssocID="{72A3F79C-E01B-431C-8BB3-1E0C59AEC0CC}" presName="node" presStyleLbl="node1" presStyleIdx="0" presStyleCnt="3">
        <dgm:presLayoutVars>
          <dgm:bulletEnabled val="1"/>
        </dgm:presLayoutVars>
      </dgm:prSet>
      <dgm:spPr/>
    </dgm:pt>
    <dgm:pt modelId="{C75E561D-03C5-4D1C-9855-F59C66376963}" type="pres">
      <dgm:prSet presAssocID="{31BB042F-B9F2-41C7-A6D7-80A4D333444D}" presName="sibTrans" presStyleCnt="0"/>
      <dgm:spPr/>
    </dgm:pt>
    <dgm:pt modelId="{F87B2F42-E1A0-42F2-8B30-451BDC48D8AF}" type="pres">
      <dgm:prSet presAssocID="{CB13E0C5-895E-4659-891A-622B05B5CF65}" presName="node" presStyleLbl="node1" presStyleIdx="1" presStyleCnt="3">
        <dgm:presLayoutVars>
          <dgm:bulletEnabled val="1"/>
        </dgm:presLayoutVars>
      </dgm:prSet>
      <dgm:spPr/>
    </dgm:pt>
    <dgm:pt modelId="{176E643D-6A00-4069-9F66-40EE786DCBF8}" type="pres">
      <dgm:prSet presAssocID="{61370B97-D2E9-4809-B1D9-C5C966E3A0B4}" presName="sibTrans" presStyleCnt="0"/>
      <dgm:spPr/>
    </dgm:pt>
    <dgm:pt modelId="{9DE4F903-AE90-48C8-A30A-DDD9CA39E181}" type="pres">
      <dgm:prSet presAssocID="{4916F564-8C2C-4E78-8EC7-6558E8781A5D}" presName="node" presStyleLbl="node1" presStyleIdx="2" presStyleCnt="3">
        <dgm:presLayoutVars>
          <dgm:bulletEnabled val="1"/>
        </dgm:presLayoutVars>
      </dgm:prSet>
      <dgm:spPr/>
    </dgm:pt>
  </dgm:ptLst>
  <dgm:cxnLst>
    <dgm:cxn modelId="{5459E17F-57A5-46C1-B42A-6531E0B02CD3}" type="presOf" srcId="{4916F564-8C2C-4E78-8EC7-6558E8781A5D}" destId="{9DE4F903-AE90-48C8-A30A-DDD9CA39E181}" srcOrd="0" destOrd="0" presId="urn:microsoft.com/office/officeart/2005/8/layout/default"/>
    <dgm:cxn modelId="{ADA3E494-0733-4CB3-A690-ADF04E98BE33}" srcId="{001B0A6C-14C1-4D09-9C3B-F9EBD2FABC14}" destId="{72A3F79C-E01B-431C-8BB3-1E0C59AEC0CC}" srcOrd="0" destOrd="0" parTransId="{6B9078FD-BFB6-4912-8438-5672308ACAF0}" sibTransId="{31BB042F-B9F2-41C7-A6D7-80A4D333444D}"/>
    <dgm:cxn modelId="{BBDC5695-D81A-4AD1-BF50-5BBF03BFD2A9}" type="presOf" srcId="{CB13E0C5-895E-4659-891A-622B05B5CF65}" destId="{F87B2F42-E1A0-42F2-8B30-451BDC48D8AF}" srcOrd="0" destOrd="0" presId="urn:microsoft.com/office/officeart/2005/8/layout/default"/>
    <dgm:cxn modelId="{603178AD-A696-4BEB-833F-F5A510CD4A15}" srcId="{001B0A6C-14C1-4D09-9C3B-F9EBD2FABC14}" destId="{CB13E0C5-895E-4659-891A-622B05B5CF65}" srcOrd="1" destOrd="0" parTransId="{5FEE5B3E-E74A-4316-92BE-F27AD376A284}" sibTransId="{61370B97-D2E9-4809-B1D9-C5C966E3A0B4}"/>
    <dgm:cxn modelId="{90DABAE7-9804-487A-8A80-4256C0CB4569}" type="presOf" srcId="{001B0A6C-14C1-4D09-9C3B-F9EBD2FABC14}" destId="{F5AAFBF8-34CE-4B78-BB59-0AEFFF501055}" srcOrd="0" destOrd="0" presId="urn:microsoft.com/office/officeart/2005/8/layout/default"/>
    <dgm:cxn modelId="{9B7A29E9-CB41-45D4-B3BF-59A581DA95F8}" type="presOf" srcId="{72A3F79C-E01B-431C-8BB3-1E0C59AEC0CC}" destId="{59D65D15-9B4F-4B00-A5FF-AAD38E6030F2}" srcOrd="0" destOrd="0" presId="urn:microsoft.com/office/officeart/2005/8/layout/default"/>
    <dgm:cxn modelId="{6F0BDCEC-9D75-4C4D-810D-CA4BB98C8AC5}" srcId="{001B0A6C-14C1-4D09-9C3B-F9EBD2FABC14}" destId="{4916F564-8C2C-4E78-8EC7-6558E8781A5D}" srcOrd="2" destOrd="0" parTransId="{A64F9657-10C6-4858-80E5-3BD91E168BF8}" sibTransId="{60C3C629-3403-40B0-B9D5-88CEC84297A7}"/>
    <dgm:cxn modelId="{0C1D513C-0C8F-4D81-B2B9-9A906B1CBDE6}" type="presParOf" srcId="{F5AAFBF8-34CE-4B78-BB59-0AEFFF501055}" destId="{59D65D15-9B4F-4B00-A5FF-AAD38E6030F2}" srcOrd="0" destOrd="0" presId="urn:microsoft.com/office/officeart/2005/8/layout/default"/>
    <dgm:cxn modelId="{481DD052-4AF4-4B71-AF45-96BB4C60A2F4}" type="presParOf" srcId="{F5AAFBF8-34CE-4B78-BB59-0AEFFF501055}" destId="{C75E561D-03C5-4D1C-9855-F59C66376963}" srcOrd="1" destOrd="0" presId="urn:microsoft.com/office/officeart/2005/8/layout/default"/>
    <dgm:cxn modelId="{B1B1960C-54B6-4F36-9CF2-D33F0F365CCB}" type="presParOf" srcId="{F5AAFBF8-34CE-4B78-BB59-0AEFFF501055}" destId="{F87B2F42-E1A0-42F2-8B30-451BDC48D8AF}" srcOrd="2" destOrd="0" presId="urn:microsoft.com/office/officeart/2005/8/layout/default"/>
    <dgm:cxn modelId="{1FCDE372-29C2-47FC-9C90-71A5AA54C4E6}" type="presParOf" srcId="{F5AAFBF8-34CE-4B78-BB59-0AEFFF501055}" destId="{176E643D-6A00-4069-9F66-40EE786DCBF8}" srcOrd="3" destOrd="0" presId="urn:microsoft.com/office/officeart/2005/8/layout/default"/>
    <dgm:cxn modelId="{2D9444F5-E074-4F79-A76A-0ADEE1F1FF9E}" type="presParOf" srcId="{F5AAFBF8-34CE-4B78-BB59-0AEFFF501055}" destId="{9DE4F903-AE90-48C8-A30A-DDD9CA39E18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1B0A6C-14C1-4D09-9C3B-F9EBD2FABC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72A3F79C-E01B-431C-8BB3-1E0C59AEC0CC}">
      <dgm:prSet phldrT="[Texto]" custT="1"/>
      <dgm:spPr>
        <a:solidFill>
          <a:srgbClr val="78BE20"/>
        </a:solidFill>
        <a:ln w="76200">
          <a:solidFill>
            <a:schemeClr val="bg1"/>
          </a:solidFill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CR" sz="1600" dirty="0">
            <a:solidFill>
              <a:schemeClr val="bg1"/>
            </a:solidFill>
            <a:latin typeface="Gotham Black" panose="02000603040000020004" pitchFamily="2" charset="0"/>
          </a:endParaRP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100 EMPRESAS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$1,5 M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(CRUSA-BID)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 </a:t>
          </a:r>
        </a:p>
      </dgm:t>
    </dgm:pt>
    <dgm:pt modelId="{6B9078FD-BFB6-4912-8438-5672308ACAF0}" type="parTrans" cxnId="{ADA3E494-0733-4CB3-A690-ADF04E98BE33}">
      <dgm:prSet/>
      <dgm:spPr/>
      <dgm:t>
        <a:bodyPr/>
        <a:lstStyle/>
        <a:p>
          <a:endParaRPr lang="es-CR" sz="1400"/>
        </a:p>
      </dgm:t>
    </dgm:pt>
    <dgm:pt modelId="{31BB042F-B9F2-41C7-A6D7-80A4D333444D}" type="sibTrans" cxnId="{ADA3E494-0733-4CB3-A690-ADF04E98BE33}">
      <dgm:prSet/>
      <dgm:spPr/>
      <dgm:t>
        <a:bodyPr/>
        <a:lstStyle/>
        <a:p>
          <a:endParaRPr lang="es-CR" sz="1400"/>
        </a:p>
      </dgm:t>
    </dgm:pt>
    <dgm:pt modelId="{CB13E0C5-895E-4659-891A-622B05B5CF65}">
      <dgm:prSet phldrT="[Texto]" custT="1"/>
      <dgm:spPr>
        <a:solidFill>
          <a:srgbClr val="4A7729"/>
        </a:solidFill>
        <a:ln w="76200">
          <a:solidFill>
            <a:schemeClr val="bg1"/>
          </a:solidFill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15 EMPRESAS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$266 K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(SBD)</a:t>
          </a:r>
        </a:p>
      </dgm:t>
    </dgm:pt>
    <dgm:pt modelId="{5FEE5B3E-E74A-4316-92BE-F27AD376A284}" type="parTrans" cxnId="{603178AD-A696-4BEB-833F-F5A510CD4A15}">
      <dgm:prSet/>
      <dgm:spPr/>
      <dgm:t>
        <a:bodyPr/>
        <a:lstStyle/>
        <a:p>
          <a:endParaRPr lang="es-CR" sz="1400"/>
        </a:p>
      </dgm:t>
    </dgm:pt>
    <dgm:pt modelId="{61370B97-D2E9-4809-B1D9-C5C966E3A0B4}" type="sibTrans" cxnId="{603178AD-A696-4BEB-833F-F5A510CD4A15}">
      <dgm:prSet/>
      <dgm:spPr/>
      <dgm:t>
        <a:bodyPr/>
        <a:lstStyle/>
        <a:p>
          <a:endParaRPr lang="es-CR" sz="1400"/>
        </a:p>
      </dgm:t>
    </dgm:pt>
    <dgm:pt modelId="{4916F564-8C2C-4E78-8EC7-6558E8781A5D}">
      <dgm:prSet phldrT="[Texto]" custT="1"/>
      <dgm:spPr>
        <a:solidFill>
          <a:srgbClr val="4073C9"/>
        </a:solidFill>
        <a:ln w="76200">
          <a:solidFill>
            <a:schemeClr val="bg1"/>
          </a:solidFill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200 EMPRESAS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$8M</a:t>
          </a:r>
        </a:p>
        <a:p>
          <a:r>
            <a:rPr lang="es-CR" sz="1600" dirty="0">
              <a:solidFill>
                <a:schemeClr val="bg1"/>
              </a:solidFill>
              <a:latin typeface="Gotham Black" panose="02000603040000020004" pitchFamily="2" charset="0"/>
            </a:rPr>
            <a:t>(PROCOMER-SBD?)</a:t>
          </a:r>
        </a:p>
      </dgm:t>
    </dgm:pt>
    <dgm:pt modelId="{A64F9657-10C6-4858-80E5-3BD91E168BF8}" type="parTrans" cxnId="{6F0BDCEC-9D75-4C4D-810D-CA4BB98C8AC5}">
      <dgm:prSet/>
      <dgm:spPr/>
      <dgm:t>
        <a:bodyPr/>
        <a:lstStyle/>
        <a:p>
          <a:endParaRPr lang="es-CR" sz="1400"/>
        </a:p>
      </dgm:t>
    </dgm:pt>
    <dgm:pt modelId="{60C3C629-3403-40B0-B9D5-88CEC84297A7}" type="sibTrans" cxnId="{6F0BDCEC-9D75-4C4D-810D-CA4BB98C8AC5}">
      <dgm:prSet/>
      <dgm:spPr/>
      <dgm:t>
        <a:bodyPr/>
        <a:lstStyle/>
        <a:p>
          <a:endParaRPr lang="es-CR" sz="1400"/>
        </a:p>
      </dgm:t>
    </dgm:pt>
    <dgm:pt modelId="{F5AAFBF8-34CE-4B78-BB59-0AEFFF501055}" type="pres">
      <dgm:prSet presAssocID="{001B0A6C-14C1-4D09-9C3B-F9EBD2FABC14}" presName="diagram" presStyleCnt="0">
        <dgm:presLayoutVars>
          <dgm:dir/>
          <dgm:resizeHandles val="exact"/>
        </dgm:presLayoutVars>
      </dgm:prSet>
      <dgm:spPr/>
    </dgm:pt>
    <dgm:pt modelId="{59D65D15-9B4F-4B00-A5FF-AAD38E6030F2}" type="pres">
      <dgm:prSet presAssocID="{72A3F79C-E01B-431C-8BB3-1E0C59AEC0CC}" presName="node" presStyleLbl="node1" presStyleIdx="0" presStyleCnt="3">
        <dgm:presLayoutVars>
          <dgm:bulletEnabled val="1"/>
        </dgm:presLayoutVars>
      </dgm:prSet>
      <dgm:spPr/>
    </dgm:pt>
    <dgm:pt modelId="{C75E561D-03C5-4D1C-9855-F59C66376963}" type="pres">
      <dgm:prSet presAssocID="{31BB042F-B9F2-41C7-A6D7-80A4D333444D}" presName="sibTrans" presStyleCnt="0"/>
      <dgm:spPr/>
    </dgm:pt>
    <dgm:pt modelId="{F87B2F42-E1A0-42F2-8B30-451BDC48D8AF}" type="pres">
      <dgm:prSet presAssocID="{CB13E0C5-895E-4659-891A-622B05B5CF65}" presName="node" presStyleLbl="node1" presStyleIdx="1" presStyleCnt="3">
        <dgm:presLayoutVars>
          <dgm:bulletEnabled val="1"/>
        </dgm:presLayoutVars>
      </dgm:prSet>
      <dgm:spPr/>
    </dgm:pt>
    <dgm:pt modelId="{176E643D-6A00-4069-9F66-40EE786DCBF8}" type="pres">
      <dgm:prSet presAssocID="{61370B97-D2E9-4809-B1D9-C5C966E3A0B4}" presName="sibTrans" presStyleCnt="0"/>
      <dgm:spPr/>
    </dgm:pt>
    <dgm:pt modelId="{9DE4F903-AE90-48C8-A30A-DDD9CA39E181}" type="pres">
      <dgm:prSet presAssocID="{4916F564-8C2C-4E78-8EC7-6558E8781A5D}" presName="node" presStyleLbl="node1" presStyleIdx="2" presStyleCnt="3">
        <dgm:presLayoutVars>
          <dgm:bulletEnabled val="1"/>
        </dgm:presLayoutVars>
      </dgm:prSet>
      <dgm:spPr/>
    </dgm:pt>
  </dgm:ptLst>
  <dgm:cxnLst>
    <dgm:cxn modelId="{5459E17F-57A5-46C1-B42A-6531E0B02CD3}" type="presOf" srcId="{4916F564-8C2C-4E78-8EC7-6558E8781A5D}" destId="{9DE4F903-AE90-48C8-A30A-DDD9CA39E181}" srcOrd="0" destOrd="0" presId="urn:microsoft.com/office/officeart/2005/8/layout/default"/>
    <dgm:cxn modelId="{ADA3E494-0733-4CB3-A690-ADF04E98BE33}" srcId="{001B0A6C-14C1-4D09-9C3B-F9EBD2FABC14}" destId="{72A3F79C-E01B-431C-8BB3-1E0C59AEC0CC}" srcOrd="0" destOrd="0" parTransId="{6B9078FD-BFB6-4912-8438-5672308ACAF0}" sibTransId="{31BB042F-B9F2-41C7-A6D7-80A4D333444D}"/>
    <dgm:cxn modelId="{BBDC5695-D81A-4AD1-BF50-5BBF03BFD2A9}" type="presOf" srcId="{CB13E0C5-895E-4659-891A-622B05B5CF65}" destId="{F87B2F42-E1A0-42F2-8B30-451BDC48D8AF}" srcOrd="0" destOrd="0" presId="urn:microsoft.com/office/officeart/2005/8/layout/default"/>
    <dgm:cxn modelId="{603178AD-A696-4BEB-833F-F5A510CD4A15}" srcId="{001B0A6C-14C1-4D09-9C3B-F9EBD2FABC14}" destId="{CB13E0C5-895E-4659-891A-622B05B5CF65}" srcOrd="1" destOrd="0" parTransId="{5FEE5B3E-E74A-4316-92BE-F27AD376A284}" sibTransId="{61370B97-D2E9-4809-B1D9-C5C966E3A0B4}"/>
    <dgm:cxn modelId="{90DABAE7-9804-487A-8A80-4256C0CB4569}" type="presOf" srcId="{001B0A6C-14C1-4D09-9C3B-F9EBD2FABC14}" destId="{F5AAFBF8-34CE-4B78-BB59-0AEFFF501055}" srcOrd="0" destOrd="0" presId="urn:microsoft.com/office/officeart/2005/8/layout/default"/>
    <dgm:cxn modelId="{9B7A29E9-CB41-45D4-B3BF-59A581DA95F8}" type="presOf" srcId="{72A3F79C-E01B-431C-8BB3-1E0C59AEC0CC}" destId="{59D65D15-9B4F-4B00-A5FF-AAD38E6030F2}" srcOrd="0" destOrd="0" presId="urn:microsoft.com/office/officeart/2005/8/layout/default"/>
    <dgm:cxn modelId="{6F0BDCEC-9D75-4C4D-810D-CA4BB98C8AC5}" srcId="{001B0A6C-14C1-4D09-9C3B-F9EBD2FABC14}" destId="{4916F564-8C2C-4E78-8EC7-6558E8781A5D}" srcOrd="2" destOrd="0" parTransId="{A64F9657-10C6-4858-80E5-3BD91E168BF8}" sibTransId="{60C3C629-3403-40B0-B9D5-88CEC84297A7}"/>
    <dgm:cxn modelId="{0C1D513C-0C8F-4D81-B2B9-9A906B1CBDE6}" type="presParOf" srcId="{F5AAFBF8-34CE-4B78-BB59-0AEFFF501055}" destId="{59D65D15-9B4F-4B00-A5FF-AAD38E6030F2}" srcOrd="0" destOrd="0" presId="urn:microsoft.com/office/officeart/2005/8/layout/default"/>
    <dgm:cxn modelId="{481DD052-4AF4-4B71-AF45-96BB4C60A2F4}" type="presParOf" srcId="{F5AAFBF8-34CE-4B78-BB59-0AEFFF501055}" destId="{C75E561D-03C5-4D1C-9855-F59C66376963}" srcOrd="1" destOrd="0" presId="urn:microsoft.com/office/officeart/2005/8/layout/default"/>
    <dgm:cxn modelId="{B1B1960C-54B6-4F36-9CF2-D33F0F365CCB}" type="presParOf" srcId="{F5AAFBF8-34CE-4B78-BB59-0AEFFF501055}" destId="{F87B2F42-E1A0-42F2-8B30-451BDC48D8AF}" srcOrd="2" destOrd="0" presId="urn:microsoft.com/office/officeart/2005/8/layout/default"/>
    <dgm:cxn modelId="{1FCDE372-29C2-47FC-9C90-71A5AA54C4E6}" type="presParOf" srcId="{F5AAFBF8-34CE-4B78-BB59-0AEFFF501055}" destId="{176E643D-6A00-4069-9F66-40EE786DCBF8}" srcOrd="3" destOrd="0" presId="urn:microsoft.com/office/officeart/2005/8/layout/default"/>
    <dgm:cxn modelId="{2D9444F5-E074-4F79-A76A-0ADEE1F1FF9E}" type="presParOf" srcId="{F5AAFBF8-34CE-4B78-BB59-0AEFFF501055}" destId="{9DE4F903-AE90-48C8-A30A-DDD9CA39E18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C2CC7-41EE-4BD6-BAA8-A20A457B494A}">
      <dsp:nvSpPr>
        <dsp:cNvPr id="0" name=""/>
        <dsp:cNvSpPr/>
      </dsp:nvSpPr>
      <dsp:spPr>
        <a:xfrm>
          <a:off x="5083" y="379939"/>
          <a:ext cx="1576003" cy="945602"/>
        </a:xfrm>
        <a:prstGeom prst="roundRect">
          <a:avLst>
            <a:gd name="adj" fmla="val 10000"/>
          </a:avLst>
        </a:prstGeom>
        <a:solidFill>
          <a:srgbClr val="6DDAF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CONCURSO</a:t>
          </a:r>
        </a:p>
      </dsp:txBody>
      <dsp:txXfrm>
        <a:off x="32779" y="407635"/>
        <a:ext cx="1520611" cy="890210"/>
      </dsp:txXfrm>
    </dsp:sp>
    <dsp:sp modelId="{3703BD71-00F8-4ECE-B1EE-1715FDE3FBF0}">
      <dsp:nvSpPr>
        <dsp:cNvPr id="0" name=""/>
        <dsp:cNvSpPr/>
      </dsp:nvSpPr>
      <dsp:spPr>
        <a:xfrm>
          <a:off x="1738687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1738687" y="735486"/>
        <a:ext cx="233878" cy="234508"/>
      </dsp:txXfrm>
    </dsp:sp>
    <dsp:sp modelId="{D8EE5DE1-9137-47D8-A506-D056413623D3}">
      <dsp:nvSpPr>
        <dsp:cNvPr id="0" name=""/>
        <dsp:cNvSpPr/>
      </dsp:nvSpPr>
      <dsp:spPr>
        <a:xfrm>
          <a:off x="2211488" y="379939"/>
          <a:ext cx="1576003" cy="945602"/>
        </a:xfrm>
        <a:prstGeom prst="roundRect">
          <a:avLst>
            <a:gd name="adj" fmla="val 10000"/>
          </a:avLst>
        </a:prstGeom>
        <a:solidFill>
          <a:srgbClr val="D9AA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REVISIÓN REQUISITOS ADMISIBILIDAD</a:t>
          </a:r>
        </a:p>
      </dsp:txBody>
      <dsp:txXfrm>
        <a:off x="2239184" y="407635"/>
        <a:ext cx="1520611" cy="890210"/>
      </dsp:txXfrm>
    </dsp:sp>
    <dsp:sp modelId="{E1321199-96E3-4323-BF77-ABBC65316E48}">
      <dsp:nvSpPr>
        <dsp:cNvPr id="0" name=""/>
        <dsp:cNvSpPr/>
      </dsp:nvSpPr>
      <dsp:spPr>
        <a:xfrm>
          <a:off x="3945092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3945092" y="735486"/>
        <a:ext cx="233878" cy="234508"/>
      </dsp:txXfrm>
    </dsp:sp>
    <dsp:sp modelId="{4874A090-F22B-44C2-A423-7A20247AB1AD}">
      <dsp:nvSpPr>
        <dsp:cNvPr id="0" name=""/>
        <dsp:cNvSpPr/>
      </dsp:nvSpPr>
      <dsp:spPr>
        <a:xfrm>
          <a:off x="4417893" y="379939"/>
          <a:ext cx="1576003" cy="945602"/>
        </a:xfrm>
        <a:prstGeom prst="roundRect">
          <a:avLst>
            <a:gd name="adj" fmla="val 10000"/>
          </a:avLst>
        </a:prstGeom>
        <a:solidFill>
          <a:srgbClr val="F25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EVALUACIÓN DE ACUERDO A CRITERIOS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100" kern="1200" dirty="0">
              <a:latin typeface="GothamBook" pitchFamily="50" charset="0"/>
            </a:rPr>
            <a:t>ASESORES</a:t>
          </a:r>
        </a:p>
      </dsp:txBody>
      <dsp:txXfrm>
        <a:off x="4445589" y="407635"/>
        <a:ext cx="1520611" cy="890210"/>
      </dsp:txXfrm>
    </dsp:sp>
    <dsp:sp modelId="{884B184E-4932-40DE-810C-16A4C58E69A4}">
      <dsp:nvSpPr>
        <dsp:cNvPr id="0" name=""/>
        <dsp:cNvSpPr/>
      </dsp:nvSpPr>
      <dsp:spPr>
        <a:xfrm>
          <a:off x="6151497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6151497" y="735486"/>
        <a:ext cx="233878" cy="234508"/>
      </dsp:txXfrm>
    </dsp:sp>
    <dsp:sp modelId="{EAE1A629-7FB5-4099-AEAD-D08170226A4E}">
      <dsp:nvSpPr>
        <dsp:cNvPr id="0" name=""/>
        <dsp:cNvSpPr/>
      </dsp:nvSpPr>
      <dsp:spPr>
        <a:xfrm>
          <a:off x="6624298" y="379939"/>
          <a:ext cx="1576003" cy="945602"/>
        </a:xfrm>
        <a:prstGeom prst="roundRect">
          <a:avLst>
            <a:gd name="adj" fmla="val 10000"/>
          </a:avLst>
        </a:prstGeom>
        <a:solidFill>
          <a:srgbClr val="D9AA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RANKING DE EMPRESAS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100" kern="1200" dirty="0">
              <a:latin typeface="GothamBook" pitchFamily="50" charset="0"/>
            </a:rPr>
            <a:t>POR CALIFICACIÓN</a:t>
          </a:r>
        </a:p>
      </dsp:txBody>
      <dsp:txXfrm>
        <a:off x="6651994" y="407635"/>
        <a:ext cx="1520611" cy="890210"/>
      </dsp:txXfrm>
    </dsp:sp>
    <dsp:sp modelId="{FD812808-9470-4F04-9A1B-B91B29E093E6}">
      <dsp:nvSpPr>
        <dsp:cNvPr id="0" name=""/>
        <dsp:cNvSpPr/>
      </dsp:nvSpPr>
      <dsp:spPr>
        <a:xfrm>
          <a:off x="8357902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8357902" y="735486"/>
        <a:ext cx="233878" cy="234508"/>
      </dsp:txXfrm>
    </dsp:sp>
    <dsp:sp modelId="{9CC01465-236A-4B9D-A32F-FE42CB70DC63}">
      <dsp:nvSpPr>
        <dsp:cNvPr id="0" name=""/>
        <dsp:cNvSpPr/>
      </dsp:nvSpPr>
      <dsp:spPr>
        <a:xfrm>
          <a:off x="8830703" y="379939"/>
          <a:ext cx="1576003" cy="945602"/>
        </a:xfrm>
        <a:prstGeom prst="roundRect">
          <a:avLst>
            <a:gd name="adj" fmla="val 10000"/>
          </a:avLst>
        </a:prstGeom>
        <a:solidFill>
          <a:srgbClr val="F25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JURADO DE SELECCIÓN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100" kern="1200" dirty="0">
              <a:latin typeface="GothamBook" pitchFamily="50" charset="0"/>
            </a:rPr>
            <a:t>INA, PROCOMER,SBD</a:t>
          </a:r>
        </a:p>
      </dsp:txBody>
      <dsp:txXfrm>
        <a:off x="8858399" y="407635"/>
        <a:ext cx="1520611" cy="890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65D15-9B4F-4B00-A5FF-AAD38E6030F2}">
      <dsp:nvSpPr>
        <dsp:cNvPr id="0" name=""/>
        <dsp:cNvSpPr/>
      </dsp:nvSpPr>
      <dsp:spPr>
        <a:xfrm>
          <a:off x="2031473" y="220"/>
          <a:ext cx="2040265" cy="1224159"/>
        </a:xfrm>
        <a:prstGeom prst="rect">
          <a:avLst/>
        </a:prstGeom>
        <a:solidFill>
          <a:srgbClr val="78BE20"/>
        </a:solidFill>
        <a:ln w="76200" cap="flat" cmpd="sng" algn="ctr">
          <a:solidFill>
            <a:schemeClr val="bg1"/>
          </a:solidFill>
          <a:prstDash val="solid"/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CRECIMIENTO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VERDE </a:t>
          </a:r>
        </a:p>
      </dsp:txBody>
      <dsp:txXfrm>
        <a:off x="2031473" y="220"/>
        <a:ext cx="2040265" cy="1224159"/>
      </dsp:txXfrm>
    </dsp:sp>
    <dsp:sp modelId="{F87B2F42-E1A0-42F2-8B30-451BDC48D8AF}">
      <dsp:nvSpPr>
        <dsp:cNvPr id="0" name=""/>
        <dsp:cNvSpPr/>
      </dsp:nvSpPr>
      <dsp:spPr>
        <a:xfrm>
          <a:off x="4275766" y="220"/>
          <a:ext cx="2040265" cy="1224159"/>
        </a:xfrm>
        <a:prstGeom prst="rect">
          <a:avLst/>
        </a:prstGeom>
        <a:solidFill>
          <a:srgbClr val="4A7729"/>
        </a:solidFill>
        <a:ln w="76200" cap="flat" cmpd="sng" algn="ctr">
          <a:solidFill>
            <a:schemeClr val="bg1"/>
          </a:solidFill>
          <a:prstDash val="solid"/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DESCUBRE</a:t>
          </a:r>
        </a:p>
      </dsp:txBody>
      <dsp:txXfrm>
        <a:off x="4275766" y="220"/>
        <a:ext cx="2040265" cy="1224159"/>
      </dsp:txXfrm>
    </dsp:sp>
    <dsp:sp modelId="{9DE4F903-AE90-48C8-A30A-DDD9CA39E181}">
      <dsp:nvSpPr>
        <dsp:cNvPr id="0" name=""/>
        <dsp:cNvSpPr/>
      </dsp:nvSpPr>
      <dsp:spPr>
        <a:xfrm>
          <a:off x="6520059" y="220"/>
          <a:ext cx="2040265" cy="1224159"/>
        </a:xfrm>
        <a:prstGeom prst="rect">
          <a:avLst/>
        </a:prstGeom>
        <a:solidFill>
          <a:srgbClr val="4073C9"/>
        </a:solidFill>
        <a:ln w="76200" cap="flat" cmpd="sng" algn="ctr">
          <a:solidFill>
            <a:schemeClr val="bg1"/>
          </a:solidFill>
          <a:prstDash val="solid"/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ALIVIO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COVID-19</a:t>
          </a:r>
        </a:p>
      </dsp:txBody>
      <dsp:txXfrm>
        <a:off x="6520059" y="220"/>
        <a:ext cx="2040265" cy="1224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65D15-9B4F-4B00-A5FF-AAD38E6030F2}">
      <dsp:nvSpPr>
        <dsp:cNvPr id="0" name=""/>
        <dsp:cNvSpPr/>
      </dsp:nvSpPr>
      <dsp:spPr>
        <a:xfrm>
          <a:off x="2031473" y="220"/>
          <a:ext cx="2040265" cy="1224159"/>
        </a:xfrm>
        <a:prstGeom prst="rect">
          <a:avLst/>
        </a:prstGeom>
        <a:solidFill>
          <a:srgbClr val="78BE20"/>
        </a:solidFill>
        <a:ln w="76200" cap="flat" cmpd="sng" algn="ctr">
          <a:solidFill>
            <a:schemeClr val="bg1"/>
          </a:solidFill>
          <a:prstDash val="solid"/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600" kern="1200" dirty="0">
            <a:solidFill>
              <a:schemeClr val="bg1"/>
            </a:solidFill>
            <a:latin typeface="Gotham Black" panose="02000603040000020004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100 EMPRESAS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$1,5 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(CRUSA-BID)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 </a:t>
          </a:r>
        </a:p>
      </dsp:txBody>
      <dsp:txXfrm>
        <a:off x="2031473" y="220"/>
        <a:ext cx="2040265" cy="1224159"/>
      </dsp:txXfrm>
    </dsp:sp>
    <dsp:sp modelId="{F87B2F42-E1A0-42F2-8B30-451BDC48D8AF}">
      <dsp:nvSpPr>
        <dsp:cNvPr id="0" name=""/>
        <dsp:cNvSpPr/>
      </dsp:nvSpPr>
      <dsp:spPr>
        <a:xfrm>
          <a:off x="4275766" y="220"/>
          <a:ext cx="2040265" cy="1224159"/>
        </a:xfrm>
        <a:prstGeom prst="rect">
          <a:avLst/>
        </a:prstGeom>
        <a:solidFill>
          <a:srgbClr val="4A7729"/>
        </a:solidFill>
        <a:ln w="76200" cap="flat" cmpd="sng" algn="ctr">
          <a:solidFill>
            <a:schemeClr val="bg1"/>
          </a:solidFill>
          <a:prstDash val="solid"/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15 EMPRESAS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$266 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(SBD)</a:t>
          </a:r>
        </a:p>
      </dsp:txBody>
      <dsp:txXfrm>
        <a:off x="4275766" y="220"/>
        <a:ext cx="2040265" cy="1224159"/>
      </dsp:txXfrm>
    </dsp:sp>
    <dsp:sp modelId="{9DE4F903-AE90-48C8-A30A-DDD9CA39E181}">
      <dsp:nvSpPr>
        <dsp:cNvPr id="0" name=""/>
        <dsp:cNvSpPr/>
      </dsp:nvSpPr>
      <dsp:spPr>
        <a:xfrm>
          <a:off x="6520059" y="220"/>
          <a:ext cx="2040265" cy="1224159"/>
        </a:xfrm>
        <a:prstGeom prst="rect">
          <a:avLst/>
        </a:prstGeom>
        <a:solidFill>
          <a:srgbClr val="4073C9"/>
        </a:solidFill>
        <a:ln w="76200" cap="flat" cmpd="sng" algn="ctr">
          <a:solidFill>
            <a:schemeClr val="bg1"/>
          </a:solidFill>
          <a:prstDash val="solid"/>
          <a:rou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200 EMPRESAS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$8M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chemeClr val="bg1"/>
              </a:solidFill>
              <a:latin typeface="Gotham Black" panose="02000603040000020004" pitchFamily="2" charset="0"/>
            </a:rPr>
            <a:t>(PROCOMER-SBD?)</a:t>
          </a:r>
        </a:p>
      </dsp:txBody>
      <dsp:txXfrm>
        <a:off x="6520059" y="220"/>
        <a:ext cx="2040265" cy="122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FDDF1-8ACF-4AFE-B9D8-150C699C8879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2300F-4A18-4E29-9C95-F44D6AABB0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829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0DA4A-633E-4232-9699-744381759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47642A-82E8-43C2-8D45-39E523417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FD16C-A802-4D75-A13D-525E2831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9BE90-3246-474F-B3D9-1E1F5FD4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C714B-4A59-4D62-A2B4-78C90613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5617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17AED-6C3D-4957-8425-78679BE7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71FC96-EB40-46EE-8D7B-0DB9F741C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3435A5-1B79-4D40-86C7-2F74F5DC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682FF8-26D4-4B2F-9703-D3904DB8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B7076-6271-470D-BC06-0935CD27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089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5925AE-6CCA-40D9-86D3-CCE51B45E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620BFD-83E9-43E2-A9AE-2563C190C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CA6CE-87D5-4531-8DB9-8869BFD1B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ABC54E-8A4B-4EA4-919C-895BCC87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09C6F-8B3F-4A97-A8BB-DB04A63F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338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DC3B5-EB0F-46B6-A2ED-7C11160B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C783BF-E072-418B-9C99-504246DD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5A69B6-FD34-4829-B4EF-1681CD37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4D1E7-D069-45E8-A0BC-69111240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19C206-2191-4ED0-BE9B-3A3B0946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7544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9C81B-4356-4E78-B9C6-5F49D642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DF8122-055A-4FB8-8997-2AEB8C452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5F41C-BC61-404B-A332-CA11B957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D3CA3-F815-43E0-98A1-69833771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117FC3-E8D0-4886-BCD9-55292FC5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169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01899-B8D3-4F8D-BA4F-FEF27DCF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EDF7D-250A-408B-8D95-4040D5F7E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85B1C8-00AA-4DBC-A51F-A55A3DAA0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A4BAEA-6AFB-41CF-9E52-F11375C2D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7E2211-568C-4E0B-87CC-8AD9CB11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F3FC0-0737-4328-96E0-76AED291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0754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EB4DF-E30A-4B18-84D0-5E30D1DC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5E06BC-081E-4D26-9990-F4C7A73DC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13061-B598-4809-8B3B-B866DEF84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31929E-555B-4B42-B3C8-FC9564815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925734-5545-4B80-90BA-F70FD1A31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EE69BF-BD7A-4E53-AFAF-D22246A6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B228F2-2628-4307-A0A2-DF965725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0E5CAE-5CFB-4AE7-BF0D-0F449275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615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FAB89-BF32-4F0B-BE42-8AD12D06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9E4825-8A01-4484-AA37-0A889B36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084BB0-254C-4DCE-8CB5-5959F811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B1AFD4-BB78-46E4-9CE6-58A9426A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9728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FD30A-FD9B-4322-9727-DD978F4CE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2753F7-4BCC-4B4D-9702-62C7527D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50E5A8-6831-4DB8-8DF3-345AE326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804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7A1DF-C293-4278-AC42-F7558BAF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6DF85-9496-453E-A9CE-623A64E1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C8A452-7FE5-4DE1-9C44-A44CB68E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ADDF03-F9CC-4940-9931-61E80311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8A05-5920-47CB-B71E-C15E7CFE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95076E-87A0-444E-A88E-E5DABF7F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438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3E590-98F2-4E7B-BAE7-383F244D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ABD57E-9CB2-4098-880F-80821C4B2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EC2CE2-AC69-497D-8182-60B944B68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C05B28-AA72-443A-A8CC-3F8F307A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4C1994-38E2-44B4-9B4A-D794F760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943616-AA6D-48FE-91B8-AAA7104D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0364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979F26-B83E-448A-9098-5DE20550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9487E1-9625-4C5E-8CE2-8167C41EA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A8A21C-2DA7-4580-8866-1CDD66A75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CDA5-9165-49AD-872C-D108C1D70145}" type="datetimeFigureOut">
              <a:rPr lang="es-CR" smtClean="0"/>
              <a:t>3/4/2020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38483C-229E-482C-AF9E-BB20A67BA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9FFE7E-A1FF-445C-A6BD-E682623F4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2601-EBA1-4CCD-92BD-2DC6399B0BC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5422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9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22.png"/><Relationship Id="rId5" Type="http://schemas.openxmlformats.org/officeDocument/2006/relationships/diagramData" Target="../diagrams/data1.xml"/><Relationship Id="rId10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339248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BDE4C92-3948-437A-BA4F-4FD02B1ABFA6}"/>
              </a:ext>
            </a:extLst>
          </p:cNvPr>
          <p:cNvSpPr/>
          <p:nvPr/>
        </p:nvSpPr>
        <p:spPr>
          <a:xfrm>
            <a:off x="193419" y="4560102"/>
            <a:ext cx="3580505" cy="2794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MESES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(MAYO-JULIO)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ASESORÍA EMPRESARIAL Y FINANCIERA 1:1</a:t>
            </a:r>
          </a:p>
          <a:p>
            <a:pPr algn="ctr"/>
            <a:r>
              <a:rPr lang="es-E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 MODELO DE NEGOCIO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SEMILLA </a:t>
            </a: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(INSUMOS Y TRABAJO)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Hexágono 20">
            <a:extLst>
              <a:ext uri="{FF2B5EF4-FFF2-40B4-BE49-F238E27FC236}">
                <a16:creationId xmlns:a16="http://schemas.microsoft.com/office/drawing/2014/main" id="{316D9400-6130-4A83-9F93-94E16620A408}"/>
              </a:ext>
            </a:extLst>
          </p:cNvPr>
          <p:cNvSpPr/>
          <p:nvPr/>
        </p:nvSpPr>
        <p:spPr>
          <a:xfrm rot="5400000">
            <a:off x="760266" y="1673408"/>
            <a:ext cx="2520000" cy="2520000"/>
          </a:xfrm>
          <a:prstGeom prst="hexagon">
            <a:avLst/>
          </a:prstGeom>
          <a:solidFill>
            <a:srgbClr val="6DDAF2"/>
          </a:solidFill>
          <a:ln w="254000" cap="rnd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2" name="Hexágono 21">
            <a:extLst>
              <a:ext uri="{FF2B5EF4-FFF2-40B4-BE49-F238E27FC236}">
                <a16:creationId xmlns:a16="http://schemas.microsoft.com/office/drawing/2014/main" id="{03C6E2BC-FFED-4FC0-8624-E11A473B2AAF}"/>
              </a:ext>
            </a:extLst>
          </p:cNvPr>
          <p:cNvSpPr/>
          <p:nvPr/>
        </p:nvSpPr>
        <p:spPr>
          <a:xfrm rot="5400000">
            <a:off x="4692680" y="1747456"/>
            <a:ext cx="2520000" cy="2520000"/>
          </a:xfrm>
          <a:prstGeom prst="hexagon">
            <a:avLst/>
          </a:prstGeom>
          <a:solidFill>
            <a:srgbClr val="D9AA1E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5541AB05-D638-4432-9CFB-036F4E4DB378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821" y="2969047"/>
            <a:ext cx="731702" cy="900000"/>
          </a:xfrm>
          <a:prstGeom prst="rect">
            <a:avLst/>
          </a:prstGeom>
        </p:spPr>
      </p:pic>
      <p:sp>
        <p:nvSpPr>
          <p:cNvPr id="24" name="Hexágono 23">
            <a:extLst>
              <a:ext uri="{FF2B5EF4-FFF2-40B4-BE49-F238E27FC236}">
                <a16:creationId xmlns:a16="http://schemas.microsoft.com/office/drawing/2014/main" id="{8B97BBA3-B448-4BD0-B2DA-B57A1A234C5A}"/>
              </a:ext>
            </a:extLst>
          </p:cNvPr>
          <p:cNvSpPr/>
          <p:nvPr/>
        </p:nvSpPr>
        <p:spPr>
          <a:xfrm rot="5400000">
            <a:off x="8774464" y="1775008"/>
            <a:ext cx="2520000" cy="2520000"/>
          </a:xfrm>
          <a:prstGeom prst="hexagon">
            <a:avLst/>
          </a:prstGeom>
          <a:solidFill>
            <a:srgbClr val="F25430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0B3EE565-3B32-4DAE-B647-D24070574233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236" y="2943029"/>
            <a:ext cx="932456" cy="900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ED923324-50F0-4BCA-A59B-A44783F2AB92}"/>
              </a:ext>
            </a:extLst>
          </p:cNvPr>
          <p:cNvSpPr/>
          <p:nvPr/>
        </p:nvSpPr>
        <p:spPr>
          <a:xfrm>
            <a:off x="655016" y="2296698"/>
            <a:ext cx="273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ETAPA 1 “ESTABILIZACIÓN”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5AA2DF3-4357-49C2-8048-0476415576C1}"/>
              </a:ext>
            </a:extLst>
          </p:cNvPr>
          <p:cNvSpPr/>
          <p:nvPr/>
        </p:nvSpPr>
        <p:spPr>
          <a:xfrm>
            <a:off x="4587430" y="2329851"/>
            <a:ext cx="273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ETAPA  2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“RECONVERSIÓN”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7B69F7A-D590-460A-BFD3-698C9141D1AB}"/>
              </a:ext>
            </a:extLst>
          </p:cNvPr>
          <p:cNvSpPr/>
          <p:nvPr/>
        </p:nvSpPr>
        <p:spPr>
          <a:xfrm>
            <a:off x="8669214" y="2341473"/>
            <a:ext cx="273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ETAPA 3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“ACELERACIÓN”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3320" y="612990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PROYECTO ALIVIO</a:t>
            </a:r>
            <a:b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3 ETAPAS - 3 SOLUCIONES</a:t>
            </a:r>
            <a:b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Gotham Blac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011F1426-C160-4B9A-A62F-4A95D10D11A5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35" y="3007456"/>
            <a:ext cx="946730" cy="900000"/>
          </a:xfrm>
          <a:prstGeom prst="rect">
            <a:avLst/>
          </a:prstGeom>
        </p:spPr>
      </p:pic>
      <p:sp>
        <p:nvSpPr>
          <p:cNvPr id="29" name="Rectángulo 28">
            <a:extLst>
              <a:ext uri="{FF2B5EF4-FFF2-40B4-BE49-F238E27FC236}">
                <a16:creationId xmlns:a16="http://schemas.microsoft.com/office/drawing/2014/main" id="{42E35831-356D-4DC6-A618-992C66D76470}"/>
              </a:ext>
            </a:extLst>
          </p:cNvPr>
          <p:cNvSpPr/>
          <p:nvPr/>
        </p:nvSpPr>
        <p:spPr>
          <a:xfrm>
            <a:off x="3955849" y="4472638"/>
            <a:ext cx="3993662" cy="2794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6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MESES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(AGOSTO-OCTUBRE)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ASESORÍA EMPRESARIAL Y FINANCIERA 1:1</a:t>
            </a:r>
          </a:p>
          <a:p>
            <a:pPr algn="ctr"/>
            <a:r>
              <a:rPr lang="es-E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RECONVERSÓN PRODUCTIVA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SEMILLA </a:t>
            </a: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(INSUMOS Y EQUIPO)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9A0C2FB-4204-4A13-AFCC-29515E3AB82A}"/>
              </a:ext>
            </a:extLst>
          </p:cNvPr>
          <p:cNvSpPr/>
          <p:nvPr/>
        </p:nvSpPr>
        <p:spPr>
          <a:xfrm>
            <a:off x="8303508" y="4652455"/>
            <a:ext cx="3461911" cy="2794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MESES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(NOVIEMBRE-FEBRERO 2021</a:t>
            </a: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ASESORÍA EMPRESARIAL Y FINANCIERA 1:1</a:t>
            </a:r>
          </a:p>
          <a:p>
            <a:pPr algn="ctr"/>
            <a:r>
              <a:rPr lang="es-E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ACELERACIÓN A MERCADOS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SEMILLA </a:t>
            </a: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(INSUMOS) Y </a:t>
            </a: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LÍNEAS DE CRÉDITO SBD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2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>
            <a:extLst>
              <a:ext uri="{FF2B5EF4-FFF2-40B4-BE49-F238E27FC236}">
                <a16:creationId xmlns:a16="http://schemas.microsoft.com/office/drawing/2014/main" id="{9E265A8F-6C84-4213-90D9-D6DE3B57A7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42928" y="4132526"/>
            <a:ext cx="673405" cy="6734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A2CDCC-A2CC-43C9-B7A8-9F8D35DEC27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731" y="433388"/>
            <a:ext cx="801931" cy="8019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4C843D-69C3-47F4-8211-F32DB4A7A6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1072"/>
          <a:stretch/>
        </p:blipFill>
        <p:spPr>
          <a:xfrm>
            <a:off x="3014662" y="318904"/>
            <a:ext cx="1292952" cy="1238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F47611-D350-487C-A0EB-7E852EACB97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731" y="1235319"/>
            <a:ext cx="801931" cy="8019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C91DF2-5A52-4768-88B7-D8309ABB398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731" y="1938338"/>
            <a:ext cx="801931" cy="8019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43646D-2CE1-4C9C-86F8-E2DE5AEAF00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45015" y="1938337"/>
            <a:ext cx="801931" cy="8019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B5B20B2-07F3-4ED3-A203-8330C2E5F64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80368" y="1235318"/>
            <a:ext cx="801931" cy="8019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B77D78-7A88-4ED5-AD39-DCCFA404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80368" y="421848"/>
            <a:ext cx="801931" cy="80193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603AE17-0CA1-4B28-BDC9-2BBB2C7C8A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4498" y="1751499"/>
            <a:ext cx="913279" cy="77628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084F8D0-C830-44FE-B401-20325E5AACF7}"/>
              </a:ext>
            </a:extLst>
          </p:cNvPr>
          <p:cNvSpPr txBox="1"/>
          <p:nvPr/>
        </p:nvSpPr>
        <p:spPr>
          <a:xfrm>
            <a:off x="3661137" y="1750217"/>
            <a:ext cx="238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Expectativa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 de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vida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Gotham Book" panose="0200060304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021CF5-ACEE-4B43-AFC3-57ECC7FF533A}"/>
              </a:ext>
            </a:extLst>
          </p:cNvPr>
          <p:cNvSpPr txBox="1"/>
          <p:nvPr/>
        </p:nvSpPr>
        <p:spPr>
          <a:xfrm>
            <a:off x="3889457" y="1953810"/>
            <a:ext cx="238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Impacto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010066-55BF-4EA0-89E9-E0DC43FDE85B}"/>
              </a:ext>
            </a:extLst>
          </p:cNvPr>
          <p:cNvSpPr txBox="1"/>
          <p:nvPr/>
        </p:nvSpPr>
        <p:spPr>
          <a:xfrm>
            <a:off x="4040314" y="2211127"/>
            <a:ext cx="238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Familia</a:t>
            </a:r>
          </a:p>
        </p:txBody>
      </p:sp>
      <p:pic>
        <p:nvPicPr>
          <p:cNvPr id="1032" name="Picture 8" descr="Equipment, lungs, mechanical, medical, medicine, technology ...">
            <a:extLst>
              <a:ext uri="{FF2B5EF4-FFF2-40B4-BE49-F238E27FC236}">
                <a16:creationId xmlns:a16="http://schemas.microsoft.com/office/drawing/2014/main" id="{FE49CF00-1C13-466C-BFA5-9D25AAAF7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221" y="260929"/>
            <a:ext cx="633209" cy="63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Equipment, lungs, mechanical, medical, medicine, technology ...">
            <a:extLst>
              <a:ext uri="{FF2B5EF4-FFF2-40B4-BE49-F238E27FC236}">
                <a16:creationId xmlns:a16="http://schemas.microsoft.com/office/drawing/2014/main" id="{B4AC6B46-23D4-4B9D-8145-EF3A8A338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043" y="278881"/>
            <a:ext cx="633209" cy="63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E175DEC-DE23-42FC-B7DF-1D06CC09598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6497605" y="493172"/>
            <a:ext cx="801931" cy="80193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2C021EF-D4B5-4B08-B407-FFE94885F04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97605" y="1295103"/>
            <a:ext cx="801931" cy="80193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235AFA2-7150-44A7-8FF6-226F2602BB6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6497605" y="1998122"/>
            <a:ext cx="801931" cy="80193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A4B2F38-44A4-407D-A1BC-1A1339F4DFA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334889" y="1998121"/>
            <a:ext cx="801931" cy="80193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ECEEDD2-6BF5-4DD7-B523-F436E67808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370242" y="1295102"/>
            <a:ext cx="801931" cy="80193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3BC1C07-2711-4FE1-800A-12BC1568458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0242" y="481632"/>
            <a:ext cx="801931" cy="801931"/>
          </a:xfrm>
          <a:prstGeom prst="rect">
            <a:avLst/>
          </a:prstGeom>
        </p:spPr>
      </p:pic>
      <p:pic>
        <p:nvPicPr>
          <p:cNvPr id="33" name="Picture 8" descr="Equipment, lungs, mechanical, medical, medicine, technology ...">
            <a:extLst>
              <a:ext uri="{FF2B5EF4-FFF2-40B4-BE49-F238E27FC236}">
                <a16:creationId xmlns:a16="http://schemas.microsoft.com/office/drawing/2014/main" id="{B0775F3A-96FD-48AA-AF71-F8428E3C2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401" y="637797"/>
            <a:ext cx="502254" cy="50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Equipment, lungs, mechanical, medical, medicine, technology ...">
            <a:extLst>
              <a:ext uri="{FF2B5EF4-FFF2-40B4-BE49-F238E27FC236}">
                <a16:creationId xmlns:a16="http://schemas.microsoft.com/office/drawing/2014/main" id="{5429804A-4CC0-4129-A9B2-FC513EE9F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925" y="1457026"/>
            <a:ext cx="502254" cy="50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9A07F49-FFA0-47A2-8DCF-F8D13CA8D0B5}"/>
              </a:ext>
            </a:extLst>
          </p:cNvPr>
          <p:cNvCxnSpPr>
            <a:cxnSpLocks/>
          </p:cNvCxnSpPr>
          <p:nvPr/>
        </p:nvCxnSpPr>
        <p:spPr>
          <a:xfrm flipV="1">
            <a:off x="310708" y="3251136"/>
            <a:ext cx="10849707" cy="39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BB6E2330-DAA4-4D32-A8C9-63C838001E7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847" t="10128" r="17867" b="18018"/>
          <a:stretch/>
        </p:blipFill>
        <p:spPr>
          <a:xfrm>
            <a:off x="9867585" y="573065"/>
            <a:ext cx="409601" cy="502254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4EC8FC18-6644-4D91-82A6-63D1F58E9E41}"/>
              </a:ext>
            </a:extLst>
          </p:cNvPr>
          <p:cNvSpPr/>
          <p:nvPr/>
        </p:nvSpPr>
        <p:spPr>
          <a:xfrm>
            <a:off x="2461847" y="3172005"/>
            <a:ext cx="202223" cy="1981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F2C06F2-3765-4402-9D74-4DD3A6F4C9FF}"/>
              </a:ext>
            </a:extLst>
          </p:cNvPr>
          <p:cNvSpPr/>
          <p:nvPr/>
        </p:nvSpPr>
        <p:spPr>
          <a:xfrm>
            <a:off x="7269130" y="3172005"/>
            <a:ext cx="202223" cy="1981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A51F07F-BA47-44CD-905A-16AA0D6D3895}"/>
              </a:ext>
            </a:extLst>
          </p:cNvPr>
          <p:cNvSpPr/>
          <p:nvPr/>
        </p:nvSpPr>
        <p:spPr>
          <a:xfrm>
            <a:off x="11059303" y="3152038"/>
            <a:ext cx="202223" cy="1981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91531AA-999D-4278-B55B-6D76A3705E6D}"/>
              </a:ext>
            </a:extLst>
          </p:cNvPr>
          <p:cNvSpPr txBox="1"/>
          <p:nvPr/>
        </p:nvSpPr>
        <p:spPr>
          <a:xfrm>
            <a:off x="1615631" y="3352749"/>
            <a:ext cx="1857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Gotham Bold" panose="02000803030000020004" pitchFamily="2" charset="0"/>
              </a:rPr>
              <a:t>MARZO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023F58-B411-4B9B-BC94-3B75A63BA826}"/>
              </a:ext>
            </a:extLst>
          </p:cNvPr>
          <p:cNvSpPr txBox="1"/>
          <p:nvPr/>
        </p:nvSpPr>
        <p:spPr>
          <a:xfrm>
            <a:off x="3617824" y="3362642"/>
            <a:ext cx="1857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Gotham Bold" panose="02000803030000020004" pitchFamily="2" charset="0"/>
              </a:rPr>
              <a:t>1 MES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3B8203E-C827-4429-AF8D-2D3573044A28}"/>
              </a:ext>
            </a:extLst>
          </p:cNvPr>
          <p:cNvSpPr/>
          <p:nvPr/>
        </p:nvSpPr>
        <p:spPr>
          <a:xfrm>
            <a:off x="4445377" y="3167193"/>
            <a:ext cx="202223" cy="1981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3FD98F-01BF-4DAA-A718-B40445C72C78}"/>
              </a:ext>
            </a:extLst>
          </p:cNvPr>
          <p:cNvSpPr txBox="1"/>
          <p:nvPr/>
        </p:nvSpPr>
        <p:spPr>
          <a:xfrm>
            <a:off x="6447570" y="3350233"/>
            <a:ext cx="1857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Gotham Bold" panose="02000803030000020004" pitchFamily="2" charset="0"/>
              </a:rPr>
              <a:t>3 MESES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D8B3DA-12BD-441F-9BA0-E454D6677D22}"/>
              </a:ext>
            </a:extLst>
          </p:cNvPr>
          <p:cNvSpPr txBox="1"/>
          <p:nvPr/>
        </p:nvSpPr>
        <p:spPr>
          <a:xfrm>
            <a:off x="10231748" y="3323102"/>
            <a:ext cx="1857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Gotham Bold" panose="02000803030000020004" pitchFamily="2" charset="0"/>
              </a:rPr>
              <a:t>+6 MESES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A0ADCD3-96C2-420E-B6CA-6BD07AC780D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61529" y="1804255"/>
            <a:ext cx="801931" cy="80193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10058FE-EF76-4081-945F-D98C9313947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30782" y="1024671"/>
            <a:ext cx="801931" cy="80193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384F797-58B2-4A11-A6C8-DD2C462DAF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75287" y="1398216"/>
            <a:ext cx="540121" cy="54012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2550111-3F96-4829-BD6C-AFA87AD9DDD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9010"/>
          <a:stretch/>
        </p:blipFill>
        <p:spPr>
          <a:xfrm>
            <a:off x="10515542" y="1596329"/>
            <a:ext cx="531443" cy="521618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662A15DE-E50F-4001-8012-6483AFEF1E4B}"/>
              </a:ext>
            </a:extLst>
          </p:cNvPr>
          <p:cNvSpPr txBox="1"/>
          <p:nvPr/>
        </p:nvSpPr>
        <p:spPr>
          <a:xfrm>
            <a:off x="0" y="78669"/>
            <a:ext cx="2257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PACIENTES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DA23B68-D0D6-4F13-B84B-2ADF0B740DFD}"/>
              </a:ext>
            </a:extLst>
          </p:cNvPr>
          <p:cNvSpPr txBox="1"/>
          <p:nvPr/>
        </p:nvSpPr>
        <p:spPr>
          <a:xfrm>
            <a:off x="3736115" y="955986"/>
            <a:ext cx="2257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RECURSOS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AE7A55-3B93-44E3-953F-FA6ABA180500}"/>
              </a:ext>
            </a:extLst>
          </p:cNvPr>
          <p:cNvSpPr txBox="1"/>
          <p:nvPr/>
        </p:nvSpPr>
        <p:spPr>
          <a:xfrm>
            <a:off x="2243625" y="103394"/>
            <a:ext cx="2257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ESPECIALISTA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6420762-7182-4878-9F25-F7E740E6EF23}"/>
              </a:ext>
            </a:extLst>
          </p:cNvPr>
          <p:cNvSpPr txBox="1"/>
          <p:nvPr/>
        </p:nvSpPr>
        <p:spPr>
          <a:xfrm>
            <a:off x="6144630" y="24501"/>
            <a:ext cx="251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TRATAMIENTO DE SOSTENIBILIDAD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FD7923F-1E6C-416B-965A-8F01F709881A}"/>
              </a:ext>
            </a:extLst>
          </p:cNvPr>
          <p:cNvSpPr txBox="1"/>
          <p:nvPr/>
        </p:nvSpPr>
        <p:spPr>
          <a:xfrm>
            <a:off x="9026770" y="6100258"/>
            <a:ext cx="3035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00B0F0"/>
                </a:solidFill>
                <a:latin typeface="Gotham Bold" panose="02000803030000020004" pitchFamily="2" charset="0"/>
              </a:rPr>
              <a:t>OPCS, PROMOTORES, ENCADENAMIENTOS</a:t>
            </a:r>
            <a:endParaRPr lang="en-US" sz="1600" dirty="0">
              <a:solidFill>
                <a:srgbClr val="00B0F0"/>
              </a:solidFill>
              <a:latin typeface="Gotham Bold" panose="02000803030000020004" pitchFamily="2" charset="0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09337823-BDB2-4188-8D80-B7D3240EAB9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257" y="3696393"/>
            <a:ext cx="673405" cy="67340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86EFF47A-1B92-4704-9EE6-B9473A998AA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9662" y="3685252"/>
            <a:ext cx="673405" cy="67340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C6CC3D82-49C1-4922-8A09-561355F41A3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257" y="4394524"/>
            <a:ext cx="673405" cy="67340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207A7A4A-A103-4147-BC9F-0CD2222B892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9662" y="4383383"/>
            <a:ext cx="673405" cy="67340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0D9A92B-FE47-4829-B0C4-18EE9B7592D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257" y="5210711"/>
            <a:ext cx="673405" cy="67340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DC3BD462-1271-49DC-9790-877A0A2DA0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9662" y="5199570"/>
            <a:ext cx="673405" cy="6734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8A70085-606D-4E81-9EDD-FC4C5946BF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72337" y="3878527"/>
            <a:ext cx="830386" cy="103281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2CE36BE4-07D6-4ABB-BC54-CE66589240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0081" y="4972285"/>
            <a:ext cx="1059635" cy="90069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CA2821D-8F4A-4828-B1C7-435DA026C452}"/>
              </a:ext>
            </a:extLst>
          </p:cNvPr>
          <p:cNvSpPr txBox="1"/>
          <p:nvPr/>
        </p:nvSpPr>
        <p:spPr>
          <a:xfrm>
            <a:off x="3281546" y="5872975"/>
            <a:ext cx="1842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CRITERIOS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42E95F7-21E8-4619-A968-077BEA3DBCF5}"/>
              </a:ext>
            </a:extLst>
          </p:cNvPr>
          <p:cNvSpPr txBox="1"/>
          <p:nvPr/>
        </p:nvSpPr>
        <p:spPr>
          <a:xfrm>
            <a:off x="4176632" y="5005606"/>
            <a:ext cx="2616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 Mercado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2CD3C7F-9A80-44B9-A5BA-4EC3B9873578}"/>
              </a:ext>
            </a:extLst>
          </p:cNvPr>
          <p:cNvSpPr txBox="1"/>
          <p:nvPr/>
        </p:nvSpPr>
        <p:spPr>
          <a:xfrm>
            <a:off x="4221460" y="5533951"/>
            <a:ext cx="238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E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ncadenamientos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Gotham Book" panose="02000603040000020004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5F4C88F-BC65-4223-A56C-8D49EEBE0A42}"/>
              </a:ext>
            </a:extLst>
          </p:cNvPr>
          <p:cNvSpPr txBox="1"/>
          <p:nvPr/>
        </p:nvSpPr>
        <p:spPr>
          <a:xfrm>
            <a:off x="4231858" y="5236867"/>
            <a:ext cx="2388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</a:rPr>
              <a:t>Empleo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Gotham Book" panose="02000603040000020004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4F8B354-493D-4F45-A9BD-B0C77C8CC80F}"/>
              </a:ext>
            </a:extLst>
          </p:cNvPr>
          <p:cNvSpPr txBox="1"/>
          <p:nvPr/>
        </p:nvSpPr>
        <p:spPr>
          <a:xfrm>
            <a:off x="1888703" y="3997230"/>
            <a:ext cx="2257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ASESOR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859051C-9CD1-4E24-9E0C-81E0519B3656}"/>
              </a:ext>
            </a:extLst>
          </p:cNvPr>
          <p:cNvSpPr txBox="1"/>
          <p:nvPr/>
        </p:nvSpPr>
        <p:spPr>
          <a:xfrm>
            <a:off x="-31602" y="5872975"/>
            <a:ext cx="2257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PYME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F92DD3A7-A27B-430D-BA90-4201D57C0CA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25363" y="3869831"/>
            <a:ext cx="673405" cy="67340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206A14F-207E-4D2E-A0D1-FCF31C144C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98768" y="3858690"/>
            <a:ext cx="673405" cy="67340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F9B71BED-9A5C-4A05-A40B-4B0C2C008AF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25363" y="4567962"/>
            <a:ext cx="673405" cy="67340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5A8AE0D-A7DE-47A6-86AD-5F265E33B8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98768" y="4556821"/>
            <a:ext cx="673405" cy="67340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BBA1E8D1-E4EC-4F8F-B01A-EA210C41B8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25363" y="5384149"/>
            <a:ext cx="673405" cy="67340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C04E3722-58C7-47A2-ABC9-CB5CB9702DC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98768" y="5373008"/>
            <a:ext cx="673405" cy="673405"/>
          </a:xfrm>
          <a:prstGeom prst="rect">
            <a:avLst/>
          </a:prstGeom>
        </p:spPr>
      </p:pic>
      <p:pic>
        <p:nvPicPr>
          <p:cNvPr id="1034" name="Picture 10" descr="Cash icon Royalty Free Vector Image - VectorStock">
            <a:extLst>
              <a:ext uri="{FF2B5EF4-FFF2-40B4-BE49-F238E27FC236}">
                <a16:creationId xmlns:a16="http://schemas.microsoft.com/office/drawing/2014/main" id="{8E041B67-88C7-40EF-AF53-3A6A95E3A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4"/>
          <a:stretch/>
        </p:blipFill>
        <p:spPr bwMode="auto">
          <a:xfrm>
            <a:off x="4176632" y="3834104"/>
            <a:ext cx="710059" cy="69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87848510-B7FC-4D61-8AE8-06EB158AFB5F}"/>
              </a:ext>
            </a:extLst>
          </p:cNvPr>
          <p:cNvSpPr txBox="1"/>
          <p:nvPr/>
        </p:nvSpPr>
        <p:spPr>
          <a:xfrm>
            <a:off x="4557375" y="3824307"/>
            <a:ext cx="2257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RECURSOS</a:t>
            </a:r>
          </a:p>
          <a:p>
            <a:pPr algn="ctr"/>
            <a:r>
              <a:rPr lang="en-US" sz="16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PARA PRODUCIR</a:t>
            </a:r>
          </a:p>
          <a:p>
            <a:pPr algn="ctr"/>
            <a:r>
              <a:rPr lang="en-US" sz="16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BAJO NUEVO MODELO</a:t>
            </a:r>
          </a:p>
        </p:txBody>
      </p:sp>
      <p:pic>
        <p:nvPicPr>
          <p:cNvPr id="78" name="Picture 10" descr="Cash icon Royalty Free Vector Image - VectorStock">
            <a:extLst>
              <a:ext uri="{FF2B5EF4-FFF2-40B4-BE49-F238E27FC236}">
                <a16:creationId xmlns:a16="http://schemas.microsoft.com/office/drawing/2014/main" id="{E1CDD03B-91D2-4AD8-90C1-BBEBC79AD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4"/>
          <a:stretch/>
        </p:blipFill>
        <p:spPr bwMode="auto">
          <a:xfrm>
            <a:off x="8002849" y="3772647"/>
            <a:ext cx="511042" cy="49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0" descr="Cash icon Royalty Free Vector Image - VectorStock">
            <a:extLst>
              <a:ext uri="{FF2B5EF4-FFF2-40B4-BE49-F238E27FC236}">
                <a16:creationId xmlns:a16="http://schemas.microsoft.com/office/drawing/2014/main" id="{2340966B-981D-4D9B-B268-CEA4D93E22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4"/>
          <a:stretch/>
        </p:blipFill>
        <p:spPr bwMode="auto">
          <a:xfrm>
            <a:off x="6428640" y="4526402"/>
            <a:ext cx="470413" cy="45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ventory icon png black 8 » PNG Image">
            <a:extLst>
              <a:ext uri="{FF2B5EF4-FFF2-40B4-BE49-F238E27FC236}">
                <a16:creationId xmlns:a16="http://schemas.microsoft.com/office/drawing/2014/main" id="{951DE6C9-E9E3-4F35-B0F6-639BDAD7B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782" y="4037185"/>
            <a:ext cx="735750" cy="73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F02BFAA1-F873-4B20-894B-D50F6DB84484}"/>
              </a:ext>
            </a:extLst>
          </p:cNvPr>
          <p:cNvSpPr txBox="1"/>
          <p:nvPr/>
        </p:nvSpPr>
        <p:spPr>
          <a:xfrm>
            <a:off x="8926320" y="3767924"/>
            <a:ext cx="1842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INVENTARIO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7216C1C4-7E5E-4662-A340-790EA8365DA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46502" y="5151063"/>
            <a:ext cx="673405" cy="673405"/>
          </a:xfrm>
          <a:prstGeom prst="rect">
            <a:avLst/>
          </a:prstGeom>
        </p:spPr>
      </p:pic>
      <p:pic>
        <p:nvPicPr>
          <p:cNvPr id="84" name="Picture 12" descr="Inventory icon png black 8 » PNG Image">
            <a:extLst>
              <a:ext uri="{FF2B5EF4-FFF2-40B4-BE49-F238E27FC236}">
                <a16:creationId xmlns:a16="http://schemas.microsoft.com/office/drawing/2014/main" id="{F9B3F342-BF5A-4DF6-AD8D-72D3482A7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356" y="5055722"/>
            <a:ext cx="735750" cy="73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1000+ Icon Salesman Stock Video Clips and Footage (Royalty Free ...">
            <a:extLst>
              <a:ext uri="{FF2B5EF4-FFF2-40B4-BE49-F238E27FC236}">
                <a16:creationId xmlns:a16="http://schemas.microsoft.com/office/drawing/2014/main" id="{D807B863-C306-480C-8CD2-9F63A3660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5" r="20822"/>
          <a:stretch/>
        </p:blipFill>
        <p:spPr bwMode="auto">
          <a:xfrm>
            <a:off x="10453683" y="4293559"/>
            <a:ext cx="673405" cy="62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4" descr="1000+ Icon Salesman Stock Video Clips and Footage (Royalty Free ...">
            <a:extLst>
              <a:ext uri="{FF2B5EF4-FFF2-40B4-BE49-F238E27FC236}">
                <a16:creationId xmlns:a16="http://schemas.microsoft.com/office/drawing/2014/main" id="{80CC149F-57B0-4285-A247-700ACC05CA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5" r="20822"/>
          <a:stretch/>
        </p:blipFill>
        <p:spPr bwMode="auto">
          <a:xfrm>
            <a:off x="10453683" y="4867975"/>
            <a:ext cx="673405" cy="62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4" descr="1000+ Icon Salesman Stock Video Clips and Footage (Royalty Free ...">
            <a:extLst>
              <a:ext uri="{FF2B5EF4-FFF2-40B4-BE49-F238E27FC236}">
                <a16:creationId xmlns:a16="http://schemas.microsoft.com/office/drawing/2014/main" id="{3833A98F-C73F-47ED-96C8-CA5DA5E5F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5" r="20822"/>
          <a:stretch/>
        </p:blipFill>
        <p:spPr bwMode="auto">
          <a:xfrm>
            <a:off x="10520902" y="3725120"/>
            <a:ext cx="673405" cy="62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4" descr="1000+ Icon Salesman Stock Video Clips and Footage (Royalty Free ...">
            <a:extLst>
              <a:ext uri="{FF2B5EF4-FFF2-40B4-BE49-F238E27FC236}">
                <a16:creationId xmlns:a16="http://schemas.microsoft.com/office/drawing/2014/main" id="{30891320-2BFB-44A6-8348-5C302A0EB1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5" r="20822"/>
          <a:stretch/>
        </p:blipFill>
        <p:spPr bwMode="auto">
          <a:xfrm>
            <a:off x="10424783" y="5403914"/>
            <a:ext cx="673405" cy="62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1551BC9-D82B-404C-B842-67338A3CA474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0846" r="21927"/>
          <a:stretch/>
        </p:blipFill>
        <p:spPr>
          <a:xfrm>
            <a:off x="11150083" y="4469465"/>
            <a:ext cx="917672" cy="843172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3BBE2A64-8876-4214-A24C-8BA9867306FF}"/>
              </a:ext>
            </a:extLst>
          </p:cNvPr>
          <p:cNvSpPr txBox="1"/>
          <p:nvPr/>
        </p:nvSpPr>
        <p:spPr>
          <a:xfrm>
            <a:off x="9918272" y="121975"/>
            <a:ext cx="2257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TRANSPLANTE Y REACTIVAC</a:t>
            </a:r>
            <a:r>
              <a:rPr lang="es-MX" sz="1600" dirty="0">
                <a:solidFill>
                  <a:srgbClr val="00B0F0"/>
                </a:solidFill>
                <a:latin typeface="Gotham Bold" panose="02000803030000020004" pitchFamily="2" charset="0"/>
              </a:rPr>
              <a:t>IÓN</a:t>
            </a:r>
            <a:endParaRPr lang="en-US" sz="1600" dirty="0">
              <a:solidFill>
                <a:srgbClr val="00B0F0"/>
              </a:solidFill>
              <a:latin typeface="Gotham Bold" panose="02000803030000020004" pitchFamily="2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7E0D4D52-FD80-49B1-93E5-9E9276E085C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65760" y="4276723"/>
            <a:ext cx="258815" cy="258815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67F36A92-5069-42CF-A5C7-E43FF46E22C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96091" y="4954841"/>
            <a:ext cx="258815" cy="258815"/>
          </a:xfrm>
          <a:prstGeom prst="rect">
            <a:avLst/>
          </a:prstGeom>
        </p:spPr>
      </p:pic>
      <p:sp>
        <p:nvSpPr>
          <p:cNvPr id="80" name="TextBox 63">
            <a:extLst>
              <a:ext uri="{FF2B5EF4-FFF2-40B4-BE49-F238E27FC236}">
                <a16:creationId xmlns:a16="http://schemas.microsoft.com/office/drawing/2014/main" id="{D323CC27-EB58-4EC6-A022-7ECA2AC836B5}"/>
              </a:ext>
            </a:extLst>
          </p:cNvPr>
          <p:cNvSpPr txBox="1"/>
          <p:nvPr/>
        </p:nvSpPr>
        <p:spPr>
          <a:xfrm>
            <a:off x="3135986" y="2546718"/>
            <a:ext cx="1842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Gotham Bold" panose="02000803030000020004" pitchFamily="2" charset="0"/>
              </a:rPr>
              <a:t>CRITERIOS</a:t>
            </a:r>
          </a:p>
        </p:txBody>
      </p:sp>
    </p:spTree>
    <p:extLst>
      <p:ext uri="{BB962C8B-B14F-4D97-AF65-F5344CB8AC3E}">
        <p14:creationId xmlns:p14="http://schemas.microsoft.com/office/powerpoint/2010/main" val="394884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187650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2075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A QUIÉN VA DIRIGIDO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390EA0D-BD40-4EE9-A71F-FFD71CE2548B}"/>
              </a:ext>
            </a:extLst>
          </p:cNvPr>
          <p:cNvSpPr txBox="1">
            <a:spLocks/>
          </p:cNvSpPr>
          <p:nvPr/>
        </p:nvSpPr>
        <p:spPr>
          <a:xfrm>
            <a:off x="-214882" y="745995"/>
            <a:ext cx="12192000" cy="781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REQUISITOS Y CRITERIOS DE SELECCIÓN</a:t>
            </a:r>
            <a:b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Gotham Blac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F91C4C4-84EA-47BD-A0F6-7CE477465073}"/>
              </a:ext>
            </a:extLst>
          </p:cNvPr>
          <p:cNvSpPr/>
          <p:nvPr/>
        </p:nvSpPr>
        <p:spPr>
          <a:xfrm>
            <a:off x="394423" y="2161548"/>
            <a:ext cx="421733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60"/>
              </a:lnSpc>
            </a:pPr>
            <a:r>
              <a:rPr lang="es-CR" sz="1600" b="1" dirty="0">
                <a:solidFill>
                  <a:srgbClr val="0070C0"/>
                </a:solidFill>
                <a:latin typeface="Gotham Black Regular" panose="02000603030000020004" pitchFamily="2" charset="77"/>
              </a:rPr>
              <a:t>REQUISITOS DE ADMISIBILIDAD: </a:t>
            </a:r>
            <a:endParaRPr lang="es-CR" sz="1400" b="1" dirty="0">
              <a:solidFill>
                <a:srgbClr val="0070C0"/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B84CA47-27D4-4FB3-86D4-34FA7C69EBEE}"/>
              </a:ext>
            </a:extLst>
          </p:cNvPr>
          <p:cNvSpPr/>
          <p:nvPr/>
        </p:nvSpPr>
        <p:spPr>
          <a:xfrm>
            <a:off x="481886" y="2614917"/>
            <a:ext cx="100217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Condición PYME del MEIC o Registro PYMPA del MAG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Empresas exportadoras o encadenadas (50% de producción a exportadoras)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2 años exportando o vendiendo mercado nacional (empresas sólidas)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Reducción de al menos 20%-30% de ventas por crisis COVID-19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Formalidad (M. Hacienda, CCSS, permisos municipales,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F7CFA86B-9C0B-4331-9A9D-EF0030088EC2}"/>
              </a:ext>
            </a:extLst>
          </p:cNvPr>
          <p:cNvSpPr/>
          <p:nvPr/>
        </p:nvSpPr>
        <p:spPr>
          <a:xfrm>
            <a:off x="394423" y="4323077"/>
            <a:ext cx="421733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60"/>
              </a:lnSpc>
            </a:pPr>
            <a:r>
              <a:rPr lang="es-CR" sz="1600" b="1" dirty="0">
                <a:solidFill>
                  <a:srgbClr val="0070C0"/>
                </a:solidFill>
                <a:latin typeface="Gotham Black Regular" panose="02000603030000020004" pitchFamily="2" charset="77"/>
              </a:rPr>
              <a:t>CRITERIOS DE SELECCIÓN: </a:t>
            </a:r>
            <a:endParaRPr lang="es-CR" sz="1400" b="1" dirty="0">
              <a:solidFill>
                <a:srgbClr val="0070C0"/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526E5F5-9EE2-404B-8463-C25DBCB3537F}"/>
              </a:ext>
            </a:extLst>
          </p:cNvPr>
          <p:cNvSpPr/>
          <p:nvPr/>
        </p:nvSpPr>
        <p:spPr>
          <a:xfrm>
            <a:off x="481885" y="4776446"/>
            <a:ext cx="109361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Empleo: 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Hasta 30% de empresas medianas (60); 70% micro y pequeñas empresas (140)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Encadenamientos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: Cantidad de proveedores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Potencial de mercado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: Capacidad para reconvertir su producción y sostenerlo (demanda futura)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Cartera de clientes: 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Cantidad de clientes actuales (evitar dependencia de 1 comprador)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Solidez empresarial: 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Capacidad de la empresa para lograr una reconversión productiva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1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n 29">
            <a:extLst>
              <a:ext uri="{FF2B5EF4-FFF2-40B4-BE49-F238E27FC236}">
                <a16:creationId xmlns:a16="http://schemas.microsoft.com/office/drawing/2014/main" id="{8ECA0321-2797-475B-B44C-1B945B2E3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429" y="5528327"/>
            <a:ext cx="1868681" cy="1010926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9E34732C-0D16-4C5D-BA4B-A5C02D336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9837" y="5531148"/>
            <a:ext cx="1868682" cy="1399708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EF2EB3EE-D174-4C25-8729-34B9DE517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6364" y="5686993"/>
            <a:ext cx="918656" cy="91865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187650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318" y="377004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PROCESO DE SELECCIÓN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95BF8DF-07A1-4971-998E-F3442FC42B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494059"/>
              </p:ext>
            </p:extLst>
          </p:nvPr>
        </p:nvGraphicFramePr>
        <p:xfrm>
          <a:off x="778786" y="1723518"/>
          <a:ext cx="10411791" cy="1705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C2D0378-8899-45C7-9FA0-54F9B9D896AF}"/>
              </a:ext>
            </a:extLst>
          </p:cNvPr>
          <p:cNvSpPr txBox="1">
            <a:spLocks/>
          </p:cNvSpPr>
          <p:nvPr/>
        </p:nvSpPr>
        <p:spPr>
          <a:xfrm>
            <a:off x="-111319" y="938254"/>
            <a:ext cx="12192000" cy="781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RIGUROSIDAD Y TRANSPARENCIA</a:t>
            </a:r>
            <a:b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Gotham Blac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02118EC-26F0-4C30-A3C3-61AE2F216F20}"/>
              </a:ext>
            </a:extLst>
          </p:cNvPr>
          <p:cNvSpPr/>
          <p:nvPr/>
        </p:nvSpPr>
        <p:spPr>
          <a:xfrm>
            <a:off x="778786" y="3212101"/>
            <a:ext cx="3291840" cy="2554545"/>
          </a:xfrm>
          <a:prstGeom prst="rect">
            <a:avLst/>
          </a:prstGeom>
          <a:ln w="28575">
            <a:solidFill>
              <a:srgbClr val="F2543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ANÁLISIS DE LA EMPRESA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Financiero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Estrategia comercial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Calidad e inocuidad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Operaciones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Recursos humanos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Mercado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Cartera de compradores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Potencial de mercado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sz="1600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E986B26-EE47-4986-B87B-153105238610}"/>
              </a:ext>
            </a:extLst>
          </p:cNvPr>
          <p:cNvSpPr/>
          <p:nvPr/>
        </p:nvSpPr>
        <p:spPr>
          <a:xfrm>
            <a:off x="6986104" y="3458323"/>
            <a:ext cx="4916999" cy="2062103"/>
          </a:xfrm>
          <a:prstGeom prst="rect">
            <a:avLst/>
          </a:prstGeom>
          <a:ln w="28575">
            <a:solidFill>
              <a:srgbClr val="F2543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REPLANTAMIENTO DE MODELO DE NEGOCIOS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Financiero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Estrategia comercial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Calidad e inocuidad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Operaciones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Recursos humanos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Mercado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60B3156F-F547-43B2-80BA-6FA1720BC7D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49804" y="2981733"/>
            <a:ext cx="1558456" cy="842842"/>
          </a:xfrm>
          <a:prstGeom prst="bentConnector3">
            <a:avLst/>
          </a:prstGeom>
          <a:ln w="57150">
            <a:solidFill>
              <a:srgbClr val="F25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id="{B80753C9-5E36-413A-97F5-E7B2FAF5CC26}"/>
              </a:ext>
            </a:extLst>
          </p:cNvPr>
          <p:cNvCxnSpPr>
            <a:cxnSpLocks/>
          </p:cNvCxnSpPr>
          <p:nvPr/>
        </p:nvCxnSpPr>
        <p:spPr>
          <a:xfrm>
            <a:off x="5862103" y="2904211"/>
            <a:ext cx="962105" cy="920364"/>
          </a:xfrm>
          <a:prstGeom prst="bentConnector3">
            <a:avLst/>
          </a:prstGeom>
          <a:ln w="57150">
            <a:solidFill>
              <a:srgbClr val="F25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igno más 24">
            <a:extLst>
              <a:ext uri="{FF2B5EF4-FFF2-40B4-BE49-F238E27FC236}">
                <a16:creationId xmlns:a16="http://schemas.microsoft.com/office/drawing/2014/main" id="{3DE7162E-9CD0-4C01-A662-F3E31E24DE55}"/>
              </a:ext>
            </a:extLst>
          </p:cNvPr>
          <p:cNvSpPr/>
          <p:nvPr/>
        </p:nvSpPr>
        <p:spPr>
          <a:xfrm>
            <a:off x="5611636" y="3361408"/>
            <a:ext cx="500933" cy="540689"/>
          </a:xfrm>
          <a:prstGeom prst="mathPlus">
            <a:avLst/>
          </a:prstGeom>
          <a:solidFill>
            <a:srgbClr val="F25430"/>
          </a:solidFill>
          <a:ln>
            <a:solidFill>
              <a:srgbClr val="F25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B73FF31C-B532-40A9-B208-2E47430E26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12637" y="6017531"/>
            <a:ext cx="2181245" cy="62470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DE95ED86-B879-4D8B-9384-A8D9DC40AB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34199" y="5801762"/>
            <a:ext cx="1685234" cy="1056238"/>
          </a:xfrm>
          <a:prstGeom prst="rect">
            <a:avLst/>
          </a:prstGeom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07A53090-A73E-4576-B39E-85FE2A009CD2}"/>
              </a:ext>
            </a:extLst>
          </p:cNvPr>
          <p:cNvSpPr/>
          <p:nvPr/>
        </p:nvSpPr>
        <p:spPr>
          <a:xfrm>
            <a:off x="193481" y="59959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Asesores</a:t>
            </a:r>
          </a:p>
          <a:p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evaluadores:</a:t>
            </a:r>
          </a:p>
        </p:txBody>
      </p:sp>
    </p:spTree>
    <p:extLst>
      <p:ext uri="{BB962C8B-B14F-4D97-AF65-F5344CB8AC3E}">
        <p14:creationId xmlns:p14="http://schemas.microsoft.com/office/powerpoint/2010/main" val="115002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339248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1" name="Hexágono 20">
            <a:extLst>
              <a:ext uri="{FF2B5EF4-FFF2-40B4-BE49-F238E27FC236}">
                <a16:creationId xmlns:a16="http://schemas.microsoft.com/office/drawing/2014/main" id="{316D9400-6130-4A83-9F93-94E16620A408}"/>
              </a:ext>
            </a:extLst>
          </p:cNvPr>
          <p:cNvSpPr/>
          <p:nvPr/>
        </p:nvSpPr>
        <p:spPr>
          <a:xfrm rot="5400000">
            <a:off x="1663605" y="1696244"/>
            <a:ext cx="2520000" cy="2520000"/>
          </a:xfrm>
          <a:prstGeom prst="hexagon">
            <a:avLst/>
          </a:prstGeom>
          <a:solidFill>
            <a:srgbClr val="6DDAF2"/>
          </a:solidFill>
          <a:ln w="254000" cap="rnd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2" name="Hexágono 21">
            <a:extLst>
              <a:ext uri="{FF2B5EF4-FFF2-40B4-BE49-F238E27FC236}">
                <a16:creationId xmlns:a16="http://schemas.microsoft.com/office/drawing/2014/main" id="{03C6E2BC-FFED-4FC0-8624-E11A473B2AAF}"/>
              </a:ext>
            </a:extLst>
          </p:cNvPr>
          <p:cNvSpPr/>
          <p:nvPr/>
        </p:nvSpPr>
        <p:spPr>
          <a:xfrm rot="5400000">
            <a:off x="4618911" y="1696244"/>
            <a:ext cx="2520000" cy="2520000"/>
          </a:xfrm>
          <a:prstGeom prst="hexagon">
            <a:avLst/>
          </a:prstGeom>
          <a:solidFill>
            <a:srgbClr val="D9AA1E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4" name="Hexágono 23">
            <a:extLst>
              <a:ext uri="{FF2B5EF4-FFF2-40B4-BE49-F238E27FC236}">
                <a16:creationId xmlns:a16="http://schemas.microsoft.com/office/drawing/2014/main" id="{8B97BBA3-B448-4BD0-B2DA-B57A1A234C5A}"/>
              </a:ext>
            </a:extLst>
          </p:cNvPr>
          <p:cNvSpPr/>
          <p:nvPr/>
        </p:nvSpPr>
        <p:spPr>
          <a:xfrm rot="5400000">
            <a:off x="7583738" y="1696244"/>
            <a:ext cx="2520000" cy="2520000"/>
          </a:xfrm>
          <a:prstGeom prst="hexagon">
            <a:avLst/>
          </a:prstGeom>
          <a:solidFill>
            <a:srgbClr val="F25430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D923324-50F0-4BCA-A59B-A44783F2AB92}"/>
              </a:ext>
            </a:extLst>
          </p:cNvPr>
          <p:cNvSpPr/>
          <p:nvPr/>
        </p:nvSpPr>
        <p:spPr>
          <a:xfrm>
            <a:off x="1643309" y="2431541"/>
            <a:ext cx="25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EQUIPO 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ASESORES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 (10 MESES)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5AA2DF3-4357-49C2-8048-0476415576C1}"/>
              </a:ext>
            </a:extLst>
          </p:cNvPr>
          <p:cNvSpPr/>
          <p:nvPr/>
        </p:nvSpPr>
        <p:spPr>
          <a:xfrm>
            <a:off x="4517507" y="2427291"/>
            <a:ext cx="273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FONDOS </a:t>
            </a:r>
          </a:p>
          <a:p>
            <a:pPr lvl="0" algn="ctr"/>
            <a:r>
              <a:rPr lang="en-US">
                <a:solidFill>
                  <a:schemeClr val="bg1"/>
                </a:solidFill>
                <a:latin typeface="Gotham Black" panose="02000603040000020004" pitchFamily="2" charset="0"/>
              </a:rPr>
              <a:t>ESTABILIZACIÓN </a:t>
            </a:r>
            <a:endParaRPr lang="en-US" dirty="0">
              <a:solidFill>
                <a:schemeClr val="bg1"/>
              </a:solidFill>
              <a:latin typeface="Gotham Black" panose="02000603040000020004" pitchFamily="2" charset="0"/>
            </a:endParaRP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(3 MESES)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389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RECURSOS NECESARIOS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3C97B72-C8E1-45CD-99C9-594959178143}"/>
              </a:ext>
            </a:extLst>
          </p:cNvPr>
          <p:cNvSpPr/>
          <p:nvPr/>
        </p:nvSpPr>
        <p:spPr>
          <a:xfrm>
            <a:off x="1936437" y="3472718"/>
            <a:ext cx="2189843" cy="814631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0469115-9D9C-47EE-BA18-9B94F33CFB10}"/>
              </a:ext>
            </a:extLst>
          </p:cNvPr>
          <p:cNvSpPr/>
          <p:nvPr/>
        </p:nvSpPr>
        <p:spPr>
          <a:xfrm>
            <a:off x="1650536" y="4124867"/>
            <a:ext cx="1969893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$1,4M</a:t>
            </a:r>
          </a:p>
          <a:p>
            <a:pPr algn="ctr"/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</a:t>
            </a:r>
          </a:p>
        </p:txBody>
      </p:sp>
      <p:sp>
        <p:nvSpPr>
          <p:cNvPr id="3" name="Abrir corchete 2">
            <a:extLst>
              <a:ext uri="{FF2B5EF4-FFF2-40B4-BE49-F238E27FC236}">
                <a16:creationId xmlns:a16="http://schemas.microsoft.com/office/drawing/2014/main" id="{6B55510E-365E-4F4B-8F44-A636F2B13432}"/>
              </a:ext>
            </a:extLst>
          </p:cNvPr>
          <p:cNvSpPr/>
          <p:nvPr/>
        </p:nvSpPr>
        <p:spPr>
          <a:xfrm rot="16200000">
            <a:off x="6006926" y="1891614"/>
            <a:ext cx="178149" cy="7543452"/>
          </a:xfrm>
          <a:prstGeom prst="leftBracket">
            <a:avLst/>
          </a:prstGeom>
          <a:ln w="76200">
            <a:solidFill>
              <a:srgbClr val="035AA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C2796E6-A87D-4D85-9FCD-0B12138ECE4E}"/>
              </a:ext>
            </a:extLst>
          </p:cNvPr>
          <p:cNvSpPr/>
          <p:nvPr/>
        </p:nvSpPr>
        <p:spPr>
          <a:xfrm>
            <a:off x="3466444" y="5888704"/>
            <a:ext cx="4701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solidFill>
                  <a:srgbClr val="035AA6"/>
                </a:solidFill>
                <a:latin typeface="Gotham Black" panose="02000603040000020004" pitchFamily="2" charset="0"/>
                <a:cs typeface="Arial" panose="020B0604020202020204" pitchFamily="34" charset="0"/>
              </a:rPr>
              <a:t>META: 200 PYMES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D0BA0F44-2ABD-419D-835E-8568874F8C53}"/>
              </a:ext>
            </a:extLst>
          </p:cNvPr>
          <p:cNvSpPr/>
          <p:nvPr/>
        </p:nvSpPr>
        <p:spPr>
          <a:xfrm>
            <a:off x="3195975" y="4216952"/>
            <a:ext cx="4669943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$4M </a:t>
            </a:r>
          </a:p>
          <a:p>
            <a:pPr algn="ctr"/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($10k-$30K por empresa)</a:t>
            </a:r>
          </a:p>
          <a:p>
            <a:pPr algn="ctr"/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PROCOMER ($2M)-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SBD ($2M)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A4814326-6863-4154-A6F4-010F4D3F9F3F}"/>
              </a:ext>
            </a:extLst>
          </p:cNvPr>
          <p:cNvSpPr/>
          <p:nvPr/>
        </p:nvSpPr>
        <p:spPr>
          <a:xfrm>
            <a:off x="7478488" y="2429151"/>
            <a:ext cx="273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FONDOS 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RECONVERSION Y ACELERACIÓN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(7 MESES)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7F1556D-F67B-4D30-A54F-533DBBDB5834}"/>
              </a:ext>
            </a:extLst>
          </p:cNvPr>
          <p:cNvSpPr/>
          <p:nvPr/>
        </p:nvSpPr>
        <p:spPr>
          <a:xfrm>
            <a:off x="6591015" y="3796147"/>
            <a:ext cx="1969893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6CF46000-B08E-4B35-BA21-F4E983388D3D}"/>
              </a:ext>
            </a:extLst>
          </p:cNvPr>
          <p:cNvSpPr/>
          <p:nvPr/>
        </p:nvSpPr>
        <p:spPr>
          <a:xfrm>
            <a:off x="7575961" y="4316971"/>
            <a:ext cx="3063330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¿$4M?</a:t>
            </a:r>
          </a:p>
          <a:p>
            <a:pPr lvl="0" algn="ctr"/>
            <a:r>
              <a:rPr lang="es-E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PROCOMER ($2M)</a:t>
            </a:r>
            <a:endParaRPr lang="es-E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1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5ABEA4DC-D0E9-A54A-A531-F2E68CEE8429}"/>
              </a:ext>
            </a:extLst>
          </p:cNvPr>
          <p:cNvSpPr/>
          <p:nvPr/>
        </p:nvSpPr>
        <p:spPr>
          <a:xfrm>
            <a:off x="-1" y="1034436"/>
            <a:ext cx="12192001" cy="3847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98B0011-DB1F-814E-ABB8-40B81552C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812" y="5381031"/>
            <a:ext cx="1243750" cy="60554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7593CD3-B417-5647-BF14-9B5774A75D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8" t="6907" r="13941" b="13778"/>
          <a:stretch/>
        </p:blipFill>
        <p:spPr>
          <a:xfrm>
            <a:off x="9052650" y="5474461"/>
            <a:ext cx="871297" cy="418682"/>
          </a:xfrm>
          <a:prstGeom prst="rect">
            <a:avLst/>
          </a:prstGeom>
        </p:spPr>
      </p:pic>
      <p:pic>
        <p:nvPicPr>
          <p:cNvPr id="31" name="Picture 30" descr="A picture containing object&#10;&#10;Description automatically generated">
            <a:extLst>
              <a:ext uri="{FF2B5EF4-FFF2-40B4-BE49-F238E27FC236}">
                <a16:creationId xmlns:a16="http://schemas.microsoft.com/office/drawing/2014/main" id="{0CAEFCAF-4347-F34F-8C47-D5CEAC3A8E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31861" r="6706" b="10204"/>
          <a:stretch/>
        </p:blipFill>
        <p:spPr>
          <a:xfrm>
            <a:off x="-525322" y="1038019"/>
            <a:ext cx="10577068" cy="3973189"/>
          </a:xfrm>
          <a:prstGeom prst="rect">
            <a:avLst/>
          </a:prstGeom>
        </p:spPr>
      </p:pic>
      <p:sp>
        <p:nvSpPr>
          <p:cNvPr id="32" name="TextBox 5">
            <a:extLst>
              <a:ext uri="{FF2B5EF4-FFF2-40B4-BE49-F238E27FC236}">
                <a16:creationId xmlns:a16="http://schemas.microsoft.com/office/drawing/2014/main" id="{3A8A5D1F-7C3C-3541-8258-EE67145DF302}"/>
              </a:ext>
            </a:extLst>
          </p:cNvPr>
          <p:cNvSpPr txBox="1"/>
          <p:nvPr/>
        </p:nvSpPr>
        <p:spPr>
          <a:xfrm>
            <a:off x="366279" y="2647983"/>
            <a:ext cx="2570685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CONSEJO </a:t>
            </a:r>
          </a:p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RECTOR SBD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chemeClr val="accent6"/>
                </a:solidFill>
                <a:latin typeface="Gotham Light" pitchFamily="50" charset="0"/>
                <a:cs typeface="Gotham Light" pitchFamily="50" charset="0"/>
              </a:rPr>
              <a:t>08 ABRIL</a:t>
            </a:r>
            <a:endParaRPr lang="en-US" sz="2000" spc="-150" dirty="0">
              <a:solidFill>
                <a:schemeClr val="accent6"/>
              </a:solidFill>
              <a:latin typeface="Gotham Light" pitchFamily="50" charset="0"/>
              <a:cs typeface="Gotham Light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MX" sz="2000" spc="-150" dirty="0">
              <a:solidFill>
                <a:schemeClr val="accent6"/>
              </a:solidFill>
              <a:latin typeface="St Ryde Light" pitchFamily="50" charset="0"/>
            </a:endParaRP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D6842BEB-91DD-5046-9C0A-714338EB4618}"/>
              </a:ext>
            </a:extLst>
          </p:cNvPr>
          <p:cNvSpPr txBox="1"/>
          <p:nvPr/>
        </p:nvSpPr>
        <p:spPr>
          <a:xfrm>
            <a:off x="5379215" y="1487583"/>
            <a:ext cx="2570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LANZAMIENTO ALIVIO COVID-19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20 ABRIL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5832B30-0087-4DDE-9E40-DEF4531DAEE8}"/>
              </a:ext>
            </a:extLst>
          </p:cNvPr>
          <p:cNvSpPr txBox="1"/>
          <p:nvPr/>
        </p:nvSpPr>
        <p:spPr>
          <a:xfrm>
            <a:off x="626949" y="142491"/>
            <a:ext cx="12192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R" sz="4000" b="1" dirty="0">
                <a:solidFill>
                  <a:srgbClr val="035AA6"/>
                </a:solidFill>
                <a:latin typeface="Gotham Black" panose="02000603040000020004" pitchFamily="2" charset="0"/>
              </a:rPr>
              <a:t>PRÓXIMOS PASOS</a:t>
            </a:r>
          </a:p>
        </p:txBody>
      </p:sp>
      <p:pic>
        <p:nvPicPr>
          <p:cNvPr id="27" name="Picture 30" descr="A picture containing object&#10;&#10;Description automatically generated">
            <a:extLst>
              <a:ext uri="{FF2B5EF4-FFF2-40B4-BE49-F238E27FC236}">
                <a16:creationId xmlns:a16="http://schemas.microsoft.com/office/drawing/2014/main" id="{61C45A2E-5528-47AD-8CAC-10B067184A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9" t="31861" r="40879" b="10204"/>
          <a:stretch/>
        </p:blipFill>
        <p:spPr>
          <a:xfrm>
            <a:off x="7302869" y="1034435"/>
            <a:ext cx="6262050" cy="3973189"/>
          </a:xfrm>
          <a:prstGeom prst="rect">
            <a:avLst/>
          </a:prstGeom>
        </p:spPr>
      </p:pic>
      <p:sp>
        <p:nvSpPr>
          <p:cNvPr id="28" name="TextBox 5">
            <a:extLst>
              <a:ext uri="{FF2B5EF4-FFF2-40B4-BE49-F238E27FC236}">
                <a16:creationId xmlns:a16="http://schemas.microsoft.com/office/drawing/2014/main" id="{2F0701C3-3ED6-4E58-B957-9CF4C9B93AF1}"/>
              </a:ext>
            </a:extLst>
          </p:cNvPr>
          <p:cNvSpPr txBox="1"/>
          <p:nvPr/>
        </p:nvSpPr>
        <p:spPr>
          <a:xfrm>
            <a:off x="9743344" y="1560007"/>
            <a:ext cx="25706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PRIMER DESEMBOLSO A EMPRESAS ALIVIO COVID-19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15 MAYO</a:t>
            </a:r>
          </a:p>
        </p:txBody>
      </p:sp>
      <p:pic>
        <p:nvPicPr>
          <p:cNvPr id="14" name="Picture 30" descr="A picture containing object&#10;&#10;Description automatically generated">
            <a:extLst>
              <a:ext uri="{FF2B5EF4-FFF2-40B4-BE49-F238E27FC236}">
                <a16:creationId xmlns:a16="http://schemas.microsoft.com/office/drawing/2014/main" id="{7603D779-6AF4-4F5C-973C-4D34616406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 t="31129" r="59615" b="10936"/>
          <a:stretch/>
        </p:blipFill>
        <p:spPr>
          <a:xfrm rot="10800000">
            <a:off x="7490899" y="4446881"/>
            <a:ext cx="2051527" cy="3973189"/>
          </a:xfrm>
          <a:prstGeom prst="rect">
            <a:avLst/>
          </a:prstGeom>
        </p:spPr>
      </p:pic>
      <p:sp>
        <p:nvSpPr>
          <p:cNvPr id="15" name="TextBox 5">
            <a:extLst>
              <a:ext uri="{FF2B5EF4-FFF2-40B4-BE49-F238E27FC236}">
                <a16:creationId xmlns:a16="http://schemas.microsoft.com/office/drawing/2014/main" id="{4CA1410A-E90D-4FC1-B317-4160B71D12D7}"/>
              </a:ext>
            </a:extLst>
          </p:cNvPr>
          <p:cNvSpPr txBox="1"/>
          <p:nvPr/>
        </p:nvSpPr>
        <p:spPr>
          <a:xfrm>
            <a:off x="6481965" y="5370417"/>
            <a:ext cx="2570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SELECCIÓN DE GANADORES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11 MAYO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6804473A-AD21-4BD1-8380-EFE6D38457CD}"/>
              </a:ext>
            </a:extLst>
          </p:cNvPr>
          <p:cNvSpPr txBox="1"/>
          <p:nvPr/>
        </p:nvSpPr>
        <p:spPr>
          <a:xfrm>
            <a:off x="2289933" y="1072633"/>
            <a:ext cx="2570685" cy="204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CONTRATACIÓN  ASESORES EMPRESARIALES Y FINANCIEROS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chemeClr val="accent6"/>
                </a:solidFill>
                <a:latin typeface="Gotham Light" pitchFamily="50" charset="0"/>
                <a:cs typeface="Gotham Light" pitchFamily="50" charset="0"/>
              </a:rPr>
              <a:t>13 ABRIL</a:t>
            </a:r>
            <a:endParaRPr lang="en-US" sz="2000" spc="-150" dirty="0">
              <a:solidFill>
                <a:schemeClr val="accent6"/>
              </a:solidFill>
              <a:latin typeface="Gotham Light" pitchFamily="50" charset="0"/>
              <a:cs typeface="Gotham Light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MX" sz="2000" spc="-150" dirty="0">
              <a:solidFill>
                <a:schemeClr val="accent6"/>
              </a:solidFill>
              <a:latin typeface="St Ryde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8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2B236CEB-E134-4EF1-8218-0562D014BC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3"/>
          <a:stretch/>
        </p:blipFill>
        <p:spPr>
          <a:xfrm>
            <a:off x="89474" y="1013305"/>
            <a:ext cx="12102526" cy="2903744"/>
          </a:xfrm>
          <a:prstGeom prst="rect">
            <a:avLst/>
          </a:prstGeom>
        </p:spPr>
      </p:pic>
      <p:sp>
        <p:nvSpPr>
          <p:cNvPr id="32" name="TextBox 5">
            <a:extLst>
              <a:ext uri="{FF2B5EF4-FFF2-40B4-BE49-F238E27FC236}">
                <a16:creationId xmlns:a16="http://schemas.microsoft.com/office/drawing/2014/main" id="{3A8A5D1F-7C3C-3541-8258-EE67145DF302}"/>
              </a:ext>
            </a:extLst>
          </p:cNvPr>
          <p:cNvSpPr txBox="1"/>
          <p:nvPr/>
        </p:nvSpPr>
        <p:spPr>
          <a:xfrm>
            <a:off x="20786" y="2009626"/>
            <a:ext cx="1977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CONVOCATORIA ABIERTA</a:t>
            </a: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20-26 ABRIL</a:t>
            </a:r>
            <a:endParaRPr lang="es-MX" sz="1600" spc="-150" dirty="0">
              <a:solidFill>
                <a:srgbClr val="0098CF"/>
              </a:solidFill>
              <a:latin typeface="St Ryde Light" pitchFamily="50" charset="0"/>
            </a:endParaRP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D6842BEB-91DD-5046-9C0A-714338EB4618}"/>
              </a:ext>
            </a:extLst>
          </p:cNvPr>
          <p:cNvSpPr txBox="1"/>
          <p:nvPr/>
        </p:nvSpPr>
        <p:spPr>
          <a:xfrm>
            <a:off x="3146411" y="954722"/>
            <a:ext cx="1622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ELECCIÓN DE BENEFICIARIOS</a:t>
            </a: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11 MAYO</a:t>
            </a: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5BA1CEC6-3ED9-CE45-BF7C-2C9C981F47A8}"/>
              </a:ext>
            </a:extLst>
          </p:cNvPr>
          <p:cNvSpPr txBox="1"/>
          <p:nvPr/>
        </p:nvSpPr>
        <p:spPr>
          <a:xfrm>
            <a:off x="1466405" y="729901"/>
            <a:ext cx="1829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rgbClr val="62AA45"/>
                </a:solidFill>
                <a:latin typeface="Gotham Black Regular" panose="02000603030000020004" pitchFamily="2" charset="77"/>
                <a:cs typeface="Gotham Light" pitchFamily="50" charset="0"/>
              </a:rPr>
              <a:t>EVALUACIÓN </a:t>
            </a: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rgbClr val="62AA45"/>
                </a:solidFill>
                <a:latin typeface="Gotham Light" pitchFamily="50" charset="0"/>
                <a:cs typeface="Gotham Light" pitchFamily="50" charset="0"/>
              </a:rPr>
              <a:t> 27 ABRIL – </a:t>
            </a: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rgbClr val="62AA45"/>
                </a:solidFill>
                <a:latin typeface="Gotham Light" pitchFamily="50" charset="0"/>
                <a:cs typeface="Gotham Light" pitchFamily="50" charset="0"/>
              </a:rPr>
              <a:t>7 MAYO</a:t>
            </a:r>
            <a:endParaRPr lang="es-MX" sz="1600" spc="-150" dirty="0">
              <a:solidFill>
                <a:srgbClr val="62AA45"/>
              </a:solidFill>
              <a:latin typeface="St Ryde Light" pitchFamily="50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5832B30-0087-4DDE-9E40-DEF4531DAEE8}"/>
              </a:ext>
            </a:extLst>
          </p:cNvPr>
          <p:cNvSpPr txBox="1"/>
          <p:nvPr/>
        </p:nvSpPr>
        <p:spPr>
          <a:xfrm>
            <a:off x="0" y="-44909"/>
            <a:ext cx="7959997" cy="630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R" sz="3500" b="1" dirty="0">
                <a:solidFill>
                  <a:srgbClr val="035AA6"/>
                </a:solidFill>
                <a:latin typeface="Gotham Black" panose="02000603040000020004" pitchFamily="2" charset="0"/>
              </a:rPr>
              <a:t>PRÓXIMOS PASOS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2F0701C3-3ED6-4E58-B957-9CF4C9B93AF1}"/>
              </a:ext>
            </a:extLst>
          </p:cNvPr>
          <p:cNvSpPr txBox="1"/>
          <p:nvPr/>
        </p:nvSpPr>
        <p:spPr>
          <a:xfrm>
            <a:off x="6080501" y="1318833"/>
            <a:ext cx="1622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SEGUNDO DESEMBOLSO </a:t>
            </a:r>
            <a:endParaRPr lang="es-CR" sz="1600" b="1" spc="-150" dirty="0">
              <a:solidFill>
                <a:srgbClr val="0098CF"/>
              </a:solidFill>
              <a:latin typeface="Gotham Light" pitchFamily="50" charset="0"/>
              <a:cs typeface="Gotham Light" pitchFamily="50" charset="0"/>
            </a:endParaRP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      15 JUNIO</a:t>
            </a: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id="{F15B0E40-6366-47BF-9C08-CD99CB433374}"/>
              </a:ext>
            </a:extLst>
          </p:cNvPr>
          <p:cNvSpPr txBox="1"/>
          <p:nvPr/>
        </p:nvSpPr>
        <p:spPr>
          <a:xfrm>
            <a:off x="5081736" y="706225"/>
            <a:ext cx="1622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PRIMER DESEMBOLSO</a:t>
            </a: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chemeClr val="accent6"/>
                </a:solidFill>
                <a:latin typeface="Gotham Light" pitchFamily="50" charset="0"/>
                <a:cs typeface="Gotham Light" pitchFamily="50" charset="0"/>
              </a:rPr>
              <a:t>15 MAYO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4EDC8A3-A7B0-443F-8311-B4D07E872B44}"/>
              </a:ext>
            </a:extLst>
          </p:cNvPr>
          <p:cNvSpPr/>
          <p:nvPr/>
        </p:nvSpPr>
        <p:spPr>
          <a:xfrm>
            <a:off x="174924" y="3824769"/>
            <a:ext cx="148102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ES" sz="1400" spc="-150" dirty="0">
                <a:solidFill>
                  <a:srgbClr val="0098CF"/>
                </a:solidFill>
                <a:latin typeface="Gotham Light" pitchFamily="50" charset="0"/>
              </a:rPr>
              <a:t>La empresa completa en la Plataforma Charly información general y de la propuesta y adjunta Estados Financieros, Flujos de Caja actuales y proyectados y planillas.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7B68F98-35E4-4414-8070-36E9E8EC09B0}"/>
              </a:ext>
            </a:extLst>
          </p:cNvPr>
          <p:cNvSpPr/>
          <p:nvPr/>
        </p:nvSpPr>
        <p:spPr>
          <a:xfrm>
            <a:off x="1741400" y="3848017"/>
            <a:ext cx="212013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ES" sz="1400" spc="-150" dirty="0">
                <a:solidFill>
                  <a:srgbClr val="92D050"/>
                </a:solidFill>
                <a:latin typeface="Gotham Light" pitchFamily="50" charset="0"/>
              </a:rPr>
              <a:t>Los “Consultores de Evaluación” aplican Diagnóstico de Procomer, analizan Estados Financieros y Flujo de Caja, evalúan según Bases Operativas, y </a:t>
            </a:r>
            <a:r>
              <a:rPr lang="es-ES" sz="1400" spc="-150" dirty="0" err="1">
                <a:solidFill>
                  <a:srgbClr val="92D050"/>
                </a:solidFill>
                <a:latin typeface="Gotham Light" pitchFamily="50" charset="0"/>
              </a:rPr>
              <a:t>rankean</a:t>
            </a:r>
            <a:r>
              <a:rPr lang="es-ES" sz="1400" spc="-150" dirty="0">
                <a:solidFill>
                  <a:srgbClr val="92D050"/>
                </a:solidFill>
                <a:latin typeface="Gotham Light" pitchFamily="50" charset="0"/>
              </a:rPr>
              <a:t> las primeras 250 empresas. Los Consultores de Seguimiento hacen Planes Financieros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63BAB83-C252-4C3B-8BB4-78903F9EBDE0}"/>
              </a:ext>
            </a:extLst>
          </p:cNvPr>
          <p:cNvSpPr/>
          <p:nvPr/>
        </p:nvSpPr>
        <p:spPr>
          <a:xfrm>
            <a:off x="3789445" y="3887748"/>
            <a:ext cx="11907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spc="-150" dirty="0">
                <a:solidFill>
                  <a:srgbClr val="0098CF"/>
                </a:solidFill>
                <a:latin typeface="Gotham Light" pitchFamily="50" charset="0"/>
              </a:rPr>
              <a:t>El Jurado analiza contra evaluación y Plan Financiero y elige 200 empresas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F981C8E-A7AC-46CA-BF8F-6EF5B546BEE5}"/>
              </a:ext>
            </a:extLst>
          </p:cNvPr>
          <p:cNvSpPr/>
          <p:nvPr/>
        </p:nvSpPr>
        <p:spPr>
          <a:xfrm>
            <a:off x="4916112" y="3887748"/>
            <a:ext cx="11186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spc="-150" dirty="0">
                <a:solidFill>
                  <a:srgbClr val="92D050"/>
                </a:solidFill>
                <a:latin typeface="Gotham Light" pitchFamily="50" charset="0"/>
              </a:rPr>
              <a:t>1er desembolso contra Plan Financiero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BF114B0A-377F-4CD3-9944-0F66744E7A59}"/>
              </a:ext>
            </a:extLst>
          </p:cNvPr>
          <p:cNvSpPr/>
          <p:nvPr/>
        </p:nvSpPr>
        <p:spPr>
          <a:xfrm>
            <a:off x="5958000" y="3887748"/>
            <a:ext cx="14810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spc="-150" dirty="0">
                <a:solidFill>
                  <a:srgbClr val="0098CF"/>
                </a:solidFill>
                <a:latin typeface="Gotham Light" pitchFamily="50" charset="0"/>
              </a:rPr>
              <a:t>2do desembolso contra Plan Financiero e informe de ejecución de desembolso 1 de “Consultores de Seguimiento”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F5430DE5-02F5-4307-BEDE-61F05E89AD4B}"/>
              </a:ext>
            </a:extLst>
          </p:cNvPr>
          <p:cNvSpPr txBox="1"/>
          <p:nvPr/>
        </p:nvSpPr>
        <p:spPr>
          <a:xfrm>
            <a:off x="7344323" y="539223"/>
            <a:ext cx="1622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TERCER DESEMBOLSO  </a:t>
            </a:r>
          </a:p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       </a:t>
            </a:r>
            <a:r>
              <a:rPr lang="es-CR" sz="1600" spc="-150" dirty="0">
                <a:solidFill>
                  <a:schemeClr val="accent6"/>
                </a:solidFill>
                <a:latin typeface="Gotham Light" pitchFamily="50" charset="0"/>
                <a:cs typeface="Gotham Light" pitchFamily="50" charset="0"/>
              </a:rPr>
              <a:t>1 5 JULIO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E40BF508-B051-41EA-8566-3D2C8643EDC2}"/>
              </a:ext>
            </a:extLst>
          </p:cNvPr>
          <p:cNvSpPr txBox="1"/>
          <p:nvPr/>
        </p:nvSpPr>
        <p:spPr>
          <a:xfrm>
            <a:off x="8423105" y="1247109"/>
            <a:ext cx="1368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CIERRE ETAPA I</a:t>
            </a:r>
            <a:endParaRPr lang="es-CR" sz="1600" b="1" spc="-150" dirty="0">
              <a:solidFill>
                <a:srgbClr val="0098CF"/>
              </a:solidFill>
              <a:latin typeface="Gotham Light" pitchFamily="50" charset="0"/>
              <a:cs typeface="Gotham Light" pitchFamily="50" charset="0"/>
            </a:endParaRP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          15 AGO</a:t>
            </a: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976449E3-93BA-42E3-9366-32238D12C6C8}"/>
              </a:ext>
            </a:extLst>
          </p:cNvPr>
          <p:cNvSpPr txBox="1"/>
          <p:nvPr/>
        </p:nvSpPr>
        <p:spPr>
          <a:xfrm>
            <a:off x="9787648" y="596401"/>
            <a:ext cx="1622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lack Regular" panose="02000603030000020004" pitchFamily="2" charset="77"/>
                <a:cs typeface="Gotham Light" pitchFamily="50" charset="0"/>
              </a:rPr>
              <a:t>ETAPA II</a:t>
            </a: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Light" pitchFamily="50" charset="0"/>
                <a:cs typeface="Gotham Light" pitchFamily="50" charset="0"/>
              </a:rPr>
              <a:t>AGO-DIC</a:t>
            </a: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5F7A8941-7B14-4C79-A1D5-992383E22E3C}"/>
              </a:ext>
            </a:extLst>
          </p:cNvPr>
          <p:cNvSpPr txBox="1"/>
          <p:nvPr/>
        </p:nvSpPr>
        <p:spPr>
          <a:xfrm>
            <a:off x="10937128" y="1076798"/>
            <a:ext cx="1368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16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lack Regular" panose="02000603030000020004" pitchFamily="2" charset="77"/>
                <a:cs typeface="Gotham Light" pitchFamily="50" charset="0"/>
              </a:rPr>
              <a:t>ETAPA III</a:t>
            </a:r>
            <a:endParaRPr lang="es-CR" sz="1600" b="1" spc="-150" dirty="0">
              <a:solidFill>
                <a:schemeClr val="tx1">
                  <a:lumMod val="65000"/>
                  <a:lumOff val="35000"/>
                </a:schemeClr>
              </a:solidFill>
              <a:latin typeface="Gotham Light" pitchFamily="50" charset="0"/>
              <a:cs typeface="Gotham Light" pitchFamily="50" charset="0"/>
            </a:endParaRPr>
          </a:p>
          <a:p>
            <a:pPr defTabSz="685800">
              <a:buClr>
                <a:srgbClr val="0099CC"/>
              </a:buClr>
            </a:pPr>
            <a:r>
              <a:rPr lang="es-C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Light" pitchFamily="50" charset="0"/>
                <a:cs typeface="Gotham Light" pitchFamily="50" charset="0"/>
              </a:rPr>
              <a:t> ENE 2021 – ABRIL 2021</a:t>
            </a:r>
          </a:p>
        </p:txBody>
      </p:sp>
      <p:sp>
        <p:nvSpPr>
          <p:cNvPr id="41" name="Cerrar llave 40">
            <a:extLst>
              <a:ext uri="{FF2B5EF4-FFF2-40B4-BE49-F238E27FC236}">
                <a16:creationId xmlns:a16="http://schemas.microsoft.com/office/drawing/2014/main" id="{C8C56C6B-D12D-4A17-992A-A3A0AAB3BA90}"/>
              </a:ext>
            </a:extLst>
          </p:cNvPr>
          <p:cNvSpPr/>
          <p:nvPr/>
        </p:nvSpPr>
        <p:spPr>
          <a:xfrm rot="5400000">
            <a:off x="2475023" y="3980182"/>
            <a:ext cx="195418" cy="4814841"/>
          </a:xfrm>
          <a:prstGeom prst="rightBrace">
            <a:avLst>
              <a:gd name="adj1" fmla="val 30841"/>
              <a:gd name="adj2" fmla="val 45151"/>
            </a:avLst>
          </a:prstGeom>
          <a:ln>
            <a:solidFill>
              <a:schemeClr val="accent2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55F62365-BEDE-4BEA-90EC-B5509CCC8A7B}"/>
              </a:ext>
            </a:extLst>
          </p:cNvPr>
          <p:cNvSpPr txBox="1"/>
          <p:nvPr/>
        </p:nvSpPr>
        <p:spPr>
          <a:xfrm>
            <a:off x="1258708" y="6510091"/>
            <a:ext cx="308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0099CC"/>
              </a:buClr>
            </a:pPr>
            <a:r>
              <a:rPr lang="es-CR" sz="1600" b="1" spc="-150" dirty="0">
                <a:solidFill>
                  <a:schemeClr val="accent2"/>
                </a:solidFill>
                <a:latin typeface="Gotham Black Regular" panose="02000603030000020004" pitchFamily="2" charset="77"/>
                <a:cs typeface="Gotham Light" pitchFamily="50" charset="0"/>
              </a:rPr>
              <a:t>CONSULTORES EVALUACIÓN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B4398649-B00C-46CA-A851-B8C4E45D73F8}"/>
              </a:ext>
            </a:extLst>
          </p:cNvPr>
          <p:cNvSpPr/>
          <p:nvPr/>
        </p:nvSpPr>
        <p:spPr>
          <a:xfrm>
            <a:off x="7414901" y="3840040"/>
            <a:ext cx="13685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spc="-150" dirty="0">
                <a:solidFill>
                  <a:srgbClr val="92D050"/>
                </a:solidFill>
                <a:latin typeface="Gotham Light" pitchFamily="50" charset="0"/>
              </a:rPr>
              <a:t>3er desembolso contra Plan Financiero e informe de ejecución de desembolso 2 de “Consultores de Seguimiento”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6A614909-5EC0-4806-8CED-C125A9483482}"/>
              </a:ext>
            </a:extLst>
          </p:cNvPr>
          <p:cNvSpPr/>
          <p:nvPr/>
        </p:nvSpPr>
        <p:spPr>
          <a:xfrm>
            <a:off x="8682638" y="3840040"/>
            <a:ext cx="14810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spc="-150" dirty="0">
                <a:solidFill>
                  <a:srgbClr val="0098CF"/>
                </a:solidFill>
                <a:latin typeface="Gotham Light" pitchFamily="50" charset="0"/>
              </a:rPr>
              <a:t>Informe de ejecución de desembolso 3 de “Consultores de Seguimiento”</a:t>
            </a:r>
          </a:p>
        </p:txBody>
      </p:sp>
      <p:sp>
        <p:nvSpPr>
          <p:cNvPr id="46" name="Cerrar llave 45">
            <a:extLst>
              <a:ext uri="{FF2B5EF4-FFF2-40B4-BE49-F238E27FC236}">
                <a16:creationId xmlns:a16="http://schemas.microsoft.com/office/drawing/2014/main" id="{D27F1F97-D718-4CDF-AA0C-7C056E3E7FA4}"/>
              </a:ext>
            </a:extLst>
          </p:cNvPr>
          <p:cNvSpPr/>
          <p:nvPr/>
        </p:nvSpPr>
        <p:spPr>
          <a:xfrm rot="5400000">
            <a:off x="6690380" y="1086309"/>
            <a:ext cx="511539" cy="10409501"/>
          </a:xfrm>
          <a:prstGeom prst="rightBrace">
            <a:avLst>
              <a:gd name="adj1" fmla="val 30841"/>
              <a:gd name="adj2" fmla="val 45151"/>
            </a:avLst>
          </a:prstGeom>
          <a:ln>
            <a:solidFill>
              <a:srgbClr val="FF33C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4FE81CC2-27B9-4A8A-BEE8-217C47ECF2CE}"/>
              </a:ext>
            </a:extLst>
          </p:cNvPr>
          <p:cNvSpPr txBox="1"/>
          <p:nvPr/>
        </p:nvSpPr>
        <p:spPr>
          <a:xfrm>
            <a:off x="6021890" y="6558698"/>
            <a:ext cx="308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0099CC"/>
              </a:buClr>
            </a:pPr>
            <a:r>
              <a:rPr lang="es-CR" sz="1600" b="1" spc="-150" dirty="0">
                <a:solidFill>
                  <a:srgbClr val="FF33CC"/>
                </a:solidFill>
                <a:latin typeface="Gotham Black Regular" panose="02000603030000020004" pitchFamily="2" charset="77"/>
                <a:cs typeface="Gotham Light" pitchFamily="50" charset="0"/>
              </a:rPr>
              <a:t>CONSULTORES SEGUIMIENTO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E5434544-1DBB-46C0-82E5-4EAEDB68B847}"/>
              </a:ext>
            </a:extLst>
          </p:cNvPr>
          <p:cNvSpPr/>
          <p:nvPr/>
        </p:nvSpPr>
        <p:spPr>
          <a:xfrm>
            <a:off x="9914441" y="3797048"/>
            <a:ext cx="13685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Light" pitchFamily="50" charset="0"/>
              </a:rPr>
              <a:t>Reconversión 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D941BB00-EF84-4412-A055-44760041E797}"/>
              </a:ext>
            </a:extLst>
          </p:cNvPr>
          <p:cNvSpPr/>
          <p:nvPr/>
        </p:nvSpPr>
        <p:spPr>
          <a:xfrm>
            <a:off x="11164433" y="3787888"/>
            <a:ext cx="13685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Light" pitchFamily="50" charset="0"/>
              </a:rPr>
              <a:t>Aceleración</a:t>
            </a:r>
          </a:p>
        </p:txBody>
      </p:sp>
    </p:spTree>
    <p:extLst>
      <p:ext uri="{BB962C8B-B14F-4D97-AF65-F5344CB8AC3E}">
        <p14:creationId xmlns:p14="http://schemas.microsoft.com/office/powerpoint/2010/main" val="304005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32AD69B-8D2F-4D6F-99C8-F3817F53517C}"/>
              </a:ext>
            </a:extLst>
          </p:cNvPr>
          <p:cNvSpPr/>
          <p:nvPr/>
        </p:nvSpPr>
        <p:spPr>
          <a:xfrm>
            <a:off x="837333" y="167553"/>
            <a:ext cx="10591799" cy="944351"/>
          </a:xfrm>
          <a:prstGeom prst="rect">
            <a:avLst/>
          </a:prstGeom>
          <a:solidFill>
            <a:srgbClr val="035AA6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dirty="0">
                <a:solidFill>
                  <a:schemeClr val="bg1"/>
                </a:solidFill>
                <a:latin typeface="Gotham Black" panose="02000603040000020004" pitchFamily="2" charset="0"/>
              </a:rPr>
              <a:t>PROYECTOS PROCOMER 2020 </a:t>
            </a:r>
            <a:r>
              <a:rPr lang="es-CR" sz="3600" dirty="0">
                <a:solidFill>
                  <a:schemeClr val="bg1"/>
                </a:solidFill>
                <a:latin typeface="Gotham Black" panose="02000603040000020004" pitchFamily="2" charset="0"/>
              </a:rPr>
              <a:t>: </a:t>
            </a:r>
            <a:r>
              <a:rPr lang="es-CR" sz="4000" dirty="0">
                <a:solidFill>
                  <a:schemeClr val="bg1"/>
                </a:solidFill>
                <a:latin typeface="Gotham Black" panose="02000603040000020004" pitchFamily="2" charset="0"/>
              </a:rPr>
              <a:t>315</a:t>
            </a:r>
            <a:r>
              <a:rPr lang="es-CR" sz="2400" dirty="0">
                <a:solidFill>
                  <a:schemeClr val="bg1"/>
                </a:solidFill>
                <a:latin typeface="Gotham Black" panose="02000603040000020004" pitchFamily="2" charset="0"/>
              </a:rPr>
              <a:t> EMPRESAS BENEFICIADAS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3F562C7D-9409-4D13-B91D-582C9F5391DA}"/>
              </a:ext>
            </a:extLst>
          </p:cNvPr>
          <p:cNvGraphicFramePr/>
          <p:nvPr/>
        </p:nvGraphicFramePr>
        <p:xfrm>
          <a:off x="740811" y="2001426"/>
          <a:ext cx="10591799" cy="12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Abrir corchete 24">
            <a:extLst>
              <a:ext uri="{FF2B5EF4-FFF2-40B4-BE49-F238E27FC236}">
                <a16:creationId xmlns:a16="http://schemas.microsoft.com/office/drawing/2014/main" id="{9BBEB942-F7DB-4920-A525-2DA2AD95D3C1}"/>
              </a:ext>
            </a:extLst>
          </p:cNvPr>
          <p:cNvSpPr/>
          <p:nvPr/>
        </p:nvSpPr>
        <p:spPr>
          <a:xfrm rot="5400000">
            <a:off x="5940441" y="-1939830"/>
            <a:ext cx="144260" cy="7242126"/>
          </a:xfrm>
          <a:prstGeom prst="leftBracket">
            <a:avLst/>
          </a:prstGeom>
          <a:ln w="38100">
            <a:solidFill>
              <a:srgbClr val="035AA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6" name="Triángulo isósceles 25">
            <a:extLst>
              <a:ext uri="{FF2B5EF4-FFF2-40B4-BE49-F238E27FC236}">
                <a16:creationId xmlns:a16="http://schemas.microsoft.com/office/drawing/2014/main" id="{38502523-3F3E-49B8-B699-7D9EB9A258B2}"/>
              </a:ext>
            </a:extLst>
          </p:cNvPr>
          <p:cNvSpPr/>
          <p:nvPr/>
        </p:nvSpPr>
        <p:spPr>
          <a:xfrm>
            <a:off x="5846549" y="1249104"/>
            <a:ext cx="360000" cy="360000"/>
          </a:xfrm>
          <a:prstGeom prst="triangle">
            <a:avLst/>
          </a:prstGeom>
          <a:solidFill>
            <a:srgbClr val="035AA6"/>
          </a:solidFill>
          <a:ln>
            <a:solidFill>
              <a:srgbClr val="035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BC7A470C-2A93-4579-9032-CF1681C29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6309555"/>
              </p:ext>
            </p:extLst>
          </p:nvPr>
        </p:nvGraphicFramePr>
        <p:xfrm>
          <a:off x="837333" y="4220423"/>
          <a:ext cx="10591799" cy="12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Abrir corchete 9">
            <a:extLst>
              <a:ext uri="{FF2B5EF4-FFF2-40B4-BE49-F238E27FC236}">
                <a16:creationId xmlns:a16="http://schemas.microsoft.com/office/drawing/2014/main" id="{D035CD0C-4235-42DD-AEEE-F3C06D06A496}"/>
              </a:ext>
            </a:extLst>
          </p:cNvPr>
          <p:cNvSpPr/>
          <p:nvPr/>
        </p:nvSpPr>
        <p:spPr>
          <a:xfrm rot="5400000">
            <a:off x="6036962" y="279168"/>
            <a:ext cx="144259" cy="7242124"/>
          </a:xfrm>
          <a:prstGeom prst="leftBracket">
            <a:avLst/>
          </a:prstGeom>
          <a:ln w="38100">
            <a:solidFill>
              <a:srgbClr val="035AA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Triángulo isósceles 10">
            <a:extLst>
              <a:ext uri="{FF2B5EF4-FFF2-40B4-BE49-F238E27FC236}">
                <a16:creationId xmlns:a16="http://schemas.microsoft.com/office/drawing/2014/main" id="{44ABA3FF-96E1-40E3-9900-6367E03B1C09}"/>
              </a:ext>
            </a:extLst>
          </p:cNvPr>
          <p:cNvSpPr/>
          <p:nvPr/>
        </p:nvSpPr>
        <p:spPr>
          <a:xfrm>
            <a:off x="5943071" y="3468101"/>
            <a:ext cx="360000" cy="360000"/>
          </a:xfrm>
          <a:prstGeom prst="triangle">
            <a:avLst/>
          </a:prstGeom>
          <a:solidFill>
            <a:srgbClr val="035AA6"/>
          </a:solidFill>
          <a:ln>
            <a:solidFill>
              <a:srgbClr val="035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50E37E-FA0F-4138-97DC-80A6C1623298}"/>
              </a:ext>
            </a:extLst>
          </p:cNvPr>
          <p:cNvSpPr/>
          <p:nvPr/>
        </p:nvSpPr>
        <p:spPr>
          <a:xfrm>
            <a:off x="1034005" y="5943559"/>
            <a:ext cx="11157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3600" dirty="0">
                <a:solidFill>
                  <a:srgbClr val="035AA6"/>
                </a:solidFill>
                <a:latin typeface="Gotham Book" panose="02000603040000020004" pitchFamily="2" charset="0"/>
              </a:rPr>
              <a:t>$9,7 M CAPITAL SEMILLA </a:t>
            </a:r>
            <a:r>
              <a:rPr lang="es-CR" sz="3600" dirty="0">
                <a:solidFill>
                  <a:srgbClr val="6DDAF2"/>
                </a:solidFill>
                <a:latin typeface="Gotham Book" panose="02000603040000020004" pitchFamily="2" charset="0"/>
              </a:rPr>
              <a:t>($4M PROCOMER)</a:t>
            </a:r>
            <a:endParaRPr lang="en-US" sz="3600" dirty="0">
              <a:solidFill>
                <a:srgbClr val="6DDAF2"/>
              </a:solidFill>
              <a:latin typeface="Gotham Book" panose="020006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02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2f38743d-7ead-4d55-8510-61976b198cf4">R62ZDQXMWFKE-1724576345-18986</_dlc_DocId>
    <_dlc_DocIdUrl xmlns="2f38743d-7ead-4d55-8510-61976b198cf4">
      <Url>https://lared.procomer.go.cr/dpl/dt/_layouts/15/DocIdRedir.aspx?ID=R62ZDQXMWFKE-1724576345-18986</Url>
      <Description>R62ZDQXMWFKE-1724576345-18986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EEE51170FB5E488095CBC0C7B6386A" ma:contentTypeVersion="2" ma:contentTypeDescription="Crear nuevo documento." ma:contentTypeScope="" ma:versionID="9d11e2b3e9d3cce7d394b34f9254086f">
  <xsd:schema xmlns:xsd="http://www.w3.org/2001/XMLSchema" xmlns:xs="http://www.w3.org/2001/XMLSchema" xmlns:p="http://schemas.microsoft.com/office/2006/metadata/properties" xmlns:ns1="http://schemas.microsoft.com/sharepoint/v3" xmlns:ns2="2f38743d-7ead-4d55-8510-61976b198cf4" xmlns:ns3="c49d1d8b-1e82-40d7-809d-7cea2ddcd9c3" targetNamespace="http://schemas.microsoft.com/office/2006/metadata/properties" ma:root="true" ma:fieldsID="0cb41b233abb12a3ccd2414c8bdc551e" ns1:_="" ns2:_="" ns3:_="">
    <xsd:import namespace="http://schemas.microsoft.com/sharepoint/v3"/>
    <xsd:import namespace="2f38743d-7ead-4d55-8510-61976b198cf4"/>
    <xsd:import namespace="c49d1d8b-1e82-40d7-809d-7cea2ddcd9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8743d-7ead-4d55-8510-61976b198c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d1d8b-1e82-40d7-809d-7cea2ddcd9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EA623FB-818C-41D3-A14F-F836EC8DE9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F3E44E-9595-44DF-81AB-A51159F12EE8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2f38743d-7ead-4d55-8510-61976b198cf4"/>
    <ds:schemaRef ds:uri="http://purl.org/dc/terms/"/>
    <ds:schemaRef ds:uri="http://schemas.openxmlformats.org/package/2006/metadata/core-properties"/>
    <ds:schemaRef ds:uri="c49d1d8b-1e82-40d7-809d-7cea2ddcd9c3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265AF5-7B52-4716-808A-EE1B7375F6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38743d-7ead-4d55-8510-61976b198cf4"/>
    <ds:schemaRef ds:uri="c49d1d8b-1e82-40d7-809d-7cea2ddcd9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8118872-7F51-46BB-A09C-00AB4C02FB5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643</Words>
  <Application>Microsoft Office PowerPoint</Application>
  <PresentationFormat>Panorámica</PresentationFormat>
  <Paragraphs>208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Gotham Black</vt:lpstr>
      <vt:lpstr>Gotham Black Regular</vt:lpstr>
      <vt:lpstr>Gotham Bold</vt:lpstr>
      <vt:lpstr>Gotham Book</vt:lpstr>
      <vt:lpstr>Gotham Book Regular</vt:lpstr>
      <vt:lpstr>Gotham Light</vt:lpstr>
      <vt:lpstr>GothamBook</vt:lpstr>
      <vt:lpstr>St Ryde Light</vt:lpstr>
      <vt:lpstr>Wingdings</vt:lpstr>
      <vt:lpstr>Tema de Office</vt:lpstr>
      <vt:lpstr>PROYECTO ALIVIO 3 ETAPAS - 3 SOLUCIONES </vt:lpstr>
      <vt:lpstr>Presentación de PowerPoint</vt:lpstr>
      <vt:lpstr>A QUIÉN VA DIRIGIDO</vt:lpstr>
      <vt:lpstr>PROCESO DE SELECCIÓN</vt:lpstr>
      <vt:lpstr>RECURSOS NECESARIOS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ALIVIO 3 ETAPAS - 3 SOLUCIONES SECTOR AGRÍCOLA, ALIMENTOS E INDUSTRIA</dc:title>
  <dc:creator>Laura López Salazar</dc:creator>
  <cp:lastModifiedBy>Laura López Salazar</cp:lastModifiedBy>
  <cp:revision>12</cp:revision>
  <dcterms:created xsi:type="dcterms:W3CDTF">2020-04-02T19:27:43Z</dcterms:created>
  <dcterms:modified xsi:type="dcterms:W3CDTF">2020-04-04T00:44:55Z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0x01010063EEE51170FB5E488095CBC0C7B6386A</vt:lpwstr>
  </property>
  <property fmtid="{D5CDD505-2E9C-101B-9397-08002B2CF9AE}" pid="3" name="_dlc_DocIdItemGuid">
    <vt:lpwstr>59a20ee4-850f-458f-a99e-d4dc4f1ae84d</vt:lpwstr>
  </property>
</Properties>
</file>