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75" r:id="rId4"/>
    <p:sldId id="379" r:id="rId5"/>
    <p:sldId id="370" r:id="rId6"/>
    <p:sldId id="373" r:id="rId7"/>
    <p:sldId id="377" r:id="rId8"/>
    <p:sldId id="372" r:id="rId9"/>
    <p:sldId id="378" r:id="rId10"/>
    <p:sldId id="376" r:id="rId11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ción 1" id="{2C0825E7-5015-4A9E-9BE4-3A71D5AD4690}">
          <p14:sldIdLst>
            <p14:sldId id="256"/>
            <p14:sldId id="257"/>
          </p14:sldIdLst>
        </p14:section>
        <p14:section name="Opción 2" id="{3349ED98-BA32-45B5-B48C-A4FD108845C1}">
          <p14:sldIdLst>
            <p14:sldId id="375"/>
          </p14:sldIdLst>
        </p14:section>
        <p14:section name="Opción 3" id="{73AD2AB5-6476-4025-BD45-5A61564E7FAB}">
          <p14:sldIdLst>
            <p14:sldId id="379"/>
          </p14:sldIdLst>
        </p14:section>
        <p14:section name="Opción 1" id="{828BE77E-5B1F-4C70-864A-2DD055FD6638}">
          <p14:sldIdLst>
            <p14:sldId id="370"/>
            <p14:sldId id="373"/>
            <p14:sldId id="377"/>
            <p14:sldId id="372"/>
            <p14:sldId id="378"/>
            <p14:sldId id="3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663" autoAdjust="0"/>
  </p:normalViewPr>
  <p:slideViewPr>
    <p:cSldViewPr snapToGrid="0">
      <p:cViewPr varScale="1">
        <p:scale>
          <a:sx n="76" d="100"/>
          <a:sy n="76" d="100"/>
        </p:scale>
        <p:origin x="9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13648293963254"/>
          <c:y val="0.25925925925925924"/>
          <c:w val="0.84730796150481191"/>
          <c:h val="0.51354913969087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Hoja1!$E$3</c:f>
              <c:strCache>
                <c:ptCount val="1"/>
                <c:pt idx="0">
                  <c:v>Razón de la deuda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Hoja1!$D$4:$D$6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Hoja1!$E$4:$E$6</c:f>
              <c:numCache>
                <c:formatCode>General</c:formatCode>
                <c:ptCount val="3"/>
                <c:pt idx="0">
                  <c:v>34.799999999999997</c:v>
                </c:pt>
                <c:pt idx="1">
                  <c:v>42</c:v>
                </c:pt>
                <c:pt idx="2">
                  <c:v>41.8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EF-4DC4-A2B4-9264209C42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96255392"/>
        <c:axId val="-596257024"/>
      </c:barChart>
      <c:catAx>
        <c:axId val="-59625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596257024"/>
        <c:crosses val="autoZero"/>
        <c:auto val="1"/>
        <c:lblAlgn val="ctr"/>
        <c:lblOffset val="100"/>
        <c:noMultiLvlLbl val="0"/>
      </c:catAx>
      <c:valAx>
        <c:axId val="-596257024"/>
        <c:scaling>
          <c:orientation val="minMax"/>
          <c:min val="15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Porcentaje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59625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s-C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62A339-5F3F-40B9-A65A-E983B7F58566}" type="doc">
      <dgm:prSet loTypeId="urn:microsoft.com/office/officeart/2005/8/layout/cycle8" loCatId="cycle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s-ES"/>
        </a:p>
      </dgm:t>
    </dgm:pt>
    <dgm:pt modelId="{BAC7A96A-6789-471B-B4BC-D4E0550636E7}">
      <dgm:prSet/>
      <dgm:spPr/>
      <dgm:t>
        <a:bodyPr/>
        <a:lstStyle/>
        <a:p>
          <a:pPr algn="ctr" rtl="0"/>
          <a:r>
            <a:rPr lang="es-ES"/>
            <a:t>Sector Empresarial</a:t>
          </a:r>
        </a:p>
      </dgm:t>
    </dgm:pt>
    <dgm:pt modelId="{4FD72769-5F15-4697-9BFB-D20FFBE13EEF}" type="parTrans" cxnId="{98E95C90-21BB-4322-902C-C5445CC5DF24}">
      <dgm:prSet/>
      <dgm:spPr/>
      <dgm:t>
        <a:bodyPr/>
        <a:lstStyle/>
        <a:p>
          <a:pPr algn="ctr"/>
          <a:endParaRPr lang="es-ES"/>
        </a:p>
      </dgm:t>
    </dgm:pt>
    <dgm:pt modelId="{78BA626F-4ECC-4872-B39E-726C6277DF46}" type="sibTrans" cxnId="{98E95C90-21BB-4322-902C-C5445CC5DF24}">
      <dgm:prSet/>
      <dgm:spPr/>
      <dgm:t>
        <a:bodyPr/>
        <a:lstStyle/>
        <a:p>
          <a:pPr algn="ctr"/>
          <a:endParaRPr lang="es-ES"/>
        </a:p>
      </dgm:t>
    </dgm:pt>
    <dgm:pt modelId="{91EE77BC-85B7-4818-9F29-D62631488D4C}">
      <dgm:prSet/>
      <dgm:spPr/>
      <dgm:t>
        <a:bodyPr/>
        <a:lstStyle/>
        <a:p>
          <a:pPr algn="ctr" rtl="0"/>
          <a:r>
            <a:rPr lang="es-ES"/>
            <a:t>Sector Consumidor</a:t>
          </a:r>
        </a:p>
      </dgm:t>
    </dgm:pt>
    <dgm:pt modelId="{4B56EA2D-62E5-4418-900C-2C61AAFFD21C}" type="parTrans" cxnId="{33987560-9E31-42BB-A68A-328FCFB75DF4}">
      <dgm:prSet/>
      <dgm:spPr/>
      <dgm:t>
        <a:bodyPr/>
        <a:lstStyle/>
        <a:p>
          <a:pPr algn="ctr"/>
          <a:endParaRPr lang="es-ES"/>
        </a:p>
      </dgm:t>
    </dgm:pt>
    <dgm:pt modelId="{8BBA44C9-66FF-40C9-8215-14434EDB9A5A}" type="sibTrans" cxnId="{33987560-9E31-42BB-A68A-328FCFB75DF4}">
      <dgm:prSet/>
      <dgm:spPr/>
      <dgm:t>
        <a:bodyPr/>
        <a:lstStyle/>
        <a:p>
          <a:pPr algn="ctr"/>
          <a:endParaRPr lang="es-ES"/>
        </a:p>
      </dgm:t>
    </dgm:pt>
    <dgm:pt modelId="{77C9B8B6-FB46-459A-ACEB-CB2ABF15252C}">
      <dgm:prSet/>
      <dgm:spPr/>
      <dgm:t>
        <a:bodyPr/>
        <a:lstStyle/>
        <a:p>
          <a:pPr algn="ctr" rtl="0"/>
          <a:r>
            <a:rPr lang="es-ES"/>
            <a:t>Sector Gubernamental</a:t>
          </a:r>
        </a:p>
      </dgm:t>
    </dgm:pt>
    <dgm:pt modelId="{040FC568-0EAA-4DE5-AF6F-75A24BFE1142}" type="parTrans" cxnId="{2C7C5576-517E-44A4-83AA-31FB007A9B9D}">
      <dgm:prSet/>
      <dgm:spPr/>
      <dgm:t>
        <a:bodyPr/>
        <a:lstStyle/>
        <a:p>
          <a:pPr algn="ctr"/>
          <a:endParaRPr lang="es-ES"/>
        </a:p>
      </dgm:t>
    </dgm:pt>
    <dgm:pt modelId="{64D52E65-F95B-46C8-A6CC-55CFE0B12429}" type="sibTrans" cxnId="{2C7C5576-517E-44A4-83AA-31FB007A9B9D}">
      <dgm:prSet/>
      <dgm:spPr/>
      <dgm:t>
        <a:bodyPr/>
        <a:lstStyle/>
        <a:p>
          <a:pPr algn="ctr"/>
          <a:endParaRPr lang="es-ES"/>
        </a:p>
      </dgm:t>
    </dgm:pt>
    <dgm:pt modelId="{19015147-2A87-4725-A65B-C2CD3D409C6B}" type="pres">
      <dgm:prSet presAssocID="{9D62A339-5F3F-40B9-A65A-E983B7F58566}" presName="compositeShape" presStyleCnt="0">
        <dgm:presLayoutVars>
          <dgm:chMax val="7"/>
          <dgm:dir/>
          <dgm:resizeHandles val="exact"/>
        </dgm:presLayoutVars>
      </dgm:prSet>
      <dgm:spPr/>
    </dgm:pt>
    <dgm:pt modelId="{BC87B99D-F00B-411B-9501-FA353A82DEFD}" type="pres">
      <dgm:prSet presAssocID="{9D62A339-5F3F-40B9-A65A-E983B7F58566}" presName="wedge1" presStyleLbl="node1" presStyleIdx="0" presStyleCnt="3"/>
      <dgm:spPr/>
    </dgm:pt>
    <dgm:pt modelId="{80C76CBD-8EFE-4A57-B307-0275A845C84D}" type="pres">
      <dgm:prSet presAssocID="{9D62A339-5F3F-40B9-A65A-E983B7F58566}" presName="dummy1a" presStyleCnt="0"/>
      <dgm:spPr/>
    </dgm:pt>
    <dgm:pt modelId="{4F3F0A93-F548-46D8-96CB-C7DF6AA24D0E}" type="pres">
      <dgm:prSet presAssocID="{9D62A339-5F3F-40B9-A65A-E983B7F58566}" presName="dummy1b" presStyleCnt="0"/>
      <dgm:spPr/>
    </dgm:pt>
    <dgm:pt modelId="{32E49F28-7DD2-42C4-BD8E-CD4DC139C627}" type="pres">
      <dgm:prSet presAssocID="{9D62A339-5F3F-40B9-A65A-E983B7F5856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B71D31D-E8D9-47EA-8A7E-F1530803C2FE}" type="pres">
      <dgm:prSet presAssocID="{9D62A339-5F3F-40B9-A65A-E983B7F58566}" presName="wedge2" presStyleLbl="node1" presStyleIdx="1" presStyleCnt="3"/>
      <dgm:spPr/>
    </dgm:pt>
    <dgm:pt modelId="{034EE32D-1B7E-4BB5-9DD3-084154044F73}" type="pres">
      <dgm:prSet presAssocID="{9D62A339-5F3F-40B9-A65A-E983B7F58566}" presName="dummy2a" presStyleCnt="0"/>
      <dgm:spPr/>
    </dgm:pt>
    <dgm:pt modelId="{5B2A1DA6-C0D4-4AB1-9C02-86D5ABF62515}" type="pres">
      <dgm:prSet presAssocID="{9D62A339-5F3F-40B9-A65A-E983B7F58566}" presName="dummy2b" presStyleCnt="0"/>
      <dgm:spPr/>
    </dgm:pt>
    <dgm:pt modelId="{E9E85F67-9914-4611-9403-CEA057B98B75}" type="pres">
      <dgm:prSet presAssocID="{9D62A339-5F3F-40B9-A65A-E983B7F5856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771D774-F30B-42AE-A0C6-06456939C9C6}" type="pres">
      <dgm:prSet presAssocID="{9D62A339-5F3F-40B9-A65A-E983B7F58566}" presName="wedge3" presStyleLbl="node1" presStyleIdx="2" presStyleCnt="3"/>
      <dgm:spPr/>
    </dgm:pt>
    <dgm:pt modelId="{51267490-D1E9-4935-88CC-4FFA1543A0A1}" type="pres">
      <dgm:prSet presAssocID="{9D62A339-5F3F-40B9-A65A-E983B7F58566}" presName="dummy3a" presStyleCnt="0"/>
      <dgm:spPr/>
    </dgm:pt>
    <dgm:pt modelId="{1D6E6AFE-B848-403E-AB42-4A8D9D0175B8}" type="pres">
      <dgm:prSet presAssocID="{9D62A339-5F3F-40B9-A65A-E983B7F58566}" presName="dummy3b" presStyleCnt="0"/>
      <dgm:spPr/>
    </dgm:pt>
    <dgm:pt modelId="{57E5A4A8-FAED-4EE6-9ABC-B72476EC898F}" type="pres">
      <dgm:prSet presAssocID="{9D62A339-5F3F-40B9-A65A-E983B7F5856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3C83B13D-D2D3-45E1-9E0A-F19BD499A158}" type="pres">
      <dgm:prSet presAssocID="{78BA626F-4ECC-4872-B39E-726C6277DF46}" presName="arrowWedge1" presStyleLbl="fgSibTrans2D1" presStyleIdx="0" presStyleCnt="3"/>
      <dgm:spPr/>
    </dgm:pt>
    <dgm:pt modelId="{0B7E3778-F478-4D41-B1D9-F966ECD0EF4C}" type="pres">
      <dgm:prSet presAssocID="{8BBA44C9-66FF-40C9-8215-14434EDB9A5A}" presName="arrowWedge2" presStyleLbl="fgSibTrans2D1" presStyleIdx="1" presStyleCnt="3"/>
      <dgm:spPr/>
    </dgm:pt>
    <dgm:pt modelId="{D944EAC9-6E86-470E-A92D-3A4FD45EFC79}" type="pres">
      <dgm:prSet presAssocID="{64D52E65-F95B-46C8-A6CC-55CFE0B12429}" presName="arrowWedge3" presStyleLbl="fgSibTrans2D1" presStyleIdx="2" presStyleCnt="3"/>
      <dgm:spPr/>
    </dgm:pt>
  </dgm:ptLst>
  <dgm:cxnLst>
    <dgm:cxn modelId="{D78FFA0F-3F50-4F07-A594-C41609FCCCDE}" type="presOf" srcId="{91EE77BC-85B7-4818-9F29-D62631488D4C}" destId="{EB71D31D-E8D9-47EA-8A7E-F1530803C2FE}" srcOrd="0" destOrd="0" presId="urn:microsoft.com/office/officeart/2005/8/layout/cycle8"/>
    <dgm:cxn modelId="{CC717E5B-C517-42C8-B63B-41C93D9B4A65}" type="presOf" srcId="{91EE77BC-85B7-4818-9F29-D62631488D4C}" destId="{E9E85F67-9914-4611-9403-CEA057B98B75}" srcOrd="1" destOrd="0" presId="urn:microsoft.com/office/officeart/2005/8/layout/cycle8"/>
    <dgm:cxn modelId="{97AE545E-A51A-4605-9CBA-7223956B11DC}" type="presOf" srcId="{77C9B8B6-FB46-459A-ACEB-CB2ABF15252C}" destId="{A771D774-F30B-42AE-A0C6-06456939C9C6}" srcOrd="0" destOrd="0" presId="urn:microsoft.com/office/officeart/2005/8/layout/cycle8"/>
    <dgm:cxn modelId="{33987560-9E31-42BB-A68A-328FCFB75DF4}" srcId="{9D62A339-5F3F-40B9-A65A-E983B7F58566}" destId="{91EE77BC-85B7-4818-9F29-D62631488D4C}" srcOrd="1" destOrd="0" parTransId="{4B56EA2D-62E5-4418-900C-2C61AAFFD21C}" sibTransId="{8BBA44C9-66FF-40C9-8215-14434EDB9A5A}"/>
    <dgm:cxn modelId="{2C7C5576-517E-44A4-83AA-31FB007A9B9D}" srcId="{9D62A339-5F3F-40B9-A65A-E983B7F58566}" destId="{77C9B8B6-FB46-459A-ACEB-CB2ABF15252C}" srcOrd="2" destOrd="0" parTransId="{040FC568-0EAA-4DE5-AF6F-75A24BFE1142}" sibTransId="{64D52E65-F95B-46C8-A6CC-55CFE0B12429}"/>
    <dgm:cxn modelId="{98E95C90-21BB-4322-902C-C5445CC5DF24}" srcId="{9D62A339-5F3F-40B9-A65A-E983B7F58566}" destId="{BAC7A96A-6789-471B-B4BC-D4E0550636E7}" srcOrd="0" destOrd="0" parTransId="{4FD72769-5F15-4697-9BFB-D20FFBE13EEF}" sibTransId="{78BA626F-4ECC-4872-B39E-726C6277DF46}"/>
    <dgm:cxn modelId="{AAB7E1C0-577A-4222-BBE0-DBF0F063D52D}" type="presOf" srcId="{77C9B8B6-FB46-459A-ACEB-CB2ABF15252C}" destId="{57E5A4A8-FAED-4EE6-9ABC-B72476EC898F}" srcOrd="1" destOrd="0" presId="urn:microsoft.com/office/officeart/2005/8/layout/cycle8"/>
    <dgm:cxn modelId="{C1E807D0-F3FE-485C-A94B-1BD8EFFB59EE}" type="presOf" srcId="{BAC7A96A-6789-471B-B4BC-D4E0550636E7}" destId="{BC87B99D-F00B-411B-9501-FA353A82DEFD}" srcOrd="0" destOrd="0" presId="urn:microsoft.com/office/officeart/2005/8/layout/cycle8"/>
    <dgm:cxn modelId="{A600D9E2-B2B9-40E4-AA88-F34063AADA9A}" type="presOf" srcId="{BAC7A96A-6789-471B-B4BC-D4E0550636E7}" destId="{32E49F28-7DD2-42C4-BD8E-CD4DC139C627}" srcOrd="1" destOrd="0" presId="urn:microsoft.com/office/officeart/2005/8/layout/cycle8"/>
    <dgm:cxn modelId="{808AD4F7-D52F-4A2F-ADD3-9172A656FB8D}" type="presOf" srcId="{9D62A339-5F3F-40B9-A65A-E983B7F58566}" destId="{19015147-2A87-4725-A65B-C2CD3D409C6B}" srcOrd="0" destOrd="0" presId="urn:microsoft.com/office/officeart/2005/8/layout/cycle8"/>
    <dgm:cxn modelId="{5B0D5C05-CDA3-458A-8005-6C63BC512AD5}" type="presParOf" srcId="{19015147-2A87-4725-A65B-C2CD3D409C6B}" destId="{BC87B99D-F00B-411B-9501-FA353A82DEFD}" srcOrd="0" destOrd="0" presId="urn:microsoft.com/office/officeart/2005/8/layout/cycle8"/>
    <dgm:cxn modelId="{0CFDFEA4-E549-4005-B5A7-9A7C8B5DF24B}" type="presParOf" srcId="{19015147-2A87-4725-A65B-C2CD3D409C6B}" destId="{80C76CBD-8EFE-4A57-B307-0275A845C84D}" srcOrd="1" destOrd="0" presId="urn:microsoft.com/office/officeart/2005/8/layout/cycle8"/>
    <dgm:cxn modelId="{E8E992C6-ABE9-46B1-A576-E90AC13F47AF}" type="presParOf" srcId="{19015147-2A87-4725-A65B-C2CD3D409C6B}" destId="{4F3F0A93-F548-46D8-96CB-C7DF6AA24D0E}" srcOrd="2" destOrd="0" presId="urn:microsoft.com/office/officeart/2005/8/layout/cycle8"/>
    <dgm:cxn modelId="{F9130CE3-6580-4E67-8495-04329747C0B0}" type="presParOf" srcId="{19015147-2A87-4725-A65B-C2CD3D409C6B}" destId="{32E49F28-7DD2-42C4-BD8E-CD4DC139C627}" srcOrd="3" destOrd="0" presId="urn:microsoft.com/office/officeart/2005/8/layout/cycle8"/>
    <dgm:cxn modelId="{5F636C43-B7CB-46D7-97D9-47658B4CF835}" type="presParOf" srcId="{19015147-2A87-4725-A65B-C2CD3D409C6B}" destId="{EB71D31D-E8D9-47EA-8A7E-F1530803C2FE}" srcOrd="4" destOrd="0" presId="urn:microsoft.com/office/officeart/2005/8/layout/cycle8"/>
    <dgm:cxn modelId="{C5B66956-354C-4FEA-AB82-D1A323B7CC6F}" type="presParOf" srcId="{19015147-2A87-4725-A65B-C2CD3D409C6B}" destId="{034EE32D-1B7E-4BB5-9DD3-084154044F73}" srcOrd="5" destOrd="0" presId="urn:microsoft.com/office/officeart/2005/8/layout/cycle8"/>
    <dgm:cxn modelId="{C2E99498-8CD9-4632-8F33-62F2B99CE8B0}" type="presParOf" srcId="{19015147-2A87-4725-A65B-C2CD3D409C6B}" destId="{5B2A1DA6-C0D4-4AB1-9C02-86D5ABF62515}" srcOrd="6" destOrd="0" presId="urn:microsoft.com/office/officeart/2005/8/layout/cycle8"/>
    <dgm:cxn modelId="{11B425AC-F3B9-4BA7-8FA1-D4965C5B3BEC}" type="presParOf" srcId="{19015147-2A87-4725-A65B-C2CD3D409C6B}" destId="{E9E85F67-9914-4611-9403-CEA057B98B75}" srcOrd="7" destOrd="0" presId="urn:microsoft.com/office/officeart/2005/8/layout/cycle8"/>
    <dgm:cxn modelId="{8FEFEF47-3D3E-4223-BE25-8D13776612A9}" type="presParOf" srcId="{19015147-2A87-4725-A65B-C2CD3D409C6B}" destId="{A771D774-F30B-42AE-A0C6-06456939C9C6}" srcOrd="8" destOrd="0" presId="urn:microsoft.com/office/officeart/2005/8/layout/cycle8"/>
    <dgm:cxn modelId="{C17CAC58-3F67-40ED-956C-0549674BEF8D}" type="presParOf" srcId="{19015147-2A87-4725-A65B-C2CD3D409C6B}" destId="{51267490-D1E9-4935-88CC-4FFA1543A0A1}" srcOrd="9" destOrd="0" presId="urn:microsoft.com/office/officeart/2005/8/layout/cycle8"/>
    <dgm:cxn modelId="{B875528F-2CDC-4303-951A-93CCC60337C0}" type="presParOf" srcId="{19015147-2A87-4725-A65B-C2CD3D409C6B}" destId="{1D6E6AFE-B848-403E-AB42-4A8D9D0175B8}" srcOrd="10" destOrd="0" presId="urn:microsoft.com/office/officeart/2005/8/layout/cycle8"/>
    <dgm:cxn modelId="{41C9128B-7775-43FB-9A70-5A719CE4517A}" type="presParOf" srcId="{19015147-2A87-4725-A65B-C2CD3D409C6B}" destId="{57E5A4A8-FAED-4EE6-9ABC-B72476EC898F}" srcOrd="11" destOrd="0" presId="urn:microsoft.com/office/officeart/2005/8/layout/cycle8"/>
    <dgm:cxn modelId="{ABC0B117-CB02-492A-B177-5F4E074DD591}" type="presParOf" srcId="{19015147-2A87-4725-A65B-C2CD3D409C6B}" destId="{3C83B13D-D2D3-45E1-9E0A-F19BD499A158}" srcOrd="12" destOrd="0" presId="urn:microsoft.com/office/officeart/2005/8/layout/cycle8"/>
    <dgm:cxn modelId="{AC1EF4CA-57D8-457A-8182-5A22214CFFDE}" type="presParOf" srcId="{19015147-2A87-4725-A65B-C2CD3D409C6B}" destId="{0B7E3778-F478-4D41-B1D9-F966ECD0EF4C}" srcOrd="13" destOrd="0" presId="urn:microsoft.com/office/officeart/2005/8/layout/cycle8"/>
    <dgm:cxn modelId="{7229B2F1-579E-41FB-B522-872A62544627}" type="presParOf" srcId="{19015147-2A87-4725-A65B-C2CD3D409C6B}" destId="{D944EAC9-6E86-470E-A92D-3A4FD45EFC7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7B99D-F00B-411B-9501-FA353A82DEFD}">
      <dsp:nvSpPr>
        <dsp:cNvPr id="0" name=""/>
        <dsp:cNvSpPr/>
      </dsp:nvSpPr>
      <dsp:spPr>
        <a:xfrm>
          <a:off x="418831" y="308775"/>
          <a:ext cx="3615807" cy="3615807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Sector Empresarial</a:t>
          </a:r>
        </a:p>
      </dsp:txBody>
      <dsp:txXfrm>
        <a:off x="2324447" y="1074982"/>
        <a:ext cx="1291359" cy="1076133"/>
      </dsp:txXfrm>
    </dsp:sp>
    <dsp:sp modelId="{EB71D31D-E8D9-47EA-8A7E-F1530803C2FE}">
      <dsp:nvSpPr>
        <dsp:cNvPr id="0" name=""/>
        <dsp:cNvSpPr/>
      </dsp:nvSpPr>
      <dsp:spPr>
        <a:xfrm>
          <a:off x="344362" y="437911"/>
          <a:ext cx="3615807" cy="3615807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Sector Consumidor</a:t>
          </a:r>
        </a:p>
      </dsp:txBody>
      <dsp:txXfrm>
        <a:off x="1205269" y="2783881"/>
        <a:ext cx="1937039" cy="946997"/>
      </dsp:txXfrm>
    </dsp:sp>
    <dsp:sp modelId="{A771D774-F30B-42AE-A0C6-06456939C9C6}">
      <dsp:nvSpPr>
        <dsp:cNvPr id="0" name=""/>
        <dsp:cNvSpPr/>
      </dsp:nvSpPr>
      <dsp:spPr>
        <a:xfrm>
          <a:off x="269894" y="308775"/>
          <a:ext cx="3615807" cy="3615807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Sector Gubernamental</a:t>
          </a:r>
        </a:p>
      </dsp:txBody>
      <dsp:txXfrm>
        <a:off x="688725" y="1074982"/>
        <a:ext cx="1291359" cy="1076133"/>
      </dsp:txXfrm>
    </dsp:sp>
    <dsp:sp modelId="{3C83B13D-D2D3-45E1-9E0A-F19BD499A158}">
      <dsp:nvSpPr>
        <dsp:cNvPr id="0" name=""/>
        <dsp:cNvSpPr/>
      </dsp:nvSpPr>
      <dsp:spPr>
        <a:xfrm>
          <a:off x="195293" y="84939"/>
          <a:ext cx="4063479" cy="406347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E3778-F478-4D41-B1D9-F966ECD0EF4C}">
      <dsp:nvSpPr>
        <dsp:cNvPr id="0" name=""/>
        <dsp:cNvSpPr/>
      </dsp:nvSpPr>
      <dsp:spPr>
        <a:xfrm>
          <a:off x="120526" y="213846"/>
          <a:ext cx="4063479" cy="406347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44EAC9-6E86-470E-A92D-3A4FD45EFC79}">
      <dsp:nvSpPr>
        <dsp:cNvPr id="0" name=""/>
        <dsp:cNvSpPr/>
      </dsp:nvSpPr>
      <dsp:spPr>
        <a:xfrm>
          <a:off x="45760" y="84939"/>
          <a:ext cx="4063479" cy="406347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0.97083</cdr:x>
      <cdr:y>0.26273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-2603068" y="-2833354"/>
          <a:ext cx="5900018" cy="8784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R" sz="1400" b="1" dirty="0"/>
            <a:t>Gráfico</a:t>
          </a:r>
          <a:r>
            <a:rPr lang="es-CR" sz="1400" b="1" baseline="0" dirty="0"/>
            <a:t> 1</a:t>
          </a:r>
        </a:p>
        <a:p xmlns:a="http://schemas.openxmlformats.org/drawingml/2006/main">
          <a:r>
            <a:rPr lang="es-CR" sz="1400" b="1" baseline="0" dirty="0"/>
            <a:t>Grupo ICE: Razón de endeudamiento</a:t>
          </a:r>
        </a:p>
        <a:p xmlns:a="http://schemas.openxmlformats.org/drawingml/2006/main">
          <a:r>
            <a:rPr lang="es-CR" sz="1400" dirty="0"/>
            <a:t>Datos a diciembre</a:t>
          </a:r>
        </a:p>
      </cdr:txBody>
    </cdr:sp>
  </cdr:relSizeAnchor>
  <cdr:relSizeAnchor xmlns:cdr="http://schemas.openxmlformats.org/drawingml/2006/chartDrawing">
    <cdr:from>
      <cdr:x>0</cdr:x>
      <cdr:y>0.90672</cdr:y>
    </cdr:from>
    <cdr:to>
      <cdr:x>0.91667</cdr:x>
      <cdr:y>1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0" y="2487305"/>
          <a:ext cx="4191000" cy="255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R" sz="1000" dirty="0"/>
            <a:t>Fuente: Avance al Informe de Rendición de Cuentas 2018, Grupo ICE.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D5FB8-4780-4629-8158-24AB4DEDBF17}" type="datetimeFigureOut">
              <a:rPr lang="es-CR" smtClean="0"/>
              <a:t>29/1/2019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DFC09-A096-4FC0-A5F8-5C93B70C141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4769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sz="1200" b="1" dirty="0">
                <a:solidFill>
                  <a:schemeClr val="tx1"/>
                </a:solidFill>
              </a:rPr>
              <a:t>Para</a:t>
            </a:r>
            <a:r>
              <a:rPr lang="es-CR" sz="1200" b="1" baseline="0" dirty="0">
                <a:solidFill>
                  <a:schemeClr val="tx1"/>
                </a:solidFill>
              </a:rPr>
              <a:t> la presentación en Consejo de Gobierno se podrían valorar tres opciones, relacionado con el tema del endeudamiento se puede valorar si incluir solo el dato del informe del 41,8% de la razón pasivos (sin incluir los de corto plazo)/activos totales al 2017 o la razón pasivos totales/activos totales calculada con los estados financieros anexados en el informe, donde se evidencia que el nivel de endeudamiento está por encima del permitido. Las opciones serían las siguientes: </a:t>
            </a:r>
          </a:p>
          <a:p>
            <a:r>
              <a:rPr lang="es-CR" sz="1200" b="1" baseline="0" dirty="0">
                <a:solidFill>
                  <a:schemeClr val="tx1"/>
                </a:solidFill>
              </a:rPr>
              <a:t>Opción 1: Todas las diapositivas</a:t>
            </a:r>
          </a:p>
          <a:p>
            <a:r>
              <a:rPr lang="es-CR" sz="1200" b="1" baseline="0" dirty="0">
                <a:solidFill>
                  <a:schemeClr val="tx1"/>
                </a:solidFill>
              </a:rPr>
              <a:t>Opción 2: Excluir la diapositiva 4</a:t>
            </a:r>
          </a:p>
          <a:p>
            <a:r>
              <a:rPr lang="es-CR" sz="1200" b="1" baseline="0" dirty="0">
                <a:solidFill>
                  <a:schemeClr val="tx1"/>
                </a:solidFill>
              </a:rPr>
              <a:t>Opción 3: Excluir la diapositiva 3 </a:t>
            </a:r>
            <a:endParaRPr lang="es-CR" sz="1200" b="1" dirty="0">
              <a:solidFill>
                <a:schemeClr val="tx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FC09-A096-4FC0-A5F8-5C93B70C1412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12866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701041" y="4415789"/>
            <a:ext cx="5608319" cy="418337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4035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FC09-A096-4FC0-A5F8-5C93B70C1412}" type="slidenum">
              <a:rPr lang="es-CR" smtClean="0"/>
              <a:t>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56725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FC09-A096-4FC0-A5F8-5C93B70C1412}" type="slidenum">
              <a:rPr lang="es-CR" smtClean="0"/>
              <a:t>9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4993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44949B-EDAA-44C1-8625-2611A5EAD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D9634E-39B7-42F4-988E-8033C6F08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7C1916-3D1A-4C9D-931B-D8DA85F4C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6370-8BBF-4D2F-ABDC-F31A40ADE8D6}" type="datetimeFigureOut">
              <a:rPr lang="es-CR" smtClean="0"/>
              <a:t>29/1/2019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CB5C7D-4D1C-4976-B3CE-011508A61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442BA3-B913-48B7-B4FD-3F545E42A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CCCD-54DD-4107-A395-2CF3018CC2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3940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1F702-2B74-4BC4-8F6A-90F738036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4D8EE6-BD44-4447-BAFC-1657BD399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906A27-DDC7-461A-BF10-A1E2B6A69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6370-8BBF-4D2F-ABDC-F31A40ADE8D6}" type="datetimeFigureOut">
              <a:rPr lang="es-CR" smtClean="0"/>
              <a:t>29/1/2019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B1B328-C010-4516-9F78-9B8F4A29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ECA526-F8B0-4168-B026-524A0A3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CCCD-54DD-4107-A395-2CF3018CC2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618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CC2282-0807-4F4E-8CFF-9CAEB7B1B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BD491E-AE1A-4B49-977D-28DBA8742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2EEDA1-C4CD-4A32-ADCF-EFEFEDE27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6370-8BBF-4D2F-ABDC-F31A40ADE8D6}" type="datetimeFigureOut">
              <a:rPr lang="es-CR" smtClean="0"/>
              <a:t>29/1/2019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90F490-EBF2-424F-8973-9389888FB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6284A0-0BB7-4E41-ADBE-ABAC6B6D4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CCCD-54DD-4107-A395-2CF3018CC2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0941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CA03-3E0A-4775-A855-FE9E5AC1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ABCF3C-ED48-4472-AE57-1CD41D1CB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4EF19F-FBE1-44DB-98C9-37747E70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6370-8BBF-4D2F-ABDC-F31A40ADE8D6}" type="datetimeFigureOut">
              <a:rPr lang="es-CR" smtClean="0"/>
              <a:t>29/1/2019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6ECA1F-CCEF-401D-9B37-BC3C62E50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09D2FE-25FA-4C6D-A0B7-A6FB88E92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CCCD-54DD-4107-A395-2CF3018CC2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6024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94D78-1C36-4FB0-83AC-74B3EEAE3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8488DE-CC7B-48FC-B81B-C7E5D3FC3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EFB0A7-702F-4BC8-91C8-0A99AEEF7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6370-8BBF-4D2F-ABDC-F31A40ADE8D6}" type="datetimeFigureOut">
              <a:rPr lang="es-CR" smtClean="0"/>
              <a:t>29/1/2019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F1CD3D-29AE-4D06-A512-3392B7D1B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DCB28C-8594-4D93-B657-1EB57E485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CCCD-54DD-4107-A395-2CF3018CC2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8031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0BC39-3883-4AD7-B507-A3951AB8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1DC8CA-2C18-4BC8-83F3-0A56C9967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73654D2-F2B9-4540-ACB5-3AC4828CC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655921-CEB0-4A76-963F-56082553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6370-8BBF-4D2F-ABDC-F31A40ADE8D6}" type="datetimeFigureOut">
              <a:rPr lang="es-CR" smtClean="0"/>
              <a:t>29/1/2019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46DEBB-1BAD-4F2C-9BDA-19A26851D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98A78E-E41B-4391-AFCD-92E23FB05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CCCD-54DD-4107-A395-2CF3018CC2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4268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B04F3-246F-43B0-9AC3-F4664E44A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31C8F2-BC93-41E6-ACAF-92987F629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086307-51A0-4196-A0CC-FC96D42E2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E338975-4421-44C0-8A89-D6C8EBAA4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0E89589-9F8E-4D95-89D1-EB04DCC17E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C27E9A-26B8-417C-AEEC-DB5E201AB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6370-8BBF-4D2F-ABDC-F31A40ADE8D6}" type="datetimeFigureOut">
              <a:rPr lang="es-CR" smtClean="0"/>
              <a:t>29/1/2019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562045-E445-4562-A742-FD34680EE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7FB9231-6B66-47C6-B36D-DACBC5EEC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CCCD-54DD-4107-A395-2CF3018CC2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2297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1C28F8-F654-4B56-9167-3D07C547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75911D3-5ACD-4B6F-BDF6-C229E320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6370-8BBF-4D2F-ABDC-F31A40ADE8D6}" type="datetimeFigureOut">
              <a:rPr lang="es-CR" smtClean="0"/>
              <a:t>29/1/2019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311E20-CBA5-4CBD-AEBB-6875AABC1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F4269B-BA9A-4E43-A1C7-BE968D49D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CCCD-54DD-4107-A395-2CF3018CC2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5701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7AAA89C-675F-4EFC-81C7-EBFACC7AE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6370-8BBF-4D2F-ABDC-F31A40ADE8D6}" type="datetimeFigureOut">
              <a:rPr lang="es-CR" smtClean="0"/>
              <a:t>29/1/2019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954B30-4027-49C5-9DC0-1DE1EF375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A1B9EBF-51F7-4FEF-9BEE-D66DBBFF9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CCCD-54DD-4107-A395-2CF3018CC2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6896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B603E-CFEF-4007-887A-B6CC05EA5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780A20-D71A-4B17-8274-C743FBF97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FCA55A-CACC-425F-B21D-915FCA3B9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0687D0-56E2-4491-A138-BAB3EC61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6370-8BBF-4D2F-ABDC-F31A40ADE8D6}" type="datetimeFigureOut">
              <a:rPr lang="es-CR" smtClean="0"/>
              <a:t>29/1/2019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990475-72CB-4D89-AA69-9CD3AA430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F9CE8C-8C8A-4295-9996-32C0205E9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CCCD-54DD-4107-A395-2CF3018CC2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7907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8A64D2-8560-46B5-B17D-88E9A3DC5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4EDE340-FA5D-46FB-A560-BC9D4B57D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E16622-DEC0-4028-B62B-3B4F33F63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332A22-365F-4E0E-875B-2B3E3A189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6370-8BBF-4D2F-ABDC-F31A40ADE8D6}" type="datetimeFigureOut">
              <a:rPr lang="es-CR" smtClean="0"/>
              <a:t>29/1/2019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9109AA-68AC-41CE-B57E-12258E40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D6EBED-5EF4-4BA0-89D1-9DB43C9E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CCCD-54DD-4107-A395-2CF3018CC2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3532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E561A3-5202-42D7-AA72-A1FC6E26D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DE5236-5E9C-4037-8ECD-3AE7289A7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DA9A5-54E9-4107-A226-6EA61A14D6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6370-8BBF-4D2F-ABDC-F31A40ADE8D6}" type="datetimeFigureOut">
              <a:rPr lang="es-CR" smtClean="0"/>
              <a:t>29/1/2019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FE631E-8281-4051-AC63-F815C880BA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9D2DAA-C00C-4017-A3D5-FD2E1A872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5CCCD-54DD-4107-A395-2CF3018CC2F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2972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EF140DA-3C9D-4D99-A0E2-FB8A0D301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2547" y="41317"/>
            <a:ext cx="5150411" cy="1956096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B8E09E76-60E0-43A2-82E7-886A5E009C33}"/>
              </a:ext>
            </a:extLst>
          </p:cNvPr>
          <p:cNvSpPr/>
          <p:nvPr/>
        </p:nvSpPr>
        <p:spPr>
          <a:xfrm>
            <a:off x="-1" y="1981647"/>
            <a:ext cx="12192001" cy="2448272"/>
          </a:xfrm>
          <a:prstGeom prst="rect">
            <a:avLst/>
          </a:prstGeom>
          <a:solidFill>
            <a:srgbClr val="0029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entury Gothic"/>
              </a:rPr>
              <a:t>Presentación del informe del Consejo Consultivo en Energía y Telecomunicaciones: </a:t>
            </a:r>
            <a:r>
              <a:rPr lang="es-CR" sz="28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entury Gothic"/>
              </a:rPr>
              <a:t>“Avance al Informe de Rendición de Cuentas del Grupo ICE y sus empresas 2018” </a:t>
            </a:r>
          </a:p>
          <a:p>
            <a:pPr algn="ctr"/>
            <a:endParaRPr lang="es-C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Century Gothic"/>
            </a:endParaRPr>
          </a:p>
          <a:p>
            <a:pPr algn="r"/>
            <a:r>
              <a:rPr lang="es-CR" sz="20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entury Gothic"/>
              </a:rPr>
              <a:t>Tiempo estimado: 10 min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B99485-0C5C-4D0A-A18E-E38411BE5A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9595" y="6045822"/>
            <a:ext cx="1305100" cy="44880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3B20B86-8026-4A1A-9975-2500AE19A0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5624" y="5790041"/>
            <a:ext cx="1063358" cy="833103"/>
          </a:xfrm>
          <a:prstGeom prst="rect">
            <a:avLst/>
          </a:prstGeom>
        </p:spPr>
      </p:pic>
      <p:pic>
        <p:nvPicPr>
          <p:cNvPr id="10" name="4 Imagen" descr="logo_oficial.jpg">
            <a:extLst>
              <a:ext uri="{FF2B5EF4-FFF2-40B4-BE49-F238E27FC236}">
                <a16:creationId xmlns:a16="http://schemas.microsoft.com/office/drawing/2014/main" id="{8BE8C019-3145-45C0-8CB2-644E5B326728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485318" y="6042887"/>
            <a:ext cx="1071245" cy="500380"/>
          </a:xfrm>
          <a:prstGeom prst="rect">
            <a:avLst/>
          </a:prstGeom>
        </p:spPr>
      </p:pic>
      <p:pic>
        <p:nvPicPr>
          <p:cNvPr id="11" name="0 Imagen" descr="logo_web_sinfirma.png">
            <a:extLst>
              <a:ext uri="{FF2B5EF4-FFF2-40B4-BE49-F238E27FC236}">
                <a16:creationId xmlns:a16="http://schemas.microsoft.com/office/drawing/2014/main" id="{BA31A9A6-F821-4988-B064-8CCA75F72F6A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8228931" y="5861258"/>
            <a:ext cx="948055" cy="709295"/>
          </a:xfrm>
          <a:prstGeom prst="rect">
            <a:avLst/>
          </a:prstGeom>
        </p:spPr>
      </p:pic>
      <p:pic>
        <p:nvPicPr>
          <p:cNvPr id="12" name="0 Imagen" descr="logo mh_sin costa rica-01.jpg">
            <a:extLst>
              <a:ext uri="{FF2B5EF4-FFF2-40B4-BE49-F238E27FC236}">
                <a16:creationId xmlns:a16="http://schemas.microsoft.com/office/drawing/2014/main" id="{8507C48D-3636-4BAD-B186-9C265CA272AF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2767005" y="5951428"/>
            <a:ext cx="1583055" cy="61912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FCDD7FA-F59E-490C-B442-49F47F16742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7553" y="6008265"/>
            <a:ext cx="1708483" cy="65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253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9258AAEB-8AD2-4E0E-A043-F6A1119D2F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EF140DA-3C9D-4D99-A0E2-FB8A0D301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520" y="67596"/>
            <a:ext cx="5150411" cy="1956096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B8E09E76-60E0-43A2-82E7-886A5E009C33}"/>
              </a:ext>
            </a:extLst>
          </p:cNvPr>
          <p:cNvSpPr/>
          <p:nvPr/>
        </p:nvSpPr>
        <p:spPr>
          <a:xfrm>
            <a:off x="-1" y="1981647"/>
            <a:ext cx="12192001" cy="2448272"/>
          </a:xfrm>
          <a:prstGeom prst="rect">
            <a:avLst/>
          </a:prstGeom>
          <a:solidFill>
            <a:srgbClr val="0029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entury Gothic"/>
              </a:rPr>
              <a:t>Consejo Consultivo en Energía y Telecomunicaciones</a:t>
            </a:r>
          </a:p>
          <a:p>
            <a:pPr algn="ctr"/>
            <a:endParaRPr lang="es-C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Century Gothic"/>
            </a:endParaRPr>
          </a:p>
          <a:p>
            <a:pPr algn="ctr"/>
            <a:r>
              <a:rPr lang="es-C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entury Gothic"/>
              </a:rPr>
              <a:t>Avance al Informe de Rendición de Cuentas del Grupo ICE y sus empresas 2018</a:t>
            </a:r>
            <a:endParaRPr lang="en-US" sz="36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B99485-0C5C-4D0A-A18E-E38411BE5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9595" y="6045822"/>
            <a:ext cx="1305100" cy="44880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3B20B86-8026-4A1A-9975-2500AE19A0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5624" y="5790041"/>
            <a:ext cx="1063358" cy="833103"/>
          </a:xfrm>
          <a:prstGeom prst="rect">
            <a:avLst/>
          </a:prstGeom>
        </p:spPr>
      </p:pic>
      <p:pic>
        <p:nvPicPr>
          <p:cNvPr id="10" name="4 Imagen" descr="logo_oficial.jpg">
            <a:extLst>
              <a:ext uri="{FF2B5EF4-FFF2-40B4-BE49-F238E27FC236}">
                <a16:creationId xmlns:a16="http://schemas.microsoft.com/office/drawing/2014/main" id="{8BE8C019-3145-45C0-8CB2-644E5B326728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485318" y="6042887"/>
            <a:ext cx="1071245" cy="500380"/>
          </a:xfrm>
          <a:prstGeom prst="rect">
            <a:avLst/>
          </a:prstGeom>
        </p:spPr>
      </p:pic>
      <p:pic>
        <p:nvPicPr>
          <p:cNvPr id="11" name="0 Imagen" descr="logo_web_sinfirma.png">
            <a:extLst>
              <a:ext uri="{FF2B5EF4-FFF2-40B4-BE49-F238E27FC236}">
                <a16:creationId xmlns:a16="http://schemas.microsoft.com/office/drawing/2014/main" id="{BA31A9A6-F821-4988-B064-8CCA75F72F6A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228931" y="5861258"/>
            <a:ext cx="948055" cy="709295"/>
          </a:xfrm>
          <a:prstGeom prst="rect">
            <a:avLst/>
          </a:prstGeom>
        </p:spPr>
      </p:pic>
      <p:pic>
        <p:nvPicPr>
          <p:cNvPr id="12" name="0 Imagen" descr="logo mh_sin costa rica-01.jpg">
            <a:extLst>
              <a:ext uri="{FF2B5EF4-FFF2-40B4-BE49-F238E27FC236}">
                <a16:creationId xmlns:a16="http://schemas.microsoft.com/office/drawing/2014/main" id="{8507C48D-3636-4BAD-B186-9C265CA272AF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2767005" y="5951428"/>
            <a:ext cx="1583055" cy="61912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FCDD7FA-F59E-490C-B442-49F47F1674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7553" y="6008265"/>
            <a:ext cx="1708483" cy="65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08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39925-5FFC-42F7-8DB4-B9546E28C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Art 22 Ley 5525: Consejo Consultivo debe revisar endeudamiento del 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78C916-E890-4096-AEEC-845B08C3E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_tradnl" b="1" i="1" dirty="0">
                <a:latin typeface="Segoe UI" panose="020B0502040204020203" pitchFamily="34" charset="0"/>
                <a:cs typeface="Segoe UI" panose="020B0502040204020203" pitchFamily="34" charset="0"/>
              </a:rPr>
              <a:t>Corresponde al Consejo Consultivo evaluar y recomendarle al Poder Ejecutivo el endeudamiento adicional en exceso al endeudamiento facultado por el numeral 2 del artículo 14 de la Ley de fortalecimiento y modernización de las entidades públicas del Sector Telecomunicaciones</a:t>
            </a:r>
            <a:r>
              <a:rPr lang="es-ES_tradnl" i="1" dirty="0">
                <a:latin typeface="Segoe UI" panose="020B0502040204020203" pitchFamily="34" charset="0"/>
                <a:cs typeface="Segoe UI" panose="020B0502040204020203" pitchFamily="34" charset="0"/>
              </a:rPr>
              <a:t>, que sea requerido por las empresas del Estado en los sectores electricidad, telecomunicaciones e infocomunicaciones.</a:t>
            </a:r>
          </a:p>
          <a:p>
            <a:pPr algn="just"/>
            <a:endParaRPr lang="es-ES_tradnl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El endeudamiento máximo del Grupo ICE </a:t>
            </a:r>
            <a:r>
              <a:rPr lang="es-CR" b="1" i="1" dirty="0">
                <a:latin typeface="Segoe UI" panose="020B0502040204020203" pitchFamily="34" charset="0"/>
                <a:cs typeface="Segoe UI" panose="020B0502040204020203" pitchFamily="34" charset="0"/>
              </a:rPr>
              <a:t>no debe superar el 45% del total de sus activos (no se toman en consideración los pasivos de corto plazo). </a:t>
            </a:r>
          </a:p>
          <a:p>
            <a:pPr algn="just"/>
            <a:endParaRPr lang="es-C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7708E90-EC9B-44B5-B231-31427B66E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877" y="5744262"/>
            <a:ext cx="2836984" cy="107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29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39925-5FFC-42F7-8DB4-B9546E28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515" y="211015"/>
            <a:ext cx="10515600" cy="1325563"/>
          </a:xfrm>
        </p:spPr>
        <p:txBody>
          <a:bodyPr>
            <a:normAutofit/>
          </a:bodyPr>
          <a:lstStyle/>
          <a:p>
            <a:r>
              <a:rPr lang="es-CR" sz="32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junio 2018, se sobrepasa 45%. Se debe revisar este resultado a diciembre: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7708E90-EC9B-44B5-B231-31427B66E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954" y="5896547"/>
            <a:ext cx="2836984" cy="1077470"/>
          </a:xfrm>
          <a:prstGeom prst="rect">
            <a:avLst/>
          </a:prstGeom>
        </p:spPr>
      </p:pic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A1C7E9C-A85D-4656-87D8-391B81E34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122" y="4846333"/>
            <a:ext cx="10990386" cy="1753760"/>
          </a:xfrm>
        </p:spPr>
        <p:txBody>
          <a:bodyPr>
            <a:normAutofit fontScale="70000" lnSpcReduction="20000"/>
          </a:bodyPr>
          <a:lstStyle/>
          <a:p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No se cuenta con los estados financieros consolidados del Grupo ICE y Subsidiarias. </a:t>
            </a:r>
          </a:p>
          <a:p>
            <a:pPr algn="just"/>
            <a:r>
              <a:rPr lang="es-CR" sz="3100" dirty="0">
                <a:latin typeface="Segoe UI" panose="020B0502040204020203" pitchFamily="34" charset="0"/>
                <a:cs typeface="Segoe UI" panose="020B0502040204020203" pitchFamily="34" charset="0"/>
              </a:rPr>
              <a:t>Insuficiente información sobre política de endeudamiento del Grupo ICE: </a:t>
            </a:r>
          </a:p>
          <a:p>
            <a:pPr algn="just"/>
            <a:endParaRPr lang="es-CR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algn="just">
              <a:lnSpc>
                <a:spcPct val="110000"/>
              </a:lnSpc>
            </a:pPr>
            <a:r>
              <a:rPr lang="es-CR" sz="2600" dirty="0">
                <a:latin typeface="Segoe UI" panose="020B0502040204020203" pitchFamily="34" charset="0"/>
                <a:cs typeface="Segoe UI" panose="020B0502040204020203" pitchFamily="34" charset="0"/>
              </a:rPr>
              <a:t>No se presenta análisis del costo de la deuda, ni del tipo de financiamiento por instrumento</a:t>
            </a:r>
          </a:p>
          <a:p>
            <a:pPr lvl="1" algn="just">
              <a:lnSpc>
                <a:spcPct val="110000"/>
              </a:lnSpc>
            </a:pPr>
            <a:r>
              <a:rPr lang="es-CR" sz="2600" dirty="0">
                <a:latin typeface="Segoe UI" panose="020B0502040204020203" pitchFamily="34" charset="0"/>
                <a:cs typeface="Segoe UI" panose="020B0502040204020203" pitchFamily="34" charset="0"/>
              </a:rPr>
              <a:t>Índice de endeudamiento de las empresas sin consolidar</a:t>
            </a:r>
          </a:p>
          <a:p>
            <a:pPr algn="just"/>
            <a:endParaRPr lang="es-CR" sz="2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C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4A83084-3EE1-42E4-890F-CCD68DB93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207439"/>
            <a:ext cx="9319846" cy="2529537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D5DECD75-39B6-4CC6-9071-DE13C05E0EE1}"/>
              </a:ext>
            </a:extLst>
          </p:cNvPr>
          <p:cNvSpPr/>
          <p:nvPr/>
        </p:nvSpPr>
        <p:spPr>
          <a:xfrm>
            <a:off x="1380392" y="1482529"/>
            <a:ext cx="931984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Índices de endeudamiento</a:t>
            </a:r>
            <a:br>
              <a:rPr lang="es-C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en millones de colones a diciembre 2017 y a junio 2018-</a:t>
            </a:r>
            <a:endParaRPr lang="es-CR" sz="1600" dirty="0"/>
          </a:p>
        </p:txBody>
      </p:sp>
    </p:spTree>
    <p:extLst>
      <p:ext uri="{BB962C8B-B14F-4D97-AF65-F5344CB8AC3E}">
        <p14:creationId xmlns:p14="http://schemas.microsoft.com/office/powerpoint/2010/main" val="139668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2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Según el informe de avance, la razón de endeudamiento es del 41,8% al cierre de 2017.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77140"/>
            <a:ext cx="10515600" cy="4351338"/>
          </a:xfrm>
        </p:spPr>
        <p:txBody>
          <a:bodyPr>
            <a:normAutofit/>
          </a:bodyPr>
          <a:lstStyle/>
          <a:p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Sin embargo, al primer semestre de 2018 no se puede verificar este dato, ya que no se cuenta con los estados financieros consolidados del Grupo ICE y Subsidiarias.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944886"/>
              </p:ext>
            </p:extLst>
          </p:nvPr>
        </p:nvGraphicFramePr>
        <p:xfrm>
          <a:off x="3057354" y="3168204"/>
          <a:ext cx="6077292" cy="334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306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21580"/>
            <a:ext cx="121920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" sz="3200" b="1" dirty="0">
                <a:solidFill>
                  <a:schemeClr val="tx2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PND 2015-2018</a:t>
            </a:r>
            <a:endParaRPr sz="3200" b="1" dirty="0">
              <a:solidFill>
                <a:schemeClr val="tx2"/>
              </a:solidFill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085353"/>
              </p:ext>
            </p:extLst>
          </p:nvPr>
        </p:nvGraphicFramePr>
        <p:xfrm>
          <a:off x="363415" y="762000"/>
          <a:ext cx="11465170" cy="5787791"/>
        </p:xfrm>
        <a:graphic>
          <a:graphicData uri="http://schemas.openxmlformats.org/drawingml/2006/table">
            <a:tbl>
              <a:tblPr firstRow="1" firstCol="1" bandRow="1"/>
              <a:tblGrid>
                <a:gridCol w="3223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4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94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 b="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¿Cómo se valoran  los programas y proyectos ?</a:t>
                      </a:r>
                      <a:endParaRPr lang="es-ES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Metas Sectoriales</a:t>
                      </a:r>
                      <a:r>
                        <a:rPr lang="es-CR" sz="1400" b="1" dirty="0">
                          <a:solidFill>
                            <a:schemeClr val="tx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R" sz="1400" b="1" dirty="0">
                        <a:solidFill>
                          <a:schemeClr val="tx2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4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Ambiente, Energía, Mares y Ordenamiento Territorial </a:t>
                      </a:r>
                      <a:endParaRPr lang="es-CR" sz="14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400" b="1" dirty="0">
                        <a:solidFill>
                          <a:schemeClr val="tx2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4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Porcentaje de energía renovable en la matriz energética del servicio público de energía.</a:t>
                      </a:r>
                      <a:endParaRPr lang="es-CR" sz="14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400" b="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4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Porcentaje de producción de energía eléctrica renovable.</a:t>
                      </a:r>
                      <a:endParaRPr lang="es-CR" sz="14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De acuerdo con lo programado</a:t>
                      </a:r>
                      <a:endParaRPr lang="es-ES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_tradnl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4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Metas de Programas y proyectos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4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Fuentes de energía renovable y su uso racional.</a:t>
                      </a:r>
                      <a:r>
                        <a:rPr lang="es-ES_tradnl" sz="14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s-ES_tradnl" sz="14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(ICE, Privados)</a:t>
                      </a:r>
                      <a:endParaRPr lang="es-CR" sz="14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4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_tradnl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4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731,9 mega watts (MW) de energía limpia instalados.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_tradnl" sz="14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4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1.000 unidades de Sistemas Fotovoltaicos</a:t>
                      </a:r>
                      <a:endParaRPr lang="es-CR" sz="14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_tradnl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De acuerdo con lo programado</a:t>
                      </a:r>
                      <a:endParaRPr lang="es-ES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Con atraso crítico</a:t>
                      </a:r>
                      <a:endParaRPr lang="es-ES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_tradnl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685477"/>
                  </a:ext>
                </a:extLst>
              </a:tr>
              <a:tr h="17317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1" dirty="0">
                        <a:solidFill>
                          <a:schemeClr val="tx2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Metas de Programas y proyectos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4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Programa de Desarrollo de la infraestructura y procesos para el suministro de energía.</a:t>
                      </a:r>
                      <a:r>
                        <a:rPr lang="es-ES_tradnl" sz="14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s-ES_tradnl" sz="14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(CNFL, ESPH, ICE,JASEC, COOPERATVAS)</a:t>
                      </a:r>
                      <a:endParaRPr lang="es-CR" sz="14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4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4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1921 kilómetros de nuevas líneas distribución construidos.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_tradnl" sz="14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4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313,5 kilómetros de nuevas líneas transmisión construidos.</a:t>
                      </a:r>
                      <a:endParaRPr lang="es-CR" sz="14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4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Instalar 990 MVA de capacidad de transmisión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_tradnl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4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57.632 luminarias instaladas.</a:t>
                      </a:r>
                      <a:endParaRPr lang="es-CR" sz="14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Con atraso crítico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De acuerdo con lo programado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De acuerdo con lo programado</a:t>
                      </a:r>
                      <a:endParaRPr lang="es-ES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Con atraso crítico</a:t>
                      </a:r>
                      <a:endParaRPr lang="es-ES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_tradnl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08001"/>
                  </a:ext>
                </a:extLst>
              </a:tr>
              <a:tr h="1284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1" dirty="0">
                        <a:solidFill>
                          <a:schemeClr val="tx2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Metas Sectoriales</a:t>
                      </a:r>
                      <a:r>
                        <a:rPr lang="es-CR" sz="1400" b="1" dirty="0">
                          <a:solidFill>
                            <a:schemeClr val="tx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_tradnl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Sector Ciencias, Tecnología y Telecomunicaciones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4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Cantidad de nuevas suscripciones de Internet a velocidad de banda ancha al 2018</a:t>
                      </a:r>
                      <a:endParaRPr lang="es-CR" sz="24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CR" sz="14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Cantidad de viviendas conectadas a banda ancha de acceso y servicio universal al 2018</a:t>
                      </a:r>
                      <a:endParaRPr lang="es-CR" sz="24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CR" sz="14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_tradnl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_tradnl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De acuerdo con lo programado</a:t>
                      </a:r>
                      <a:endParaRPr lang="es-ES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_tradnl" sz="14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6121"/>
                  </a:ext>
                </a:extLst>
              </a:tr>
            </a:tbl>
          </a:graphicData>
        </a:graphic>
      </p:graphicFrame>
      <p:pic>
        <p:nvPicPr>
          <p:cNvPr id="34" name="Picture 7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499" y="1125555"/>
            <a:ext cx="555625" cy="406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</a:ext>
          </a:extLst>
        </p:spPr>
      </p:pic>
      <p:pic>
        <p:nvPicPr>
          <p:cNvPr id="36" name="Picture 7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498" y="2775118"/>
            <a:ext cx="555625" cy="406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</a:ext>
          </a:extLst>
        </p:spPr>
      </p:pic>
      <p:pic>
        <p:nvPicPr>
          <p:cNvPr id="24" name="Picture 77">
            <a:extLst>
              <a:ext uri="{FF2B5EF4-FFF2-40B4-BE49-F238E27FC236}">
                <a16:creationId xmlns:a16="http://schemas.microsoft.com/office/drawing/2014/main" id="{E1324DEA-2586-495A-A6B5-982750E7BD4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500" y="2255448"/>
            <a:ext cx="555625" cy="406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</a:ext>
          </a:extLst>
        </p:spPr>
      </p:pic>
      <p:pic>
        <p:nvPicPr>
          <p:cNvPr id="25" name="Picture 77">
            <a:extLst>
              <a:ext uri="{FF2B5EF4-FFF2-40B4-BE49-F238E27FC236}">
                <a16:creationId xmlns:a16="http://schemas.microsoft.com/office/drawing/2014/main" id="{F83A12FC-7925-499F-975D-2142C9058AC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497" y="5478543"/>
            <a:ext cx="555625" cy="406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</a:ext>
          </a:extLst>
        </p:spPr>
      </p:pic>
      <p:pic>
        <p:nvPicPr>
          <p:cNvPr id="29" name="Picture 79">
            <a:extLst>
              <a:ext uri="{FF2B5EF4-FFF2-40B4-BE49-F238E27FC236}">
                <a16:creationId xmlns:a16="http://schemas.microsoft.com/office/drawing/2014/main" id="{63E0CDE5-D8FA-4DAB-B9EF-91EF724ADB2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498" y="3454400"/>
            <a:ext cx="555625" cy="406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</a:ext>
          </a:extLst>
        </p:spPr>
      </p:pic>
      <p:pic>
        <p:nvPicPr>
          <p:cNvPr id="30" name="Picture 79">
            <a:extLst>
              <a:ext uri="{FF2B5EF4-FFF2-40B4-BE49-F238E27FC236}">
                <a16:creationId xmlns:a16="http://schemas.microsoft.com/office/drawing/2014/main" id="{6512B539-2FB4-45A7-8ACD-B43FC22203A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497" y="4680304"/>
            <a:ext cx="555625" cy="406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</a:ext>
          </a:extLst>
        </p:spPr>
      </p:pic>
      <p:pic>
        <p:nvPicPr>
          <p:cNvPr id="31" name="Picture 77">
            <a:extLst>
              <a:ext uri="{FF2B5EF4-FFF2-40B4-BE49-F238E27FC236}">
                <a16:creationId xmlns:a16="http://schemas.microsoft.com/office/drawing/2014/main" id="{67745B78-3DCA-416F-9955-08B19DCAB39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497" y="4032180"/>
            <a:ext cx="555625" cy="406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307098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39925-5FFC-42F7-8DB4-B9546E28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662" y="19170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CR" sz="32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Indicar las acciones a tomar en los siguientes temas críticos de electricidad: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7708E90-EC9B-44B5-B231-31427B66E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0594" y="5780530"/>
            <a:ext cx="2836984" cy="107747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0D3B0246-2640-46F6-A217-7C50128ED76E}"/>
              </a:ext>
            </a:extLst>
          </p:cNvPr>
          <p:cNvSpPr/>
          <p:nvPr/>
        </p:nvSpPr>
        <p:spPr>
          <a:xfrm>
            <a:off x="774431" y="1517268"/>
            <a:ext cx="1038806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R" sz="28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Incrementar la participación en los intercambios del MER.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R" sz="28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Promover tarifas más competitivas para retención de clientes.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R" sz="28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Tarifas de respaldo y servicios de calidad de energía.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R" sz="28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Tratamiento financiero de la preinversión del PH Diquís.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R" sz="28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Impacto de la generación distribuida en ventas de electricidad.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R" sz="28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Incrementar ingresos por medio de actividad no regulada.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R" sz="28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Comparación de costos de generar, transmitir y comercializar contra generadores privados, cooperativas y empresas municipales.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R" sz="28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El informe debe agregar análisis de tendencia y datos históricos para realizar recomendaciones asertivas.</a:t>
            </a:r>
          </a:p>
        </p:txBody>
      </p:sp>
    </p:spTree>
    <p:extLst>
      <p:ext uri="{BB962C8B-B14F-4D97-AF65-F5344CB8AC3E}">
        <p14:creationId xmlns:p14="http://schemas.microsoft.com/office/powerpoint/2010/main" val="2360347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39925-5FFC-42F7-8DB4-B9546E28C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CR" sz="32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Sobre la actividad de la institución: brindar mayor detalle sobre temas varios, como: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7708E90-EC9B-44B5-B231-31427B66E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877" y="5234430"/>
            <a:ext cx="2836984" cy="1077470"/>
          </a:xfrm>
          <a:prstGeom prst="rect">
            <a:avLst/>
          </a:prstGeom>
        </p:spPr>
      </p:pic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A1C7E9C-A85D-4656-87D8-391B81E34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92" y="1825625"/>
            <a:ext cx="10392507" cy="4351338"/>
          </a:xfrm>
        </p:spPr>
        <p:txBody>
          <a:bodyPr>
            <a:normAutofit fontScale="92500"/>
          </a:bodyPr>
          <a:lstStyle/>
          <a:p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Aumento de velocidad de internet móvil automática y gratuita</a:t>
            </a:r>
          </a:p>
          <a:p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Instalación de fibra óptica en 28 distritos de Heredia y 2 de Alajuela.</a:t>
            </a:r>
          </a:p>
          <a:p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Lanzamiento de los paquetes de Internet Ultra Postpago, </a:t>
            </a:r>
          </a:p>
          <a:p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Ampliación de la capacidad de tráfico de salida internacional</a:t>
            </a:r>
          </a:p>
          <a:p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Proyecto RANGE y Proyecto </a:t>
            </a:r>
            <a:r>
              <a:rPr lang="es-MX" dirty="0">
                <a:latin typeface="Segoe UI" panose="020B0502040204020203" pitchFamily="34" charset="0"/>
                <a:cs typeface="Segoe UI" panose="020B0502040204020203" pitchFamily="34" charset="0"/>
              </a:rPr>
              <a:t>Ampliación acceso 3G-LTE</a:t>
            </a:r>
            <a:endParaRPr lang="es-C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Expansión de negocios en Centroamérica y relaciones con América del Sur</a:t>
            </a:r>
          </a:p>
          <a:p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Problemática Cable Visión</a:t>
            </a:r>
          </a:p>
          <a:p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Otros temas</a:t>
            </a:r>
          </a:p>
          <a:p>
            <a:endParaRPr lang="es-C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19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7708E90-EC9B-44B5-B231-31427B66E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877" y="5234430"/>
            <a:ext cx="2836984" cy="1077470"/>
          </a:xfrm>
          <a:prstGeom prst="rect">
            <a:avLst/>
          </a:prstGeom>
        </p:spPr>
      </p:pic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D49C5B36-4238-4D6E-AB32-059CFBA89F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4952344"/>
              </p:ext>
            </p:extLst>
          </p:nvPr>
        </p:nvGraphicFramePr>
        <p:xfrm>
          <a:off x="3720662" y="1120767"/>
          <a:ext cx="4304533" cy="4362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C8233B26-511F-4D5D-988B-F84CA8C8AC81}"/>
              </a:ext>
            </a:extLst>
          </p:cNvPr>
          <p:cNvSpPr txBox="1"/>
          <p:nvPr/>
        </p:nvSpPr>
        <p:spPr>
          <a:xfrm>
            <a:off x="457200" y="1623570"/>
            <a:ext cx="32634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Valoración de riesgo de inversiones (Cable Visión).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Velar por el cumplimiento efectivo de los Planes de Mejora Regulatoria (57% al 2018).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Incentivar compras a PYMES.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Rol RACSA-Proveedor de servicios.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3CB0BA7-4937-410E-B698-23554C84F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089" y="4403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CR" sz="32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Otros aspectos valorados: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C8C77A2-2626-44B6-A14C-51CBD8F69B5C}"/>
              </a:ext>
            </a:extLst>
          </p:cNvPr>
          <p:cNvSpPr txBox="1"/>
          <p:nvPr/>
        </p:nvSpPr>
        <p:spPr>
          <a:xfrm>
            <a:off x="2548324" y="5359664"/>
            <a:ext cx="6649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Monitorear incumplimiento en garantías en teléfonos móviles y otras denuncias.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Impacto en tarifas versus generación distribuida.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FDB47F7-8254-4EA0-87B2-5F2D9B1347BD}"/>
              </a:ext>
            </a:extLst>
          </p:cNvPr>
          <p:cNvSpPr txBox="1"/>
          <p:nvPr/>
        </p:nvSpPr>
        <p:spPr>
          <a:xfrm>
            <a:off x="8025195" y="1649077"/>
            <a:ext cx="32634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Reactivación económica y tarifas.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Migración de clientes del sector comercial e industrial (energía) eleva costos.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dirty="0">
                <a:latin typeface="Segoe UI" panose="020B0502040204020203" pitchFamily="34" charset="0"/>
                <a:cs typeface="Segoe UI" panose="020B0502040204020203" pitchFamily="34" charset="0"/>
              </a:rPr>
              <a:t>Nueva estrategia corporativa: apoyo al sector productivo.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956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CC968-6848-4630-BB60-DC8364217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3"/>
            <a:ext cx="10515600" cy="8940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CR" sz="32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Recomendación general para el Consejo de Gobierno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7C649F-2FA1-42D8-A98A-1077C1793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9272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R" sz="2400" dirty="0"/>
              <a:t>Las observaciones del Comité Consultivo al informe del ICE son técnicas y puntuales. Sin embargo, el Consejo de Gobierno debe plantearse: </a:t>
            </a:r>
          </a:p>
          <a:p>
            <a:pPr marL="514350" indent="-514350">
              <a:buAutoNum type="arabicPeriod"/>
            </a:pPr>
            <a:r>
              <a:rPr lang="es-CR" sz="2400" b="1" dirty="0"/>
              <a:t>A mediano y largo plazo: </a:t>
            </a:r>
            <a:r>
              <a:rPr lang="es-CR" sz="2400" dirty="0"/>
              <a:t>¿Qué es lo que queremos del ICE?, y ¿Cuáles son esos dos o tres desafíos esenciales para el país que queremos poner a su cargo?.</a:t>
            </a:r>
          </a:p>
          <a:p>
            <a:pPr marL="514350" indent="-514350">
              <a:buAutoNum type="arabicPeriod"/>
            </a:pPr>
            <a:r>
              <a:rPr lang="es-CR" sz="2400" b="1" dirty="0"/>
              <a:t>Temas críticos para la gestión del ICE: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s-CR" dirty="0"/>
              <a:t>Límite de endeudamiento</a:t>
            </a:r>
          </a:p>
          <a:p>
            <a:pPr marL="914400" lvl="1" indent="-457200">
              <a:buFont typeface="+mj-lt"/>
              <a:buAutoNum type="alphaLcPeriod"/>
            </a:pPr>
            <a:r>
              <a:rPr lang="es-CR" dirty="0"/>
              <a:t>Cuestionados cambios realizados por parte del Consejo Directivo:</a:t>
            </a:r>
          </a:p>
          <a:p>
            <a:pPr lvl="2"/>
            <a:r>
              <a:rPr lang="es-CR" sz="2400" dirty="0"/>
              <a:t>Adquisición de Cable Visión con una situación financiera desmejorada y con una cartera de clientes que aparentemente no era real.</a:t>
            </a:r>
          </a:p>
          <a:p>
            <a:pPr lvl="2"/>
            <a:r>
              <a:rPr lang="es-CR" sz="2400" dirty="0"/>
              <a:t>Pago ilegales de cesantía a 36 funcionarios.</a:t>
            </a:r>
          </a:p>
          <a:p>
            <a:pPr lvl="2"/>
            <a:r>
              <a:rPr lang="es-CR" sz="2400" dirty="0"/>
              <a:t>Modificación del Manual de puestos.</a:t>
            </a:r>
          </a:p>
          <a:p>
            <a:pPr lvl="2"/>
            <a:r>
              <a:rPr lang="es-CR" sz="2400" dirty="0"/>
              <a:t>Eliminación de la figura de Gerente General de las estructura organizativa.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s-CR" dirty="0"/>
              <a:t>Estrategia oportuna y clara para responder a los cambios de entorno en materia energética y de telecomunicaciones. </a:t>
            </a:r>
          </a:p>
          <a:p>
            <a:endParaRPr lang="es-CR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F0A4245-C962-455B-AFC2-38738C90EE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6466" y="6070108"/>
            <a:ext cx="2431700" cy="78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672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1002</Words>
  <Application>Microsoft Office PowerPoint</Application>
  <PresentationFormat>Panorámica</PresentationFormat>
  <Paragraphs>123</Paragraphs>
  <Slides>10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Segoe UI</vt:lpstr>
      <vt:lpstr>Tema de Office</vt:lpstr>
      <vt:lpstr>Presentación de PowerPoint</vt:lpstr>
      <vt:lpstr>Art 22 Ley 5525: Consejo Consultivo debe revisar endeudamiento del ICE</vt:lpstr>
      <vt:lpstr>A junio 2018, se sobrepasa 45%. Se debe revisar este resultado a diciembre:</vt:lpstr>
      <vt:lpstr>Según el informe de avance, la razón de endeudamiento es del 41,8% al cierre de 2017.</vt:lpstr>
      <vt:lpstr>Presentación de PowerPoint</vt:lpstr>
      <vt:lpstr>Indicar las acciones a tomar en los siguientes temas críticos de electricidad: </vt:lpstr>
      <vt:lpstr>Sobre la actividad de la institución: brindar mayor detalle sobre temas varios, como:</vt:lpstr>
      <vt:lpstr>Otros aspectos valorados: </vt:lpstr>
      <vt:lpstr>Recomendación general para el Consejo de Gobierno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Ivania García Cascante</dc:creator>
  <cp:lastModifiedBy>María del Pilar Garrido Gonzalo</cp:lastModifiedBy>
  <cp:revision>43</cp:revision>
  <dcterms:created xsi:type="dcterms:W3CDTF">2019-01-26T21:56:38Z</dcterms:created>
  <dcterms:modified xsi:type="dcterms:W3CDTF">2019-01-29T14:21:59Z</dcterms:modified>
</cp:coreProperties>
</file>