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72" r:id="rId3"/>
    <p:sldId id="257" r:id="rId4"/>
    <p:sldId id="258" r:id="rId5"/>
    <p:sldId id="268" r:id="rId6"/>
    <p:sldId id="269" r:id="rId7"/>
    <p:sldId id="263" r:id="rId8"/>
    <p:sldId id="273" r:id="rId9"/>
    <p:sldId id="271" r:id="rId10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05AF6-4462-4481-81F9-42FD006FF6F0}" type="datetimeFigureOut">
              <a:rPr lang="es-CR" smtClean="0"/>
              <a:t>10/9/2019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9BB7-2BBA-4ED1-AAA5-F9280C60D9C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60849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05AF6-4462-4481-81F9-42FD006FF6F0}" type="datetimeFigureOut">
              <a:rPr lang="es-CR" smtClean="0"/>
              <a:t>10/9/2019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9BB7-2BBA-4ED1-AAA5-F9280C60D9C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231439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05AF6-4462-4481-81F9-42FD006FF6F0}" type="datetimeFigureOut">
              <a:rPr lang="es-CR" smtClean="0"/>
              <a:t>10/9/2019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9BB7-2BBA-4ED1-AAA5-F9280C60D9C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947045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05AF6-4462-4481-81F9-42FD006FF6F0}" type="datetimeFigureOut">
              <a:rPr lang="es-CR" smtClean="0"/>
              <a:t>10/9/2019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9BB7-2BBA-4ED1-AAA5-F9280C60D9C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636830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05AF6-4462-4481-81F9-42FD006FF6F0}" type="datetimeFigureOut">
              <a:rPr lang="es-CR" smtClean="0"/>
              <a:t>10/9/2019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9BB7-2BBA-4ED1-AAA5-F9280C60D9C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63131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05AF6-4462-4481-81F9-42FD006FF6F0}" type="datetimeFigureOut">
              <a:rPr lang="es-CR" smtClean="0"/>
              <a:t>10/9/2019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9BB7-2BBA-4ED1-AAA5-F9280C60D9C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98249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05AF6-4462-4481-81F9-42FD006FF6F0}" type="datetimeFigureOut">
              <a:rPr lang="es-CR" smtClean="0"/>
              <a:t>10/9/2019</a:t>
            </a:fld>
            <a:endParaRPr lang="es-C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9BB7-2BBA-4ED1-AAA5-F9280C60D9C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515418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05AF6-4462-4481-81F9-42FD006FF6F0}" type="datetimeFigureOut">
              <a:rPr lang="es-CR" smtClean="0"/>
              <a:t>10/9/2019</a:t>
            </a:fld>
            <a:endParaRPr lang="es-C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9BB7-2BBA-4ED1-AAA5-F9280C60D9C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52880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05AF6-4462-4481-81F9-42FD006FF6F0}" type="datetimeFigureOut">
              <a:rPr lang="es-CR" smtClean="0"/>
              <a:t>10/9/2019</a:t>
            </a:fld>
            <a:endParaRPr lang="es-C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9BB7-2BBA-4ED1-AAA5-F9280C60D9C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220817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05AF6-4462-4481-81F9-42FD006FF6F0}" type="datetimeFigureOut">
              <a:rPr lang="es-CR" smtClean="0"/>
              <a:t>10/9/2019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9BB7-2BBA-4ED1-AAA5-F9280C60D9C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37654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05AF6-4462-4481-81F9-42FD006FF6F0}" type="datetimeFigureOut">
              <a:rPr lang="es-CR" smtClean="0"/>
              <a:t>10/9/2019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9BB7-2BBA-4ED1-AAA5-F9280C60D9C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9037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05AF6-4462-4481-81F9-42FD006FF6F0}" type="datetimeFigureOut">
              <a:rPr lang="es-CR" smtClean="0"/>
              <a:t>10/9/2019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99BB7-2BBA-4ED1-AAA5-F9280C60D9C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518122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21303" y="4434077"/>
            <a:ext cx="1790652" cy="1790652"/>
          </a:xfrm>
          <a:prstGeom prst="rect">
            <a:avLst/>
          </a:prstGeom>
        </p:spPr>
      </p:pic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211955" y="5856477"/>
            <a:ext cx="4282440" cy="736505"/>
          </a:xfrm>
        </p:spPr>
        <p:txBody>
          <a:bodyPr>
            <a:noAutofit/>
          </a:bodyPr>
          <a:lstStyle/>
          <a:p>
            <a:pPr algn="ctr"/>
            <a:r>
              <a:rPr lang="es-CR" sz="3200" b="1" dirty="0" smtClean="0">
                <a:solidFill>
                  <a:srgbClr val="C00000"/>
                </a:solidFill>
              </a:rPr>
              <a:t>Agosto 2019</a:t>
            </a:r>
            <a:r>
              <a:rPr lang="es-CR" sz="1600" b="1" i="1" dirty="0">
                <a:solidFill>
                  <a:srgbClr val="C00000"/>
                </a:solidFill>
              </a:rPr>
              <a:t/>
            </a:r>
            <a:br>
              <a:rPr lang="es-CR" sz="1600" b="1" i="1" dirty="0">
                <a:solidFill>
                  <a:srgbClr val="C00000"/>
                </a:solidFill>
              </a:rPr>
            </a:br>
            <a:endParaRPr lang="es-CR" sz="1600" b="1" i="1" dirty="0">
              <a:solidFill>
                <a:srgbClr val="C00000"/>
              </a:solidFill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4211955" y="5119972"/>
            <a:ext cx="4282440" cy="7365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R" sz="3200" b="1" dirty="0" smtClean="0">
                <a:solidFill>
                  <a:srgbClr val="C00000"/>
                </a:solidFill>
              </a:rPr>
              <a:t>Consejo de Gobierno</a:t>
            </a:r>
            <a:endParaRPr lang="es-CR" sz="1600" b="1" i="1" dirty="0">
              <a:solidFill>
                <a:srgbClr val="C00000"/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6170" y="2114112"/>
            <a:ext cx="3388179" cy="2269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31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4059544" y="0"/>
            <a:ext cx="40814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9073" y="1610704"/>
            <a:ext cx="4282440" cy="770758"/>
          </a:xfrm>
        </p:spPr>
        <p:txBody>
          <a:bodyPr>
            <a:noAutofit/>
          </a:bodyPr>
          <a:lstStyle/>
          <a:p>
            <a:pPr algn="ctr"/>
            <a:r>
              <a:rPr lang="es-CR" sz="3200" b="1" dirty="0" smtClean="0"/>
              <a:t>PNDIP </a:t>
            </a:r>
            <a:r>
              <a:rPr lang="es-CR" sz="3200" b="1" dirty="0" smtClean="0"/>
              <a:t>2019-2022</a:t>
            </a:r>
            <a:br>
              <a:rPr lang="es-CR" sz="3200" b="1" dirty="0" smtClean="0"/>
            </a:br>
            <a:r>
              <a:rPr lang="es-CR" sz="3200" b="1" dirty="0" smtClean="0"/>
              <a:t>Objetivos centrales</a:t>
            </a:r>
            <a:endParaRPr lang="es-CR" sz="1600" b="1" dirty="0"/>
          </a:p>
        </p:txBody>
      </p:sp>
      <p:sp>
        <p:nvSpPr>
          <p:cNvPr id="13" name="Título 1"/>
          <p:cNvSpPr txBox="1">
            <a:spLocks/>
          </p:cNvSpPr>
          <p:nvPr/>
        </p:nvSpPr>
        <p:spPr>
          <a:xfrm>
            <a:off x="3725475" y="305909"/>
            <a:ext cx="4282440" cy="7365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R" sz="3200" b="1" i="1" dirty="0" smtClean="0">
                <a:solidFill>
                  <a:srgbClr val="C00000"/>
                </a:solidFill>
              </a:rPr>
              <a:t>PRIORIDADES</a:t>
            </a:r>
            <a:endParaRPr lang="es-CR" sz="1600" b="1" i="1" dirty="0">
              <a:solidFill>
                <a:srgbClr val="C00000"/>
              </a:solidFill>
            </a:endParaRPr>
          </a:p>
        </p:txBody>
      </p:sp>
      <p:sp>
        <p:nvSpPr>
          <p:cNvPr id="15" name="Forma libre 14"/>
          <p:cNvSpPr/>
          <p:nvPr/>
        </p:nvSpPr>
        <p:spPr>
          <a:xfrm>
            <a:off x="4920610" y="910754"/>
            <a:ext cx="1888811" cy="238058"/>
          </a:xfrm>
          <a:custGeom>
            <a:avLst/>
            <a:gdLst>
              <a:gd name="connsiteX0" fmla="*/ 0 w 1888811"/>
              <a:gd name="connsiteY0" fmla="*/ 18156 h 238058"/>
              <a:gd name="connsiteX1" fmla="*/ 1886857 w 1888811"/>
              <a:gd name="connsiteY1" fmla="*/ 18156 h 238058"/>
              <a:gd name="connsiteX2" fmla="*/ 377371 w 1888811"/>
              <a:gd name="connsiteY2" fmla="*/ 206842 h 238058"/>
              <a:gd name="connsiteX3" fmla="*/ 1306285 w 1888811"/>
              <a:gd name="connsiteY3" fmla="*/ 235870 h 238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88811" h="238058">
                <a:moveTo>
                  <a:pt x="0" y="18156"/>
                </a:moveTo>
                <a:cubicBezTo>
                  <a:pt x="911981" y="2432"/>
                  <a:pt x="1823962" y="-13292"/>
                  <a:pt x="1886857" y="18156"/>
                </a:cubicBezTo>
                <a:cubicBezTo>
                  <a:pt x="1949752" y="49604"/>
                  <a:pt x="474133" y="170556"/>
                  <a:pt x="377371" y="206842"/>
                </a:cubicBezTo>
                <a:cubicBezTo>
                  <a:pt x="280609" y="243128"/>
                  <a:pt x="793447" y="239499"/>
                  <a:pt x="1306285" y="235870"/>
                </a:cubicBez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838393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" grpId="0"/>
      <p:bldP spid="13" grpId="0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4059544" y="0"/>
            <a:ext cx="40814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9073" y="1610704"/>
            <a:ext cx="4282440" cy="770758"/>
          </a:xfrm>
        </p:spPr>
        <p:txBody>
          <a:bodyPr>
            <a:noAutofit/>
          </a:bodyPr>
          <a:lstStyle/>
          <a:p>
            <a:pPr algn="ctr"/>
            <a:r>
              <a:rPr lang="es-CR" sz="3200" b="1" dirty="0" smtClean="0"/>
              <a:t>PNDIP </a:t>
            </a:r>
            <a:r>
              <a:rPr lang="es-CR" sz="3200" b="1" dirty="0" smtClean="0"/>
              <a:t>2019-2022</a:t>
            </a:r>
            <a:br>
              <a:rPr lang="es-CR" sz="3200" b="1" dirty="0" smtClean="0"/>
            </a:br>
            <a:r>
              <a:rPr lang="es-CR" sz="3200" b="1" dirty="0" smtClean="0"/>
              <a:t>Objetivos centrales</a:t>
            </a:r>
            <a:endParaRPr lang="es-CR" sz="16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47359" y="2423807"/>
            <a:ext cx="4009111" cy="2417675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s-CR" sz="3600" b="1" dirty="0" smtClean="0"/>
              <a:t>Crecimiento </a:t>
            </a:r>
          </a:p>
          <a:p>
            <a:pPr marL="457200" indent="-457200">
              <a:buFont typeface="+mj-lt"/>
              <a:buAutoNum type="arabicPeriod"/>
            </a:pPr>
            <a:r>
              <a:rPr lang="es-CR" sz="3600" b="1" dirty="0" smtClean="0"/>
              <a:t>Desempleo</a:t>
            </a:r>
          </a:p>
          <a:p>
            <a:pPr marL="457200" indent="-457200">
              <a:buFont typeface="+mj-lt"/>
              <a:buAutoNum type="arabicPeriod"/>
            </a:pPr>
            <a:r>
              <a:rPr lang="es-CR" sz="3600" b="1" dirty="0" smtClean="0"/>
              <a:t>Desigualdad</a:t>
            </a:r>
          </a:p>
          <a:p>
            <a:pPr marL="457200" indent="-457200">
              <a:buFont typeface="+mj-lt"/>
              <a:buAutoNum type="arabicPeriod"/>
            </a:pPr>
            <a:r>
              <a:rPr lang="es-CR" sz="3600" b="1" dirty="0" smtClean="0"/>
              <a:t>Pobreza Multidimensional </a:t>
            </a:r>
          </a:p>
          <a:p>
            <a:pPr marL="457200" indent="-457200">
              <a:buFont typeface="+mj-lt"/>
              <a:buAutoNum type="arabicPeriod"/>
            </a:pPr>
            <a:r>
              <a:rPr lang="es-CR" sz="3600" b="1" dirty="0" err="1" smtClean="0"/>
              <a:t>Descarbonización</a:t>
            </a:r>
            <a:r>
              <a:rPr lang="es-CR" sz="3600" b="1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s-CR" sz="3600" b="1" dirty="0" smtClean="0"/>
              <a:t>(Reformas )</a:t>
            </a:r>
            <a:endParaRPr lang="es-CR" sz="3600" b="1" dirty="0"/>
          </a:p>
        </p:txBody>
      </p:sp>
      <p:sp>
        <p:nvSpPr>
          <p:cNvPr id="13" name="Título 1"/>
          <p:cNvSpPr txBox="1">
            <a:spLocks/>
          </p:cNvSpPr>
          <p:nvPr/>
        </p:nvSpPr>
        <p:spPr>
          <a:xfrm>
            <a:off x="3725475" y="305909"/>
            <a:ext cx="4282440" cy="7365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R" sz="3200" b="1" i="1" dirty="0" smtClean="0">
                <a:solidFill>
                  <a:srgbClr val="C00000"/>
                </a:solidFill>
              </a:rPr>
              <a:t>PRIORIDADES</a:t>
            </a:r>
            <a:endParaRPr lang="es-CR" sz="1600" b="1" i="1" dirty="0">
              <a:solidFill>
                <a:srgbClr val="C00000"/>
              </a:solidFill>
            </a:endParaRPr>
          </a:p>
        </p:txBody>
      </p:sp>
      <p:sp>
        <p:nvSpPr>
          <p:cNvPr id="15" name="Forma libre 14"/>
          <p:cNvSpPr/>
          <p:nvPr/>
        </p:nvSpPr>
        <p:spPr>
          <a:xfrm>
            <a:off x="4920610" y="910754"/>
            <a:ext cx="1888811" cy="238058"/>
          </a:xfrm>
          <a:custGeom>
            <a:avLst/>
            <a:gdLst>
              <a:gd name="connsiteX0" fmla="*/ 0 w 1888811"/>
              <a:gd name="connsiteY0" fmla="*/ 18156 h 238058"/>
              <a:gd name="connsiteX1" fmla="*/ 1886857 w 1888811"/>
              <a:gd name="connsiteY1" fmla="*/ 18156 h 238058"/>
              <a:gd name="connsiteX2" fmla="*/ 377371 w 1888811"/>
              <a:gd name="connsiteY2" fmla="*/ 206842 h 238058"/>
              <a:gd name="connsiteX3" fmla="*/ 1306285 w 1888811"/>
              <a:gd name="connsiteY3" fmla="*/ 235870 h 238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88811" h="238058">
                <a:moveTo>
                  <a:pt x="0" y="18156"/>
                </a:moveTo>
                <a:cubicBezTo>
                  <a:pt x="911981" y="2432"/>
                  <a:pt x="1823962" y="-13292"/>
                  <a:pt x="1886857" y="18156"/>
                </a:cubicBezTo>
                <a:cubicBezTo>
                  <a:pt x="1949752" y="49604"/>
                  <a:pt x="474133" y="170556"/>
                  <a:pt x="377371" y="206842"/>
                </a:cubicBezTo>
                <a:cubicBezTo>
                  <a:pt x="280609" y="243128"/>
                  <a:pt x="793447" y="239499"/>
                  <a:pt x="1306285" y="235870"/>
                </a:cubicBez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283146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" grpId="0"/>
      <p:bldP spid="3" grpId="0" uiExpand="1" build="p"/>
      <p:bldP spid="13" grpId="0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98911" y="-282712"/>
            <a:ext cx="7183660" cy="1325563"/>
          </a:xfrm>
        </p:spPr>
        <p:txBody>
          <a:bodyPr/>
          <a:lstStyle/>
          <a:p>
            <a:r>
              <a:rPr lang="es-CR" b="1" dirty="0" smtClean="0">
                <a:solidFill>
                  <a:schemeClr val="tx2"/>
                </a:solidFill>
              </a:rPr>
              <a:t>1. Crecimiento y </a:t>
            </a:r>
            <a:r>
              <a:rPr lang="es-CR" b="1" dirty="0" smtClean="0">
                <a:solidFill>
                  <a:schemeClr val="tx2"/>
                </a:solidFill>
              </a:rPr>
              <a:t>(</a:t>
            </a:r>
            <a:r>
              <a:rPr lang="es-CR" b="1" dirty="0" smtClean="0">
                <a:solidFill>
                  <a:srgbClr val="FF0000"/>
                </a:solidFill>
              </a:rPr>
              <a:t>Confianza)</a:t>
            </a:r>
            <a:endParaRPr lang="es-CR" b="1" dirty="0">
              <a:solidFill>
                <a:srgbClr val="FF0000"/>
              </a:solidFill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653144" y="1325563"/>
            <a:ext cx="3178631" cy="68920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R" sz="2000" b="1" dirty="0" smtClean="0">
                <a:solidFill>
                  <a:schemeClr val="bg1"/>
                </a:solidFill>
              </a:rPr>
              <a:t>Bancos / Créditos / Deudas</a:t>
            </a:r>
            <a:endParaRPr lang="es-CR" sz="2000" b="1" dirty="0">
              <a:solidFill>
                <a:schemeClr val="bg1"/>
              </a:solidFill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2344055" y="2082750"/>
            <a:ext cx="1874157" cy="68920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R" sz="2000" b="1" dirty="0" smtClean="0">
                <a:solidFill>
                  <a:schemeClr val="bg1"/>
                </a:solidFill>
              </a:rPr>
              <a:t>Agro</a:t>
            </a:r>
            <a:endParaRPr lang="es-CR" sz="2000" b="1" dirty="0">
              <a:solidFill>
                <a:schemeClr val="bg1"/>
              </a:solidFill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2813955" y="2895370"/>
            <a:ext cx="1874157" cy="68920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R" sz="2000" b="1" dirty="0" smtClean="0">
                <a:solidFill>
                  <a:schemeClr val="bg1"/>
                </a:solidFill>
              </a:rPr>
              <a:t>Inversión Pública</a:t>
            </a:r>
            <a:endParaRPr lang="es-CR" sz="2000" b="1" dirty="0">
              <a:solidFill>
                <a:schemeClr val="bg1"/>
              </a:solidFill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3517900" y="3693568"/>
            <a:ext cx="1874157" cy="68920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R" sz="2000" b="1" dirty="0" smtClean="0">
                <a:solidFill>
                  <a:schemeClr val="bg1"/>
                </a:solidFill>
              </a:rPr>
              <a:t>Inversión Privada</a:t>
            </a:r>
            <a:endParaRPr lang="es-CR" sz="2000" b="1" dirty="0">
              <a:solidFill>
                <a:schemeClr val="bg1"/>
              </a:solidFill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4244522" y="4491765"/>
            <a:ext cx="1874157" cy="68920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R" sz="2000" b="1" dirty="0" smtClean="0">
                <a:solidFill>
                  <a:schemeClr val="bg1"/>
                </a:solidFill>
              </a:rPr>
              <a:t>Energía</a:t>
            </a:r>
            <a:endParaRPr lang="es-CR" sz="2000" b="1" dirty="0">
              <a:solidFill>
                <a:schemeClr val="bg1"/>
              </a:solidFill>
            </a:endParaRPr>
          </a:p>
        </p:txBody>
      </p:sp>
      <p:sp>
        <p:nvSpPr>
          <p:cNvPr id="10" name="Rectángulo redondeado 9"/>
          <p:cNvSpPr/>
          <p:nvPr/>
        </p:nvSpPr>
        <p:spPr>
          <a:xfrm>
            <a:off x="4933942" y="5288217"/>
            <a:ext cx="1874157" cy="68920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R" sz="2000" b="1" dirty="0" smtClean="0">
                <a:solidFill>
                  <a:schemeClr val="bg1"/>
                </a:solidFill>
              </a:rPr>
              <a:t>Bolsillo las personas</a:t>
            </a:r>
            <a:endParaRPr lang="es-CR" sz="2000" b="1" dirty="0">
              <a:solidFill>
                <a:schemeClr val="bg1"/>
              </a:solidFill>
            </a:endParaRPr>
          </a:p>
        </p:txBody>
      </p:sp>
      <p:sp>
        <p:nvSpPr>
          <p:cNvPr id="11" name="Flecha curvada hacia la derecha 10"/>
          <p:cNvSpPr/>
          <p:nvPr/>
        </p:nvSpPr>
        <p:spPr>
          <a:xfrm rot="19270474">
            <a:off x="1651434" y="1839740"/>
            <a:ext cx="1482271" cy="5790515"/>
          </a:xfrm>
          <a:prstGeom prst="curvedRight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>
              <a:solidFill>
                <a:schemeClr val="tx1"/>
              </a:solidFill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501684" y="4190261"/>
            <a:ext cx="3039743" cy="178510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Confianza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s-E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Narrativa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s-ES" sz="2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Comunicaci</a:t>
            </a:r>
            <a:r>
              <a:rPr lang="es-E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ón</a:t>
            </a:r>
            <a:endParaRPr lang="es-E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4310738" y="1995452"/>
            <a:ext cx="218425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Incentivos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Tramitología</a:t>
            </a:r>
            <a:endParaRPr lang="es-ES" sz="2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4872405" y="3034640"/>
            <a:ext cx="366100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Seguimiento feroz 80/20</a:t>
            </a:r>
            <a:endParaRPr lang="es-ES" sz="2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5618956" y="3581456"/>
            <a:ext cx="173137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Incentivo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Atracción</a:t>
            </a:r>
            <a:endParaRPr lang="es-ES" sz="2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637197" y="5902672"/>
            <a:ext cx="2976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400" b="0" cap="none" spc="0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R: Min. Comunicación </a:t>
            </a:r>
            <a:endParaRPr lang="es-ES" sz="2400" b="0" cap="none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34" name="Conector recto 33"/>
          <p:cNvCxnSpPr/>
          <p:nvPr/>
        </p:nvCxnSpPr>
        <p:spPr>
          <a:xfrm flipV="1">
            <a:off x="0" y="986971"/>
            <a:ext cx="12192000" cy="435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5606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/>
      <p:bldP spid="14" grpId="0"/>
      <p:bldP spid="15" grpId="0"/>
      <p:bldP spid="16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 redondeado 16"/>
          <p:cNvSpPr/>
          <p:nvPr/>
        </p:nvSpPr>
        <p:spPr>
          <a:xfrm>
            <a:off x="6251690" y="6141"/>
            <a:ext cx="5605141" cy="685186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6" name="Rectángulo redondeado 5"/>
          <p:cNvSpPr/>
          <p:nvPr/>
        </p:nvSpPr>
        <p:spPr>
          <a:xfrm>
            <a:off x="177482" y="6141"/>
            <a:ext cx="5605141" cy="685186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1" name="Rectángulo redondeado 10"/>
          <p:cNvSpPr/>
          <p:nvPr/>
        </p:nvSpPr>
        <p:spPr>
          <a:xfrm>
            <a:off x="765127" y="1314087"/>
            <a:ext cx="1874155" cy="68920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2400" b="1" dirty="0" smtClean="0">
                <a:solidFill>
                  <a:schemeClr val="bg1"/>
                </a:solidFill>
              </a:rPr>
              <a:t>CCSS </a:t>
            </a:r>
            <a:endParaRPr lang="es-CR" sz="2400" b="1" dirty="0">
              <a:solidFill>
                <a:schemeClr val="bg1"/>
              </a:solidFill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794044" y="2327729"/>
            <a:ext cx="1874157" cy="68920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2000" b="1" dirty="0" smtClean="0">
                <a:solidFill>
                  <a:schemeClr val="bg1"/>
                </a:solidFill>
              </a:rPr>
              <a:t>Jornadas / inspección </a:t>
            </a:r>
            <a:endParaRPr lang="es-CR" sz="2000" b="1" dirty="0">
              <a:solidFill>
                <a:schemeClr val="bg1"/>
              </a:solidFill>
            </a:endParaRPr>
          </a:p>
        </p:txBody>
      </p:sp>
      <p:sp>
        <p:nvSpPr>
          <p:cNvPr id="13" name="Rectángulo redondeado 12"/>
          <p:cNvSpPr/>
          <p:nvPr/>
        </p:nvSpPr>
        <p:spPr>
          <a:xfrm>
            <a:off x="794044" y="3354417"/>
            <a:ext cx="1874157" cy="68920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2400" b="1" dirty="0" smtClean="0">
                <a:solidFill>
                  <a:schemeClr val="bg1"/>
                </a:solidFill>
              </a:rPr>
              <a:t>Sistema de Empleo</a:t>
            </a:r>
            <a:endParaRPr lang="es-CR" sz="2400" b="1" dirty="0">
              <a:solidFill>
                <a:schemeClr val="bg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794044" y="4417007"/>
            <a:ext cx="1874157" cy="68920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2400" b="1" dirty="0" smtClean="0">
                <a:solidFill>
                  <a:schemeClr val="bg1"/>
                </a:solidFill>
              </a:rPr>
              <a:t>ABI</a:t>
            </a:r>
            <a:endParaRPr lang="es-CR" sz="2400" b="1" dirty="0">
              <a:solidFill>
                <a:schemeClr val="bg1"/>
              </a:solidFill>
            </a:endParaRPr>
          </a:p>
        </p:txBody>
      </p:sp>
      <p:sp>
        <p:nvSpPr>
          <p:cNvPr id="15" name="Rectángulo redondeado 14"/>
          <p:cNvSpPr/>
          <p:nvPr/>
        </p:nvSpPr>
        <p:spPr>
          <a:xfrm>
            <a:off x="794044" y="5479597"/>
            <a:ext cx="1874157" cy="68920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2400" b="1" dirty="0" smtClean="0">
                <a:solidFill>
                  <a:schemeClr val="bg1"/>
                </a:solidFill>
              </a:rPr>
              <a:t>Reforma INA</a:t>
            </a:r>
            <a:endParaRPr lang="es-CR" sz="2400" b="1" dirty="0">
              <a:solidFill>
                <a:schemeClr val="bg1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960108" y="66317"/>
            <a:ext cx="40398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2. Desempleo</a:t>
            </a:r>
            <a:endParaRPr lang="es-E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6944029" y="59063"/>
            <a:ext cx="43075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Desigualdad</a:t>
            </a:r>
            <a:endParaRPr lang="es-E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9" name="Rectángulo redondeado 28"/>
          <p:cNvSpPr/>
          <p:nvPr/>
        </p:nvSpPr>
        <p:spPr>
          <a:xfrm>
            <a:off x="6676574" y="1314087"/>
            <a:ext cx="2322284" cy="689202"/>
          </a:xfrm>
          <a:prstGeom prst="roundRect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R" sz="2800" b="1" dirty="0" smtClean="0">
                <a:solidFill>
                  <a:schemeClr val="bg1"/>
                </a:solidFill>
              </a:rPr>
              <a:t>Impacto fiscal</a:t>
            </a:r>
            <a:endParaRPr lang="es-CR" sz="2800" b="1" dirty="0">
              <a:solidFill>
                <a:schemeClr val="bg1"/>
              </a:solidFill>
            </a:endParaRPr>
          </a:p>
        </p:txBody>
      </p:sp>
      <p:sp>
        <p:nvSpPr>
          <p:cNvPr id="30" name="Rectángulo redondeado 29"/>
          <p:cNvSpPr/>
          <p:nvPr/>
        </p:nvSpPr>
        <p:spPr>
          <a:xfrm>
            <a:off x="6676574" y="2640360"/>
            <a:ext cx="2322284" cy="689202"/>
          </a:xfrm>
          <a:prstGeom prst="roundRect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R" sz="2800" b="1" dirty="0" smtClean="0">
                <a:solidFill>
                  <a:schemeClr val="bg1"/>
                </a:solidFill>
              </a:rPr>
              <a:t>Empleo</a:t>
            </a:r>
            <a:endParaRPr lang="es-CR" sz="2800" b="1" dirty="0">
              <a:solidFill>
                <a:schemeClr val="bg1"/>
              </a:solidFill>
            </a:endParaRPr>
          </a:p>
        </p:txBody>
      </p:sp>
      <p:sp>
        <p:nvSpPr>
          <p:cNvPr id="31" name="Rectángulo redondeado 30"/>
          <p:cNvSpPr/>
          <p:nvPr/>
        </p:nvSpPr>
        <p:spPr>
          <a:xfrm>
            <a:off x="6676574" y="3903663"/>
            <a:ext cx="2322284" cy="689202"/>
          </a:xfrm>
          <a:prstGeom prst="roundRect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R" sz="2800" b="1" dirty="0" smtClean="0">
                <a:solidFill>
                  <a:schemeClr val="bg1"/>
                </a:solidFill>
              </a:rPr>
              <a:t>Recaudación</a:t>
            </a:r>
            <a:endParaRPr lang="es-CR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857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6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2" grpId="0"/>
      <p:bldP spid="18" grpId="0"/>
      <p:bldP spid="29" grpId="0" animBg="1"/>
      <p:bldP spid="30" grpId="0" animBg="1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 redondeado 16"/>
          <p:cNvSpPr/>
          <p:nvPr/>
        </p:nvSpPr>
        <p:spPr>
          <a:xfrm>
            <a:off x="6251690" y="6141"/>
            <a:ext cx="5605141" cy="68518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6" name="Rectángulo redondeado 5"/>
          <p:cNvSpPr/>
          <p:nvPr/>
        </p:nvSpPr>
        <p:spPr>
          <a:xfrm>
            <a:off x="177482" y="35169"/>
            <a:ext cx="5605141" cy="685186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2" name="Rectángulo 1"/>
          <p:cNvSpPr/>
          <p:nvPr/>
        </p:nvSpPr>
        <p:spPr>
          <a:xfrm>
            <a:off x="243501" y="66317"/>
            <a:ext cx="532998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4. Pobreza Multidimensional</a:t>
            </a:r>
            <a:endParaRPr lang="es-E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6510868" y="59063"/>
            <a:ext cx="517391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5. </a:t>
            </a:r>
            <a:r>
              <a:rPr lang="es-ES" sz="48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Descarbonización</a:t>
            </a:r>
            <a:endParaRPr lang="es-ES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Rectángulo redondeado 19"/>
          <p:cNvSpPr/>
          <p:nvPr/>
        </p:nvSpPr>
        <p:spPr>
          <a:xfrm>
            <a:off x="6895673" y="1328283"/>
            <a:ext cx="1874157" cy="113158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2000" b="1" dirty="0" smtClean="0">
                <a:solidFill>
                  <a:schemeClr val="bg1"/>
                </a:solidFill>
              </a:rPr>
              <a:t>Inversión pública, trenes, agro, residuos</a:t>
            </a:r>
            <a:endParaRPr lang="es-CR" sz="2000" b="1" dirty="0">
              <a:solidFill>
                <a:schemeClr val="bg1"/>
              </a:solidFill>
            </a:endParaRPr>
          </a:p>
        </p:txBody>
      </p:sp>
      <p:sp>
        <p:nvSpPr>
          <p:cNvPr id="28" name="Rectángulo redondeado 27"/>
          <p:cNvSpPr/>
          <p:nvPr/>
        </p:nvSpPr>
        <p:spPr>
          <a:xfrm>
            <a:off x="464460" y="2017485"/>
            <a:ext cx="2438398" cy="689202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R" sz="2800" b="1" dirty="0" smtClean="0">
                <a:solidFill>
                  <a:schemeClr val="bg1"/>
                </a:solidFill>
              </a:rPr>
              <a:t>Empleo</a:t>
            </a:r>
            <a:endParaRPr lang="es-CR" sz="2800" b="1" dirty="0">
              <a:solidFill>
                <a:schemeClr val="bg1"/>
              </a:solidFill>
            </a:endParaRPr>
          </a:p>
        </p:txBody>
      </p:sp>
      <p:sp>
        <p:nvSpPr>
          <p:cNvPr id="29" name="Rectángulo redondeado 28"/>
          <p:cNvSpPr/>
          <p:nvPr/>
        </p:nvSpPr>
        <p:spPr>
          <a:xfrm>
            <a:off x="464459" y="3185705"/>
            <a:ext cx="2438399" cy="689202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R" sz="2800" b="1" dirty="0" smtClean="0">
                <a:solidFill>
                  <a:schemeClr val="bg1"/>
                </a:solidFill>
              </a:rPr>
              <a:t>Transferencia</a:t>
            </a:r>
            <a:endParaRPr lang="es-CR" sz="2800" b="1" dirty="0">
              <a:solidFill>
                <a:schemeClr val="bg1"/>
              </a:solidFill>
            </a:endParaRPr>
          </a:p>
        </p:txBody>
      </p:sp>
      <p:sp>
        <p:nvSpPr>
          <p:cNvPr id="30" name="Rectángulo redondeado 29"/>
          <p:cNvSpPr/>
          <p:nvPr/>
        </p:nvSpPr>
        <p:spPr>
          <a:xfrm>
            <a:off x="464458" y="4312715"/>
            <a:ext cx="2438399" cy="689202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R" sz="2800" b="1" dirty="0" smtClean="0">
                <a:solidFill>
                  <a:schemeClr val="bg1"/>
                </a:solidFill>
              </a:rPr>
              <a:t>Indicadores</a:t>
            </a:r>
            <a:endParaRPr lang="es-CR" sz="2800" b="1" dirty="0">
              <a:solidFill>
                <a:schemeClr val="bg1"/>
              </a:solidFill>
            </a:endParaRPr>
          </a:p>
        </p:txBody>
      </p:sp>
      <p:cxnSp>
        <p:nvCxnSpPr>
          <p:cNvPr id="31" name="Conector curvado 30"/>
          <p:cNvCxnSpPr/>
          <p:nvPr/>
        </p:nvCxnSpPr>
        <p:spPr>
          <a:xfrm>
            <a:off x="1625600" y="5001917"/>
            <a:ext cx="856343" cy="586083"/>
          </a:xfrm>
          <a:prstGeom prst="curvedConnector3">
            <a:avLst>
              <a:gd name="adj1" fmla="val -4237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Marcador de contenido 2"/>
          <p:cNvSpPr txBox="1">
            <a:spLocks/>
          </p:cNvSpPr>
          <p:nvPr/>
        </p:nvSpPr>
        <p:spPr>
          <a:xfrm>
            <a:off x="2725608" y="5346628"/>
            <a:ext cx="2731763" cy="10203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R" dirty="0" smtClean="0"/>
              <a:t>sujetos a mover por región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7826" y="1328283"/>
            <a:ext cx="1889924" cy="701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400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6" grpId="0" animBg="1"/>
      <p:bldP spid="2" grpId="0"/>
      <p:bldP spid="18" grpId="0"/>
      <p:bldP spid="20" grpId="0" animBg="1"/>
      <p:bldP spid="28" grpId="0" animBg="1"/>
      <p:bldP spid="29" grpId="0" animBg="1"/>
      <p:bldP spid="30" grpId="0" animBg="1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5141686" cy="4351338"/>
          </a:xfrm>
        </p:spPr>
        <p:txBody>
          <a:bodyPr>
            <a:normAutofit/>
          </a:bodyPr>
          <a:lstStyle/>
          <a:p>
            <a:pPr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s-CR" dirty="0" smtClean="0"/>
              <a:t>  Empleo público </a:t>
            </a: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s-CR" dirty="0" smtClean="0"/>
              <a:t>  Cancillería</a:t>
            </a: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s-CR" dirty="0" smtClean="0"/>
              <a:t>  Desconcentradas</a:t>
            </a: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s-CR" dirty="0" smtClean="0"/>
              <a:t>  OCDE</a:t>
            </a: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s-CR" dirty="0" smtClean="0"/>
              <a:t>  Educación</a:t>
            </a: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s-CR" dirty="0" smtClean="0"/>
              <a:t>  Sistema Financiero </a:t>
            </a: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s-CR" dirty="0" smtClean="0"/>
              <a:t>  INA</a:t>
            </a: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s-CR" dirty="0" smtClean="0"/>
              <a:t>  Reforma </a:t>
            </a:r>
            <a:r>
              <a:rPr lang="es-CR" dirty="0"/>
              <a:t>Sector Productivo </a:t>
            </a: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q"/>
            </a:pPr>
            <a:endParaRPr lang="es-CR" dirty="0" smtClean="0"/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q"/>
            </a:pPr>
            <a:endParaRPr lang="es-CR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-1" y="0"/>
            <a:ext cx="1002937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R" b="1" dirty="0" smtClean="0">
                <a:solidFill>
                  <a:schemeClr val="accent3">
                    <a:lumMod val="50000"/>
                  </a:schemeClr>
                </a:solidFill>
              </a:rPr>
              <a:t>6. Reformas…. Caminando en </a:t>
            </a:r>
            <a:r>
              <a:rPr lang="es-CR" b="1" dirty="0" smtClean="0">
                <a:solidFill>
                  <a:schemeClr val="accent3">
                    <a:lumMod val="50000"/>
                  </a:schemeClr>
                </a:solidFill>
              </a:rPr>
              <a:t>paralelo (administración de las “bolitas”)</a:t>
            </a:r>
            <a:endParaRPr lang="es-CR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5" name="Conector recto 4"/>
          <p:cNvCxnSpPr/>
          <p:nvPr/>
        </p:nvCxnSpPr>
        <p:spPr>
          <a:xfrm flipV="1">
            <a:off x="0" y="986971"/>
            <a:ext cx="12192000" cy="435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ángulo 6"/>
          <p:cNvSpPr/>
          <p:nvPr/>
        </p:nvSpPr>
        <p:spPr>
          <a:xfrm>
            <a:off x="6096000" y="1825625"/>
            <a:ext cx="6096000" cy="409240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s-CR" sz="2800" dirty="0" smtClean="0"/>
              <a:t>  Gobernación</a:t>
            </a:r>
            <a:endParaRPr lang="es-CR" sz="2800" dirty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s-CR" sz="2800" dirty="0" smtClean="0"/>
              <a:t>  Sectorización</a:t>
            </a:r>
            <a:endParaRPr lang="es-CR" sz="2800" dirty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s-CR" sz="2800" dirty="0" smtClean="0"/>
              <a:t>  Cuarta </a:t>
            </a:r>
            <a:r>
              <a:rPr lang="es-CR" sz="2800" dirty="0"/>
              <a:t>Revolución Industrial (4.0)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s-CR" sz="2800" dirty="0" smtClean="0"/>
              <a:t>  Residuos</a:t>
            </a:r>
            <a:endParaRPr lang="es-CR" sz="2800" dirty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s-CR" sz="2800" dirty="0" smtClean="0"/>
              <a:t>  Sector </a:t>
            </a:r>
            <a:r>
              <a:rPr lang="es-CR" sz="2800" dirty="0"/>
              <a:t>Social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s-CR" sz="2800" dirty="0" smtClean="0"/>
              <a:t>  MAG/</a:t>
            </a:r>
            <a:r>
              <a:rPr lang="es-CR" sz="2800" dirty="0" err="1" smtClean="0"/>
              <a:t>Incopesca</a:t>
            </a:r>
            <a:endParaRPr lang="es-CR" sz="2800" dirty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s-CR" sz="2800" dirty="0" smtClean="0"/>
              <a:t>  </a:t>
            </a:r>
            <a:r>
              <a:rPr lang="es-CR" sz="2800" dirty="0" smtClean="0"/>
              <a:t>Plataformas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s-CR" sz="2800" dirty="0" smtClean="0"/>
              <a:t>Etc…</a:t>
            </a:r>
            <a:endParaRPr lang="es-CR" sz="2800" dirty="0"/>
          </a:p>
        </p:txBody>
      </p:sp>
    </p:spTree>
    <p:extLst>
      <p:ext uri="{BB962C8B-B14F-4D97-AF65-F5344CB8AC3E}">
        <p14:creationId xmlns:p14="http://schemas.microsoft.com/office/powerpoint/2010/main" val="9706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233" b="90000" l="1808" r="89914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963633" y="1825625"/>
            <a:ext cx="6264733" cy="4351338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83408" y="1718922"/>
            <a:ext cx="9355307" cy="5862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383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antalla2_Mesa de trabajo 1.png" descr="pantalla2_Mesa de trabajo 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-11575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1856509" y="1151929"/>
            <a:ext cx="8451274" cy="49994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5719" tIns="35719" rIns="35719" bIns="35719" anchor="b">
            <a:normAutofit fontScale="97500"/>
          </a:bodyPr>
          <a:lstStyle>
            <a:lvl1pPr marL="0" marR="0" indent="0" algn="ctr" defTabSz="82153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1pPr>
            <a:lvl2pPr marL="0" marR="0" indent="0" algn="ctr" defTabSz="82153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2pPr>
            <a:lvl3pPr marL="0" marR="0" indent="0" algn="ctr" defTabSz="82153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3pPr>
            <a:lvl4pPr marL="0" marR="0" indent="0" algn="ctr" defTabSz="82153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4pPr>
            <a:lvl5pPr marL="0" marR="0" indent="0" algn="ctr" defTabSz="82153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5pPr>
            <a:lvl6pPr marL="0" marR="0" indent="0" algn="ctr" defTabSz="82153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6pPr>
            <a:lvl7pPr marL="0" marR="0" indent="0" algn="ctr" defTabSz="82153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7pPr>
            <a:lvl8pPr marL="0" marR="0" indent="0" algn="ctr" defTabSz="82153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8pPr>
            <a:lvl9pPr marL="0" marR="0" indent="0" algn="ctr" defTabSz="82153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9pPr>
          </a:lstStyle>
          <a:p>
            <a:pPr hangingPunct="1"/>
            <a:endParaRPr lang="en-US" sz="4000" dirty="0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1694459" y="939710"/>
            <a:ext cx="8029359" cy="8967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5719" tIns="35719" rIns="35719" bIns="35719" anchor="b">
            <a:normAutofit fontScale="97500"/>
          </a:bodyPr>
          <a:lstStyle>
            <a:lvl1pPr marL="0" marR="0" indent="0" algn="ctr" defTabSz="82153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1pPr>
            <a:lvl2pPr marL="0" marR="0" indent="0" algn="ctr" defTabSz="82153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2pPr>
            <a:lvl3pPr marL="0" marR="0" indent="0" algn="ctr" defTabSz="82153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3pPr>
            <a:lvl4pPr marL="0" marR="0" indent="0" algn="ctr" defTabSz="82153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4pPr>
            <a:lvl5pPr marL="0" marR="0" indent="0" algn="ctr" defTabSz="82153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5pPr>
            <a:lvl6pPr marL="0" marR="0" indent="0" algn="ctr" defTabSz="82153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6pPr>
            <a:lvl7pPr marL="0" marR="0" indent="0" algn="ctr" defTabSz="82153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7pPr>
            <a:lvl8pPr marL="0" marR="0" indent="0" algn="ctr" defTabSz="82153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8pPr>
            <a:lvl9pPr marL="0" marR="0" indent="0" algn="ctr" defTabSz="82153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9pPr>
          </a:lstStyle>
          <a:p>
            <a:pPr hangingPunct="1"/>
            <a:endParaRPr lang="en-US" sz="4800" b="1" i="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990845" y="1951673"/>
            <a:ext cx="9271321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s-CR" sz="20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NO </a:t>
            </a:r>
            <a:r>
              <a:rPr lang="es-CR" sz="2000" i="1" dirty="0">
                <a:latin typeface="Cambria" panose="02040503050406030204" pitchFamily="18" charset="0"/>
                <a:ea typeface="Cambria" panose="02040503050406030204" pitchFamily="18" charset="0"/>
              </a:rPr>
              <a:t>polémicas sin planear</a:t>
            </a:r>
          </a:p>
          <a:p>
            <a:pPr marL="571500" indent="-5715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s-CR" sz="2000" i="1" dirty="0">
                <a:latin typeface="Cambria" panose="02040503050406030204" pitchFamily="18" charset="0"/>
                <a:ea typeface="Cambria" panose="02040503050406030204" pitchFamily="18" charset="0"/>
              </a:rPr>
              <a:t>NO saturarse (manejo agenda)</a:t>
            </a:r>
          </a:p>
          <a:p>
            <a:pPr marL="571500" indent="-5715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s-CR" sz="2000" i="1" dirty="0">
                <a:latin typeface="Cambria" panose="02040503050406030204" pitchFamily="18" charset="0"/>
                <a:ea typeface="Cambria" panose="02040503050406030204" pitchFamily="18" charset="0"/>
              </a:rPr>
              <a:t>NO priorizar todo </a:t>
            </a:r>
          </a:p>
          <a:p>
            <a:pPr marL="571500" indent="-5715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s-CR" sz="2000" i="1" dirty="0">
                <a:latin typeface="Cambria" panose="02040503050406030204" pitchFamily="18" charset="0"/>
                <a:ea typeface="Cambria" panose="02040503050406030204" pitchFamily="18" charset="0"/>
              </a:rPr>
              <a:t>NO aceptar incumplimientos</a:t>
            </a:r>
          </a:p>
          <a:p>
            <a:pPr marL="571500" indent="-5715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s-CR" sz="2000" i="1" dirty="0">
                <a:latin typeface="Cambria" panose="02040503050406030204" pitchFamily="18" charset="0"/>
                <a:ea typeface="Cambria" panose="02040503050406030204" pitchFamily="18" charset="0"/>
              </a:rPr>
              <a:t>NO “delegación hacia arriba”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520843" y="928136"/>
            <a:ext cx="94056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3200" b="1" i="1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Los </a:t>
            </a:r>
            <a:r>
              <a:rPr lang="es-CR" sz="3200" b="1" i="1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NOES</a:t>
            </a:r>
            <a:endParaRPr lang="en-US" sz="3200" b="1" i="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38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993</TotalTime>
  <Words>179</Words>
  <Application>Microsoft Office PowerPoint</Application>
  <PresentationFormat>Panorámica</PresentationFormat>
  <Paragraphs>68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Cambria</vt:lpstr>
      <vt:lpstr>Helvetica Neue Medium</vt:lpstr>
      <vt:lpstr>Wingdings</vt:lpstr>
      <vt:lpstr>Tema de Office</vt:lpstr>
      <vt:lpstr>Agosto 2019 </vt:lpstr>
      <vt:lpstr>PNDIP 2019-2022 Objetivos centrales</vt:lpstr>
      <vt:lpstr>PNDIP 2019-2022 Objetivos centrales</vt:lpstr>
      <vt:lpstr>1. Crecimiento y (Confianza)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PNDIP 2019-2022 Prioridades</dc:title>
  <dc:creator>Yuliana Ramirez Hernández</dc:creator>
  <cp:lastModifiedBy>Carlos Alvarado Quesada</cp:lastModifiedBy>
  <cp:revision>42</cp:revision>
  <dcterms:created xsi:type="dcterms:W3CDTF">2019-08-27T23:42:14Z</dcterms:created>
  <dcterms:modified xsi:type="dcterms:W3CDTF">2019-09-10T14:12:45Z</dcterms:modified>
</cp:coreProperties>
</file>