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2" r:id="rId3"/>
    <p:sldId id="257" r:id="rId4"/>
    <p:sldId id="258" r:id="rId5"/>
    <p:sldId id="268" r:id="rId6"/>
    <p:sldId id="269" r:id="rId7"/>
    <p:sldId id="263" r:id="rId8"/>
    <p:sldId id="273" r:id="rId9"/>
    <p:sldId id="271" r:id="rId10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5AF6-4462-4481-81F9-42FD006FF6F0}" type="datetimeFigureOut">
              <a:rPr lang="es-CR" smtClean="0"/>
              <a:t>10/9/2019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9BB7-2BBA-4ED1-AAA5-F9280C60D9C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0849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5AF6-4462-4481-81F9-42FD006FF6F0}" type="datetimeFigureOut">
              <a:rPr lang="es-CR" smtClean="0"/>
              <a:t>10/9/2019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9BB7-2BBA-4ED1-AAA5-F9280C60D9C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31439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5AF6-4462-4481-81F9-42FD006FF6F0}" type="datetimeFigureOut">
              <a:rPr lang="es-CR" smtClean="0"/>
              <a:t>10/9/2019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9BB7-2BBA-4ED1-AAA5-F9280C60D9C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4704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5AF6-4462-4481-81F9-42FD006FF6F0}" type="datetimeFigureOut">
              <a:rPr lang="es-CR" smtClean="0"/>
              <a:t>10/9/2019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9BB7-2BBA-4ED1-AAA5-F9280C60D9C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3683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5AF6-4462-4481-81F9-42FD006FF6F0}" type="datetimeFigureOut">
              <a:rPr lang="es-CR" smtClean="0"/>
              <a:t>10/9/2019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9BB7-2BBA-4ED1-AAA5-F9280C60D9C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313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5AF6-4462-4481-81F9-42FD006FF6F0}" type="datetimeFigureOut">
              <a:rPr lang="es-CR" smtClean="0"/>
              <a:t>10/9/2019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9BB7-2BBA-4ED1-AAA5-F9280C60D9C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9824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5AF6-4462-4481-81F9-42FD006FF6F0}" type="datetimeFigureOut">
              <a:rPr lang="es-CR" smtClean="0"/>
              <a:t>10/9/2019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9BB7-2BBA-4ED1-AAA5-F9280C60D9C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15418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5AF6-4462-4481-81F9-42FD006FF6F0}" type="datetimeFigureOut">
              <a:rPr lang="es-CR" smtClean="0"/>
              <a:t>10/9/2019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9BB7-2BBA-4ED1-AAA5-F9280C60D9C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5288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5AF6-4462-4481-81F9-42FD006FF6F0}" type="datetimeFigureOut">
              <a:rPr lang="es-CR" smtClean="0"/>
              <a:t>10/9/2019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9BB7-2BBA-4ED1-AAA5-F9280C60D9C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20817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5AF6-4462-4481-81F9-42FD006FF6F0}" type="datetimeFigureOut">
              <a:rPr lang="es-CR" smtClean="0"/>
              <a:t>10/9/2019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9BB7-2BBA-4ED1-AAA5-F9280C60D9C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3765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5AF6-4462-4481-81F9-42FD006FF6F0}" type="datetimeFigureOut">
              <a:rPr lang="es-CR" smtClean="0"/>
              <a:t>10/9/2019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9BB7-2BBA-4ED1-AAA5-F9280C60D9C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903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05AF6-4462-4481-81F9-42FD006FF6F0}" type="datetimeFigureOut">
              <a:rPr lang="es-CR" smtClean="0"/>
              <a:t>10/9/2019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99BB7-2BBA-4ED1-AAA5-F9280C60D9C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1812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21303" y="4434077"/>
            <a:ext cx="1790652" cy="1790652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211955" y="5856477"/>
            <a:ext cx="4282440" cy="736505"/>
          </a:xfrm>
        </p:spPr>
        <p:txBody>
          <a:bodyPr>
            <a:noAutofit/>
          </a:bodyPr>
          <a:lstStyle/>
          <a:p>
            <a:pPr algn="ctr"/>
            <a:r>
              <a:rPr lang="es-CR" sz="3200" b="1" dirty="0" smtClean="0">
                <a:solidFill>
                  <a:srgbClr val="C00000"/>
                </a:solidFill>
              </a:rPr>
              <a:t>Agosto 2019</a:t>
            </a:r>
            <a:r>
              <a:rPr lang="es-CR" sz="1600" b="1" i="1" dirty="0">
                <a:solidFill>
                  <a:srgbClr val="C00000"/>
                </a:solidFill>
              </a:rPr>
              <a:t/>
            </a:r>
            <a:br>
              <a:rPr lang="es-CR" sz="1600" b="1" i="1" dirty="0">
                <a:solidFill>
                  <a:srgbClr val="C00000"/>
                </a:solidFill>
              </a:rPr>
            </a:br>
            <a:endParaRPr lang="es-CR" sz="1600" b="1" i="1" dirty="0">
              <a:solidFill>
                <a:srgbClr val="C00000"/>
              </a:solidFill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4211955" y="5119972"/>
            <a:ext cx="4282440" cy="7365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R" sz="3200" b="1" dirty="0" smtClean="0">
                <a:solidFill>
                  <a:srgbClr val="C00000"/>
                </a:solidFill>
              </a:rPr>
              <a:t>Consejo de Gobierno</a:t>
            </a:r>
            <a:endParaRPr lang="es-CR" sz="1600" b="1" i="1" dirty="0">
              <a:solidFill>
                <a:srgbClr val="C00000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6170" y="2114112"/>
            <a:ext cx="3388179" cy="226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31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4059544" y="0"/>
            <a:ext cx="40814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9073" y="1610704"/>
            <a:ext cx="4282440" cy="770758"/>
          </a:xfrm>
        </p:spPr>
        <p:txBody>
          <a:bodyPr>
            <a:noAutofit/>
          </a:bodyPr>
          <a:lstStyle/>
          <a:p>
            <a:pPr algn="ctr"/>
            <a:r>
              <a:rPr lang="es-CR" sz="3200" b="1" dirty="0" smtClean="0"/>
              <a:t>PNDIP </a:t>
            </a:r>
            <a:r>
              <a:rPr lang="es-CR" sz="3200" b="1" dirty="0" smtClean="0"/>
              <a:t>2019-2022</a:t>
            </a:r>
            <a:br>
              <a:rPr lang="es-CR" sz="3200" b="1" dirty="0" smtClean="0"/>
            </a:br>
            <a:r>
              <a:rPr lang="es-CR" sz="3200" b="1" dirty="0" smtClean="0"/>
              <a:t>Objetivos centrales</a:t>
            </a:r>
            <a:endParaRPr lang="es-CR" sz="1600" b="1" dirty="0"/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3725475" y="305909"/>
            <a:ext cx="4282440" cy="7365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R" sz="3200" b="1" i="1" dirty="0" smtClean="0">
                <a:solidFill>
                  <a:srgbClr val="C00000"/>
                </a:solidFill>
              </a:rPr>
              <a:t>PRIORIDADES</a:t>
            </a:r>
            <a:endParaRPr lang="es-CR" sz="1600" b="1" i="1" dirty="0">
              <a:solidFill>
                <a:srgbClr val="C00000"/>
              </a:solidFill>
            </a:endParaRPr>
          </a:p>
        </p:txBody>
      </p:sp>
      <p:sp>
        <p:nvSpPr>
          <p:cNvPr id="15" name="Forma libre 14"/>
          <p:cNvSpPr/>
          <p:nvPr/>
        </p:nvSpPr>
        <p:spPr>
          <a:xfrm>
            <a:off x="4920610" y="910754"/>
            <a:ext cx="1888811" cy="238058"/>
          </a:xfrm>
          <a:custGeom>
            <a:avLst/>
            <a:gdLst>
              <a:gd name="connsiteX0" fmla="*/ 0 w 1888811"/>
              <a:gd name="connsiteY0" fmla="*/ 18156 h 238058"/>
              <a:gd name="connsiteX1" fmla="*/ 1886857 w 1888811"/>
              <a:gd name="connsiteY1" fmla="*/ 18156 h 238058"/>
              <a:gd name="connsiteX2" fmla="*/ 377371 w 1888811"/>
              <a:gd name="connsiteY2" fmla="*/ 206842 h 238058"/>
              <a:gd name="connsiteX3" fmla="*/ 1306285 w 1888811"/>
              <a:gd name="connsiteY3" fmla="*/ 235870 h 238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8811" h="238058">
                <a:moveTo>
                  <a:pt x="0" y="18156"/>
                </a:moveTo>
                <a:cubicBezTo>
                  <a:pt x="911981" y="2432"/>
                  <a:pt x="1823962" y="-13292"/>
                  <a:pt x="1886857" y="18156"/>
                </a:cubicBezTo>
                <a:cubicBezTo>
                  <a:pt x="1949752" y="49604"/>
                  <a:pt x="474133" y="170556"/>
                  <a:pt x="377371" y="206842"/>
                </a:cubicBezTo>
                <a:cubicBezTo>
                  <a:pt x="280609" y="243128"/>
                  <a:pt x="793447" y="239499"/>
                  <a:pt x="1306285" y="23587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3839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  <p:bldP spid="13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4059544" y="0"/>
            <a:ext cx="40814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9073" y="1610704"/>
            <a:ext cx="4282440" cy="770758"/>
          </a:xfrm>
        </p:spPr>
        <p:txBody>
          <a:bodyPr>
            <a:noAutofit/>
          </a:bodyPr>
          <a:lstStyle/>
          <a:p>
            <a:pPr algn="ctr"/>
            <a:r>
              <a:rPr lang="es-CR" sz="3200" b="1" dirty="0" smtClean="0"/>
              <a:t>PNDIP </a:t>
            </a:r>
            <a:r>
              <a:rPr lang="es-CR" sz="3200" b="1" dirty="0" smtClean="0"/>
              <a:t>2019-2022</a:t>
            </a:r>
            <a:br>
              <a:rPr lang="es-CR" sz="3200" b="1" dirty="0" smtClean="0"/>
            </a:br>
            <a:r>
              <a:rPr lang="es-CR" sz="3200" b="1" dirty="0" smtClean="0"/>
              <a:t>Objetivos centrales</a:t>
            </a:r>
            <a:endParaRPr lang="es-CR" sz="1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7359" y="2423807"/>
            <a:ext cx="4009111" cy="241767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CR" sz="3600" b="1" dirty="0" smtClean="0"/>
              <a:t>Crecimiento </a:t>
            </a:r>
          </a:p>
          <a:p>
            <a:pPr marL="457200" indent="-457200">
              <a:buFont typeface="+mj-lt"/>
              <a:buAutoNum type="arabicPeriod"/>
            </a:pPr>
            <a:r>
              <a:rPr lang="es-CR" sz="3600" b="1" dirty="0" smtClean="0"/>
              <a:t>Desempleo</a:t>
            </a:r>
          </a:p>
          <a:p>
            <a:pPr marL="457200" indent="-457200">
              <a:buFont typeface="+mj-lt"/>
              <a:buAutoNum type="arabicPeriod"/>
            </a:pPr>
            <a:r>
              <a:rPr lang="es-CR" sz="3600" b="1" dirty="0" smtClean="0"/>
              <a:t>Desigualdad</a:t>
            </a:r>
          </a:p>
          <a:p>
            <a:pPr marL="457200" indent="-457200">
              <a:buFont typeface="+mj-lt"/>
              <a:buAutoNum type="arabicPeriod"/>
            </a:pPr>
            <a:r>
              <a:rPr lang="es-CR" sz="3600" b="1" dirty="0" smtClean="0"/>
              <a:t>Pobreza Multidimensional </a:t>
            </a:r>
          </a:p>
          <a:p>
            <a:pPr marL="457200" indent="-457200">
              <a:buFont typeface="+mj-lt"/>
              <a:buAutoNum type="arabicPeriod"/>
            </a:pPr>
            <a:r>
              <a:rPr lang="es-CR" sz="3600" b="1" dirty="0" err="1" smtClean="0"/>
              <a:t>Descarbonización</a:t>
            </a:r>
            <a:r>
              <a:rPr lang="es-CR" sz="3600" b="1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s-CR" sz="3600" b="1" dirty="0" smtClean="0"/>
              <a:t>(Reformas )</a:t>
            </a:r>
            <a:endParaRPr lang="es-CR" sz="3600" b="1" dirty="0"/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3725475" y="305909"/>
            <a:ext cx="4282440" cy="7365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R" sz="3200" b="1" i="1" dirty="0" smtClean="0">
                <a:solidFill>
                  <a:srgbClr val="C00000"/>
                </a:solidFill>
              </a:rPr>
              <a:t>PRIORIDADES</a:t>
            </a:r>
            <a:endParaRPr lang="es-CR" sz="1600" b="1" i="1" dirty="0">
              <a:solidFill>
                <a:srgbClr val="C00000"/>
              </a:solidFill>
            </a:endParaRPr>
          </a:p>
        </p:txBody>
      </p:sp>
      <p:sp>
        <p:nvSpPr>
          <p:cNvPr id="15" name="Forma libre 14"/>
          <p:cNvSpPr/>
          <p:nvPr/>
        </p:nvSpPr>
        <p:spPr>
          <a:xfrm>
            <a:off x="4920610" y="910754"/>
            <a:ext cx="1888811" cy="238058"/>
          </a:xfrm>
          <a:custGeom>
            <a:avLst/>
            <a:gdLst>
              <a:gd name="connsiteX0" fmla="*/ 0 w 1888811"/>
              <a:gd name="connsiteY0" fmla="*/ 18156 h 238058"/>
              <a:gd name="connsiteX1" fmla="*/ 1886857 w 1888811"/>
              <a:gd name="connsiteY1" fmla="*/ 18156 h 238058"/>
              <a:gd name="connsiteX2" fmla="*/ 377371 w 1888811"/>
              <a:gd name="connsiteY2" fmla="*/ 206842 h 238058"/>
              <a:gd name="connsiteX3" fmla="*/ 1306285 w 1888811"/>
              <a:gd name="connsiteY3" fmla="*/ 235870 h 238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8811" h="238058">
                <a:moveTo>
                  <a:pt x="0" y="18156"/>
                </a:moveTo>
                <a:cubicBezTo>
                  <a:pt x="911981" y="2432"/>
                  <a:pt x="1823962" y="-13292"/>
                  <a:pt x="1886857" y="18156"/>
                </a:cubicBezTo>
                <a:cubicBezTo>
                  <a:pt x="1949752" y="49604"/>
                  <a:pt x="474133" y="170556"/>
                  <a:pt x="377371" y="206842"/>
                </a:cubicBezTo>
                <a:cubicBezTo>
                  <a:pt x="280609" y="243128"/>
                  <a:pt x="793447" y="239499"/>
                  <a:pt x="1306285" y="23587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8314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  <p:bldP spid="3" grpId="0" uiExpand="1" build="p"/>
      <p:bldP spid="13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8911" y="-282712"/>
            <a:ext cx="7183660" cy="1325563"/>
          </a:xfrm>
        </p:spPr>
        <p:txBody>
          <a:bodyPr/>
          <a:lstStyle/>
          <a:p>
            <a:r>
              <a:rPr lang="es-CR" b="1" dirty="0" smtClean="0">
                <a:solidFill>
                  <a:schemeClr val="tx2"/>
                </a:solidFill>
              </a:rPr>
              <a:t>1. Crecimiento y </a:t>
            </a:r>
            <a:r>
              <a:rPr lang="es-CR" b="1" dirty="0" smtClean="0">
                <a:solidFill>
                  <a:schemeClr val="tx2"/>
                </a:solidFill>
              </a:rPr>
              <a:t>(</a:t>
            </a:r>
            <a:r>
              <a:rPr lang="es-CR" b="1" dirty="0" smtClean="0">
                <a:solidFill>
                  <a:srgbClr val="FF0000"/>
                </a:solidFill>
              </a:rPr>
              <a:t>Confianza)</a:t>
            </a:r>
            <a:endParaRPr lang="es-CR" b="1" dirty="0">
              <a:solidFill>
                <a:srgbClr val="FF0000"/>
              </a:solidFill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653144" y="1325563"/>
            <a:ext cx="3178631" cy="68920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2000" b="1" dirty="0" smtClean="0">
                <a:solidFill>
                  <a:schemeClr val="bg1"/>
                </a:solidFill>
              </a:rPr>
              <a:t>Bancos / Créditos / Deudas</a:t>
            </a:r>
            <a:endParaRPr lang="es-CR" sz="2000" b="1" dirty="0">
              <a:solidFill>
                <a:schemeClr val="bg1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2344055" y="2082750"/>
            <a:ext cx="1874157" cy="68920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2000" b="1" dirty="0" smtClean="0">
                <a:solidFill>
                  <a:schemeClr val="bg1"/>
                </a:solidFill>
              </a:rPr>
              <a:t>Agro</a:t>
            </a:r>
            <a:endParaRPr lang="es-CR" sz="2000" b="1" dirty="0">
              <a:solidFill>
                <a:schemeClr val="bg1"/>
              </a:solidFill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2813955" y="2895370"/>
            <a:ext cx="1874157" cy="68920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2000" b="1" dirty="0" smtClean="0">
                <a:solidFill>
                  <a:schemeClr val="bg1"/>
                </a:solidFill>
              </a:rPr>
              <a:t>Inversión Pública</a:t>
            </a:r>
            <a:endParaRPr lang="es-CR" sz="2000" b="1" dirty="0">
              <a:solidFill>
                <a:schemeClr val="bg1"/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3517900" y="3693568"/>
            <a:ext cx="1874157" cy="68920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2000" b="1" dirty="0" smtClean="0">
                <a:solidFill>
                  <a:schemeClr val="bg1"/>
                </a:solidFill>
              </a:rPr>
              <a:t>Inversión Privada</a:t>
            </a:r>
            <a:endParaRPr lang="es-CR" sz="2000" b="1" dirty="0">
              <a:solidFill>
                <a:schemeClr val="bg1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4244522" y="4491765"/>
            <a:ext cx="1874157" cy="68920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2000" b="1" dirty="0" smtClean="0">
                <a:solidFill>
                  <a:schemeClr val="bg1"/>
                </a:solidFill>
              </a:rPr>
              <a:t>Energía</a:t>
            </a:r>
            <a:endParaRPr lang="es-CR" sz="2000" b="1" dirty="0">
              <a:solidFill>
                <a:schemeClr val="bg1"/>
              </a:solidFill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4933942" y="5288217"/>
            <a:ext cx="1874157" cy="68920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2000" b="1" dirty="0" smtClean="0">
                <a:solidFill>
                  <a:schemeClr val="bg1"/>
                </a:solidFill>
              </a:rPr>
              <a:t>Bolsillo las personas</a:t>
            </a:r>
            <a:endParaRPr lang="es-CR" sz="2000" b="1" dirty="0">
              <a:solidFill>
                <a:schemeClr val="bg1"/>
              </a:solidFill>
            </a:endParaRPr>
          </a:p>
        </p:txBody>
      </p:sp>
      <p:sp>
        <p:nvSpPr>
          <p:cNvPr id="11" name="Flecha curvada hacia la derecha 10"/>
          <p:cNvSpPr/>
          <p:nvPr/>
        </p:nvSpPr>
        <p:spPr>
          <a:xfrm rot="19270474">
            <a:off x="1651434" y="1839740"/>
            <a:ext cx="1482271" cy="5790515"/>
          </a:xfrm>
          <a:prstGeom prst="curved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>
              <a:solidFill>
                <a:schemeClr val="tx1"/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01684" y="4190261"/>
            <a:ext cx="3039743" cy="17851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Confianza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s-ES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Narrativa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s-ES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Comunicaci</a:t>
            </a:r>
            <a:r>
              <a:rPr lang="es-ES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ón</a:t>
            </a:r>
            <a:endParaRPr lang="es-E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310738" y="1995452"/>
            <a:ext cx="218425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Incentivos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Tramitología</a:t>
            </a:r>
            <a:endParaRPr lang="es-ES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872405" y="3034640"/>
            <a:ext cx="36610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Seguimiento feroz 80/20</a:t>
            </a:r>
            <a:endParaRPr lang="es-ES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5618956" y="3581456"/>
            <a:ext cx="173137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Incentivo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Atracción</a:t>
            </a:r>
            <a:endParaRPr lang="es-ES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637197" y="5902672"/>
            <a:ext cx="2976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0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R: Min. Comunicación </a:t>
            </a:r>
            <a:endParaRPr lang="es-ES" sz="24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4" name="Conector recto 33"/>
          <p:cNvCxnSpPr/>
          <p:nvPr/>
        </p:nvCxnSpPr>
        <p:spPr>
          <a:xfrm flipV="1">
            <a:off x="0" y="986971"/>
            <a:ext cx="12192000" cy="435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560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/>
      <p:bldP spid="14" grpId="0"/>
      <p:bldP spid="15" grpId="0"/>
      <p:bldP spid="16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redondeado 16"/>
          <p:cNvSpPr/>
          <p:nvPr/>
        </p:nvSpPr>
        <p:spPr>
          <a:xfrm>
            <a:off x="6251690" y="6141"/>
            <a:ext cx="5605141" cy="685186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6" name="Rectángulo redondeado 5"/>
          <p:cNvSpPr/>
          <p:nvPr/>
        </p:nvSpPr>
        <p:spPr>
          <a:xfrm>
            <a:off x="177482" y="6141"/>
            <a:ext cx="5605141" cy="685186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1" name="Rectángulo redondeado 10"/>
          <p:cNvSpPr/>
          <p:nvPr/>
        </p:nvSpPr>
        <p:spPr>
          <a:xfrm>
            <a:off x="765127" y="1314087"/>
            <a:ext cx="1874155" cy="68920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400" b="1" dirty="0" smtClean="0">
                <a:solidFill>
                  <a:schemeClr val="bg1"/>
                </a:solidFill>
              </a:rPr>
              <a:t>CCSS </a:t>
            </a:r>
            <a:endParaRPr lang="es-CR" sz="2400" b="1" dirty="0">
              <a:solidFill>
                <a:schemeClr val="bg1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794044" y="2327729"/>
            <a:ext cx="1874157" cy="68920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000" b="1" dirty="0" smtClean="0">
                <a:solidFill>
                  <a:schemeClr val="bg1"/>
                </a:solidFill>
              </a:rPr>
              <a:t>Jornadas / inspección </a:t>
            </a:r>
            <a:endParaRPr lang="es-CR" sz="2000" b="1" dirty="0">
              <a:solidFill>
                <a:schemeClr val="bg1"/>
              </a:solidFill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794044" y="3354417"/>
            <a:ext cx="1874157" cy="68920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400" b="1" dirty="0" smtClean="0">
                <a:solidFill>
                  <a:schemeClr val="bg1"/>
                </a:solidFill>
              </a:rPr>
              <a:t>Sistema de Empleo</a:t>
            </a:r>
            <a:endParaRPr lang="es-CR" sz="2400" b="1" dirty="0">
              <a:solidFill>
                <a:schemeClr val="bg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794044" y="4417007"/>
            <a:ext cx="1874157" cy="68920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400" b="1" dirty="0" smtClean="0">
                <a:solidFill>
                  <a:schemeClr val="bg1"/>
                </a:solidFill>
              </a:rPr>
              <a:t>ABI</a:t>
            </a:r>
            <a:endParaRPr lang="es-CR" sz="2400" b="1" dirty="0">
              <a:solidFill>
                <a:schemeClr val="bg1"/>
              </a:solidFill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794044" y="5479597"/>
            <a:ext cx="1874157" cy="68920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400" b="1" dirty="0" smtClean="0">
                <a:solidFill>
                  <a:schemeClr val="bg1"/>
                </a:solidFill>
              </a:rPr>
              <a:t>Reforma INA</a:t>
            </a:r>
            <a:endParaRPr lang="es-CR" sz="2400" b="1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960108" y="66317"/>
            <a:ext cx="40398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Desempleo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6944029" y="59063"/>
            <a:ext cx="43075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Desigualdad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ángulo redondeado 28"/>
          <p:cNvSpPr/>
          <p:nvPr/>
        </p:nvSpPr>
        <p:spPr>
          <a:xfrm>
            <a:off x="6676574" y="1314087"/>
            <a:ext cx="2322284" cy="689202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2800" b="1" dirty="0" smtClean="0">
                <a:solidFill>
                  <a:schemeClr val="bg1"/>
                </a:solidFill>
              </a:rPr>
              <a:t>Impacto fiscal</a:t>
            </a:r>
            <a:endParaRPr lang="es-CR" sz="2800" b="1" dirty="0">
              <a:solidFill>
                <a:schemeClr val="bg1"/>
              </a:solidFill>
            </a:endParaRPr>
          </a:p>
        </p:txBody>
      </p:sp>
      <p:sp>
        <p:nvSpPr>
          <p:cNvPr id="30" name="Rectángulo redondeado 29"/>
          <p:cNvSpPr/>
          <p:nvPr/>
        </p:nvSpPr>
        <p:spPr>
          <a:xfrm>
            <a:off x="6676574" y="2640360"/>
            <a:ext cx="2322284" cy="689202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2800" b="1" dirty="0" smtClean="0">
                <a:solidFill>
                  <a:schemeClr val="bg1"/>
                </a:solidFill>
              </a:rPr>
              <a:t>Empleo</a:t>
            </a:r>
            <a:endParaRPr lang="es-CR" sz="2800" b="1" dirty="0">
              <a:solidFill>
                <a:schemeClr val="bg1"/>
              </a:solidFill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6676574" y="3903663"/>
            <a:ext cx="2322284" cy="689202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2800" b="1" dirty="0" smtClean="0">
                <a:solidFill>
                  <a:schemeClr val="bg1"/>
                </a:solidFill>
              </a:rPr>
              <a:t>Recaudación</a:t>
            </a:r>
            <a:endParaRPr lang="es-C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85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" grpId="0"/>
      <p:bldP spid="18" grpId="0"/>
      <p:bldP spid="29" grpId="0" animBg="1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redondeado 16"/>
          <p:cNvSpPr/>
          <p:nvPr/>
        </p:nvSpPr>
        <p:spPr>
          <a:xfrm>
            <a:off x="6251690" y="6141"/>
            <a:ext cx="5605141" cy="68518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6" name="Rectángulo redondeado 5"/>
          <p:cNvSpPr/>
          <p:nvPr/>
        </p:nvSpPr>
        <p:spPr>
          <a:xfrm>
            <a:off x="177482" y="35169"/>
            <a:ext cx="5605141" cy="68518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2" name="Rectángulo 1"/>
          <p:cNvSpPr/>
          <p:nvPr/>
        </p:nvSpPr>
        <p:spPr>
          <a:xfrm>
            <a:off x="243501" y="66317"/>
            <a:ext cx="532998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Pobreza Multidimensional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6510868" y="59063"/>
            <a:ext cx="517391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5. </a:t>
            </a:r>
            <a:r>
              <a:rPr lang="es-ES" sz="48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Descarbonización</a:t>
            </a:r>
            <a:endParaRPr lang="es-E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ángulo redondeado 19"/>
          <p:cNvSpPr/>
          <p:nvPr/>
        </p:nvSpPr>
        <p:spPr>
          <a:xfrm>
            <a:off x="6895673" y="1328283"/>
            <a:ext cx="1874157" cy="113158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000" b="1" dirty="0" smtClean="0">
                <a:solidFill>
                  <a:schemeClr val="bg1"/>
                </a:solidFill>
              </a:rPr>
              <a:t>Inversión pública, trenes, agro, residuos</a:t>
            </a:r>
            <a:endParaRPr lang="es-CR" sz="2000" b="1" dirty="0">
              <a:solidFill>
                <a:schemeClr val="bg1"/>
              </a:solidFill>
            </a:endParaRPr>
          </a:p>
        </p:txBody>
      </p:sp>
      <p:sp>
        <p:nvSpPr>
          <p:cNvPr id="28" name="Rectángulo redondeado 27"/>
          <p:cNvSpPr/>
          <p:nvPr/>
        </p:nvSpPr>
        <p:spPr>
          <a:xfrm>
            <a:off x="464460" y="2017485"/>
            <a:ext cx="2438398" cy="689202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2800" b="1" dirty="0" smtClean="0">
                <a:solidFill>
                  <a:schemeClr val="bg1"/>
                </a:solidFill>
              </a:rPr>
              <a:t>Empleo</a:t>
            </a:r>
            <a:endParaRPr lang="es-CR" sz="2800" b="1" dirty="0">
              <a:solidFill>
                <a:schemeClr val="bg1"/>
              </a:solidFill>
            </a:endParaRPr>
          </a:p>
        </p:txBody>
      </p:sp>
      <p:sp>
        <p:nvSpPr>
          <p:cNvPr id="29" name="Rectángulo redondeado 28"/>
          <p:cNvSpPr/>
          <p:nvPr/>
        </p:nvSpPr>
        <p:spPr>
          <a:xfrm>
            <a:off x="464459" y="3185705"/>
            <a:ext cx="2438399" cy="689202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2800" b="1" dirty="0" smtClean="0">
                <a:solidFill>
                  <a:schemeClr val="bg1"/>
                </a:solidFill>
              </a:rPr>
              <a:t>Transferencia</a:t>
            </a:r>
            <a:endParaRPr lang="es-CR" sz="2800" b="1" dirty="0">
              <a:solidFill>
                <a:schemeClr val="bg1"/>
              </a:solidFill>
            </a:endParaRPr>
          </a:p>
        </p:txBody>
      </p:sp>
      <p:sp>
        <p:nvSpPr>
          <p:cNvPr id="30" name="Rectángulo redondeado 29"/>
          <p:cNvSpPr/>
          <p:nvPr/>
        </p:nvSpPr>
        <p:spPr>
          <a:xfrm>
            <a:off x="464458" y="4312715"/>
            <a:ext cx="2438399" cy="689202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2800" b="1" dirty="0" smtClean="0">
                <a:solidFill>
                  <a:schemeClr val="bg1"/>
                </a:solidFill>
              </a:rPr>
              <a:t>Indicadores</a:t>
            </a:r>
            <a:endParaRPr lang="es-CR" sz="2800" b="1" dirty="0">
              <a:solidFill>
                <a:schemeClr val="bg1"/>
              </a:solidFill>
            </a:endParaRPr>
          </a:p>
        </p:txBody>
      </p:sp>
      <p:cxnSp>
        <p:nvCxnSpPr>
          <p:cNvPr id="31" name="Conector curvado 30"/>
          <p:cNvCxnSpPr/>
          <p:nvPr/>
        </p:nvCxnSpPr>
        <p:spPr>
          <a:xfrm>
            <a:off x="1625600" y="5001917"/>
            <a:ext cx="856343" cy="586083"/>
          </a:xfrm>
          <a:prstGeom prst="curvedConnector3">
            <a:avLst>
              <a:gd name="adj1" fmla="val -4237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arcador de contenido 2"/>
          <p:cNvSpPr txBox="1">
            <a:spLocks/>
          </p:cNvSpPr>
          <p:nvPr/>
        </p:nvSpPr>
        <p:spPr>
          <a:xfrm>
            <a:off x="2725608" y="5346628"/>
            <a:ext cx="2731763" cy="10203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R" dirty="0" smtClean="0"/>
              <a:t>sujetos a mover por región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7826" y="1328283"/>
            <a:ext cx="1889924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40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  <p:bldP spid="2" grpId="0"/>
      <p:bldP spid="18" grpId="0"/>
      <p:bldP spid="20" grpId="0" animBg="1"/>
      <p:bldP spid="28" grpId="0" animBg="1"/>
      <p:bldP spid="29" grpId="0" animBg="1"/>
      <p:bldP spid="30" grpId="0" animBg="1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5141686" cy="4351338"/>
          </a:xfrm>
        </p:spPr>
        <p:txBody>
          <a:bodyPr>
            <a:normAutofit/>
          </a:bodyPr>
          <a:lstStyle/>
          <a:p>
            <a:pPr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CR" dirty="0" smtClean="0"/>
              <a:t>  Empleo público 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CR" dirty="0" smtClean="0"/>
              <a:t>  Cancillería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CR" dirty="0" smtClean="0"/>
              <a:t>  Desconcentradas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CR" dirty="0" smtClean="0"/>
              <a:t>  OCDE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CR" dirty="0" smtClean="0"/>
              <a:t>  Educación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CR" dirty="0" smtClean="0"/>
              <a:t>  Sistema Financiero 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CR" dirty="0" smtClean="0"/>
              <a:t>  INA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CR" dirty="0" smtClean="0"/>
              <a:t>  Reforma </a:t>
            </a:r>
            <a:r>
              <a:rPr lang="es-CR" dirty="0"/>
              <a:t>Sector Productivo 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q"/>
            </a:pPr>
            <a:endParaRPr lang="es-CR" dirty="0" smtClean="0"/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q"/>
            </a:pPr>
            <a:endParaRPr lang="es-C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-1" y="0"/>
            <a:ext cx="100293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R" b="1" dirty="0" smtClean="0">
                <a:solidFill>
                  <a:schemeClr val="accent3">
                    <a:lumMod val="50000"/>
                  </a:schemeClr>
                </a:solidFill>
              </a:rPr>
              <a:t>6. Reformas…. Caminando en </a:t>
            </a:r>
            <a:r>
              <a:rPr lang="es-CR" b="1" dirty="0" smtClean="0">
                <a:solidFill>
                  <a:schemeClr val="accent3">
                    <a:lumMod val="50000"/>
                  </a:schemeClr>
                </a:solidFill>
              </a:rPr>
              <a:t>paralelo (administración de las “bolitas”)</a:t>
            </a:r>
            <a:endParaRPr lang="es-C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5" name="Conector recto 4"/>
          <p:cNvCxnSpPr/>
          <p:nvPr/>
        </p:nvCxnSpPr>
        <p:spPr>
          <a:xfrm flipV="1">
            <a:off x="0" y="986971"/>
            <a:ext cx="12192000" cy="435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6"/>
          <p:cNvSpPr/>
          <p:nvPr/>
        </p:nvSpPr>
        <p:spPr>
          <a:xfrm>
            <a:off x="6096000" y="1825625"/>
            <a:ext cx="6096000" cy="409240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CR" sz="2800" dirty="0" smtClean="0"/>
              <a:t>  Gobernación</a:t>
            </a:r>
            <a:endParaRPr lang="es-CR" sz="28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CR" sz="2800" dirty="0" smtClean="0"/>
              <a:t>  Sectorización</a:t>
            </a:r>
            <a:endParaRPr lang="es-CR" sz="28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CR" sz="2800" dirty="0" smtClean="0"/>
              <a:t>  Cuarta </a:t>
            </a:r>
            <a:r>
              <a:rPr lang="es-CR" sz="2800" dirty="0"/>
              <a:t>Revolución Industrial (4.0)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CR" sz="2800" dirty="0" smtClean="0"/>
              <a:t>  Residuos</a:t>
            </a:r>
            <a:endParaRPr lang="es-CR" sz="28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CR" sz="2800" dirty="0" smtClean="0"/>
              <a:t>  Sector </a:t>
            </a:r>
            <a:r>
              <a:rPr lang="es-CR" sz="2800" dirty="0"/>
              <a:t>Social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CR" sz="2800" dirty="0" smtClean="0"/>
              <a:t>  MAG/</a:t>
            </a:r>
            <a:r>
              <a:rPr lang="es-CR" sz="2800" dirty="0" err="1" smtClean="0"/>
              <a:t>Incopesca</a:t>
            </a:r>
            <a:endParaRPr lang="es-CR" sz="28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CR" sz="2800" dirty="0" smtClean="0"/>
              <a:t>  </a:t>
            </a:r>
            <a:r>
              <a:rPr lang="es-CR" sz="2800" dirty="0" smtClean="0"/>
              <a:t>Plataformas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CR" sz="2800" dirty="0" smtClean="0"/>
              <a:t>Etc…</a:t>
            </a:r>
            <a:endParaRPr lang="es-CR" sz="2800" dirty="0"/>
          </a:p>
        </p:txBody>
      </p:sp>
    </p:spTree>
    <p:extLst>
      <p:ext uri="{BB962C8B-B14F-4D97-AF65-F5344CB8AC3E}">
        <p14:creationId xmlns:p14="http://schemas.microsoft.com/office/powerpoint/2010/main" val="9706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33" b="90000" l="1808" r="89914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63633" y="1825625"/>
            <a:ext cx="6264733" cy="435133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3408" y="1718922"/>
            <a:ext cx="9355307" cy="586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383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ntalla2_Mesa de trabajo 1.png" descr="pantalla2_Mesa de trabajo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11575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1856509" y="1151929"/>
            <a:ext cx="8451274" cy="49994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9" tIns="35719" rIns="35719" bIns="35719" anchor="b">
            <a:normAutofit fontScale="97500"/>
          </a:bodyPr>
          <a:lstStyle>
            <a:lvl1pPr marL="0" marR="0" indent="0" algn="ctr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0" algn="ctr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endParaRPr lang="en-US" sz="4000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694459" y="939710"/>
            <a:ext cx="8029359" cy="8967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9" tIns="35719" rIns="35719" bIns="35719" anchor="b">
            <a:normAutofit fontScale="97500"/>
          </a:bodyPr>
          <a:lstStyle>
            <a:lvl1pPr marL="0" marR="0" indent="0" algn="ctr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0" algn="ctr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153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endParaRPr lang="en-US" sz="4800" b="1" i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990845" y="1951673"/>
            <a:ext cx="927132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CR" sz="20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NO </a:t>
            </a:r>
            <a:r>
              <a:rPr lang="es-CR" sz="2000" i="1" dirty="0">
                <a:latin typeface="Cambria" panose="02040503050406030204" pitchFamily="18" charset="0"/>
                <a:ea typeface="Cambria" panose="02040503050406030204" pitchFamily="18" charset="0"/>
              </a:rPr>
              <a:t>polémicas sin planear</a:t>
            </a:r>
          </a:p>
          <a:p>
            <a:pPr marL="571500" indent="-5715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CR" sz="2000" i="1" dirty="0">
                <a:latin typeface="Cambria" panose="02040503050406030204" pitchFamily="18" charset="0"/>
                <a:ea typeface="Cambria" panose="02040503050406030204" pitchFamily="18" charset="0"/>
              </a:rPr>
              <a:t>NO saturarse (manejo agenda)</a:t>
            </a:r>
          </a:p>
          <a:p>
            <a:pPr marL="571500" indent="-5715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CR" sz="2000" i="1" dirty="0">
                <a:latin typeface="Cambria" panose="02040503050406030204" pitchFamily="18" charset="0"/>
                <a:ea typeface="Cambria" panose="02040503050406030204" pitchFamily="18" charset="0"/>
              </a:rPr>
              <a:t>NO priorizar todo </a:t>
            </a:r>
          </a:p>
          <a:p>
            <a:pPr marL="571500" indent="-5715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CR" sz="2000" i="1" dirty="0">
                <a:latin typeface="Cambria" panose="02040503050406030204" pitchFamily="18" charset="0"/>
                <a:ea typeface="Cambria" panose="02040503050406030204" pitchFamily="18" charset="0"/>
              </a:rPr>
              <a:t>NO aceptar incumplimientos</a:t>
            </a:r>
          </a:p>
          <a:p>
            <a:pPr marL="571500" indent="-5715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CR" sz="2000" i="1" dirty="0">
                <a:latin typeface="Cambria" panose="02040503050406030204" pitchFamily="18" charset="0"/>
                <a:ea typeface="Cambria" panose="02040503050406030204" pitchFamily="18" charset="0"/>
              </a:rPr>
              <a:t>NO “delegación hacia arriba”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520843" y="928136"/>
            <a:ext cx="9405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200" b="1" i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Los </a:t>
            </a:r>
            <a:r>
              <a:rPr lang="es-CR" sz="3200" b="1" i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NOES</a:t>
            </a:r>
            <a:endParaRPr lang="en-US" sz="3200" b="1" i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38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179</Words>
  <Application>Microsoft Office PowerPoint</Application>
  <PresentationFormat>Panorámica</PresentationFormat>
  <Paragraphs>68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Helvetica Neue Medium</vt:lpstr>
      <vt:lpstr>Wingdings</vt:lpstr>
      <vt:lpstr>Tema de Office</vt:lpstr>
      <vt:lpstr>Agosto 2019 </vt:lpstr>
      <vt:lpstr>PNDIP 2019-2022 Objetivos centrales</vt:lpstr>
      <vt:lpstr>PNDIP 2019-2022 Objetivos centrales</vt:lpstr>
      <vt:lpstr>1. Crecimiento y (Confianza)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PNDIP 2019-2022 Prioridades</dc:title>
  <dc:creator>Yuliana Ramirez Hernández</dc:creator>
  <cp:lastModifiedBy>Carlos Alvarado Quesada</cp:lastModifiedBy>
  <cp:revision>42</cp:revision>
  <dcterms:created xsi:type="dcterms:W3CDTF">2019-08-27T23:42:14Z</dcterms:created>
  <dcterms:modified xsi:type="dcterms:W3CDTF">2019-09-10T14:12:45Z</dcterms:modified>
</cp:coreProperties>
</file>