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93" r:id="rId2"/>
    <p:sldId id="408" r:id="rId3"/>
    <p:sldId id="394" r:id="rId4"/>
    <p:sldId id="404" r:id="rId5"/>
    <p:sldId id="406" r:id="rId6"/>
    <p:sldId id="398" r:id="rId7"/>
    <p:sldId id="385" r:id="rId8"/>
    <p:sldId id="396" r:id="rId9"/>
    <p:sldId id="384" r:id="rId10"/>
    <p:sldId id="361" r:id="rId11"/>
    <p:sldId id="387" r:id="rId12"/>
    <p:sldId id="388" r:id="rId13"/>
    <p:sldId id="389" r:id="rId14"/>
    <p:sldId id="390" r:id="rId15"/>
    <p:sldId id="391" r:id="rId16"/>
    <p:sldId id="399" r:id="rId17"/>
    <p:sldId id="400" r:id="rId18"/>
  </p:sldIdLst>
  <p:sldSz cx="11949113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3DF99"/>
    <a:srgbClr val="6AD47C"/>
    <a:srgbClr val="A4EA9A"/>
    <a:srgbClr val="EDEBBD"/>
    <a:srgbClr val="4ABCC8"/>
    <a:srgbClr val="33CAFF"/>
    <a:srgbClr val="E8E8E8"/>
    <a:srgbClr val="E6472C"/>
    <a:srgbClr val="6CA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0" autoAdjust="0"/>
    <p:restoredTop sz="94660" autoAdjust="0"/>
  </p:normalViewPr>
  <p:slideViewPr>
    <p:cSldViewPr>
      <p:cViewPr varScale="1">
        <p:scale>
          <a:sx n="90" d="100"/>
          <a:sy n="90" d="100"/>
        </p:scale>
        <p:origin x="618" y="108"/>
      </p:cViewPr>
      <p:guideLst>
        <p:guide orient="horz" pos="2160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3856D-AF90-4AEE-801D-D4BF0FC9F70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R"/>
        </a:p>
      </dgm:t>
    </dgm:pt>
    <dgm:pt modelId="{8B67F5D1-E539-4A68-BF8B-D3E1F39D73D2}">
      <dgm:prSet phldrT="[Texto]"/>
      <dgm:spPr/>
      <dgm:t>
        <a:bodyPr/>
        <a:lstStyle/>
        <a:p>
          <a:r>
            <a:rPr lang="es-CR" b="1" dirty="0">
              <a:latin typeface="Arial Narrow" panose="020B0606020202030204" pitchFamily="34" charset="0"/>
            </a:rPr>
            <a:t>23% solo trabaja</a:t>
          </a:r>
          <a:endParaRPr lang="es-CR" dirty="0"/>
        </a:p>
      </dgm:t>
    </dgm:pt>
    <dgm:pt modelId="{67733846-15DF-48E2-A463-5CFFF778C56D}" type="parTrans" cxnId="{5CD7B9A8-288B-4D4B-AC55-CF96D03D6845}">
      <dgm:prSet/>
      <dgm:spPr/>
      <dgm:t>
        <a:bodyPr/>
        <a:lstStyle/>
        <a:p>
          <a:endParaRPr lang="es-CR"/>
        </a:p>
      </dgm:t>
    </dgm:pt>
    <dgm:pt modelId="{FB027D85-B258-4ABD-A978-78A601F2CA8F}" type="sibTrans" cxnId="{5CD7B9A8-288B-4D4B-AC55-CF96D03D6845}">
      <dgm:prSet/>
      <dgm:spPr>
        <a:noFill/>
      </dgm:spPr>
      <dgm:t>
        <a:bodyPr/>
        <a:lstStyle/>
        <a:p>
          <a:endParaRPr lang="es-CR"/>
        </a:p>
      </dgm:t>
    </dgm:pt>
    <dgm:pt modelId="{60B267E7-6C49-488F-96CD-CF719FAF88B5}">
      <dgm:prSet phldrT="[Texto]"/>
      <dgm:spPr/>
      <dgm:t>
        <a:bodyPr/>
        <a:lstStyle/>
        <a:p>
          <a:r>
            <a:rPr lang="es-CR" b="1" dirty="0">
              <a:latin typeface="Arial Narrow" panose="020B0606020202030204" pitchFamily="34" charset="0"/>
            </a:rPr>
            <a:t>46% solo estudia</a:t>
          </a:r>
          <a:endParaRPr lang="es-CR" dirty="0"/>
        </a:p>
      </dgm:t>
    </dgm:pt>
    <dgm:pt modelId="{0E8D6C6C-4158-4E2A-8523-7FA049B3D1F4}" type="parTrans" cxnId="{D85B28C2-D7CD-484D-A6FA-19F3BCF4D696}">
      <dgm:prSet/>
      <dgm:spPr/>
      <dgm:t>
        <a:bodyPr/>
        <a:lstStyle/>
        <a:p>
          <a:endParaRPr lang="es-CR"/>
        </a:p>
      </dgm:t>
    </dgm:pt>
    <dgm:pt modelId="{5C51B892-7FE9-4DB2-BAF3-608E6AE7AD06}" type="sibTrans" cxnId="{D85B28C2-D7CD-484D-A6FA-19F3BCF4D696}">
      <dgm:prSet/>
      <dgm:spPr>
        <a:noFill/>
      </dgm:spPr>
      <dgm:t>
        <a:bodyPr/>
        <a:lstStyle/>
        <a:p>
          <a:endParaRPr lang="es-CR"/>
        </a:p>
      </dgm:t>
    </dgm:pt>
    <dgm:pt modelId="{708B06AF-DD23-4582-A35C-19A060607AC1}">
      <dgm:prSet phldrT="[Texto]" custT="1"/>
      <dgm:spPr/>
      <dgm:t>
        <a:bodyPr/>
        <a:lstStyle/>
        <a:p>
          <a:pPr algn="ctr"/>
          <a:r>
            <a:rPr lang="es-CR" sz="2000" dirty="0">
              <a:latin typeface="Arial Narrow" panose="020B0606020202030204" pitchFamily="34" charset="0"/>
            </a:rPr>
            <a:t>Población total </a:t>
          </a:r>
          <a:endParaRPr lang="es-CR" sz="2000" dirty="0"/>
        </a:p>
      </dgm:t>
    </dgm:pt>
    <dgm:pt modelId="{78E0023D-FC6C-45BB-A849-C98011242FD5}" type="parTrans" cxnId="{80C85827-9F0E-4247-AF66-1CDFF55ECA84}">
      <dgm:prSet/>
      <dgm:spPr/>
      <dgm:t>
        <a:bodyPr/>
        <a:lstStyle/>
        <a:p>
          <a:endParaRPr lang="es-CR"/>
        </a:p>
      </dgm:t>
    </dgm:pt>
    <dgm:pt modelId="{94F27BCA-47B2-4263-9602-B8FDD3D60607}" type="sibTrans" cxnId="{80C85827-9F0E-4247-AF66-1CDFF55ECA84}">
      <dgm:prSet/>
      <dgm:spPr/>
      <dgm:t>
        <a:bodyPr/>
        <a:lstStyle/>
        <a:p>
          <a:endParaRPr lang="es-CR"/>
        </a:p>
      </dgm:t>
    </dgm:pt>
    <dgm:pt modelId="{596C2648-CB5B-43B4-9DCA-0D05A40DA0FB}">
      <dgm:prSet phldrT="[Texto]"/>
      <dgm:spPr/>
      <dgm:t>
        <a:bodyPr/>
        <a:lstStyle/>
        <a:p>
          <a:r>
            <a:rPr lang="es-CR" b="1" dirty="0">
              <a:latin typeface="Arial Narrow" panose="020B0606020202030204" pitchFamily="34" charset="0"/>
            </a:rPr>
            <a:t>9% trabaja y estudia</a:t>
          </a:r>
          <a:endParaRPr lang="es-CR" dirty="0"/>
        </a:p>
      </dgm:t>
    </dgm:pt>
    <dgm:pt modelId="{72AD4AC8-865A-45F6-B8B5-556D7A80D7E7}" type="parTrans" cxnId="{50F18FC2-637F-4940-9467-0480989C5F90}">
      <dgm:prSet/>
      <dgm:spPr/>
      <dgm:t>
        <a:bodyPr/>
        <a:lstStyle/>
        <a:p>
          <a:endParaRPr lang="es-CR"/>
        </a:p>
      </dgm:t>
    </dgm:pt>
    <dgm:pt modelId="{A4841281-870B-4636-BE8F-D530546BE5BF}" type="sibTrans" cxnId="{50F18FC2-637F-4940-9467-0480989C5F90}">
      <dgm:prSet/>
      <dgm:spPr>
        <a:noFill/>
      </dgm:spPr>
      <dgm:t>
        <a:bodyPr/>
        <a:lstStyle/>
        <a:p>
          <a:endParaRPr lang="es-CR"/>
        </a:p>
      </dgm:t>
    </dgm:pt>
    <dgm:pt modelId="{C0685B42-87A4-44B1-9BB1-A4578C4C5CDF}">
      <dgm:prSet/>
      <dgm:spPr/>
      <dgm:t>
        <a:bodyPr/>
        <a:lstStyle/>
        <a:p>
          <a:r>
            <a:rPr lang="es-CR" b="1">
              <a:latin typeface="Arial Narrow" panose="020B0606020202030204" pitchFamily="34" charset="0"/>
            </a:rPr>
            <a:t>22% no trabaja ni estudia</a:t>
          </a:r>
          <a:endParaRPr lang="es-CR" b="1" dirty="0">
            <a:latin typeface="Arial Narrow" panose="020B0606020202030204" pitchFamily="34" charset="0"/>
          </a:endParaRPr>
        </a:p>
      </dgm:t>
    </dgm:pt>
    <dgm:pt modelId="{9A5C7E8E-D9DD-4AE0-AB55-64EC44AC404A}" type="parTrans" cxnId="{AD67E961-537B-4F92-AF6E-E0139C1CA6B0}">
      <dgm:prSet/>
      <dgm:spPr/>
      <dgm:t>
        <a:bodyPr/>
        <a:lstStyle/>
        <a:p>
          <a:endParaRPr lang="es-CR"/>
        </a:p>
      </dgm:t>
    </dgm:pt>
    <dgm:pt modelId="{B78F58E8-B5C1-4609-A05D-83D59AF6694B}" type="sibTrans" cxnId="{AD67E961-537B-4F92-AF6E-E0139C1CA6B0}">
      <dgm:prSet/>
      <dgm:spPr>
        <a:noFill/>
      </dgm:spPr>
      <dgm:t>
        <a:bodyPr/>
        <a:lstStyle/>
        <a:p>
          <a:endParaRPr lang="es-CR"/>
        </a:p>
      </dgm:t>
    </dgm:pt>
    <dgm:pt modelId="{CD57250A-F210-45C7-AD2B-4CFE853197EC}">
      <dgm:prSet custT="1"/>
      <dgm:spPr/>
      <dgm:t>
        <a:bodyPr/>
        <a:lstStyle/>
        <a:p>
          <a:pPr algn="ctr"/>
          <a:r>
            <a:rPr lang="es-CR" sz="2000" b="1" dirty="0">
              <a:solidFill>
                <a:srgbClr val="FF0000"/>
              </a:solidFill>
              <a:latin typeface="Arial Narrow" panose="020B0606020202030204" pitchFamily="34" charset="0"/>
            </a:rPr>
            <a:t>803.938</a:t>
          </a:r>
        </a:p>
      </dgm:t>
    </dgm:pt>
    <dgm:pt modelId="{FE100D89-BEBB-48F0-BB2D-ECB07F1E0C17}" type="parTrans" cxnId="{90FEED3B-1C5F-458C-8160-4DC0FD35B48D}">
      <dgm:prSet/>
      <dgm:spPr/>
      <dgm:t>
        <a:bodyPr/>
        <a:lstStyle/>
        <a:p>
          <a:endParaRPr lang="es-CR"/>
        </a:p>
      </dgm:t>
    </dgm:pt>
    <dgm:pt modelId="{24557366-1BF3-4F1B-9362-2D8F3D57957A}" type="sibTrans" cxnId="{90FEED3B-1C5F-458C-8160-4DC0FD35B48D}">
      <dgm:prSet/>
      <dgm:spPr/>
      <dgm:t>
        <a:bodyPr/>
        <a:lstStyle/>
        <a:p>
          <a:endParaRPr lang="es-CR"/>
        </a:p>
      </dgm:t>
    </dgm:pt>
    <dgm:pt modelId="{F88BE39B-4787-44C5-AEDB-819EEA3DDED3}" type="pres">
      <dgm:prSet presAssocID="{3343856D-AF90-4AEE-801D-D4BF0FC9F700}" presName="Name0" presStyleCnt="0">
        <dgm:presLayoutVars>
          <dgm:chMax/>
          <dgm:chPref/>
          <dgm:dir/>
          <dgm:animLvl val="lvl"/>
        </dgm:presLayoutVars>
      </dgm:prSet>
      <dgm:spPr/>
    </dgm:pt>
    <dgm:pt modelId="{F7BF0D2C-EE3D-4EA6-9116-983D37346C6D}" type="pres">
      <dgm:prSet presAssocID="{8B67F5D1-E539-4A68-BF8B-D3E1F39D73D2}" presName="composite" presStyleCnt="0"/>
      <dgm:spPr/>
    </dgm:pt>
    <dgm:pt modelId="{E9DFBB26-FF9C-4D87-9BCA-9FBDE2228530}" type="pres">
      <dgm:prSet presAssocID="{8B67F5D1-E539-4A68-BF8B-D3E1F39D73D2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AA5F9FBE-A15F-4EE4-9C48-22FF007668D4}" type="pres">
      <dgm:prSet presAssocID="{8B67F5D1-E539-4A68-BF8B-D3E1F39D73D2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9CA67E6-E208-4DDB-B7EE-3E764E7295FD}" type="pres">
      <dgm:prSet presAssocID="{8B67F5D1-E539-4A68-BF8B-D3E1F39D73D2}" presName="BalanceSpacing" presStyleCnt="0"/>
      <dgm:spPr/>
    </dgm:pt>
    <dgm:pt modelId="{8ED94AF5-2CD1-4E27-A4DC-E0A9C423364E}" type="pres">
      <dgm:prSet presAssocID="{8B67F5D1-E539-4A68-BF8B-D3E1F39D73D2}" presName="BalanceSpacing1" presStyleCnt="0"/>
      <dgm:spPr/>
    </dgm:pt>
    <dgm:pt modelId="{C58E3E1A-7EEC-4733-876F-B42CEDD51185}" type="pres">
      <dgm:prSet presAssocID="{FB027D85-B258-4ABD-A978-78A601F2CA8F}" presName="Accent1Text" presStyleLbl="node1" presStyleIdx="1" presStyleCnt="8"/>
      <dgm:spPr/>
    </dgm:pt>
    <dgm:pt modelId="{107CD593-09FB-4C7C-8380-5D18B4203592}" type="pres">
      <dgm:prSet presAssocID="{FB027D85-B258-4ABD-A978-78A601F2CA8F}" presName="spaceBetweenRectangles" presStyleCnt="0"/>
      <dgm:spPr/>
    </dgm:pt>
    <dgm:pt modelId="{DEACBAB1-CF7E-4BD0-B623-913A7D87DDA3}" type="pres">
      <dgm:prSet presAssocID="{60B267E7-6C49-488F-96CD-CF719FAF88B5}" presName="composite" presStyleCnt="0"/>
      <dgm:spPr/>
    </dgm:pt>
    <dgm:pt modelId="{543A08F5-CE8D-415F-82F5-B15FDC8B3F16}" type="pres">
      <dgm:prSet presAssocID="{60B267E7-6C49-488F-96CD-CF719FAF88B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6198A3F1-8DE1-48D0-8CD9-8EDF86314C5B}" type="pres">
      <dgm:prSet presAssocID="{60B267E7-6C49-488F-96CD-CF719FAF88B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FBC51C9D-DB59-41E6-A7D3-07914B28CF1D}" type="pres">
      <dgm:prSet presAssocID="{60B267E7-6C49-488F-96CD-CF719FAF88B5}" presName="BalanceSpacing" presStyleCnt="0"/>
      <dgm:spPr/>
    </dgm:pt>
    <dgm:pt modelId="{06028108-627D-4CA3-9728-C45C271C5BCD}" type="pres">
      <dgm:prSet presAssocID="{60B267E7-6C49-488F-96CD-CF719FAF88B5}" presName="BalanceSpacing1" presStyleCnt="0"/>
      <dgm:spPr/>
    </dgm:pt>
    <dgm:pt modelId="{0CF53484-435C-497D-BA05-4B8696A36D37}" type="pres">
      <dgm:prSet presAssocID="{5C51B892-7FE9-4DB2-BAF3-608E6AE7AD06}" presName="Accent1Text" presStyleLbl="node1" presStyleIdx="3" presStyleCnt="8"/>
      <dgm:spPr/>
    </dgm:pt>
    <dgm:pt modelId="{737EE0A0-7247-472E-840B-F67B8592165D}" type="pres">
      <dgm:prSet presAssocID="{5C51B892-7FE9-4DB2-BAF3-608E6AE7AD06}" presName="spaceBetweenRectangles" presStyleCnt="0"/>
      <dgm:spPr/>
    </dgm:pt>
    <dgm:pt modelId="{8570D9CB-296E-4C4F-BCE2-9C5446216330}" type="pres">
      <dgm:prSet presAssocID="{C0685B42-87A4-44B1-9BB1-A4578C4C5CDF}" presName="composite" presStyleCnt="0"/>
      <dgm:spPr/>
    </dgm:pt>
    <dgm:pt modelId="{99DC2000-1E93-44FD-B35A-171CD141DA37}" type="pres">
      <dgm:prSet presAssocID="{C0685B42-87A4-44B1-9BB1-A4578C4C5CDF}" presName="Parent1" presStyleLbl="node1" presStyleIdx="4" presStyleCnt="8" custLinFactNeighborX="55887" custLinFactNeighborY="-83335">
        <dgm:presLayoutVars>
          <dgm:chMax val="1"/>
          <dgm:chPref val="1"/>
          <dgm:bulletEnabled val="1"/>
        </dgm:presLayoutVars>
      </dgm:prSet>
      <dgm:spPr/>
    </dgm:pt>
    <dgm:pt modelId="{39600714-2616-4F96-981C-BF950DA1DBCD}" type="pres">
      <dgm:prSet presAssocID="{C0685B42-87A4-44B1-9BB1-A4578C4C5CDF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9D0B59F1-B7A7-413D-BB9B-4C1791D0A847}" type="pres">
      <dgm:prSet presAssocID="{C0685B42-87A4-44B1-9BB1-A4578C4C5CDF}" presName="BalanceSpacing" presStyleCnt="0"/>
      <dgm:spPr/>
    </dgm:pt>
    <dgm:pt modelId="{E5E05D73-AB81-4018-943D-C9AFCD2A621D}" type="pres">
      <dgm:prSet presAssocID="{C0685B42-87A4-44B1-9BB1-A4578C4C5CDF}" presName="BalanceSpacing1" presStyleCnt="0"/>
      <dgm:spPr/>
    </dgm:pt>
    <dgm:pt modelId="{CBC61597-2079-43E3-90CD-39022F4CF279}" type="pres">
      <dgm:prSet presAssocID="{B78F58E8-B5C1-4609-A05D-83D59AF6694B}" presName="Accent1Text" presStyleLbl="node1" presStyleIdx="5" presStyleCnt="8"/>
      <dgm:spPr/>
    </dgm:pt>
    <dgm:pt modelId="{B724A852-5B76-47AA-A5C4-328468B7544F}" type="pres">
      <dgm:prSet presAssocID="{B78F58E8-B5C1-4609-A05D-83D59AF6694B}" presName="spaceBetweenRectangles" presStyleCnt="0"/>
      <dgm:spPr/>
    </dgm:pt>
    <dgm:pt modelId="{82891E2F-F2F9-416D-AA2D-82F56F5EBFD4}" type="pres">
      <dgm:prSet presAssocID="{596C2648-CB5B-43B4-9DCA-0D05A40DA0FB}" presName="composite" presStyleCnt="0"/>
      <dgm:spPr/>
    </dgm:pt>
    <dgm:pt modelId="{003E2290-CB82-4F87-A6B0-AACE01DCA527}" type="pres">
      <dgm:prSet presAssocID="{596C2648-CB5B-43B4-9DCA-0D05A40DA0FB}" presName="Parent1" presStyleLbl="node1" presStyleIdx="6" presStyleCnt="8" custLinFactNeighborX="56481" custLinFactNeighborY="-86951">
        <dgm:presLayoutVars>
          <dgm:chMax val="1"/>
          <dgm:chPref val="1"/>
          <dgm:bulletEnabled val="1"/>
        </dgm:presLayoutVars>
      </dgm:prSet>
      <dgm:spPr/>
    </dgm:pt>
    <dgm:pt modelId="{798139D1-F781-4E91-A018-00E3AC4860ED}" type="pres">
      <dgm:prSet presAssocID="{596C2648-CB5B-43B4-9DCA-0D05A40DA0FB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F94C27EF-B485-47C9-A373-EF1B252257EA}" type="pres">
      <dgm:prSet presAssocID="{596C2648-CB5B-43B4-9DCA-0D05A40DA0FB}" presName="BalanceSpacing" presStyleCnt="0"/>
      <dgm:spPr/>
    </dgm:pt>
    <dgm:pt modelId="{EBBEF263-727C-4459-85A7-C0633D86ACA6}" type="pres">
      <dgm:prSet presAssocID="{596C2648-CB5B-43B4-9DCA-0D05A40DA0FB}" presName="BalanceSpacing1" presStyleCnt="0"/>
      <dgm:spPr/>
    </dgm:pt>
    <dgm:pt modelId="{DD3D636D-D776-431F-83CC-A9776BF2750D}" type="pres">
      <dgm:prSet presAssocID="{A4841281-870B-4636-BE8F-D530546BE5BF}" presName="Accent1Text" presStyleLbl="node1" presStyleIdx="7" presStyleCnt="8"/>
      <dgm:spPr/>
    </dgm:pt>
  </dgm:ptLst>
  <dgm:cxnLst>
    <dgm:cxn modelId="{50525405-A6AC-40F9-9D9C-B68C49F6AE1B}" type="presOf" srcId="{CD57250A-F210-45C7-AD2B-4CFE853197EC}" destId="{6198A3F1-8DE1-48D0-8CD9-8EDF86314C5B}" srcOrd="0" destOrd="1" presId="urn:microsoft.com/office/officeart/2008/layout/AlternatingHexagons"/>
    <dgm:cxn modelId="{7BDE7917-E046-4801-97BA-91654CDEB359}" type="presOf" srcId="{596C2648-CB5B-43B4-9DCA-0D05A40DA0FB}" destId="{003E2290-CB82-4F87-A6B0-AACE01DCA527}" srcOrd="0" destOrd="0" presId="urn:microsoft.com/office/officeart/2008/layout/AlternatingHexagons"/>
    <dgm:cxn modelId="{D934531D-1443-4126-B3D9-BD001EE51842}" type="presOf" srcId="{A4841281-870B-4636-BE8F-D530546BE5BF}" destId="{DD3D636D-D776-431F-83CC-A9776BF2750D}" srcOrd="0" destOrd="0" presId="urn:microsoft.com/office/officeart/2008/layout/AlternatingHexagons"/>
    <dgm:cxn modelId="{EF473923-72C9-4BBC-B1CD-121097C514BB}" type="presOf" srcId="{5C51B892-7FE9-4DB2-BAF3-608E6AE7AD06}" destId="{0CF53484-435C-497D-BA05-4B8696A36D37}" srcOrd="0" destOrd="0" presId="urn:microsoft.com/office/officeart/2008/layout/AlternatingHexagons"/>
    <dgm:cxn modelId="{1869DD23-7F0D-40AE-A682-85AC63B823E4}" type="presOf" srcId="{3343856D-AF90-4AEE-801D-D4BF0FC9F700}" destId="{F88BE39B-4787-44C5-AEDB-819EEA3DDED3}" srcOrd="0" destOrd="0" presId="urn:microsoft.com/office/officeart/2008/layout/AlternatingHexagons"/>
    <dgm:cxn modelId="{80C85827-9F0E-4247-AF66-1CDFF55ECA84}" srcId="{60B267E7-6C49-488F-96CD-CF719FAF88B5}" destId="{708B06AF-DD23-4582-A35C-19A060607AC1}" srcOrd="0" destOrd="0" parTransId="{78E0023D-FC6C-45BB-A849-C98011242FD5}" sibTransId="{94F27BCA-47B2-4263-9602-B8FDD3D60607}"/>
    <dgm:cxn modelId="{90FEED3B-1C5F-458C-8160-4DC0FD35B48D}" srcId="{60B267E7-6C49-488F-96CD-CF719FAF88B5}" destId="{CD57250A-F210-45C7-AD2B-4CFE853197EC}" srcOrd="1" destOrd="0" parTransId="{FE100D89-BEBB-48F0-BB2D-ECB07F1E0C17}" sibTransId="{24557366-1BF3-4F1B-9362-2D8F3D57957A}"/>
    <dgm:cxn modelId="{AD67E961-537B-4F92-AF6E-E0139C1CA6B0}" srcId="{3343856D-AF90-4AEE-801D-D4BF0FC9F700}" destId="{C0685B42-87A4-44B1-9BB1-A4578C4C5CDF}" srcOrd="2" destOrd="0" parTransId="{9A5C7E8E-D9DD-4AE0-AB55-64EC44AC404A}" sibTransId="{B78F58E8-B5C1-4609-A05D-83D59AF6694B}"/>
    <dgm:cxn modelId="{F3F30A4F-1885-4831-81AB-2FFE6DF2708C}" type="presOf" srcId="{8B67F5D1-E539-4A68-BF8B-D3E1F39D73D2}" destId="{E9DFBB26-FF9C-4D87-9BCA-9FBDE2228530}" srcOrd="0" destOrd="0" presId="urn:microsoft.com/office/officeart/2008/layout/AlternatingHexagons"/>
    <dgm:cxn modelId="{8FCB8A73-8234-469B-B0A6-4186E1D05AE5}" type="presOf" srcId="{708B06AF-DD23-4582-A35C-19A060607AC1}" destId="{6198A3F1-8DE1-48D0-8CD9-8EDF86314C5B}" srcOrd="0" destOrd="0" presId="urn:microsoft.com/office/officeart/2008/layout/AlternatingHexagons"/>
    <dgm:cxn modelId="{A333D37D-3C94-46F0-91B0-D764DE2B068F}" type="presOf" srcId="{60B267E7-6C49-488F-96CD-CF719FAF88B5}" destId="{543A08F5-CE8D-415F-82F5-B15FDC8B3F16}" srcOrd="0" destOrd="0" presId="urn:microsoft.com/office/officeart/2008/layout/AlternatingHexagons"/>
    <dgm:cxn modelId="{988E358F-0479-455A-A01C-BE13FFC61CB1}" type="presOf" srcId="{B78F58E8-B5C1-4609-A05D-83D59AF6694B}" destId="{CBC61597-2079-43E3-90CD-39022F4CF279}" srcOrd="0" destOrd="0" presId="urn:microsoft.com/office/officeart/2008/layout/AlternatingHexagons"/>
    <dgm:cxn modelId="{5CD7B9A8-288B-4D4B-AC55-CF96D03D6845}" srcId="{3343856D-AF90-4AEE-801D-D4BF0FC9F700}" destId="{8B67F5D1-E539-4A68-BF8B-D3E1F39D73D2}" srcOrd="0" destOrd="0" parTransId="{67733846-15DF-48E2-A463-5CFFF778C56D}" sibTransId="{FB027D85-B258-4ABD-A978-78A601F2CA8F}"/>
    <dgm:cxn modelId="{6323BAB8-BC60-4A87-8F3F-D0AF998621A7}" type="presOf" srcId="{FB027D85-B258-4ABD-A978-78A601F2CA8F}" destId="{C58E3E1A-7EEC-4733-876F-B42CEDD51185}" srcOrd="0" destOrd="0" presId="urn:microsoft.com/office/officeart/2008/layout/AlternatingHexagons"/>
    <dgm:cxn modelId="{D85B28C2-D7CD-484D-A6FA-19F3BCF4D696}" srcId="{3343856D-AF90-4AEE-801D-D4BF0FC9F700}" destId="{60B267E7-6C49-488F-96CD-CF719FAF88B5}" srcOrd="1" destOrd="0" parTransId="{0E8D6C6C-4158-4E2A-8523-7FA049B3D1F4}" sibTransId="{5C51B892-7FE9-4DB2-BAF3-608E6AE7AD06}"/>
    <dgm:cxn modelId="{50F18FC2-637F-4940-9467-0480989C5F90}" srcId="{3343856D-AF90-4AEE-801D-D4BF0FC9F700}" destId="{596C2648-CB5B-43B4-9DCA-0D05A40DA0FB}" srcOrd="3" destOrd="0" parTransId="{72AD4AC8-865A-45F6-B8B5-556D7A80D7E7}" sibTransId="{A4841281-870B-4636-BE8F-D530546BE5BF}"/>
    <dgm:cxn modelId="{CA0C87C7-6294-4197-8B7E-E7B463AEEF35}" type="presOf" srcId="{C0685B42-87A4-44B1-9BB1-A4578C4C5CDF}" destId="{99DC2000-1E93-44FD-B35A-171CD141DA37}" srcOrd="0" destOrd="0" presId="urn:microsoft.com/office/officeart/2008/layout/AlternatingHexagons"/>
    <dgm:cxn modelId="{B9929F59-35BF-46EB-8196-3C88145B369B}" type="presParOf" srcId="{F88BE39B-4787-44C5-AEDB-819EEA3DDED3}" destId="{F7BF0D2C-EE3D-4EA6-9116-983D37346C6D}" srcOrd="0" destOrd="0" presId="urn:microsoft.com/office/officeart/2008/layout/AlternatingHexagons"/>
    <dgm:cxn modelId="{6FA0C56B-D894-4B7D-8F9A-846A1A41A142}" type="presParOf" srcId="{F7BF0D2C-EE3D-4EA6-9116-983D37346C6D}" destId="{E9DFBB26-FF9C-4D87-9BCA-9FBDE2228530}" srcOrd="0" destOrd="0" presId="urn:microsoft.com/office/officeart/2008/layout/AlternatingHexagons"/>
    <dgm:cxn modelId="{0B26F78B-CD28-47EB-8231-F619C42F3324}" type="presParOf" srcId="{F7BF0D2C-EE3D-4EA6-9116-983D37346C6D}" destId="{AA5F9FBE-A15F-4EE4-9C48-22FF007668D4}" srcOrd="1" destOrd="0" presId="urn:microsoft.com/office/officeart/2008/layout/AlternatingHexagons"/>
    <dgm:cxn modelId="{BEA4CAD3-78F3-4B4A-99A8-23DD1C9C118E}" type="presParOf" srcId="{F7BF0D2C-EE3D-4EA6-9116-983D37346C6D}" destId="{D9CA67E6-E208-4DDB-B7EE-3E764E7295FD}" srcOrd="2" destOrd="0" presId="urn:microsoft.com/office/officeart/2008/layout/AlternatingHexagons"/>
    <dgm:cxn modelId="{1E8C4E57-9635-4562-8587-EE599B7B1449}" type="presParOf" srcId="{F7BF0D2C-EE3D-4EA6-9116-983D37346C6D}" destId="{8ED94AF5-2CD1-4E27-A4DC-E0A9C423364E}" srcOrd="3" destOrd="0" presId="urn:microsoft.com/office/officeart/2008/layout/AlternatingHexagons"/>
    <dgm:cxn modelId="{99D707FF-364F-4236-8691-3CB4EB1792C1}" type="presParOf" srcId="{F7BF0D2C-EE3D-4EA6-9116-983D37346C6D}" destId="{C58E3E1A-7EEC-4733-876F-B42CEDD51185}" srcOrd="4" destOrd="0" presId="urn:microsoft.com/office/officeart/2008/layout/AlternatingHexagons"/>
    <dgm:cxn modelId="{DFA7136B-388E-4314-80A7-ADB49492F056}" type="presParOf" srcId="{F88BE39B-4787-44C5-AEDB-819EEA3DDED3}" destId="{107CD593-09FB-4C7C-8380-5D18B4203592}" srcOrd="1" destOrd="0" presId="urn:microsoft.com/office/officeart/2008/layout/AlternatingHexagons"/>
    <dgm:cxn modelId="{838EEFB2-5803-4E8A-9070-686E08BAA964}" type="presParOf" srcId="{F88BE39B-4787-44C5-AEDB-819EEA3DDED3}" destId="{DEACBAB1-CF7E-4BD0-B623-913A7D87DDA3}" srcOrd="2" destOrd="0" presId="urn:microsoft.com/office/officeart/2008/layout/AlternatingHexagons"/>
    <dgm:cxn modelId="{1F75D1E2-C85D-4F7B-839A-7B4EBE17F42A}" type="presParOf" srcId="{DEACBAB1-CF7E-4BD0-B623-913A7D87DDA3}" destId="{543A08F5-CE8D-415F-82F5-B15FDC8B3F16}" srcOrd="0" destOrd="0" presId="urn:microsoft.com/office/officeart/2008/layout/AlternatingHexagons"/>
    <dgm:cxn modelId="{67BB8F71-3A7E-49E8-A605-B08B8F6CF42C}" type="presParOf" srcId="{DEACBAB1-CF7E-4BD0-B623-913A7D87DDA3}" destId="{6198A3F1-8DE1-48D0-8CD9-8EDF86314C5B}" srcOrd="1" destOrd="0" presId="urn:microsoft.com/office/officeart/2008/layout/AlternatingHexagons"/>
    <dgm:cxn modelId="{4303E03F-79F5-4365-9D18-406A41EE1E32}" type="presParOf" srcId="{DEACBAB1-CF7E-4BD0-B623-913A7D87DDA3}" destId="{FBC51C9D-DB59-41E6-A7D3-07914B28CF1D}" srcOrd="2" destOrd="0" presId="urn:microsoft.com/office/officeart/2008/layout/AlternatingHexagons"/>
    <dgm:cxn modelId="{36049FC1-3AC1-4363-87CB-9839D6617F68}" type="presParOf" srcId="{DEACBAB1-CF7E-4BD0-B623-913A7D87DDA3}" destId="{06028108-627D-4CA3-9728-C45C271C5BCD}" srcOrd="3" destOrd="0" presId="urn:microsoft.com/office/officeart/2008/layout/AlternatingHexagons"/>
    <dgm:cxn modelId="{1768BE6B-0E6D-45C9-A3A7-512750BB3D62}" type="presParOf" srcId="{DEACBAB1-CF7E-4BD0-B623-913A7D87DDA3}" destId="{0CF53484-435C-497D-BA05-4B8696A36D37}" srcOrd="4" destOrd="0" presId="urn:microsoft.com/office/officeart/2008/layout/AlternatingHexagons"/>
    <dgm:cxn modelId="{88C17665-B490-4546-9968-9E2C91BB5BA7}" type="presParOf" srcId="{F88BE39B-4787-44C5-AEDB-819EEA3DDED3}" destId="{737EE0A0-7247-472E-840B-F67B8592165D}" srcOrd="3" destOrd="0" presId="urn:microsoft.com/office/officeart/2008/layout/AlternatingHexagons"/>
    <dgm:cxn modelId="{CF42B6F0-EFE1-4A98-B4C7-D737B318DDB2}" type="presParOf" srcId="{F88BE39B-4787-44C5-AEDB-819EEA3DDED3}" destId="{8570D9CB-296E-4C4F-BCE2-9C5446216330}" srcOrd="4" destOrd="0" presId="urn:microsoft.com/office/officeart/2008/layout/AlternatingHexagons"/>
    <dgm:cxn modelId="{380C369E-ACB2-4810-ADA1-A35F061D0B76}" type="presParOf" srcId="{8570D9CB-296E-4C4F-BCE2-9C5446216330}" destId="{99DC2000-1E93-44FD-B35A-171CD141DA37}" srcOrd="0" destOrd="0" presId="urn:microsoft.com/office/officeart/2008/layout/AlternatingHexagons"/>
    <dgm:cxn modelId="{C5C771D5-227A-4094-831A-07F7723FFF5B}" type="presParOf" srcId="{8570D9CB-296E-4C4F-BCE2-9C5446216330}" destId="{39600714-2616-4F96-981C-BF950DA1DBCD}" srcOrd="1" destOrd="0" presId="urn:microsoft.com/office/officeart/2008/layout/AlternatingHexagons"/>
    <dgm:cxn modelId="{1A671060-7510-4CE9-8CBB-7159AD3B7B91}" type="presParOf" srcId="{8570D9CB-296E-4C4F-BCE2-9C5446216330}" destId="{9D0B59F1-B7A7-413D-BB9B-4C1791D0A847}" srcOrd="2" destOrd="0" presId="urn:microsoft.com/office/officeart/2008/layout/AlternatingHexagons"/>
    <dgm:cxn modelId="{FA8024ED-BBB0-4A9F-A35B-7809A039822C}" type="presParOf" srcId="{8570D9CB-296E-4C4F-BCE2-9C5446216330}" destId="{E5E05D73-AB81-4018-943D-C9AFCD2A621D}" srcOrd="3" destOrd="0" presId="urn:microsoft.com/office/officeart/2008/layout/AlternatingHexagons"/>
    <dgm:cxn modelId="{1E48374C-B36E-4281-958E-74C717400EBB}" type="presParOf" srcId="{8570D9CB-296E-4C4F-BCE2-9C5446216330}" destId="{CBC61597-2079-43E3-90CD-39022F4CF279}" srcOrd="4" destOrd="0" presId="urn:microsoft.com/office/officeart/2008/layout/AlternatingHexagons"/>
    <dgm:cxn modelId="{9418971D-F815-4D56-9567-E1A478522C75}" type="presParOf" srcId="{F88BE39B-4787-44C5-AEDB-819EEA3DDED3}" destId="{B724A852-5B76-47AA-A5C4-328468B7544F}" srcOrd="5" destOrd="0" presId="urn:microsoft.com/office/officeart/2008/layout/AlternatingHexagons"/>
    <dgm:cxn modelId="{3C9C9CE1-59ED-4BA2-8C52-1910B84571A2}" type="presParOf" srcId="{F88BE39B-4787-44C5-AEDB-819EEA3DDED3}" destId="{82891E2F-F2F9-416D-AA2D-82F56F5EBFD4}" srcOrd="6" destOrd="0" presId="urn:microsoft.com/office/officeart/2008/layout/AlternatingHexagons"/>
    <dgm:cxn modelId="{AFB014AD-D2CA-4A79-9640-24D9FF7953AD}" type="presParOf" srcId="{82891E2F-F2F9-416D-AA2D-82F56F5EBFD4}" destId="{003E2290-CB82-4F87-A6B0-AACE01DCA527}" srcOrd="0" destOrd="0" presId="urn:microsoft.com/office/officeart/2008/layout/AlternatingHexagons"/>
    <dgm:cxn modelId="{F9645608-9546-4FDB-9955-1AE93387EF24}" type="presParOf" srcId="{82891E2F-F2F9-416D-AA2D-82F56F5EBFD4}" destId="{798139D1-F781-4E91-A018-00E3AC4860ED}" srcOrd="1" destOrd="0" presId="urn:microsoft.com/office/officeart/2008/layout/AlternatingHexagons"/>
    <dgm:cxn modelId="{2215BBBA-3679-4CC1-9752-EC379701EAF7}" type="presParOf" srcId="{82891E2F-F2F9-416D-AA2D-82F56F5EBFD4}" destId="{F94C27EF-B485-47C9-A373-EF1B252257EA}" srcOrd="2" destOrd="0" presId="urn:microsoft.com/office/officeart/2008/layout/AlternatingHexagons"/>
    <dgm:cxn modelId="{CC7A012D-2981-4593-92A2-12B3E2DC2AB4}" type="presParOf" srcId="{82891E2F-F2F9-416D-AA2D-82F56F5EBFD4}" destId="{EBBEF263-727C-4459-85A7-C0633D86ACA6}" srcOrd="3" destOrd="0" presId="urn:microsoft.com/office/officeart/2008/layout/AlternatingHexagons"/>
    <dgm:cxn modelId="{0AA4C582-9232-4A93-8172-E63902F5A6AF}" type="presParOf" srcId="{82891E2F-F2F9-416D-AA2D-82F56F5EBFD4}" destId="{DD3D636D-D776-431F-83CC-A9776BF2750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C24D14-6A4B-491B-AADA-1773CEFAEA80}" type="doc">
      <dgm:prSet loTypeId="urn:microsoft.com/office/officeart/2005/8/layout/arrow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R"/>
        </a:p>
      </dgm:t>
    </dgm:pt>
    <dgm:pt modelId="{BF8B87FD-B128-43DA-8A92-4E63E8784C89}">
      <dgm:prSet phldrT="[Texto]"/>
      <dgm:spPr/>
      <dgm:t>
        <a:bodyPr/>
        <a:lstStyle/>
        <a:p>
          <a:r>
            <a:rPr lang="es-CR" dirty="0"/>
            <a:t>Tasa de desempleo 26,8%</a:t>
          </a:r>
        </a:p>
      </dgm:t>
    </dgm:pt>
    <dgm:pt modelId="{07175928-A4BC-45B9-ADA0-1249C75B1852}" type="parTrans" cxnId="{1F9BF8FE-196B-4D68-B45B-8EC5B7D12A2B}">
      <dgm:prSet/>
      <dgm:spPr/>
      <dgm:t>
        <a:bodyPr/>
        <a:lstStyle/>
        <a:p>
          <a:endParaRPr lang="es-CR"/>
        </a:p>
      </dgm:t>
    </dgm:pt>
    <dgm:pt modelId="{4C99B692-0EDC-40DF-B473-44D651DDA4FA}" type="sibTrans" cxnId="{1F9BF8FE-196B-4D68-B45B-8EC5B7D12A2B}">
      <dgm:prSet/>
      <dgm:spPr/>
      <dgm:t>
        <a:bodyPr/>
        <a:lstStyle/>
        <a:p>
          <a:endParaRPr lang="es-CR"/>
        </a:p>
      </dgm:t>
    </dgm:pt>
    <dgm:pt modelId="{5CB52F8D-8437-4681-B960-2C9C5B02F045}">
      <dgm:prSet phldrT="[Texto]"/>
      <dgm:spPr/>
      <dgm:t>
        <a:bodyPr/>
        <a:lstStyle/>
        <a:p>
          <a:r>
            <a:rPr lang="es-CR" dirty="0"/>
            <a:t>Tasa de ocupación 32,2%</a:t>
          </a:r>
        </a:p>
      </dgm:t>
    </dgm:pt>
    <dgm:pt modelId="{46D43E29-0E0C-40A5-9BCA-16B9A76015B1}" type="parTrans" cxnId="{55D512DC-84CC-43B7-A08A-FCF517681A30}">
      <dgm:prSet/>
      <dgm:spPr/>
      <dgm:t>
        <a:bodyPr/>
        <a:lstStyle/>
        <a:p>
          <a:endParaRPr lang="es-CR"/>
        </a:p>
      </dgm:t>
    </dgm:pt>
    <dgm:pt modelId="{72640EF5-91CC-4A85-94A1-C07D08F8A847}" type="sibTrans" cxnId="{55D512DC-84CC-43B7-A08A-FCF517681A30}">
      <dgm:prSet/>
      <dgm:spPr/>
      <dgm:t>
        <a:bodyPr/>
        <a:lstStyle/>
        <a:p>
          <a:endParaRPr lang="es-CR"/>
        </a:p>
      </dgm:t>
    </dgm:pt>
    <dgm:pt modelId="{9C0480B6-AB9C-474E-87C5-28C6A3A5D3A8}" type="pres">
      <dgm:prSet presAssocID="{F4C24D14-6A4B-491B-AADA-1773CEFAEA80}" presName="compositeShape" presStyleCnt="0">
        <dgm:presLayoutVars>
          <dgm:chMax val="2"/>
          <dgm:dir/>
          <dgm:resizeHandles val="exact"/>
        </dgm:presLayoutVars>
      </dgm:prSet>
      <dgm:spPr/>
    </dgm:pt>
    <dgm:pt modelId="{BE4050FD-632A-4AEE-9432-35C39A1E3549}" type="pres">
      <dgm:prSet presAssocID="{F4C24D14-6A4B-491B-AADA-1773CEFAEA80}" presName="ribbon" presStyleLbl="node1" presStyleIdx="0" presStyleCnt="1"/>
      <dgm:spPr/>
    </dgm:pt>
    <dgm:pt modelId="{3E75C144-0427-4584-ADE9-355D2F338FC3}" type="pres">
      <dgm:prSet presAssocID="{F4C24D14-6A4B-491B-AADA-1773CEFAEA80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49888C74-DF49-4702-B985-B0CFC1B4C953}" type="pres">
      <dgm:prSet presAssocID="{F4C24D14-6A4B-491B-AADA-1773CEFAEA80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7E435C-E967-40BB-87B5-69EE97F9E0A7}" type="presOf" srcId="{F4C24D14-6A4B-491B-AADA-1773CEFAEA80}" destId="{9C0480B6-AB9C-474E-87C5-28C6A3A5D3A8}" srcOrd="0" destOrd="0" presId="urn:microsoft.com/office/officeart/2005/8/layout/arrow6"/>
    <dgm:cxn modelId="{DB870182-7CCE-4765-912C-059875A5FC7F}" type="presOf" srcId="{5CB52F8D-8437-4681-B960-2C9C5B02F045}" destId="{49888C74-DF49-4702-B985-B0CFC1B4C953}" srcOrd="0" destOrd="0" presId="urn:microsoft.com/office/officeart/2005/8/layout/arrow6"/>
    <dgm:cxn modelId="{2F4DDD9F-82FB-4B86-AD65-316873E73A5B}" type="presOf" srcId="{BF8B87FD-B128-43DA-8A92-4E63E8784C89}" destId="{3E75C144-0427-4584-ADE9-355D2F338FC3}" srcOrd="0" destOrd="0" presId="urn:microsoft.com/office/officeart/2005/8/layout/arrow6"/>
    <dgm:cxn modelId="{55D512DC-84CC-43B7-A08A-FCF517681A30}" srcId="{F4C24D14-6A4B-491B-AADA-1773CEFAEA80}" destId="{5CB52F8D-8437-4681-B960-2C9C5B02F045}" srcOrd="1" destOrd="0" parTransId="{46D43E29-0E0C-40A5-9BCA-16B9A76015B1}" sibTransId="{72640EF5-91CC-4A85-94A1-C07D08F8A847}"/>
    <dgm:cxn modelId="{1F9BF8FE-196B-4D68-B45B-8EC5B7D12A2B}" srcId="{F4C24D14-6A4B-491B-AADA-1773CEFAEA80}" destId="{BF8B87FD-B128-43DA-8A92-4E63E8784C89}" srcOrd="0" destOrd="0" parTransId="{07175928-A4BC-45B9-ADA0-1249C75B1852}" sibTransId="{4C99B692-0EDC-40DF-B473-44D651DDA4FA}"/>
    <dgm:cxn modelId="{74ADD16D-4A65-4ADE-8138-3C5FB6A6F4E9}" type="presParOf" srcId="{9C0480B6-AB9C-474E-87C5-28C6A3A5D3A8}" destId="{BE4050FD-632A-4AEE-9432-35C39A1E3549}" srcOrd="0" destOrd="0" presId="urn:microsoft.com/office/officeart/2005/8/layout/arrow6"/>
    <dgm:cxn modelId="{6BE74C4A-2283-4A14-BB8F-FAA48130E5D4}" type="presParOf" srcId="{9C0480B6-AB9C-474E-87C5-28C6A3A5D3A8}" destId="{3E75C144-0427-4584-ADE9-355D2F338FC3}" srcOrd="1" destOrd="0" presId="urn:microsoft.com/office/officeart/2005/8/layout/arrow6"/>
    <dgm:cxn modelId="{B6921A7B-BA1D-4657-A46E-7D87A982C692}" type="presParOf" srcId="{9C0480B6-AB9C-474E-87C5-28C6A3A5D3A8}" destId="{49888C74-DF49-4702-B985-B0CFC1B4C95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E3DB13-7E84-45C3-BD80-E7C3D636532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3ACD7955-530F-44BE-90DD-AA56AD035018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s-CR" dirty="0"/>
        </a:p>
      </dgm:t>
    </dgm:pt>
    <dgm:pt modelId="{D1AF5D58-E8C9-496E-B7A2-3DDBEB08299E}" type="parTrans" cxnId="{DC843A09-3CC7-446C-BF68-45E8A348A30C}">
      <dgm:prSet/>
      <dgm:spPr/>
      <dgm:t>
        <a:bodyPr/>
        <a:lstStyle/>
        <a:p>
          <a:endParaRPr lang="es-CR"/>
        </a:p>
      </dgm:t>
    </dgm:pt>
    <dgm:pt modelId="{05EB93A6-07A7-4CFA-955E-515BC625ECB1}" type="sibTrans" cxnId="{DC843A09-3CC7-446C-BF68-45E8A348A30C}">
      <dgm:prSet/>
      <dgm:spPr/>
      <dgm:t>
        <a:bodyPr/>
        <a:lstStyle/>
        <a:p>
          <a:endParaRPr lang="es-CR"/>
        </a:p>
      </dgm:t>
    </dgm:pt>
    <dgm:pt modelId="{4FBA4E04-22DE-421B-9B24-261B549B966B}">
      <dgm:prSet phldrT="[Texto]"/>
      <dgm:spPr/>
      <dgm:t>
        <a:bodyPr/>
        <a:lstStyle/>
        <a:p>
          <a:pPr algn="just"/>
          <a:r>
            <a:rPr lang="es-CR" dirty="0"/>
            <a:t>Describir en forma general los aspectos medulares a considerar por el Servicio de Inspección, para determinar el aseguramiento de educandos que dentro de los planes de estudio y formación profesional, realizan prácticas profesionales y pasantías en instituciones o empresas.</a:t>
          </a:r>
        </a:p>
      </dgm:t>
    </dgm:pt>
    <dgm:pt modelId="{FA212E97-68BC-490F-A177-D466198758DB}" type="parTrans" cxnId="{86768297-FAB7-476C-86F3-542021F3D8A7}">
      <dgm:prSet/>
      <dgm:spPr/>
      <dgm:t>
        <a:bodyPr/>
        <a:lstStyle/>
        <a:p>
          <a:endParaRPr lang="es-CR"/>
        </a:p>
      </dgm:t>
    </dgm:pt>
    <dgm:pt modelId="{6D2DCB6E-C436-46A3-A20C-FC50337E30CB}" type="sibTrans" cxnId="{86768297-FAB7-476C-86F3-542021F3D8A7}">
      <dgm:prSet/>
      <dgm:spPr/>
      <dgm:t>
        <a:bodyPr/>
        <a:lstStyle/>
        <a:p>
          <a:endParaRPr lang="es-CR"/>
        </a:p>
      </dgm:t>
    </dgm:pt>
    <dgm:pt modelId="{6BD9F570-781C-465D-AE2D-B9644C4E3347}">
      <dgm:prSet phldrT="[Texto]"/>
      <dgm:spPr/>
      <dgm:t>
        <a:bodyPr/>
        <a:lstStyle/>
        <a:p>
          <a:endParaRPr lang="es-CR" dirty="0"/>
        </a:p>
      </dgm:t>
    </dgm:pt>
    <dgm:pt modelId="{19445721-F21D-47FA-A394-EE9671FB234E}" type="parTrans" cxnId="{96F312B7-8DF7-4899-94AD-8C2CB4637980}">
      <dgm:prSet/>
      <dgm:spPr/>
      <dgm:t>
        <a:bodyPr/>
        <a:lstStyle/>
        <a:p>
          <a:endParaRPr lang="es-CR"/>
        </a:p>
      </dgm:t>
    </dgm:pt>
    <dgm:pt modelId="{FB941901-69F6-4312-8DA2-F73EBA3A6F1E}" type="sibTrans" cxnId="{96F312B7-8DF7-4899-94AD-8C2CB4637980}">
      <dgm:prSet/>
      <dgm:spPr/>
      <dgm:t>
        <a:bodyPr/>
        <a:lstStyle/>
        <a:p>
          <a:endParaRPr lang="es-CR"/>
        </a:p>
      </dgm:t>
    </dgm:pt>
    <dgm:pt modelId="{4903F8E9-C24F-4530-8248-116CE31457C1}">
      <dgm:prSet phldrT="[Texto]"/>
      <dgm:spPr/>
      <dgm:t>
        <a:bodyPr/>
        <a:lstStyle/>
        <a:p>
          <a:pPr algn="just"/>
          <a:r>
            <a:rPr lang="es-CR" dirty="0"/>
            <a:t>Es de acatamiento obligatorio, con el propósito de un adecuado abordaje del Servicio de Inspección, en las investigaciones donde se identifique el desarrollo de pasantías y prácticas profesionales.</a:t>
          </a:r>
        </a:p>
      </dgm:t>
    </dgm:pt>
    <dgm:pt modelId="{59E8447A-E912-44EF-A812-ABC3A8A304D8}" type="parTrans" cxnId="{69B76870-F20D-4AF8-B17B-9A18B98D25E2}">
      <dgm:prSet/>
      <dgm:spPr/>
      <dgm:t>
        <a:bodyPr/>
        <a:lstStyle/>
        <a:p>
          <a:endParaRPr lang="es-CR"/>
        </a:p>
      </dgm:t>
    </dgm:pt>
    <dgm:pt modelId="{1F73EB19-1DF7-46F3-8738-05610238E8D9}" type="sibTrans" cxnId="{69B76870-F20D-4AF8-B17B-9A18B98D25E2}">
      <dgm:prSet/>
      <dgm:spPr/>
      <dgm:t>
        <a:bodyPr/>
        <a:lstStyle/>
        <a:p>
          <a:endParaRPr lang="es-CR"/>
        </a:p>
      </dgm:t>
    </dgm:pt>
    <dgm:pt modelId="{01BD279B-D56D-48B8-BB4B-C663D92CE3F8}" type="pres">
      <dgm:prSet presAssocID="{3AE3DB13-7E84-45C3-BD80-E7C3D636532C}" presName="linearFlow" presStyleCnt="0">
        <dgm:presLayoutVars>
          <dgm:dir/>
          <dgm:animLvl val="lvl"/>
          <dgm:resizeHandles val="exact"/>
        </dgm:presLayoutVars>
      </dgm:prSet>
      <dgm:spPr/>
    </dgm:pt>
    <dgm:pt modelId="{AF1665E0-1BFA-4BAD-BC61-C9D49F412D3B}" type="pres">
      <dgm:prSet presAssocID="{3ACD7955-530F-44BE-90DD-AA56AD035018}" presName="composite" presStyleCnt="0"/>
      <dgm:spPr/>
    </dgm:pt>
    <dgm:pt modelId="{0F5DB2CD-ACBD-4E4F-B4C6-6F581754021A}" type="pres">
      <dgm:prSet presAssocID="{3ACD7955-530F-44BE-90DD-AA56AD035018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28F2329A-2E6F-4B27-A579-EAFC3488164E}" type="pres">
      <dgm:prSet presAssocID="{3ACD7955-530F-44BE-90DD-AA56AD035018}" presName="descendantText" presStyleLbl="alignAcc1" presStyleIdx="0" presStyleCnt="2">
        <dgm:presLayoutVars>
          <dgm:bulletEnabled val="1"/>
        </dgm:presLayoutVars>
      </dgm:prSet>
      <dgm:spPr/>
    </dgm:pt>
    <dgm:pt modelId="{ECF5E983-7B21-4FD8-BF9A-6D3EDECCF4B3}" type="pres">
      <dgm:prSet presAssocID="{05EB93A6-07A7-4CFA-955E-515BC625ECB1}" presName="sp" presStyleCnt="0"/>
      <dgm:spPr/>
    </dgm:pt>
    <dgm:pt modelId="{D29745B0-2F02-44FF-89D8-2AE6E8673C61}" type="pres">
      <dgm:prSet presAssocID="{6BD9F570-781C-465D-AE2D-B9644C4E3347}" presName="composite" presStyleCnt="0"/>
      <dgm:spPr/>
    </dgm:pt>
    <dgm:pt modelId="{4FAEDB88-237F-4AEE-B436-CA62C846316B}" type="pres">
      <dgm:prSet presAssocID="{6BD9F570-781C-465D-AE2D-B9644C4E3347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F79E1788-4FD7-4BCB-B126-917427FFFEE9}" type="pres">
      <dgm:prSet presAssocID="{6BD9F570-781C-465D-AE2D-B9644C4E3347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DC843A09-3CC7-446C-BF68-45E8A348A30C}" srcId="{3AE3DB13-7E84-45C3-BD80-E7C3D636532C}" destId="{3ACD7955-530F-44BE-90DD-AA56AD035018}" srcOrd="0" destOrd="0" parTransId="{D1AF5D58-E8C9-496E-B7A2-3DDBEB08299E}" sibTransId="{05EB93A6-07A7-4CFA-955E-515BC625ECB1}"/>
    <dgm:cxn modelId="{C34F330C-A7B2-483C-A998-B67F0FB388D8}" type="presOf" srcId="{6BD9F570-781C-465D-AE2D-B9644C4E3347}" destId="{4FAEDB88-237F-4AEE-B436-CA62C846316B}" srcOrd="0" destOrd="0" presId="urn:microsoft.com/office/officeart/2005/8/layout/chevron2"/>
    <dgm:cxn modelId="{8A308B15-0CF1-4689-8A71-CECD94305E4E}" type="presOf" srcId="{4903F8E9-C24F-4530-8248-116CE31457C1}" destId="{F79E1788-4FD7-4BCB-B126-917427FFFEE9}" srcOrd="0" destOrd="0" presId="urn:microsoft.com/office/officeart/2005/8/layout/chevron2"/>
    <dgm:cxn modelId="{04EE601D-64CE-4C22-9EDC-62D0ECC6A29B}" type="presOf" srcId="{3ACD7955-530F-44BE-90DD-AA56AD035018}" destId="{0F5DB2CD-ACBD-4E4F-B4C6-6F581754021A}" srcOrd="0" destOrd="0" presId="urn:microsoft.com/office/officeart/2005/8/layout/chevron2"/>
    <dgm:cxn modelId="{69152B3D-F81B-405A-86D9-565F542EF5AF}" type="presOf" srcId="{3AE3DB13-7E84-45C3-BD80-E7C3D636532C}" destId="{01BD279B-D56D-48B8-BB4B-C663D92CE3F8}" srcOrd="0" destOrd="0" presId="urn:microsoft.com/office/officeart/2005/8/layout/chevron2"/>
    <dgm:cxn modelId="{100BE03E-58B0-43FE-9306-9631E2BA5F33}" type="presOf" srcId="{4FBA4E04-22DE-421B-9B24-261B549B966B}" destId="{28F2329A-2E6F-4B27-A579-EAFC3488164E}" srcOrd="0" destOrd="0" presId="urn:microsoft.com/office/officeart/2005/8/layout/chevron2"/>
    <dgm:cxn modelId="{69B76870-F20D-4AF8-B17B-9A18B98D25E2}" srcId="{6BD9F570-781C-465D-AE2D-B9644C4E3347}" destId="{4903F8E9-C24F-4530-8248-116CE31457C1}" srcOrd="0" destOrd="0" parTransId="{59E8447A-E912-44EF-A812-ABC3A8A304D8}" sibTransId="{1F73EB19-1DF7-46F3-8738-05610238E8D9}"/>
    <dgm:cxn modelId="{86768297-FAB7-476C-86F3-542021F3D8A7}" srcId="{3ACD7955-530F-44BE-90DD-AA56AD035018}" destId="{4FBA4E04-22DE-421B-9B24-261B549B966B}" srcOrd="0" destOrd="0" parTransId="{FA212E97-68BC-490F-A177-D466198758DB}" sibTransId="{6D2DCB6E-C436-46A3-A20C-FC50337E30CB}"/>
    <dgm:cxn modelId="{96F312B7-8DF7-4899-94AD-8C2CB4637980}" srcId="{3AE3DB13-7E84-45C3-BD80-E7C3D636532C}" destId="{6BD9F570-781C-465D-AE2D-B9644C4E3347}" srcOrd="1" destOrd="0" parTransId="{19445721-F21D-47FA-A394-EE9671FB234E}" sibTransId="{FB941901-69F6-4312-8DA2-F73EBA3A6F1E}"/>
    <dgm:cxn modelId="{DDF4CFBB-78F6-490B-9E08-68E16B9DDF49}" type="presParOf" srcId="{01BD279B-D56D-48B8-BB4B-C663D92CE3F8}" destId="{AF1665E0-1BFA-4BAD-BC61-C9D49F412D3B}" srcOrd="0" destOrd="0" presId="urn:microsoft.com/office/officeart/2005/8/layout/chevron2"/>
    <dgm:cxn modelId="{A17869B2-8F11-4ECA-A583-3E3D1B4BD4C7}" type="presParOf" srcId="{AF1665E0-1BFA-4BAD-BC61-C9D49F412D3B}" destId="{0F5DB2CD-ACBD-4E4F-B4C6-6F581754021A}" srcOrd="0" destOrd="0" presId="urn:microsoft.com/office/officeart/2005/8/layout/chevron2"/>
    <dgm:cxn modelId="{E3125CEC-5E9C-441D-ADAE-627B97B401A5}" type="presParOf" srcId="{AF1665E0-1BFA-4BAD-BC61-C9D49F412D3B}" destId="{28F2329A-2E6F-4B27-A579-EAFC3488164E}" srcOrd="1" destOrd="0" presId="urn:microsoft.com/office/officeart/2005/8/layout/chevron2"/>
    <dgm:cxn modelId="{13AB628C-B9EB-49E1-A2B8-A7325286E611}" type="presParOf" srcId="{01BD279B-D56D-48B8-BB4B-C663D92CE3F8}" destId="{ECF5E983-7B21-4FD8-BF9A-6D3EDECCF4B3}" srcOrd="1" destOrd="0" presId="urn:microsoft.com/office/officeart/2005/8/layout/chevron2"/>
    <dgm:cxn modelId="{C4DAB54E-E543-4886-87EC-13C90192CE15}" type="presParOf" srcId="{01BD279B-D56D-48B8-BB4B-C663D92CE3F8}" destId="{D29745B0-2F02-44FF-89D8-2AE6E8673C61}" srcOrd="2" destOrd="0" presId="urn:microsoft.com/office/officeart/2005/8/layout/chevron2"/>
    <dgm:cxn modelId="{95116145-4709-46FE-AB1D-9D8D0C62D57A}" type="presParOf" srcId="{D29745B0-2F02-44FF-89D8-2AE6E8673C61}" destId="{4FAEDB88-237F-4AEE-B436-CA62C846316B}" srcOrd="0" destOrd="0" presId="urn:microsoft.com/office/officeart/2005/8/layout/chevron2"/>
    <dgm:cxn modelId="{7F024F84-4309-40E4-AEB9-DCCF1F2A348C}" type="presParOf" srcId="{D29745B0-2F02-44FF-89D8-2AE6E8673C61}" destId="{F79E1788-4FD7-4BCB-B126-917427FFFE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FBB26-FF9C-4D87-9BCA-9FBDE2228530}">
      <dsp:nvSpPr>
        <dsp:cNvPr id="0" name=""/>
        <dsp:cNvSpPr/>
      </dsp:nvSpPr>
      <dsp:spPr>
        <a:xfrm rot="5400000">
          <a:off x="4720312" y="110965"/>
          <a:ext cx="1673623" cy="145605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b="1" kern="1200" dirty="0">
              <a:latin typeface="Arial Narrow" panose="020B0606020202030204" pitchFamily="34" charset="0"/>
            </a:rPr>
            <a:t>23% solo trabaja</a:t>
          </a:r>
          <a:endParaRPr lang="es-CR" sz="1900" kern="1200" dirty="0"/>
        </a:p>
      </dsp:txBody>
      <dsp:txXfrm rot="-5400000">
        <a:off x="5055998" y="262986"/>
        <a:ext cx="1002250" cy="1152011"/>
      </dsp:txXfrm>
    </dsp:sp>
    <dsp:sp modelId="{AA5F9FBE-A15F-4EE4-9C48-22FF007668D4}">
      <dsp:nvSpPr>
        <dsp:cNvPr id="0" name=""/>
        <dsp:cNvSpPr/>
      </dsp:nvSpPr>
      <dsp:spPr>
        <a:xfrm>
          <a:off x="6329334" y="336904"/>
          <a:ext cx="1867763" cy="100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E3E1A-7EEC-4733-876F-B42CEDD51185}">
      <dsp:nvSpPr>
        <dsp:cNvPr id="0" name=""/>
        <dsp:cNvSpPr/>
      </dsp:nvSpPr>
      <dsp:spPr>
        <a:xfrm rot="5400000">
          <a:off x="3147776" y="110965"/>
          <a:ext cx="1673623" cy="145605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3600" kern="1200"/>
        </a:p>
      </dsp:txBody>
      <dsp:txXfrm rot="-5400000">
        <a:off x="3483462" y="262986"/>
        <a:ext cx="1002250" cy="1152011"/>
      </dsp:txXfrm>
    </dsp:sp>
    <dsp:sp modelId="{543A08F5-CE8D-415F-82F5-B15FDC8B3F16}">
      <dsp:nvSpPr>
        <dsp:cNvPr id="0" name=""/>
        <dsp:cNvSpPr/>
      </dsp:nvSpPr>
      <dsp:spPr>
        <a:xfrm rot="5400000">
          <a:off x="3931032" y="1531537"/>
          <a:ext cx="1673623" cy="1456052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b="1" kern="1200" dirty="0">
              <a:latin typeface="Arial Narrow" panose="020B0606020202030204" pitchFamily="34" charset="0"/>
            </a:rPr>
            <a:t>46% solo estudia</a:t>
          </a:r>
          <a:endParaRPr lang="es-CR" sz="1900" kern="1200" dirty="0"/>
        </a:p>
      </dsp:txBody>
      <dsp:txXfrm rot="-5400000">
        <a:off x="4266718" y="1683558"/>
        <a:ext cx="1002250" cy="1152011"/>
      </dsp:txXfrm>
    </dsp:sp>
    <dsp:sp modelId="{6198A3F1-8DE1-48D0-8CD9-8EDF86314C5B}">
      <dsp:nvSpPr>
        <dsp:cNvPr id="0" name=""/>
        <dsp:cNvSpPr/>
      </dsp:nvSpPr>
      <dsp:spPr>
        <a:xfrm>
          <a:off x="2172053" y="1757476"/>
          <a:ext cx="1807513" cy="100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kern="1200" dirty="0">
              <a:latin typeface="Arial Narrow" panose="020B0606020202030204" pitchFamily="34" charset="0"/>
            </a:rPr>
            <a:t>Población total </a:t>
          </a:r>
          <a:endParaRPr lang="es-CR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1" kern="1200" dirty="0">
              <a:solidFill>
                <a:srgbClr val="FF0000"/>
              </a:solidFill>
              <a:latin typeface="Arial Narrow" panose="020B0606020202030204" pitchFamily="34" charset="0"/>
            </a:rPr>
            <a:t>803.938</a:t>
          </a:r>
        </a:p>
      </dsp:txBody>
      <dsp:txXfrm>
        <a:off x="2172053" y="1757476"/>
        <a:ext cx="1807513" cy="1004174"/>
      </dsp:txXfrm>
    </dsp:sp>
    <dsp:sp modelId="{0CF53484-435C-497D-BA05-4B8696A36D37}">
      <dsp:nvSpPr>
        <dsp:cNvPr id="0" name=""/>
        <dsp:cNvSpPr/>
      </dsp:nvSpPr>
      <dsp:spPr>
        <a:xfrm rot="5400000">
          <a:off x="5503568" y="1531537"/>
          <a:ext cx="1673623" cy="145605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3600" kern="1200"/>
        </a:p>
      </dsp:txBody>
      <dsp:txXfrm rot="-5400000">
        <a:off x="5839254" y="1683558"/>
        <a:ext cx="1002250" cy="1152011"/>
      </dsp:txXfrm>
    </dsp:sp>
    <dsp:sp modelId="{99DC2000-1E93-44FD-B35A-171CD141DA37}">
      <dsp:nvSpPr>
        <dsp:cNvPr id="0" name=""/>
        <dsp:cNvSpPr/>
      </dsp:nvSpPr>
      <dsp:spPr>
        <a:xfrm rot="5400000">
          <a:off x="5534056" y="1557394"/>
          <a:ext cx="1673623" cy="1456052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b="1" kern="1200">
              <a:latin typeface="Arial Narrow" panose="020B0606020202030204" pitchFamily="34" charset="0"/>
            </a:rPr>
            <a:t>22% no trabaja ni estudia</a:t>
          </a:r>
          <a:endParaRPr lang="es-CR" sz="1900" b="1" kern="1200" dirty="0">
            <a:latin typeface="Arial Narrow" panose="020B0606020202030204" pitchFamily="34" charset="0"/>
          </a:endParaRPr>
        </a:p>
      </dsp:txBody>
      <dsp:txXfrm rot="-5400000">
        <a:off x="5869742" y="1709415"/>
        <a:ext cx="1002250" cy="1152011"/>
      </dsp:txXfrm>
    </dsp:sp>
    <dsp:sp modelId="{39600714-2616-4F96-981C-BF950DA1DBCD}">
      <dsp:nvSpPr>
        <dsp:cNvPr id="0" name=""/>
        <dsp:cNvSpPr/>
      </dsp:nvSpPr>
      <dsp:spPr>
        <a:xfrm>
          <a:off x="6329334" y="3178047"/>
          <a:ext cx="1867763" cy="100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61597-2079-43E3-90CD-39022F4CF279}">
      <dsp:nvSpPr>
        <dsp:cNvPr id="0" name=""/>
        <dsp:cNvSpPr/>
      </dsp:nvSpPr>
      <dsp:spPr>
        <a:xfrm rot="5400000">
          <a:off x="3147776" y="2952108"/>
          <a:ext cx="1673623" cy="145605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3600" kern="1200"/>
        </a:p>
      </dsp:txBody>
      <dsp:txXfrm rot="-5400000">
        <a:off x="3483462" y="3104129"/>
        <a:ext cx="1002250" cy="1152011"/>
      </dsp:txXfrm>
    </dsp:sp>
    <dsp:sp modelId="{003E2290-CB82-4F87-A6B0-AACE01DCA527}">
      <dsp:nvSpPr>
        <dsp:cNvPr id="0" name=""/>
        <dsp:cNvSpPr/>
      </dsp:nvSpPr>
      <dsp:spPr>
        <a:xfrm rot="5400000">
          <a:off x="4753424" y="2917447"/>
          <a:ext cx="1673623" cy="145605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b="1" kern="1200" dirty="0">
              <a:latin typeface="Arial Narrow" panose="020B0606020202030204" pitchFamily="34" charset="0"/>
            </a:rPr>
            <a:t>9% trabaja y estudia</a:t>
          </a:r>
          <a:endParaRPr lang="es-CR" sz="1900" kern="1200" dirty="0"/>
        </a:p>
      </dsp:txBody>
      <dsp:txXfrm rot="-5400000">
        <a:off x="5089110" y="3069468"/>
        <a:ext cx="1002250" cy="1152011"/>
      </dsp:txXfrm>
    </dsp:sp>
    <dsp:sp modelId="{798139D1-F781-4E91-A018-00E3AC4860ED}">
      <dsp:nvSpPr>
        <dsp:cNvPr id="0" name=""/>
        <dsp:cNvSpPr/>
      </dsp:nvSpPr>
      <dsp:spPr>
        <a:xfrm>
          <a:off x="2172053" y="4598619"/>
          <a:ext cx="1807513" cy="100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D636D-D776-431F-83CC-A9776BF2750D}">
      <dsp:nvSpPr>
        <dsp:cNvPr id="0" name=""/>
        <dsp:cNvSpPr/>
      </dsp:nvSpPr>
      <dsp:spPr>
        <a:xfrm rot="5400000">
          <a:off x="5503568" y="4372680"/>
          <a:ext cx="1673623" cy="1456052"/>
        </a:xfrm>
        <a:prstGeom prst="hexagon">
          <a:avLst>
            <a:gd name="adj" fmla="val 25000"/>
            <a:gd name="vf" fmla="val 11547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3600" kern="1200"/>
        </a:p>
      </dsp:txBody>
      <dsp:txXfrm rot="-5400000">
        <a:off x="5839254" y="4524701"/>
        <a:ext cx="1002250" cy="1152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050FD-632A-4AEE-9432-35C39A1E3549}">
      <dsp:nvSpPr>
        <dsp:cNvPr id="0" name=""/>
        <dsp:cNvSpPr/>
      </dsp:nvSpPr>
      <dsp:spPr>
        <a:xfrm>
          <a:off x="0" y="1062143"/>
          <a:ext cx="7966075" cy="3186429"/>
        </a:xfrm>
        <a:prstGeom prst="leftRightRibb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5C144-0427-4584-ADE9-355D2F338FC3}">
      <dsp:nvSpPr>
        <dsp:cNvPr id="0" name=""/>
        <dsp:cNvSpPr/>
      </dsp:nvSpPr>
      <dsp:spPr>
        <a:xfrm>
          <a:off x="955929" y="1619768"/>
          <a:ext cx="2628804" cy="156135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3300" kern="1200" dirty="0"/>
            <a:t>Tasa de desempleo 26,8%</a:t>
          </a:r>
        </a:p>
      </dsp:txBody>
      <dsp:txXfrm>
        <a:off x="955929" y="1619768"/>
        <a:ext cx="2628804" cy="1561350"/>
      </dsp:txXfrm>
    </dsp:sp>
    <dsp:sp modelId="{49888C74-DF49-4702-B985-B0CFC1B4C953}">
      <dsp:nvSpPr>
        <dsp:cNvPr id="0" name=""/>
        <dsp:cNvSpPr/>
      </dsp:nvSpPr>
      <dsp:spPr>
        <a:xfrm>
          <a:off x="3983037" y="2129597"/>
          <a:ext cx="3106769" cy="156135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3300" kern="1200" dirty="0"/>
            <a:t>Tasa de ocupación 32,2%</a:t>
          </a:r>
        </a:p>
      </dsp:txBody>
      <dsp:txXfrm>
        <a:off x="3983037" y="2129597"/>
        <a:ext cx="3106769" cy="1561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DB2CD-ACBD-4E4F-B4C6-6F581754021A}">
      <dsp:nvSpPr>
        <dsp:cNvPr id="0" name=""/>
        <dsp:cNvSpPr/>
      </dsp:nvSpPr>
      <dsp:spPr>
        <a:xfrm rot="5400000">
          <a:off x="-419308" y="420261"/>
          <a:ext cx="2795387" cy="1956771"/>
        </a:xfrm>
        <a:prstGeom prst="chevron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800" kern="1200" dirty="0"/>
        </a:p>
      </dsp:txBody>
      <dsp:txXfrm rot="-5400000">
        <a:off x="1" y="979339"/>
        <a:ext cx="1956771" cy="838616"/>
      </dsp:txXfrm>
    </dsp:sp>
    <dsp:sp modelId="{28F2329A-2E6F-4B27-A579-EAFC3488164E}">
      <dsp:nvSpPr>
        <dsp:cNvPr id="0" name=""/>
        <dsp:cNvSpPr/>
      </dsp:nvSpPr>
      <dsp:spPr>
        <a:xfrm rot="5400000">
          <a:off x="5686508" y="-3728784"/>
          <a:ext cx="1817001" cy="9276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400" kern="1200" dirty="0"/>
            <a:t>Describir en forma general los aspectos medulares a considerar por el Servicio de Inspección, para determinar el aseguramiento de educandos que dentro de los planes de estudio y formación profesional, realizan prácticas profesionales y pasantías en instituciones o empresas.</a:t>
          </a:r>
        </a:p>
      </dsp:txBody>
      <dsp:txXfrm rot="-5400000">
        <a:off x="1956771" y="89652"/>
        <a:ext cx="9187777" cy="1639603"/>
      </dsp:txXfrm>
    </dsp:sp>
    <dsp:sp modelId="{4FAEDB88-237F-4AEE-B436-CA62C846316B}">
      <dsp:nvSpPr>
        <dsp:cNvPr id="0" name=""/>
        <dsp:cNvSpPr/>
      </dsp:nvSpPr>
      <dsp:spPr>
        <a:xfrm rot="5400000">
          <a:off x="-419308" y="2933684"/>
          <a:ext cx="2795387" cy="19567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5800" kern="1200" dirty="0"/>
        </a:p>
      </dsp:txBody>
      <dsp:txXfrm rot="-5400000">
        <a:off x="1" y="3492762"/>
        <a:ext cx="1956771" cy="838616"/>
      </dsp:txXfrm>
    </dsp:sp>
    <dsp:sp modelId="{F79E1788-4FD7-4BCB-B126-917427FFFEE9}">
      <dsp:nvSpPr>
        <dsp:cNvPr id="0" name=""/>
        <dsp:cNvSpPr/>
      </dsp:nvSpPr>
      <dsp:spPr>
        <a:xfrm rot="5400000">
          <a:off x="5686508" y="-1215361"/>
          <a:ext cx="1817001" cy="9276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2400" kern="1200" dirty="0"/>
            <a:t>Es de acatamiento obligatorio, con el propósito de un adecuado abordaje del Servicio de Inspección, en las investigaciones donde se identifique el desarrollo de pasantías y prácticas profesionales.</a:t>
          </a:r>
        </a:p>
      </dsp:txBody>
      <dsp:txXfrm rot="-5400000">
        <a:off x="1956771" y="2603075"/>
        <a:ext cx="9187777" cy="1639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70EA52-809E-4F35-8F51-B024D05FE3C5}" type="datetimeFigureOut">
              <a:rPr lang="es-CR" smtClean="0"/>
              <a:t>05/06/2018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41425"/>
            <a:ext cx="58356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455CAD-4DCE-4699-95BC-B0BDB790CB0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301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25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42110" y="4800600"/>
            <a:ext cx="71694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42110" y="612775"/>
            <a:ext cx="716946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42110" y="5367338"/>
            <a:ext cx="716946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32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66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63107" y="274641"/>
            <a:ext cx="26885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7457" y="274641"/>
            <a:ext cx="7866499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95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8"/>
          <a:stretch>
            <a:fillRect/>
          </a:stretch>
        </p:blipFill>
        <p:spPr bwMode="auto">
          <a:xfrm>
            <a:off x="-45606" y="3"/>
            <a:ext cx="11996827" cy="453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63087" y="4067926"/>
            <a:ext cx="6854269" cy="1470025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8303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2"/>
            <a:ext cx="11949113" cy="981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 sz="180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93663"/>
            <a:ext cx="1194911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0" y="908050"/>
            <a:ext cx="1194911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28679" y="188640"/>
            <a:ext cx="11385853" cy="648072"/>
          </a:xfrm>
          <a:prstGeom prst="rect">
            <a:avLst/>
          </a:prstGeom>
        </p:spPr>
        <p:txBody>
          <a:bodyPr anchor="ctr"/>
          <a:lstStyle>
            <a:lvl1pPr algn="ctr"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50929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2"/>
            <a:ext cx="11949113" cy="9810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 sz="180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93663"/>
            <a:ext cx="1194911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>
          <a:xfrm>
            <a:off x="0" y="908050"/>
            <a:ext cx="1194911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28679" y="188640"/>
            <a:ext cx="11385853" cy="648072"/>
          </a:xfrm>
          <a:prstGeom prst="rect">
            <a:avLst/>
          </a:prstGeom>
        </p:spPr>
        <p:txBody>
          <a:bodyPr anchor="ctr"/>
          <a:lstStyle>
            <a:lvl1pPr algn="ctr"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8400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11949113" cy="1052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456" y="188640"/>
            <a:ext cx="10754202" cy="34605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6493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11949113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456" y="245331"/>
            <a:ext cx="10754202" cy="34605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66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3898" y="4406903"/>
            <a:ext cx="1015674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43898" y="2906713"/>
            <a:ext cx="1015674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9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97457" y="1600203"/>
            <a:ext cx="5277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74132" y="1600203"/>
            <a:ext cx="5277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19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456" y="1535113"/>
            <a:ext cx="5279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7456" y="2174875"/>
            <a:ext cx="5279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069984" y="1535113"/>
            <a:ext cx="52816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069984" y="2174875"/>
            <a:ext cx="52816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23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29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456" y="273050"/>
            <a:ext cx="39311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1771" y="273053"/>
            <a:ext cx="667988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7456" y="1435103"/>
            <a:ext cx="39311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20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97456" y="274638"/>
            <a:ext cx="107542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456" y="1600203"/>
            <a:ext cx="1075420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97456" y="6356353"/>
            <a:ext cx="2788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7EA5-7821-4463-918E-AEA923411673}" type="datetimeFigureOut">
              <a:rPr lang="es-ES" smtClean="0"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82614" y="6356353"/>
            <a:ext cx="37838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63531" y="6356353"/>
            <a:ext cx="2788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350E-2967-4BD7-86E2-2EF24220E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77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hyperlink" Target="https://www.google.com/url?sa=i&amp;rct=j&amp;q=&amp;esrc=s&amp;source=images&amp;cd=&amp;cad=rja&amp;uact=8&amp;ved=0ahUKEwiYx6fCyvfRAhVESSYKHQZ7DsMQjRwIBw&amp;url=http://www.mclanfranconi.com/videos-para-redes-sociales-adobe-spark/&amp;bvm=bv.146094739,d.eWE&amp;psig=AFQjCNF5vblQndjVvkViKsb8LDFM9OqSXA&amp;ust=1486336812480527" TargetMode="External"/><Relationship Id="rId7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2.xml"/><Relationship Id="rId5" Type="http://schemas.openxmlformats.org/officeDocument/2006/relationships/slide" Target="slide14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ctrTitle"/>
          </p:nvPr>
        </p:nvSpPr>
        <p:spPr bwMode="auto">
          <a:xfrm>
            <a:off x="424674" y="3975201"/>
            <a:ext cx="11305255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R" sz="3200" dirty="0"/>
              <a:t>Instructivo</a:t>
            </a:r>
            <a:br>
              <a:rPr lang="es-CR" spc="-150" dirty="0">
                <a:solidFill>
                  <a:srgbClr val="FF0000"/>
                </a:solidFill>
                <a:latin typeface="Bell Gothic Std Black" pitchFamily="34" charset="0"/>
              </a:rPr>
            </a:br>
            <a:r>
              <a:rPr lang="es-CR" sz="3200" dirty="0"/>
              <a:t>sobre el aseguramiento de estudiantes en formación profesional y educación técnica, que realizan prácticas profesionales y pasantías</a:t>
            </a:r>
            <a:endParaRPr lang="es-CR" altLang="es-CR" sz="3200" dirty="0">
              <a:solidFill>
                <a:srgbClr val="C00000"/>
              </a:solidFill>
            </a:endParaRPr>
          </a:p>
        </p:txBody>
      </p:sp>
      <p:sp>
        <p:nvSpPr>
          <p:cNvPr id="34819" name="4 CuadroTexto"/>
          <p:cNvSpPr txBox="1">
            <a:spLocks noChangeArrowheads="1"/>
          </p:cNvSpPr>
          <p:nvPr/>
        </p:nvSpPr>
        <p:spPr bwMode="auto">
          <a:xfrm>
            <a:off x="897559" y="304229"/>
            <a:ext cx="55451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C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CAJA COSTARRICENSE DE SEGURO SOCIAL</a:t>
            </a:r>
          </a:p>
          <a:p>
            <a:pPr eaLnBrk="1" hangingPunct="1"/>
            <a:endParaRPr lang="es-CR" altLang="es-C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34820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844"/>
            <a:ext cx="1006004" cy="9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511061" y="6396138"/>
            <a:ext cx="142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/>
              <a:t>Mayo,  2018</a:t>
            </a:r>
          </a:p>
        </p:txBody>
      </p:sp>
      <p:sp>
        <p:nvSpPr>
          <p:cNvPr id="5" name="AutoShape 2" descr="Resultado de imagen para practicas tecnica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6" name="AutoShape 4" descr="Resultado de imagen para practicas tecnica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2" name="1 Elipse"/>
          <p:cNvSpPr/>
          <p:nvPr/>
        </p:nvSpPr>
        <p:spPr>
          <a:xfrm>
            <a:off x="1798092" y="1291537"/>
            <a:ext cx="2376263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" name="2 Elipse"/>
          <p:cNvSpPr/>
          <p:nvPr/>
        </p:nvSpPr>
        <p:spPr>
          <a:xfrm>
            <a:off x="8801148" y="122238"/>
            <a:ext cx="2448273" cy="2283694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6 Elipse"/>
          <p:cNvSpPr/>
          <p:nvPr/>
        </p:nvSpPr>
        <p:spPr>
          <a:xfrm>
            <a:off x="5425820" y="726281"/>
            <a:ext cx="2376264" cy="2083255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8367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" y="-88134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9900" y="2379775"/>
            <a:ext cx="4824535" cy="3460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Contenido</a:t>
            </a:r>
          </a:p>
        </p:txBody>
      </p:sp>
      <p:grpSp>
        <p:nvGrpSpPr>
          <p:cNvPr id="82" name="81 Grupo"/>
          <p:cNvGrpSpPr/>
          <p:nvPr/>
        </p:nvGrpSpPr>
        <p:grpSpPr>
          <a:xfrm>
            <a:off x="5140691" y="2250751"/>
            <a:ext cx="5878334" cy="520984"/>
            <a:chOff x="5208790" y="1412776"/>
            <a:chExt cx="5878334" cy="520984"/>
          </a:xfrm>
        </p:grpSpPr>
        <p:sp>
          <p:nvSpPr>
            <p:cNvPr id="6" name="86 Rectángulo">
              <a:extLst>
                <a:ext uri="{FF2B5EF4-FFF2-40B4-BE49-F238E27FC236}">
                  <a16:creationId xmlns:a16="http://schemas.microsoft.com/office/drawing/2014/main" id="{22FFA293-6B9C-42DB-9FF6-B514638D932D}"/>
                </a:ext>
              </a:extLst>
            </p:cNvPr>
            <p:cNvSpPr/>
            <p:nvPr/>
          </p:nvSpPr>
          <p:spPr>
            <a:xfrm>
              <a:off x="7702748" y="1484784"/>
              <a:ext cx="33843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CR" sz="2000" dirty="0"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74" name="73 Grupo"/>
            <p:cNvGrpSpPr/>
            <p:nvPr/>
          </p:nvGrpSpPr>
          <p:grpSpPr>
            <a:xfrm>
              <a:off x="5208790" y="1412776"/>
              <a:ext cx="1413611" cy="520984"/>
              <a:chOff x="5064774" y="1609459"/>
              <a:chExt cx="1413611" cy="520984"/>
            </a:xfrm>
          </p:grpSpPr>
          <p:sp>
            <p:nvSpPr>
              <p:cNvPr id="29" name="28 Rectángulo"/>
              <p:cNvSpPr/>
              <p:nvPr/>
            </p:nvSpPr>
            <p:spPr>
              <a:xfrm>
                <a:off x="5288980" y="1630909"/>
                <a:ext cx="1165472" cy="461665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R"/>
              </a:p>
            </p:txBody>
          </p:sp>
          <p:sp>
            <p:nvSpPr>
              <p:cNvPr id="11" name="84 Rectángulo">
                <a:hlinkClick r:id="rId2" action="ppaction://hlinksldjump"/>
                <a:extLst>
                  <a:ext uri="{FF2B5EF4-FFF2-40B4-BE49-F238E27FC236}">
                    <a16:creationId xmlns:a16="http://schemas.microsoft.com/office/drawing/2014/main" id="{CF3C6390-43C5-463B-9EFB-6DC6479B70C4}"/>
                  </a:ext>
                </a:extLst>
              </p:cNvPr>
              <p:cNvSpPr/>
              <p:nvPr/>
            </p:nvSpPr>
            <p:spPr>
              <a:xfrm>
                <a:off x="5613892" y="1628800"/>
                <a:ext cx="864493" cy="461665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>
                <a:spAutoFit/>
              </a:bodyPr>
              <a:lstStyle/>
              <a:p>
                <a:r>
                  <a:rPr lang="es-E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gency FB" panose="020B0503020202020204" pitchFamily="34" charset="0"/>
                    <a:cs typeface="Arial" panose="020B0604020202020204" pitchFamily="34" charset="0"/>
                  </a:rPr>
                  <a:t>       3</a:t>
                </a:r>
                <a:endParaRPr lang="es-C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7" name="Picture 6" descr="Imagen relacionada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64774" y="1609459"/>
                <a:ext cx="533559" cy="5209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83" name="82 Grupo"/>
          <p:cNvGrpSpPr/>
          <p:nvPr/>
        </p:nvGrpSpPr>
        <p:grpSpPr>
          <a:xfrm>
            <a:off x="5136783" y="3140968"/>
            <a:ext cx="6670422" cy="592992"/>
            <a:chOff x="5136782" y="2060848"/>
            <a:chExt cx="6670423" cy="592992"/>
          </a:xfrm>
        </p:grpSpPr>
        <p:sp>
          <p:nvSpPr>
            <p:cNvPr id="18" name="86 Rectángulo">
              <a:extLst>
                <a:ext uri="{FF2B5EF4-FFF2-40B4-BE49-F238E27FC236}">
                  <a16:creationId xmlns:a16="http://schemas.microsoft.com/office/drawing/2014/main" id="{512B3DB7-82F4-4BEC-8F81-598728030D9A}"/>
                </a:ext>
              </a:extLst>
            </p:cNvPr>
            <p:cNvSpPr/>
            <p:nvPr/>
          </p:nvSpPr>
          <p:spPr>
            <a:xfrm>
              <a:off x="7702749" y="2060848"/>
              <a:ext cx="410445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CR" sz="2000" dirty="0"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34" name="33 Grupo"/>
            <p:cNvGrpSpPr/>
            <p:nvPr/>
          </p:nvGrpSpPr>
          <p:grpSpPr>
            <a:xfrm>
              <a:off x="5136782" y="2132856"/>
              <a:ext cx="1417519" cy="520984"/>
              <a:chOff x="6629898" y="4680676"/>
              <a:chExt cx="1417519" cy="520984"/>
            </a:xfrm>
          </p:grpSpPr>
          <p:grpSp>
            <p:nvGrpSpPr>
              <p:cNvPr id="32" name="31 Grupo"/>
              <p:cNvGrpSpPr/>
              <p:nvPr/>
            </p:nvGrpSpPr>
            <p:grpSpPr>
              <a:xfrm>
                <a:off x="6629898" y="4680676"/>
                <a:ext cx="1417519" cy="520984"/>
                <a:chOff x="5217174" y="1761859"/>
                <a:chExt cx="1417519" cy="520984"/>
              </a:xfrm>
            </p:grpSpPr>
            <p:sp>
              <p:nvSpPr>
                <p:cNvPr id="30" name="29 Rectángulo"/>
                <p:cNvSpPr/>
                <p:nvPr/>
              </p:nvSpPr>
              <p:spPr>
                <a:xfrm>
                  <a:off x="5441380" y="1783309"/>
                  <a:ext cx="1193313" cy="46166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R"/>
                </a:p>
              </p:txBody>
            </p:sp>
            <p:pic>
              <p:nvPicPr>
                <p:cNvPr id="31" name="Picture 6" descr="Imagen relacionada">
                  <a:hlinkClick r:id="rId3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7174" y="1761859"/>
                  <a:ext cx="533559" cy="52098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3" name="84 Rectángulo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CF3C6390-43C5-463B-9EFB-6DC6479B70C4}"/>
                  </a:ext>
                </a:extLst>
              </p:cNvPr>
              <p:cNvSpPr/>
              <p:nvPr/>
            </p:nvSpPr>
            <p:spPr>
              <a:xfrm>
                <a:off x="7159076" y="4706284"/>
                <a:ext cx="888341" cy="461665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>
                <a:spAutoFit/>
              </a:bodyPr>
              <a:lstStyle/>
              <a:p>
                <a:r>
                  <a:rPr lang="es-E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gency FB" panose="020B0503020202020204" pitchFamily="34" charset="0"/>
                    <a:cs typeface="Arial" panose="020B0604020202020204" pitchFamily="34" charset="0"/>
                  </a:rPr>
                  <a:t>       4 </a:t>
                </a:r>
                <a:endParaRPr lang="es-C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1" name="80 Grupo"/>
          <p:cNvGrpSpPr/>
          <p:nvPr/>
        </p:nvGrpSpPr>
        <p:grpSpPr>
          <a:xfrm>
            <a:off x="5236040" y="1345878"/>
            <a:ext cx="6193205" cy="520984"/>
            <a:chOff x="5217344" y="688007"/>
            <a:chExt cx="6193206" cy="520984"/>
          </a:xfrm>
        </p:grpSpPr>
        <p:sp>
          <p:nvSpPr>
            <p:cNvPr id="5" name="86 Rectángulo">
              <a:extLst>
                <a:ext uri="{FF2B5EF4-FFF2-40B4-BE49-F238E27FC236}">
                  <a16:creationId xmlns:a16="http://schemas.microsoft.com/office/drawing/2014/main" id="{F1F0C70F-966C-43EE-AE71-9326F02B0784}"/>
                </a:ext>
              </a:extLst>
            </p:cNvPr>
            <p:cNvSpPr/>
            <p:nvPr/>
          </p:nvSpPr>
          <p:spPr>
            <a:xfrm>
              <a:off x="7702748" y="744392"/>
              <a:ext cx="370780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CR" sz="2000" dirty="0"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35" name="34 Grupo"/>
            <p:cNvGrpSpPr/>
            <p:nvPr/>
          </p:nvGrpSpPr>
          <p:grpSpPr>
            <a:xfrm>
              <a:off x="5217344" y="688007"/>
              <a:ext cx="1318262" cy="520984"/>
              <a:chOff x="6629898" y="4680676"/>
              <a:chExt cx="1318262" cy="520984"/>
            </a:xfrm>
          </p:grpSpPr>
          <p:grpSp>
            <p:nvGrpSpPr>
              <p:cNvPr id="36" name="35 Grupo"/>
              <p:cNvGrpSpPr/>
              <p:nvPr/>
            </p:nvGrpSpPr>
            <p:grpSpPr>
              <a:xfrm>
                <a:off x="6629898" y="4680676"/>
                <a:ext cx="1318262" cy="520984"/>
                <a:chOff x="5217174" y="1761859"/>
                <a:chExt cx="1318262" cy="520984"/>
              </a:xfrm>
            </p:grpSpPr>
            <p:sp>
              <p:nvSpPr>
                <p:cNvPr id="38" name="37 Rectángulo"/>
                <p:cNvSpPr/>
                <p:nvPr/>
              </p:nvSpPr>
              <p:spPr>
                <a:xfrm>
                  <a:off x="5441380" y="1783309"/>
                  <a:ext cx="1094056" cy="46166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R"/>
                </a:p>
              </p:txBody>
            </p:sp>
            <p:pic>
              <p:nvPicPr>
                <p:cNvPr id="39" name="Picture 6" descr="Imagen relacionada">
                  <a:hlinkClick r:id="rId3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7174" y="1761859"/>
                  <a:ext cx="533559" cy="52098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7" name="84 Rectángulo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CF3C6390-43C5-463B-9EFB-6DC6479B70C4}"/>
                  </a:ext>
                </a:extLst>
              </p:cNvPr>
              <p:cNvSpPr/>
              <p:nvPr/>
            </p:nvSpPr>
            <p:spPr>
              <a:xfrm>
                <a:off x="7159076" y="4706284"/>
                <a:ext cx="789084" cy="461665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>
                <a:spAutoFit/>
              </a:bodyPr>
              <a:lstStyle/>
              <a:p>
                <a:r>
                  <a:rPr lang="es-E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gency FB" panose="020B0503020202020204" pitchFamily="34" charset="0"/>
                    <a:cs typeface="Arial" panose="020B0604020202020204" pitchFamily="34" charset="0"/>
                  </a:rPr>
                  <a:t>      2</a:t>
                </a:r>
                <a:endParaRPr lang="es-C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0" name="79 Grupo"/>
          <p:cNvGrpSpPr/>
          <p:nvPr/>
        </p:nvGrpSpPr>
        <p:grpSpPr>
          <a:xfrm>
            <a:off x="5303232" y="408353"/>
            <a:ext cx="5121559" cy="520984"/>
            <a:chOff x="5288980" y="56345"/>
            <a:chExt cx="5121559" cy="520984"/>
          </a:xfrm>
        </p:grpSpPr>
        <p:sp>
          <p:nvSpPr>
            <p:cNvPr id="4" name="84 Rectángulo">
              <a:extLst>
                <a:ext uri="{FF2B5EF4-FFF2-40B4-BE49-F238E27FC236}">
                  <a16:creationId xmlns:a16="http://schemas.microsoft.com/office/drawing/2014/main" id="{CF3C6390-43C5-463B-9EFB-6DC6479B70C4}"/>
                </a:ext>
              </a:extLst>
            </p:cNvPr>
            <p:cNvSpPr/>
            <p:nvPr/>
          </p:nvSpPr>
          <p:spPr>
            <a:xfrm>
              <a:off x="7651873" y="108572"/>
              <a:ext cx="275866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CR" sz="2000" dirty="0"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40" name="39 Grupo"/>
            <p:cNvGrpSpPr/>
            <p:nvPr/>
          </p:nvGrpSpPr>
          <p:grpSpPr>
            <a:xfrm>
              <a:off x="5288980" y="56345"/>
              <a:ext cx="1251070" cy="520984"/>
              <a:chOff x="6629898" y="4680676"/>
              <a:chExt cx="1251070" cy="520984"/>
            </a:xfrm>
          </p:grpSpPr>
          <p:grpSp>
            <p:nvGrpSpPr>
              <p:cNvPr id="41" name="40 Grupo"/>
              <p:cNvGrpSpPr/>
              <p:nvPr/>
            </p:nvGrpSpPr>
            <p:grpSpPr>
              <a:xfrm>
                <a:off x="6629898" y="4680676"/>
                <a:ext cx="1251070" cy="520984"/>
                <a:chOff x="5217174" y="1761859"/>
                <a:chExt cx="1251070" cy="520984"/>
              </a:xfrm>
            </p:grpSpPr>
            <p:sp>
              <p:nvSpPr>
                <p:cNvPr id="43" name="42 Rectángulo"/>
                <p:cNvSpPr/>
                <p:nvPr/>
              </p:nvSpPr>
              <p:spPr>
                <a:xfrm>
                  <a:off x="5441380" y="1783309"/>
                  <a:ext cx="1026864" cy="46166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R"/>
                </a:p>
              </p:txBody>
            </p:sp>
            <p:pic>
              <p:nvPicPr>
                <p:cNvPr id="44" name="Picture 6" descr="Imagen relacionada">
                  <a:hlinkClick r:id="rId3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7174" y="1761859"/>
                  <a:ext cx="533559" cy="52098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2" name="84 Rectángulo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CF3C6390-43C5-463B-9EFB-6DC6479B70C4}"/>
                  </a:ext>
                </a:extLst>
              </p:cNvPr>
              <p:cNvSpPr/>
              <p:nvPr/>
            </p:nvSpPr>
            <p:spPr>
              <a:xfrm>
                <a:off x="7159076" y="4706284"/>
                <a:ext cx="721807" cy="461665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>
                <a:spAutoFit/>
              </a:bodyPr>
              <a:lstStyle/>
              <a:p>
                <a:r>
                  <a:rPr lang="es-E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s-E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gency FB" panose="020B0503020202020204" pitchFamily="34" charset="0"/>
                    <a:cs typeface="Arial" panose="020B0604020202020204" pitchFamily="34" charset="0"/>
                  </a:rPr>
                  <a:t>1</a:t>
                </a:r>
                <a:endParaRPr lang="es-C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4" name="83 Grupo"/>
          <p:cNvGrpSpPr/>
          <p:nvPr/>
        </p:nvGrpSpPr>
        <p:grpSpPr>
          <a:xfrm>
            <a:off x="5038672" y="4365104"/>
            <a:ext cx="6958454" cy="520984"/>
            <a:chOff x="5136782" y="2996952"/>
            <a:chExt cx="6958454" cy="520984"/>
          </a:xfrm>
        </p:grpSpPr>
        <p:sp>
          <p:nvSpPr>
            <p:cNvPr id="7" name="86 Rectángulo">
              <a:extLst>
                <a:ext uri="{FF2B5EF4-FFF2-40B4-BE49-F238E27FC236}">
                  <a16:creationId xmlns:a16="http://schemas.microsoft.com/office/drawing/2014/main" id="{2CA2C045-8442-4BE0-8003-38A555A744D6}"/>
                </a:ext>
              </a:extLst>
            </p:cNvPr>
            <p:cNvSpPr/>
            <p:nvPr/>
          </p:nvSpPr>
          <p:spPr>
            <a:xfrm>
              <a:off x="7731598" y="3068960"/>
              <a:ext cx="43636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CR" sz="2000" dirty="0">
                <a:latin typeface="+mj-lt"/>
                <a:cs typeface="Arial" panose="020B0604020202020204" pitchFamily="34" charset="0"/>
              </a:endParaRPr>
            </a:p>
          </p:txBody>
        </p:sp>
        <p:grpSp>
          <p:nvGrpSpPr>
            <p:cNvPr id="45" name="44 Grupo"/>
            <p:cNvGrpSpPr/>
            <p:nvPr/>
          </p:nvGrpSpPr>
          <p:grpSpPr>
            <a:xfrm>
              <a:off x="5136782" y="2996952"/>
              <a:ext cx="1515630" cy="520984"/>
              <a:chOff x="6629898" y="4680676"/>
              <a:chExt cx="1515630" cy="520984"/>
            </a:xfrm>
          </p:grpSpPr>
          <p:grpSp>
            <p:nvGrpSpPr>
              <p:cNvPr id="46" name="45 Grupo"/>
              <p:cNvGrpSpPr/>
              <p:nvPr/>
            </p:nvGrpSpPr>
            <p:grpSpPr>
              <a:xfrm>
                <a:off x="6629898" y="4680676"/>
                <a:ext cx="1491697" cy="520984"/>
                <a:chOff x="5217174" y="1761859"/>
                <a:chExt cx="1491697" cy="520984"/>
              </a:xfrm>
            </p:grpSpPr>
            <p:sp>
              <p:nvSpPr>
                <p:cNvPr id="48" name="47 Rectángulo"/>
                <p:cNvSpPr/>
                <p:nvPr/>
              </p:nvSpPr>
              <p:spPr>
                <a:xfrm>
                  <a:off x="5441380" y="1783309"/>
                  <a:ext cx="1267491" cy="461665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R"/>
                </a:p>
              </p:txBody>
            </p:sp>
            <p:pic>
              <p:nvPicPr>
                <p:cNvPr id="49" name="Picture 6" descr="Imagen relacionada">
                  <a:hlinkClick r:id="rId3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7174" y="1761859"/>
                  <a:ext cx="533559" cy="52098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7" name="84 Rectángulo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CF3C6390-43C5-463B-9EFB-6DC6479B70C4}"/>
                  </a:ext>
                </a:extLst>
              </p:cNvPr>
              <p:cNvSpPr/>
              <p:nvPr/>
            </p:nvSpPr>
            <p:spPr>
              <a:xfrm>
                <a:off x="7159076" y="4706284"/>
                <a:ext cx="986452" cy="461665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>
                <a:spAutoFit/>
              </a:bodyPr>
              <a:lstStyle/>
              <a:p>
                <a:r>
                  <a:rPr lang="es-ES" sz="2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gency FB" panose="020B0503020202020204" pitchFamily="34" charset="0"/>
                    <a:cs typeface="Arial" panose="020B0604020202020204" pitchFamily="34" charset="0"/>
                  </a:rPr>
                  <a:t>         5</a:t>
                </a:r>
                <a:endParaRPr lang="es-CR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gency FB" panose="020B0503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9" name="8 Rectángulo"/>
          <p:cNvSpPr/>
          <p:nvPr/>
        </p:nvSpPr>
        <p:spPr>
          <a:xfrm>
            <a:off x="6932422" y="460580"/>
            <a:ext cx="437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R" sz="1400" b="1" dirty="0"/>
              <a:t>El estudiante en las prácticas profesionales y pasantías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939338" y="1336459"/>
            <a:ext cx="4489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R" sz="1400" b="1" dirty="0"/>
              <a:t>Autorización y ficha técnica de las prácticas profesionales y pasantías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975214" y="2345330"/>
            <a:ext cx="2438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R" sz="1400" b="1" dirty="0"/>
              <a:t>Apoyo social al estudiante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932421" y="3229983"/>
            <a:ext cx="44968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R" sz="1400" b="1" dirty="0"/>
              <a:t>Aseguramiento voluntario de estudiantes mayores de edad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975214" y="4478886"/>
            <a:ext cx="42096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R" sz="1400" b="1" dirty="0"/>
              <a:t>Fiscalización del Servicio de Inspección</a:t>
            </a:r>
          </a:p>
        </p:txBody>
      </p:sp>
      <p:sp>
        <p:nvSpPr>
          <p:cNvPr id="8" name="7 Botón de acción: Final">
            <a:hlinkClick r:id="" action="ppaction://hlinkshowjump?jump=lastslide" highlightClick="1"/>
          </p:cNvPr>
          <p:cNvSpPr/>
          <p:nvPr/>
        </p:nvSpPr>
        <p:spPr>
          <a:xfrm>
            <a:off x="11015116" y="6237312"/>
            <a:ext cx="576064" cy="216024"/>
          </a:xfrm>
          <a:prstGeom prst="actionButtonE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5410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hlinkClick r:id="rId2" action="ppaction://hlinksldjump"/>
          </p:cNvPr>
          <p:cNvSpPr/>
          <p:nvPr/>
        </p:nvSpPr>
        <p:spPr>
          <a:xfrm>
            <a:off x="1" y="-88134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84 Rectángulo">
            <a:extLst>
              <a:ext uri="{FF2B5EF4-FFF2-40B4-BE49-F238E27FC236}">
                <a16:creationId xmlns:a16="http://schemas.microsoft.com/office/drawing/2014/main" id="{CF3C6390-43C5-463B-9EFB-6DC6479B70C4}"/>
              </a:ext>
            </a:extLst>
          </p:cNvPr>
          <p:cNvSpPr/>
          <p:nvPr/>
        </p:nvSpPr>
        <p:spPr>
          <a:xfrm>
            <a:off x="7666125" y="460580"/>
            <a:ext cx="27586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1000329" y="-69093"/>
            <a:ext cx="2304257" cy="1887771"/>
            <a:chOff x="1276010" y="-107175"/>
            <a:chExt cx="2304256" cy="1887771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25"/>
            <a:stretch/>
          </p:blipFill>
          <p:spPr bwMode="auto">
            <a:xfrm>
              <a:off x="1438052" y="-107175"/>
              <a:ext cx="2017712" cy="1887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7" name="76 Grupo"/>
            <p:cNvGrpSpPr/>
            <p:nvPr/>
          </p:nvGrpSpPr>
          <p:grpSpPr>
            <a:xfrm>
              <a:off x="1276010" y="365627"/>
              <a:ext cx="2304256" cy="942169"/>
              <a:chOff x="1276010" y="365627"/>
              <a:chExt cx="2304256" cy="942169"/>
            </a:xfrm>
          </p:grpSpPr>
          <p:sp>
            <p:nvSpPr>
              <p:cNvPr id="78" name="1 Título">
                <a:hlinkClick r:id="rId2" action="ppaction://hlinksldjump"/>
              </p:cNvPr>
              <p:cNvSpPr txBox="1">
                <a:spLocks/>
              </p:cNvSpPr>
              <p:nvPr/>
            </p:nvSpPr>
            <p:spPr>
              <a:xfrm>
                <a:off x="1812490" y="365627"/>
                <a:ext cx="1568564" cy="942169"/>
              </a:xfrm>
              <a:prstGeom prst="rect">
                <a:avLst/>
              </a:prstGeom>
            </p:spPr>
            <p:txBody>
              <a:bodyPr anchor="ctr"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s-CR" sz="88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1</a:t>
                </a:r>
              </a:p>
            </p:txBody>
          </p:sp>
          <p:sp>
            <p:nvSpPr>
              <p:cNvPr id="79" name="78 CuadroTexto"/>
              <p:cNvSpPr txBox="1"/>
              <p:nvPr/>
            </p:nvSpPr>
            <p:spPr>
              <a:xfrm>
                <a:off x="1276010" y="836712"/>
                <a:ext cx="2304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CR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9" name="8 Rectángulo"/>
          <p:cNvSpPr/>
          <p:nvPr/>
        </p:nvSpPr>
        <p:spPr>
          <a:xfrm>
            <a:off x="5686524" y="399025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R" b="1" dirty="0"/>
              <a:t>El estudiante en las prácticas profesionales y pasantías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98492" y="1628800"/>
            <a:ext cx="59046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400" dirty="0"/>
              <a:t>Los estudiantes no se consideran sujetos de aseguramiento obligatorio, por parte de la institución o empresa en la que ejecuten la práctica profesional y pasantía. Para cada caso en estudio el inspector de forma obligatoria verificará que:</a:t>
            </a:r>
          </a:p>
          <a:p>
            <a:pPr algn="just"/>
            <a:r>
              <a:rPr lang="es-CR" sz="1400" dirty="0"/>
              <a:t> </a:t>
            </a:r>
          </a:p>
          <a:p>
            <a:pPr lvl="0" algn="just"/>
            <a:r>
              <a:rPr lang="es-CR" sz="1400" dirty="0"/>
              <a:t>El estudiante cuente con la autorización de la institución educativa, donde conste el detalle de la actividad curricular, para realizar las prácticas y pasantías en las instituciones o empresas seleccionadas. </a:t>
            </a:r>
          </a:p>
          <a:p>
            <a:pPr algn="just"/>
            <a:r>
              <a:rPr lang="es-CR" sz="1400" dirty="0"/>
              <a:t> </a:t>
            </a:r>
          </a:p>
          <a:p>
            <a:pPr lvl="0" algn="just"/>
            <a:r>
              <a:rPr lang="es-CR" sz="1400" dirty="0"/>
              <a:t>Las instituciones de educación técnica y formación profesional y las instituciones o empresas autorizadas para las prácticas profesionales o pasantías, cumplan con una ficha técnica, en la que se especifiquen las actividades curriculares.</a:t>
            </a:r>
          </a:p>
          <a:p>
            <a:pPr algn="just"/>
            <a:r>
              <a:rPr lang="es-CR" sz="1400" dirty="0"/>
              <a:t> </a:t>
            </a:r>
          </a:p>
          <a:p>
            <a:pPr lvl="0" algn="just"/>
            <a:r>
              <a:rPr lang="es-CR" sz="1400" dirty="0"/>
              <a:t>El estudiante cuente con la respectiva póliza que garantice su cobertura en la institución o empresa, durante la vigencia de la práctica profesional o pasantía.</a:t>
            </a:r>
          </a:p>
          <a:p>
            <a:pPr algn="just"/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22351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" y="-88134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86 Rectángulo">
            <a:extLst>
              <a:ext uri="{FF2B5EF4-FFF2-40B4-BE49-F238E27FC236}">
                <a16:creationId xmlns:a16="http://schemas.microsoft.com/office/drawing/2014/main" id="{F1F0C70F-966C-43EE-AE71-9326F02B0784}"/>
              </a:ext>
            </a:extLst>
          </p:cNvPr>
          <p:cNvSpPr/>
          <p:nvPr/>
        </p:nvSpPr>
        <p:spPr>
          <a:xfrm>
            <a:off x="7856521" y="636366"/>
            <a:ext cx="37078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1000329" y="-69093"/>
            <a:ext cx="2304257" cy="1887771"/>
            <a:chOff x="1276010" y="-107175"/>
            <a:chExt cx="2304256" cy="1887771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25"/>
            <a:stretch/>
          </p:blipFill>
          <p:spPr bwMode="auto">
            <a:xfrm>
              <a:off x="1438052" y="-107175"/>
              <a:ext cx="2017712" cy="1887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7" name="76 Grupo"/>
            <p:cNvGrpSpPr/>
            <p:nvPr/>
          </p:nvGrpSpPr>
          <p:grpSpPr>
            <a:xfrm>
              <a:off x="1276010" y="365627"/>
              <a:ext cx="2304256" cy="942169"/>
              <a:chOff x="1276010" y="365627"/>
              <a:chExt cx="2304256" cy="942169"/>
            </a:xfrm>
          </p:grpSpPr>
          <p:sp>
            <p:nvSpPr>
              <p:cNvPr id="78" name="1 Título">
                <a:hlinkClick r:id="rId3" action="ppaction://hlinksldjump"/>
              </p:cNvPr>
              <p:cNvSpPr txBox="1">
                <a:spLocks/>
              </p:cNvSpPr>
              <p:nvPr/>
            </p:nvSpPr>
            <p:spPr>
              <a:xfrm>
                <a:off x="1812490" y="365627"/>
                <a:ext cx="1568564" cy="942169"/>
              </a:xfrm>
              <a:prstGeom prst="rect">
                <a:avLst/>
              </a:prstGeom>
            </p:spPr>
            <p:txBody>
              <a:bodyPr anchor="ctr"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s-CR" sz="88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2</a:t>
                </a:r>
              </a:p>
            </p:txBody>
          </p:sp>
          <p:sp>
            <p:nvSpPr>
              <p:cNvPr id="79" name="78 CuadroTexto"/>
              <p:cNvSpPr txBox="1"/>
              <p:nvPr/>
            </p:nvSpPr>
            <p:spPr>
              <a:xfrm>
                <a:off x="1276010" y="836712"/>
                <a:ext cx="2304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CR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0" name="9 Rectángulo"/>
          <p:cNvSpPr/>
          <p:nvPr/>
        </p:nvSpPr>
        <p:spPr>
          <a:xfrm>
            <a:off x="5686524" y="1104801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R" b="1" dirty="0"/>
              <a:t>Autorización y ficha técnica de las prácticas profesionales y pasantías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54044" y="2492896"/>
            <a:ext cx="625419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400" dirty="0"/>
              <a:t>El Inspector verificará que la ficha técnica de la práctica profesional o pasantía aprobada por el Ministerio de Educación Pública (MEP) o la institución educativa avalada por el MEP, contenga al menos los siguientes aspectos: </a:t>
            </a:r>
          </a:p>
          <a:p>
            <a:pPr algn="just"/>
            <a:r>
              <a:rPr lang="es-CR" sz="1400" dirty="0"/>
              <a:t> </a:t>
            </a:r>
          </a:p>
          <a:p>
            <a:pPr lvl="0" algn="just"/>
            <a:r>
              <a:rPr lang="es-CR" sz="1400" dirty="0"/>
              <a:t>a) Nombre completo del estudiante, centro educativo al que pertenece.</a:t>
            </a:r>
          </a:p>
          <a:p>
            <a:pPr lvl="0" algn="just"/>
            <a:r>
              <a:rPr lang="es-CR" sz="1400" dirty="0"/>
              <a:t>b) Nombre del coordinador en dicho centro.</a:t>
            </a:r>
          </a:p>
          <a:p>
            <a:pPr lvl="0" algn="just"/>
            <a:r>
              <a:rPr lang="es-CR" sz="1400" dirty="0"/>
              <a:t>c) Nombre de la institución o empresa donde realiza la práctica o pasantía.</a:t>
            </a:r>
          </a:p>
          <a:p>
            <a:pPr lvl="0" algn="just"/>
            <a:r>
              <a:rPr lang="es-CR" sz="1400" dirty="0"/>
              <a:t>d) Nombre del coordinador de la institución o empresa.</a:t>
            </a:r>
          </a:p>
          <a:p>
            <a:pPr lvl="0" algn="just"/>
            <a:r>
              <a:rPr lang="es-CR" sz="1400" dirty="0"/>
              <a:t>e) Especialidad en la que realiza la práctica o pasantía.</a:t>
            </a:r>
          </a:p>
          <a:p>
            <a:pPr lvl="0" algn="just"/>
            <a:r>
              <a:rPr lang="es-CR" sz="1400" dirty="0"/>
              <a:t>f) Actividades que deben realizar los estudiantes.</a:t>
            </a:r>
          </a:p>
          <a:p>
            <a:pPr lvl="0" algn="just"/>
            <a:r>
              <a:rPr lang="es-CR" sz="1400" dirty="0"/>
              <a:t>g) Horario y jornada de la actividad curricular. </a:t>
            </a:r>
          </a:p>
          <a:p>
            <a:pPr lvl="0" algn="just"/>
            <a:r>
              <a:rPr lang="es-CR" sz="1400" dirty="0"/>
              <a:t>h) Fecha de inicio y finalización de la actividad curricular.</a:t>
            </a:r>
          </a:p>
          <a:p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22351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" y="-88134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9901" y="2794918"/>
            <a:ext cx="4824535" cy="3460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CR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1000329" y="-69093"/>
            <a:ext cx="2304257" cy="1887771"/>
            <a:chOff x="1276010" y="-107175"/>
            <a:chExt cx="2304256" cy="1887771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25"/>
            <a:stretch/>
          </p:blipFill>
          <p:spPr bwMode="auto">
            <a:xfrm>
              <a:off x="1438052" y="-107175"/>
              <a:ext cx="2017712" cy="1887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7" name="76 Grupo"/>
            <p:cNvGrpSpPr/>
            <p:nvPr/>
          </p:nvGrpSpPr>
          <p:grpSpPr>
            <a:xfrm>
              <a:off x="1276010" y="365627"/>
              <a:ext cx="2304256" cy="942169"/>
              <a:chOff x="1276010" y="365627"/>
              <a:chExt cx="2304256" cy="942169"/>
            </a:xfrm>
          </p:grpSpPr>
          <p:sp>
            <p:nvSpPr>
              <p:cNvPr id="78" name="1 Título">
                <a:hlinkClick r:id="rId3" action="ppaction://hlinksldjump"/>
              </p:cNvPr>
              <p:cNvSpPr txBox="1">
                <a:spLocks/>
              </p:cNvSpPr>
              <p:nvPr/>
            </p:nvSpPr>
            <p:spPr>
              <a:xfrm>
                <a:off x="1812490" y="365627"/>
                <a:ext cx="1568564" cy="942169"/>
              </a:xfrm>
              <a:prstGeom prst="rect">
                <a:avLst/>
              </a:prstGeom>
            </p:spPr>
            <p:txBody>
              <a:bodyPr anchor="ctr"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s-CR" sz="88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3</a:t>
                </a:r>
              </a:p>
            </p:txBody>
          </p:sp>
          <p:sp>
            <p:nvSpPr>
              <p:cNvPr id="79" name="78 CuadroTexto"/>
              <p:cNvSpPr txBox="1"/>
              <p:nvPr/>
            </p:nvSpPr>
            <p:spPr>
              <a:xfrm>
                <a:off x="1276010" y="836712"/>
                <a:ext cx="2304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CR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2" name="11 Rectángulo"/>
          <p:cNvSpPr/>
          <p:nvPr/>
        </p:nvSpPr>
        <p:spPr>
          <a:xfrm>
            <a:off x="7107431" y="1449346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R" b="1" dirty="0"/>
              <a:t>Apoyo social al estudiante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10131" y="2476992"/>
            <a:ext cx="597217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R" sz="1400" dirty="0"/>
              <a:t>Se da cuando la institución o empresa donde los estudiantes realicen sus prácticas o pasantías, colaboren socialmente con el estudiante mediante hospedaje, alimentación, transporte y uniforme, así como, otros implementos necesarios para realizar la práctica o pasantía, con el propósito de fortalecer y desarrollar las  habilidades, destrezas, actitudes, aptitudes y valores de los estudiantes, mediante una realidad concreta y como parte de su formación integral. </a:t>
            </a:r>
          </a:p>
          <a:p>
            <a:pPr algn="just"/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22351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" y="-88134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86 Rectángulo">
            <a:extLst>
              <a:ext uri="{FF2B5EF4-FFF2-40B4-BE49-F238E27FC236}">
                <a16:creationId xmlns:a16="http://schemas.microsoft.com/office/drawing/2014/main" id="{512B3DB7-82F4-4BEC-8F81-598728030D9A}"/>
              </a:ext>
            </a:extLst>
          </p:cNvPr>
          <p:cNvSpPr/>
          <p:nvPr/>
        </p:nvSpPr>
        <p:spPr>
          <a:xfrm>
            <a:off x="7702749" y="3140968"/>
            <a:ext cx="41044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1019098" y="-88134"/>
            <a:ext cx="2304257" cy="1887771"/>
            <a:chOff x="1276010" y="-107175"/>
            <a:chExt cx="2304256" cy="1887771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25"/>
            <a:stretch/>
          </p:blipFill>
          <p:spPr bwMode="auto">
            <a:xfrm>
              <a:off x="1438052" y="-107175"/>
              <a:ext cx="2017712" cy="1887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7" name="76 Grupo"/>
            <p:cNvGrpSpPr/>
            <p:nvPr/>
          </p:nvGrpSpPr>
          <p:grpSpPr>
            <a:xfrm>
              <a:off x="1276010" y="365627"/>
              <a:ext cx="2304256" cy="942169"/>
              <a:chOff x="1276010" y="365627"/>
              <a:chExt cx="2304256" cy="942169"/>
            </a:xfrm>
          </p:grpSpPr>
          <p:sp>
            <p:nvSpPr>
              <p:cNvPr id="78" name="1 Título">
                <a:hlinkClick r:id="rId3" action="ppaction://hlinksldjump"/>
              </p:cNvPr>
              <p:cNvSpPr txBox="1">
                <a:spLocks/>
              </p:cNvSpPr>
              <p:nvPr/>
            </p:nvSpPr>
            <p:spPr>
              <a:xfrm>
                <a:off x="1812490" y="365627"/>
                <a:ext cx="1568564" cy="942169"/>
              </a:xfrm>
              <a:prstGeom prst="rect">
                <a:avLst/>
              </a:prstGeom>
            </p:spPr>
            <p:txBody>
              <a:bodyPr anchor="ctr"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s-CR" sz="88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4</a:t>
                </a:r>
              </a:p>
            </p:txBody>
          </p:sp>
          <p:sp>
            <p:nvSpPr>
              <p:cNvPr id="79" name="78 CuadroTexto"/>
              <p:cNvSpPr txBox="1"/>
              <p:nvPr/>
            </p:nvSpPr>
            <p:spPr>
              <a:xfrm>
                <a:off x="1276010" y="836712"/>
                <a:ext cx="2304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CR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3" name="12 Rectángulo"/>
          <p:cNvSpPr/>
          <p:nvPr/>
        </p:nvSpPr>
        <p:spPr>
          <a:xfrm>
            <a:off x="5896620" y="1336459"/>
            <a:ext cx="5190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R" b="1" dirty="0"/>
              <a:t>Aseguramiento voluntario de estudiantes mayores de edad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505784" y="2663914"/>
            <a:ext cx="5972175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R" sz="1400" dirty="0"/>
              <a:t>Los educandos mayores de edad sin protección del beneficio familiar, pueden optar por el aseguramiento voluntario de estudiante, conforme los requisitos y disposiciones del Reglamento para la Afiliación de los Asegurados Voluntarios.</a:t>
            </a:r>
          </a:p>
          <a:p>
            <a:pPr algn="just"/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22351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" y="-88134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86 Rectángulo">
            <a:extLst>
              <a:ext uri="{FF2B5EF4-FFF2-40B4-BE49-F238E27FC236}">
                <a16:creationId xmlns:a16="http://schemas.microsoft.com/office/drawing/2014/main" id="{2CA2C045-8442-4BE0-8003-38A555A744D6}"/>
              </a:ext>
            </a:extLst>
          </p:cNvPr>
          <p:cNvSpPr/>
          <p:nvPr/>
        </p:nvSpPr>
        <p:spPr>
          <a:xfrm>
            <a:off x="7633488" y="4437112"/>
            <a:ext cx="43636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000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75" name="74 Grupo"/>
          <p:cNvGrpSpPr/>
          <p:nvPr/>
        </p:nvGrpSpPr>
        <p:grpSpPr>
          <a:xfrm>
            <a:off x="1000329" y="-69093"/>
            <a:ext cx="2304257" cy="1887771"/>
            <a:chOff x="1276010" y="-107175"/>
            <a:chExt cx="2304256" cy="1887771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25"/>
            <a:stretch/>
          </p:blipFill>
          <p:spPr bwMode="auto">
            <a:xfrm>
              <a:off x="1438052" y="-107175"/>
              <a:ext cx="2017712" cy="1887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7" name="76 Grupo"/>
            <p:cNvGrpSpPr/>
            <p:nvPr/>
          </p:nvGrpSpPr>
          <p:grpSpPr>
            <a:xfrm>
              <a:off x="1276010" y="365627"/>
              <a:ext cx="2304256" cy="942169"/>
              <a:chOff x="1276010" y="365627"/>
              <a:chExt cx="2304256" cy="942169"/>
            </a:xfrm>
          </p:grpSpPr>
          <p:sp>
            <p:nvSpPr>
              <p:cNvPr id="78" name="1 Título">
                <a:hlinkClick r:id="rId3" action="ppaction://hlinksldjump"/>
              </p:cNvPr>
              <p:cNvSpPr txBox="1">
                <a:spLocks/>
              </p:cNvSpPr>
              <p:nvPr/>
            </p:nvSpPr>
            <p:spPr>
              <a:xfrm>
                <a:off x="1812490" y="365627"/>
                <a:ext cx="1568564" cy="942169"/>
              </a:xfrm>
              <a:prstGeom prst="rect">
                <a:avLst/>
              </a:prstGeom>
            </p:spPr>
            <p:txBody>
              <a:bodyPr anchor="ctr"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s-CR" sz="88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5</a:t>
                </a:r>
              </a:p>
            </p:txBody>
          </p:sp>
          <p:sp>
            <p:nvSpPr>
              <p:cNvPr id="79" name="78 CuadroTexto"/>
              <p:cNvSpPr txBox="1"/>
              <p:nvPr/>
            </p:nvSpPr>
            <p:spPr>
              <a:xfrm>
                <a:off x="1276010" y="836712"/>
                <a:ext cx="2304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CR" sz="24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4" name="13 Rectángulo"/>
          <p:cNvSpPr/>
          <p:nvPr/>
        </p:nvSpPr>
        <p:spPr>
          <a:xfrm>
            <a:off x="6478612" y="1097856"/>
            <a:ext cx="4209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R" b="1" dirty="0"/>
              <a:t>Fiscalización del Servicio de Inspección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10131" y="2369270"/>
            <a:ext cx="597217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R" sz="1400" dirty="0"/>
              <a:t>El Servicio de Inspección en ejercicio de sus competencias, de conformidad con el artículo 73 de la Constitución Política y el numeral 20 de la Ley Constitutiva de la Caja Costarricense de Seguro Social, puede verificar en cualquier momento el correcto aseguramiento y el cumplimiento de las obligaciones con la CAJA, según cada caso.</a:t>
            </a:r>
          </a:p>
          <a:p>
            <a:pPr algn="just"/>
            <a:endParaRPr lang="es-CR" sz="1400" dirty="0"/>
          </a:p>
        </p:txBody>
      </p:sp>
    </p:spTree>
    <p:extLst>
      <p:ext uri="{BB962C8B-B14F-4D97-AF65-F5344CB8AC3E}">
        <p14:creationId xmlns:p14="http://schemas.microsoft.com/office/powerpoint/2010/main" val="223519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924" y="2348880"/>
            <a:ext cx="7200800" cy="2736304"/>
          </a:xfrm>
        </p:spPr>
        <p:txBody>
          <a:bodyPr/>
          <a:lstStyle/>
          <a:p>
            <a:r>
              <a:rPr lang="es-CR" dirty="0">
                <a:solidFill>
                  <a:schemeClr val="tx1"/>
                </a:solidFill>
              </a:rPr>
              <a:t>“La práctica y la teoría tienen una unión ya que hace parte de un aprendizaje correcto porque corresponde al decir, el pensar y el hacer entre cosas”</a:t>
            </a:r>
          </a:p>
        </p:txBody>
      </p:sp>
      <p:sp>
        <p:nvSpPr>
          <p:cNvPr id="4" name="3 Elipse"/>
          <p:cNvSpPr/>
          <p:nvPr/>
        </p:nvSpPr>
        <p:spPr>
          <a:xfrm>
            <a:off x="7486724" y="2822448"/>
            <a:ext cx="3672408" cy="33123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5819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ctrTitle"/>
          </p:nvPr>
        </p:nvSpPr>
        <p:spPr bwMode="auto">
          <a:xfrm>
            <a:off x="424674" y="3975201"/>
            <a:ext cx="11305255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R" sz="3200" dirty="0"/>
              <a:t>Instructivo</a:t>
            </a:r>
            <a:br>
              <a:rPr lang="es-CR" spc="-150" dirty="0">
                <a:solidFill>
                  <a:srgbClr val="FF0000"/>
                </a:solidFill>
                <a:latin typeface="Bell Gothic Std Black" pitchFamily="34" charset="0"/>
              </a:rPr>
            </a:br>
            <a:r>
              <a:rPr lang="es-CR" sz="3200" dirty="0"/>
              <a:t>sobre el aseguramiento de estudiantes en formación profesional y educación técnica, que realizan prácticas profesionales y pasantías</a:t>
            </a:r>
            <a:endParaRPr lang="es-CR" altLang="es-CR" sz="3200" dirty="0">
              <a:solidFill>
                <a:srgbClr val="C00000"/>
              </a:solidFill>
            </a:endParaRPr>
          </a:p>
        </p:txBody>
      </p:sp>
      <p:sp>
        <p:nvSpPr>
          <p:cNvPr id="34819" name="4 CuadroTexto"/>
          <p:cNvSpPr txBox="1">
            <a:spLocks noChangeArrowheads="1"/>
          </p:cNvSpPr>
          <p:nvPr/>
        </p:nvSpPr>
        <p:spPr bwMode="auto">
          <a:xfrm>
            <a:off x="897559" y="304229"/>
            <a:ext cx="55451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CR" altLang="es-C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CAJA COSTARRICENSE DE SEGURO SOCIAL</a:t>
            </a:r>
          </a:p>
          <a:p>
            <a:pPr eaLnBrk="1" hangingPunct="1"/>
            <a:endParaRPr lang="es-CR" altLang="es-C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34820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844"/>
            <a:ext cx="1006004" cy="9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511061" y="6396138"/>
            <a:ext cx="142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R" sz="1200" dirty="0"/>
              <a:t>Mayo,  2018</a:t>
            </a:r>
          </a:p>
        </p:txBody>
      </p:sp>
      <p:sp>
        <p:nvSpPr>
          <p:cNvPr id="5" name="AutoShape 2" descr="Resultado de imagen para practicas tecnica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6" name="AutoShape 4" descr="Resultado de imagen para practicas tecnicas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2" name="1 Elipse"/>
          <p:cNvSpPr/>
          <p:nvPr/>
        </p:nvSpPr>
        <p:spPr>
          <a:xfrm>
            <a:off x="1798092" y="1291537"/>
            <a:ext cx="2376263" cy="230425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" name="2 Elipse"/>
          <p:cNvSpPr/>
          <p:nvPr/>
        </p:nvSpPr>
        <p:spPr>
          <a:xfrm>
            <a:off x="8801148" y="122238"/>
            <a:ext cx="2448273" cy="2283694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6 Elipse"/>
          <p:cNvSpPr/>
          <p:nvPr/>
        </p:nvSpPr>
        <p:spPr>
          <a:xfrm>
            <a:off x="5425820" y="726281"/>
            <a:ext cx="2376264" cy="2083255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1199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" y="346646"/>
            <a:ext cx="11949112" cy="346050"/>
          </a:xfrm>
        </p:spPr>
        <p:txBody>
          <a:bodyPr/>
          <a:lstStyle/>
          <a:p>
            <a:r>
              <a:rPr lang="es-C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</a:t>
            </a:r>
            <a:br>
              <a:rPr lang="es-C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R" sz="1800" b="0" dirty="0"/>
          </a:p>
        </p:txBody>
      </p:sp>
      <p:sp>
        <p:nvSpPr>
          <p:cNvPr id="17" name="16 Rectángulo"/>
          <p:cNvSpPr/>
          <p:nvPr/>
        </p:nvSpPr>
        <p:spPr>
          <a:xfrm>
            <a:off x="717972" y="136457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400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tabLst>
                <a:tab pos="7448550" algn="l"/>
              </a:tabLst>
            </a:pPr>
            <a:r>
              <a:rPr lang="es-CR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Acuerdo Junta Directiva, artículo 29°, Sesión </a:t>
            </a:r>
            <a:r>
              <a:rPr lang="es-CR" sz="240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N°</a:t>
            </a:r>
            <a:r>
              <a:rPr lang="es-CR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8950 del 11 de enero del 2018:</a:t>
            </a:r>
            <a:endParaRPr lang="es-CR" sz="2400" dirty="0"/>
          </a:p>
        </p:txBody>
      </p:sp>
      <p:sp>
        <p:nvSpPr>
          <p:cNvPr id="3" name="2 Rectángulo"/>
          <p:cNvSpPr/>
          <p:nvPr/>
        </p:nvSpPr>
        <p:spPr>
          <a:xfrm>
            <a:off x="1870100" y="2795444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i="1" dirty="0">
                <a:latin typeface="Arial" panose="020B0604020202020204" pitchFamily="34" charset="0"/>
                <a:cs typeface="Arial" panose="020B0604020202020204" pitchFamily="34" charset="0"/>
              </a:rPr>
              <a:t>“…se proceda a la elaboración de un cuerpo normativo para el aseguramiento de los estudiantes (proceso de formación)…”</a:t>
            </a:r>
            <a:endParaRPr lang="es-CR" sz="2400" i="1" dirty="0"/>
          </a:p>
        </p:txBody>
      </p:sp>
      <p:pic>
        <p:nvPicPr>
          <p:cNvPr id="2050" name="Picture 2" descr="Resultado de imagen para acuerdo junta direc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820" y="2564904"/>
            <a:ext cx="2945507" cy="201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853784" y="4381232"/>
            <a:ext cx="72892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R" sz="2400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es-CR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Conocido y aprobado por el </a:t>
            </a:r>
            <a:r>
              <a:rPr lang="es-CR" sz="240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Concejo de Presidencia y Gerencias de la CAJA</a:t>
            </a:r>
            <a:r>
              <a:rPr lang="es-CR" sz="24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en </a:t>
            </a:r>
            <a:r>
              <a:rPr lang="es-CR" sz="2400" dirty="0"/>
              <a:t>Sesión No. 519 del 21 de mayo del 2018.</a:t>
            </a:r>
          </a:p>
        </p:txBody>
      </p:sp>
    </p:spTree>
    <p:extLst>
      <p:ext uri="{BB962C8B-B14F-4D97-AF65-F5344CB8AC3E}">
        <p14:creationId xmlns:p14="http://schemas.microsoft.com/office/powerpoint/2010/main" val="357236021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11949112" cy="1080120"/>
          </a:xfrm>
        </p:spPr>
        <p:txBody>
          <a:bodyPr/>
          <a:lstStyle/>
          <a:p>
            <a:br>
              <a:rPr lang="es-CR" sz="4800" dirty="0"/>
            </a:br>
            <a:r>
              <a:rPr lang="es-CR" sz="4800" dirty="0"/>
              <a:t>Impacto socioeconómico</a:t>
            </a:r>
            <a:br>
              <a:rPr lang="es-CR" sz="4800" dirty="0"/>
            </a:br>
            <a:br>
              <a:rPr lang="es-C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R" sz="1800" b="0" dirty="0"/>
          </a:p>
        </p:txBody>
      </p:sp>
      <p:sp>
        <p:nvSpPr>
          <p:cNvPr id="4" name="3 Rectángulo"/>
          <p:cNvSpPr/>
          <p:nvPr/>
        </p:nvSpPr>
        <p:spPr>
          <a:xfrm>
            <a:off x="585904" y="2204864"/>
            <a:ext cx="70567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/>
              <a:t>Mediante la práctica profesional o pasantía, los jóvenes acreditan el conocimiento que obtuvieron en el trascurso de su proceso de aprendizaje, adquiriendo experiencia directa en su campo de especialización o rama, permitiendo con ello una inserción competitiva en el mercado laboral.</a:t>
            </a:r>
          </a:p>
          <a:p>
            <a:pPr algn="just"/>
            <a:endParaRPr lang="es-ES" sz="2000" dirty="0"/>
          </a:p>
          <a:p>
            <a:pPr algn="just"/>
            <a:endParaRPr lang="es-ES" sz="2000" dirty="0"/>
          </a:p>
          <a:p>
            <a:pPr algn="just"/>
            <a:r>
              <a:rPr lang="es-CR" sz="2000" dirty="0"/>
              <a:t>Le permite a la empresa o institución encontrar una serie de perfiles profesionales, con capacidades, habilidades y competencias que les permitan cubrir sus necesidades.</a:t>
            </a:r>
          </a:p>
          <a:p>
            <a:pPr algn="just"/>
            <a:endParaRPr lang="es-CR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8566844" y="1442144"/>
            <a:ext cx="2160240" cy="194421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4 Elipse"/>
          <p:cNvSpPr/>
          <p:nvPr/>
        </p:nvSpPr>
        <p:spPr>
          <a:xfrm>
            <a:off x="9577084" y="2852936"/>
            <a:ext cx="2088232" cy="1656184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191169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5964" y="332656"/>
            <a:ext cx="10754202" cy="346050"/>
          </a:xfrm>
        </p:spPr>
        <p:txBody>
          <a:bodyPr/>
          <a:lstStyle/>
          <a:p>
            <a:r>
              <a:rPr lang="es-CR" dirty="0"/>
              <a:t>Condición de actividad y estudio de la población joven (15-24 años)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690171744"/>
              </p:ext>
            </p:extLst>
          </p:nvPr>
        </p:nvGraphicFramePr>
        <p:xfrm>
          <a:off x="1150020" y="1268760"/>
          <a:ext cx="10369152" cy="5939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96545" y="6241563"/>
            <a:ext cx="6869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/>
              <a:t>Fuente</a:t>
            </a:r>
            <a:r>
              <a:rPr lang="es-CR" sz="1200" dirty="0"/>
              <a:t>: INEC. Encuesta Continua de Empleo (ECE). I semestre, 2018</a:t>
            </a:r>
          </a:p>
        </p:txBody>
      </p:sp>
    </p:spTree>
    <p:extLst>
      <p:ext uri="{BB962C8B-B14F-4D97-AF65-F5344CB8AC3E}">
        <p14:creationId xmlns:p14="http://schemas.microsoft.com/office/powerpoint/2010/main" val="410357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Indicadores de la población joven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357350159"/>
              </p:ext>
            </p:extLst>
          </p:nvPr>
        </p:nvGraphicFramePr>
        <p:xfrm>
          <a:off x="1991519" y="773641"/>
          <a:ext cx="7966075" cy="5310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4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275736"/>
            <a:ext cx="11949113" cy="15121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</a:t>
            </a:r>
            <a:r>
              <a:rPr lang="es-CR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Instructivo</a:t>
            </a:r>
          </a:p>
        </p:txBody>
      </p:sp>
      <p:sp>
        <p:nvSpPr>
          <p:cNvPr id="3" name="2 Elipse"/>
          <p:cNvSpPr/>
          <p:nvPr/>
        </p:nvSpPr>
        <p:spPr>
          <a:xfrm>
            <a:off x="213916" y="2143912"/>
            <a:ext cx="2016224" cy="1872208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44457" y="6189704"/>
            <a:ext cx="590465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R" sz="1800" dirty="0">
                <a:solidFill>
                  <a:schemeClr val="tx1"/>
                </a:solidFill>
              </a:rPr>
              <a:t>“La práctica es el saber hacer” (Clemente, 2007)</a:t>
            </a:r>
          </a:p>
        </p:txBody>
      </p:sp>
    </p:spTree>
    <p:extLst>
      <p:ext uri="{BB962C8B-B14F-4D97-AF65-F5344CB8AC3E}">
        <p14:creationId xmlns:p14="http://schemas.microsoft.com/office/powerpoint/2010/main" val="386389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3956" y="332656"/>
            <a:ext cx="10754202" cy="346050"/>
          </a:xfrm>
        </p:spPr>
        <p:txBody>
          <a:bodyPr/>
          <a:lstStyle/>
          <a:p>
            <a:r>
              <a:rPr lang="es-C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Definiciones</a:t>
            </a:r>
          </a:p>
        </p:txBody>
      </p:sp>
      <p:sp>
        <p:nvSpPr>
          <p:cNvPr id="3" name="2 Elipse"/>
          <p:cNvSpPr/>
          <p:nvPr/>
        </p:nvSpPr>
        <p:spPr>
          <a:xfrm>
            <a:off x="79200" y="1052736"/>
            <a:ext cx="1656184" cy="1584176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3 CuadroTexto"/>
          <p:cNvSpPr txBox="1"/>
          <p:nvPr/>
        </p:nvSpPr>
        <p:spPr>
          <a:xfrm>
            <a:off x="1942108" y="1484784"/>
            <a:ext cx="9289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dirty="0"/>
              <a:t>Persona con dedicación exclusiva al estudio y activa dentro de un proceso de aprendizaje continuo de educación teórica-práctica y formación profesional en una institución pública o privada, </a:t>
            </a:r>
            <a:r>
              <a:rPr lang="es-CR" dirty="0">
                <a:solidFill>
                  <a:srgbClr val="FF0000"/>
                </a:solidFill>
              </a:rPr>
              <a:t>que no se encuentre obligada a cotizar</a:t>
            </a:r>
            <a:r>
              <a:rPr lang="es-CR" dirty="0"/>
              <a:t>.</a:t>
            </a:r>
          </a:p>
        </p:txBody>
      </p:sp>
      <p:sp>
        <p:nvSpPr>
          <p:cNvPr id="5" name="4 Elipse"/>
          <p:cNvSpPr/>
          <p:nvPr/>
        </p:nvSpPr>
        <p:spPr>
          <a:xfrm>
            <a:off x="1741972" y="2734499"/>
            <a:ext cx="1656184" cy="194421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CuadroTexto"/>
          <p:cNvSpPr txBox="1"/>
          <p:nvPr/>
        </p:nvSpPr>
        <p:spPr>
          <a:xfrm>
            <a:off x="3583928" y="2967943"/>
            <a:ext cx="7647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dirty="0"/>
              <a:t>Actividad de índole curricular, sea una </a:t>
            </a:r>
            <a:r>
              <a:rPr lang="es-CR" dirty="0">
                <a:solidFill>
                  <a:srgbClr val="FF0000"/>
                </a:solidFill>
              </a:rPr>
              <a:t>actividad que se encuentra establecida dentro del plan de estudio</a:t>
            </a:r>
            <a:r>
              <a:rPr lang="es-CR" dirty="0"/>
              <a:t> de la especialidad que cursa el estudiante y </a:t>
            </a:r>
            <a:r>
              <a:rPr lang="es-CR" dirty="0">
                <a:solidFill>
                  <a:srgbClr val="FF0000"/>
                </a:solidFill>
              </a:rPr>
              <a:t>por tiempo definido</a:t>
            </a:r>
            <a:r>
              <a:rPr lang="es-CR" dirty="0"/>
              <a:t>, que le proporciona a éste la oportunidad de la experiencia práctica, mediante su vinculación a las instituciones o empresas, y la cual resulta ser un </a:t>
            </a:r>
            <a:r>
              <a:rPr lang="es-CR" dirty="0">
                <a:solidFill>
                  <a:srgbClr val="FF0000"/>
                </a:solidFill>
              </a:rPr>
              <a:t>requisito de graduación </a:t>
            </a:r>
            <a:r>
              <a:rPr lang="es-CR" dirty="0"/>
              <a:t>para optar por el diploma correspondiente, en los diferentes niveles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95224" y="2794918"/>
            <a:ext cx="1224136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57996" y="4769229"/>
            <a:ext cx="1224136" cy="477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 Profesional</a:t>
            </a:r>
          </a:p>
        </p:txBody>
      </p:sp>
      <p:sp>
        <p:nvSpPr>
          <p:cNvPr id="9" name="8 Elipse"/>
          <p:cNvSpPr/>
          <p:nvPr/>
        </p:nvSpPr>
        <p:spPr>
          <a:xfrm>
            <a:off x="3345612" y="4850659"/>
            <a:ext cx="2160240" cy="172224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13664" y="6562124"/>
            <a:ext cx="1224136" cy="2783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Pasantía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974556" y="4994241"/>
            <a:ext cx="5472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Es la actividad de índole curricular, </a:t>
            </a:r>
            <a:r>
              <a:rPr lang="es-CR" dirty="0">
                <a:solidFill>
                  <a:srgbClr val="FF0000"/>
                </a:solidFill>
              </a:rPr>
              <a:t>por tiempo definido</a:t>
            </a:r>
            <a:r>
              <a:rPr lang="es-CR" dirty="0"/>
              <a:t>, el estudiante </a:t>
            </a:r>
            <a:r>
              <a:rPr lang="es-CR" dirty="0">
                <a:solidFill>
                  <a:srgbClr val="FF0000"/>
                </a:solidFill>
              </a:rPr>
              <a:t>pone en práctica los conocimientos teóricos- prácticos </a:t>
            </a:r>
            <a:r>
              <a:rPr lang="es-CR" dirty="0"/>
              <a:t>y fortalece las competencias profesionales. Tiene carácter obligatorio dentro del plan de estudios de la especialidad.</a:t>
            </a:r>
          </a:p>
        </p:txBody>
      </p:sp>
    </p:spTree>
    <p:extLst>
      <p:ext uri="{BB962C8B-B14F-4D97-AF65-F5344CB8AC3E}">
        <p14:creationId xmlns:p14="http://schemas.microsoft.com/office/powerpoint/2010/main" val="418246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3956" y="332656"/>
            <a:ext cx="10754202" cy="346050"/>
          </a:xfrm>
        </p:spPr>
        <p:txBody>
          <a:bodyPr/>
          <a:lstStyle/>
          <a:p>
            <a:r>
              <a:rPr lang="es-C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Definiciones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78352" y="2935547"/>
            <a:ext cx="9289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R" dirty="0"/>
              <a:t>Persona física o jurídica que cuenta con personal calificado y con capacidad en infraestructura y recursos, para recibir al estudiante para que éste aplique los conocimientos teóricos- prácticos atinentes a su especialidad, siendo así una extensión de la institución educativa.</a:t>
            </a:r>
          </a:p>
          <a:p>
            <a:pPr algn="just"/>
            <a:endParaRPr lang="es-CR" dirty="0"/>
          </a:p>
        </p:txBody>
      </p:sp>
      <p:sp>
        <p:nvSpPr>
          <p:cNvPr id="6" name="5 CuadroTexto"/>
          <p:cNvSpPr txBox="1"/>
          <p:nvPr/>
        </p:nvSpPr>
        <p:spPr>
          <a:xfrm>
            <a:off x="3820172" y="4653136"/>
            <a:ext cx="7647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R" dirty="0"/>
              <a:t>Persona funcionaria de la institución educativa, de la institución o empresa, que acompaña técnica y metodológicamente al estudiante, encargado de coordinar, supervisar, controlar y promocionar la calidad de la educación técnica y profesional, mediante el diseño y ejecución de un proceso de vinculación y seguimiento a la demanda del sector productivo.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61308" y="4264087"/>
            <a:ext cx="1224136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 o Institución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942108" y="6030396"/>
            <a:ext cx="1405576" cy="477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</a:t>
            </a:r>
          </a:p>
        </p:txBody>
      </p:sp>
      <p:sp>
        <p:nvSpPr>
          <p:cNvPr id="12" name="11 Elipse"/>
          <p:cNvSpPr/>
          <p:nvPr/>
        </p:nvSpPr>
        <p:spPr>
          <a:xfrm>
            <a:off x="429940" y="2365906"/>
            <a:ext cx="1512168" cy="169419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" name="12 Elipse"/>
          <p:cNvSpPr/>
          <p:nvPr/>
        </p:nvSpPr>
        <p:spPr>
          <a:xfrm>
            <a:off x="1804422" y="4437112"/>
            <a:ext cx="1680948" cy="1694194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3 CuadroTexto">
            <a:extLst>
              <a:ext uri="{FF2B5EF4-FFF2-40B4-BE49-F238E27FC236}">
                <a16:creationId xmlns:a16="http://schemas.microsoft.com/office/drawing/2014/main" id="{CE05B2A6-2C7A-4F2E-BB6D-152EF7B4B943}"/>
              </a:ext>
            </a:extLst>
          </p:cNvPr>
          <p:cNvSpPr txBox="1"/>
          <p:nvPr/>
        </p:nvSpPr>
        <p:spPr>
          <a:xfrm>
            <a:off x="2178457" y="1498025"/>
            <a:ext cx="9289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dirty="0"/>
              <a:t>Actividad de índole curricular, por tiempo definido, que no es ni una pasantía ni una practica profesional y es un requisito para la conclusión de formación técnica especifica.</a:t>
            </a:r>
          </a:p>
          <a:p>
            <a:pPr algn="just"/>
            <a:endParaRPr lang="es-CR" dirty="0"/>
          </a:p>
        </p:txBody>
      </p:sp>
      <p:sp>
        <p:nvSpPr>
          <p:cNvPr id="14" name="1 Título">
            <a:extLst>
              <a:ext uri="{FF2B5EF4-FFF2-40B4-BE49-F238E27FC236}">
                <a16:creationId xmlns:a16="http://schemas.microsoft.com/office/drawing/2014/main" id="{C608939E-BCEF-4C85-8015-EC7FF985A8D4}"/>
              </a:ext>
            </a:extLst>
          </p:cNvPr>
          <p:cNvSpPr txBox="1">
            <a:spLocks/>
          </p:cNvSpPr>
          <p:nvPr/>
        </p:nvSpPr>
        <p:spPr>
          <a:xfrm>
            <a:off x="573956" y="1498024"/>
            <a:ext cx="1604396" cy="4908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 Didáctica Supervisada</a:t>
            </a:r>
          </a:p>
        </p:txBody>
      </p:sp>
    </p:spTree>
    <p:extLst>
      <p:ext uri="{BB962C8B-B14F-4D97-AF65-F5344CB8AC3E}">
        <p14:creationId xmlns:p14="http://schemas.microsoft.com/office/powerpoint/2010/main" val="311039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" y="346646"/>
            <a:ext cx="11949112" cy="346050"/>
          </a:xfrm>
        </p:spPr>
        <p:txBody>
          <a:bodyPr/>
          <a:lstStyle/>
          <a:p>
            <a:r>
              <a:rPr lang="es-C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br>
              <a:rPr lang="es-C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R" sz="1800" b="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918164577"/>
              </p:ext>
            </p:extLst>
          </p:nvPr>
        </p:nvGraphicFramePr>
        <p:xfrm>
          <a:off x="213916" y="1124744"/>
          <a:ext cx="11233248" cy="5310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96375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8942</TotalTime>
  <Words>968</Words>
  <Application>Microsoft Office PowerPoint</Application>
  <PresentationFormat>Personalizado</PresentationFormat>
  <Paragraphs>95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Agency FB</vt:lpstr>
      <vt:lpstr>Arial</vt:lpstr>
      <vt:lpstr>Arial Narrow</vt:lpstr>
      <vt:lpstr>Arial Rounded MT Bold</vt:lpstr>
      <vt:lpstr>Bell Gothic Std Black</vt:lpstr>
      <vt:lpstr>Calibri</vt:lpstr>
      <vt:lpstr>Tema de Office</vt:lpstr>
      <vt:lpstr>Instructivo sobre el aseguramiento de estudiantes en formación profesional y educación técnica, que realizan prácticas profesionales y pasantías</vt:lpstr>
      <vt:lpstr>Antecedentes </vt:lpstr>
      <vt:lpstr> Impacto socioeconómico  </vt:lpstr>
      <vt:lpstr>Condición de actividad y estudio de la población joven (15-24 años)</vt:lpstr>
      <vt:lpstr>Indicadores de la población joven</vt:lpstr>
      <vt:lpstr>Presentación de PowerPoint</vt:lpstr>
      <vt:lpstr>Definiciones</vt:lpstr>
      <vt:lpstr>Definiciones</vt:lpstr>
      <vt:lpstr>Objetivos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“La práctica y la teoría tienen una unión ya que hace parte de un aprendizaje correcto porque corresponde al decir, el pensar y el hacer entre cosas”</vt:lpstr>
      <vt:lpstr>Instructivo sobre el aseguramiento de estudiantes en formación profesional y educación técnica, que realizan prácticas profesionales y pasantías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López Carmona</dc:creator>
  <cp:lastModifiedBy>Karla Vanessa Vílchez Sánchez</cp:lastModifiedBy>
  <cp:revision>545</cp:revision>
  <cp:lastPrinted>2018-04-30T16:37:27Z</cp:lastPrinted>
  <dcterms:created xsi:type="dcterms:W3CDTF">2015-11-16T18:39:15Z</dcterms:created>
  <dcterms:modified xsi:type="dcterms:W3CDTF">2018-06-05T15:19:51Z</dcterms:modified>
</cp:coreProperties>
</file>