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8" r:id="rId3"/>
    <p:sldId id="257" r:id="rId4"/>
    <p:sldId id="269" r:id="rId5"/>
    <p:sldId id="258" r:id="rId6"/>
    <p:sldId id="272" r:id="rId7"/>
    <p:sldId id="271" r:id="rId8"/>
    <p:sldId id="275" r:id="rId9"/>
    <p:sldId id="274" r:id="rId10"/>
    <p:sldId id="264" r:id="rId11"/>
    <p:sldId id="276" r:id="rId12"/>
    <p:sldId id="277" r:id="rId13"/>
    <p:sldId id="268" r:id="rId14"/>
  </p:sldIdLst>
  <p:sldSz cx="12192000" cy="6858000"/>
  <p:notesSz cx="6858000" cy="9144000"/>
  <p:defaultTextStyle>
    <a:defPPr>
      <a:defRPr lang="es-C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68FD0"/>
    <a:srgbClr val="006C9D"/>
    <a:srgbClr val="6AC5AD"/>
    <a:srgbClr val="007F83"/>
    <a:srgbClr val="744C89"/>
    <a:srgbClr val="00BEE2"/>
    <a:srgbClr val="14C1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9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36" y="1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C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442FD-E660-4FFB-AFAB-338BDFF0AD09}" type="datetimeFigureOut">
              <a:rPr lang="es-CR" smtClean="0"/>
              <a:t>20/5/19</a:t>
            </a:fld>
            <a:endParaRPr lang="es-C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BCDDF-B206-4299-BAA5-74A59CFDFEBD}" type="slidenum">
              <a:rPr lang="es-CR" smtClean="0"/>
              <a:t>‹#›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182450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442FD-E660-4FFB-AFAB-338BDFF0AD09}" type="datetimeFigureOut">
              <a:rPr lang="es-CR" smtClean="0"/>
              <a:t>20/5/19</a:t>
            </a:fld>
            <a:endParaRPr lang="es-C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BCDDF-B206-4299-BAA5-74A59CFDFEBD}" type="slidenum">
              <a:rPr lang="es-CR" smtClean="0"/>
              <a:t>‹#›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6881057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442FD-E660-4FFB-AFAB-338BDFF0AD09}" type="datetimeFigureOut">
              <a:rPr lang="es-CR" smtClean="0"/>
              <a:t>20/5/19</a:t>
            </a:fld>
            <a:endParaRPr lang="es-C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BCDDF-B206-4299-BAA5-74A59CFDFEBD}" type="slidenum">
              <a:rPr lang="es-CR" smtClean="0"/>
              <a:t>‹#›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577417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442FD-E660-4FFB-AFAB-338BDFF0AD09}" type="datetimeFigureOut">
              <a:rPr lang="es-CR" smtClean="0"/>
              <a:t>20/5/19</a:t>
            </a:fld>
            <a:endParaRPr lang="es-C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BCDDF-B206-4299-BAA5-74A59CFDFEBD}" type="slidenum">
              <a:rPr lang="es-CR" smtClean="0"/>
              <a:t>‹#›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980503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442FD-E660-4FFB-AFAB-338BDFF0AD09}" type="datetimeFigureOut">
              <a:rPr lang="es-CR" smtClean="0"/>
              <a:t>20/5/19</a:t>
            </a:fld>
            <a:endParaRPr lang="es-C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BCDDF-B206-4299-BAA5-74A59CFDFEBD}" type="slidenum">
              <a:rPr lang="es-CR" smtClean="0"/>
              <a:t>‹#›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562719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442FD-E660-4FFB-AFAB-338BDFF0AD09}" type="datetimeFigureOut">
              <a:rPr lang="es-CR" smtClean="0"/>
              <a:t>20/5/19</a:t>
            </a:fld>
            <a:endParaRPr lang="es-C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BCDDF-B206-4299-BAA5-74A59CFDFEBD}" type="slidenum">
              <a:rPr lang="es-CR" smtClean="0"/>
              <a:t>‹#›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452116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442FD-E660-4FFB-AFAB-338BDFF0AD09}" type="datetimeFigureOut">
              <a:rPr lang="es-CR" smtClean="0"/>
              <a:t>20/5/19</a:t>
            </a:fld>
            <a:endParaRPr lang="es-CR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BCDDF-B206-4299-BAA5-74A59CFDFEBD}" type="slidenum">
              <a:rPr lang="es-CR" smtClean="0"/>
              <a:t>‹#›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873118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442FD-E660-4FFB-AFAB-338BDFF0AD09}" type="datetimeFigureOut">
              <a:rPr lang="es-CR" smtClean="0"/>
              <a:t>20/5/19</a:t>
            </a:fld>
            <a:endParaRPr lang="es-CR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BCDDF-B206-4299-BAA5-74A59CFDFEBD}" type="slidenum">
              <a:rPr lang="es-CR" smtClean="0"/>
              <a:t>‹#›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7872333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442FD-E660-4FFB-AFAB-338BDFF0AD09}" type="datetimeFigureOut">
              <a:rPr lang="es-CR" smtClean="0"/>
              <a:t>20/5/19</a:t>
            </a:fld>
            <a:endParaRPr lang="es-CR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BCDDF-B206-4299-BAA5-74A59CFDFEBD}" type="slidenum">
              <a:rPr lang="es-CR" smtClean="0"/>
              <a:t>‹#›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320053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442FD-E660-4FFB-AFAB-338BDFF0AD09}" type="datetimeFigureOut">
              <a:rPr lang="es-CR" smtClean="0"/>
              <a:t>20/5/19</a:t>
            </a:fld>
            <a:endParaRPr lang="es-C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BCDDF-B206-4299-BAA5-74A59CFDFEBD}" type="slidenum">
              <a:rPr lang="es-CR" smtClean="0"/>
              <a:t>‹#›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509524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442FD-E660-4FFB-AFAB-338BDFF0AD09}" type="datetimeFigureOut">
              <a:rPr lang="es-CR" smtClean="0"/>
              <a:t>20/5/19</a:t>
            </a:fld>
            <a:endParaRPr lang="es-C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BCDDF-B206-4299-BAA5-74A59CFDFEBD}" type="slidenum">
              <a:rPr lang="es-CR" smtClean="0"/>
              <a:t>‹#›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769508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442FD-E660-4FFB-AFAB-338BDFF0AD09}" type="datetimeFigureOut">
              <a:rPr lang="es-CR" smtClean="0"/>
              <a:t>20/5/19</a:t>
            </a:fld>
            <a:endParaRPr lang="es-C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9BCDDF-B206-4299-BAA5-74A59CFDFEBD}" type="slidenum">
              <a:rPr lang="es-CR" smtClean="0"/>
              <a:t>‹#›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668196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2.em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emf"/><Relationship Id="rId5" Type="http://schemas.openxmlformats.org/officeDocument/2006/relationships/image" Target="../media/image20.emf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29094" y="626074"/>
            <a:ext cx="5002149" cy="1664045"/>
          </a:xfrm>
        </p:spPr>
        <p:txBody>
          <a:bodyPr>
            <a:normAutofit/>
          </a:bodyPr>
          <a:lstStyle/>
          <a:p>
            <a:pPr algn="l"/>
            <a:r>
              <a:rPr lang="es-ES_tradnl" sz="3200" b="1" dirty="0">
                <a:solidFill>
                  <a:schemeClr val="bg2">
                    <a:lumMod val="75000"/>
                  </a:schemeClr>
                </a:solidFill>
              </a:rPr>
              <a:t>HACIA LA GOBERNANZA DE </a:t>
            </a:r>
            <a:r>
              <a:rPr lang="es-ES_tradnl" sz="3200" b="1" dirty="0">
                <a:solidFill>
                  <a:srgbClr val="068FD0"/>
                </a:solidFill>
                <a:latin typeface="+mn-lt"/>
              </a:rPr>
              <a:t>LOS MARES EN LA COSTA RICA DEL BICENTENARIO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0446" y="3199398"/>
            <a:ext cx="1444455" cy="1726026"/>
          </a:xfrm>
          <a:prstGeom prst="rect">
            <a:avLst/>
          </a:prstGeom>
        </p:spPr>
      </p:pic>
      <p:cxnSp>
        <p:nvCxnSpPr>
          <p:cNvPr id="8" name="Conector recto 7"/>
          <p:cNvCxnSpPr/>
          <p:nvPr/>
        </p:nvCxnSpPr>
        <p:spPr>
          <a:xfrm>
            <a:off x="929094" y="5126476"/>
            <a:ext cx="4654583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176" y="3501082"/>
            <a:ext cx="2259695" cy="132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4470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4830" y="4795736"/>
            <a:ext cx="2887170" cy="2062264"/>
          </a:xfrm>
          <a:prstGeom prst="rect">
            <a:avLst/>
          </a:prstGeom>
        </p:spPr>
      </p:pic>
      <p:sp>
        <p:nvSpPr>
          <p:cNvPr id="8" name="Título 1"/>
          <p:cNvSpPr txBox="1">
            <a:spLocks/>
          </p:cNvSpPr>
          <p:nvPr/>
        </p:nvSpPr>
        <p:spPr>
          <a:xfrm>
            <a:off x="876147" y="808329"/>
            <a:ext cx="5468533" cy="62042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>
                <a:solidFill>
                  <a:srgbClr val="006C9D"/>
                </a:solidFill>
                <a:latin typeface="+mn-lt"/>
              </a:rPr>
              <a:t>RESULTADOS</a:t>
            </a:r>
            <a:endParaRPr lang="es-CR" sz="3600" b="1" dirty="0">
              <a:solidFill>
                <a:srgbClr val="006C9D"/>
              </a:solidFill>
              <a:latin typeface="+mn-lt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497688" y="556108"/>
            <a:ext cx="28619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es-CR" b="1" dirty="0">
                <a:solidFill>
                  <a:srgbClr val="068FD0"/>
                </a:solidFill>
              </a:rPr>
            </a:br>
            <a:endParaRPr lang="es-CR" b="1" dirty="0">
              <a:solidFill>
                <a:srgbClr val="068FD0"/>
              </a:solidFill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009" y="1304925"/>
            <a:ext cx="10427342" cy="4231937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3794" y="5536545"/>
            <a:ext cx="2619176" cy="476842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47832" y="5536545"/>
            <a:ext cx="2844645" cy="496913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28250" y="5511125"/>
            <a:ext cx="2758800" cy="502262"/>
          </a:xfrm>
          <a:prstGeom prst="rect">
            <a:avLst/>
          </a:prstGeom>
        </p:spPr>
      </p:pic>
      <p:sp>
        <p:nvSpPr>
          <p:cNvPr id="46" name="Rectangle 45"/>
          <p:cNvSpPr/>
          <p:nvPr/>
        </p:nvSpPr>
        <p:spPr>
          <a:xfrm>
            <a:off x="2085508" y="5609302"/>
            <a:ext cx="17957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R">
                <a:solidFill>
                  <a:schemeClr val="bg1"/>
                </a:solidFill>
              </a:rPr>
              <a:t>ECONOMÍA AZUL</a:t>
            </a:r>
            <a:endParaRPr lang="es-CR" dirty="0">
              <a:solidFill>
                <a:schemeClr val="bg1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4772459" y="5532152"/>
            <a:ext cx="22844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R" sz="1400" dirty="0">
                <a:solidFill>
                  <a:schemeClr val="bg1"/>
                </a:solidFill>
              </a:rPr>
              <a:t>ORDENAMIENTO ESPACIAL MARINO</a:t>
            </a:r>
          </a:p>
        </p:txBody>
      </p:sp>
      <p:sp>
        <p:nvSpPr>
          <p:cNvPr id="49" name="Rectangle 48"/>
          <p:cNvSpPr/>
          <p:nvPr/>
        </p:nvSpPr>
        <p:spPr>
          <a:xfrm>
            <a:off x="8042016" y="5577590"/>
            <a:ext cx="25256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R" dirty="0">
                <a:solidFill>
                  <a:schemeClr val="bg1"/>
                </a:solidFill>
              </a:rPr>
              <a:t>CONTROL Y PROTECCIÓN</a:t>
            </a:r>
          </a:p>
        </p:txBody>
      </p:sp>
    </p:spTree>
    <p:extLst>
      <p:ext uri="{BB962C8B-B14F-4D97-AF65-F5344CB8AC3E}">
        <p14:creationId xmlns:p14="http://schemas.microsoft.com/office/powerpoint/2010/main" val="38063441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4830" y="4795736"/>
            <a:ext cx="2887170" cy="2062264"/>
          </a:xfrm>
          <a:prstGeom prst="rect">
            <a:avLst/>
          </a:prstGeom>
        </p:spPr>
      </p:pic>
      <p:sp>
        <p:nvSpPr>
          <p:cNvPr id="8" name="Título 1"/>
          <p:cNvSpPr txBox="1">
            <a:spLocks/>
          </p:cNvSpPr>
          <p:nvPr/>
        </p:nvSpPr>
        <p:spPr>
          <a:xfrm>
            <a:off x="876147" y="808329"/>
            <a:ext cx="5468533" cy="62042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CR" sz="3600" b="1" dirty="0">
                <a:solidFill>
                  <a:srgbClr val="006C9D"/>
                </a:solidFill>
                <a:latin typeface="+mn-lt"/>
              </a:rPr>
              <a:t>RUTA</a:t>
            </a:r>
          </a:p>
        </p:txBody>
      </p:sp>
      <p:sp>
        <p:nvSpPr>
          <p:cNvPr id="34" name="Rectangle 33"/>
          <p:cNvSpPr/>
          <p:nvPr/>
        </p:nvSpPr>
        <p:spPr>
          <a:xfrm>
            <a:off x="5497688" y="556108"/>
            <a:ext cx="28619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es-CR" b="1" dirty="0">
                <a:solidFill>
                  <a:srgbClr val="068FD0"/>
                </a:solidFill>
              </a:rPr>
            </a:br>
            <a:endParaRPr lang="es-CR" b="1" dirty="0">
              <a:solidFill>
                <a:srgbClr val="068FD0"/>
              </a:solidFill>
            </a:endParaRP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25" y="1799364"/>
            <a:ext cx="10767217" cy="3422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5450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5497688" y="556108"/>
            <a:ext cx="28619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es-CR" b="1" dirty="0">
                <a:solidFill>
                  <a:srgbClr val="068FD0"/>
                </a:solidFill>
              </a:rPr>
            </a:br>
            <a:endParaRPr lang="es-CR" b="1" dirty="0">
              <a:solidFill>
                <a:srgbClr val="068F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4147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corde 5"/>
          <p:cNvSpPr/>
          <p:nvPr/>
        </p:nvSpPr>
        <p:spPr>
          <a:xfrm rot="6733358">
            <a:off x="852118" y="839233"/>
            <a:ext cx="10353299" cy="10353299"/>
          </a:xfrm>
          <a:prstGeom prst="chor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8490" y="3009101"/>
            <a:ext cx="1444455" cy="1726026"/>
          </a:xfrm>
          <a:prstGeom prst="rect">
            <a:avLst/>
          </a:prstGeom>
        </p:spPr>
      </p:pic>
      <p:cxnSp>
        <p:nvCxnSpPr>
          <p:cNvPr id="9" name="Conector recto 8"/>
          <p:cNvCxnSpPr/>
          <p:nvPr/>
        </p:nvCxnSpPr>
        <p:spPr>
          <a:xfrm>
            <a:off x="3623656" y="5062639"/>
            <a:ext cx="4654583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3046" y="3317533"/>
            <a:ext cx="2259695" cy="132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2201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2191999" cy="6857999"/>
          </a:xfrm>
          <a:prstGeom prst="rect">
            <a:avLst/>
          </a:prstGeom>
        </p:spPr>
      </p:pic>
      <p:sp>
        <p:nvSpPr>
          <p:cNvPr id="8" name="Título 1"/>
          <p:cNvSpPr txBox="1">
            <a:spLocks/>
          </p:cNvSpPr>
          <p:nvPr/>
        </p:nvSpPr>
        <p:spPr>
          <a:xfrm>
            <a:off x="1038073" y="951240"/>
            <a:ext cx="5468533" cy="129564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CR" sz="3600" b="1" dirty="0">
                <a:solidFill>
                  <a:schemeClr val="bg1"/>
                </a:solidFill>
                <a:latin typeface="+mn-lt"/>
              </a:rPr>
              <a:t>OBJETIVO</a:t>
            </a:r>
          </a:p>
        </p:txBody>
      </p:sp>
      <p:sp>
        <p:nvSpPr>
          <p:cNvPr id="34" name="Rectangle 33"/>
          <p:cNvSpPr/>
          <p:nvPr/>
        </p:nvSpPr>
        <p:spPr>
          <a:xfrm>
            <a:off x="5497688" y="556108"/>
            <a:ext cx="28619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es-CR" b="1" dirty="0">
                <a:solidFill>
                  <a:srgbClr val="068FD0"/>
                </a:solidFill>
              </a:rPr>
            </a:br>
            <a:endParaRPr lang="es-CR" b="1" dirty="0">
              <a:solidFill>
                <a:srgbClr val="068FD0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1136822" y="2306594"/>
            <a:ext cx="2479589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845643" y="1202439"/>
            <a:ext cx="3781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R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FAF6AF8-BE44-464A-84D0-B607E6E6F320}"/>
              </a:ext>
            </a:extLst>
          </p:cNvPr>
          <p:cNvSpPr txBox="1"/>
          <p:nvPr/>
        </p:nvSpPr>
        <p:spPr>
          <a:xfrm>
            <a:off x="6389648" y="1629561"/>
            <a:ext cx="54685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2">
                    <a:lumMod val="50000"/>
                  </a:schemeClr>
                </a:solidFill>
              </a:rPr>
              <a:t>Establecer un modelo de gobernanza marina eficiente que garantice la participación ciudadana y la coordinación interinstitucional.</a:t>
            </a:r>
            <a:endParaRPr lang="es-CR" b="1" dirty="0">
              <a:solidFill>
                <a:schemeClr val="bg2">
                  <a:lumMod val="50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58665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825176" y="400151"/>
            <a:ext cx="3795462" cy="6906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CR" sz="3200" b="1" dirty="0">
                <a:solidFill>
                  <a:schemeClr val="accent1">
                    <a:lumMod val="75000"/>
                  </a:schemeClr>
                </a:solidFill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GOBERNANZA</a:t>
            </a:r>
            <a:endParaRPr lang="es-CR" sz="32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4830" y="4795736"/>
            <a:ext cx="2887170" cy="206226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76012" y="1192633"/>
            <a:ext cx="23732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NECESIDADES	</a:t>
            </a:r>
            <a:endParaRPr lang="es-CR" sz="2800" b="1" dirty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6639" y="1669686"/>
            <a:ext cx="5532031" cy="470139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838832" y="1915907"/>
            <a:ext cx="48108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chemeClr val="bg1"/>
                </a:solidFill>
                <a:latin typeface="+mj-lt"/>
              </a:rPr>
              <a:t>Formalizar espacios de participación</a:t>
            </a:r>
            <a:endParaRPr lang="es-CR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38832" y="2826490"/>
            <a:ext cx="48108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chemeClr val="bg1"/>
                </a:solidFill>
                <a:latin typeface="+mj-lt"/>
              </a:rPr>
              <a:t>Brindar respuesta rápida</a:t>
            </a:r>
            <a:endParaRPr lang="es-CR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838832" y="3750693"/>
            <a:ext cx="44484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chemeClr val="bg1"/>
                </a:solidFill>
                <a:latin typeface="+mj-lt"/>
              </a:rPr>
              <a:t>Crear puentes</a:t>
            </a:r>
            <a:endParaRPr lang="es-CR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838437" y="4608646"/>
            <a:ext cx="44484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chemeClr val="bg1"/>
                </a:solidFill>
                <a:latin typeface="+mj-lt"/>
              </a:rPr>
              <a:t>Coordinación constante</a:t>
            </a:r>
            <a:endParaRPr lang="es-CR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838437" y="5547364"/>
            <a:ext cx="44484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chemeClr val="bg1"/>
                </a:solidFill>
                <a:latin typeface="+mj-lt"/>
              </a:rPr>
              <a:t>Maximizar recursos</a:t>
            </a:r>
            <a:endParaRPr lang="es-CR" sz="2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179990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825176" y="400151"/>
            <a:ext cx="3795462" cy="6906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CR" sz="3200" b="1" dirty="0">
                <a:solidFill>
                  <a:schemeClr val="accent1">
                    <a:lumMod val="75000"/>
                  </a:schemeClr>
                </a:solidFill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GOBERNANZA</a:t>
            </a:r>
            <a:endParaRPr lang="es-CR" sz="32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4830" y="4795736"/>
            <a:ext cx="2887170" cy="2062264"/>
          </a:xfrm>
          <a:prstGeom prst="rect">
            <a:avLst/>
          </a:prstGeom>
        </p:spPr>
      </p:pic>
      <p:grpSp>
        <p:nvGrpSpPr>
          <p:cNvPr id="32" name="Group 31"/>
          <p:cNvGrpSpPr/>
          <p:nvPr/>
        </p:nvGrpSpPr>
        <p:grpSpPr>
          <a:xfrm>
            <a:off x="57665" y="1237899"/>
            <a:ext cx="5470621" cy="4883803"/>
            <a:chOff x="31068" y="1787094"/>
            <a:chExt cx="5088163" cy="454237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68" y="2085812"/>
              <a:ext cx="4993417" cy="4243653"/>
            </a:xfrm>
            <a:prstGeom prst="rect">
              <a:avLst/>
            </a:prstGeom>
          </p:spPr>
        </p:pic>
        <p:grpSp>
          <p:nvGrpSpPr>
            <p:cNvPr id="31" name="Group 30"/>
            <p:cNvGrpSpPr/>
            <p:nvPr/>
          </p:nvGrpSpPr>
          <p:grpSpPr>
            <a:xfrm>
              <a:off x="474638" y="1787094"/>
              <a:ext cx="4644593" cy="4196929"/>
              <a:chOff x="474638" y="1787094"/>
              <a:chExt cx="4644593" cy="4196929"/>
            </a:xfrm>
          </p:grpSpPr>
          <p:sp>
            <p:nvSpPr>
              <p:cNvPr id="3" name="TextBox 2"/>
              <p:cNvSpPr txBox="1"/>
              <p:nvPr/>
            </p:nvSpPr>
            <p:spPr>
              <a:xfrm>
                <a:off x="1359003" y="1787094"/>
                <a:ext cx="185143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" sz="2000" b="1" dirty="0">
                    <a:solidFill>
                      <a:schemeClr val="bg2">
                        <a:lumMod val="50000"/>
                      </a:schemeClr>
                    </a:solidFill>
                    <a:latin typeface="+mj-lt"/>
                  </a:rPr>
                  <a:t>NECESIDADES	</a:t>
                </a:r>
                <a:endParaRPr lang="es-CR" sz="2000" b="1" dirty="0">
                  <a:solidFill>
                    <a:schemeClr val="bg2">
                      <a:lumMod val="50000"/>
                    </a:schemeClr>
                  </a:solidFill>
                  <a:latin typeface="+mj-lt"/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496387" y="2351329"/>
                <a:ext cx="4622844" cy="4007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2200" dirty="0">
                    <a:solidFill>
                      <a:schemeClr val="bg1"/>
                    </a:solidFill>
                    <a:latin typeface="+mj-lt"/>
                  </a:rPr>
                  <a:t>Formalizar espacios de participación</a:t>
                </a:r>
                <a:endParaRPr lang="es-CR" sz="2200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508126" y="3117189"/>
                <a:ext cx="4428047" cy="4007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2200" dirty="0">
                    <a:solidFill>
                      <a:schemeClr val="bg1"/>
                    </a:solidFill>
                    <a:latin typeface="+mj-lt"/>
                  </a:rPr>
                  <a:t>Brindar respuesta rápida</a:t>
                </a:r>
                <a:endParaRPr lang="es-CR" sz="2200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496387" y="3961594"/>
                <a:ext cx="3470279" cy="4007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2200" dirty="0">
                    <a:solidFill>
                      <a:schemeClr val="bg1"/>
                    </a:solidFill>
                    <a:latin typeface="+mj-lt"/>
                  </a:rPr>
                  <a:t>Crear puentes</a:t>
                </a:r>
                <a:endParaRPr lang="es-CR" sz="2200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474638" y="4785019"/>
                <a:ext cx="3470279" cy="4007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2200" dirty="0">
                    <a:solidFill>
                      <a:schemeClr val="bg1"/>
                    </a:solidFill>
                    <a:latin typeface="+mj-lt"/>
                  </a:rPr>
                  <a:t>Coordinación constante</a:t>
                </a:r>
                <a:endParaRPr lang="es-CR" sz="2200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508126" y="5583260"/>
                <a:ext cx="3470279" cy="4007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2200" dirty="0">
                    <a:solidFill>
                      <a:schemeClr val="bg1"/>
                    </a:solidFill>
                    <a:latin typeface="+mj-lt"/>
                  </a:rPr>
                  <a:t>Maximizar recursos</a:t>
                </a:r>
                <a:endParaRPr lang="es-CR" sz="2200" dirty="0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</p:grpSp>
      <p:grpSp>
        <p:nvGrpSpPr>
          <p:cNvPr id="30" name="Group 29"/>
          <p:cNvGrpSpPr/>
          <p:nvPr/>
        </p:nvGrpSpPr>
        <p:grpSpPr>
          <a:xfrm>
            <a:off x="5427393" y="1233059"/>
            <a:ext cx="5354911" cy="4882512"/>
            <a:chOff x="4414690" y="1141876"/>
            <a:chExt cx="5532031" cy="5044007"/>
          </a:xfrm>
        </p:grpSpPr>
        <p:sp>
          <p:nvSpPr>
            <p:cNvPr id="13" name="TextBox 12"/>
            <p:cNvSpPr txBox="1"/>
            <p:nvPr/>
          </p:nvSpPr>
          <p:spPr>
            <a:xfrm>
              <a:off x="5994061" y="1141876"/>
              <a:ext cx="2373286" cy="4133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000" dirty="0">
                  <a:solidFill>
                    <a:schemeClr val="bg2">
                      <a:lumMod val="50000"/>
                    </a:schemeClr>
                  </a:solidFill>
                </a:rPr>
                <a:t>RESPUESTAS</a:t>
              </a:r>
              <a:endParaRPr lang="es-CR" sz="2000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4690" y="1484487"/>
              <a:ext cx="5532031" cy="4701396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4966144" y="1773588"/>
              <a:ext cx="481089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200" dirty="0">
                  <a:solidFill>
                    <a:schemeClr val="bg1"/>
                  </a:solidFill>
                  <a:latin typeface="+mj-lt"/>
                </a:rPr>
                <a:t>Espacios regionales de participación </a:t>
              </a:r>
              <a:endParaRPr lang="es-CR" sz="22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956488" y="2625267"/>
              <a:ext cx="481089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R" sz="2200" dirty="0">
                  <a:solidFill>
                    <a:schemeClr val="bg1"/>
                  </a:solidFill>
                  <a:latin typeface="+mj-lt"/>
                </a:rPr>
                <a:t>Contacto directo con sociedad civil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966144" y="3588597"/>
              <a:ext cx="481050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200" dirty="0">
                  <a:solidFill>
                    <a:schemeClr val="bg1"/>
                  </a:solidFill>
                  <a:latin typeface="+mj-lt"/>
                </a:rPr>
                <a:t>Acceso a información, transparencia </a:t>
              </a:r>
              <a:endParaRPr lang="es-CR" sz="22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956488" y="4493730"/>
              <a:ext cx="444843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200" dirty="0">
                  <a:solidFill>
                    <a:schemeClr val="bg1"/>
                  </a:solidFill>
                  <a:latin typeface="+mj-lt"/>
                </a:rPr>
                <a:t>Equipo permanente de ministros </a:t>
              </a:r>
              <a:endParaRPr lang="es-CR" sz="22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956488" y="5349656"/>
              <a:ext cx="444843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200" dirty="0">
                  <a:solidFill>
                    <a:schemeClr val="bg1"/>
                  </a:solidFill>
                  <a:latin typeface="+mj-lt"/>
                </a:rPr>
                <a:t>Estructuras existentes</a:t>
              </a:r>
              <a:endParaRPr lang="es-CR" sz="2200" dirty="0">
                <a:solidFill>
                  <a:schemeClr val="bg1"/>
                </a:solidFill>
                <a:latin typeface="+mj-lt"/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20323" y="1602134"/>
              <a:ext cx="670034" cy="693795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25476" y="2494980"/>
              <a:ext cx="670034" cy="693795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73401" y="3417480"/>
              <a:ext cx="670034" cy="693795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48856" y="4347267"/>
              <a:ext cx="670034" cy="693795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48856" y="5239058"/>
              <a:ext cx="670034" cy="693795"/>
            </a:xfrm>
            <a:prstGeom prst="rect">
              <a:avLst/>
            </a:prstGeom>
          </p:spPr>
        </p:pic>
      </p:grpSp>
      <p:cxnSp>
        <p:nvCxnSpPr>
          <p:cNvPr id="11" name="Straight Arrow Connector 10"/>
          <p:cNvCxnSpPr/>
          <p:nvPr/>
        </p:nvCxnSpPr>
        <p:spPr>
          <a:xfrm>
            <a:off x="5223486" y="2116336"/>
            <a:ext cx="609600" cy="0"/>
          </a:xfrm>
          <a:prstGeom prst="straightConnector1">
            <a:avLst/>
          </a:prstGeom>
          <a:ln w="38100">
            <a:solidFill>
              <a:srgbClr val="068FD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5209787" y="2919882"/>
            <a:ext cx="609600" cy="0"/>
          </a:xfrm>
          <a:prstGeom prst="straightConnector1">
            <a:avLst/>
          </a:prstGeom>
          <a:ln w="38100">
            <a:solidFill>
              <a:srgbClr val="068FD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5209787" y="3809988"/>
            <a:ext cx="609600" cy="0"/>
          </a:xfrm>
          <a:prstGeom prst="straightConnector1">
            <a:avLst/>
          </a:prstGeom>
          <a:ln w="38100">
            <a:solidFill>
              <a:srgbClr val="068FD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5209787" y="4684573"/>
            <a:ext cx="609600" cy="0"/>
          </a:xfrm>
          <a:prstGeom prst="straightConnector1">
            <a:avLst/>
          </a:prstGeom>
          <a:ln w="38100">
            <a:solidFill>
              <a:srgbClr val="068FD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5223486" y="5564459"/>
            <a:ext cx="609600" cy="0"/>
          </a:xfrm>
          <a:prstGeom prst="straightConnector1">
            <a:avLst/>
          </a:prstGeom>
          <a:ln w="38100">
            <a:solidFill>
              <a:srgbClr val="068FD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4449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4830" y="4795736"/>
            <a:ext cx="2887170" cy="2062264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849890" y="422063"/>
            <a:ext cx="3707913" cy="128404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CR" sz="2400" dirty="0">
                <a:solidFill>
                  <a:schemeClr val="bg2">
                    <a:lumMod val="75000"/>
                  </a:schemeClr>
                </a:solidFill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ELEMENTOS ACTUALES DE </a:t>
            </a:r>
            <a:r>
              <a:rPr lang="es-CR" sz="3600" b="1" dirty="0">
                <a:solidFill>
                  <a:schemeClr val="accent1">
                    <a:lumMod val="75000"/>
                  </a:schemeClr>
                </a:solidFill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LA GOBERNANZA</a:t>
            </a:r>
            <a:endParaRPr lang="es-CR" sz="36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18" y="2026509"/>
            <a:ext cx="11046196" cy="3869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8950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4830" y="4795736"/>
            <a:ext cx="2887170" cy="20622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7063" y="984597"/>
            <a:ext cx="8580163" cy="4842270"/>
          </a:xfrm>
          <a:prstGeom prst="rect">
            <a:avLst/>
          </a:prstGeom>
        </p:spPr>
      </p:pic>
      <p:sp>
        <p:nvSpPr>
          <p:cNvPr id="8" name="Título 1"/>
          <p:cNvSpPr txBox="1">
            <a:spLocks/>
          </p:cNvSpPr>
          <p:nvPr/>
        </p:nvSpPr>
        <p:spPr>
          <a:xfrm>
            <a:off x="849890" y="422064"/>
            <a:ext cx="2074542" cy="83008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CR" sz="2400" dirty="0">
                <a:solidFill>
                  <a:schemeClr val="bg2">
                    <a:lumMod val="75000"/>
                  </a:schemeClr>
                </a:solidFill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ZONIFICACIÓN </a:t>
            </a:r>
            <a:br>
              <a:rPr lang="es-CR" sz="3600" b="1" dirty="0">
                <a:solidFill>
                  <a:schemeClr val="accent1">
                    <a:lumMod val="75000"/>
                  </a:schemeClr>
                </a:solidFill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es-CR" sz="3600" b="1" dirty="0">
                <a:solidFill>
                  <a:schemeClr val="accent1">
                    <a:lumMod val="75000"/>
                  </a:schemeClr>
                </a:solidFill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MARINA</a:t>
            </a:r>
            <a:endParaRPr lang="es-CR" sz="36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9" name="Imagen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2" y="1486027"/>
            <a:ext cx="3605535" cy="3620434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1358381" y="4918927"/>
            <a:ext cx="2934559" cy="1815882"/>
            <a:chOff x="1248563" y="4616722"/>
            <a:chExt cx="2934559" cy="1815882"/>
          </a:xfrm>
        </p:grpSpPr>
        <p:sp>
          <p:nvSpPr>
            <p:cNvPr id="10" name="Elipse 6"/>
            <p:cNvSpPr/>
            <p:nvPr/>
          </p:nvSpPr>
          <p:spPr>
            <a:xfrm flipV="1">
              <a:off x="1248563" y="4717472"/>
              <a:ext cx="173569" cy="173569"/>
            </a:xfrm>
            <a:prstGeom prst="ellipse">
              <a:avLst/>
            </a:prstGeom>
            <a:solidFill>
              <a:srgbClr val="00BE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R"/>
            </a:p>
          </p:txBody>
        </p:sp>
        <p:sp>
          <p:nvSpPr>
            <p:cNvPr id="11" name="Elipse 7"/>
            <p:cNvSpPr/>
            <p:nvPr/>
          </p:nvSpPr>
          <p:spPr>
            <a:xfrm flipV="1">
              <a:off x="1248563" y="5437878"/>
              <a:ext cx="173569" cy="173569"/>
            </a:xfrm>
            <a:prstGeom prst="ellipse">
              <a:avLst/>
            </a:prstGeom>
            <a:solidFill>
              <a:srgbClr val="744C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R"/>
            </a:p>
          </p:txBody>
        </p:sp>
        <p:sp>
          <p:nvSpPr>
            <p:cNvPr id="12" name="CuadroTexto 8"/>
            <p:cNvSpPr txBox="1"/>
            <p:nvPr/>
          </p:nvSpPr>
          <p:spPr>
            <a:xfrm>
              <a:off x="1434735" y="4616722"/>
              <a:ext cx="2748387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dirty="0">
                  <a:solidFill>
                    <a:schemeClr val="bg2">
                      <a:lumMod val="50000"/>
                    </a:schemeClr>
                  </a:solidFill>
                  <a:latin typeface="+mj-lt"/>
                </a:rPr>
                <a:t>AMUM Pacíﬁco Norte</a:t>
              </a:r>
            </a:p>
            <a:p>
              <a:r>
                <a:rPr lang="pt-BR" sz="1600" dirty="0">
                  <a:solidFill>
                    <a:schemeClr val="bg2">
                      <a:lumMod val="50000"/>
                    </a:schemeClr>
                  </a:solidFill>
                  <a:latin typeface="+mj-lt"/>
                </a:rPr>
                <a:t>AMUM Pacíﬁco Central</a:t>
              </a:r>
            </a:p>
            <a:p>
              <a:r>
                <a:rPr lang="pt-BR" sz="1600" dirty="0">
                  <a:solidFill>
                    <a:schemeClr val="bg2">
                      <a:lumMod val="50000"/>
                    </a:schemeClr>
                  </a:solidFill>
                  <a:latin typeface="+mj-lt"/>
                </a:rPr>
                <a:t>AMUM Pacíﬁco Sur</a:t>
              </a:r>
            </a:p>
            <a:p>
              <a:r>
                <a:rPr lang="pt-BR" sz="1600" dirty="0">
                  <a:solidFill>
                    <a:schemeClr val="bg2">
                      <a:lumMod val="50000"/>
                    </a:schemeClr>
                  </a:solidFill>
                  <a:latin typeface="+mj-lt"/>
                </a:rPr>
                <a:t>AMUM Caribe</a:t>
              </a:r>
            </a:p>
            <a:p>
              <a:r>
                <a:rPr lang="pt-BR" sz="1600" dirty="0">
                  <a:solidFill>
                    <a:schemeClr val="bg2">
                      <a:lumMod val="50000"/>
                    </a:schemeClr>
                  </a:solidFill>
                  <a:latin typeface="+mj-lt"/>
                </a:rPr>
                <a:t>AMUM Isla del Coco</a:t>
              </a:r>
            </a:p>
            <a:p>
              <a:br>
                <a:rPr lang="pt-BR" sz="1600" dirty="0">
                  <a:solidFill>
                    <a:schemeClr val="bg2">
                      <a:lumMod val="50000"/>
                    </a:schemeClr>
                  </a:solidFill>
                  <a:latin typeface="+mj-lt"/>
                </a:rPr>
              </a:br>
              <a:endParaRPr lang="es-CR" sz="1600" dirty="0">
                <a:solidFill>
                  <a:schemeClr val="bg2">
                    <a:lumMod val="50000"/>
                  </a:scheme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4" name="Elipse 9"/>
            <p:cNvSpPr/>
            <p:nvPr/>
          </p:nvSpPr>
          <p:spPr>
            <a:xfrm flipV="1">
              <a:off x="1248563" y="5675557"/>
              <a:ext cx="173569" cy="173569"/>
            </a:xfrm>
            <a:prstGeom prst="ellipse">
              <a:avLst/>
            </a:prstGeom>
            <a:solidFill>
              <a:srgbClr val="007F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s-CR" dirty="0"/>
            </a:p>
          </p:txBody>
        </p:sp>
        <p:sp>
          <p:nvSpPr>
            <p:cNvPr id="15" name="Elipse 10"/>
            <p:cNvSpPr/>
            <p:nvPr/>
          </p:nvSpPr>
          <p:spPr>
            <a:xfrm flipV="1">
              <a:off x="1248563" y="4954915"/>
              <a:ext cx="173569" cy="173569"/>
            </a:xfrm>
            <a:prstGeom prst="ellipse">
              <a:avLst/>
            </a:prstGeom>
            <a:solidFill>
              <a:srgbClr val="006C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s-CR" dirty="0"/>
            </a:p>
          </p:txBody>
        </p:sp>
        <p:sp>
          <p:nvSpPr>
            <p:cNvPr id="16" name="Elipse 11"/>
            <p:cNvSpPr/>
            <p:nvPr/>
          </p:nvSpPr>
          <p:spPr>
            <a:xfrm flipV="1">
              <a:off x="1248563" y="5194743"/>
              <a:ext cx="173569" cy="173569"/>
            </a:xfrm>
            <a:prstGeom prst="ellipse">
              <a:avLst/>
            </a:prstGeom>
            <a:solidFill>
              <a:srgbClr val="6AC5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s-CR" dirty="0"/>
            </a:p>
          </p:txBody>
        </p:sp>
      </p:grpSp>
      <p:cxnSp>
        <p:nvCxnSpPr>
          <p:cNvPr id="18" name="Straight Connector 17"/>
          <p:cNvCxnSpPr/>
          <p:nvPr/>
        </p:nvCxnSpPr>
        <p:spPr>
          <a:xfrm>
            <a:off x="3984771" y="1602297"/>
            <a:ext cx="0" cy="4731391"/>
          </a:xfrm>
          <a:prstGeom prst="line">
            <a:avLst/>
          </a:prstGeom>
          <a:ln w="1270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92633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931765" y="210040"/>
            <a:ext cx="1470275" cy="105019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3851" y="1470276"/>
            <a:ext cx="9267825" cy="4343400"/>
          </a:xfrm>
          <a:prstGeom prst="rect">
            <a:avLst/>
          </a:prstGeom>
        </p:spPr>
      </p:pic>
      <p:sp>
        <p:nvSpPr>
          <p:cNvPr id="10" name="Título 1"/>
          <p:cNvSpPr txBox="1">
            <a:spLocks/>
          </p:cNvSpPr>
          <p:nvPr/>
        </p:nvSpPr>
        <p:spPr>
          <a:xfrm>
            <a:off x="841650" y="735138"/>
            <a:ext cx="4867171" cy="51074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CR" sz="2400" b="1" dirty="0">
                <a:solidFill>
                  <a:schemeClr val="bg1"/>
                </a:solidFill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COMISIÓN NACIONAL DEL MAR</a:t>
            </a:r>
            <a:endParaRPr lang="es-CR" sz="240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808112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4830" y="4795736"/>
            <a:ext cx="2887170" cy="2062264"/>
          </a:xfrm>
          <a:prstGeom prst="rect">
            <a:avLst/>
          </a:prstGeom>
        </p:spPr>
      </p:pic>
      <p:sp>
        <p:nvSpPr>
          <p:cNvPr id="8" name="Título 1"/>
          <p:cNvSpPr txBox="1">
            <a:spLocks/>
          </p:cNvSpPr>
          <p:nvPr/>
        </p:nvSpPr>
        <p:spPr>
          <a:xfrm>
            <a:off x="742797" y="255879"/>
            <a:ext cx="5468533" cy="129564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CR" sz="3600" dirty="0">
                <a:solidFill>
                  <a:schemeClr val="bg2">
                    <a:lumMod val="50000"/>
                  </a:schemeClr>
                </a:solidFill>
              </a:rPr>
              <a:t>SECRETARÍA Y ARTICULACIÓN </a:t>
            </a:r>
            <a:r>
              <a:rPr lang="es-CR" sz="3600" b="1" dirty="0">
                <a:solidFill>
                  <a:srgbClr val="006C9D"/>
                </a:solidFill>
                <a:latin typeface="+mn-lt"/>
              </a:rPr>
              <a:t>DEL MODELO</a:t>
            </a:r>
          </a:p>
        </p:txBody>
      </p:sp>
      <p:sp>
        <p:nvSpPr>
          <p:cNvPr id="34" name="Rectangle 33"/>
          <p:cNvSpPr/>
          <p:nvPr/>
        </p:nvSpPr>
        <p:spPr>
          <a:xfrm>
            <a:off x="5497688" y="556108"/>
            <a:ext cx="28619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es-CR" b="1" dirty="0">
                <a:solidFill>
                  <a:srgbClr val="068FD0"/>
                </a:solidFill>
              </a:rPr>
            </a:br>
            <a:endParaRPr lang="es-CR" b="1" dirty="0">
              <a:solidFill>
                <a:srgbClr val="068FD0"/>
              </a:solidFill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539" y="1717706"/>
            <a:ext cx="7085700" cy="4605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5180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526130" y="0"/>
            <a:ext cx="12191999" cy="685799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17762" y="-1"/>
            <a:ext cx="8714087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733272" y="-229896"/>
            <a:ext cx="5468533" cy="129564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CR" sz="3600" b="1" dirty="0">
                <a:solidFill>
                  <a:srgbClr val="006C9D"/>
                </a:solidFill>
                <a:latin typeface="+mn-lt"/>
              </a:rPr>
              <a:t>EL MODELO</a:t>
            </a:r>
          </a:p>
        </p:txBody>
      </p:sp>
      <p:sp>
        <p:nvSpPr>
          <p:cNvPr id="34" name="Rectangle 33"/>
          <p:cNvSpPr/>
          <p:nvPr/>
        </p:nvSpPr>
        <p:spPr>
          <a:xfrm>
            <a:off x="5497688" y="556108"/>
            <a:ext cx="28619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es-CR" b="1" dirty="0">
                <a:solidFill>
                  <a:srgbClr val="068FD0"/>
                </a:solidFill>
              </a:rPr>
            </a:br>
            <a:endParaRPr lang="es-CR" b="1" dirty="0">
              <a:solidFill>
                <a:srgbClr val="068FD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0056" y="499200"/>
            <a:ext cx="3555982" cy="5932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70660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894</TotalTime>
  <Words>123</Words>
  <Application>Microsoft Macintosh PowerPoint</Application>
  <PresentationFormat>Widescreen</PresentationFormat>
  <Paragraphs>45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Tema de Office</vt:lpstr>
      <vt:lpstr>HACIA LA GOBERNANZA DE LOS MARES EN LA COSTA RICA DEL BICENTENARIO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Estableciendo un nuevo modelo de Gobernanza Marina</dc:title>
  <dc:creator>Arte-1</dc:creator>
  <cp:lastModifiedBy>Silvia Matamoros Pacheco</cp:lastModifiedBy>
  <cp:revision>50</cp:revision>
  <dcterms:created xsi:type="dcterms:W3CDTF">2019-05-16T15:28:35Z</dcterms:created>
  <dcterms:modified xsi:type="dcterms:W3CDTF">2019-05-20T22:32:40Z</dcterms:modified>
</cp:coreProperties>
</file>