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323" r:id="rId3"/>
    <p:sldId id="314" r:id="rId4"/>
    <p:sldId id="315" r:id="rId5"/>
    <p:sldId id="318" r:id="rId6"/>
    <p:sldId id="493" r:id="rId7"/>
    <p:sldId id="495" r:id="rId8"/>
    <p:sldId id="501" r:id="rId9"/>
    <p:sldId id="502" r:id="rId10"/>
    <p:sldId id="256" r:id="rId11"/>
    <p:sldId id="325" r:id="rId12"/>
    <p:sldId id="336" r:id="rId13"/>
    <p:sldId id="497" r:id="rId14"/>
    <p:sldId id="257" r:id="rId15"/>
    <p:sldId id="259" r:id="rId16"/>
    <p:sldId id="500" r:id="rId17"/>
    <p:sldId id="503" r:id="rId18"/>
    <p:sldId id="505" r:id="rId19"/>
    <p:sldId id="499" r:id="rId20"/>
    <p:sldId id="504" r:id="rId21"/>
    <p:sldId id="490" r:id="rId22"/>
    <p:sldId id="261" r:id="rId23"/>
    <p:sldId id="274" r:id="rId2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D2C"/>
    <a:srgbClr val="4A4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24" autoAdjust="0"/>
  </p:normalViewPr>
  <p:slideViewPr>
    <p:cSldViewPr snapToGrid="0" snapToObjects="1">
      <p:cViewPr varScale="1">
        <p:scale>
          <a:sx n="92" d="100"/>
          <a:sy n="92" d="100"/>
        </p:scale>
        <p:origin x="942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/>
              <a:t>Producción documental en </a:t>
            </a:r>
            <a:r>
              <a:rPr lang="es-ES" sz="1800" dirty="0" err="1"/>
              <a:t>Adm</a:t>
            </a:r>
            <a:r>
              <a:rPr lang="es-ES" sz="1800" dirty="0"/>
              <a:t>. Central 2021 – En Adelante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Producción documental en Gob. Central - 2021 en adelante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2-4F71-8089-DB47CB7D2E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0-443E-88C8-2B97ED0156DE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4A4A49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Soporte papel</c:v>
                </c:pt>
                <c:pt idx="1">
                  <c:v>Soporte electrónico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0-443E-88C8-2B97ED015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F0D73-F33B-446F-AA49-85A5D8DD3EC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0B2BAA-822B-4C22-8272-035A4EFC0D8E}">
      <dgm:prSet custT="1"/>
      <dgm:spPr/>
      <dgm:t>
        <a:bodyPr/>
        <a:lstStyle/>
        <a:p>
          <a:r>
            <a:rPr lang="es-CR" sz="1400" dirty="0"/>
            <a:t>Estrategia de </a:t>
          </a:r>
          <a:r>
            <a:rPr lang="es-CR" sz="1400" dirty="0" err="1"/>
            <a:t>Transform</a:t>
          </a:r>
          <a:r>
            <a:rPr lang="es-CR" sz="1400" dirty="0"/>
            <a:t>. Digital hacia la CR del Bicentenario 4.0.</a:t>
          </a:r>
        </a:p>
      </dgm:t>
    </dgm:pt>
    <dgm:pt modelId="{25ED513D-0E65-4488-B739-3D1A7B6ED2A2}" type="parTrans" cxnId="{C9F8AD89-1E08-435A-BCB5-7BB6AD01DF37}">
      <dgm:prSet/>
      <dgm:spPr/>
      <dgm:t>
        <a:bodyPr/>
        <a:lstStyle/>
        <a:p>
          <a:endParaRPr lang="en-US" sz="2000"/>
        </a:p>
      </dgm:t>
    </dgm:pt>
    <dgm:pt modelId="{FA86CED7-4192-42BE-A098-264E4BD2E763}" type="sibTrans" cxnId="{C9F8AD89-1E08-435A-BCB5-7BB6AD01DF37}">
      <dgm:prSet/>
      <dgm:spPr/>
      <dgm:t>
        <a:bodyPr/>
        <a:lstStyle/>
        <a:p>
          <a:endParaRPr lang="en-US" sz="2000"/>
        </a:p>
      </dgm:t>
    </dgm:pt>
    <dgm:pt modelId="{2C104633-629B-4376-90EA-F20A90477AC0}">
      <dgm:prSet custT="1"/>
      <dgm:spPr/>
      <dgm:t>
        <a:bodyPr/>
        <a:lstStyle/>
        <a:p>
          <a:r>
            <a:rPr lang="es-CR" sz="1600" dirty="0"/>
            <a:t>Directriz 019-MP-MICITT.</a:t>
          </a:r>
          <a:endParaRPr lang="en-US" sz="1600" dirty="0"/>
        </a:p>
      </dgm:t>
    </dgm:pt>
    <dgm:pt modelId="{6CF55173-90F2-42A1-A42B-2258CF42A773}" type="parTrans" cxnId="{B77E0D60-FF44-4231-A5F3-882B9AED3AE2}">
      <dgm:prSet/>
      <dgm:spPr/>
      <dgm:t>
        <a:bodyPr/>
        <a:lstStyle/>
        <a:p>
          <a:endParaRPr lang="en-US" sz="2000"/>
        </a:p>
      </dgm:t>
    </dgm:pt>
    <dgm:pt modelId="{3B011F21-63B5-4B85-96EB-6EB7F1776E51}" type="sibTrans" cxnId="{B77E0D60-FF44-4231-A5F3-882B9AED3AE2}">
      <dgm:prSet/>
      <dgm:spPr/>
      <dgm:t>
        <a:bodyPr/>
        <a:lstStyle/>
        <a:p>
          <a:endParaRPr lang="en-US" sz="2000"/>
        </a:p>
      </dgm:t>
    </dgm:pt>
    <dgm:pt modelId="{A41E18BD-CC0E-481E-9986-3BCCC0CB58E4}">
      <dgm:prSet custT="1"/>
      <dgm:spPr/>
      <dgm:t>
        <a:bodyPr/>
        <a:lstStyle/>
        <a:p>
          <a:r>
            <a:rPr lang="en-US" sz="1600" dirty="0" err="1"/>
            <a:t>Visión</a:t>
          </a:r>
          <a:r>
            <a:rPr lang="en-US" sz="1600" dirty="0"/>
            <a:t> de </a:t>
          </a:r>
          <a:r>
            <a:rPr lang="en-US" sz="1600" dirty="0" err="1"/>
            <a:t>liderazgo</a:t>
          </a:r>
          <a:r>
            <a:rPr lang="en-US" sz="1600" dirty="0"/>
            <a:t> </a:t>
          </a:r>
          <a:r>
            <a:rPr lang="en-US" sz="1600" dirty="0" err="1"/>
            <a:t>mundial</a:t>
          </a:r>
          <a:r>
            <a:rPr lang="en-US" sz="1600" dirty="0"/>
            <a:t> </a:t>
          </a:r>
          <a:r>
            <a:rPr lang="en-US" sz="1600" dirty="0" err="1"/>
            <a:t>en</a:t>
          </a:r>
          <a:r>
            <a:rPr lang="en-US" sz="1600" dirty="0"/>
            <a:t> </a:t>
          </a:r>
          <a:r>
            <a:rPr lang="en-US" sz="1600" dirty="0" err="1"/>
            <a:t>materia</a:t>
          </a:r>
          <a:r>
            <a:rPr lang="en-US" sz="1600" dirty="0"/>
            <a:t> </a:t>
          </a:r>
          <a:r>
            <a:rPr lang="en-US" sz="1600" dirty="0" err="1"/>
            <a:t>ambiental</a:t>
          </a:r>
          <a:r>
            <a:rPr lang="en-US" sz="1600" dirty="0"/>
            <a:t> de CR.</a:t>
          </a:r>
        </a:p>
      </dgm:t>
    </dgm:pt>
    <dgm:pt modelId="{E61AA93D-28E3-4237-9371-1BD68837B869}" type="parTrans" cxnId="{29BAAFF7-BF2B-46F9-8E3F-BD5DA9E97ED2}">
      <dgm:prSet/>
      <dgm:spPr/>
      <dgm:t>
        <a:bodyPr/>
        <a:lstStyle/>
        <a:p>
          <a:endParaRPr lang="es-ES"/>
        </a:p>
      </dgm:t>
    </dgm:pt>
    <dgm:pt modelId="{0177C56C-FB6D-4A2F-BEEE-184DA5DD4D38}" type="sibTrans" cxnId="{29BAAFF7-BF2B-46F9-8E3F-BD5DA9E97ED2}">
      <dgm:prSet/>
      <dgm:spPr/>
      <dgm:t>
        <a:bodyPr/>
        <a:lstStyle/>
        <a:p>
          <a:endParaRPr lang="es-ES"/>
        </a:p>
      </dgm:t>
    </dgm:pt>
    <dgm:pt modelId="{3D641F7E-389A-4082-8656-CDA6D40770AE}">
      <dgm:prSet custT="1"/>
      <dgm:spPr/>
      <dgm:t>
        <a:bodyPr/>
        <a:lstStyle/>
        <a:p>
          <a:r>
            <a:rPr lang="es-CR" sz="1600" dirty="0"/>
            <a:t>Objetivos 2010-2020 de la Junta </a:t>
          </a:r>
          <a:r>
            <a:rPr lang="es-CR" sz="1600" dirty="0" err="1"/>
            <a:t>Adm</a:t>
          </a:r>
          <a:r>
            <a:rPr lang="es-CR" sz="1600" dirty="0"/>
            <a:t>. del AN.</a:t>
          </a:r>
        </a:p>
      </dgm:t>
    </dgm:pt>
    <dgm:pt modelId="{CA728B62-802D-4CEC-BA8B-15A8990D62A5}" type="sibTrans" cxnId="{B0C23DF8-F351-4DE3-B4B2-F90649CB3FA2}">
      <dgm:prSet/>
      <dgm:spPr/>
      <dgm:t>
        <a:bodyPr/>
        <a:lstStyle/>
        <a:p>
          <a:endParaRPr lang="en-US" sz="2000"/>
        </a:p>
      </dgm:t>
    </dgm:pt>
    <dgm:pt modelId="{B9582AC9-61B6-40AA-9E9D-C16E6410B916}" type="parTrans" cxnId="{B0C23DF8-F351-4DE3-B4B2-F90649CB3FA2}">
      <dgm:prSet/>
      <dgm:spPr/>
      <dgm:t>
        <a:bodyPr/>
        <a:lstStyle/>
        <a:p>
          <a:endParaRPr lang="en-US" sz="2000"/>
        </a:p>
      </dgm:t>
    </dgm:pt>
    <dgm:pt modelId="{E94DB4EE-72AA-41A0-A172-5998807862B1}">
      <dgm:prSet custT="1"/>
      <dgm:spPr/>
      <dgm:t>
        <a:bodyPr/>
        <a:lstStyle/>
        <a:p>
          <a:r>
            <a:rPr lang="es-CR" sz="1600" dirty="0"/>
            <a:t>Gobierno Abierto – Transparencia y Rendición de Cuentas.</a:t>
          </a:r>
          <a:endParaRPr lang="en-US" sz="1600" dirty="0"/>
        </a:p>
      </dgm:t>
    </dgm:pt>
    <dgm:pt modelId="{DFD145AD-88C8-4765-BC3A-546BB90DAA93}" type="parTrans" cxnId="{30C2D314-5260-4EF1-8168-B786FD057338}">
      <dgm:prSet/>
      <dgm:spPr/>
      <dgm:t>
        <a:bodyPr/>
        <a:lstStyle/>
        <a:p>
          <a:endParaRPr lang="en-US"/>
        </a:p>
      </dgm:t>
    </dgm:pt>
    <dgm:pt modelId="{1FCD1775-C4BC-4ACF-B3C5-1579B56B33EE}" type="sibTrans" cxnId="{30C2D314-5260-4EF1-8168-B786FD057338}">
      <dgm:prSet/>
      <dgm:spPr/>
      <dgm:t>
        <a:bodyPr/>
        <a:lstStyle/>
        <a:p>
          <a:endParaRPr lang="en-US"/>
        </a:p>
      </dgm:t>
    </dgm:pt>
    <dgm:pt modelId="{DE6538FB-688E-4323-9E42-1922C22ED53B}">
      <dgm:prSet custT="1"/>
      <dgm:spPr/>
      <dgm:t>
        <a:bodyPr/>
        <a:lstStyle/>
        <a:p>
          <a:r>
            <a:rPr lang="es-CR" sz="1400" dirty="0"/>
            <a:t>Objetivos de Desarrollo Sostenible</a:t>
          </a:r>
        </a:p>
      </dgm:t>
    </dgm:pt>
    <dgm:pt modelId="{40247929-03D4-4F86-91C1-110E4246250E}" type="parTrans" cxnId="{4B743CA5-AE73-40F0-A7DC-09C0C83D218D}">
      <dgm:prSet/>
      <dgm:spPr/>
      <dgm:t>
        <a:bodyPr/>
        <a:lstStyle/>
        <a:p>
          <a:endParaRPr lang="en-US"/>
        </a:p>
      </dgm:t>
    </dgm:pt>
    <dgm:pt modelId="{140B42AA-FA72-4134-8008-862BC7A20114}" type="sibTrans" cxnId="{4B743CA5-AE73-40F0-A7DC-09C0C83D218D}">
      <dgm:prSet/>
      <dgm:spPr/>
      <dgm:t>
        <a:bodyPr/>
        <a:lstStyle/>
        <a:p>
          <a:endParaRPr lang="en-US"/>
        </a:p>
      </dgm:t>
    </dgm:pt>
    <dgm:pt modelId="{7AE79EAF-88EE-4F0E-BD7E-D2BCB55CB278}" type="pres">
      <dgm:prSet presAssocID="{90AF0D73-F33B-446F-AA49-85A5D8DD3E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F10688-4CD2-4C05-B7A2-60A21FE70CB3}" type="pres">
      <dgm:prSet presAssocID="{DE6538FB-688E-4323-9E42-1922C22ED5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086479-5A60-4686-8CD8-8E32B72C31A4}" type="pres">
      <dgm:prSet presAssocID="{140B42AA-FA72-4134-8008-862BC7A20114}" presName="spacer" presStyleCnt="0"/>
      <dgm:spPr/>
    </dgm:pt>
    <dgm:pt modelId="{DED84BFD-21B0-4F2F-8B80-76304073834B}" type="pres">
      <dgm:prSet presAssocID="{CB0B2BAA-822B-4C22-8272-035A4EFC0D8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2592E-AC04-4CFF-BA4E-589F31813A68}" type="pres">
      <dgm:prSet presAssocID="{FA86CED7-4192-42BE-A098-264E4BD2E763}" presName="spacer" presStyleCnt="0"/>
      <dgm:spPr/>
    </dgm:pt>
    <dgm:pt modelId="{E3C150D3-D451-4D15-AD7A-A2FD4ECDD01A}" type="pres">
      <dgm:prSet presAssocID="{3D641F7E-389A-4082-8656-CDA6D40770A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2FBDE9-FC0A-407C-93D9-E97BC9F39761}" type="pres">
      <dgm:prSet presAssocID="{CA728B62-802D-4CEC-BA8B-15A8990D62A5}" presName="spacer" presStyleCnt="0"/>
      <dgm:spPr/>
    </dgm:pt>
    <dgm:pt modelId="{F24420EE-4F93-4C38-9E80-878524D9DFFA}" type="pres">
      <dgm:prSet presAssocID="{2C104633-629B-4376-90EA-F20A90477AC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641C22-EC6B-4F7A-AC80-B3AC11212902}" type="pres">
      <dgm:prSet presAssocID="{3B011F21-63B5-4B85-96EB-6EB7F1776E51}" presName="spacer" presStyleCnt="0"/>
      <dgm:spPr/>
    </dgm:pt>
    <dgm:pt modelId="{2268ECDC-F30B-46FE-B677-04ADFE278005}" type="pres">
      <dgm:prSet presAssocID="{A41E18BD-CC0E-481E-9986-3BCCC0CB58E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2FD3FB-2946-42BE-9716-7660E4609994}" type="pres">
      <dgm:prSet presAssocID="{0177C56C-FB6D-4A2F-BEEE-184DA5DD4D38}" presName="spacer" presStyleCnt="0"/>
      <dgm:spPr/>
    </dgm:pt>
    <dgm:pt modelId="{FD10291D-E28A-4500-A76D-F9EBEBA224AE}" type="pres">
      <dgm:prSet presAssocID="{E94DB4EE-72AA-41A0-A172-5998807862B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FD1B48-4EC0-4416-82EF-05F23A65E828}" type="presOf" srcId="{3D641F7E-389A-4082-8656-CDA6D40770AE}" destId="{E3C150D3-D451-4D15-AD7A-A2FD4ECDD01A}" srcOrd="0" destOrd="0" presId="urn:microsoft.com/office/officeart/2005/8/layout/vList2"/>
    <dgm:cxn modelId="{B0C23DF8-F351-4DE3-B4B2-F90649CB3FA2}" srcId="{90AF0D73-F33B-446F-AA49-85A5D8DD3ECA}" destId="{3D641F7E-389A-4082-8656-CDA6D40770AE}" srcOrd="2" destOrd="0" parTransId="{B9582AC9-61B6-40AA-9E9D-C16E6410B916}" sibTransId="{CA728B62-802D-4CEC-BA8B-15A8990D62A5}"/>
    <dgm:cxn modelId="{5872E2C4-1DD4-4181-91B9-55603D79FEDD}" type="presOf" srcId="{DE6538FB-688E-4323-9E42-1922C22ED53B}" destId="{5DF10688-4CD2-4C05-B7A2-60A21FE70CB3}" srcOrd="0" destOrd="0" presId="urn:microsoft.com/office/officeart/2005/8/layout/vList2"/>
    <dgm:cxn modelId="{29BAAFF7-BF2B-46F9-8E3F-BD5DA9E97ED2}" srcId="{90AF0D73-F33B-446F-AA49-85A5D8DD3ECA}" destId="{A41E18BD-CC0E-481E-9986-3BCCC0CB58E4}" srcOrd="4" destOrd="0" parTransId="{E61AA93D-28E3-4237-9371-1BD68837B869}" sibTransId="{0177C56C-FB6D-4A2F-BEEE-184DA5DD4D38}"/>
    <dgm:cxn modelId="{B77E0D60-FF44-4231-A5F3-882B9AED3AE2}" srcId="{90AF0D73-F33B-446F-AA49-85A5D8DD3ECA}" destId="{2C104633-629B-4376-90EA-F20A90477AC0}" srcOrd="3" destOrd="0" parTransId="{6CF55173-90F2-42A1-A42B-2258CF42A773}" sibTransId="{3B011F21-63B5-4B85-96EB-6EB7F1776E51}"/>
    <dgm:cxn modelId="{6809D5DA-4D8B-455C-BBCF-64EC789599BC}" type="presOf" srcId="{CB0B2BAA-822B-4C22-8272-035A4EFC0D8E}" destId="{DED84BFD-21B0-4F2F-8B80-76304073834B}" srcOrd="0" destOrd="0" presId="urn:microsoft.com/office/officeart/2005/8/layout/vList2"/>
    <dgm:cxn modelId="{8DE986C2-74E8-4E62-9E6E-F51C0C969936}" type="presOf" srcId="{E94DB4EE-72AA-41A0-A172-5998807862B1}" destId="{FD10291D-E28A-4500-A76D-F9EBEBA224AE}" srcOrd="0" destOrd="0" presId="urn:microsoft.com/office/officeart/2005/8/layout/vList2"/>
    <dgm:cxn modelId="{5CF566D0-3BE0-43B5-9D1C-8E0FC8DD24C3}" type="presOf" srcId="{90AF0D73-F33B-446F-AA49-85A5D8DD3ECA}" destId="{7AE79EAF-88EE-4F0E-BD7E-D2BCB55CB278}" srcOrd="0" destOrd="0" presId="urn:microsoft.com/office/officeart/2005/8/layout/vList2"/>
    <dgm:cxn modelId="{CB007453-7B12-44BA-808F-36FBF79568CC}" type="presOf" srcId="{2C104633-629B-4376-90EA-F20A90477AC0}" destId="{F24420EE-4F93-4C38-9E80-878524D9DFFA}" srcOrd="0" destOrd="0" presId="urn:microsoft.com/office/officeart/2005/8/layout/vList2"/>
    <dgm:cxn modelId="{30C2D314-5260-4EF1-8168-B786FD057338}" srcId="{90AF0D73-F33B-446F-AA49-85A5D8DD3ECA}" destId="{E94DB4EE-72AA-41A0-A172-5998807862B1}" srcOrd="5" destOrd="0" parTransId="{DFD145AD-88C8-4765-BC3A-546BB90DAA93}" sibTransId="{1FCD1775-C4BC-4ACF-B3C5-1579B56B33EE}"/>
    <dgm:cxn modelId="{C9F8AD89-1E08-435A-BCB5-7BB6AD01DF37}" srcId="{90AF0D73-F33B-446F-AA49-85A5D8DD3ECA}" destId="{CB0B2BAA-822B-4C22-8272-035A4EFC0D8E}" srcOrd="1" destOrd="0" parTransId="{25ED513D-0E65-4488-B739-3D1A7B6ED2A2}" sibTransId="{FA86CED7-4192-42BE-A098-264E4BD2E763}"/>
    <dgm:cxn modelId="{60B49C09-9DEC-4A58-BA2D-17157FB02E2C}" type="presOf" srcId="{A41E18BD-CC0E-481E-9986-3BCCC0CB58E4}" destId="{2268ECDC-F30B-46FE-B677-04ADFE278005}" srcOrd="0" destOrd="0" presId="urn:microsoft.com/office/officeart/2005/8/layout/vList2"/>
    <dgm:cxn modelId="{4B743CA5-AE73-40F0-A7DC-09C0C83D218D}" srcId="{90AF0D73-F33B-446F-AA49-85A5D8DD3ECA}" destId="{DE6538FB-688E-4323-9E42-1922C22ED53B}" srcOrd="0" destOrd="0" parTransId="{40247929-03D4-4F86-91C1-110E4246250E}" sibTransId="{140B42AA-FA72-4134-8008-862BC7A20114}"/>
    <dgm:cxn modelId="{F41B9409-1505-4015-B9A4-2BC388EBA3A5}" type="presParOf" srcId="{7AE79EAF-88EE-4F0E-BD7E-D2BCB55CB278}" destId="{5DF10688-4CD2-4C05-B7A2-60A21FE70CB3}" srcOrd="0" destOrd="0" presId="urn:microsoft.com/office/officeart/2005/8/layout/vList2"/>
    <dgm:cxn modelId="{A44917FF-DE42-43E2-91ED-1E3848D54ABA}" type="presParOf" srcId="{7AE79EAF-88EE-4F0E-BD7E-D2BCB55CB278}" destId="{7A086479-5A60-4686-8CD8-8E32B72C31A4}" srcOrd="1" destOrd="0" presId="urn:microsoft.com/office/officeart/2005/8/layout/vList2"/>
    <dgm:cxn modelId="{E05E8729-B194-4450-B377-D4C7BA166405}" type="presParOf" srcId="{7AE79EAF-88EE-4F0E-BD7E-D2BCB55CB278}" destId="{DED84BFD-21B0-4F2F-8B80-76304073834B}" srcOrd="2" destOrd="0" presId="urn:microsoft.com/office/officeart/2005/8/layout/vList2"/>
    <dgm:cxn modelId="{A1DBF8C8-B932-489A-96E9-ADE37C07717D}" type="presParOf" srcId="{7AE79EAF-88EE-4F0E-BD7E-D2BCB55CB278}" destId="{5102592E-AC04-4CFF-BA4E-589F31813A68}" srcOrd="3" destOrd="0" presId="urn:microsoft.com/office/officeart/2005/8/layout/vList2"/>
    <dgm:cxn modelId="{31510BA4-C5BB-4C4E-9EB6-033D2BE47978}" type="presParOf" srcId="{7AE79EAF-88EE-4F0E-BD7E-D2BCB55CB278}" destId="{E3C150D3-D451-4D15-AD7A-A2FD4ECDD01A}" srcOrd="4" destOrd="0" presId="urn:microsoft.com/office/officeart/2005/8/layout/vList2"/>
    <dgm:cxn modelId="{D6810CC3-37D7-4946-8A73-45DCFF656B57}" type="presParOf" srcId="{7AE79EAF-88EE-4F0E-BD7E-D2BCB55CB278}" destId="{232FBDE9-FC0A-407C-93D9-E97BC9F39761}" srcOrd="5" destOrd="0" presId="urn:microsoft.com/office/officeart/2005/8/layout/vList2"/>
    <dgm:cxn modelId="{4C3725F8-0570-4368-8880-080EC1D56983}" type="presParOf" srcId="{7AE79EAF-88EE-4F0E-BD7E-D2BCB55CB278}" destId="{F24420EE-4F93-4C38-9E80-878524D9DFFA}" srcOrd="6" destOrd="0" presId="urn:microsoft.com/office/officeart/2005/8/layout/vList2"/>
    <dgm:cxn modelId="{585D8823-6C3B-4161-A32E-D1FE6A4C6697}" type="presParOf" srcId="{7AE79EAF-88EE-4F0E-BD7E-D2BCB55CB278}" destId="{AC641C22-EC6B-4F7A-AC80-B3AC11212902}" srcOrd="7" destOrd="0" presId="urn:microsoft.com/office/officeart/2005/8/layout/vList2"/>
    <dgm:cxn modelId="{DC675681-9DBB-4DCA-94EF-92B8E7604A49}" type="presParOf" srcId="{7AE79EAF-88EE-4F0E-BD7E-D2BCB55CB278}" destId="{2268ECDC-F30B-46FE-B677-04ADFE278005}" srcOrd="8" destOrd="0" presId="urn:microsoft.com/office/officeart/2005/8/layout/vList2"/>
    <dgm:cxn modelId="{9BAC7B29-C2E8-46D2-8615-8D1CCF67E58E}" type="presParOf" srcId="{7AE79EAF-88EE-4F0E-BD7E-D2BCB55CB278}" destId="{B42FD3FB-2946-42BE-9716-7660E4609994}" srcOrd="9" destOrd="0" presId="urn:microsoft.com/office/officeart/2005/8/layout/vList2"/>
    <dgm:cxn modelId="{8FB974A4-6673-4F72-B694-6E04A29F9BF2}" type="presParOf" srcId="{7AE79EAF-88EE-4F0E-BD7E-D2BCB55CB278}" destId="{FD10291D-E28A-4500-A76D-F9EBEBA224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87D43-FF2E-4264-A76A-DDF9FF331312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38711-0F6C-4DC4-8370-C1ECC0AA75D5}">
      <dgm:prSet phldrT="[Text]"/>
      <dgm:spPr/>
      <dgm:t>
        <a:bodyPr/>
        <a:lstStyle/>
        <a:p>
          <a:r>
            <a:rPr lang="es-CR" dirty="0" smtClean="0"/>
            <a:t>~$2,500 </a:t>
          </a:r>
          <a:r>
            <a:rPr lang="es-CR" dirty="0"/>
            <a:t>USD (hasta </a:t>
          </a:r>
          <a:r>
            <a:rPr lang="es-CR" dirty="0" smtClean="0"/>
            <a:t>2tb</a:t>
          </a:r>
          <a:r>
            <a:rPr lang="es-CR" dirty="0"/>
            <a:t>)</a:t>
          </a:r>
        </a:p>
        <a:p>
          <a:r>
            <a:rPr lang="es-CR" dirty="0"/>
            <a:t>X mes X institución</a:t>
          </a:r>
          <a:endParaRPr lang="en-US" dirty="0"/>
        </a:p>
      </dgm:t>
    </dgm:pt>
    <dgm:pt modelId="{72B546FC-2D40-4C87-88C5-37513D62E500}" type="parTrans" cxnId="{6A6D33FB-D35A-47EE-9DC9-05B28739A1CD}">
      <dgm:prSet/>
      <dgm:spPr/>
      <dgm:t>
        <a:bodyPr/>
        <a:lstStyle/>
        <a:p>
          <a:endParaRPr lang="en-US"/>
        </a:p>
      </dgm:t>
    </dgm:pt>
    <dgm:pt modelId="{379770D1-A4ED-46B0-AE05-23D532D35FE0}" type="sibTrans" cxnId="{6A6D33FB-D35A-47EE-9DC9-05B28739A1CD}">
      <dgm:prSet/>
      <dgm:spPr/>
      <dgm:t>
        <a:bodyPr/>
        <a:lstStyle/>
        <a:p>
          <a:endParaRPr lang="en-US"/>
        </a:p>
      </dgm:t>
    </dgm:pt>
    <dgm:pt modelId="{410F10AB-CB44-41B7-9D7A-DADA4FCF32E6}">
      <dgm:prSet phldrT="[Text]"/>
      <dgm:spPr/>
      <dgm:t>
        <a:bodyPr/>
        <a:lstStyle/>
        <a:p>
          <a:r>
            <a:rPr lang="es-CR" dirty="0" smtClean="0"/>
            <a:t>~$300 </a:t>
          </a:r>
          <a:r>
            <a:rPr lang="es-CR" dirty="0"/>
            <a:t>USD (</a:t>
          </a:r>
          <a:r>
            <a:rPr lang="es-CR" dirty="0" smtClean="0"/>
            <a:t>c/1tb </a:t>
          </a:r>
          <a:r>
            <a:rPr lang="es-CR" dirty="0"/>
            <a:t>+)</a:t>
          </a:r>
        </a:p>
        <a:p>
          <a:r>
            <a:rPr lang="es-CR" dirty="0"/>
            <a:t>X mes X institución</a:t>
          </a:r>
          <a:endParaRPr lang="en-US" dirty="0"/>
        </a:p>
      </dgm:t>
    </dgm:pt>
    <dgm:pt modelId="{5939E7C5-08DF-4412-80C3-F76A32D8DD57}" type="parTrans" cxnId="{91C7B9FF-8041-4AFC-BC03-79D17DAE3B0A}">
      <dgm:prSet/>
      <dgm:spPr/>
      <dgm:t>
        <a:bodyPr/>
        <a:lstStyle/>
        <a:p>
          <a:endParaRPr lang="en-US"/>
        </a:p>
      </dgm:t>
    </dgm:pt>
    <dgm:pt modelId="{DFE83638-9A93-43A3-AAD1-23AD483D042B}" type="sibTrans" cxnId="{91C7B9FF-8041-4AFC-BC03-79D17DAE3B0A}">
      <dgm:prSet/>
      <dgm:spPr/>
      <dgm:t>
        <a:bodyPr/>
        <a:lstStyle/>
        <a:p>
          <a:endParaRPr lang="en-US"/>
        </a:p>
      </dgm:t>
    </dgm:pt>
    <dgm:pt modelId="{8CDBD197-3E74-429B-B13A-B66FD6DE278D}" type="pres">
      <dgm:prSet presAssocID="{CE687D43-FF2E-4264-A76A-DDF9FF3313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A644F0E-355C-4416-9FD7-80D0050995F7}" type="pres">
      <dgm:prSet presAssocID="{CE687D43-FF2E-4264-A76A-DDF9FF331312}" presName="dot1" presStyleLbl="alignNode1" presStyleIdx="0" presStyleCnt="10"/>
      <dgm:spPr/>
    </dgm:pt>
    <dgm:pt modelId="{B694C8E7-856E-4A29-9E43-E5E51590C143}" type="pres">
      <dgm:prSet presAssocID="{CE687D43-FF2E-4264-A76A-DDF9FF331312}" presName="dot2" presStyleLbl="alignNode1" presStyleIdx="1" presStyleCnt="10"/>
      <dgm:spPr/>
    </dgm:pt>
    <dgm:pt modelId="{970E7E5F-7C7D-496D-A9F8-66DA374988AE}" type="pres">
      <dgm:prSet presAssocID="{CE687D43-FF2E-4264-A76A-DDF9FF331312}" presName="dot3" presStyleLbl="alignNode1" presStyleIdx="2" presStyleCnt="10"/>
      <dgm:spPr/>
    </dgm:pt>
    <dgm:pt modelId="{E27B23A1-F193-4CFF-AB66-E5189B8C3FB8}" type="pres">
      <dgm:prSet presAssocID="{CE687D43-FF2E-4264-A76A-DDF9FF331312}" presName="dotArrow1" presStyleLbl="alignNode1" presStyleIdx="3" presStyleCnt="10"/>
      <dgm:spPr/>
    </dgm:pt>
    <dgm:pt modelId="{30C3D07D-CDF6-4A04-8DC2-FB0AA4F98C19}" type="pres">
      <dgm:prSet presAssocID="{CE687D43-FF2E-4264-A76A-DDF9FF331312}" presName="dotArrow2" presStyleLbl="alignNode1" presStyleIdx="4" presStyleCnt="10"/>
      <dgm:spPr/>
    </dgm:pt>
    <dgm:pt modelId="{20C734C5-66CF-4881-B6B4-C16BB1E68E7B}" type="pres">
      <dgm:prSet presAssocID="{CE687D43-FF2E-4264-A76A-DDF9FF331312}" presName="dotArrow3" presStyleLbl="alignNode1" presStyleIdx="5" presStyleCnt="10"/>
      <dgm:spPr/>
    </dgm:pt>
    <dgm:pt modelId="{93E28613-386A-4F7F-95BC-9630AC64AED1}" type="pres">
      <dgm:prSet presAssocID="{CE687D43-FF2E-4264-A76A-DDF9FF331312}" presName="dotArrow4" presStyleLbl="alignNode1" presStyleIdx="6" presStyleCnt="10"/>
      <dgm:spPr/>
    </dgm:pt>
    <dgm:pt modelId="{66B1037F-8BA9-4662-951D-A9E757DF880F}" type="pres">
      <dgm:prSet presAssocID="{CE687D43-FF2E-4264-A76A-DDF9FF331312}" presName="dotArrow5" presStyleLbl="alignNode1" presStyleIdx="7" presStyleCnt="10"/>
      <dgm:spPr/>
    </dgm:pt>
    <dgm:pt modelId="{881F73B7-F351-4B66-8153-EEEC72A43A1F}" type="pres">
      <dgm:prSet presAssocID="{CE687D43-FF2E-4264-A76A-DDF9FF331312}" presName="dotArrow6" presStyleLbl="alignNode1" presStyleIdx="8" presStyleCnt="10"/>
      <dgm:spPr/>
    </dgm:pt>
    <dgm:pt modelId="{C5ABAA7D-E1FB-462C-86F1-48C7E1F3A374}" type="pres">
      <dgm:prSet presAssocID="{CE687D43-FF2E-4264-A76A-DDF9FF331312}" presName="dotArrow7" presStyleLbl="alignNode1" presStyleIdx="9" presStyleCnt="10"/>
      <dgm:spPr/>
    </dgm:pt>
    <dgm:pt modelId="{E798553C-DDA3-415E-9F38-B79750A1F33B}" type="pres">
      <dgm:prSet presAssocID="{7EB38711-0F6C-4DC4-8370-C1ECC0AA75D5}" presName="parTx1" presStyleLbl="node1" presStyleIdx="0" presStyleCnt="2"/>
      <dgm:spPr/>
      <dgm:t>
        <a:bodyPr/>
        <a:lstStyle/>
        <a:p>
          <a:endParaRPr lang="es-ES"/>
        </a:p>
      </dgm:t>
    </dgm:pt>
    <dgm:pt modelId="{001CF658-84F7-43F0-AEAA-481FA6025C12}" type="pres">
      <dgm:prSet presAssocID="{379770D1-A4ED-46B0-AE05-23D532D35FE0}" presName="picture1" presStyleCnt="0"/>
      <dgm:spPr/>
    </dgm:pt>
    <dgm:pt modelId="{68DABA7F-0F22-49F6-9A1D-F369CE972A5A}" type="pres">
      <dgm:prSet presAssocID="{379770D1-A4ED-46B0-AE05-23D532D35FE0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33E740F1-389D-4421-9D61-63AFC600513F}" type="pres">
      <dgm:prSet presAssocID="{410F10AB-CB44-41B7-9D7A-DADA4FCF32E6}" presName="parTx2" presStyleLbl="node1" presStyleIdx="1" presStyleCnt="2"/>
      <dgm:spPr/>
      <dgm:t>
        <a:bodyPr/>
        <a:lstStyle/>
        <a:p>
          <a:endParaRPr lang="es-ES"/>
        </a:p>
      </dgm:t>
    </dgm:pt>
    <dgm:pt modelId="{107C8E37-E04D-4D7E-956D-05A98BE81C28}" type="pres">
      <dgm:prSet presAssocID="{DFE83638-9A93-43A3-AAD1-23AD483D042B}" presName="picture2" presStyleCnt="0"/>
      <dgm:spPr/>
    </dgm:pt>
    <dgm:pt modelId="{0C03A013-21F6-4A5B-8FBC-0C01235B8291}" type="pres">
      <dgm:prSet presAssocID="{DFE83638-9A93-43A3-AAD1-23AD483D042B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54E87564-228A-4D9D-AEA9-366BB4A046B6}" type="presOf" srcId="{7EB38711-0F6C-4DC4-8370-C1ECC0AA75D5}" destId="{E798553C-DDA3-415E-9F38-B79750A1F33B}" srcOrd="0" destOrd="0" presId="urn:microsoft.com/office/officeart/2008/layout/AscendingPictureAccentProcess"/>
    <dgm:cxn modelId="{F36EEFAE-B8AF-42A8-B8B9-BE4DD0333731}" type="presOf" srcId="{379770D1-A4ED-46B0-AE05-23D532D35FE0}" destId="{68DABA7F-0F22-49F6-9A1D-F369CE972A5A}" srcOrd="0" destOrd="0" presId="urn:microsoft.com/office/officeart/2008/layout/AscendingPictureAccentProcess"/>
    <dgm:cxn modelId="{0AE639E7-54E6-4E6E-A9D3-B511FC5BD81D}" type="presOf" srcId="{410F10AB-CB44-41B7-9D7A-DADA4FCF32E6}" destId="{33E740F1-389D-4421-9D61-63AFC600513F}" srcOrd="0" destOrd="0" presId="urn:microsoft.com/office/officeart/2008/layout/AscendingPictureAccentProcess"/>
    <dgm:cxn modelId="{A68CDC94-2095-4A4D-BB57-E97AA65E2342}" type="presOf" srcId="{CE687D43-FF2E-4264-A76A-DDF9FF331312}" destId="{8CDBD197-3E74-429B-B13A-B66FD6DE278D}" srcOrd="0" destOrd="0" presId="urn:microsoft.com/office/officeart/2008/layout/AscendingPictureAccentProcess"/>
    <dgm:cxn modelId="{91C7B9FF-8041-4AFC-BC03-79D17DAE3B0A}" srcId="{CE687D43-FF2E-4264-A76A-DDF9FF331312}" destId="{410F10AB-CB44-41B7-9D7A-DADA4FCF32E6}" srcOrd="1" destOrd="0" parTransId="{5939E7C5-08DF-4412-80C3-F76A32D8DD57}" sibTransId="{DFE83638-9A93-43A3-AAD1-23AD483D042B}"/>
    <dgm:cxn modelId="{7676D69A-BD98-4F53-94EC-5B6EE144EA6E}" type="presOf" srcId="{DFE83638-9A93-43A3-AAD1-23AD483D042B}" destId="{0C03A013-21F6-4A5B-8FBC-0C01235B8291}" srcOrd="0" destOrd="0" presId="urn:microsoft.com/office/officeart/2008/layout/AscendingPictureAccentProcess"/>
    <dgm:cxn modelId="{6A6D33FB-D35A-47EE-9DC9-05B28739A1CD}" srcId="{CE687D43-FF2E-4264-A76A-DDF9FF331312}" destId="{7EB38711-0F6C-4DC4-8370-C1ECC0AA75D5}" srcOrd="0" destOrd="0" parTransId="{72B546FC-2D40-4C87-88C5-37513D62E500}" sibTransId="{379770D1-A4ED-46B0-AE05-23D532D35FE0}"/>
    <dgm:cxn modelId="{E4371885-8D5A-495C-9562-DE5F04F73695}" type="presParOf" srcId="{8CDBD197-3E74-429B-B13A-B66FD6DE278D}" destId="{3A644F0E-355C-4416-9FD7-80D0050995F7}" srcOrd="0" destOrd="0" presId="urn:microsoft.com/office/officeart/2008/layout/AscendingPictureAccentProcess"/>
    <dgm:cxn modelId="{90769A59-3ED2-4610-B07B-A3A651626CA7}" type="presParOf" srcId="{8CDBD197-3E74-429B-B13A-B66FD6DE278D}" destId="{B694C8E7-856E-4A29-9E43-E5E51590C143}" srcOrd="1" destOrd="0" presId="urn:microsoft.com/office/officeart/2008/layout/AscendingPictureAccentProcess"/>
    <dgm:cxn modelId="{B5EA384A-3B34-4D16-A620-9ADD8567218C}" type="presParOf" srcId="{8CDBD197-3E74-429B-B13A-B66FD6DE278D}" destId="{970E7E5F-7C7D-496D-A9F8-66DA374988AE}" srcOrd="2" destOrd="0" presId="urn:microsoft.com/office/officeart/2008/layout/AscendingPictureAccentProcess"/>
    <dgm:cxn modelId="{8B315601-E858-4F1B-862E-CBBCB32FC8F3}" type="presParOf" srcId="{8CDBD197-3E74-429B-B13A-B66FD6DE278D}" destId="{E27B23A1-F193-4CFF-AB66-E5189B8C3FB8}" srcOrd="3" destOrd="0" presId="urn:microsoft.com/office/officeart/2008/layout/AscendingPictureAccentProcess"/>
    <dgm:cxn modelId="{39188ACD-DAA7-4502-AA52-78D001E551CA}" type="presParOf" srcId="{8CDBD197-3E74-429B-B13A-B66FD6DE278D}" destId="{30C3D07D-CDF6-4A04-8DC2-FB0AA4F98C19}" srcOrd="4" destOrd="0" presId="urn:microsoft.com/office/officeart/2008/layout/AscendingPictureAccentProcess"/>
    <dgm:cxn modelId="{9C2F1186-93AE-4132-A46E-41578F9450C0}" type="presParOf" srcId="{8CDBD197-3E74-429B-B13A-B66FD6DE278D}" destId="{20C734C5-66CF-4881-B6B4-C16BB1E68E7B}" srcOrd="5" destOrd="0" presId="urn:microsoft.com/office/officeart/2008/layout/AscendingPictureAccentProcess"/>
    <dgm:cxn modelId="{6352D856-C549-47D0-8C79-46379B7FB4AC}" type="presParOf" srcId="{8CDBD197-3E74-429B-B13A-B66FD6DE278D}" destId="{93E28613-386A-4F7F-95BC-9630AC64AED1}" srcOrd="6" destOrd="0" presId="urn:microsoft.com/office/officeart/2008/layout/AscendingPictureAccentProcess"/>
    <dgm:cxn modelId="{CE3FA98C-C4A2-48FF-9146-B1724B5DD9B4}" type="presParOf" srcId="{8CDBD197-3E74-429B-B13A-B66FD6DE278D}" destId="{66B1037F-8BA9-4662-951D-A9E757DF880F}" srcOrd="7" destOrd="0" presId="urn:microsoft.com/office/officeart/2008/layout/AscendingPictureAccentProcess"/>
    <dgm:cxn modelId="{F319A2E0-386D-4682-B778-EC8EC50CEC40}" type="presParOf" srcId="{8CDBD197-3E74-429B-B13A-B66FD6DE278D}" destId="{881F73B7-F351-4B66-8153-EEEC72A43A1F}" srcOrd="8" destOrd="0" presId="urn:microsoft.com/office/officeart/2008/layout/AscendingPictureAccentProcess"/>
    <dgm:cxn modelId="{96EC9B55-A936-4373-B089-1D05F62E88E4}" type="presParOf" srcId="{8CDBD197-3E74-429B-B13A-B66FD6DE278D}" destId="{C5ABAA7D-E1FB-462C-86F1-48C7E1F3A374}" srcOrd="9" destOrd="0" presId="urn:microsoft.com/office/officeart/2008/layout/AscendingPictureAccentProcess"/>
    <dgm:cxn modelId="{576D9268-FA17-4FD5-9373-EBBB53C229FD}" type="presParOf" srcId="{8CDBD197-3E74-429B-B13A-B66FD6DE278D}" destId="{E798553C-DDA3-415E-9F38-B79750A1F33B}" srcOrd="10" destOrd="0" presId="urn:microsoft.com/office/officeart/2008/layout/AscendingPictureAccentProcess"/>
    <dgm:cxn modelId="{322538D0-132D-4304-8D3B-2063B7AF4656}" type="presParOf" srcId="{8CDBD197-3E74-429B-B13A-B66FD6DE278D}" destId="{001CF658-84F7-43F0-AEAA-481FA6025C12}" srcOrd="11" destOrd="0" presId="urn:microsoft.com/office/officeart/2008/layout/AscendingPictureAccentProcess"/>
    <dgm:cxn modelId="{B969606A-8B83-417D-B00C-528407F4605E}" type="presParOf" srcId="{001CF658-84F7-43F0-AEAA-481FA6025C12}" destId="{68DABA7F-0F22-49F6-9A1D-F369CE972A5A}" srcOrd="0" destOrd="0" presId="urn:microsoft.com/office/officeart/2008/layout/AscendingPictureAccentProcess"/>
    <dgm:cxn modelId="{8034BAE0-4567-4DFB-85D8-78A027D8C1D1}" type="presParOf" srcId="{8CDBD197-3E74-429B-B13A-B66FD6DE278D}" destId="{33E740F1-389D-4421-9D61-63AFC600513F}" srcOrd="12" destOrd="0" presId="urn:microsoft.com/office/officeart/2008/layout/AscendingPictureAccentProcess"/>
    <dgm:cxn modelId="{F5F0D0CA-C714-4612-9148-86E81D2EF1C2}" type="presParOf" srcId="{8CDBD197-3E74-429B-B13A-B66FD6DE278D}" destId="{107C8E37-E04D-4D7E-956D-05A98BE81C28}" srcOrd="13" destOrd="0" presId="urn:microsoft.com/office/officeart/2008/layout/AscendingPictureAccentProcess"/>
    <dgm:cxn modelId="{EF5BE962-7BF5-4EFE-B602-ABAA93809FFA}" type="presParOf" srcId="{107C8E37-E04D-4D7E-956D-05A98BE81C28}" destId="{0C03A013-21F6-4A5B-8FBC-0C01235B829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F21D8-DDD9-46BB-A435-3927B37E964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14B30B-2581-4123-964F-606239A26890}">
      <dgm:prSet phldrT="[Text]"/>
      <dgm:spPr/>
      <dgm:t>
        <a:bodyPr/>
        <a:lstStyle/>
        <a:p>
          <a:r>
            <a:rPr lang="es-CR"/>
            <a:t>Piloto</a:t>
          </a:r>
          <a:endParaRPr lang="en-US"/>
        </a:p>
      </dgm:t>
    </dgm:pt>
    <dgm:pt modelId="{6C93445F-28CA-46BE-B61E-53F839A0EB61}" type="parTrans" cxnId="{A55C9F22-0B84-4C37-84C5-2351518679DD}">
      <dgm:prSet/>
      <dgm:spPr/>
      <dgm:t>
        <a:bodyPr/>
        <a:lstStyle/>
        <a:p>
          <a:endParaRPr lang="en-US"/>
        </a:p>
      </dgm:t>
    </dgm:pt>
    <dgm:pt modelId="{0747F6A4-B91E-4F71-83D1-41467459DDD5}" type="sibTrans" cxnId="{A55C9F22-0B84-4C37-84C5-2351518679DD}">
      <dgm:prSet/>
      <dgm:spPr/>
      <dgm:t>
        <a:bodyPr/>
        <a:lstStyle/>
        <a:p>
          <a:endParaRPr lang="en-US"/>
        </a:p>
      </dgm:t>
    </dgm:pt>
    <dgm:pt modelId="{5E81C17E-54E8-491A-A288-AFD35E85E0F8}">
      <dgm:prSet/>
      <dgm:spPr/>
      <dgm:t>
        <a:bodyPr/>
        <a:lstStyle/>
        <a:p>
          <a:r>
            <a:rPr lang="es-CR" dirty="0"/>
            <a:t>Archivo Nacional</a:t>
          </a:r>
        </a:p>
      </dgm:t>
    </dgm:pt>
    <dgm:pt modelId="{3096CF58-D90D-49C7-B8D6-64E5854839C6}" type="parTrans" cxnId="{7957E1E1-83CA-4363-975A-FB16C60A93AB}">
      <dgm:prSet/>
      <dgm:spPr/>
      <dgm:t>
        <a:bodyPr/>
        <a:lstStyle/>
        <a:p>
          <a:endParaRPr lang="en-US"/>
        </a:p>
      </dgm:t>
    </dgm:pt>
    <dgm:pt modelId="{26254ACE-A955-4EB5-9C32-8627F6AE81CB}" type="sibTrans" cxnId="{7957E1E1-83CA-4363-975A-FB16C60A93AB}">
      <dgm:prSet/>
      <dgm:spPr/>
      <dgm:t>
        <a:bodyPr/>
        <a:lstStyle/>
        <a:p>
          <a:endParaRPr lang="en-US"/>
        </a:p>
      </dgm:t>
    </dgm:pt>
    <dgm:pt modelId="{91F79CC8-FD2F-42EC-8B5C-0FC1759748B9}">
      <dgm:prSet/>
      <dgm:spPr/>
      <dgm:t>
        <a:bodyPr/>
        <a:lstStyle/>
        <a:p>
          <a:r>
            <a:rPr lang="es-CR" dirty="0"/>
            <a:t>Ministerio de Cultura y Juventud</a:t>
          </a:r>
        </a:p>
      </dgm:t>
    </dgm:pt>
    <dgm:pt modelId="{82DE74DE-B8EF-4BF1-B3DB-FADB4CCF1B7B}" type="parTrans" cxnId="{E8B16CEA-2D24-4B41-87DD-F7580AFF74E1}">
      <dgm:prSet/>
      <dgm:spPr/>
      <dgm:t>
        <a:bodyPr/>
        <a:lstStyle/>
        <a:p>
          <a:endParaRPr lang="en-US"/>
        </a:p>
      </dgm:t>
    </dgm:pt>
    <dgm:pt modelId="{DFBA4952-E1C8-47FD-B2A2-3D883DE4A75A}" type="sibTrans" cxnId="{E8B16CEA-2D24-4B41-87DD-F7580AFF74E1}">
      <dgm:prSet/>
      <dgm:spPr/>
      <dgm:t>
        <a:bodyPr/>
        <a:lstStyle/>
        <a:p>
          <a:endParaRPr lang="en-US"/>
        </a:p>
      </dgm:t>
    </dgm:pt>
    <dgm:pt modelId="{C3E12965-0613-45A8-9698-1C002DF249EB}">
      <dgm:prSet/>
      <dgm:spPr/>
      <dgm:t>
        <a:bodyPr/>
        <a:lstStyle/>
        <a:p>
          <a:r>
            <a:rPr lang="es-CR" dirty="0"/>
            <a:t>Oferta de Servicio</a:t>
          </a:r>
        </a:p>
      </dgm:t>
    </dgm:pt>
    <dgm:pt modelId="{532A4D80-42F9-440B-A79F-FDE6C65D9D1B}" type="parTrans" cxnId="{316CE1E7-E7B9-4ADB-9AC5-D97CCDE48F2F}">
      <dgm:prSet/>
      <dgm:spPr/>
      <dgm:t>
        <a:bodyPr/>
        <a:lstStyle/>
        <a:p>
          <a:endParaRPr lang="en-US"/>
        </a:p>
      </dgm:t>
    </dgm:pt>
    <dgm:pt modelId="{75FEC53F-0027-407E-AED2-58424F2F1D32}" type="sibTrans" cxnId="{316CE1E7-E7B9-4ADB-9AC5-D97CCDE48F2F}">
      <dgm:prSet/>
      <dgm:spPr/>
      <dgm:t>
        <a:bodyPr/>
        <a:lstStyle/>
        <a:p>
          <a:endParaRPr lang="en-US"/>
        </a:p>
      </dgm:t>
    </dgm:pt>
    <dgm:pt modelId="{59F2113B-9756-4E13-8610-3B6FF87EA828}">
      <dgm:prSet/>
      <dgm:spPr/>
      <dgm:t>
        <a:bodyPr/>
        <a:lstStyle/>
        <a:p>
          <a:r>
            <a:rPr lang="es-CR" dirty="0"/>
            <a:t>3Q/4Q - 2019</a:t>
          </a:r>
        </a:p>
      </dgm:t>
    </dgm:pt>
    <dgm:pt modelId="{9473FDDD-4BB2-438B-B28F-516017769C52}" type="parTrans" cxnId="{B54D0FDE-8FCB-4C69-8AC5-6B731A708C59}">
      <dgm:prSet/>
      <dgm:spPr/>
      <dgm:t>
        <a:bodyPr/>
        <a:lstStyle/>
        <a:p>
          <a:endParaRPr lang="en-US"/>
        </a:p>
      </dgm:t>
    </dgm:pt>
    <dgm:pt modelId="{704096DF-44D4-45E9-BD8B-7EC74CDB22C3}" type="sibTrans" cxnId="{B54D0FDE-8FCB-4C69-8AC5-6B731A708C59}">
      <dgm:prSet/>
      <dgm:spPr/>
      <dgm:t>
        <a:bodyPr/>
        <a:lstStyle/>
        <a:p>
          <a:endParaRPr lang="en-US"/>
        </a:p>
      </dgm:t>
    </dgm:pt>
    <dgm:pt modelId="{53F96588-467E-4278-AFC1-6573161B4A47}">
      <dgm:prSet/>
      <dgm:spPr/>
      <dgm:t>
        <a:bodyPr/>
        <a:lstStyle/>
        <a:p>
          <a:r>
            <a:rPr lang="es-CR" dirty="0"/>
            <a:t>1Q - 2020</a:t>
          </a:r>
          <a:endParaRPr lang="en-US" dirty="0"/>
        </a:p>
      </dgm:t>
    </dgm:pt>
    <dgm:pt modelId="{FAD8B537-A20B-456D-8BCB-71EF1EF0D3C8}" type="parTrans" cxnId="{824EDD19-D6B0-4F42-A271-AACC148D0D41}">
      <dgm:prSet/>
      <dgm:spPr/>
      <dgm:t>
        <a:bodyPr/>
        <a:lstStyle/>
        <a:p>
          <a:endParaRPr lang="en-US"/>
        </a:p>
      </dgm:t>
    </dgm:pt>
    <dgm:pt modelId="{9735FF53-7BFD-480D-89A2-44DB3DBD5B14}" type="sibTrans" cxnId="{824EDD19-D6B0-4F42-A271-AACC148D0D41}">
      <dgm:prSet/>
      <dgm:spPr/>
      <dgm:t>
        <a:bodyPr/>
        <a:lstStyle/>
        <a:p>
          <a:endParaRPr lang="en-US"/>
        </a:p>
      </dgm:t>
    </dgm:pt>
    <dgm:pt modelId="{8E93F2C2-03FA-4243-BEFD-00BCF4B3D790}" type="pres">
      <dgm:prSet presAssocID="{821F21D8-DDD9-46BB-A435-3927B37E96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7E9206-BD73-4632-A502-B0A017E38908}" type="pres">
      <dgm:prSet presAssocID="{5214B30B-2581-4123-964F-606239A26890}" presName="parentLin" presStyleCnt="0"/>
      <dgm:spPr/>
    </dgm:pt>
    <dgm:pt modelId="{DF923AFC-9A16-4904-B9BF-4789F7D50685}" type="pres">
      <dgm:prSet presAssocID="{5214B30B-2581-4123-964F-606239A2689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09596F9-F4C5-4DED-8362-82B0ACEB71AA}" type="pres">
      <dgm:prSet presAssocID="{5214B30B-2581-4123-964F-606239A268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4A5CE8-B8E1-42F0-ADF9-2EC80D36CC76}" type="pres">
      <dgm:prSet presAssocID="{5214B30B-2581-4123-964F-606239A26890}" presName="negativeSpace" presStyleCnt="0"/>
      <dgm:spPr/>
    </dgm:pt>
    <dgm:pt modelId="{E9604149-8E8F-4878-B853-6759739456D9}" type="pres">
      <dgm:prSet presAssocID="{5214B30B-2581-4123-964F-606239A2689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E69287-02E3-47F3-BD6E-0C734F37FB09}" type="pres">
      <dgm:prSet presAssocID="{0747F6A4-B91E-4F71-83D1-41467459DDD5}" presName="spaceBetweenRectangles" presStyleCnt="0"/>
      <dgm:spPr/>
    </dgm:pt>
    <dgm:pt modelId="{CA27F07D-C2C3-4C3F-9300-36C514A16E64}" type="pres">
      <dgm:prSet presAssocID="{C3E12965-0613-45A8-9698-1C002DF249EB}" presName="parentLin" presStyleCnt="0"/>
      <dgm:spPr/>
    </dgm:pt>
    <dgm:pt modelId="{FD72031D-2C4C-4C8A-B627-360F84CB5BBA}" type="pres">
      <dgm:prSet presAssocID="{C3E12965-0613-45A8-9698-1C002DF249EB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FCE8075-49D9-4646-9004-B6D6CC5BEA9F}" type="pres">
      <dgm:prSet presAssocID="{C3E12965-0613-45A8-9698-1C002DF249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CF7FC-9351-410E-A902-3298B628C862}" type="pres">
      <dgm:prSet presAssocID="{C3E12965-0613-45A8-9698-1C002DF249EB}" presName="negativeSpace" presStyleCnt="0"/>
      <dgm:spPr/>
    </dgm:pt>
    <dgm:pt modelId="{9FAB9601-65BA-4E64-96E0-D865E179BC29}" type="pres">
      <dgm:prSet presAssocID="{C3E12965-0613-45A8-9698-1C002DF249E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500D41-BCA0-4ACC-88EB-1D54773B860A}" type="presOf" srcId="{5214B30B-2581-4123-964F-606239A26890}" destId="{309596F9-F4C5-4DED-8362-82B0ACEB71AA}" srcOrd="1" destOrd="0" presId="urn:microsoft.com/office/officeart/2005/8/layout/list1"/>
    <dgm:cxn modelId="{D78B1D73-A3B9-4D6F-B5C5-CFE3696028F2}" type="presOf" srcId="{59F2113B-9756-4E13-8610-3B6FF87EA828}" destId="{E9604149-8E8F-4878-B853-6759739456D9}" srcOrd="0" destOrd="2" presId="urn:microsoft.com/office/officeart/2005/8/layout/list1"/>
    <dgm:cxn modelId="{A55C9F22-0B84-4C37-84C5-2351518679DD}" srcId="{821F21D8-DDD9-46BB-A435-3927B37E9646}" destId="{5214B30B-2581-4123-964F-606239A26890}" srcOrd="0" destOrd="0" parTransId="{6C93445F-28CA-46BE-B61E-53F839A0EB61}" sibTransId="{0747F6A4-B91E-4F71-83D1-41467459DDD5}"/>
    <dgm:cxn modelId="{7957E1E1-83CA-4363-975A-FB16C60A93AB}" srcId="{5214B30B-2581-4123-964F-606239A26890}" destId="{5E81C17E-54E8-491A-A288-AFD35E85E0F8}" srcOrd="0" destOrd="0" parTransId="{3096CF58-D90D-49C7-B8D6-64E5854839C6}" sibTransId="{26254ACE-A955-4EB5-9C32-8627F6AE81CB}"/>
    <dgm:cxn modelId="{824EDD19-D6B0-4F42-A271-AACC148D0D41}" srcId="{C3E12965-0613-45A8-9698-1C002DF249EB}" destId="{53F96588-467E-4278-AFC1-6573161B4A47}" srcOrd="0" destOrd="0" parTransId="{FAD8B537-A20B-456D-8BCB-71EF1EF0D3C8}" sibTransId="{9735FF53-7BFD-480D-89A2-44DB3DBD5B14}"/>
    <dgm:cxn modelId="{01E82F8D-7A00-4623-96F7-2A4A4CBF7742}" type="presOf" srcId="{C3E12965-0613-45A8-9698-1C002DF249EB}" destId="{FD72031D-2C4C-4C8A-B627-360F84CB5BBA}" srcOrd="0" destOrd="0" presId="urn:microsoft.com/office/officeart/2005/8/layout/list1"/>
    <dgm:cxn modelId="{0A98C9F2-BEE4-43EA-A108-BF8134557088}" type="presOf" srcId="{5214B30B-2581-4123-964F-606239A26890}" destId="{DF923AFC-9A16-4904-B9BF-4789F7D50685}" srcOrd="0" destOrd="0" presId="urn:microsoft.com/office/officeart/2005/8/layout/list1"/>
    <dgm:cxn modelId="{5CD27011-4166-4201-BD96-B110931CE809}" type="presOf" srcId="{5E81C17E-54E8-491A-A288-AFD35E85E0F8}" destId="{E9604149-8E8F-4878-B853-6759739456D9}" srcOrd="0" destOrd="0" presId="urn:microsoft.com/office/officeart/2005/8/layout/list1"/>
    <dgm:cxn modelId="{E8B16CEA-2D24-4B41-87DD-F7580AFF74E1}" srcId="{5214B30B-2581-4123-964F-606239A26890}" destId="{91F79CC8-FD2F-42EC-8B5C-0FC1759748B9}" srcOrd="1" destOrd="0" parTransId="{82DE74DE-B8EF-4BF1-B3DB-FADB4CCF1B7B}" sibTransId="{DFBA4952-E1C8-47FD-B2A2-3D883DE4A75A}"/>
    <dgm:cxn modelId="{9956F84D-AA73-4924-989C-F4397E40893E}" type="presOf" srcId="{91F79CC8-FD2F-42EC-8B5C-0FC1759748B9}" destId="{E9604149-8E8F-4878-B853-6759739456D9}" srcOrd="0" destOrd="1" presId="urn:microsoft.com/office/officeart/2005/8/layout/list1"/>
    <dgm:cxn modelId="{316CE1E7-E7B9-4ADB-9AC5-D97CCDE48F2F}" srcId="{821F21D8-DDD9-46BB-A435-3927B37E9646}" destId="{C3E12965-0613-45A8-9698-1C002DF249EB}" srcOrd="1" destOrd="0" parTransId="{532A4D80-42F9-440B-A79F-FDE6C65D9D1B}" sibTransId="{75FEC53F-0027-407E-AED2-58424F2F1D32}"/>
    <dgm:cxn modelId="{BDF9E10E-5A30-49FD-92D2-4B100034ED51}" type="presOf" srcId="{821F21D8-DDD9-46BB-A435-3927B37E9646}" destId="{8E93F2C2-03FA-4243-BEFD-00BCF4B3D790}" srcOrd="0" destOrd="0" presId="urn:microsoft.com/office/officeart/2005/8/layout/list1"/>
    <dgm:cxn modelId="{6422D12E-434A-4116-A27F-92B52C8A039C}" type="presOf" srcId="{C3E12965-0613-45A8-9698-1C002DF249EB}" destId="{CFCE8075-49D9-4646-9004-B6D6CC5BEA9F}" srcOrd="1" destOrd="0" presId="urn:microsoft.com/office/officeart/2005/8/layout/list1"/>
    <dgm:cxn modelId="{01AFC95F-3876-41A4-942F-6425A1CE3A8A}" type="presOf" srcId="{53F96588-467E-4278-AFC1-6573161B4A47}" destId="{9FAB9601-65BA-4E64-96E0-D865E179BC29}" srcOrd="0" destOrd="0" presId="urn:microsoft.com/office/officeart/2005/8/layout/list1"/>
    <dgm:cxn modelId="{B54D0FDE-8FCB-4C69-8AC5-6B731A708C59}" srcId="{5214B30B-2581-4123-964F-606239A26890}" destId="{59F2113B-9756-4E13-8610-3B6FF87EA828}" srcOrd="2" destOrd="0" parTransId="{9473FDDD-4BB2-438B-B28F-516017769C52}" sibTransId="{704096DF-44D4-45E9-BD8B-7EC74CDB22C3}"/>
    <dgm:cxn modelId="{451C0A18-C870-4BFB-AB2E-50886DF1FB4D}" type="presParOf" srcId="{8E93F2C2-03FA-4243-BEFD-00BCF4B3D790}" destId="{7C7E9206-BD73-4632-A502-B0A017E38908}" srcOrd="0" destOrd="0" presId="urn:microsoft.com/office/officeart/2005/8/layout/list1"/>
    <dgm:cxn modelId="{A6E36A7A-B35F-4EB6-A8BB-E6F04214188C}" type="presParOf" srcId="{7C7E9206-BD73-4632-A502-B0A017E38908}" destId="{DF923AFC-9A16-4904-B9BF-4789F7D50685}" srcOrd="0" destOrd="0" presId="urn:microsoft.com/office/officeart/2005/8/layout/list1"/>
    <dgm:cxn modelId="{E17BCD5E-6480-4C34-A847-5BD33E31721D}" type="presParOf" srcId="{7C7E9206-BD73-4632-A502-B0A017E38908}" destId="{309596F9-F4C5-4DED-8362-82B0ACEB71AA}" srcOrd="1" destOrd="0" presId="urn:microsoft.com/office/officeart/2005/8/layout/list1"/>
    <dgm:cxn modelId="{963CA041-67B1-47ED-BEDA-D761AB5B792B}" type="presParOf" srcId="{8E93F2C2-03FA-4243-BEFD-00BCF4B3D790}" destId="{664A5CE8-B8E1-42F0-ADF9-2EC80D36CC76}" srcOrd="1" destOrd="0" presId="urn:microsoft.com/office/officeart/2005/8/layout/list1"/>
    <dgm:cxn modelId="{240CE857-D317-4C77-904D-A5492A4A3870}" type="presParOf" srcId="{8E93F2C2-03FA-4243-BEFD-00BCF4B3D790}" destId="{E9604149-8E8F-4878-B853-6759739456D9}" srcOrd="2" destOrd="0" presId="urn:microsoft.com/office/officeart/2005/8/layout/list1"/>
    <dgm:cxn modelId="{DF8D19A7-77D2-45C6-BF13-DC9F360E7BC6}" type="presParOf" srcId="{8E93F2C2-03FA-4243-BEFD-00BCF4B3D790}" destId="{55E69287-02E3-47F3-BD6E-0C734F37FB09}" srcOrd="3" destOrd="0" presId="urn:microsoft.com/office/officeart/2005/8/layout/list1"/>
    <dgm:cxn modelId="{123C84EF-4D03-4725-BE26-94F3D3698A77}" type="presParOf" srcId="{8E93F2C2-03FA-4243-BEFD-00BCF4B3D790}" destId="{CA27F07D-C2C3-4C3F-9300-36C514A16E64}" srcOrd="4" destOrd="0" presId="urn:microsoft.com/office/officeart/2005/8/layout/list1"/>
    <dgm:cxn modelId="{0681C729-54EF-469E-A521-D9170E76BAB5}" type="presParOf" srcId="{CA27F07D-C2C3-4C3F-9300-36C514A16E64}" destId="{FD72031D-2C4C-4C8A-B627-360F84CB5BBA}" srcOrd="0" destOrd="0" presId="urn:microsoft.com/office/officeart/2005/8/layout/list1"/>
    <dgm:cxn modelId="{32B2B76E-6F30-448D-97AF-CAAD399CDD4A}" type="presParOf" srcId="{CA27F07D-C2C3-4C3F-9300-36C514A16E64}" destId="{CFCE8075-49D9-4646-9004-B6D6CC5BEA9F}" srcOrd="1" destOrd="0" presId="urn:microsoft.com/office/officeart/2005/8/layout/list1"/>
    <dgm:cxn modelId="{1D1E8DAA-672A-4DFD-8FCC-E6D3EFA0282D}" type="presParOf" srcId="{8E93F2C2-03FA-4243-BEFD-00BCF4B3D790}" destId="{6A5CF7FC-9351-410E-A902-3298B628C862}" srcOrd="5" destOrd="0" presId="urn:microsoft.com/office/officeart/2005/8/layout/list1"/>
    <dgm:cxn modelId="{05C06A65-FE7A-4FD0-B614-1489D2318588}" type="presParOf" srcId="{8E93F2C2-03FA-4243-BEFD-00BCF4B3D790}" destId="{9FAB9601-65BA-4E64-96E0-D865E179BC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10688-4CD2-4C05-B7A2-60A21FE70CB3}">
      <dsp:nvSpPr>
        <dsp:cNvPr id="0" name=""/>
        <dsp:cNvSpPr/>
      </dsp:nvSpPr>
      <dsp:spPr>
        <a:xfrm>
          <a:off x="0" y="27500"/>
          <a:ext cx="4984877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/>
            <a:t>Objetivos de Desarrollo Sostenible</a:t>
          </a:r>
        </a:p>
      </dsp:txBody>
      <dsp:txXfrm>
        <a:off x="28329" y="55829"/>
        <a:ext cx="4928219" cy="523662"/>
      </dsp:txXfrm>
    </dsp:sp>
    <dsp:sp modelId="{DED84BFD-21B0-4F2F-8B80-76304073834B}">
      <dsp:nvSpPr>
        <dsp:cNvPr id="0" name=""/>
        <dsp:cNvSpPr/>
      </dsp:nvSpPr>
      <dsp:spPr>
        <a:xfrm>
          <a:off x="0" y="697100"/>
          <a:ext cx="4984877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/>
            <a:t>Estrategia de </a:t>
          </a:r>
          <a:r>
            <a:rPr lang="es-CR" sz="1400" kern="1200" dirty="0" err="1"/>
            <a:t>Transform</a:t>
          </a:r>
          <a:r>
            <a:rPr lang="es-CR" sz="1400" kern="1200" dirty="0"/>
            <a:t>. Digital hacia la CR del Bicentenario 4.0.</a:t>
          </a:r>
        </a:p>
      </dsp:txBody>
      <dsp:txXfrm>
        <a:off x="28329" y="725429"/>
        <a:ext cx="4928219" cy="523662"/>
      </dsp:txXfrm>
    </dsp:sp>
    <dsp:sp modelId="{E3C150D3-D451-4D15-AD7A-A2FD4ECDD01A}">
      <dsp:nvSpPr>
        <dsp:cNvPr id="0" name=""/>
        <dsp:cNvSpPr/>
      </dsp:nvSpPr>
      <dsp:spPr>
        <a:xfrm>
          <a:off x="0" y="1366700"/>
          <a:ext cx="4984877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/>
            <a:t>Objetivos 2010-2020 de la Junta </a:t>
          </a:r>
          <a:r>
            <a:rPr lang="es-CR" sz="1600" kern="1200" dirty="0" err="1"/>
            <a:t>Adm</a:t>
          </a:r>
          <a:r>
            <a:rPr lang="es-CR" sz="1600" kern="1200" dirty="0"/>
            <a:t>. del AN.</a:t>
          </a:r>
        </a:p>
      </dsp:txBody>
      <dsp:txXfrm>
        <a:off x="28329" y="1395029"/>
        <a:ext cx="4928219" cy="523662"/>
      </dsp:txXfrm>
    </dsp:sp>
    <dsp:sp modelId="{F24420EE-4F93-4C38-9E80-878524D9DFFA}">
      <dsp:nvSpPr>
        <dsp:cNvPr id="0" name=""/>
        <dsp:cNvSpPr/>
      </dsp:nvSpPr>
      <dsp:spPr>
        <a:xfrm>
          <a:off x="0" y="2036301"/>
          <a:ext cx="4984877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/>
            <a:t>Directriz 019-MP-MICITT.</a:t>
          </a:r>
          <a:endParaRPr lang="en-US" sz="1600" kern="1200" dirty="0"/>
        </a:p>
      </dsp:txBody>
      <dsp:txXfrm>
        <a:off x="28329" y="2064630"/>
        <a:ext cx="4928219" cy="523662"/>
      </dsp:txXfrm>
    </dsp:sp>
    <dsp:sp modelId="{2268ECDC-F30B-46FE-B677-04ADFE278005}">
      <dsp:nvSpPr>
        <dsp:cNvPr id="0" name=""/>
        <dsp:cNvSpPr/>
      </dsp:nvSpPr>
      <dsp:spPr>
        <a:xfrm>
          <a:off x="0" y="2705901"/>
          <a:ext cx="4984877" cy="580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Visión</a:t>
          </a:r>
          <a:r>
            <a:rPr lang="en-US" sz="1600" kern="1200" dirty="0"/>
            <a:t> de </a:t>
          </a:r>
          <a:r>
            <a:rPr lang="en-US" sz="1600" kern="1200" dirty="0" err="1"/>
            <a:t>liderazgo</a:t>
          </a:r>
          <a:r>
            <a:rPr lang="en-US" sz="1600" kern="1200" dirty="0"/>
            <a:t> </a:t>
          </a:r>
          <a:r>
            <a:rPr lang="en-US" sz="1600" kern="1200" dirty="0" err="1"/>
            <a:t>mundial</a:t>
          </a:r>
          <a:r>
            <a:rPr lang="en-US" sz="1600" kern="1200" dirty="0"/>
            <a:t> </a:t>
          </a:r>
          <a:r>
            <a:rPr lang="en-US" sz="1600" kern="1200" dirty="0" err="1"/>
            <a:t>en</a:t>
          </a:r>
          <a:r>
            <a:rPr lang="en-US" sz="1600" kern="1200" dirty="0"/>
            <a:t> </a:t>
          </a:r>
          <a:r>
            <a:rPr lang="en-US" sz="1600" kern="1200" dirty="0" err="1"/>
            <a:t>materia</a:t>
          </a:r>
          <a:r>
            <a:rPr lang="en-US" sz="1600" kern="1200" dirty="0"/>
            <a:t> </a:t>
          </a:r>
          <a:r>
            <a:rPr lang="en-US" sz="1600" kern="1200" dirty="0" err="1"/>
            <a:t>ambiental</a:t>
          </a:r>
          <a:r>
            <a:rPr lang="en-US" sz="1600" kern="1200" dirty="0"/>
            <a:t> de CR.</a:t>
          </a:r>
        </a:p>
      </dsp:txBody>
      <dsp:txXfrm>
        <a:off x="28329" y="2734230"/>
        <a:ext cx="4928219" cy="523662"/>
      </dsp:txXfrm>
    </dsp:sp>
    <dsp:sp modelId="{FD10291D-E28A-4500-A76D-F9EBEBA224AE}">
      <dsp:nvSpPr>
        <dsp:cNvPr id="0" name=""/>
        <dsp:cNvSpPr/>
      </dsp:nvSpPr>
      <dsp:spPr>
        <a:xfrm>
          <a:off x="0" y="3375501"/>
          <a:ext cx="4984877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/>
            <a:t>Gobierno Abierto – Transparencia y Rendición de Cuentas.</a:t>
          </a:r>
          <a:endParaRPr lang="en-US" sz="1600" kern="1200" dirty="0"/>
        </a:p>
      </dsp:txBody>
      <dsp:txXfrm>
        <a:off x="28329" y="3403830"/>
        <a:ext cx="4928219" cy="52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44F0E-355C-4416-9FD7-80D0050995F7}">
      <dsp:nvSpPr>
        <dsp:cNvPr id="0" name=""/>
        <dsp:cNvSpPr/>
      </dsp:nvSpPr>
      <dsp:spPr>
        <a:xfrm>
          <a:off x="1924825" y="2064137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4C8E7-856E-4A29-9E43-E5E51590C143}">
      <dsp:nvSpPr>
        <dsp:cNvPr id="0" name=""/>
        <dsp:cNvSpPr/>
      </dsp:nvSpPr>
      <dsp:spPr>
        <a:xfrm>
          <a:off x="1810299" y="2247671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E7E5F-7C7D-496D-A9F8-66DA374988AE}">
      <dsp:nvSpPr>
        <dsp:cNvPr id="0" name=""/>
        <dsp:cNvSpPr/>
      </dsp:nvSpPr>
      <dsp:spPr>
        <a:xfrm>
          <a:off x="1673809" y="2406572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23A1-F193-4CFF-AB66-E5189B8C3FB8}">
      <dsp:nvSpPr>
        <dsp:cNvPr id="0" name=""/>
        <dsp:cNvSpPr/>
      </dsp:nvSpPr>
      <dsp:spPr>
        <a:xfrm>
          <a:off x="1836969" y="217003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3D07D-CDF6-4A04-8DC2-FB0AA4F98C19}">
      <dsp:nvSpPr>
        <dsp:cNvPr id="0" name=""/>
        <dsp:cNvSpPr/>
      </dsp:nvSpPr>
      <dsp:spPr>
        <a:xfrm>
          <a:off x="2011634" y="112920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734C5-66CF-4881-B6B4-C16BB1E68E7B}">
      <dsp:nvSpPr>
        <dsp:cNvPr id="0" name=""/>
        <dsp:cNvSpPr/>
      </dsp:nvSpPr>
      <dsp:spPr>
        <a:xfrm>
          <a:off x="2185777" y="8836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8613-386A-4F7F-95BC-9630AC64AED1}">
      <dsp:nvSpPr>
        <dsp:cNvPr id="0" name=""/>
        <dsp:cNvSpPr/>
      </dsp:nvSpPr>
      <dsp:spPr>
        <a:xfrm>
          <a:off x="2359919" y="112920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1037F-8BA9-4662-951D-A9E757DF880F}">
      <dsp:nvSpPr>
        <dsp:cNvPr id="0" name=""/>
        <dsp:cNvSpPr/>
      </dsp:nvSpPr>
      <dsp:spPr>
        <a:xfrm>
          <a:off x="2534584" y="217003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F73B7-F351-4B66-8153-EEEC72A43A1F}">
      <dsp:nvSpPr>
        <dsp:cNvPr id="0" name=""/>
        <dsp:cNvSpPr/>
      </dsp:nvSpPr>
      <dsp:spPr>
        <a:xfrm>
          <a:off x="2185777" y="228452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BAA7D-E1FB-462C-86F1-48C7E1F3A374}">
      <dsp:nvSpPr>
        <dsp:cNvPr id="0" name=""/>
        <dsp:cNvSpPr/>
      </dsp:nvSpPr>
      <dsp:spPr>
        <a:xfrm>
          <a:off x="2185777" y="448068"/>
          <a:ext cx="130737" cy="13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8553C-DDA3-415E-9F38-B79750A1F33B}">
      <dsp:nvSpPr>
        <dsp:cNvPr id="0" name=""/>
        <dsp:cNvSpPr/>
      </dsp:nvSpPr>
      <dsp:spPr>
        <a:xfrm>
          <a:off x="1122097" y="2884111"/>
          <a:ext cx="2819746" cy="75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84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~$2,500 </a:t>
          </a:r>
          <a:r>
            <a:rPr lang="es-CR" sz="1600" kern="1200" dirty="0"/>
            <a:t>USD (hasta </a:t>
          </a:r>
          <a:r>
            <a:rPr lang="es-CR" sz="1600" kern="1200" dirty="0" smtClean="0"/>
            <a:t>2tb</a:t>
          </a:r>
          <a:r>
            <a:rPr lang="es-CR" sz="1600" kern="1200" dirty="0"/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/>
            <a:t>X mes X institución</a:t>
          </a:r>
          <a:endParaRPr lang="en-US" sz="1600" kern="1200" dirty="0"/>
        </a:p>
      </dsp:txBody>
      <dsp:txXfrm>
        <a:off x="1159018" y="2921032"/>
        <a:ext cx="2745904" cy="682497"/>
      </dsp:txXfrm>
    </dsp:sp>
    <dsp:sp modelId="{68DABA7F-0F22-49F6-9A1D-F369CE972A5A}">
      <dsp:nvSpPr>
        <dsp:cNvPr id="0" name=""/>
        <dsp:cNvSpPr/>
      </dsp:nvSpPr>
      <dsp:spPr>
        <a:xfrm>
          <a:off x="340286" y="2143037"/>
          <a:ext cx="1307374" cy="13072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740F1-389D-4421-9D61-63AFC600513F}">
      <dsp:nvSpPr>
        <dsp:cNvPr id="0" name=""/>
        <dsp:cNvSpPr/>
      </dsp:nvSpPr>
      <dsp:spPr>
        <a:xfrm>
          <a:off x="2313899" y="1404738"/>
          <a:ext cx="2819746" cy="75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84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~$300 </a:t>
          </a:r>
          <a:r>
            <a:rPr lang="es-CR" sz="1600" kern="1200" dirty="0"/>
            <a:t>USD (</a:t>
          </a:r>
          <a:r>
            <a:rPr lang="es-CR" sz="1600" kern="1200" dirty="0" smtClean="0"/>
            <a:t>c/1tb </a:t>
          </a:r>
          <a:r>
            <a:rPr lang="es-CR" sz="1600" kern="1200" dirty="0"/>
            <a:t>+)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/>
            <a:t>X mes X institución</a:t>
          </a:r>
          <a:endParaRPr lang="en-US" sz="1600" kern="1200" dirty="0"/>
        </a:p>
      </dsp:txBody>
      <dsp:txXfrm>
        <a:off x="2350820" y="1441659"/>
        <a:ext cx="2745904" cy="682497"/>
      </dsp:txXfrm>
    </dsp:sp>
    <dsp:sp modelId="{0C03A013-21F6-4A5B-8FBC-0C01235B8291}">
      <dsp:nvSpPr>
        <dsp:cNvPr id="0" name=""/>
        <dsp:cNvSpPr/>
      </dsp:nvSpPr>
      <dsp:spPr>
        <a:xfrm>
          <a:off x="1532089" y="663664"/>
          <a:ext cx="1307374" cy="13072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04149-8E8F-4878-B853-6759739456D9}">
      <dsp:nvSpPr>
        <dsp:cNvPr id="0" name=""/>
        <dsp:cNvSpPr/>
      </dsp:nvSpPr>
      <dsp:spPr>
        <a:xfrm>
          <a:off x="0" y="549699"/>
          <a:ext cx="5051367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42" tIns="499872" rIns="39204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/>
            <a:t>Archivo Nacional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/>
            <a:t>Ministerio de Cultura y Juventud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/>
            <a:t>3Q/4Q - 2019</a:t>
          </a:r>
        </a:p>
      </dsp:txBody>
      <dsp:txXfrm>
        <a:off x="0" y="549699"/>
        <a:ext cx="5051367" cy="1814400"/>
      </dsp:txXfrm>
    </dsp:sp>
    <dsp:sp modelId="{309596F9-F4C5-4DED-8362-82B0ACEB71AA}">
      <dsp:nvSpPr>
        <dsp:cNvPr id="0" name=""/>
        <dsp:cNvSpPr/>
      </dsp:nvSpPr>
      <dsp:spPr>
        <a:xfrm>
          <a:off x="252568" y="195459"/>
          <a:ext cx="3535956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1" tIns="0" rIns="13365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/>
            <a:t>Piloto</a:t>
          </a:r>
          <a:endParaRPr lang="en-US" sz="2400" kern="1200"/>
        </a:p>
      </dsp:txBody>
      <dsp:txXfrm>
        <a:off x="287153" y="230044"/>
        <a:ext cx="3466786" cy="639310"/>
      </dsp:txXfrm>
    </dsp:sp>
    <dsp:sp modelId="{9FAB9601-65BA-4E64-96E0-D865E179BC29}">
      <dsp:nvSpPr>
        <dsp:cNvPr id="0" name=""/>
        <dsp:cNvSpPr/>
      </dsp:nvSpPr>
      <dsp:spPr>
        <a:xfrm>
          <a:off x="0" y="2847940"/>
          <a:ext cx="5051367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42" tIns="499872" rIns="39204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/>
            <a:t>1Q - 2020</a:t>
          </a:r>
          <a:endParaRPr lang="en-US" sz="2400" kern="1200" dirty="0"/>
        </a:p>
      </dsp:txBody>
      <dsp:txXfrm>
        <a:off x="0" y="2847940"/>
        <a:ext cx="5051367" cy="1020600"/>
      </dsp:txXfrm>
    </dsp:sp>
    <dsp:sp modelId="{CFCE8075-49D9-4646-9004-B6D6CC5BEA9F}">
      <dsp:nvSpPr>
        <dsp:cNvPr id="0" name=""/>
        <dsp:cNvSpPr/>
      </dsp:nvSpPr>
      <dsp:spPr>
        <a:xfrm>
          <a:off x="252568" y="2493700"/>
          <a:ext cx="3535956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1" tIns="0" rIns="13365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Oferta de Servicio</a:t>
          </a:r>
        </a:p>
      </dsp:txBody>
      <dsp:txXfrm>
        <a:off x="287153" y="2528285"/>
        <a:ext cx="346678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E722-B36F-9642-8572-125226B6ACE2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B3DE-DB5C-C544-993E-4E4ADCDB2D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86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B3DE-DB5C-C544-993E-4E4ADCDB2DF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18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PAPEL</a:t>
            </a:r>
          </a:p>
          <a:p>
            <a:r>
              <a:rPr lang="es-ES" dirty="0"/>
              <a:t>2.99.03  3.187.450.818</a:t>
            </a:r>
          </a:p>
          <a:p>
            <a:endParaRPr lang="es-ES" dirty="0"/>
          </a:p>
          <a:p>
            <a:r>
              <a:rPr lang="es-ES" dirty="0"/>
              <a:t>Solo productos de papel, cartón e impresos, no impresión, ni tintas, ni transporte del papel.</a:t>
            </a:r>
          </a:p>
          <a:p>
            <a:endParaRPr lang="es-CR" dirty="0"/>
          </a:p>
          <a:p>
            <a:r>
              <a:rPr lang="en-US" dirty="0"/>
              <a:t>https://cgrweb.cgr.go.cr/f?p=150210:16:::NO:::</a:t>
            </a:r>
          </a:p>
          <a:p>
            <a:endParaRPr lang="en-US" dirty="0"/>
          </a:p>
          <a:p>
            <a:r>
              <a:rPr lang="en-US" dirty="0"/>
              <a:t>1.04.05</a:t>
            </a:r>
          </a:p>
          <a:p>
            <a:r>
              <a:rPr lang="en-US" dirty="0"/>
              <a:t>2.01.04</a:t>
            </a:r>
          </a:p>
          <a:p>
            <a:r>
              <a:rPr lang="en-US" dirty="0"/>
              <a:t>2.99.03</a:t>
            </a:r>
          </a:p>
          <a:p>
            <a:r>
              <a:rPr lang="en-US" dirty="0"/>
              <a:t>5.01.05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3DE-DB5C-C544-993E-4E4ADCDB2DF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21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3DE-DB5C-C544-993E-4E4ADCDB2DF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95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3DE-DB5C-C544-993E-4E4ADCDB2DF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27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3DE-DB5C-C544-993E-4E4ADCDB2DF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21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B3DE-DB5C-C544-993E-4E4ADCDB2DF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2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1618" y="-1"/>
            <a:ext cx="564421" cy="3857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idx="10"/>
          </p:nvPr>
        </p:nvSpPr>
        <p:spPr>
          <a:xfrm>
            <a:off x="566038" y="-15775"/>
            <a:ext cx="8577961" cy="3873400"/>
          </a:xfrm>
          <a:ln>
            <a:noFill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3857625"/>
            <a:ext cx="9144000" cy="1285875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3917127"/>
            <a:ext cx="5933102" cy="1102519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11" name="Imagen 10" descr="patron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66039" cy="3857625"/>
          </a:xfrm>
          <a:prstGeom prst="rect">
            <a:avLst/>
          </a:prstGeom>
        </p:spPr>
      </p:pic>
      <p:pic>
        <p:nvPicPr>
          <p:cNvPr id="3" name="Imagen 2" descr="Logo-ArchivoNacional_Bicentenario_blanc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22" y="4131494"/>
            <a:ext cx="2131671" cy="8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4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8833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1618" y="284955"/>
            <a:ext cx="2700337" cy="40409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idx="10"/>
          </p:nvPr>
        </p:nvSpPr>
        <p:spPr>
          <a:xfrm>
            <a:off x="3221832" y="284955"/>
            <a:ext cx="2700337" cy="40409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1"/>
          </p:nvPr>
        </p:nvSpPr>
        <p:spPr>
          <a:xfrm>
            <a:off x="6197603" y="284955"/>
            <a:ext cx="2700337" cy="40409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32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7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17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pic>
        <p:nvPicPr>
          <p:cNvPr id="9" name="Imagen 8" descr="Logos-blanc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50" y="4251082"/>
            <a:ext cx="1979854" cy="5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89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1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de 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4722400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156496"/>
            <a:ext cx="8229600" cy="230757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4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22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de 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472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156496"/>
            <a:ext cx="8229600" cy="230757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42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de te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472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156496"/>
            <a:ext cx="8229600" cy="230757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988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561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62961"/>
            <a:ext cx="4040188" cy="21232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561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62961"/>
            <a:ext cx="4041775" cy="21232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8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Hasdfga</a:t>
            </a:r>
            <a:r>
              <a:rPr lang="es-ES_tradnl" dirty="0"/>
              <a:t>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4" name="Imagen 3" descr="pie-de-pagina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75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9" r:id="rId5"/>
    <p:sldLayoutId id="2147483658" r:id="rId6"/>
    <p:sldLayoutId id="2147483660" r:id="rId7"/>
    <p:sldLayoutId id="2147483661" r:id="rId8"/>
    <p:sldLayoutId id="2147483653" r:id="rId9"/>
    <p:sldLayoutId id="2147483656" r:id="rId10"/>
    <p:sldLayoutId id="2147483655" r:id="rId11"/>
    <p:sldLayoutId id="2147483657" r:id="rId12"/>
    <p:sldLayoutId id="2147483662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1" b="10941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Proyecto</a:t>
            </a:r>
            <a:br>
              <a:rPr lang="es-ES" dirty="0"/>
            </a:br>
            <a:r>
              <a:rPr lang="es-ES" dirty="0"/>
              <a:t>Archivo Digital Nacional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" y="3407963"/>
            <a:ext cx="5852160" cy="44966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texto 2"/>
          <p:cNvSpPr txBox="1">
            <a:spLocks/>
          </p:cNvSpPr>
          <p:nvPr/>
        </p:nvSpPr>
        <p:spPr>
          <a:xfrm>
            <a:off x="713789" y="3450576"/>
            <a:ext cx="4460210" cy="390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Alexander Barquero Elizondo, Director General</a:t>
            </a:r>
          </a:p>
        </p:txBody>
      </p:sp>
    </p:spTree>
    <p:extLst>
      <p:ext uri="{BB962C8B-B14F-4D97-AF65-F5344CB8AC3E}">
        <p14:creationId xmlns:p14="http://schemas.microsoft.com/office/powerpoint/2010/main" val="21014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Circle"/>
          <p:cNvGrpSpPr/>
          <p:nvPr/>
        </p:nvGrpSpPr>
        <p:grpSpPr>
          <a:xfrm>
            <a:off x="-1918097" y="669131"/>
            <a:ext cx="3802856" cy="3805238"/>
            <a:chOff x="-2519363" y="892175"/>
            <a:chExt cx="5070475" cy="5073650"/>
          </a:xfrm>
        </p:grpSpPr>
        <p:sp>
          <p:nvSpPr>
            <p:cNvPr id="8" name="Circle Stroke"/>
            <p:cNvSpPr>
              <a:spLocks noChangeArrowheads="1"/>
            </p:cNvSpPr>
            <p:nvPr/>
          </p:nvSpPr>
          <p:spPr bwMode="auto">
            <a:xfrm>
              <a:off x="-2519363" y="892175"/>
              <a:ext cx="5070475" cy="5073650"/>
            </a:xfrm>
            <a:prstGeom prst="ellips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Circle Fill"/>
            <p:cNvSpPr>
              <a:spLocks noChangeArrowheads="1"/>
            </p:cNvSpPr>
            <p:nvPr/>
          </p:nvSpPr>
          <p:spPr bwMode="auto">
            <a:xfrm>
              <a:off x="-1193800" y="2217738"/>
              <a:ext cx="2420938" cy="24225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" name="Data Box 4"/>
          <p:cNvGrpSpPr/>
          <p:nvPr/>
        </p:nvGrpSpPr>
        <p:grpSpPr>
          <a:xfrm>
            <a:off x="967979" y="3796904"/>
            <a:ext cx="3327797" cy="594122"/>
            <a:chOff x="1290638" y="5062538"/>
            <a:chExt cx="4437063" cy="792163"/>
          </a:xfrm>
        </p:grpSpPr>
        <p:sp>
          <p:nvSpPr>
            <p:cNvPr id="19" name="Data Box BG 4"/>
            <p:cNvSpPr>
              <a:spLocks/>
            </p:cNvSpPr>
            <p:nvPr/>
          </p:nvSpPr>
          <p:spPr bwMode="auto">
            <a:xfrm>
              <a:off x="1290638" y="5062538"/>
              <a:ext cx="4437063" cy="792163"/>
            </a:xfrm>
            <a:custGeom>
              <a:avLst/>
              <a:gdLst>
                <a:gd name="T0" fmla="*/ 2550 w 2800"/>
                <a:gd name="T1" fmla="*/ 500 h 500"/>
                <a:gd name="T2" fmla="*/ 250 w 2800"/>
                <a:gd name="T3" fmla="*/ 500 h 500"/>
                <a:gd name="T4" fmla="*/ 0 w 2800"/>
                <a:gd name="T5" fmla="*/ 250 h 500"/>
                <a:gd name="T6" fmla="*/ 0 w 2800"/>
                <a:gd name="T7" fmla="*/ 250 h 500"/>
                <a:gd name="T8" fmla="*/ 250 w 2800"/>
                <a:gd name="T9" fmla="*/ 0 h 500"/>
                <a:gd name="T10" fmla="*/ 2550 w 2800"/>
                <a:gd name="T11" fmla="*/ 0 h 500"/>
                <a:gd name="T12" fmla="*/ 2800 w 2800"/>
                <a:gd name="T13" fmla="*/ 250 h 500"/>
                <a:gd name="T14" fmla="*/ 2800 w 2800"/>
                <a:gd name="T15" fmla="*/ 250 h 500"/>
                <a:gd name="T16" fmla="*/ 2550 w 2800"/>
                <a:gd name="T1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0" h="500">
                  <a:moveTo>
                    <a:pt x="2550" y="500"/>
                  </a:moveTo>
                  <a:cubicBezTo>
                    <a:pt x="250" y="500"/>
                    <a:pt x="250" y="500"/>
                    <a:pt x="250" y="500"/>
                  </a:cubicBezTo>
                  <a:cubicBezTo>
                    <a:pt x="112" y="500"/>
                    <a:pt x="0" y="38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2550" y="0"/>
                    <a:pt x="2550" y="0"/>
                    <a:pt x="2550" y="0"/>
                  </a:cubicBezTo>
                  <a:cubicBezTo>
                    <a:pt x="2688" y="0"/>
                    <a:pt x="2800" y="112"/>
                    <a:pt x="2800" y="250"/>
                  </a:cubicBezTo>
                  <a:cubicBezTo>
                    <a:pt x="2800" y="250"/>
                    <a:pt x="2800" y="250"/>
                    <a:pt x="2800" y="250"/>
                  </a:cubicBezTo>
                  <a:cubicBezTo>
                    <a:pt x="2800" y="388"/>
                    <a:pt x="2688" y="500"/>
                    <a:pt x="2550" y="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Check Circle 4"/>
            <p:cNvSpPr>
              <a:spLocks noChangeArrowheads="1"/>
            </p:cNvSpPr>
            <p:nvPr/>
          </p:nvSpPr>
          <p:spPr bwMode="auto">
            <a:xfrm>
              <a:off x="1447800" y="5203825"/>
              <a:ext cx="506413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1" name="Checkmark 4"/>
          <p:cNvSpPr>
            <a:spLocks/>
          </p:cNvSpPr>
          <p:nvPr/>
        </p:nvSpPr>
        <p:spPr bwMode="auto">
          <a:xfrm>
            <a:off x="1183481" y="4021931"/>
            <a:ext cx="185738" cy="142875"/>
          </a:xfrm>
          <a:custGeom>
            <a:avLst/>
            <a:gdLst>
              <a:gd name="T0" fmla="*/ 154 w 157"/>
              <a:gd name="T1" fmla="*/ 30 h 120"/>
              <a:gd name="T2" fmla="*/ 81 w 157"/>
              <a:gd name="T3" fmla="*/ 103 h 120"/>
              <a:gd name="T4" fmla="*/ 67 w 157"/>
              <a:gd name="T5" fmla="*/ 117 h 120"/>
              <a:gd name="T6" fmla="*/ 60 w 157"/>
              <a:gd name="T7" fmla="*/ 120 h 120"/>
              <a:gd name="T8" fmla="*/ 53 w 157"/>
              <a:gd name="T9" fmla="*/ 117 h 120"/>
              <a:gd name="T10" fmla="*/ 40 w 157"/>
              <a:gd name="T11" fmla="*/ 103 h 120"/>
              <a:gd name="T12" fmla="*/ 3 w 157"/>
              <a:gd name="T13" fmla="*/ 67 h 120"/>
              <a:gd name="T14" fmla="*/ 0 w 157"/>
              <a:gd name="T15" fmla="*/ 60 h 120"/>
              <a:gd name="T16" fmla="*/ 3 w 157"/>
              <a:gd name="T17" fmla="*/ 53 h 120"/>
              <a:gd name="T18" fmla="*/ 17 w 157"/>
              <a:gd name="T19" fmla="*/ 39 h 120"/>
              <a:gd name="T20" fmla="*/ 24 w 157"/>
              <a:gd name="T21" fmla="*/ 37 h 120"/>
              <a:gd name="T22" fmla="*/ 30 w 157"/>
              <a:gd name="T23" fmla="*/ 39 h 120"/>
              <a:gd name="T24" fmla="*/ 60 w 157"/>
              <a:gd name="T25" fmla="*/ 69 h 120"/>
              <a:gd name="T26" fmla="*/ 126 w 157"/>
              <a:gd name="T27" fmla="*/ 3 h 120"/>
              <a:gd name="T28" fmla="*/ 133 w 157"/>
              <a:gd name="T29" fmla="*/ 0 h 120"/>
              <a:gd name="T30" fmla="*/ 140 w 157"/>
              <a:gd name="T31" fmla="*/ 3 h 120"/>
              <a:gd name="T32" fmla="*/ 154 w 157"/>
              <a:gd name="T33" fmla="*/ 17 h 120"/>
              <a:gd name="T34" fmla="*/ 157 w 157"/>
              <a:gd name="T35" fmla="*/ 23 h 120"/>
              <a:gd name="T36" fmla="*/ 154 w 157"/>
              <a:gd name="T37" fmla="*/ 3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7" h="120">
                <a:moveTo>
                  <a:pt x="154" y="30"/>
                </a:moveTo>
                <a:cubicBezTo>
                  <a:pt x="81" y="103"/>
                  <a:pt x="81" y="103"/>
                  <a:pt x="81" y="103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5" y="119"/>
                  <a:pt x="63" y="120"/>
                  <a:pt x="60" y="120"/>
                </a:cubicBezTo>
                <a:cubicBezTo>
                  <a:pt x="58" y="120"/>
                  <a:pt x="55" y="119"/>
                  <a:pt x="53" y="117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3"/>
                  <a:pt x="0" y="60"/>
                </a:cubicBezTo>
                <a:cubicBezTo>
                  <a:pt x="0" y="57"/>
                  <a:pt x="1" y="55"/>
                  <a:pt x="3" y="53"/>
                </a:cubicBezTo>
                <a:cubicBezTo>
                  <a:pt x="17" y="39"/>
                  <a:pt x="17" y="39"/>
                  <a:pt x="17" y="39"/>
                </a:cubicBezTo>
                <a:cubicBezTo>
                  <a:pt x="19" y="38"/>
                  <a:pt x="21" y="37"/>
                  <a:pt x="24" y="37"/>
                </a:cubicBezTo>
                <a:cubicBezTo>
                  <a:pt x="26" y="37"/>
                  <a:pt x="29" y="38"/>
                  <a:pt x="30" y="39"/>
                </a:cubicBezTo>
                <a:cubicBezTo>
                  <a:pt x="60" y="69"/>
                  <a:pt x="60" y="69"/>
                  <a:pt x="60" y="69"/>
                </a:cubicBezTo>
                <a:cubicBezTo>
                  <a:pt x="126" y="3"/>
                  <a:pt x="126" y="3"/>
                  <a:pt x="126" y="3"/>
                </a:cubicBezTo>
                <a:cubicBezTo>
                  <a:pt x="128" y="1"/>
                  <a:pt x="131" y="0"/>
                  <a:pt x="133" y="0"/>
                </a:cubicBezTo>
                <a:cubicBezTo>
                  <a:pt x="136" y="0"/>
                  <a:pt x="138" y="1"/>
                  <a:pt x="140" y="3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6" y="18"/>
                  <a:pt x="157" y="21"/>
                  <a:pt x="157" y="23"/>
                </a:cubicBezTo>
                <a:cubicBezTo>
                  <a:pt x="157" y="26"/>
                  <a:pt x="156" y="28"/>
                  <a:pt x="154" y="3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2" name="Data Text 4"/>
          <p:cNvSpPr>
            <a:spLocks noChangeArrowheads="1"/>
          </p:cNvSpPr>
          <p:nvPr/>
        </p:nvSpPr>
        <p:spPr bwMode="auto">
          <a:xfrm>
            <a:off x="1656160" y="4008835"/>
            <a:ext cx="239969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s-CR" altLang="en-US" sz="1050" dirty="0">
                <a:solidFill>
                  <a:srgbClr val="FFFFFF"/>
                </a:solidFill>
              </a:rPr>
              <a:t>Herramienta para potenciar rectoría AN.</a:t>
            </a:r>
            <a:endParaRPr lang="en-US" altLang="en-US" sz="1350" dirty="0"/>
          </a:p>
        </p:txBody>
      </p:sp>
      <p:grpSp>
        <p:nvGrpSpPr>
          <p:cNvPr id="5" name="Data Box 3"/>
          <p:cNvGrpSpPr/>
          <p:nvPr/>
        </p:nvGrpSpPr>
        <p:grpSpPr>
          <a:xfrm>
            <a:off x="1599010" y="2788444"/>
            <a:ext cx="3327797" cy="594122"/>
            <a:chOff x="2132013" y="3717925"/>
            <a:chExt cx="4437063" cy="792163"/>
          </a:xfrm>
        </p:grpSpPr>
        <p:sp>
          <p:nvSpPr>
            <p:cNvPr id="16" name="Data Box BG 3"/>
            <p:cNvSpPr>
              <a:spLocks/>
            </p:cNvSpPr>
            <p:nvPr/>
          </p:nvSpPr>
          <p:spPr bwMode="auto">
            <a:xfrm>
              <a:off x="2132013" y="3717925"/>
              <a:ext cx="4437063" cy="792163"/>
            </a:xfrm>
            <a:custGeom>
              <a:avLst/>
              <a:gdLst>
                <a:gd name="T0" fmla="*/ 2550 w 2800"/>
                <a:gd name="T1" fmla="*/ 500 h 500"/>
                <a:gd name="T2" fmla="*/ 250 w 2800"/>
                <a:gd name="T3" fmla="*/ 500 h 500"/>
                <a:gd name="T4" fmla="*/ 0 w 2800"/>
                <a:gd name="T5" fmla="*/ 250 h 500"/>
                <a:gd name="T6" fmla="*/ 0 w 2800"/>
                <a:gd name="T7" fmla="*/ 250 h 500"/>
                <a:gd name="T8" fmla="*/ 250 w 2800"/>
                <a:gd name="T9" fmla="*/ 0 h 500"/>
                <a:gd name="T10" fmla="*/ 2550 w 2800"/>
                <a:gd name="T11" fmla="*/ 0 h 500"/>
                <a:gd name="T12" fmla="*/ 2800 w 2800"/>
                <a:gd name="T13" fmla="*/ 250 h 500"/>
                <a:gd name="T14" fmla="*/ 2800 w 2800"/>
                <a:gd name="T15" fmla="*/ 250 h 500"/>
                <a:gd name="T16" fmla="*/ 2550 w 2800"/>
                <a:gd name="T1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0" h="500">
                  <a:moveTo>
                    <a:pt x="2550" y="500"/>
                  </a:moveTo>
                  <a:cubicBezTo>
                    <a:pt x="250" y="500"/>
                    <a:pt x="250" y="500"/>
                    <a:pt x="250" y="500"/>
                  </a:cubicBezTo>
                  <a:cubicBezTo>
                    <a:pt x="112" y="500"/>
                    <a:pt x="0" y="38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2550" y="0"/>
                    <a:pt x="2550" y="0"/>
                    <a:pt x="2550" y="0"/>
                  </a:cubicBezTo>
                  <a:cubicBezTo>
                    <a:pt x="2688" y="0"/>
                    <a:pt x="2800" y="112"/>
                    <a:pt x="2800" y="250"/>
                  </a:cubicBezTo>
                  <a:cubicBezTo>
                    <a:pt x="2800" y="250"/>
                    <a:pt x="2800" y="250"/>
                    <a:pt x="2800" y="250"/>
                  </a:cubicBezTo>
                  <a:cubicBezTo>
                    <a:pt x="2800" y="388"/>
                    <a:pt x="2688" y="500"/>
                    <a:pt x="2550" y="5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Check Circle 3"/>
            <p:cNvSpPr>
              <a:spLocks noChangeArrowheads="1"/>
            </p:cNvSpPr>
            <p:nvPr/>
          </p:nvSpPr>
          <p:spPr bwMode="auto">
            <a:xfrm>
              <a:off x="2290763" y="3860800"/>
              <a:ext cx="506413" cy="506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8" name="Checkmark 3"/>
          <p:cNvSpPr>
            <a:spLocks/>
          </p:cNvSpPr>
          <p:nvPr/>
        </p:nvSpPr>
        <p:spPr bwMode="auto">
          <a:xfrm>
            <a:off x="1814512" y="3014663"/>
            <a:ext cx="185738" cy="141685"/>
          </a:xfrm>
          <a:custGeom>
            <a:avLst/>
            <a:gdLst>
              <a:gd name="T0" fmla="*/ 154 w 157"/>
              <a:gd name="T1" fmla="*/ 30 h 120"/>
              <a:gd name="T2" fmla="*/ 81 w 157"/>
              <a:gd name="T3" fmla="*/ 103 h 120"/>
              <a:gd name="T4" fmla="*/ 67 w 157"/>
              <a:gd name="T5" fmla="*/ 117 h 120"/>
              <a:gd name="T6" fmla="*/ 60 w 157"/>
              <a:gd name="T7" fmla="*/ 120 h 120"/>
              <a:gd name="T8" fmla="*/ 53 w 157"/>
              <a:gd name="T9" fmla="*/ 117 h 120"/>
              <a:gd name="T10" fmla="*/ 40 w 157"/>
              <a:gd name="T11" fmla="*/ 103 h 120"/>
              <a:gd name="T12" fmla="*/ 3 w 157"/>
              <a:gd name="T13" fmla="*/ 67 h 120"/>
              <a:gd name="T14" fmla="*/ 0 w 157"/>
              <a:gd name="T15" fmla="*/ 60 h 120"/>
              <a:gd name="T16" fmla="*/ 3 w 157"/>
              <a:gd name="T17" fmla="*/ 53 h 120"/>
              <a:gd name="T18" fmla="*/ 17 w 157"/>
              <a:gd name="T19" fmla="*/ 39 h 120"/>
              <a:gd name="T20" fmla="*/ 24 w 157"/>
              <a:gd name="T21" fmla="*/ 37 h 120"/>
              <a:gd name="T22" fmla="*/ 31 w 157"/>
              <a:gd name="T23" fmla="*/ 39 h 120"/>
              <a:gd name="T24" fmla="*/ 60 w 157"/>
              <a:gd name="T25" fmla="*/ 69 h 120"/>
              <a:gd name="T26" fmla="*/ 127 w 157"/>
              <a:gd name="T27" fmla="*/ 3 h 120"/>
              <a:gd name="T28" fmla="*/ 133 w 157"/>
              <a:gd name="T29" fmla="*/ 0 h 120"/>
              <a:gd name="T30" fmla="*/ 140 w 157"/>
              <a:gd name="T31" fmla="*/ 3 h 120"/>
              <a:gd name="T32" fmla="*/ 154 w 157"/>
              <a:gd name="T33" fmla="*/ 17 h 120"/>
              <a:gd name="T34" fmla="*/ 157 w 157"/>
              <a:gd name="T35" fmla="*/ 23 h 120"/>
              <a:gd name="T36" fmla="*/ 154 w 157"/>
              <a:gd name="T37" fmla="*/ 3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7" h="120">
                <a:moveTo>
                  <a:pt x="154" y="30"/>
                </a:moveTo>
                <a:cubicBezTo>
                  <a:pt x="81" y="103"/>
                  <a:pt x="81" y="103"/>
                  <a:pt x="81" y="103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5" y="119"/>
                  <a:pt x="63" y="120"/>
                  <a:pt x="60" y="120"/>
                </a:cubicBezTo>
                <a:cubicBezTo>
                  <a:pt x="58" y="120"/>
                  <a:pt x="55" y="119"/>
                  <a:pt x="53" y="117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3"/>
                  <a:pt x="0" y="60"/>
                </a:cubicBezTo>
                <a:cubicBezTo>
                  <a:pt x="0" y="57"/>
                  <a:pt x="1" y="55"/>
                  <a:pt x="3" y="53"/>
                </a:cubicBezTo>
                <a:cubicBezTo>
                  <a:pt x="17" y="39"/>
                  <a:pt x="17" y="39"/>
                  <a:pt x="17" y="39"/>
                </a:cubicBezTo>
                <a:cubicBezTo>
                  <a:pt x="19" y="38"/>
                  <a:pt x="21" y="37"/>
                  <a:pt x="24" y="37"/>
                </a:cubicBezTo>
                <a:cubicBezTo>
                  <a:pt x="26" y="37"/>
                  <a:pt x="29" y="38"/>
                  <a:pt x="31" y="39"/>
                </a:cubicBezTo>
                <a:cubicBezTo>
                  <a:pt x="60" y="69"/>
                  <a:pt x="60" y="69"/>
                  <a:pt x="60" y="69"/>
                </a:cubicBezTo>
                <a:cubicBezTo>
                  <a:pt x="127" y="3"/>
                  <a:pt x="127" y="3"/>
                  <a:pt x="127" y="3"/>
                </a:cubicBezTo>
                <a:cubicBezTo>
                  <a:pt x="128" y="1"/>
                  <a:pt x="131" y="0"/>
                  <a:pt x="133" y="0"/>
                </a:cubicBezTo>
                <a:cubicBezTo>
                  <a:pt x="136" y="0"/>
                  <a:pt x="139" y="1"/>
                  <a:pt x="140" y="3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6" y="18"/>
                  <a:pt x="157" y="21"/>
                  <a:pt x="157" y="23"/>
                </a:cubicBezTo>
                <a:cubicBezTo>
                  <a:pt x="157" y="26"/>
                  <a:pt x="156" y="28"/>
                  <a:pt x="154" y="3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1" name="Data Text 3"/>
          <p:cNvSpPr>
            <a:spLocks noChangeArrowheads="1"/>
          </p:cNvSpPr>
          <p:nvPr/>
        </p:nvSpPr>
        <p:spPr bwMode="auto">
          <a:xfrm>
            <a:off x="2290763" y="3000376"/>
            <a:ext cx="258243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050" dirty="0" err="1">
                <a:solidFill>
                  <a:srgbClr val="FFFFFF"/>
                </a:solidFill>
              </a:rPr>
              <a:t>Seguridad</a:t>
            </a:r>
            <a:r>
              <a:rPr lang="en-US" altLang="en-US" sz="1050" dirty="0">
                <a:solidFill>
                  <a:srgbClr val="FFFFFF"/>
                </a:solidFill>
              </a:rPr>
              <a:t> y </a:t>
            </a:r>
            <a:r>
              <a:rPr lang="en-US" altLang="en-US" sz="1050" dirty="0" err="1">
                <a:solidFill>
                  <a:srgbClr val="FFFFFF"/>
                </a:solidFill>
              </a:rPr>
              <a:t>mejora</a:t>
            </a:r>
            <a:r>
              <a:rPr lang="en-US" altLang="en-US" sz="1050" dirty="0">
                <a:solidFill>
                  <a:srgbClr val="FFFFFF"/>
                </a:solidFill>
              </a:rPr>
              <a:t> continua </a:t>
            </a:r>
            <a:r>
              <a:rPr lang="en-US" altLang="en-US" sz="1050" dirty="0" err="1">
                <a:solidFill>
                  <a:srgbClr val="FFFFFF"/>
                </a:solidFill>
              </a:rPr>
              <a:t>en</a:t>
            </a:r>
            <a:r>
              <a:rPr lang="en-US" altLang="en-US" sz="1050" dirty="0">
                <a:solidFill>
                  <a:srgbClr val="FFFFFF"/>
                </a:solidFill>
              </a:rPr>
              <a:t> </a:t>
            </a:r>
            <a:r>
              <a:rPr lang="en-US" altLang="en-US" sz="1050" dirty="0" err="1">
                <a:solidFill>
                  <a:srgbClr val="FFFFFF"/>
                </a:solidFill>
              </a:rPr>
              <a:t>único</a:t>
            </a:r>
            <a:r>
              <a:rPr lang="en-US" altLang="en-US" sz="1050" dirty="0">
                <a:solidFill>
                  <a:srgbClr val="FFFFFF"/>
                </a:solidFill>
              </a:rPr>
              <a:t> sitio.</a:t>
            </a:r>
            <a:endParaRPr lang="en-US" altLang="en-US" sz="1350" dirty="0"/>
          </a:p>
        </p:txBody>
      </p:sp>
      <p:grpSp>
        <p:nvGrpSpPr>
          <p:cNvPr id="4" name="Data Box 2"/>
          <p:cNvGrpSpPr/>
          <p:nvPr/>
        </p:nvGrpSpPr>
        <p:grpSpPr>
          <a:xfrm>
            <a:off x="1599010" y="1779985"/>
            <a:ext cx="3327797" cy="594122"/>
            <a:chOff x="2132013" y="2373313"/>
            <a:chExt cx="4437063" cy="792163"/>
          </a:xfrm>
        </p:grpSpPr>
        <p:sp>
          <p:nvSpPr>
            <p:cNvPr id="13" name="Data Box BG 2"/>
            <p:cNvSpPr>
              <a:spLocks/>
            </p:cNvSpPr>
            <p:nvPr/>
          </p:nvSpPr>
          <p:spPr bwMode="auto">
            <a:xfrm>
              <a:off x="2132013" y="2373313"/>
              <a:ext cx="4437063" cy="792163"/>
            </a:xfrm>
            <a:custGeom>
              <a:avLst/>
              <a:gdLst>
                <a:gd name="T0" fmla="*/ 2550 w 2800"/>
                <a:gd name="T1" fmla="*/ 500 h 500"/>
                <a:gd name="T2" fmla="*/ 250 w 2800"/>
                <a:gd name="T3" fmla="*/ 500 h 500"/>
                <a:gd name="T4" fmla="*/ 0 w 2800"/>
                <a:gd name="T5" fmla="*/ 250 h 500"/>
                <a:gd name="T6" fmla="*/ 0 w 2800"/>
                <a:gd name="T7" fmla="*/ 250 h 500"/>
                <a:gd name="T8" fmla="*/ 250 w 2800"/>
                <a:gd name="T9" fmla="*/ 0 h 500"/>
                <a:gd name="T10" fmla="*/ 2550 w 2800"/>
                <a:gd name="T11" fmla="*/ 0 h 500"/>
                <a:gd name="T12" fmla="*/ 2800 w 2800"/>
                <a:gd name="T13" fmla="*/ 250 h 500"/>
                <a:gd name="T14" fmla="*/ 2800 w 2800"/>
                <a:gd name="T15" fmla="*/ 250 h 500"/>
                <a:gd name="T16" fmla="*/ 2550 w 2800"/>
                <a:gd name="T1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0" h="500">
                  <a:moveTo>
                    <a:pt x="2550" y="500"/>
                  </a:moveTo>
                  <a:cubicBezTo>
                    <a:pt x="250" y="500"/>
                    <a:pt x="250" y="500"/>
                    <a:pt x="250" y="500"/>
                  </a:cubicBezTo>
                  <a:cubicBezTo>
                    <a:pt x="112" y="500"/>
                    <a:pt x="0" y="38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2550" y="0"/>
                    <a:pt x="2550" y="0"/>
                    <a:pt x="2550" y="0"/>
                  </a:cubicBezTo>
                  <a:cubicBezTo>
                    <a:pt x="2688" y="0"/>
                    <a:pt x="2800" y="112"/>
                    <a:pt x="2800" y="250"/>
                  </a:cubicBezTo>
                  <a:cubicBezTo>
                    <a:pt x="2800" y="250"/>
                    <a:pt x="2800" y="250"/>
                    <a:pt x="2800" y="250"/>
                  </a:cubicBezTo>
                  <a:cubicBezTo>
                    <a:pt x="2800" y="388"/>
                    <a:pt x="2688" y="500"/>
                    <a:pt x="2550" y="5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Check Circle 2"/>
            <p:cNvSpPr>
              <a:spLocks noChangeArrowheads="1"/>
            </p:cNvSpPr>
            <p:nvPr/>
          </p:nvSpPr>
          <p:spPr bwMode="auto">
            <a:xfrm>
              <a:off x="2290763" y="2516188"/>
              <a:ext cx="506413" cy="506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5" name="Checkmark 2"/>
          <p:cNvSpPr>
            <a:spLocks/>
          </p:cNvSpPr>
          <p:nvPr/>
        </p:nvSpPr>
        <p:spPr bwMode="auto">
          <a:xfrm>
            <a:off x="1814512" y="2006204"/>
            <a:ext cx="185738" cy="142875"/>
          </a:xfrm>
          <a:custGeom>
            <a:avLst/>
            <a:gdLst>
              <a:gd name="T0" fmla="*/ 154 w 157"/>
              <a:gd name="T1" fmla="*/ 30 h 120"/>
              <a:gd name="T2" fmla="*/ 81 w 157"/>
              <a:gd name="T3" fmla="*/ 103 h 120"/>
              <a:gd name="T4" fmla="*/ 67 w 157"/>
              <a:gd name="T5" fmla="*/ 117 h 120"/>
              <a:gd name="T6" fmla="*/ 60 w 157"/>
              <a:gd name="T7" fmla="*/ 120 h 120"/>
              <a:gd name="T8" fmla="*/ 53 w 157"/>
              <a:gd name="T9" fmla="*/ 117 h 120"/>
              <a:gd name="T10" fmla="*/ 40 w 157"/>
              <a:gd name="T11" fmla="*/ 103 h 120"/>
              <a:gd name="T12" fmla="*/ 3 w 157"/>
              <a:gd name="T13" fmla="*/ 67 h 120"/>
              <a:gd name="T14" fmla="*/ 0 w 157"/>
              <a:gd name="T15" fmla="*/ 60 h 120"/>
              <a:gd name="T16" fmla="*/ 3 w 157"/>
              <a:gd name="T17" fmla="*/ 53 h 120"/>
              <a:gd name="T18" fmla="*/ 17 w 157"/>
              <a:gd name="T19" fmla="*/ 39 h 120"/>
              <a:gd name="T20" fmla="*/ 24 w 157"/>
              <a:gd name="T21" fmla="*/ 37 h 120"/>
              <a:gd name="T22" fmla="*/ 31 w 157"/>
              <a:gd name="T23" fmla="*/ 39 h 120"/>
              <a:gd name="T24" fmla="*/ 60 w 157"/>
              <a:gd name="T25" fmla="*/ 69 h 120"/>
              <a:gd name="T26" fmla="*/ 127 w 157"/>
              <a:gd name="T27" fmla="*/ 3 h 120"/>
              <a:gd name="T28" fmla="*/ 133 w 157"/>
              <a:gd name="T29" fmla="*/ 0 h 120"/>
              <a:gd name="T30" fmla="*/ 140 w 157"/>
              <a:gd name="T31" fmla="*/ 3 h 120"/>
              <a:gd name="T32" fmla="*/ 154 w 157"/>
              <a:gd name="T33" fmla="*/ 17 h 120"/>
              <a:gd name="T34" fmla="*/ 157 w 157"/>
              <a:gd name="T35" fmla="*/ 23 h 120"/>
              <a:gd name="T36" fmla="*/ 154 w 157"/>
              <a:gd name="T37" fmla="*/ 3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7" h="120">
                <a:moveTo>
                  <a:pt x="154" y="30"/>
                </a:moveTo>
                <a:cubicBezTo>
                  <a:pt x="81" y="103"/>
                  <a:pt x="81" y="103"/>
                  <a:pt x="81" y="103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5" y="119"/>
                  <a:pt x="63" y="120"/>
                  <a:pt x="60" y="120"/>
                </a:cubicBezTo>
                <a:cubicBezTo>
                  <a:pt x="58" y="120"/>
                  <a:pt x="55" y="119"/>
                  <a:pt x="53" y="117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3"/>
                  <a:pt x="0" y="60"/>
                </a:cubicBezTo>
                <a:cubicBezTo>
                  <a:pt x="0" y="57"/>
                  <a:pt x="1" y="55"/>
                  <a:pt x="3" y="53"/>
                </a:cubicBezTo>
                <a:cubicBezTo>
                  <a:pt x="17" y="39"/>
                  <a:pt x="17" y="39"/>
                  <a:pt x="17" y="39"/>
                </a:cubicBezTo>
                <a:cubicBezTo>
                  <a:pt x="19" y="38"/>
                  <a:pt x="21" y="37"/>
                  <a:pt x="24" y="37"/>
                </a:cubicBezTo>
                <a:cubicBezTo>
                  <a:pt x="26" y="37"/>
                  <a:pt x="29" y="38"/>
                  <a:pt x="31" y="39"/>
                </a:cubicBezTo>
                <a:cubicBezTo>
                  <a:pt x="60" y="69"/>
                  <a:pt x="60" y="69"/>
                  <a:pt x="60" y="69"/>
                </a:cubicBezTo>
                <a:cubicBezTo>
                  <a:pt x="127" y="3"/>
                  <a:pt x="127" y="3"/>
                  <a:pt x="127" y="3"/>
                </a:cubicBezTo>
                <a:cubicBezTo>
                  <a:pt x="128" y="1"/>
                  <a:pt x="131" y="0"/>
                  <a:pt x="133" y="0"/>
                </a:cubicBezTo>
                <a:cubicBezTo>
                  <a:pt x="136" y="0"/>
                  <a:pt x="139" y="1"/>
                  <a:pt x="140" y="3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6" y="18"/>
                  <a:pt x="157" y="21"/>
                  <a:pt x="157" y="23"/>
                </a:cubicBezTo>
                <a:cubicBezTo>
                  <a:pt x="157" y="26"/>
                  <a:pt x="156" y="28"/>
                  <a:pt x="154" y="3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0" name="Data Text 2"/>
          <p:cNvSpPr>
            <a:spLocks noChangeArrowheads="1"/>
          </p:cNvSpPr>
          <p:nvPr/>
        </p:nvSpPr>
        <p:spPr bwMode="auto">
          <a:xfrm>
            <a:off x="2290763" y="1993107"/>
            <a:ext cx="244938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050" dirty="0" err="1">
                <a:solidFill>
                  <a:srgbClr val="FFFFFF"/>
                </a:solidFill>
              </a:rPr>
              <a:t>Solución</a:t>
            </a:r>
            <a:r>
              <a:rPr lang="en-US" altLang="en-US" sz="1050" dirty="0">
                <a:solidFill>
                  <a:srgbClr val="FFFFFF"/>
                </a:solidFill>
              </a:rPr>
              <a:t> </a:t>
            </a:r>
            <a:r>
              <a:rPr lang="en-US" altLang="en-US" sz="1050" dirty="0" err="1">
                <a:solidFill>
                  <a:srgbClr val="FFFFFF"/>
                </a:solidFill>
              </a:rPr>
              <a:t>nac</a:t>
            </a:r>
            <a:r>
              <a:rPr lang="en-US" altLang="en-US" sz="1050" dirty="0">
                <a:solidFill>
                  <a:srgbClr val="FFFFFF"/>
                </a:solidFill>
              </a:rPr>
              <a:t>. para </a:t>
            </a:r>
            <a:r>
              <a:rPr lang="en-US" altLang="en-US" sz="1050" dirty="0" err="1">
                <a:solidFill>
                  <a:srgbClr val="FFFFFF"/>
                </a:solidFill>
              </a:rPr>
              <a:t>interoperabilidad</a:t>
            </a:r>
            <a:r>
              <a:rPr lang="en-US" altLang="en-US" sz="1050" dirty="0">
                <a:solidFill>
                  <a:srgbClr val="FFFFFF"/>
                </a:solidFill>
              </a:rPr>
              <a:t> doc.</a:t>
            </a:r>
            <a:endParaRPr lang="en-US" altLang="en-US" sz="1350" dirty="0"/>
          </a:p>
        </p:txBody>
      </p:sp>
      <p:grpSp>
        <p:nvGrpSpPr>
          <p:cNvPr id="3" name="Data Box 1"/>
          <p:cNvGrpSpPr/>
          <p:nvPr/>
        </p:nvGrpSpPr>
        <p:grpSpPr>
          <a:xfrm>
            <a:off x="967979" y="771526"/>
            <a:ext cx="3327797" cy="594122"/>
            <a:chOff x="1290638" y="1028700"/>
            <a:chExt cx="4437063" cy="792163"/>
          </a:xfrm>
        </p:grpSpPr>
        <p:sp>
          <p:nvSpPr>
            <p:cNvPr id="10" name="Data Box BG 1"/>
            <p:cNvSpPr>
              <a:spLocks/>
            </p:cNvSpPr>
            <p:nvPr/>
          </p:nvSpPr>
          <p:spPr bwMode="auto">
            <a:xfrm>
              <a:off x="1290638" y="1028700"/>
              <a:ext cx="4437063" cy="792163"/>
            </a:xfrm>
            <a:custGeom>
              <a:avLst/>
              <a:gdLst>
                <a:gd name="T0" fmla="*/ 2550 w 2800"/>
                <a:gd name="T1" fmla="*/ 500 h 500"/>
                <a:gd name="T2" fmla="*/ 250 w 2800"/>
                <a:gd name="T3" fmla="*/ 500 h 500"/>
                <a:gd name="T4" fmla="*/ 0 w 2800"/>
                <a:gd name="T5" fmla="*/ 250 h 500"/>
                <a:gd name="T6" fmla="*/ 0 w 2800"/>
                <a:gd name="T7" fmla="*/ 250 h 500"/>
                <a:gd name="T8" fmla="*/ 250 w 2800"/>
                <a:gd name="T9" fmla="*/ 0 h 500"/>
                <a:gd name="T10" fmla="*/ 2550 w 2800"/>
                <a:gd name="T11" fmla="*/ 0 h 500"/>
                <a:gd name="T12" fmla="*/ 2800 w 2800"/>
                <a:gd name="T13" fmla="*/ 250 h 500"/>
                <a:gd name="T14" fmla="*/ 2800 w 2800"/>
                <a:gd name="T15" fmla="*/ 250 h 500"/>
                <a:gd name="T16" fmla="*/ 2550 w 2800"/>
                <a:gd name="T1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0" h="500">
                  <a:moveTo>
                    <a:pt x="2550" y="500"/>
                  </a:moveTo>
                  <a:cubicBezTo>
                    <a:pt x="250" y="500"/>
                    <a:pt x="250" y="500"/>
                    <a:pt x="250" y="500"/>
                  </a:cubicBezTo>
                  <a:cubicBezTo>
                    <a:pt x="112" y="500"/>
                    <a:pt x="0" y="38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2550" y="0"/>
                    <a:pt x="2550" y="0"/>
                    <a:pt x="2550" y="0"/>
                  </a:cubicBezTo>
                  <a:cubicBezTo>
                    <a:pt x="2688" y="0"/>
                    <a:pt x="2800" y="112"/>
                    <a:pt x="2800" y="250"/>
                  </a:cubicBezTo>
                  <a:cubicBezTo>
                    <a:pt x="2800" y="250"/>
                    <a:pt x="2800" y="250"/>
                    <a:pt x="2800" y="250"/>
                  </a:cubicBezTo>
                  <a:cubicBezTo>
                    <a:pt x="2800" y="388"/>
                    <a:pt x="2688" y="500"/>
                    <a:pt x="2550" y="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Check Circle 1"/>
            <p:cNvSpPr>
              <a:spLocks noChangeArrowheads="1"/>
            </p:cNvSpPr>
            <p:nvPr/>
          </p:nvSpPr>
          <p:spPr bwMode="auto">
            <a:xfrm>
              <a:off x="1447800" y="1171575"/>
              <a:ext cx="506413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2" name="Checkmark 1"/>
          <p:cNvSpPr>
            <a:spLocks/>
          </p:cNvSpPr>
          <p:nvPr/>
        </p:nvSpPr>
        <p:spPr bwMode="auto">
          <a:xfrm>
            <a:off x="1183481" y="997744"/>
            <a:ext cx="185738" cy="142875"/>
          </a:xfrm>
          <a:custGeom>
            <a:avLst/>
            <a:gdLst>
              <a:gd name="T0" fmla="*/ 154 w 157"/>
              <a:gd name="T1" fmla="*/ 30 h 120"/>
              <a:gd name="T2" fmla="*/ 81 w 157"/>
              <a:gd name="T3" fmla="*/ 103 h 120"/>
              <a:gd name="T4" fmla="*/ 67 w 157"/>
              <a:gd name="T5" fmla="*/ 117 h 120"/>
              <a:gd name="T6" fmla="*/ 60 w 157"/>
              <a:gd name="T7" fmla="*/ 120 h 120"/>
              <a:gd name="T8" fmla="*/ 53 w 157"/>
              <a:gd name="T9" fmla="*/ 117 h 120"/>
              <a:gd name="T10" fmla="*/ 40 w 157"/>
              <a:gd name="T11" fmla="*/ 103 h 120"/>
              <a:gd name="T12" fmla="*/ 3 w 157"/>
              <a:gd name="T13" fmla="*/ 67 h 120"/>
              <a:gd name="T14" fmla="*/ 0 w 157"/>
              <a:gd name="T15" fmla="*/ 60 h 120"/>
              <a:gd name="T16" fmla="*/ 3 w 157"/>
              <a:gd name="T17" fmla="*/ 53 h 120"/>
              <a:gd name="T18" fmla="*/ 17 w 157"/>
              <a:gd name="T19" fmla="*/ 39 h 120"/>
              <a:gd name="T20" fmla="*/ 24 w 157"/>
              <a:gd name="T21" fmla="*/ 37 h 120"/>
              <a:gd name="T22" fmla="*/ 30 w 157"/>
              <a:gd name="T23" fmla="*/ 39 h 120"/>
              <a:gd name="T24" fmla="*/ 60 w 157"/>
              <a:gd name="T25" fmla="*/ 69 h 120"/>
              <a:gd name="T26" fmla="*/ 126 w 157"/>
              <a:gd name="T27" fmla="*/ 3 h 120"/>
              <a:gd name="T28" fmla="*/ 133 w 157"/>
              <a:gd name="T29" fmla="*/ 0 h 120"/>
              <a:gd name="T30" fmla="*/ 140 w 157"/>
              <a:gd name="T31" fmla="*/ 3 h 120"/>
              <a:gd name="T32" fmla="*/ 154 w 157"/>
              <a:gd name="T33" fmla="*/ 17 h 120"/>
              <a:gd name="T34" fmla="*/ 157 w 157"/>
              <a:gd name="T35" fmla="*/ 23 h 120"/>
              <a:gd name="T36" fmla="*/ 154 w 157"/>
              <a:gd name="T37" fmla="*/ 3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7" h="120">
                <a:moveTo>
                  <a:pt x="154" y="30"/>
                </a:moveTo>
                <a:cubicBezTo>
                  <a:pt x="81" y="103"/>
                  <a:pt x="81" y="103"/>
                  <a:pt x="81" y="103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5" y="119"/>
                  <a:pt x="63" y="120"/>
                  <a:pt x="60" y="120"/>
                </a:cubicBezTo>
                <a:cubicBezTo>
                  <a:pt x="58" y="120"/>
                  <a:pt x="55" y="119"/>
                  <a:pt x="53" y="117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3"/>
                  <a:pt x="0" y="60"/>
                </a:cubicBezTo>
                <a:cubicBezTo>
                  <a:pt x="0" y="57"/>
                  <a:pt x="1" y="55"/>
                  <a:pt x="3" y="53"/>
                </a:cubicBezTo>
                <a:cubicBezTo>
                  <a:pt x="17" y="39"/>
                  <a:pt x="17" y="39"/>
                  <a:pt x="17" y="39"/>
                </a:cubicBezTo>
                <a:cubicBezTo>
                  <a:pt x="19" y="38"/>
                  <a:pt x="21" y="37"/>
                  <a:pt x="24" y="37"/>
                </a:cubicBezTo>
                <a:cubicBezTo>
                  <a:pt x="26" y="37"/>
                  <a:pt x="29" y="38"/>
                  <a:pt x="30" y="39"/>
                </a:cubicBezTo>
                <a:cubicBezTo>
                  <a:pt x="60" y="69"/>
                  <a:pt x="60" y="69"/>
                  <a:pt x="60" y="69"/>
                </a:cubicBezTo>
                <a:cubicBezTo>
                  <a:pt x="126" y="3"/>
                  <a:pt x="126" y="3"/>
                  <a:pt x="126" y="3"/>
                </a:cubicBezTo>
                <a:cubicBezTo>
                  <a:pt x="128" y="1"/>
                  <a:pt x="131" y="0"/>
                  <a:pt x="133" y="0"/>
                </a:cubicBezTo>
                <a:cubicBezTo>
                  <a:pt x="136" y="0"/>
                  <a:pt x="138" y="1"/>
                  <a:pt x="140" y="3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6" y="18"/>
                  <a:pt x="157" y="21"/>
                  <a:pt x="157" y="23"/>
                </a:cubicBezTo>
                <a:cubicBezTo>
                  <a:pt x="157" y="26"/>
                  <a:pt x="156" y="28"/>
                  <a:pt x="154" y="3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Data Text 1"/>
          <p:cNvSpPr>
            <a:spLocks noChangeArrowheads="1"/>
          </p:cNvSpPr>
          <p:nvPr/>
        </p:nvSpPr>
        <p:spPr bwMode="auto">
          <a:xfrm>
            <a:off x="1656160" y="984648"/>
            <a:ext cx="23179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050" dirty="0">
                <a:solidFill>
                  <a:srgbClr val="FFFFFF"/>
                </a:solidFill>
              </a:rPr>
              <a:t>Punto </a:t>
            </a:r>
            <a:r>
              <a:rPr lang="en-US" altLang="en-US" sz="1050" dirty="0" err="1">
                <a:solidFill>
                  <a:srgbClr val="FFFFFF"/>
                </a:solidFill>
              </a:rPr>
              <a:t>único</a:t>
            </a:r>
            <a:r>
              <a:rPr lang="en-US" altLang="en-US" sz="1050" dirty="0">
                <a:solidFill>
                  <a:srgbClr val="FFFFFF"/>
                </a:solidFill>
              </a:rPr>
              <a:t> para </a:t>
            </a:r>
            <a:r>
              <a:rPr lang="en-US" altLang="en-US" sz="1050" dirty="0" err="1">
                <a:solidFill>
                  <a:srgbClr val="FFFFFF"/>
                </a:solidFill>
              </a:rPr>
              <a:t>resguardo</a:t>
            </a:r>
            <a:r>
              <a:rPr lang="en-US" altLang="en-US" sz="1050" dirty="0">
                <a:solidFill>
                  <a:srgbClr val="FFFFFF"/>
                </a:solidFill>
              </a:rPr>
              <a:t> doc. elect.</a:t>
            </a:r>
            <a:endParaRPr lang="en-US" altLang="en-US" sz="13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7F089C-90A4-4922-9890-02EFFD06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36" y="1458685"/>
            <a:ext cx="3180184" cy="22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  <p:bldP spid="18" grpId="0" animBg="1"/>
      <p:bldP spid="111" grpId="0"/>
      <p:bldP spid="15" grpId="0" animBg="1"/>
      <p:bldP spid="110" grpId="0"/>
      <p:bldP spid="12" grpId="0" animBg="1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C91687-CFEE-444E-945A-A8A67549B602}"/>
              </a:ext>
            </a:extLst>
          </p:cNvPr>
          <p:cNvCxnSpPr>
            <a:cxnSpLocks/>
          </p:cNvCxnSpPr>
          <p:nvPr/>
        </p:nvCxnSpPr>
        <p:spPr>
          <a:xfrm>
            <a:off x="3686629" y="0"/>
            <a:ext cx="0" cy="4688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9C84A7-B29F-40EF-9891-9B3219C5A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269022"/>
              </p:ext>
            </p:extLst>
          </p:nvPr>
        </p:nvGraphicFramePr>
        <p:xfrm>
          <a:off x="428950" y="420914"/>
          <a:ext cx="4984878" cy="398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DEC0E44-7CB3-4561-8111-7079CF870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836" y="1458685"/>
            <a:ext cx="3180184" cy="22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75506" b="20023"/>
          <a:stretch/>
        </p:blipFill>
        <p:spPr>
          <a:xfrm>
            <a:off x="3616188" y="14500"/>
            <a:ext cx="810800" cy="10391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800" r="57021" b="53260"/>
          <a:stretch/>
        </p:blipFill>
        <p:spPr>
          <a:xfrm>
            <a:off x="3206600" y="2248207"/>
            <a:ext cx="1540203" cy="10266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2" y="534092"/>
            <a:ext cx="2816715" cy="27485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17" y="3305653"/>
            <a:ext cx="2332863" cy="454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1AB048-4C73-49B9-9FC8-D041194D0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836" y="1458685"/>
            <a:ext cx="3180184" cy="2226129"/>
          </a:xfrm>
          <a:prstGeom prst="rect">
            <a:avLst/>
          </a:prstGeom>
        </p:spPr>
      </p:pic>
      <p:pic>
        <p:nvPicPr>
          <p:cNvPr id="15" name="Imagen 2">
            <a:extLst>
              <a:ext uri="{FF2B5EF4-FFF2-40B4-BE49-F238E27FC236}">
                <a16:creationId xmlns:a16="http://schemas.microsoft.com/office/drawing/2014/main" id="{8EADF3AE-C9D8-4DD5-B439-7E35C11F3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2" r="37222"/>
          <a:stretch/>
        </p:blipFill>
        <p:spPr>
          <a:xfrm>
            <a:off x="3361560" y="3346285"/>
            <a:ext cx="1230284" cy="1299356"/>
          </a:xfrm>
          <a:prstGeom prst="rect">
            <a:avLst/>
          </a:prstGeom>
        </p:spPr>
      </p:pic>
      <p:pic>
        <p:nvPicPr>
          <p:cNvPr id="16" name="Imagen 2">
            <a:extLst>
              <a:ext uri="{FF2B5EF4-FFF2-40B4-BE49-F238E27FC236}">
                <a16:creationId xmlns:a16="http://schemas.microsoft.com/office/drawing/2014/main" id="{CE216298-626E-4159-A7CB-458BED08B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03" r="1642" b="12513"/>
          <a:stretch/>
        </p:blipFill>
        <p:spPr>
          <a:xfrm>
            <a:off x="3426290" y="1040022"/>
            <a:ext cx="1100824" cy="11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5099-0C29-4D23-A99D-B45C2AA2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SERVICIO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meline Shape"/>
          <p:cNvSpPr>
            <a:spLocks/>
          </p:cNvSpPr>
          <p:nvPr/>
        </p:nvSpPr>
        <p:spPr bwMode="auto">
          <a:xfrm>
            <a:off x="1719263" y="4241547"/>
            <a:ext cx="5705475" cy="357188"/>
          </a:xfrm>
          <a:custGeom>
            <a:avLst/>
            <a:gdLst>
              <a:gd name="T0" fmla="*/ 4650 w 4800"/>
              <a:gd name="T1" fmla="*/ 300 h 300"/>
              <a:gd name="T2" fmla="*/ 150 w 4800"/>
              <a:gd name="T3" fmla="*/ 300 h 300"/>
              <a:gd name="T4" fmla="*/ 0 w 4800"/>
              <a:gd name="T5" fmla="*/ 150 h 300"/>
              <a:gd name="T6" fmla="*/ 0 w 4800"/>
              <a:gd name="T7" fmla="*/ 150 h 300"/>
              <a:gd name="T8" fmla="*/ 150 w 4800"/>
              <a:gd name="T9" fmla="*/ 0 h 300"/>
              <a:gd name="T10" fmla="*/ 4650 w 4800"/>
              <a:gd name="T11" fmla="*/ 0 h 300"/>
              <a:gd name="T12" fmla="*/ 4800 w 4800"/>
              <a:gd name="T13" fmla="*/ 150 h 300"/>
              <a:gd name="T14" fmla="*/ 4800 w 4800"/>
              <a:gd name="T15" fmla="*/ 150 h 300"/>
              <a:gd name="T16" fmla="*/ 4650 w 4800"/>
              <a:gd name="T17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0" h="300">
                <a:moveTo>
                  <a:pt x="4650" y="300"/>
                </a:moveTo>
                <a:cubicBezTo>
                  <a:pt x="150" y="300"/>
                  <a:pt x="150" y="300"/>
                  <a:pt x="150" y="300"/>
                </a:cubicBezTo>
                <a:cubicBezTo>
                  <a:pt x="67" y="300"/>
                  <a:pt x="0" y="233"/>
                  <a:pt x="0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67"/>
                  <a:pt x="67" y="0"/>
                  <a:pt x="150" y="0"/>
                </a:cubicBezTo>
                <a:cubicBezTo>
                  <a:pt x="4650" y="0"/>
                  <a:pt x="4650" y="0"/>
                  <a:pt x="4650" y="0"/>
                </a:cubicBezTo>
                <a:cubicBezTo>
                  <a:pt x="4733" y="0"/>
                  <a:pt x="4800" y="67"/>
                  <a:pt x="4800" y="150"/>
                </a:cubicBezTo>
                <a:cubicBezTo>
                  <a:pt x="4800" y="150"/>
                  <a:pt x="4800" y="150"/>
                  <a:pt x="4800" y="150"/>
                </a:cubicBezTo>
                <a:cubicBezTo>
                  <a:pt x="4800" y="233"/>
                  <a:pt x="4733" y="300"/>
                  <a:pt x="4650" y="3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Timeline Line"/>
          <p:cNvSpPr>
            <a:spLocks noChangeShapeType="1"/>
          </p:cNvSpPr>
          <p:nvPr/>
        </p:nvSpPr>
        <p:spPr bwMode="auto">
          <a:xfrm>
            <a:off x="2003823" y="4420141"/>
            <a:ext cx="5132785" cy="0"/>
          </a:xfrm>
          <a:prstGeom prst="line">
            <a:avLst/>
          </a:prstGeom>
          <a:noFill/>
          <a:ln w="3175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Data Point 3"/>
          <p:cNvSpPr>
            <a:spLocks noChangeArrowheads="1"/>
          </p:cNvSpPr>
          <p:nvPr/>
        </p:nvSpPr>
        <p:spPr bwMode="auto">
          <a:xfrm>
            <a:off x="4498182" y="4348703"/>
            <a:ext cx="142875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Data Point 1"/>
          <p:cNvSpPr>
            <a:spLocks noChangeArrowheads="1"/>
          </p:cNvSpPr>
          <p:nvPr/>
        </p:nvSpPr>
        <p:spPr bwMode="auto">
          <a:xfrm>
            <a:off x="2194322" y="4348703"/>
            <a:ext cx="142875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Data Point 5"/>
          <p:cNvSpPr>
            <a:spLocks noChangeArrowheads="1"/>
          </p:cNvSpPr>
          <p:nvPr/>
        </p:nvSpPr>
        <p:spPr bwMode="auto">
          <a:xfrm>
            <a:off x="6803232" y="4348703"/>
            <a:ext cx="142875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Data Point 2"/>
          <p:cNvSpPr>
            <a:spLocks noChangeArrowheads="1"/>
          </p:cNvSpPr>
          <p:nvPr/>
        </p:nvSpPr>
        <p:spPr bwMode="auto">
          <a:xfrm>
            <a:off x="3346848" y="4348703"/>
            <a:ext cx="141685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Data Point 4"/>
          <p:cNvSpPr>
            <a:spLocks noChangeArrowheads="1"/>
          </p:cNvSpPr>
          <p:nvPr/>
        </p:nvSpPr>
        <p:spPr bwMode="auto">
          <a:xfrm>
            <a:off x="5651898" y="4348703"/>
            <a:ext cx="141685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" name="Data Line 1"/>
          <p:cNvGrpSpPr/>
          <p:nvPr/>
        </p:nvGrpSpPr>
        <p:grpSpPr>
          <a:xfrm>
            <a:off x="2227660" y="3323575"/>
            <a:ext cx="71438" cy="1129904"/>
            <a:chOff x="2973388" y="3492500"/>
            <a:chExt cx="95250" cy="1506538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73388" y="490378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021013" y="3492500"/>
              <a:ext cx="0" cy="1458913"/>
            </a:xfrm>
            <a:prstGeom prst="line">
              <a:avLst/>
            </a:prstGeom>
            <a:noFill/>
            <a:ln w="1746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" name="Data Line 2"/>
          <p:cNvGrpSpPr/>
          <p:nvPr/>
        </p:nvGrpSpPr>
        <p:grpSpPr>
          <a:xfrm>
            <a:off x="3380185" y="2848516"/>
            <a:ext cx="70247" cy="1604963"/>
            <a:chOff x="4510088" y="2859088"/>
            <a:chExt cx="93663" cy="2139950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510088" y="4903788"/>
              <a:ext cx="93663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4557713" y="2859088"/>
              <a:ext cx="0" cy="2092325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" name="Data Line 3"/>
          <p:cNvGrpSpPr/>
          <p:nvPr/>
        </p:nvGrpSpPr>
        <p:grpSpPr>
          <a:xfrm>
            <a:off x="4531519" y="2372266"/>
            <a:ext cx="71438" cy="2081213"/>
            <a:chOff x="6045201" y="2224088"/>
            <a:chExt cx="95250" cy="2774950"/>
          </a:xfrm>
        </p:grpSpPr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045201" y="490378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6092826" y="2224088"/>
              <a:ext cx="0" cy="2727325"/>
            </a:xfrm>
            <a:prstGeom prst="line">
              <a:avLst/>
            </a:prstGeom>
            <a:noFill/>
            <a:ln w="222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" name="Data Line 4"/>
          <p:cNvGrpSpPr/>
          <p:nvPr/>
        </p:nvGrpSpPr>
        <p:grpSpPr>
          <a:xfrm>
            <a:off x="5685235" y="2848516"/>
            <a:ext cx="70247" cy="1604963"/>
            <a:chOff x="7583488" y="2859088"/>
            <a:chExt cx="93663" cy="2139950"/>
          </a:xfrm>
        </p:grpSpPr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7583488" y="4903788"/>
              <a:ext cx="93663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7631113" y="2859088"/>
              <a:ext cx="0" cy="2092325"/>
            </a:xfrm>
            <a:prstGeom prst="line">
              <a:avLst/>
            </a:prstGeom>
            <a:noFill/>
            <a:ln w="190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" name="Data Line 5"/>
          <p:cNvGrpSpPr/>
          <p:nvPr/>
        </p:nvGrpSpPr>
        <p:grpSpPr>
          <a:xfrm>
            <a:off x="6836569" y="3323575"/>
            <a:ext cx="71438" cy="1129904"/>
            <a:chOff x="9118601" y="3492500"/>
            <a:chExt cx="95250" cy="1506538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9118601" y="4903788"/>
              <a:ext cx="95250" cy="952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9166226" y="3492500"/>
              <a:ext cx="0" cy="1458913"/>
            </a:xfrm>
            <a:prstGeom prst="line">
              <a:avLst/>
            </a:pr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7" name="Check Circle 1"/>
          <p:cNvSpPr>
            <a:spLocks noChangeArrowheads="1"/>
          </p:cNvSpPr>
          <p:nvPr/>
        </p:nvSpPr>
        <p:spPr bwMode="auto">
          <a:xfrm>
            <a:off x="2087166" y="3147362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Checkmark 1"/>
          <p:cNvSpPr>
            <a:spLocks/>
          </p:cNvSpPr>
          <p:nvPr/>
        </p:nvSpPr>
        <p:spPr bwMode="auto">
          <a:xfrm>
            <a:off x="2190751" y="3274760"/>
            <a:ext cx="150019" cy="115491"/>
          </a:xfrm>
          <a:custGeom>
            <a:avLst/>
            <a:gdLst>
              <a:gd name="T0" fmla="*/ 124 w 126"/>
              <a:gd name="T1" fmla="*/ 24 h 97"/>
              <a:gd name="T2" fmla="*/ 65 w 126"/>
              <a:gd name="T3" fmla="*/ 83 h 97"/>
              <a:gd name="T4" fmla="*/ 54 w 126"/>
              <a:gd name="T5" fmla="*/ 95 h 97"/>
              <a:gd name="T6" fmla="*/ 48 w 126"/>
              <a:gd name="T7" fmla="*/ 97 h 97"/>
              <a:gd name="T8" fmla="*/ 43 w 126"/>
              <a:gd name="T9" fmla="*/ 95 h 97"/>
              <a:gd name="T10" fmla="*/ 32 w 126"/>
              <a:gd name="T11" fmla="*/ 83 h 97"/>
              <a:gd name="T12" fmla="*/ 2 w 126"/>
              <a:gd name="T13" fmla="*/ 54 h 97"/>
              <a:gd name="T14" fmla="*/ 0 w 126"/>
              <a:gd name="T15" fmla="*/ 48 h 97"/>
              <a:gd name="T16" fmla="*/ 2 w 126"/>
              <a:gd name="T17" fmla="*/ 43 h 97"/>
              <a:gd name="T18" fmla="*/ 13 w 126"/>
              <a:gd name="T19" fmla="*/ 32 h 97"/>
              <a:gd name="T20" fmla="*/ 19 w 126"/>
              <a:gd name="T21" fmla="*/ 29 h 97"/>
              <a:gd name="T22" fmla="*/ 24 w 126"/>
              <a:gd name="T23" fmla="*/ 32 h 97"/>
              <a:gd name="T24" fmla="*/ 48 w 126"/>
              <a:gd name="T25" fmla="*/ 56 h 97"/>
              <a:gd name="T26" fmla="*/ 102 w 126"/>
              <a:gd name="T27" fmla="*/ 2 h 97"/>
              <a:gd name="T28" fmla="*/ 107 w 126"/>
              <a:gd name="T29" fmla="*/ 0 h 97"/>
              <a:gd name="T30" fmla="*/ 113 w 126"/>
              <a:gd name="T31" fmla="*/ 2 h 97"/>
              <a:gd name="T32" fmla="*/ 124 w 126"/>
              <a:gd name="T33" fmla="*/ 13 h 97"/>
              <a:gd name="T34" fmla="*/ 126 w 126"/>
              <a:gd name="T35" fmla="*/ 19 h 97"/>
              <a:gd name="T36" fmla="*/ 124 w 126"/>
              <a:gd name="T3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97">
                <a:moveTo>
                  <a:pt x="124" y="24"/>
                </a:moveTo>
                <a:cubicBezTo>
                  <a:pt x="65" y="83"/>
                  <a:pt x="65" y="83"/>
                  <a:pt x="65" y="83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96"/>
                  <a:pt x="50" y="97"/>
                  <a:pt x="48" y="97"/>
                </a:cubicBezTo>
                <a:cubicBezTo>
                  <a:pt x="46" y="97"/>
                  <a:pt x="44" y="96"/>
                  <a:pt x="43" y="95"/>
                </a:cubicBezTo>
                <a:cubicBezTo>
                  <a:pt x="32" y="83"/>
                  <a:pt x="32" y="83"/>
                  <a:pt x="32" y="83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2"/>
                  <a:pt x="0" y="50"/>
                  <a:pt x="0" y="48"/>
                </a:cubicBezTo>
                <a:cubicBezTo>
                  <a:pt x="0" y="46"/>
                  <a:pt x="1" y="44"/>
                  <a:pt x="2" y="43"/>
                </a:cubicBezTo>
                <a:cubicBezTo>
                  <a:pt x="13" y="32"/>
                  <a:pt x="13" y="32"/>
                  <a:pt x="13" y="32"/>
                </a:cubicBezTo>
                <a:cubicBezTo>
                  <a:pt x="15" y="30"/>
                  <a:pt x="17" y="29"/>
                  <a:pt x="19" y="29"/>
                </a:cubicBezTo>
                <a:cubicBezTo>
                  <a:pt x="21" y="29"/>
                  <a:pt x="23" y="30"/>
                  <a:pt x="24" y="32"/>
                </a:cubicBezTo>
                <a:cubicBezTo>
                  <a:pt x="48" y="56"/>
                  <a:pt x="48" y="56"/>
                  <a:pt x="48" y="5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1"/>
                  <a:pt x="105" y="0"/>
                  <a:pt x="107" y="0"/>
                </a:cubicBezTo>
                <a:cubicBezTo>
                  <a:pt x="109" y="0"/>
                  <a:pt x="111" y="1"/>
                  <a:pt x="113" y="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5"/>
                  <a:pt x="126" y="17"/>
                  <a:pt x="126" y="19"/>
                </a:cubicBezTo>
                <a:cubicBezTo>
                  <a:pt x="126" y="21"/>
                  <a:pt x="125" y="23"/>
                  <a:pt x="124" y="2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Check Circle 2"/>
          <p:cNvSpPr>
            <a:spLocks noChangeArrowheads="1"/>
          </p:cNvSpPr>
          <p:nvPr/>
        </p:nvSpPr>
        <p:spPr bwMode="auto">
          <a:xfrm>
            <a:off x="3239692" y="2672304"/>
            <a:ext cx="355997" cy="3559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Checkmark 2"/>
          <p:cNvSpPr>
            <a:spLocks/>
          </p:cNvSpPr>
          <p:nvPr/>
        </p:nvSpPr>
        <p:spPr bwMode="auto">
          <a:xfrm>
            <a:off x="3343276" y="2799700"/>
            <a:ext cx="150019" cy="114300"/>
          </a:xfrm>
          <a:custGeom>
            <a:avLst/>
            <a:gdLst>
              <a:gd name="T0" fmla="*/ 124 w 127"/>
              <a:gd name="T1" fmla="*/ 24 h 97"/>
              <a:gd name="T2" fmla="*/ 65 w 127"/>
              <a:gd name="T3" fmla="*/ 83 h 97"/>
              <a:gd name="T4" fmla="*/ 54 w 127"/>
              <a:gd name="T5" fmla="*/ 95 h 97"/>
              <a:gd name="T6" fmla="*/ 48 w 127"/>
              <a:gd name="T7" fmla="*/ 97 h 97"/>
              <a:gd name="T8" fmla="*/ 43 w 127"/>
              <a:gd name="T9" fmla="*/ 95 h 97"/>
              <a:gd name="T10" fmla="*/ 32 w 127"/>
              <a:gd name="T11" fmla="*/ 83 h 97"/>
              <a:gd name="T12" fmla="*/ 2 w 127"/>
              <a:gd name="T13" fmla="*/ 54 h 97"/>
              <a:gd name="T14" fmla="*/ 0 w 127"/>
              <a:gd name="T15" fmla="*/ 48 h 97"/>
              <a:gd name="T16" fmla="*/ 2 w 127"/>
              <a:gd name="T17" fmla="*/ 43 h 97"/>
              <a:gd name="T18" fmla="*/ 13 w 127"/>
              <a:gd name="T19" fmla="*/ 32 h 97"/>
              <a:gd name="T20" fmla="*/ 19 w 127"/>
              <a:gd name="T21" fmla="*/ 29 h 97"/>
              <a:gd name="T22" fmla="*/ 24 w 127"/>
              <a:gd name="T23" fmla="*/ 32 h 97"/>
              <a:gd name="T24" fmla="*/ 48 w 127"/>
              <a:gd name="T25" fmla="*/ 56 h 97"/>
              <a:gd name="T26" fmla="*/ 102 w 127"/>
              <a:gd name="T27" fmla="*/ 2 h 97"/>
              <a:gd name="T28" fmla="*/ 108 w 127"/>
              <a:gd name="T29" fmla="*/ 0 h 97"/>
              <a:gd name="T30" fmla="*/ 113 w 127"/>
              <a:gd name="T31" fmla="*/ 2 h 97"/>
              <a:gd name="T32" fmla="*/ 124 w 127"/>
              <a:gd name="T33" fmla="*/ 13 h 97"/>
              <a:gd name="T34" fmla="*/ 127 w 127"/>
              <a:gd name="T35" fmla="*/ 19 h 97"/>
              <a:gd name="T36" fmla="*/ 124 w 127"/>
              <a:gd name="T3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97">
                <a:moveTo>
                  <a:pt x="124" y="24"/>
                </a:moveTo>
                <a:cubicBezTo>
                  <a:pt x="65" y="83"/>
                  <a:pt x="65" y="83"/>
                  <a:pt x="65" y="83"/>
                </a:cubicBezTo>
                <a:cubicBezTo>
                  <a:pt x="54" y="95"/>
                  <a:pt x="54" y="95"/>
                  <a:pt x="54" y="95"/>
                </a:cubicBezTo>
                <a:cubicBezTo>
                  <a:pt x="53" y="96"/>
                  <a:pt x="51" y="97"/>
                  <a:pt x="48" y="97"/>
                </a:cubicBezTo>
                <a:cubicBezTo>
                  <a:pt x="46" y="97"/>
                  <a:pt x="44" y="96"/>
                  <a:pt x="43" y="95"/>
                </a:cubicBezTo>
                <a:cubicBezTo>
                  <a:pt x="32" y="83"/>
                  <a:pt x="32" y="83"/>
                  <a:pt x="32" y="83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2"/>
                  <a:pt x="0" y="50"/>
                  <a:pt x="0" y="48"/>
                </a:cubicBezTo>
                <a:cubicBezTo>
                  <a:pt x="0" y="46"/>
                  <a:pt x="1" y="44"/>
                  <a:pt x="2" y="43"/>
                </a:cubicBezTo>
                <a:cubicBezTo>
                  <a:pt x="13" y="32"/>
                  <a:pt x="13" y="32"/>
                  <a:pt x="13" y="32"/>
                </a:cubicBezTo>
                <a:cubicBezTo>
                  <a:pt x="15" y="30"/>
                  <a:pt x="17" y="29"/>
                  <a:pt x="19" y="29"/>
                </a:cubicBezTo>
                <a:cubicBezTo>
                  <a:pt x="21" y="29"/>
                  <a:pt x="23" y="30"/>
                  <a:pt x="24" y="32"/>
                </a:cubicBezTo>
                <a:cubicBezTo>
                  <a:pt x="48" y="56"/>
                  <a:pt x="48" y="56"/>
                  <a:pt x="48" y="5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4" y="1"/>
                  <a:pt x="106" y="0"/>
                  <a:pt x="108" y="0"/>
                </a:cubicBezTo>
                <a:cubicBezTo>
                  <a:pt x="110" y="0"/>
                  <a:pt x="112" y="1"/>
                  <a:pt x="113" y="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6" y="15"/>
                  <a:pt x="127" y="17"/>
                  <a:pt x="127" y="19"/>
                </a:cubicBezTo>
                <a:cubicBezTo>
                  <a:pt x="127" y="21"/>
                  <a:pt x="126" y="23"/>
                  <a:pt x="124" y="2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Check Circle 3"/>
          <p:cNvSpPr>
            <a:spLocks noChangeArrowheads="1"/>
          </p:cNvSpPr>
          <p:nvPr/>
        </p:nvSpPr>
        <p:spPr bwMode="auto">
          <a:xfrm>
            <a:off x="4393407" y="2196053"/>
            <a:ext cx="357188" cy="3571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Checkmark 3"/>
          <p:cNvSpPr>
            <a:spLocks/>
          </p:cNvSpPr>
          <p:nvPr/>
        </p:nvSpPr>
        <p:spPr bwMode="auto">
          <a:xfrm>
            <a:off x="4496991" y="2323450"/>
            <a:ext cx="150019" cy="115491"/>
          </a:xfrm>
          <a:custGeom>
            <a:avLst/>
            <a:gdLst>
              <a:gd name="T0" fmla="*/ 124 w 126"/>
              <a:gd name="T1" fmla="*/ 24 h 97"/>
              <a:gd name="T2" fmla="*/ 65 w 126"/>
              <a:gd name="T3" fmla="*/ 83 h 97"/>
              <a:gd name="T4" fmla="*/ 54 w 126"/>
              <a:gd name="T5" fmla="*/ 95 h 97"/>
              <a:gd name="T6" fmla="*/ 48 w 126"/>
              <a:gd name="T7" fmla="*/ 97 h 97"/>
              <a:gd name="T8" fmla="*/ 43 w 126"/>
              <a:gd name="T9" fmla="*/ 95 h 97"/>
              <a:gd name="T10" fmla="*/ 32 w 126"/>
              <a:gd name="T11" fmla="*/ 83 h 97"/>
              <a:gd name="T12" fmla="*/ 2 w 126"/>
              <a:gd name="T13" fmla="*/ 54 h 97"/>
              <a:gd name="T14" fmla="*/ 0 w 126"/>
              <a:gd name="T15" fmla="*/ 48 h 97"/>
              <a:gd name="T16" fmla="*/ 2 w 126"/>
              <a:gd name="T17" fmla="*/ 43 h 97"/>
              <a:gd name="T18" fmla="*/ 13 w 126"/>
              <a:gd name="T19" fmla="*/ 32 h 97"/>
              <a:gd name="T20" fmla="*/ 19 w 126"/>
              <a:gd name="T21" fmla="*/ 29 h 97"/>
              <a:gd name="T22" fmla="*/ 24 w 126"/>
              <a:gd name="T23" fmla="*/ 32 h 97"/>
              <a:gd name="T24" fmla="*/ 48 w 126"/>
              <a:gd name="T25" fmla="*/ 56 h 97"/>
              <a:gd name="T26" fmla="*/ 102 w 126"/>
              <a:gd name="T27" fmla="*/ 2 h 97"/>
              <a:gd name="T28" fmla="*/ 107 w 126"/>
              <a:gd name="T29" fmla="*/ 0 h 97"/>
              <a:gd name="T30" fmla="*/ 113 w 126"/>
              <a:gd name="T31" fmla="*/ 2 h 97"/>
              <a:gd name="T32" fmla="*/ 124 w 126"/>
              <a:gd name="T33" fmla="*/ 13 h 97"/>
              <a:gd name="T34" fmla="*/ 126 w 126"/>
              <a:gd name="T35" fmla="*/ 19 h 97"/>
              <a:gd name="T36" fmla="*/ 124 w 126"/>
              <a:gd name="T3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97">
                <a:moveTo>
                  <a:pt x="124" y="24"/>
                </a:moveTo>
                <a:cubicBezTo>
                  <a:pt x="65" y="83"/>
                  <a:pt x="65" y="83"/>
                  <a:pt x="65" y="83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96"/>
                  <a:pt x="50" y="97"/>
                  <a:pt x="48" y="97"/>
                </a:cubicBezTo>
                <a:cubicBezTo>
                  <a:pt x="46" y="97"/>
                  <a:pt x="44" y="96"/>
                  <a:pt x="43" y="95"/>
                </a:cubicBezTo>
                <a:cubicBezTo>
                  <a:pt x="32" y="83"/>
                  <a:pt x="32" y="83"/>
                  <a:pt x="32" y="83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2"/>
                  <a:pt x="0" y="50"/>
                  <a:pt x="0" y="48"/>
                </a:cubicBezTo>
                <a:cubicBezTo>
                  <a:pt x="0" y="46"/>
                  <a:pt x="1" y="44"/>
                  <a:pt x="2" y="43"/>
                </a:cubicBezTo>
                <a:cubicBezTo>
                  <a:pt x="13" y="32"/>
                  <a:pt x="13" y="32"/>
                  <a:pt x="13" y="32"/>
                </a:cubicBezTo>
                <a:cubicBezTo>
                  <a:pt x="15" y="30"/>
                  <a:pt x="17" y="29"/>
                  <a:pt x="19" y="29"/>
                </a:cubicBezTo>
                <a:cubicBezTo>
                  <a:pt x="21" y="29"/>
                  <a:pt x="23" y="30"/>
                  <a:pt x="24" y="32"/>
                </a:cubicBezTo>
                <a:cubicBezTo>
                  <a:pt x="48" y="56"/>
                  <a:pt x="48" y="56"/>
                  <a:pt x="48" y="5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1"/>
                  <a:pt x="105" y="0"/>
                  <a:pt x="107" y="0"/>
                </a:cubicBezTo>
                <a:cubicBezTo>
                  <a:pt x="109" y="0"/>
                  <a:pt x="111" y="1"/>
                  <a:pt x="113" y="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5"/>
                  <a:pt x="126" y="17"/>
                  <a:pt x="126" y="19"/>
                </a:cubicBezTo>
                <a:cubicBezTo>
                  <a:pt x="126" y="21"/>
                  <a:pt x="125" y="23"/>
                  <a:pt x="124" y="2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Check Circle 4"/>
          <p:cNvSpPr>
            <a:spLocks noChangeArrowheads="1"/>
          </p:cNvSpPr>
          <p:nvPr/>
        </p:nvSpPr>
        <p:spPr bwMode="auto">
          <a:xfrm>
            <a:off x="5544742" y="2672304"/>
            <a:ext cx="355997" cy="3559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Checkmark 4"/>
          <p:cNvSpPr>
            <a:spLocks/>
          </p:cNvSpPr>
          <p:nvPr/>
        </p:nvSpPr>
        <p:spPr bwMode="auto">
          <a:xfrm>
            <a:off x="5647135" y="2799700"/>
            <a:ext cx="150019" cy="114300"/>
          </a:xfrm>
          <a:custGeom>
            <a:avLst/>
            <a:gdLst>
              <a:gd name="T0" fmla="*/ 125 w 127"/>
              <a:gd name="T1" fmla="*/ 24 h 97"/>
              <a:gd name="T2" fmla="*/ 66 w 127"/>
              <a:gd name="T3" fmla="*/ 83 h 97"/>
              <a:gd name="T4" fmla="*/ 55 w 127"/>
              <a:gd name="T5" fmla="*/ 95 h 97"/>
              <a:gd name="T6" fmla="*/ 49 w 127"/>
              <a:gd name="T7" fmla="*/ 97 h 97"/>
              <a:gd name="T8" fmla="*/ 43 w 127"/>
              <a:gd name="T9" fmla="*/ 95 h 97"/>
              <a:gd name="T10" fmla="*/ 32 w 127"/>
              <a:gd name="T11" fmla="*/ 83 h 97"/>
              <a:gd name="T12" fmla="*/ 3 w 127"/>
              <a:gd name="T13" fmla="*/ 54 h 97"/>
              <a:gd name="T14" fmla="*/ 0 w 127"/>
              <a:gd name="T15" fmla="*/ 48 h 97"/>
              <a:gd name="T16" fmla="*/ 3 w 127"/>
              <a:gd name="T17" fmla="*/ 43 h 97"/>
              <a:gd name="T18" fmla="*/ 14 w 127"/>
              <a:gd name="T19" fmla="*/ 32 h 97"/>
              <a:gd name="T20" fmla="*/ 19 w 127"/>
              <a:gd name="T21" fmla="*/ 29 h 97"/>
              <a:gd name="T22" fmla="*/ 25 w 127"/>
              <a:gd name="T23" fmla="*/ 32 h 97"/>
              <a:gd name="T24" fmla="*/ 49 w 127"/>
              <a:gd name="T25" fmla="*/ 56 h 97"/>
              <a:gd name="T26" fmla="*/ 103 w 127"/>
              <a:gd name="T27" fmla="*/ 2 h 97"/>
              <a:gd name="T28" fmla="*/ 108 w 127"/>
              <a:gd name="T29" fmla="*/ 0 h 97"/>
              <a:gd name="T30" fmla="*/ 114 w 127"/>
              <a:gd name="T31" fmla="*/ 2 h 97"/>
              <a:gd name="T32" fmla="*/ 125 w 127"/>
              <a:gd name="T33" fmla="*/ 13 h 97"/>
              <a:gd name="T34" fmla="*/ 127 w 127"/>
              <a:gd name="T35" fmla="*/ 19 h 97"/>
              <a:gd name="T36" fmla="*/ 125 w 127"/>
              <a:gd name="T3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97">
                <a:moveTo>
                  <a:pt x="125" y="24"/>
                </a:moveTo>
                <a:cubicBezTo>
                  <a:pt x="66" y="83"/>
                  <a:pt x="66" y="83"/>
                  <a:pt x="66" y="83"/>
                </a:cubicBezTo>
                <a:cubicBezTo>
                  <a:pt x="55" y="95"/>
                  <a:pt x="55" y="95"/>
                  <a:pt x="55" y="95"/>
                </a:cubicBezTo>
                <a:cubicBezTo>
                  <a:pt x="53" y="96"/>
                  <a:pt x="51" y="97"/>
                  <a:pt x="49" y="97"/>
                </a:cubicBezTo>
                <a:cubicBezTo>
                  <a:pt x="47" y="97"/>
                  <a:pt x="45" y="96"/>
                  <a:pt x="43" y="95"/>
                </a:cubicBezTo>
                <a:cubicBezTo>
                  <a:pt x="32" y="83"/>
                  <a:pt x="32" y="83"/>
                  <a:pt x="32" y="83"/>
                </a:cubicBezTo>
                <a:cubicBezTo>
                  <a:pt x="3" y="54"/>
                  <a:pt x="3" y="54"/>
                  <a:pt x="3" y="54"/>
                </a:cubicBezTo>
                <a:cubicBezTo>
                  <a:pt x="1" y="52"/>
                  <a:pt x="0" y="50"/>
                  <a:pt x="0" y="48"/>
                </a:cubicBezTo>
                <a:cubicBezTo>
                  <a:pt x="0" y="46"/>
                  <a:pt x="1" y="44"/>
                  <a:pt x="3" y="43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0"/>
                  <a:pt x="17" y="29"/>
                  <a:pt x="19" y="29"/>
                </a:cubicBezTo>
                <a:cubicBezTo>
                  <a:pt x="21" y="29"/>
                  <a:pt x="23" y="30"/>
                  <a:pt x="25" y="32"/>
                </a:cubicBezTo>
                <a:cubicBezTo>
                  <a:pt x="49" y="56"/>
                  <a:pt x="49" y="56"/>
                  <a:pt x="49" y="56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1"/>
                  <a:pt x="106" y="0"/>
                  <a:pt x="108" y="0"/>
                </a:cubicBezTo>
                <a:cubicBezTo>
                  <a:pt x="110" y="0"/>
                  <a:pt x="112" y="1"/>
                  <a:pt x="114" y="2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26" y="15"/>
                  <a:pt x="127" y="17"/>
                  <a:pt x="127" y="19"/>
                </a:cubicBezTo>
                <a:cubicBezTo>
                  <a:pt x="127" y="21"/>
                  <a:pt x="126" y="23"/>
                  <a:pt x="125" y="2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Check Circle 5"/>
          <p:cNvSpPr>
            <a:spLocks noChangeArrowheads="1"/>
          </p:cNvSpPr>
          <p:nvPr/>
        </p:nvSpPr>
        <p:spPr bwMode="auto">
          <a:xfrm>
            <a:off x="6696076" y="3147362"/>
            <a:ext cx="357188" cy="3571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Checkmark 5"/>
          <p:cNvSpPr>
            <a:spLocks/>
          </p:cNvSpPr>
          <p:nvPr/>
        </p:nvSpPr>
        <p:spPr bwMode="auto">
          <a:xfrm>
            <a:off x="6799660" y="3274760"/>
            <a:ext cx="150019" cy="115491"/>
          </a:xfrm>
          <a:custGeom>
            <a:avLst/>
            <a:gdLst>
              <a:gd name="T0" fmla="*/ 124 w 126"/>
              <a:gd name="T1" fmla="*/ 24 h 97"/>
              <a:gd name="T2" fmla="*/ 65 w 126"/>
              <a:gd name="T3" fmla="*/ 83 h 97"/>
              <a:gd name="T4" fmla="*/ 54 w 126"/>
              <a:gd name="T5" fmla="*/ 95 h 97"/>
              <a:gd name="T6" fmla="*/ 48 w 126"/>
              <a:gd name="T7" fmla="*/ 97 h 97"/>
              <a:gd name="T8" fmla="*/ 43 w 126"/>
              <a:gd name="T9" fmla="*/ 95 h 97"/>
              <a:gd name="T10" fmla="*/ 32 w 126"/>
              <a:gd name="T11" fmla="*/ 83 h 97"/>
              <a:gd name="T12" fmla="*/ 2 w 126"/>
              <a:gd name="T13" fmla="*/ 54 h 97"/>
              <a:gd name="T14" fmla="*/ 0 w 126"/>
              <a:gd name="T15" fmla="*/ 48 h 97"/>
              <a:gd name="T16" fmla="*/ 2 w 126"/>
              <a:gd name="T17" fmla="*/ 43 h 97"/>
              <a:gd name="T18" fmla="*/ 13 w 126"/>
              <a:gd name="T19" fmla="*/ 32 h 97"/>
              <a:gd name="T20" fmla="*/ 19 w 126"/>
              <a:gd name="T21" fmla="*/ 29 h 97"/>
              <a:gd name="T22" fmla="*/ 24 w 126"/>
              <a:gd name="T23" fmla="*/ 32 h 97"/>
              <a:gd name="T24" fmla="*/ 48 w 126"/>
              <a:gd name="T25" fmla="*/ 56 h 97"/>
              <a:gd name="T26" fmla="*/ 102 w 126"/>
              <a:gd name="T27" fmla="*/ 2 h 97"/>
              <a:gd name="T28" fmla="*/ 107 w 126"/>
              <a:gd name="T29" fmla="*/ 0 h 97"/>
              <a:gd name="T30" fmla="*/ 113 w 126"/>
              <a:gd name="T31" fmla="*/ 2 h 97"/>
              <a:gd name="T32" fmla="*/ 124 w 126"/>
              <a:gd name="T33" fmla="*/ 13 h 97"/>
              <a:gd name="T34" fmla="*/ 126 w 126"/>
              <a:gd name="T35" fmla="*/ 19 h 97"/>
              <a:gd name="T36" fmla="*/ 124 w 126"/>
              <a:gd name="T3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97">
                <a:moveTo>
                  <a:pt x="124" y="24"/>
                </a:moveTo>
                <a:cubicBezTo>
                  <a:pt x="65" y="83"/>
                  <a:pt x="65" y="83"/>
                  <a:pt x="65" y="83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96"/>
                  <a:pt x="50" y="97"/>
                  <a:pt x="48" y="97"/>
                </a:cubicBezTo>
                <a:cubicBezTo>
                  <a:pt x="46" y="97"/>
                  <a:pt x="44" y="96"/>
                  <a:pt x="43" y="95"/>
                </a:cubicBezTo>
                <a:cubicBezTo>
                  <a:pt x="32" y="83"/>
                  <a:pt x="32" y="83"/>
                  <a:pt x="32" y="83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2"/>
                  <a:pt x="0" y="50"/>
                  <a:pt x="0" y="48"/>
                </a:cubicBezTo>
                <a:cubicBezTo>
                  <a:pt x="0" y="46"/>
                  <a:pt x="1" y="44"/>
                  <a:pt x="2" y="43"/>
                </a:cubicBezTo>
                <a:cubicBezTo>
                  <a:pt x="13" y="32"/>
                  <a:pt x="13" y="32"/>
                  <a:pt x="13" y="32"/>
                </a:cubicBezTo>
                <a:cubicBezTo>
                  <a:pt x="15" y="30"/>
                  <a:pt x="17" y="29"/>
                  <a:pt x="19" y="29"/>
                </a:cubicBezTo>
                <a:cubicBezTo>
                  <a:pt x="21" y="29"/>
                  <a:pt x="23" y="30"/>
                  <a:pt x="24" y="32"/>
                </a:cubicBezTo>
                <a:cubicBezTo>
                  <a:pt x="48" y="56"/>
                  <a:pt x="48" y="56"/>
                  <a:pt x="48" y="5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1"/>
                  <a:pt x="105" y="0"/>
                  <a:pt x="107" y="0"/>
                </a:cubicBezTo>
                <a:cubicBezTo>
                  <a:pt x="109" y="0"/>
                  <a:pt x="111" y="1"/>
                  <a:pt x="113" y="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5"/>
                  <a:pt x="126" y="17"/>
                  <a:pt x="126" y="19"/>
                </a:cubicBezTo>
                <a:cubicBezTo>
                  <a:pt x="126" y="21"/>
                  <a:pt x="125" y="23"/>
                  <a:pt x="124" y="2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Data Text 1"/>
          <p:cNvSpPr>
            <a:spLocks noChangeArrowheads="1"/>
          </p:cNvSpPr>
          <p:nvPr/>
        </p:nvSpPr>
        <p:spPr bwMode="auto">
          <a:xfrm>
            <a:off x="1491294" y="2742081"/>
            <a:ext cx="1548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000" b="1" dirty="0" err="1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Implementación</a:t>
            </a:r>
            <a:r>
              <a:rPr lang="en-US" altLang="en-US" sz="1000" b="1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,</a:t>
            </a:r>
          </a:p>
          <a:p>
            <a:pPr algn="ctr" defTabSz="685800"/>
            <a:r>
              <a:rPr lang="en-US" altLang="en-US" sz="1000" b="1" dirty="0" err="1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Normativa</a:t>
            </a:r>
            <a:r>
              <a:rPr lang="en-US" altLang="en-US" sz="1000" b="1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 y </a:t>
            </a:r>
            <a:r>
              <a:rPr lang="en-US" altLang="en-US" sz="1000" b="1" dirty="0" err="1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Capacitación</a:t>
            </a:r>
            <a:endParaRPr lang="en-US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0" name="Data Text 2"/>
          <p:cNvSpPr>
            <a:spLocks noChangeArrowheads="1"/>
          </p:cNvSpPr>
          <p:nvPr/>
        </p:nvSpPr>
        <p:spPr bwMode="auto">
          <a:xfrm>
            <a:off x="2648798" y="2375462"/>
            <a:ext cx="15485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000" b="1" dirty="0" err="1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Mantenimiento</a:t>
            </a:r>
            <a:r>
              <a:rPr lang="en-US" altLang="en-US" sz="1000" b="1" dirty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y </a:t>
            </a:r>
            <a:r>
              <a:rPr lang="en-US" altLang="en-US" sz="1000" b="1" dirty="0" err="1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Soporte</a:t>
            </a:r>
            <a:endParaRPr lang="en-US" alt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1" name="Data Text 3"/>
          <p:cNvSpPr>
            <a:spLocks noChangeArrowheads="1"/>
          </p:cNvSpPr>
          <p:nvPr/>
        </p:nvSpPr>
        <p:spPr bwMode="auto">
          <a:xfrm>
            <a:off x="3698395" y="1766946"/>
            <a:ext cx="17424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000" b="1" dirty="0" err="1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Herramienta</a:t>
            </a:r>
            <a:r>
              <a:rPr lang="en-US" altLang="en-US" sz="1000" b="1" dirty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de </a:t>
            </a:r>
            <a:r>
              <a:rPr lang="en-US" altLang="en-US" sz="1000" b="1" dirty="0" err="1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Preservación</a:t>
            </a:r>
            <a:endParaRPr lang="en-US" altLang="en-US" sz="1000" b="1" dirty="0">
              <a:solidFill>
                <a:schemeClr val="accent3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algn="ctr" defTabSz="685800"/>
            <a:r>
              <a:rPr lang="en-US" altLang="en-US" sz="1000" b="1" dirty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(+ </a:t>
            </a:r>
            <a:r>
              <a:rPr lang="en-US" altLang="en-US" sz="1000" b="1" dirty="0" err="1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Producción</a:t>
            </a:r>
            <a:r>
              <a:rPr lang="en-US" altLang="en-US" sz="1000" b="1" dirty="0">
                <a:solidFill>
                  <a:schemeClr val="accent3">
                    <a:lumMod val="75000"/>
                  </a:schemeClr>
                </a:solidFill>
                <a:latin typeface="Myriad Pro" panose="020B0503030403020204" pitchFamily="34" charset="0"/>
              </a:rPr>
              <a:t> / Interfaces)</a:t>
            </a:r>
            <a:endParaRPr lang="en-US" alt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2" name="Data Text 4"/>
          <p:cNvSpPr>
            <a:spLocks noChangeArrowheads="1"/>
          </p:cNvSpPr>
          <p:nvPr/>
        </p:nvSpPr>
        <p:spPr bwMode="auto">
          <a:xfrm>
            <a:off x="5059738" y="2150362"/>
            <a:ext cx="1317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000" b="1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Enlaces y </a:t>
            </a:r>
          </a:p>
          <a:p>
            <a:pPr algn="ctr" defTabSz="685800"/>
            <a:r>
              <a:rPr lang="en-US" altLang="en-US" sz="1000" b="1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Continuidad</a:t>
            </a:r>
            <a:r>
              <a:rPr lang="en-US" altLang="en-US" sz="1000" b="1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del </a:t>
            </a:r>
            <a:r>
              <a:rPr lang="en-US" altLang="en-US" sz="1000" b="1" dirty="0" err="1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Negocio</a:t>
            </a:r>
            <a:r>
              <a:rPr lang="en-US" altLang="en-US" sz="1000" b="1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/>
            </a:r>
            <a:br>
              <a:rPr lang="en-US" altLang="en-US" sz="1000" b="1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</a:br>
            <a:r>
              <a:rPr lang="en-US" altLang="en-US" sz="1000" b="1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(</a:t>
            </a:r>
            <a:r>
              <a:rPr lang="en-US" altLang="en-US" sz="1000" b="1" dirty="0" err="1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Redundancia</a:t>
            </a:r>
            <a:r>
              <a:rPr lang="en-US" altLang="en-US" sz="1000" b="1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)</a:t>
            </a:r>
            <a:endParaRPr lang="en-US" alt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3" name="Data Text 5"/>
          <p:cNvSpPr>
            <a:spLocks noChangeArrowheads="1"/>
          </p:cNvSpPr>
          <p:nvPr/>
        </p:nvSpPr>
        <p:spPr bwMode="auto">
          <a:xfrm>
            <a:off x="6189389" y="2723570"/>
            <a:ext cx="137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000" b="1" dirty="0" err="1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Almacenamiento</a:t>
            </a:r>
            <a:r>
              <a:rPr lang="en-US" altLang="en-US" sz="1000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 y</a:t>
            </a:r>
          </a:p>
          <a:p>
            <a:pPr algn="ctr" defTabSz="685800"/>
            <a:r>
              <a:rPr lang="en-US" altLang="en-US" sz="1000" b="1" dirty="0" err="1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Seguridad</a:t>
            </a:r>
            <a:r>
              <a:rPr lang="en-US" altLang="en-US" sz="1000" b="1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 (</a:t>
            </a:r>
            <a:r>
              <a:rPr lang="en-US" altLang="en-US" sz="1000" b="1" dirty="0" err="1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Redundancia</a:t>
            </a:r>
            <a:r>
              <a:rPr lang="en-US" altLang="en-US" sz="1000" b="1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)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B0DF288-662C-435F-907B-486BA33AA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00" y="200577"/>
            <a:ext cx="2063475" cy="14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7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2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90" grpId="0"/>
      <p:bldP spid="91" grpId="0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or Line"/>
          <p:cNvSpPr>
            <a:spLocks noChangeShapeType="1"/>
          </p:cNvSpPr>
          <p:nvPr/>
        </p:nvSpPr>
        <p:spPr bwMode="auto">
          <a:xfrm>
            <a:off x="5037534" y="729854"/>
            <a:ext cx="0" cy="3430191"/>
          </a:xfrm>
          <a:prstGeom prst="line">
            <a:avLst/>
          </a:prstGeom>
          <a:noFill/>
          <a:ln w="635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Stage 5 - Check Circle"/>
          <p:cNvSpPr>
            <a:spLocks noChangeArrowheads="1"/>
          </p:cNvSpPr>
          <p:nvPr/>
        </p:nvSpPr>
        <p:spPr bwMode="auto">
          <a:xfrm>
            <a:off x="4175523" y="3981450"/>
            <a:ext cx="355997" cy="357188"/>
          </a:xfrm>
          <a:prstGeom prst="ellipse">
            <a:avLst/>
          </a:prstGeom>
          <a:noFill/>
          <a:ln w="1905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5" name="Stage 5 - Main Title"/>
          <p:cNvSpPr>
            <a:spLocks noChangeArrowheads="1"/>
          </p:cNvSpPr>
          <p:nvPr/>
        </p:nvSpPr>
        <p:spPr bwMode="auto">
          <a:xfrm>
            <a:off x="5498305" y="3861839"/>
            <a:ext cx="24796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500" b="1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Preservación</a:t>
            </a:r>
            <a:r>
              <a:rPr lang="en-US" altLang="en-US" sz="15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 / consulta</a:t>
            </a:r>
            <a:endParaRPr lang="en-US" altLang="en-US" sz="1350" dirty="0">
              <a:solidFill>
                <a:schemeClr val="accent6"/>
              </a:solidFill>
            </a:endParaRPr>
          </a:p>
        </p:txBody>
      </p:sp>
      <p:sp>
        <p:nvSpPr>
          <p:cNvPr id="137" name="Stage 5 - TextBox"/>
          <p:cNvSpPr txBox="1"/>
          <p:nvPr/>
        </p:nvSpPr>
        <p:spPr>
          <a:xfrm>
            <a:off x="5432912" y="4102118"/>
            <a:ext cx="2985998" cy="446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425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Preservación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permanente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ts val="1425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Consulta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eficiente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7" name="Stage 5 - Circle"/>
          <p:cNvSpPr>
            <a:spLocks noChangeArrowheads="1"/>
          </p:cNvSpPr>
          <p:nvPr/>
        </p:nvSpPr>
        <p:spPr bwMode="auto">
          <a:xfrm>
            <a:off x="4741070" y="3863579"/>
            <a:ext cx="594122" cy="5941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Stage 5 - Number"/>
          <p:cNvSpPr>
            <a:spLocks noChangeArrowheads="1"/>
          </p:cNvSpPr>
          <p:nvPr/>
        </p:nvSpPr>
        <p:spPr bwMode="auto">
          <a:xfrm>
            <a:off x="4903478" y="3918266"/>
            <a:ext cx="26930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3150" b="1" dirty="0"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  <a:endParaRPr lang="en-US" altLang="en-US" sz="1350" dirty="0"/>
          </a:p>
        </p:txBody>
      </p:sp>
      <p:sp>
        <p:nvSpPr>
          <p:cNvPr id="119" name="Stage 4 - Check Circle"/>
          <p:cNvSpPr>
            <a:spLocks noChangeArrowheads="1"/>
          </p:cNvSpPr>
          <p:nvPr/>
        </p:nvSpPr>
        <p:spPr bwMode="auto">
          <a:xfrm>
            <a:off x="4175523" y="3123010"/>
            <a:ext cx="355997" cy="357188"/>
          </a:xfrm>
          <a:prstGeom prst="ellipse">
            <a:avLst/>
          </a:prstGeom>
          <a:noFill/>
          <a:ln w="1905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2" name="Stage 4 - Main Title"/>
          <p:cNvSpPr>
            <a:spLocks noChangeArrowheads="1"/>
          </p:cNvSpPr>
          <p:nvPr/>
        </p:nvSpPr>
        <p:spPr bwMode="auto">
          <a:xfrm>
            <a:off x="5498305" y="3004429"/>
            <a:ext cx="20005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5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Acceso</a:t>
            </a:r>
            <a:r>
              <a:rPr lang="en-US" altLang="en-US" sz="15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/ </a:t>
            </a:r>
            <a:r>
              <a:rPr lang="en-US" altLang="en-US" sz="15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seguridad</a:t>
            </a:r>
            <a:endParaRPr lang="en-US" altLang="en-US" sz="15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134" name="Stage 4 - TextBox"/>
          <p:cNvSpPr txBox="1"/>
          <p:nvPr/>
        </p:nvSpPr>
        <p:spPr>
          <a:xfrm>
            <a:off x="5432912" y="3244708"/>
            <a:ext cx="2985998" cy="446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425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Roles de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usuarios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ts val="1425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Eliminación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según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tablas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plazo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" name="Stage 4 - Circle"/>
          <p:cNvSpPr>
            <a:spLocks noChangeArrowheads="1"/>
          </p:cNvSpPr>
          <p:nvPr/>
        </p:nvSpPr>
        <p:spPr bwMode="auto">
          <a:xfrm>
            <a:off x="4741070" y="3005138"/>
            <a:ext cx="594122" cy="5941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Stage 4 - Number"/>
          <p:cNvSpPr>
            <a:spLocks noChangeArrowheads="1"/>
          </p:cNvSpPr>
          <p:nvPr/>
        </p:nvSpPr>
        <p:spPr bwMode="auto">
          <a:xfrm>
            <a:off x="4903478" y="3059825"/>
            <a:ext cx="26930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3150" b="1" dirty="0"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  <a:endParaRPr lang="en-US" altLang="en-US" sz="1350" dirty="0"/>
          </a:p>
        </p:txBody>
      </p:sp>
      <p:sp>
        <p:nvSpPr>
          <p:cNvPr id="118" name="Stage 3 - Check Circle"/>
          <p:cNvSpPr>
            <a:spLocks noChangeArrowheads="1"/>
          </p:cNvSpPr>
          <p:nvPr/>
        </p:nvSpPr>
        <p:spPr bwMode="auto">
          <a:xfrm>
            <a:off x="4175523" y="2265760"/>
            <a:ext cx="355997" cy="357188"/>
          </a:xfrm>
          <a:prstGeom prst="ellipse">
            <a:avLst/>
          </a:prstGeom>
          <a:noFill/>
          <a:ln w="1905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9" name="Stage 3 - Main Title"/>
          <p:cNvSpPr>
            <a:spLocks noChangeArrowheads="1"/>
          </p:cNvSpPr>
          <p:nvPr/>
        </p:nvSpPr>
        <p:spPr bwMode="auto">
          <a:xfrm>
            <a:off x="5498305" y="2147018"/>
            <a:ext cx="2365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500" b="1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Metadatos</a:t>
            </a:r>
            <a:r>
              <a:rPr lang="en-US" altLang="en-US" sz="15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 / </a:t>
            </a:r>
            <a:r>
              <a:rPr lang="en-US" altLang="en-US" sz="1500" b="1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validación</a:t>
            </a:r>
            <a:endParaRPr lang="en-US" altLang="en-US" sz="1350" dirty="0">
              <a:solidFill>
                <a:schemeClr val="accent4"/>
              </a:solidFill>
            </a:endParaRPr>
          </a:p>
        </p:txBody>
      </p:sp>
      <p:sp>
        <p:nvSpPr>
          <p:cNvPr id="131" name="Stage 3 - TextBox"/>
          <p:cNvSpPr txBox="1"/>
          <p:nvPr/>
        </p:nvSpPr>
        <p:spPr>
          <a:xfrm>
            <a:off x="5432912" y="2387298"/>
            <a:ext cx="2985998" cy="446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425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Identificador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único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documentos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ts val="1425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Fechas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ingreso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documentos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Stage 3 - Circle"/>
          <p:cNvSpPr>
            <a:spLocks noChangeAspect="1" noChangeArrowheads="1"/>
          </p:cNvSpPr>
          <p:nvPr/>
        </p:nvSpPr>
        <p:spPr bwMode="auto">
          <a:xfrm>
            <a:off x="4741070" y="2146030"/>
            <a:ext cx="596646" cy="5966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Stage 3 - Number"/>
          <p:cNvSpPr>
            <a:spLocks noChangeArrowheads="1"/>
          </p:cNvSpPr>
          <p:nvPr/>
        </p:nvSpPr>
        <p:spPr bwMode="auto">
          <a:xfrm>
            <a:off x="4902882" y="2200543"/>
            <a:ext cx="26930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3150" b="1" dirty="0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  <a:endParaRPr lang="en-US" altLang="en-US" sz="3150" dirty="0"/>
          </a:p>
        </p:txBody>
      </p:sp>
      <p:sp>
        <p:nvSpPr>
          <p:cNvPr id="116" name="Stage 2 - Check Circle"/>
          <p:cNvSpPr>
            <a:spLocks noChangeArrowheads="1"/>
          </p:cNvSpPr>
          <p:nvPr/>
        </p:nvSpPr>
        <p:spPr bwMode="auto">
          <a:xfrm>
            <a:off x="4175523" y="1408510"/>
            <a:ext cx="355997" cy="357188"/>
          </a:xfrm>
          <a:prstGeom prst="ellipse">
            <a:avLst/>
          </a:prstGeom>
          <a:noFill/>
          <a:ln w="1905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Stage 2 - Checkmark"/>
          <p:cNvSpPr>
            <a:spLocks/>
          </p:cNvSpPr>
          <p:nvPr/>
        </p:nvSpPr>
        <p:spPr bwMode="auto">
          <a:xfrm>
            <a:off x="4277916" y="1535906"/>
            <a:ext cx="150019" cy="115491"/>
          </a:xfrm>
          <a:custGeom>
            <a:avLst/>
            <a:gdLst>
              <a:gd name="T0" fmla="*/ 124 w 126"/>
              <a:gd name="T1" fmla="*/ 24 h 97"/>
              <a:gd name="T2" fmla="*/ 65 w 126"/>
              <a:gd name="T3" fmla="*/ 83 h 97"/>
              <a:gd name="T4" fmla="*/ 54 w 126"/>
              <a:gd name="T5" fmla="*/ 94 h 97"/>
              <a:gd name="T6" fmla="*/ 48 w 126"/>
              <a:gd name="T7" fmla="*/ 97 h 97"/>
              <a:gd name="T8" fmla="*/ 43 w 126"/>
              <a:gd name="T9" fmla="*/ 94 h 97"/>
              <a:gd name="T10" fmla="*/ 31 w 126"/>
              <a:gd name="T11" fmla="*/ 83 h 97"/>
              <a:gd name="T12" fmla="*/ 2 w 126"/>
              <a:gd name="T13" fmla="*/ 54 h 97"/>
              <a:gd name="T14" fmla="*/ 0 w 126"/>
              <a:gd name="T15" fmla="*/ 48 h 97"/>
              <a:gd name="T16" fmla="*/ 2 w 126"/>
              <a:gd name="T17" fmla="*/ 43 h 97"/>
              <a:gd name="T18" fmla="*/ 13 w 126"/>
              <a:gd name="T19" fmla="*/ 32 h 97"/>
              <a:gd name="T20" fmla="*/ 19 w 126"/>
              <a:gd name="T21" fmla="*/ 29 h 97"/>
              <a:gd name="T22" fmla="*/ 24 w 126"/>
              <a:gd name="T23" fmla="*/ 32 h 97"/>
              <a:gd name="T24" fmla="*/ 48 w 126"/>
              <a:gd name="T25" fmla="*/ 56 h 97"/>
              <a:gd name="T26" fmla="*/ 102 w 126"/>
              <a:gd name="T27" fmla="*/ 2 h 97"/>
              <a:gd name="T28" fmla="*/ 107 w 126"/>
              <a:gd name="T29" fmla="*/ 0 h 97"/>
              <a:gd name="T30" fmla="*/ 113 w 126"/>
              <a:gd name="T31" fmla="*/ 2 h 97"/>
              <a:gd name="T32" fmla="*/ 124 w 126"/>
              <a:gd name="T33" fmla="*/ 13 h 97"/>
              <a:gd name="T34" fmla="*/ 126 w 126"/>
              <a:gd name="T35" fmla="*/ 19 h 97"/>
              <a:gd name="T36" fmla="*/ 124 w 126"/>
              <a:gd name="T3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97">
                <a:moveTo>
                  <a:pt x="124" y="24"/>
                </a:moveTo>
                <a:cubicBezTo>
                  <a:pt x="65" y="83"/>
                  <a:pt x="65" y="83"/>
                  <a:pt x="65" y="83"/>
                </a:cubicBezTo>
                <a:cubicBezTo>
                  <a:pt x="54" y="94"/>
                  <a:pt x="54" y="94"/>
                  <a:pt x="54" y="94"/>
                </a:cubicBezTo>
                <a:cubicBezTo>
                  <a:pt x="52" y="96"/>
                  <a:pt x="50" y="97"/>
                  <a:pt x="48" y="97"/>
                </a:cubicBezTo>
                <a:cubicBezTo>
                  <a:pt x="46" y="97"/>
                  <a:pt x="44" y="96"/>
                  <a:pt x="43" y="94"/>
                </a:cubicBezTo>
                <a:cubicBezTo>
                  <a:pt x="31" y="83"/>
                  <a:pt x="31" y="83"/>
                  <a:pt x="31" y="83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52"/>
                  <a:pt x="0" y="50"/>
                  <a:pt x="0" y="48"/>
                </a:cubicBezTo>
                <a:cubicBezTo>
                  <a:pt x="0" y="46"/>
                  <a:pt x="0" y="44"/>
                  <a:pt x="2" y="43"/>
                </a:cubicBezTo>
                <a:cubicBezTo>
                  <a:pt x="13" y="32"/>
                  <a:pt x="13" y="32"/>
                  <a:pt x="13" y="32"/>
                </a:cubicBezTo>
                <a:cubicBezTo>
                  <a:pt x="15" y="30"/>
                  <a:pt x="17" y="29"/>
                  <a:pt x="19" y="29"/>
                </a:cubicBezTo>
                <a:cubicBezTo>
                  <a:pt x="21" y="29"/>
                  <a:pt x="23" y="30"/>
                  <a:pt x="24" y="32"/>
                </a:cubicBezTo>
                <a:cubicBezTo>
                  <a:pt x="48" y="56"/>
                  <a:pt x="48" y="56"/>
                  <a:pt x="48" y="5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1"/>
                  <a:pt x="105" y="0"/>
                  <a:pt x="107" y="0"/>
                </a:cubicBezTo>
                <a:cubicBezTo>
                  <a:pt x="109" y="0"/>
                  <a:pt x="111" y="1"/>
                  <a:pt x="113" y="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5"/>
                  <a:pt x="126" y="17"/>
                  <a:pt x="126" y="19"/>
                </a:cubicBezTo>
                <a:cubicBezTo>
                  <a:pt x="126" y="21"/>
                  <a:pt x="125" y="23"/>
                  <a:pt x="124" y="2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6" name="Stage 2 - Main Title"/>
          <p:cNvSpPr>
            <a:spLocks noChangeArrowheads="1"/>
          </p:cNvSpPr>
          <p:nvPr/>
        </p:nvSpPr>
        <p:spPr bwMode="auto">
          <a:xfrm>
            <a:off x="5498305" y="1289608"/>
            <a:ext cx="30056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500" b="1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Clasificación</a:t>
            </a:r>
            <a:r>
              <a:rPr lang="en-US" altLang="en-US" sz="15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/ </a:t>
            </a:r>
            <a:r>
              <a:rPr lang="en-US" altLang="en-US" sz="1500" b="1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ordenamiento</a:t>
            </a:r>
            <a:endParaRPr lang="en-US" altLang="en-US" sz="15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Stage 2 - TextBox"/>
          <p:cNvSpPr txBox="1"/>
          <p:nvPr/>
        </p:nvSpPr>
        <p:spPr>
          <a:xfrm>
            <a:off x="5432912" y="1529887"/>
            <a:ext cx="2985998" cy="446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425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Tablas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plazos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ts val="1425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Cuadros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clasificación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Stage 2 - Circle"/>
          <p:cNvSpPr>
            <a:spLocks noChangeArrowheads="1"/>
          </p:cNvSpPr>
          <p:nvPr/>
        </p:nvSpPr>
        <p:spPr bwMode="auto">
          <a:xfrm>
            <a:off x="4741070" y="1290638"/>
            <a:ext cx="594122" cy="5941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Stage 2 - Number"/>
          <p:cNvSpPr>
            <a:spLocks noChangeArrowheads="1"/>
          </p:cNvSpPr>
          <p:nvPr/>
        </p:nvSpPr>
        <p:spPr bwMode="auto">
          <a:xfrm>
            <a:off x="4903478" y="1345325"/>
            <a:ext cx="26930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315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endParaRPr lang="en-US" altLang="en-US" sz="1350" dirty="0"/>
          </a:p>
        </p:txBody>
      </p:sp>
      <p:sp>
        <p:nvSpPr>
          <p:cNvPr id="114" name="Stage 1 - Check Circle"/>
          <p:cNvSpPr>
            <a:spLocks noChangeArrowheads="1"/>
          </p:cNvSpPr>
          <p:nvPr/>
        </p:nvSpPr>
        <p:spPr bwMode="auto">
          <a:xfrm>
            <a:off x="4175523" y="551260"/>
            <a:ext cx="355997" cy="357188"/>
          </a:xfrm>
          <a:prstGeom prst="ellipse">
            <a:avLst/>
          </a:prstGeom>
          <a:noFill/>
          <a:ln w="1905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Stage 1 - Checkmark"/>
          <p:cNvSpPr>
            <a:spLocks/>
          </p:cNvSpPr>
          <p:nvPr/>
        </p:nvSpPr>
        <p:spPr bwMode="auto">
          <a:xfrm>
            <a:off x="4277916" y="677466"/>
            <a:ext cx="150019" cy="115491"/>
          </a:xfrm>
          <a:custGeom>
            <a:avLst/>
            <a:gdLst>
              <a:gd name="T0" fmla="*/ 124 w 126"/>
              <a:gd name="T1" fmla="*/ 25 h 97"/>
              <a:gd name="T2" fmla="*/ 65 w 126"/>
              <a:gd name="T3" fmla="*/ 84 h 97"/>
              <a:gd name="T4" fmla="*/ 54 w 126"/>
              <a:gd name="T5" fmla="*/ 95 h 97"/>
              <a:gd name="T6" fmla="*/ 48 w 126"/>
              <a:gd name="T7" fmla="*/ 97 h 97"/>
              <a:gd name="T8" fmla="*/ 43 w 126"/>
              <a:gd name="T9" fmla="*/ 95 h 97"/>
              <a:gd name="T10" fmla="*/ 31 w 126"/>
              <a:gd name="T11" fmla="*/ 84 h 97"/>
              <a:gd name="T12" fmla="*/ 2 w 126"/>
              <a:gd name="T13" fmla="*/ 55 h 97"/>
              <a:gd name="T14" fmla="*/ 0 w 126"/>
              <a:gd name="T15" fmla="*/ 49 h 97"/>
              <a:gd name="T16" fmla="*/ 2 w 126"/>
              <a:gd name="T17" fmla="*/ 43 h 97"/>
              <a:gd name="T18" fmla="*/ 13 w 126"/>
              <a:gd name="T19" fmla="*/ 32 h 97"/>
              <a:gd name="T20" fmla="*/ 19 w 126"/>
              <a:gd name="T21" fmla="*/ 30 h 97"/>
              <a:gd name="T22" fmla="*/ 24 w 126"/>
              <a:gd name="T23" fmla="*/ 32 h 97"/>
              <a:gd name="T24" fmla="*/ 48 w 126"/>
              <a:gd name="T25" fmla="*/ 56 h 97"/>
              <a:gd name="T26" fmla="*/ 102 w 126"/>
              <a:gd name="T27" fmla="*/ 3 h 97"/>
              <a:gd name="T28" fmla="*/ 107 w 126"/>
              <a:gd name="T29" fmla="*/ 0 h 97"/>
              <a:gd name="T30" fmla="*/ 113 w 126"/>
              <a:gd name="T31" fmla="*/ 3 h 97"/>
              <a:gd name="T32" fmla="*/ 124 w 126"/>
              <a:gd name="T33" fmla="*/ 14 h 97"/>
              <a:gd name="T34" fmla="*/ 126 w 126"/>
              <a:gd name="T35" fmla="*/ 19 h 97"/>
              <a:gd name="T36" fmla="*/ 124 w 126"/>
              <a:gd name="T37" fmla="*/ 2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97">
                <a:moveTo>
                  <a:pt x="124" y="25"/>
                </a:moveTo>
                <a:cubicBezTo>
                  <a:pt x="65" y="84"/>
                  <a:pt x="65" y="84"/>
                  <a:pt x="65" y="84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97"/>
                  <a:pt x="50" y="97"/>
                  <a:pt x="48" y="97"/>
                </a:cubicBezTo>
                <a:cubicBezTo>
                  <a:pt x="46" y="97"/>
                  <a:pt x="44" y="97"/>
                  <a:pt x="43" y="95"/>
                </a:cubicBezTo>
                <a:cubicBezTo>
                  <a:pt x="31" y="84"/>
                  <a:pt x="31" y="84"/>
                  <a:pt x="31" y="84"/>
                </a:cubicBezTo>
                <a:cubicBezTo>
                  <a:pt x="2" y="55"/>
                  <a:pt x="2" y="55"/>
                  <a:pt x="2" y="55"/>
                </a:cubicBezTo>
                <a:cubicBezTo>
                  <a:pt x="0" y="53"/>
                  <a:pt x="0" y="51"/>
                  <a:pt x="0" y="49"/>
                </a:cubicBezTo>
                <a:cubicBezTo>
                  <a:pt x="0" y="47"/>
                  <a:pt x="0" y="45"/>
                  <a:pt x="2" y="43"/>
                </a:cubicBezTo>
                <a:cubicBezTo>
                  <a:pt x="13" y="32"/>
                  <a:pt x="13" y="32"/>
                  <a:pt x="13" y="32"/>
                </a:cubicBezTo>
                <a:cubicBezTo>
                  <a:pt x="15" y="31"/>
                  <a:pt x="17" y="30"/>
                  <a:pt x="19" y="30"/>
                </a:cubicBezTo>
                <a:cubicBezTo>
                  <a:pt x="21" y="30"/>
                  <a:pt x="23" y="31"/>
                  <a:pt x="24" y="32"/>
                </a:cubicBezTo>
                <a:cubicBezTo>
                  <a:pt x="48" y="56"/>
                  <a:pt x="48" y="56"/>
                  <a:pt x="48" y="56"/>
                </a:cubicBezTo>
                <a:cubicBezTo>
                  <a:pt x="102" y="3"/>
                  <a:pt x="102" y="3"/>
                  <a:pt x="102" y="3"/>
                </a:cubicBezTo>
                <a:cubicBezTo>
                  <a:pt x="103" y="1"/>
                  <a:pt x="105" y="0"/>
                  <a:pt x="107" y="0"/>
                </a:cubicBezTo>
                <a:cubicBezTo>
                  <a:pt x="109" y="0"/>
                  <a:pt x="111" y="1"/>
                  <a:pt x="113" y="3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5" y="15"/>
                  <a:pt x="126" y="17"/>
                  <a:pt x="126" y="19"/>
                </a:cubicBezTo>
                <a:cubicBezTo>
                  <a:pt x="126" y="21"/>
                  <a:pt x="125" y="23"/>
                  <a:pt x="124" y="2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Stage 1 - Main Title"/>
          <p:cNvSpPr>
            <a:spLocks noChangeArrowheads="1"/>
          </p:cNvSpPr>
          <p:nvPr/>
        </p:nvSpPr>
        <p:spPr bwMode="auto">
          <a:xfrm>
            <a:off x="5498305" y="432197"/>
            <a:ext cx="24202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5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Producción</a:t>
            </a:r>
            <a:r>
              <a:rPr lang="en-US" altLang="en-US" sz="15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/ </a:t>
            </a:r>
            <a:r>
              <a:rPr lang="en-US" altLang="en-US" sz="15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recepción</a:t>
            </a:r>
            <a:endParaRPr lang="en-US" altLang="en-US" sz="13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5" name="Stage 1 - TextBox"/>
          <p:cNvSpPr txBox="1"/>
          <p:nvPr/>
        </p:nvSpPr>
        <p:spPr>
          <a:xfrm>
            <a:off x="5432912" y="672477"/>
            <a:ext cx="2985998" cy="446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425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Documentos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digitalizados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ts val="1425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Documentos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electrónicos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firmados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digitalmente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Stage 1 - Circle"/>
          <p:cNvSpPr>
            <a:spLocks noChangeArrowheads="1"/>
          </p:cNvSpPr>
          <p:nvPr/>
        </p:nvSpPr>
        <p:spPr bwMode="auto">
          <a:xfrm>
            <a:off x="4741070" y="433388"/>
            <a:ext cx="594122" cy="5941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Stage 1 - Number"/>
          <p:cNvSpPr>
            <a:spLocks noChangeArrowheads="1"/>
          </p:cNvSpPr>
          <p:nvPr/>
        </p:nvSpPr>
        <p:spPr bwMode="auto">
          <a:xfrm>
            <a:off x="4903478" y="488075"/>
            <a:ext cx="26930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3150" b="1" dirty="0"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  <a:endParaRPr lang="en-US" altLang="en-US" sz="1350" dirty="0"/>
          </a:p>
        </p:txBody>
      </p:sp>
      <p:sp>
        <p:nvSpPr>
          <p:cNvPr id="37" name="Stage 2 - Checkmark">
            <a:extLst>
              <a:ext uri="{FF2B5EF4-FFF2-40B4-BE49-F238E27FC236}">
                <a16:creationId xmlns:a16="http://schemas.microsoft.com/office/drawing/2014/main" id="{A1E44E42-A670-4D1D-B4DE-420D84BFEF0C}"/>
              </a:ext>
            </a:extLst>
          </p:cNvPr>
          <p:cNvSpPr>
            <a:spLocks/>
          </p:cNvSpPr>
          <p:nvPr/>
        </p:nvSpPr>
        <p:spPr bwMode="auto">
          <a:xfrm>
            <a:off x="4277916" y="2377851"/>
            <a:ext cx="150019" cy="115491"/>
          </a:xfrm>
          <a:custGeom>
            <a:avLst/>
            <a:gdLst>
              <a:gd name="T0" fmla="*/ 124 w 126"/>
              <a:gd name="T1" fmla="*/ 24 h 97"/>
              <a:gd name="T2" fmla="*/ 65 w 126"/>
              <a:gd name="T3" fmla="*/ 83 h 97"/>
              <a:gd name="T4" fmla="*/ 54 w 126"/>
              <a:gd name="T5" fmla="*/ 94 h 97"/>
              <a:gd name="T6" fmla="*/ 48 w 126"/>
              <a:gd name="T7" fmla="*/ 97 h 97"/>
              <a:gd name="T8" fmla="*/ 43 w 126"/>
              <a:gd name="T9" fmla="*/ 94 h 97"/>
              <a:gd name="T10" fmla="*/ 31 w 126"/>
              <a:gd name="T11" fmla="*/ 83 h 97"/>
              <a:gd name="T12" fmla="*/ 2 w 126"/>
              <a:gd name="T13" fmla="*/ 54 h 97"/>
              <a:gd name="T14" fmla="*/ 0 w 126"/>
              <a:gd name="T15" fmla="*/ 48 h 97"/>
              <a:gd name="T16" fmla="*/ 2 w 126"/>
              <a:gd name="T17" fmla="*/ 43 h 97"/>
              <a:gd name="T18" fmla="*/ 13 w 126"/>
              <a:gd name="T19" fmla="*/ 32 h 97"/>
              <a:gd name="T20" fmla="*/ 19 w 126"/>
              <a:gd name="T21" fmla="*/ 29 h 97"/>
              <a:gd name="T22" fmla="*/ 24 w 126"/>
              <a:gd name="T23" fmla="*/ 32 h 97"/>
              <a:gd name="T24" fmla="*/ 48 w 126"/>
              <a:gd name="T25" fmla="*/ 56 h 97"/>
              <a:gd name="T26" fmla="*/ 102 w 126"/>
              <a:gd name="T27" fmla="*/ 2 h 97"/>
              <a:gd name="T28" fmla="*/ 107 w 126"/>
              <a:gd name="T29" fmla="*/ 0 h 97"/>
              <a:gd name="T30" fmla="*/ 113 w 126"/>
              <a:gd name="T31" fmla="*/ 2 h 97"/>
              <a:gd name="T32" fmla="*/ 124 w 126"/>
              <a:gd name="T33" fmla="*/ 13 h 97"/>
              <a:gd name="T34" fmla="*/ 126 w 126"/>
              <a:gd name="T35" fmla="*/ 19 h 97"/>
              <a:gd name="T36" fmla="*/ 124 w 126"/>
              <a:gd name="T3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97">
                <a:moveTo>
                  <a:pt x="124" y="24"/>
                </a:moveTo>
                <a:cubicBezTo>
                  <a:pt x="65" y="83"/>
                  <a:pt x="65" y="83"/>
                  <a:pt x="65" y="83"/>
                </a:cubicBezTo>
                <a:cubicBezTo>
                  <a:pt x="54" y="94"/>
                  <a:pt x="54" y="94"/>
                  <a:pt x="54" y="94"/>
                </a:cubicBezTo>
                <a:cubicBezTo>
                  <a:pt x="52" y="96"/>
                  <a:pt x="50" y="97"/>
                  <a:pt x="48" y="97"/>
                </a:cubicBezTo>
                <a:cubicBezTo>
                  <a:pt x="46" y="97"/>
                  <a:pt x="44" y="96"/>
                  <a:pt x="43" y="94"/>
                </a:cubicBezTo>
                <a:cubicBezTo>
                  <a:pt x="31" y="83"/>
                  <a:pt x="31" y="83"/>
                  <a:pt x="31" y="83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52"/>
                  <a:pt x="0" y="50"/>
                  <a:pt x="0" y="48"/>
                </a:cubicBezTo>
                <a:cubicBezTo>
                  <a:pt x="0" y="46"/>
                  <a:pt x="0" y="44"/>
                  <a:pt x="2" y="43"/>
                </a:cubicBezTo>
                <a:cubicBezTo>
                  <a:pt x="13" y="32"/>
                  <a:pt x="13" y="32"/>
                  <a:pt x="13" y="32"/>
                </a:cubicBezTo>
                <a:cubicBezTo>
                  <a:pt x="15" y="30"/>
                  <a:pt x="17" y="29"/>
                  <a:pt x="19" y="29"/>
                </a:cubicBezTo>
                <a:cubicBezTo>
                  <a:pt x="21" y="29"/>
                  <a:pt x="23" y="30"/>
                  <a:pt x="24" y="32"/>
                </a:cubicBezTo>
                <a:cubicBezTo>
                  <a:pt x="48" y="56"/>
                  <a:pt x="48" y="56"/>
                  <a:pt x="48" y="5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1"/>
                  <a:pt x="105" y="0"/>
                  <a:pt x="107" y="0"/>
                </a:cubicBezTo>
                <a:cubicBezTo>
                  <a:pt x="109" y="0"/>
                  <a:pt x="111" y="1"/>
                  <a:pt x="113" y="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5"/>
                  <a:pt x="126" y="17"/>
                  <a:pt x="126" y="19"/>
                </a:cubicBezTo>
                <a:cubicBezTo>
                  <a:pt x="126" y="21"/>
                  <a:pt x="125" y="23"/>
                  <a:pt x="124" y="2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Stage 2 - Checkmark">
            <a:extLst>
              <a:ext uri="{FF2B5EF4-FFF2-40B4-BE49-F238E27FC236}">
                <a16:creationId xmlns:a16="http://schemas.microsoft.com/office/drawing/2014/main" id="{1B9A79BE-A869-468D-B5D4-04668BE96210}"/>
              </a:ext>
            </a:extLst>
          </p:cNvPr>
          <p:cNvSpPr>
            <a:spLocks/>
          </p:cNvSpPr>
          <p:nvPr/>
        </p:nvSpPr>
        <p:spPr bwMode="auto">
          <a:xfrm>
            <a:off x="4277916" y="3244708"/>
            <a:ext cx="150019" cy="115491"/>
          </a:xfrm>
          <a:custGeom>
            <a:avLst/>
            <a:gdLst>
              <a:gd name="T0" fmla="*/ 124 w 126"/>
              <a:gd name="T1" fmla="*/ 24 h 97"/>
              <a:gd name="T2" fmla="*/ 65 w 126"/>
              <a:gd name="T3" fmla="*/ 83 h 97"/>
              <a:gd name="T4" fmla="*/ 54 w 126"/>
              <a:gd name="T5" fmla="*/ 94 h 97"/>
              <a:gd name="T6" fmla="*/ 48 w 126"/>
              <a:gd name="T7" fmla="*/ 97 h 97"/>
              <a:gd name="T8" fmla="*/ 43 w 126"/>
              <a:gd name="T9" fmla="*/ 94 h 97"/>
              <a:gd name="T10" fmla="*/ 31 w 126"/>
              <a:gd name="T11" fmla="*/ 83 h 97"/>
              <a:gd name="T12" fmla="*/ 2 w 126"/>
              <a:gd name="T13" fmla="*/ 54 h 97"/>
              <a:gd name="T14" fmla="*/ 0 w 126"/>
              <a:gd name="T15" fmla="*/ 48 h 97"/>
              <a:gd name="T16" fmla="*/ 2 w 126"/>
              <a:gd name="T17" fmla="*/ 43 h 97"/>
              <a:gd name="T18" fmla="*/ 13 w 126"/>
              <a:gd name="T19" fmla="*/ 32 h 97"/>
              <a:gd name="T20" fmla="*/ 19 w 126"/>
              <a:gd name="T21" fmla="*/ 29 h 97"/>
              <a:gd name="T22" fmla="*/ 24 w 126"/>
              <a:gd name="T23" fmla="*/ 32 h 97"/>
              <a:gd name="T24" fmla="*/ 48 w 126"/>
              <a:gd name="T25" fmla="*/ 56 h 97"/>
              <a:gd name="T26" fmla="*/ 102 w 126"/>
              <a:gd name="T27" fmla="*/ 2 h 97"/>
              <a:gd name="T28" fmla="*/ 107 w 126"/>
              <a:gd name="T29" fmla="*/ 0 h 97"/>
              <a:gd name="T30" fmla="*/ 113 w 126"/>
              <a:gd name="T31" fmla="*/ 2 h 97"/>
              <a:gd name="T32" fmla="*/ 124 w 126"/>
              <a:gd name="T33" fmla="*/ 13 h 97"/>
              <a:gd name="T34" fmla="*/ 126 w 126"/>
              <a:gd name="T35" fmla="*/ 19 h 97"/>
              <a:gd name="T36" fmla="*/ 124 w 126"/>
              <a:gd name="T3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97">
                <a:moveTo>
                  <a:pt x="124" y="24"/>
                </a:moveTo>
                <a:cubicBezTo>
                  <a:pt x="65" y="83"/>
                  <a:pt x="65" y="83"/>
                  <a:pt x="65" y="83"/>
                </a:cubicBezTo>
                <a:cubicBezTo>
                  <a:pt x="54" y="94"/>
                  <a:pt x="54" y="94"/>
                  <a:pt x="54" y="94"/>
                </a:cubicBezTo>
                <a:cubicBezTo>
                  <a:pt x="52" y="96"/>
                  <a:pt x="50" y="97"/>
                  <a:pt x="48" y="97"/>
                </a:cubicBezTo>
                <a:cubicBezTo>
                  <a:pt x="46" y="97"/>
                  <a:pt x="44" y="96"/>
                  <a:pt x="43" y="94"/>
                </a:cubicBezTo>
                <a:cubicBezTo>
                  <a:pt x="31" y="83"/>
                  <a:pt x="31" y="83"/>
                  <a:pt x="31" y="83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52"/>
                  <a:pt x="0" y="50"/>
                  <a:pt x="0" y="48"/>
                </a:cubicBezTo>
                <a:cubicBezTo>
                  <a:pt x="0" y="46"/>
                  <a:pt x="0" y="44"/>
                  <a:pt x="2" y="43"/>
                </a:cubicBezTo>
                <a:cubicBezTo>
                  <a:pt x="13" y="32"/>
                  <a:pt x="13" y="32"/>
                  <a:pt x="13" y="32"/>
                </a:cubicBezTo>
                <a:cubicBezTo>
                  <a:pt x="15" y="30"/>
                  <a:pt x="17" y="29"/>
                  <a:pt x="19" y="29"/>
                </a:cubicBezTo>
                <a:cubicBezTo>
                  <a:pt x="21" y="29"/>
                  <a:pt x="23" y="30"/>
                  <a:pt x="24" y="32"/>
                </a:cubicBezTo>
                <a:cubicBezTo>
                  <a:pt x="48" y="56"/>
                  <a:pt x="48" y="56"/>
                  <a:pt x="48" y="5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1"/>
                  <a:pt x="105" y="0"/>
                  <a:pt x="107" y="0"/>
                </a:cubicBezTo>
                <a:cubicBezTo>
                  <a:pt x="109" y="0"/>
                  <a:pt x="111" y="1"/>
                  <a:pt x="113" y="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5"/>
                  <a:pt x="126" y="17"/>
                  <a:pt x="126" y="19"/>
                </a:cubicBezTo>
                <a:cubicBezTo>
                  <a:pt x="126" y="21"/>
                  <a:pt x="125" y="23"/>
                  <a:pt x="124" y="2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Stage 2 - Checkmark">
            <a:extLst>
              <a:ext uri="{FF2B5EF4-FFF2-40B4-BE49-F238E27FC236}">
                <a16:creationId xmlns:a16="http://schemas.microsoft.com/office/drawing/2014/main" id="{557A4A77-B056-447F-8DDF-71B6E487E81F}"/>
              </a:ext>
            </a:extLst>
          </p:cNvPr>
          <p:cNvSpPr>
            <a:spLocks/>
          </p:cNvSpPr>
          <p:nvPr/>
        </p:nvSpPr>
        <p:spPr bwMode="auto">
          <a:xfrm>
            <a:off x="4276920" y="4092474"/>
            <a:ext cx="150019" cy="115491"/>
          </a:xfrm>
          <a:custGeom>
            <a:avLst/>
            <a:gdLst>
              <a:gd name="T0" fmla="*/ 124 w 126"/>
              <a:gd name="T1" fmla="*/ 24 h 97"/>
              <a:gd name="T2" fmla="*/ 65 w 126"/>
              <a:gd name="T3" fmla="*/ 83 h 97"/>
              <a:gd name="T4" fmla="*/ 54 w 126"/>
              <a:gd name="T5" fmla="*/ 94 h 97"/>
              <a:gd name="T6" fmla="*/ 48 w 126"/>
              <a:gd name="T7" fmla="*/ 97 h 97"/>
              <a:gd name="T8" fmla="*/ 43 w 126"/>
              <a:gd name="T9" fmla="*/ 94 h 97"/>
              <a:gd name="T10" fmla="*/ 31 w 126"/>
              <a:gd name="T11" fmla="*/ 83 h 97"/>
              <a:gd name="T12" fmla="*/ 2 w 126"/>
              <a:gd name="T13" fmla="*/ 54 h 97"/>
              <a:gd name="T14" fmla="*/ 0 w 126"/>
              <a:gd name="T15" fmla="*/ 48 h 97"/>
              <a:gd name="T16" fmla="*/ 2 w 126"/>
              <a:gd name="T17" fmla="*/ 43 h 97"/>
              <a:gd name="T18" fmla="*/ 13 w 126"/>
              <a:gd name="T19" fmla="*/ 32 h 97"/>
              <a:gd name="T20" fmla="*/ 19 w 126"/>
              <a:gd name="T21" fmla="*/ 29 h 97"/>
              <a:gd name="T22" fmla="*/ 24 w 126"/>
              <a:gd name="T23" fmla="*/ 32 h 97"/>
              <a:gd name="T24" fmla="*/ 48 w 126"/>
              <a:gd name="T25" fmla="*/ 56 h 97"/>
              <a:gd name="T26" fmla="*/ 102 w 126"/>
              <a:gd name="T27" fmla="*/ 2 h 97"/>
              <a:gd name="T28" fmla="*/ 107 w 126"/>
              <a:gd name="T29" fmla="*/ 0 h 97"/>
              <a:gd name="T30" fmla="*/ 113 w 126"/>
              <a:gd name="T31" fmla="*/ 2 h 97"/>
              <a:gd name="T32" fmla="*/ 124 w 126"/>
              <a:gd name="T33" fmla="*/ 13 h 97"/>
              <a:gd name="T34" fmla="*/ 126 w 126"/>
              <a:gd name="T35" fmla="*/ 19 h 97"/>
              <a:gd name="T36" fmla="*/ 124 w 126"/>
              <a:gd name="T3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97">
                <a:moveTo>
                  <a:pt x="124" y="24"/>
                </a:moveTo>
                <a:cubicBezTo>
                  <a:pt x="65" y="83"/>
                  <a:pt x="65" y="83"/>
                  <a:pt x="65" y="83"/>
                </a:cubicBezTo>
                <a:cubicBezTo>
                  <a:pt x="54" y="94"/>
                  <a:pt x="54" y="94"/>
                  <a:pt x="54" y="94"/>
                </a:cubicBezTo>
                <a:cubicBezTo>
                  <a:pt x="52" y="96"/>
                  <a:pt x="50" y="97"/>
                  <a:pt x="48" y="97"/>
                </a:cubicBezTo>
                <a:cubicBezTo>
                  <a:pt x="46" y="97"/>
                  <a:pt x="44" y="96"/>
                  <a:pt x="43" y="94"/>
                </a:cubicBezTo>
                <a:cubicBezTo>
                  <a:pt x="31" y="83"/>
                  <a:pt x="31" y="83"/>
                  <a:pt x="31" y="83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52"/>
                  <a:pt x="0" y="50"/>
                  <a:pt x="0" y="48"/>
                </a:cubicBezTo>
                <a:cubicBezTo>
                  <a:pt x="0" y="46"/>
                  <a:pt x="0" y="44"/>
                  <a:pt x="2" y="43"/>
                </a:cubicBezTo>
                <a:cubicBezTo>
                  <a:pt x="13" y="32"/>
                  <a:pt x="13" y="32"/>
                  <a:pt x="13" y="32"/>
                </a:cubicBezTo>
                <a:cubicBezTo>
                  <a:pt x="15" y="30"/>
                  <a:pt x="17" y="29"/>
                  <a:pt x="19" y="29"/>
                </a:cubicBezTo>
                <a:cubicBezTo>
                  <a:pt x="21" y="29"/>
                  <a:pt x="23" y="30"/>
                  <a:pt x="24" y="32"/>
                </a:cubicBezTo>
                <a:cubicBezTo>
                  <a:pt x="48" y="56"/>
                  <a:pt x="48" y="56"/>
                  <a:pt x="48" y="5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1"/>
                  <a:pt x="105" y="0"/>
                  <a:pt x="107" y="0"/>
                </a:cubicBezTo>
                <a:cubicBezTo>
                  <a:pt x="109" y="0"/>
                  <a:pt x="111" y="1"/>
                  <a:pt x="113" y="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5"/>
                  <a:pt x="126" y="17"/>
                  <a:pt x="126" y="19"/>
                </a:cubicBezTo>
                <a:cubicBezTo>
                  <a:pt x="126" y="21"/>
                  <a:pt x="125" y="23"/>
                  <a:pt x="124" y="2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B1A5668-2F55-4009-920E-8885C6BD4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8" y="1380277"/>
            <a:ext cx="3180184" cy="22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5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0" grpId="0" animBg="1"/>
      <p:bldP spid="135" grpId="0"/>
      <p:bldP spid="137" grpId="0"/>
      <p:bldP spid="17" grpId="0" animBg="1"/>
      <p:bldP spid="18" grpId="0"/>
      <p:bldP spid="119" grpId="0" animBg="1"/>
      <p:bldP spid="132" grpId="0"/>
      <p:bldP spid="134" grpId="0"/>
      <p:bldP spid="15" grpId="0" animBg="1"/>
      <p:bldP spid="16" grpId="0"/>
      <p:bldP spid="118" grpId="0" animBg="1"/>
      <p:bldP spid="129" grpId="0"/>
      <p:bldP spid="131" grpId="0"/>
      <p:bldP spid="13" grpId="0" animBg="1"/>
      <p:bldP spid="14" grpId="0"/>
      <p:bldP spid="116" grpId="0" animBg="1"/>
      <p:bldP spid="117" grpId="0" animBg="1"/>
      <p:bldP spid="126" grpId="0"/>
      <p:bldP spid="128" grpId="0"/>
      <p:bldP spid="11" grpId="0" animBg="1"/>
      <p:bldP spid="12" grpId="0"/>
      <p:bldP spid="114" grpId="0" animBg="1"/>
      <p:bldP spid="115" grpId="0" animBg="1"/>
      <p:bldP spid="19" grpId="0"/>
      <p:bldP spid="125" grpId="0"/>
      <p:bldP spid="9" grpId="0" animBg="1"/>
      <p:bldP spid="10" grpId="0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5099-0C29-4D23-A99D-B45C2AA2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COSTOS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69D3C-AA3D-457C-97C6-902CEEBE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88" y="1380277"/>
            <a:ext cx="3180184" cy="222612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F6009B-F716-43D4-9A9D-7C86BCC2E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124162"/>
              </p:ext>
            </p:extLst>
          </p:nvPr>
        </p:nvGraphicFramePr>
        <p:xfrm>
          <a:off x="3295476" y="504998"/>
          <a:ext cx="5473933" cy="364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332286-0910-4EFA-B5D4-838201C54140}"/>
              </a:ext>
            </a:extLst>
          </p:cNvPr>
          <p:cNvSpPr txBox="1"/>
          <p:nvPr/>
        </p:nvSpPr>
        <p:spPr>
          <a:xfrm>
            <a:off x="4796444" y="4459590"/>
            <a:ext cx="4347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50" dirty="0"/>
              <a:t>*</a:t>
            </a:r>
            <a:r>
              <a:rPr lang="es-CR" sz="1050" dirty="0" err="1"/>
              <a:t>TdC</a:t>
            </a:r>
            <a:r>
              <a:rPr lang="es-CR" sz="1050" dirty="0"/>
              <a:t>: 628.44, lineamientos técnicos sobre el presupuesto del MH para 2020</a:t>
            </a:r>
            <a:r>
              <a:rPr lang="es-CR" sz="1050" dirty="0" smtClean="0"/>
              <a:t>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13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>
            <a:extLst>
              <a:ext uri="{FF2B5EF4-FFF2-40B4-BE49-F238E27FC236}">
                <a16:creationId xmlns:a16="http://schemas.microsoft.com/office/drawing/2014/main" id="{6B1A5668-2F55-4009-920E-8885C6BD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82" y="1037178"/>
            <a:ext cx="1668031" cy="1167622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 flipH="1">
            <a:off x="2047014" y="2357239"/>
            <a:ext cx="4998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ocument s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5" y="2579054"/>
            <a:ext cx="1394627" cy="10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/>
          <p:cNvCxnSpPr/>
          <p:nvPr/>
        </p:nvCxnSpPr>
        <p:spPr>
          <a:xfrm>
            <a:off x="3678384" y="879309"/>
            <a:ext cx="0" cy="3003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3897510" y="1404951"/>
            <a:ext cx="284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~ 1600 millones de colones*</a:t>
            </a:r>
            <a:endParaRPr lang="es-CR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897509" y="2919350"/>
            <a:ext cx="295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~ 6500 millones de colones**</a:t>
            </a:r>
            <a:endParaRPr lang="es-CR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143730" y="463673"/>
            <a:ext cx="235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b="1" dirty="0" smtClean="0">
                <a:solidFill>
                  <a:schemeClr val="tx2"/>
                </a:solidFill>
              </a:rPr>
              <a:t>4 AÑOS - MINISTERIOS</a:t>
            </a:r>
          </a:p>
        </p:txBody>
      </p:sp>
      <p:cxnSp>
        <p:nvCxnSpPr>
          <p:cNvPr id="31" name="Conector recto 30"/>
          <p:cNvCxnSpPr/>
          <p:nvPr/>
        </p:nvCxnSpPr>
        <p:spPr>
          <a:xfrm flipH="1">
            <a:off x="2047014" y="884739"/>
            <a:ext cx="4998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2047014" y="3882573"/>
            <a:ext cx="4998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4667005" y="4199466"/>
            <a:ext cx="447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R" sz="1200" dirty="0" smtClean="0"/>
              <a:t>* Estimaciones según datos del AN para 2020-2023.</a:t>
            </a:r>
          </a:p>
          <a:p>
            <a:pPr algn="r"/>
            <a:r>
              <a:rPr lang="es-CR" sz="1200" dirty="0" smtClean="0"/>
              <a:t>** Según datos del SIPP del 2014-2017, solo papel/tinta/suministros.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11946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8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4F88-9C7A-49E7-9CAF-63564A43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SIGUIENTES PASOS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F67679-D5AA-4590-BE45-5B2C9C5A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/>
            </a:r>
            <a:br>
              <a:rPr lang="es-CR" dirty="0"/>
            </a:br>
            <a:r>
              <a:rPr lang="es-CR" dirty="0"/>
              <a:t>ARCHIVO DIGITAL NACIONAL</a:t>
            </a:r>
            <a:br>
              <a:rPr lang="es-CR" dirty="0"/>
            </a:br>
            <a:r>
              <a:rPr lang="es-CR" sz="2000" dirty="0"/>
              <a:t>- Transformación digital de la preservación documental nacional 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20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2129A-41F1-47DE-AF59-8B65A359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36" y="1458685"/>
            <a:ext cx="3180184" cy="222612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4F6F984-82FD-4F12-8410-3660E6673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206093"/>
              </p:ext>
            </p:extLst>
          </p:nvPr>
        </p:nvGraphicFramePr>
        <p:xfrm>
          <a:off x="518160" y="273743"/>
          <a:ext cx="50513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6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6700-1B9A-4D35-8E6F-E541B0E7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A FUTURO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33304" y="588235"/>
            <a:ext cx="2054580" cy="2054580"/>
            <a:chOff x="2703273" y="434765"/>
            <a:chExt cx="3652587" cy="3652587"/>
          </a:xfrm>
        </p:grpSpPr>
        <p:grpSp>
          <p:nvGrpSpPr>
            <p:cNvPr id="5" name="Group 4"/>
            <p:cNvGrpSpPr/>
            <p:nvPr/>
          </p:nvGrpSpPr>
          <p:grpSpPr>
            <a:xfrm>
              <a:off x="2703273" y="434765"/>
              <a:ext cx="3652587" cy="3652587"/>
              <a:chOff x="2703273" y="434765"/>
              <a:chExt cx="3652587" cy="36525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869302" y="600794"/>
                <a:ext cx="3320533" cy="33205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703273" y="434765"/>
                <a:ext cx="3652587" cy="3652587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020233" y="751725"/>
              <a:ext cx="3018667" cy="301866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  <a:prstDash val="dash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041" y="1272840"/>
            <a:ext cx="3456449" cy="2213167"/>
            <a:chOff x="203201" y="1626302"/>
            <a:chExt cx="6144799" cy="3934519"/>
          </a:xfrm>
        </p:grpSpPr>
        <p:sp>
          <p:nvSpPr>
            <p:cNvPr id="25" name="Oval 24"/>
            <p:cNvSpPr/>
            <p:nvPr/>
          </p:nvSpPr>
          <p:spPr>
            <a:xfrm>
              <a:off x="383196" y="3292852"/>
              <a:ext cx="2267969" cy="226796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86286" y="3395942"/>
              <a:ext cx="2061791" cy="206179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8" name="Grupare 17"/>
            <p:cNvGrpSpPr/>
            <p:nvPr/>
          </p:nvGrpSpPr>
          <p:grpSpPr>
            <a:xfrm rot="19465609">
              <a:off x="203201" y="1626302"/>
              <a:ext cx="6144799" cy="3063249"/>
              <a:chOff x="614362" y="1309688"/>
              <a:chExt cx="5330826" cy="2657475"/>
            </a:xfr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927100" dist="279400" dir="4320000" sx="104000" sy="104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614362" y="1862138"/>
                <a:ext cx="1568450" cy="1568450"/>
              </a:xfrm>
              <a:custGeom>
                <a:avLst/>
                <a:gdLst>
                  <a:gd name="T0" fmla="*/ 1273 w 1548"/>
                  <a:gd name="T1" fmla="*/ 275 h 1548"/>
                  <a:gd name="T2" fmla="*/ 1273 w 1548"/>
                  <a:gd name="T3" fmla="*/ 1273 h 1548"/>
                  <a:gd name="T4" fmla="*/ 275 w 1548"/>
                  <a:gd name="T5" fmla="*/ 1273 h 1548"/>
                  <a:gd name="T6" fmla="*/ 275 w 1548"/>
                  <a:gd name="T7" fmla="*/ 275 h 1548"/>
                  <a:gd name="T8" fmla="*/ 1273 w 1548"/>
                  <a:gd name="T9" fmla="*/ 275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8" h="1548">
                    <a:moveTo>
                      <a:pt x="1273" y="275"/>
                    </a:moveTo>
                    <a:cubicBezTo>
                      <a:pt x="1548" y="551"/>
                      <a:pt x="1548" y="997"/>
                      <a:pt x="1273" y="1273"/>
                    </a:cubicBezTo>
                    <a:cubicBezTo>
                      <a:pt x="997" y="1548"/>
                      <a:pt x="551" y="1548"/>
                      <a:pt x="275" y="1273"/>
                    </a:cubicBezTo>
                    <a:cubicBezTo>
                      <a:pt x="0" y="997"/>
                      <a:pt x="0" y="551"/>
                      <a:pt x="275" y="275"/>
                    </a:cubicBezTo>
                    <a:cubicBezTo>
                      <a:pt x="551" y="0"/>
                      <a:pt x="997" y="0"/>
                      <a:pt x="1273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3289300" y="1309688"/>
                <a:ext cx="2655888" cy="2657475"/>
              </a:xfrm>
              <a:custGeom>
                <a:avLst/>
                <a:gdLst>
                  <a:gd name="T0" fmla="*/ 2156 w 2623"/>
                  <a:gd name="T1" fmla="*/ 466 h 2622"/>
                  <a:gd name="T2" fmla="*/ 2156 w 2623"/>
                  <a:gd name="T3" fmla="*/ 2156 h 2622"/>
                  <a:gd name="T4" fmla="*/ 467 w 2623"/>
                  <a:gd name="T5" fmla="*/ 2156 h 2622"/>
                  <a:gd name="T6" fmla="*/ 467 w 2623"/>
                  <a:gd name="T7" fmla="*/ 466 h 2622"/>
                  <a:gd name="T8" fmla="*/ 2156 w 2623"/>
                  <a:gd name="T9" fmla="*/ 466 h 2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3" h="2622">
                    <a:moveTo>
                      <a:pt x="2156" y="466"/>
                    </a:moveTo>
                    <a:cubicBezTo>
                      <a:pt x="2623" y="933"/>
                      <a:pt x="2623" y="1689"/>
                      <a:pt x="2156" y="2156"/>
                    </a:cubicBezTo>
                    <a:cubicBezTo>
                      <a:pt x="1690" y="2622"/>
                      <a:pt x="933" y="2622"/>
                      <a:pt x="467" y="2156"/>
                    </a:cubicBezTo>
                    <a:cubicBezTo>
                      <a:pt x="0" y="1689"/>
                      <a:pt x="0" y="933"/>
                      <a:pt x="467" y="466"/>
                    </a:cubicBezTo>
                    <a:cubicBezTo>
                      <a:pt x="933" y="0"/>
                      <a:pt x="1690" y="0"/>
                      <a:pt x="2156" y="4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1797050" y="1782762"/>
                <a:ext cx="1963738" cy="1711325"/>
              </a:xfrm>
              <a:custGeom>
                <a:avLst/>
                <a:gdLst>
                  <a:gd name="T0" fmla="*/ 0 w 1940"/>
                  <a:gd name="T1" fmla="*/ 267 h 1690"/>
                  <a:gd name="T2" fmla="*/ 1940 w 1940"/>
                  <a:gd name="T3" fmla="*/ 0 h 1690"/>
                  <a:gd name="T4" fmla="*/ 1940 w 1940"/>
                  <a:gd name="T5" fmla="*/ 1690 h 1690"/>
                  <a:gd name="T6" fmla="*/ 0 w 1940"/>
                  <a:gd name="T7" fmla="*/ 1427 h 1690"/>
                  <a:gd name="T8" fmla="*/ 0 w 1940"/>
                  <a:gd name="T9" fmla="*/ 267 h 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0" h="1690">
                    <a:moveTo>
                      <a:pt x="0" y="267"/>
                    </a:moveTo>
                    <a:cubicBezTo>
                      <a:pt x="0" y="267"/>
                      <a:pt x="1080" y="560"/>
                      <a:pt x="1940" y="0"/>
                    </a:cubicBezTo>
                    <a:cubicBezTo>
                      <a:pt x="1940" y="1690"/>
                      <a:pt x="1940" y="1690"/>
                      <a:pt x="1940" y="1690"/>
                    </a:cubicBezTo>
                    <a:cubicBezTo>
                      <a:pt x="1940" y="1690"/>
                      <a:pt x="854" y="867"/>
                      <a:pt x="0" y="1427"/>
                    </a:cubicBezTo>
                    <a:lnTo>
                      <a:pt x="0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1797050" y="205422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1797050" y="205422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806632" y="3716288"/>
              <a:ext cx="1421093" cy="14210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89307" y="953194"/>
            <a:ext cx="1355500" cy="1355500"/>
            <a:chOff x="3324680" y="1056172"/>
            <a:chExt cx="2409777" cy="2409777"/>
          </a:xfrm>
        </p:grpSpPr>
        <p:sp>
          <p:nvSpPr>
            <p:cNvPr id="20" name="Oval 19"/>
            <p:cNvSpPr/>
            <p:nvPr/>
          </p:nvSpPr>
          <p:spPr>
            <a:xfrm>
              <a:off x="3324680" y="1056172"/>
              <a:ext cx="2409777" cy="240977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CasetăText 30"/>
            <p:cNvSpPr txBox="1"/>
            <p:nvPr/>
          </p:nvSpPr>
          <p:spPr>
            <a:xfrm>
              <a:off x="3593000" y="1546275"/>
              <a:ext cx="1873137" cy="131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050" dirty="0">
                  <a:solidFill>
                    <a:srgbClr val="2E2D2C"/>
                  </a:solidFill>
                </a:rPr>
                <a:t>Inteligencia artificial, </a:t>
              </a:r>
              <a:r>
                <a:rPr lang="es-CR" sz="1050" dirty="0" err="1">
                  <a:solidFill>
                    <a:srgbClr val="2E2D2C"/>
                  </a:solidFill>
                </a:rPr>
                <a:t>big</a:t>
              </a:r>
              <a:r>
                <a:rPr lang="es-CR" sz="1050" dirty="0">
                  <a:solidFill>
                    <a:srgbClr val="2E2D2C"/>
                  </a:solidFill>
                </a:rPr>
                <a:t> data y machine </a:t>
              </a:r>
              <a:r>
                <a:rPr lang="es-CR" sz="1050" dirty="0" err="1">
                  <a:solidFill>
                    <a:srgbClr val="2E2D2C"/>
                  </a:solidFill>
                </a:rPr>
                <a:t>learning</a:t>
              </a:r>
              <a:endParaRPr lang="en-US" sz="1050" dirty="0">
                <a:solidFill>
                  <a:srgbClr val="2E2D2C"/>
                </a:solidFill>
              </a:endParaRPr>
            </a:p>
          </p:txBody>
        </p:sp>
      </p:grpSp>
      <p:sp>
        <p:nvSpPr>
          <p:cNvPr id="51" name="Oval 50"/>
          <p:cNvSpPr/>
          <p:nvPr/>
        </p:nvSpPr>
        <p:spPr>
          <a:xfrm rot="5851460" flipV="1">
            <a:off x="2942812" y="2258352"/>
            <a:ext cx="1867800" cy="1867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1" name="Group 10"/>
          <p:cNvGrpSpPr/>
          <p:nvPr/>
        </p:nvGrpSpPr>
        <p:grpSpPr>
          <a:xfrm>
            <a:off x="2849421" y="2164961"/>
            <a:ext cx="2054580" cy="2054580"/>
            <a:chOff x="6122291" y="3237833"/>
            <a:chExt cx="3652587" cy="3652587"/>
          </a:xfrm>
        </p:grpSpPr>
        <p:sp>
          <p:nvSpPr>
            <p:cNvPr id="50" name="Oval 49"/>
            <p:cNvSpPr/>
            <p:nvPr/>
          </p:nvSpPr>
          <p:spPr>
            <a:xfrm rot="5851460" flipV="1">
              <a:off x="6122291" y="3237833"/>
              <a:ext cx="3652587" cy="3652587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 rot="5851460" flipV="1">
              <a:off x="6439251" y="3554793"/>
              <a:ext cx="3018667" cy="301866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>
                  <a:lumMod val="95000"/>
                </a:schemeClr>
              </a:solidFill>
              <a:prstDash val="dash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03427" y="836361"/>
            <a:ext cx="2336542" cy="3456449"/>
            <a:chOff x="7470309" y="866001"/>
            <a:chExt cx="4153852" cy="6144799"/>
          </a:xfrm>
        </p:grpSpPr>
        <p:sp>
          <p:nvSpPr>
            <p:cNvPr id="47" name="Oval 46"/>
            <p:cNvSpPr/>
            <p:nvPr/>
          </p:nvSpPr>
          <p:spPr>
            <a:xfrm rot="5851460" flipV="1">
              <a:off x="9356192" y="1227297"/>
              <a:ext cx="2267969" cy="226796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 rot="5851460" flipV="1">
              <a:off x="9459282" y="1330387"/>
              <a:ext cx="2061791" cy="20617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470309" y="866001"/>
              <a:ext cx="3730414" cy="6144799"/>
              <a:chOff x="7470309" y="866001"/>
              <a:chExt cx="3730414" cy="6144799"/>
            </a:xfrm>
          </p:grpSpPr>
          <p:grpSp>
            <p:nvGrpSpPr>
              <p:cNvPr id="53" name="Grupare 52"/>
              <p:cNvGrpSpPr/>
              <p:nvPr/>
            </p:nvGrpSpPr>
            <p:grpSpPr>
              <a:xfrm rot="7985851" flipV="1">
                <a:off x="5929534" y="2406776"/>
                <a:ext cx="6144799" cy="3063249"/>
                <a:chOff x="614362" y="1309688"/>
                <a:chExt cx="5330826" cy="2657475"/>
              </a:xfr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blurRad="927100" dist="279400" dir="4320000" sx="104000" sy="104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4" name="Freeform 14"/>
                <p:cNvSpPr>
                  <a:spLocks/>
                </p:cNvSpPr>
                <p:nvPr/>
              </p:nvSpPr>
              <p:spPr bwMode="auto">
                <a:xfrm>
                  <a:off x="614362" y="1862138"/>
                  <a:ext cx="1568450" cy="1568450"/>
                </a:xfrm>
                <a:custGeom>
                  <a:avLst/>
                  <a:gdLst>
                    <a:gd name="T0" fmla="*/ 1273 w 1548"/>
                    <a:gd name="T1" fmla="*/ 275 h 1548"/>
                    <a:gd name="T2" fmla="*/ 1273 w 1548"/>
                    <a:gd name="T3" fmla="*/ 1273 h 1548"/>
                    <a:gd name="T4" fmla="*/ 275 w 1548"/>
                    <a:gd name="T5" fmla="*/ 1273 h 1548"/>
                    <a:gd name="T6" fmla="*/ 275 w 1548"/>
                    <a:gd name="T7" fmla="*/ 275 h 1548"/>
                    <a:gd name="T8" fmla="*/ 1273 w 1548"/>
                    <a:gd name="T9" fmla="*/ 275 h 1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8" h="1548">
                      <a:moveTo>
                        <a:pt x="1273" y="275"/>
                      </a:moveTo>
                      <a:cubicBezTo>
                        <a:pt x="1548" y="551"/>
                        <a:pt x="1548" y="997"/>
                        <a:pt x="1273" y="1273"/>
                      </a:cubicBezTo>
                      <a:cubicBezTo>
                        <a:pt x="997" y="1548"/>
                        <a:pt x="551" y="1548"/>
                        <a:pt x="275" y="1273"/>
                      </a:cubicBezTo>
                      <a:cubicBezTo>
                        <a:pt x="0" y="997"/>
                        <a:pt x="0" y="551"/>
                        <a:pt x="275" y="275"/>
                      </a:cubicBezTo>
                      <a:cubicBezTo>
                        <a:pt x="551" y="0"/>
                        <a:pt x="997" y="0"/>
                        <a:pt x="1273" y="2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5" name="Freeform 15"/>
                <p:cNvSpPr>
                  <a:spLocks/>
                </p:cNvSpPr>
                <p:nvPr/>
              </p:nvSpPr>
              <p:spPr bwMode="auto">
                <a:xfrm>
                  <a:off x="3289300" y="1309688"/>
                  <a:ext cx="2655888" cy="2657475"/>
                </a:xfrm>
                <a:custGeom>
                  <a:avLst/>
                  <a:gdLst>
                    <a:gd name="T0" fmla="*/ 2156 w 2623"/>
                    <a:gd name="T1" fmla="*/ 466 h 2622"/>
                    <a:gd name="T2" fmla="*/ 2156 w 2623"/>
                    <a:gd name="T3" fmla="*/ 2156 h 2622"/>
                    <a:gd name="T4" fmla="*/ 467 w 2623"/>
                    <a:gd name="T5" fmla="*/ 2156 h 2622"/>
                    <a:gd name="T6" fmla="*/ 467 w 2623"/>
                    <a:gd name="T7" fmla="*/ 466 h 2622"/>
                    <a:gd name="T8" fmla="*/ 2156 w 2623"/>
                    <a:gd name="T9" fmla="*/ 466 h 2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23" h="2622">
                      <a:moveTo>
                        <a:pt x="2156" y="466"/>
                      </a:moveTo>
                      <a:cubicBezTo>
                        <a:pt x="2623" y="933"/>
                        <a:pt x="2623" y="1689"/>
                        <a:pt x="2156" y="2156"/>
                      </a:cubicBezTo>
                      <a:cubicBezTo>
                        <a:pt x="1690" y="2622"/>
                        <a:pt x="933" y="2622"/>
                        <a:pt x="467" y="2156"/>
                      </a:cubicBezTo>
                      <a:cubicBezTo>
                        <a:pt x="0" y="1689"/>
                        <a:pt x="0" y="933"/>
                        <a:pt x="467" y="466"/>
                      </a:cubicBezTo>
                      <a:cubicBezTo>
                        <a:pt x="933" y="0"/>
                        <a:pt x="1690" y="0"/>
                        <a:pt x="2156" y="4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6" name="Freeform 16"/>
                <p:cNvSpPr>
                  <a:spLocks/>
                </p:cNvSpPr>
                <p:nvPr/>
              </p:nvSpPr>
              <p:spPr bwMode="auto">
                <a:xfrm>
                  <a:off x="1797050" y="1782763"/>
                  <a:ext cx="1963738" cy="1711325"/>
                </a:xfrm>
                <a:custGeom>
                  <a:avLst/>
                  <a:gdLst>
                    <a:gd name="T0" fmla="*/ 0 w 1940"/>
                    <a:gd name="T1" fmla="*/ 267 h 1690"/>
                    <a:gd name="T2" fmla="*/ 1940 w 1940"/>
                    <a:gd name="T3" fmla="*/ 0 h 1690"/>
                    <a:gd name="T4" fmla="*/ 1940 w 1940"/>
                    <a:gd name="T5" fmla="*/ 1690 h 1690"/>
                    <a:gd name="T6" fmla="*/ 0 w 1940"/>
                    <a:gd name="T7" fmla="*/ 1427 h 1690"/>
                    <a:gd name="T8" fmla="*/ 0 w 1940"/>
                    <a:gd name="T9" fmla="*/ 267 h 1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0" h="1690">
                      <a:moveTo>
                        <a:pt x="0" y="267"/>
                      </a:moveTo>
                      <a:cubicBezTo>
                        <a:pt x="0" y="267"/>
                        <a:pt x="1080" y="560"/>
                        <a:pt x="1940" y="0"/>
                      </a:cubicBezTo>
                      <a:cubicBezTo>
                        <a:pt x="1940" y="1690"/>
                        <a:pt x="1940" y="1690"/>
                        <a:pt x="1940" y="1690"/>
                      </a:cubicBezTo>
                      <a:cubicBezTo>
                        <a:pt x="1940" y="1690"/>
                        <a:pt x="854" y="867"/>
                        <a:pt x="0" y="1427"/>
                      </a:cubicBezTo>
                      <a:lnTo>
                        <a:pt x="0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7" name="Line 17"/>
                <p:cNvSpPr>
                  <a:spLocks noChangeShapeType="1"/>
                </p:cNvSpPr>
                <p:nvPr/>
              </p:nvSpPr>
              <p:spPr bwMode="auto">
                <a:xfrm>
                  <a:off x="1797050" y="2054225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8" name="Line 18"/>
                <p:cNvSpPr>
                  <a:spLocks noChangeShapeType="1"/>
                </p:cNvSpPr>
                <p:nvPr/>
              </p:nvSpPr>
              <p:spPr bwMode="auto">
                <a:xfrm>
                  <a:off x="1797050" y="2054225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 rot="5851460" flipV="1">
                <a:off x="9779630" y="1650734"/>
                <a:ext cx="1421093" cy="142109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3091" name="Picture 19" descr="E:\Andrei\work\UpWork\infographics vs\vectors\agreemen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1618" y="2016519"/>
                <a:ext cx="637116" cy="637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3184028" y="2538562"/>
            <a:ext cx="1355500" cy="1355500"/>
            <a:chOff x="6743697" y="3859240"/>
            <a:chExt cx="2409777" cy="2409777"/>
          </a:xfrm>
        </p:grpSpPr>
        <p:sp>
          <p:nvSpPr>
            <p:cNvPr id="59" name="Oval 58"/>
            <p:cNvSpPr/>
            <p:nvPr/>
          </p:nvSpPr>
          <p:spPr>
            <a:xfrm rot="5851460" flipV="1">
              <a:off x="6743697" y="3859240"/>
              <a:ext cx="2409777" cy="240977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CasetăText 67"/>
            <p:cNvSpPr txBox="1"/>
            <p:nvPr/>
          </p:nvSpPr>
          <p:spPr>
            <a:xfrm>
              <a:off x="7012017" y="4192138"/>
              <a:ext cx="1873137" cy="188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050" dirty="0">
                  <a:solidFill>
                    <a:srgbClr val="2E2D2C"/>
                  </a:solidFill>
                </a:rPr>
                <a:t>Centralizar la búsqueda y c</a:t>
              </a:r>
              <a:r>
                <a:rPr lang="en-US" sz="1050" dirty="0" err="1">
                  <a:solidFill>
                    <a:srgbClr val="2E2D2C"/>
                  </a:solidFill>
                </a:rPr>
                <a:t>onsulta</a:t>
              </a:r>
              <a:r>
                <a:rPr lang="en-US" sz="1050" dirty="0">
                  <a:solidFill>
                    <a:srgbClr val="2E2D2C"/>
                  </a:solidFill>
                </a:rPr>
                <a:t> </a:t>
              </a:r>
              <a:r>
                <a:rPr lang="en-US" sz="1050" dirty="0" err="1">
                  <a:solidFill>
                    <a:srgbClr val="2E2D2C"/>
                  </a:solidFill>
                </a:rPr>
                <a:t>ciudadana</a:t>
              </a:r>
              <a:r>
                <a:rPr lang="en-US" sz="1050" dirty="0">
                  <a:solidFill>
                    <a:srgbClr val="2E2D2C"/>
                  </a:solidFill>
                </a:rPr>
                <a:t> de </a:t>
              </a:r>
              <a:r>
                <a:rPr lang="en-US" sz="1050" dirty="0" err="1">
                  <a:solidFill>
                    <a:srgbClr val="2E2D2C"/>
                  </a:solidFill>
                </a:rPr>
                <a:t>documentos</a:t>
              </a:r>
              <a:r>
                <a:rPr lang="en-US" sz="1050" dirty="0">
                  <a:solidFill>
                    <a:srgbClr val="2E2D2C"/>
                  </a:solidFill>
                </a:rPr>
                <a:t> </a:t>
              </a:r>
              <a:r>
                <a:rPr lang="en-US" sz="1050" dirty="0" err="1">
                  <a:solidFill>
                    <a:srgbClr val="2E2D2C"/>
                  </a:solidFill>
                </a:rPr>
                <a:t>públicos</a:t>
              </a:r>
              <a:endParaRPr lang="en-US" sz="1050" dirty="0">
                <a:solidFill>
                  <a:srgbClr val="2E2D2C"/>
                </a:solidFill>
              </a:endParaRPr>
            </a:p>
          </p:txBody>
        </p:sp>
      </p:grpSp>
      <p:pic>
        <p:nvPicPr>
          <p:cNvPr id="49" name="Picture 21" descr="E:\Andrei\work\UpWork\infographics vs\vectors\businessman277.png">
            <a:extLst>
              <a:ext uri="{FF2B5EF4-FFF2-40B4-BE49-F238E27FC236}">
                <a16:creationId xmlns:a16="http://schemas.microsoft.com/office/drawing/2014/main" id="{F4612473-DC9A-406F-8778-03ADAA31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6" y="2613465"/>
            <a:ext cx="436149" cy="43614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BBA4817-EE1D-458C-8D4B-F28E45B0A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836" y="1458685"/>
            <a:ext cx="3180184" cy="22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9A7D345-24D9-4AD0-879F-87C7154C4BA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t="9827" b="9827"/>
          <a:stretch>
            <a:fillRect/>
          </a:stretch>
        </p:blipFill>
        <p:spPr>
          <a:xfrm>
            <a:off x="566738" y="-15875"/>
            <a:ext cx="8577262" cy="3873500"/>
          </a:xfrm>
        </p:spPr>
      </p:pic>
      <p:sp>
        <p:nvSpPr>
          <p:cNvPr id="14" name="Rectángulo 13"/>
          <p:cNvSpPr/>
          <p:nvPr/>
        </p:nvSpPr>
        <p:spPr>
          <a:xfrm>
            <a:off x="1" y="3407963"/>
            <a:ext cx="5852160" cy="44966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texto 2"/>
          <p:cNvSpPr txBox="1">
            <a:spLocks/>
          </p:cNvSpPr>
          <p:nvPr/>
        </p:nvSpPr>
        <p:spPr>
          <a:xfrm>
            <a:off x="713789" y="3450576"/>
            <a:ext cx="4460210" cy="390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MUCHAS GRACIAS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4C7FF-C61C-4BEB-AACB-ADC2FDED3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289" y="3773978"/>
            <a:ext cx="2087089" cy="14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47F7-CD5D-4BD1-8307-2398951A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solidFill>
                  <a:schemeClr val="accent4"/>
                </a:solidFill>
              </a:rPr>
              <a:t>OPORTUNIDAD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721C36-31AB-4712-9824-F290F0AD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633" y="2789958"/>
            <a:ext cx="6575367" cy="387061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chemeClr val="accent2"/>
                </a:solidFill>
              </a:rPr>
              <a:t>Directriz 019-MP-MICITT – Artículo 3° (Oct, 2018)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3E713-967B-4FAB-9D35-3B6C7098B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4" y="1432127"/>
            <a:ext cx="8620298" cy="136017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s-ES" dirty="0">
                <a:solidFill>
                  <a:schemeClr val="tx2"/>
                </a:solidFill>
              </a:rPr>
              <a:t>(…) Se ordena a los jerarcas de la Administración Central (…) que al menos un 75% de todos los documentos que se gestionan y conservan en la institución sean documentos electrónicos firmados digitalmente, antes del 1ero de diciembre del 2020. (…)</a:t>
            </a:r>
          </a:p>
          <a:p>
            <a:pPr algn="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FFCB4BB-41B7-48F5-A8C6-7AFB7631B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062964"/>
              </p:ext>
            </p:extLst>
          </p:nvPr>
        </p:nvGraphicFramePr>
        <p:xfrm>
          <a:off x="-349133" y="606350"/>
          <a:ext cx="4921134" cy="377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E87143B0-258C-40EB-B7DA-6777375261DC}"/>
              </a:ext>
            </a:extLst>
          </p:cNvPr>
          <p:cNvSpPr/>
          <p:nvPr/>
        </p:nvSpPr>
        <p:spPr>
          <a:xfrm>
            <a:off x="3541224" y="2536421"/>
            <a:ext cx="1022464" cy="31588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FA6F51-E5F2-45C7-B6E6-C897BC509E53}"/>
              </a:ext>
            </a:extLst>
          </p:cNvPr>
          <p:cNvSpPr txBox="1"/>
          <p:nvPr/>
        </p:nvSpPr>
        <p:spPr>
          <a:xfrm>
            <a:off x="4710551" y="1663311"/>
            <a:ext cx="3876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~5-10% </a:t>
            </a:r>
            <a:r>
              <a:rPr lang="es-CR" sz="2000" b="1" dirty="0"/>
              <a:t>debe</a:t>
            </a:r>
            <a:r>
              <a:rPr lang="es-CR" dirty="0"/>
              <a:t> ir al Archivo Nacional</a:t>
            </a:r>
          </a:p>
          <a:p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Despachos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/>
              <a:t>c/4 años (Art. 53, Ley 7202).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Declarados patrimonio por la CNSED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/>
              <a:t>A 20 años de su vigencia </a:t>
            </a:r>
            <a:r>
              <a:rPr lang="es-CR" dirty="0" err="1"/>
              <a:t>adm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2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B5C30F-2818-4916-B305-070BCA782AA1}"/>
              </a:ext>
            </a:extLst>
          </p:cNvPr>
          <p:cNvSpPr txBox="1"/>
          <p:nvPr/>
        </p:nvSpPr>
        <p:spPr>
          <a:xfrm>
            <a:off x="909843" y="0"/>
            <a:ext cx="7786106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s-CR" sz="2800" dirty="0"/>
          </a:p>
          <a:p>
            <a:pPr algn="r"/>
            <a:endParaRPr lang="es-CR" sz="2800" dirty="0"/>
          </a:p>
          <a:p>
            <a:pPr algn="r"/>
            <a:r>
              <a:rPr lang="es-CR" sz="2800" dirty="0"/>
              <a:t> </a:t>
            </a:r>
            <a:r>
              <a:rPr lang="es-CR" sz="2400" dirty="0"/>
              <a:t>Entre el 2014 y </a:t>
            </a:r>
            <a:r>
              <a:rPr lang="es-CR" sz="2400" dirty="0" smtClean="0"/>
              <a:t>2017 (4 años), </a:t>
            </a:r>
            <a:endParaRPr lang="es-CR" sz="2400" dirty="0"/>
          </a:p>
          <a:p>
            <a:pPr algn="r"/>
            <a:r>
              <a:rPr lang="es-CR" sz="2400" dirty="0"/>
              <a:t>se </a:t>
            </a:r>
            <a:r>
              <a:rPr lang="es-CR" sz="2800" b="1" dirty="0"/>
              <a:t>gastaron</a:t>
            </a:r>
            <a:r>
              <a:rPr lang="es-CR" sz="3200" b="1" dirty="0"/>
              <a:t> </a:t>
            </a:r>
            <a:r>
              <a:rPr lang="es-CR" sz="2400" dirty="0"/>
              <a:t>más de </a:t>
            </a:r>
            <a:r>
              <a:rPr lang="es-CR" sz="2400" dirty="0" smtClean="0"/>
              <a:t>6500 millones </a:t>
            </a:r>
            <a:r>
              <a:rPr lang="es-CR" sz="2400" dirty="0"/>
              <a:t>de colones en tintas, </a:t>
            </a:r>
          </a:p>
          <a:p>
            <a:pPr algn="r"/>
            <a:r>
              <a:rPr lang="es-CR" sz="2400" dirty="0"/>
              <a:t>papel para impresión y suministros de oficina, </a:t>
            </a:r>
          </a:p>
          <a:p>
            <a:pPr algn="r"/>
            <a:r>
              <a:rPr lang="es-CR" sz="2400" dirty="0"/>
              <a:t>SOLAMENTE en Ministerios.*</a:t>
            </a:r>
          </a:p>
          <a:p>
            <a:pPr algn="r"/>
            <a:endParaRPr lang="es-CR" sz="2800" dirty="0"/>
          </a:p>
          <a:p>
            <a:pPr algn="r"/>
            <a:endParaRPr lang="es-CR" dirty="0"/>
          </a:p>
          <a:p>
            <a:pPr algn="r"/>
            <a:r>
              <a:rPr lang="es-CR" sz="2000" dirty="0"/>
              <a:t>ESTO </a:t>
            </a:r>
            <a:r>
              <a:rPr lang="es-CR" sz="3200" b="1" dirty="0"/>
              <a:t>NO</a:t>
            </a:r>
            <a:r>
              <a:rPr lang="es-CR" sz="2000" dirty="0"/>
              <a:t> INCLUYE COSTOS DE LA GESTIÓN PAPEL RELACIONADO</a:t>
            </a:r>
          </a:p>
          <a:p>
            <a:pPr algn="r"/>
            <a:r>
              <a:rPr lang="es-CR" sz="2000" dirty="0"/>
              <a:t>CON </a:t>
            </a:r>
            <a:r>
              <a:rPr lang="es-CR" sz="2000" dirty="0" smtClean="0"/>
              <a:t>LA COMPRA NI MANTENIMIENTO DE IMPRESORAS</a:t>
            </a:r>
            <a:r>
              <a:rPr lang="es-CR" sz="2000" dirty="0"/>
              <a:t>, </a:t>
            </a:r>
            <a:endParaRPr lang="es-CR" sz="2000" dirty="0" smtClean="0"/>
          </a:p>
          <a:p>
            <a:pPr algn="r"/>
            <a:r>
              <a:rPr lang="es-CR" sz="2000" dirty="0" smtClean="0"/>
              <a:t>TRANSPORTE</a:t>
            </a:r>
            <a:r>
              <a:rPr lang="es-CR" sz="2000" dirty="0"/>
              <a:t>, </a:t>
            </a:r>
            <a:r>
              <a:rPr lang="es-CR" sz="2000" dirty="0" smtClean="0"/>
              <a:t>ALMACENAMIENTO, ELECTRICIDAD</a:t>
            </a:r>
            <a:r>
              <a:rPr lang="es-CR" sz="2000" dirty="0"/>
              <a:t>, DESTRUCCIÓN, ETC.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B5C30F-2818-4916-B305-070BCA782AA1}"/>
              </a:ext>
            </a:extLst>
          </p:cNvPr>
          <p:cNvSpPr txBox="1"/>
          <p:nvPr/>
        </p:nvSpPr>
        <p:spPr>
          <a:xfrm>
            <a:off x="531018" y="1961446"/>
            <a:ext cx="830246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s-CR" sz="2800" dirty="0"/>
          </a:p>
          <a:p>
            <a:pPr algn="r"/>
            <a:endParaRPr lang="es-CR" sz="2800" dirty="0"/>
          </a:p>
          <a:p>
            <a:pPr algn="r"/>
            <a:r>
              <a:rPr lang="es-CR" sz="2800" dirty="0"/>
              <a:t>En el 2018, esta cifra fue de </a:t>
            </a:r>
            <a:r>
              <a:rPr lang="es-CR" sz="2800" b="1" dirty="0"/>
              <a:t>~1000 millones de colones</a:t>
            </a:r>
            <a:r>
              <a:rPr lang="es-CR" sz="2800" dirty="0"/>
              <a:t>.</a:t>
            </a:r>
          </a:p>
          <a:p>
            <a:pPr algn="r"/>
            <a:r>
              <a:rPr lang="es-CR" sz="2800" dirty="0"/>
              <a:t>Solo Ministerios.</a:t>
            </a:r>
          </a:p>
          <a:p>
            <a:pPr algn="r"/>
            <a:endParaRPr lang="es-CR" sz="2800" dirty="0"/>
          </a:p>
          <a:p>
            <a:pPr algn="r"/>
            <a:endParaRPr lang="es-CR" dirty="0"/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56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5099-0C29-4D23-A99D-B45C2AA2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PROYECTO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62355C-D86A-44D8-AB99-8679E33B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6535"/>
            <a:ext cx="9144000" cy="73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hivo Nacional-1">
  <a:themeElements>
    <a:clrScheme name="Archivo Nacional 1">
      <a:dk1>
        <a:srgbClr val="4A4A49"/>
      </a:dk1>
      <a:lt1>
        <a:srgbClr val="FFFFFF"/>
      </a:lt1>
      <a:dk2>
        <a:srgbClr val="007D89"/>
      </a:dk2>
      <a:lt2>
        <a:srgbClr val="E4DBCF"/>
      </a:lt2>
      <a:accent1>
        <a:srgbClr val="00ACA9"/>
      </a:accent1>
      <a:accent2>
        <a:srgbClr val="E5005B"/>
      </a:accent2>
      <a:accent3>
        <a:srgbClr val="D4C1B2"/>
      </a:accent3>
      <a:accent4>
        <a:srgbClr val="8ACBC1"/>
      </a:accent4>
      <a:accent5>
        <a:srgbClr val="AA1856"/>
      </a:accent5>
      <a:accent6>
        <a:srgbClr val="AD9E93"/>
      </a:accent6>
      <a:hlink>
        <a:srgbClr val="00ACA9"/>
      </a:hlink>
      <a:folHlink>
        <a:srgbClr val="007D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7617</TotalTime>
  <Words>503</Words>
  <Application>Microsoft Office PowerPoint</Application>
  <PresentationFormat>Presentación en pantalla (16:9)</PresentationFormat>
  <Paragraphs>110</Paragraphs>
  <Slides>23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Myriad Pro</vt:lpstr>
      <vt:lpstr>Archivo Nacional-1</vt:lpstr>
      <vt:lpstr>Proyecto Archivo Digital Nacional</vt:lpstr>
      <vt:lpstr> ARCHIVO DIGITAL NACIONAL - Transformación digital de la preservación documental nacional -</vt:lpstr>
      <vt:lpstr>OPORTUNIDAD</vt:lpstr>
      <vt:lpstr>Directriz 019-MP-MICITT – Artículo 3° (Oct, 2018)</vt:lpstr>
      <vt:lpstr>Presentación de PowerPoint</vt:lpstr>
      <vt:lpstr>Presentación de PowerPoint</vt:lpstr>
      <vt:lpstr>Presentación de PowerPoint</vt:lpstr>
      <vt:lpstr>PROYECTO</vt:lpstr>
      <vt:lpstr>Presentación de PowerPoint</vt:lpstr>
      <vt:lpstr>Presentación de PowerPoint</vt:lpstr>
      <vt:lpstr>Presentación de PowerPoint</vt:lpstr>
      <vt:lpstr>Presentación de PowerPoint</vt:lpstr>
      <vt:lpstr>SERVICIO</vt:lpstr>
      <vt:lpstr>Presentación de PowerPoint</vt:lpstr>
      <vt:lpstr>Presentación de PowerPoint</vt:lpstr>
      <vt:lpstr>COSTOS</vt:lpstr>
      <vt:lpstr>Presentación de PowerPoint</vt:lpstr>
      <vt:lpstr>Presentación de PowerPoint</vt:lpstr>
      <vt:lpstr>SIGUIENTES PASOS</vt:lpstr>
      <vt:lpstr>Presentación de PowerPoint</vt:lpstr>
      <vt:lpstr>A FUTURO</vt:lpstr>
      <vt:lpstr>Presentación de PowerPoint</vt:lpstr>
      <vt:lpstr>Presentación de PowerPoint</vt:lpstr>
    </vt:vector>
  </TitlesOfParts>
  <Company>Archivo Nacional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Archivo Nacional - 2019-2022</dc:title>
  <dc:creator>Alexander Barquero</dc:creator>
  <cp:lastModifiedBy>Alexander Barquero</cp:lastModifiedBy>
  <cp:revision>117</cp:revision>
  <dcterms:created xsi:type="dcterms:W3CDTF">2017-08-22T21:33:42Z</dcterms:created>
  <dcterms:modified xsi:type="dcterms:W3CDTF">2019-07-12T21:43:14Z</dcterms:modified>
</cp:coreProperties>
</file>