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8"/>
  </p:notesMasterIdLst>
  <p:sldIdLst>
    <p:sldId id="261" r:id="rId2"/>
    <p:sldId id="1185" r:id="rId3"/>
    <p:sldId id="1186" r:id="rId4"/>
    <p:sldId id="1188" r:id="rId5"/>
    <p:sldId id="1190" r:id="rId6"/>
    <p:sldId id="1189" r:id="rId7"/>
    <p:sldId id="1192" r:id="rId8"/>
    <p:sldId id="1198" r:id="rId9"/>
    <p:sldId id="1191" r:id="rId10"/>
    <p:sldId id="1193" r:id="rId11"/>
    <p:sldId id="1194" r:id="rId12"/>
    <p:sldId id="1195" r:id="rId13"/>
    <p:sldId id="1196" r:id="rId14"/>
    <p:sldId id="1197" r:id="rId15"/>
    <p:sldId id="1176" r:id="rId16"/>
    <p:sldId id="1175" r:id="rId17"/>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del Pilar Garrido Gonzalo" initials="MdPGG" lastIdx="2" clrIdx="0">
    <p:extLst>
      <p:ext uri="{19B8F6BF-5375-455C-9EA6-DF929625EA0E}">
        <p15:presenceInfo xmlns:p15="http://schemas.microsoft.com/office/powerpoint/2012/main" userId="S-1-5-21-3822022760-1965530526-2815889570-1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64A1"/>
    <a:srgbClr val="002950"/>
    <a:srgbClr val="E5832A"/>
    <a:srgbClr val="F2B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0" autoAdjust="0"/>
    <p:restoredTop sz="74015" autoAdjust="0"/>
  </p:normalViewPr>
  <p:slideViewPr>
    <p:cSldViewPr snapToGrid="0">
      <p:cViewPr varScale="1">
        <p:scale>
          <a:sx n="83" d="100"/>
          <a:sy n="83" d="100"/>
        </p:scale>
        <p:origin x="643"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B9-4836-8E4F-A722E0D4FA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B9-4836-8E4F-A722E0D4FA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B9-4836-8E4F-A722E0D4FA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B9-4836-8E4F-A722E0D4FA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B9-4836-8E4F-A722E0D4FA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B9-4836-8E4F-A722E0D4FA8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B9-4836-8E4F-A722E0D4FA8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CB9-4836-8E4F-A722E0D4FA8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CB9-4836-8E4F-A722E0D4FA8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C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Sector!$A$15:$A$23</c:f>
              <c:strCache>
                <c:ptCount val="9"/>
                <c:pt idx="0">
                  <c:v>Transportes</c:v>
                </c:pt>
                <c:pt idx="1">
                  <c:v>Salud</c:v>
                </c:pt>
                <c:pt idx="2">
                  <c:v>Ambiente y energía</c:v>
                </c:pt>
                <c:pt idx="3">
                  <c:v>Vivienda</c:v>
                </c:pt>
                <c:pt idx="4">
                  <c:v>Educación</c:v>
                </c:pt>
                <c:pt idx="5">
                  <c:v>Agropecuario y pesca</c:v>
                </c:pt>
                <c:pt idx="6">
                  <c:v>Comercio</c:v>
                </c:pt>
                <c:pt idx="7">
                  <c:v>Seguridad Humana</c:v>
                </c:pt>
                <c:pt idx="8">
                  <c:v>Turismo</c:v>
                </c:pt>
              </c:strCache>
            </c:strRef>
          </c:cat>
          <c:val>
            <c:numRef>
              <c:f>Sector!$F$15:$F$23</c:f>
              <c:numCache>
                <c:formatCode>_(* #,##0.00_);_(* \(#,##0.00\);_(* "-"??_);_(@_)</c:formatCode>
                <c:ptCount val="9"/>
                <c:pt idx="0">
                  <c:v>1902338.3022050052</c:v>
                </c:pt>
                <c:pt idx="1">
                  <c:v>1401505.0187699434</c:v>
                </c:pt>
                <c:pt idx="2">
                  <c:v>638107.10903263325</c:v>
                </c:pt>
                <c:pt idx="3">
                  <c:v>544215.73</c:v>
                </c:pt>
                <c:pt idx="4">
                  <c:v>381774</c:v>
                </c:pt>
                <c:pt idx="5">
                  <c:v>75085.132880349993</c:v>
                </c:pt>
                <c:pt idx="6">
                  <c:v>62090.21</c:v>
                </c:pt>
                <c:pt idx="7">
                  <c:v>24961.250350000002</c:v>
                </c:pt>
                <c:pt idx="8">
                  <c:v>8805.5199999999986</c:v>
                </c:pt>
              </c:numCache>
            </c:numRef>
          </c:val>
          <c:extLst>
            <c:ext xmlns:c16="http://schemas.microsoft.com/office/drawing/2014/chart" uri="{C3380CC4-5D6E-409C-BE32-E72D297353CC}">
              <c16:uniqueId val="{00000012-CCB9-4836-8E4F-A722E0D4FA8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R"/>
        </a:p>
      </c:txPr>
    </c:legend>
    <c:plotVisOnly val="1"/>
    <c:dispBlanksAs val="gap"/>
    <c:showDLblsOverMax val="0"/>
  </c:chart>
  <c:spPr>
    <a:noFill/>
    <a:ln w="9525" cap="flat" cmpd="sng" algn="ctr">
      <a:noFill/>
      <a:round/>
    </a:ln>
    <a:effectLst/>
  </c:spPr>
  <c:txPr>
    <a:bodyPr/>
    <a:lstStyle/>
    <a:p>
      <a:pPr>
        <a:defRPr b="0">
          <a:solidFill>
            <a:sysClr val="windowText" lastClr="000000"/>
          </a:solidFill>
        </a:defRPr>
      </a:pPr>
      <a:endParaRPr lang="es-C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2712283615331"/>
          <c:y val="4.9134553056700288E-2"/>
          <c:w val="0.79063241694869546"/>
          <c:h val="0.7847090597855314"/>
        </c:manualLayout>
      </c:layout>
      <c:barChart>
        <c:barDir val="col"/>
        <c:grouping val="clustered"/>
        <c:varyColors val="0"/>
        <c:ser>
          <c:idx val="0"/>
          <c:order val="0"/>
          <c:tx>
            <c:strRef>
              <c:f>Región!$A$2</c:f>
              <c:strCache>
                <c:ptCount val="1"/>
                <c:pt idx="0">
                  <c:v>Total</c:v>
                </c:pt>
              </c:strCache>
            </c:strRef>
          </c:tx>
          <c:spPr>
            <a:solidFill>
              <a:srgbClr val="002060"/>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bg1">
                        <a:lumMod val="85000"/>
                      </a:schemeClr>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Región!$B$1:$E$1</c:f>
              <c:numCache>
                <c:formatCode>@</c:formatCode>
                <c:ptCount val="4"/>
                <c:pt idx="0">
                  <c:v>2019</c:v>
                </c:pt>
                <c:pt idx="1">
                  <c:v>2020</c:v>
                </c:pt>
                <c:pt idx="2">
                  <c:v>2021</c:v>
                </c:pt>
                <c:pt idx="3">
                  <c:v>2022</c:v>
                </c:pt>
              </c:numCache>
            </c:numRef>
          </c:cat>
          <c:val>
            <c:numRef>
              <c:f>Región!$B$2:$E$2</c:f>
              <c:numCache>
                <c:formatCode>_(* #,##0.00_);_(* \(#,##0.00\);_(* "-"??_);_(@_)</c:formatCode>
                <c:ptCount val="4"/>
                <c:pt idx="0">
                  <c:v>1008121.8455014743</c:v>
                </c:pt>
                <c:pt idx="1">
                  <c:v>1300962.1147238947</c:v>
                </c:pt>
                <c:pt idx="2">
                  <c:v>1533227.6620142676</c:v>
                </c:pt>
                <c:pt idx="3">
                  <c:v>1196570.6509982955</c:v>
                </c:pt>
              </c:numCache>
            </c:numRef>
          </c:val>
          <c:extLst>
            <c:ext xmlns:c16="http://schemas.microsoft.com/office/drawing/2014/chart" uri="{C3380CC4-5D6E-409C-BE32-E72D297353CC}">
              <c16:uniqueId val="{00000000-D284-40F0-A73D-067D2493BB8C}"/>
            </c:ext>
          </c:extLst>
        </c:ser>
        <c:dLbls>
          <c:showLegendKey val="0"/>
          <c:showVal val="0"/>
          <c:showCatName val="0"/>
          <c:showSerName val="0"/>
          <c:showPercent val="0"/>
          <c:showBubbleSize val="0"/>
        </c:dLbls>
        <c:gapWidth val="219"/>
        <c:overlap val="-27"/>
        <c:axId val="-1045252240"/>
        <c:axId val="-1045255504"/>
      </c:barChart>
      <c:catAx>
        <c:axId val="-104525224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R"/>
          </a:p>
        </c:txPr>
        <c:crossAx val="-1045255504"/>
        <c:crosses val="autoZero"/>
        <c:auto val="1"/>
        <c:lblAlgn val="ctr"/>
        <c:lblOffset val="100"/>
        <c:noMultiLvlLbl val="0"/>
      </c:catAx>
      <c:valAx>
        <c:axId val="-104525550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millones de colones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R"/>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R"/>
          </a:p>
        </c:txPr>
        <c:crossAx val="-10452522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58149411485507E-2"/>
          <c:y val="4.4715447154471545E-2"/>
          <c:w val="0.82302255234290045"/>
          <c:h val="0.77968183855066897"/>
        </c:manualLayout>
      </c:layout>
      <c:barChart>
        <c:barDir val="bar"/>
        <c:grouping val="clustered"/>
        <c:varyColors val="0"/>
        <c:ser>
          <c:idx val="0"/>
          <c:order val="0"/>
          <c:tx>
            <c:strRef>
              <c:f>Empleos!$A$22</c:f>
              <c:strCache>
                <c:ptCount val="1"/>
                <c:pt idx="0">
                  <c:v>Total</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lumMod val="85000"/>
                      </a:schemeClr>
                    </a:solidFill>
                    <a:latin typeface="Garamond" panose="02020404030301010803" pitchFamily="18" charset="0"/>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Empleos!$B$21:$E$21</c:f>
              <c:strCache>
                <c:ptCount val="4"/>
                <c:pt idx="0">
                  <c:v>Año 1</c:v>
                </c:pt>
                <c:pt idx="1">
                  <c:v>Año 2</c:v>
                </c:pt>
                <c:pt idx="2">
                  <c:v>Año 3</c:v>
                </c:pt>
                <c:pt idx="3">
                  <c:v>Año 4</c:v>
                </c:pt>
              </c:strCache>
            </c:strRef>
          </c:cat>
          <c:val>
            <c:numRef>
              <c:f>Empleos!$B$22:$E$22</c:f>
              <c:numCache>
                <c:formatCode>#,##0</c:formatCode>
                <c:ptCount val="4"/>
                <c:pt idx="0">
                  <c:v>36450.965518548386</c:v>
                </c:pt>
                <c:pt idx="1">
                  <c:v>45822.795148787089</c:v>
                </c:pt>
                <c:pt idx="2">
                  <c:v>52297.853458594996</c:v>
                </c:pt>
                <c:pt idx="3">
                  <c:v>39525.361836773576</c:v>
                </c:pt>
              </c:numCache>
            </c:numRef>
          </c:val>
          <c:extLst>
            <c:ext xmlns:c16="http://schemas.microsoft.com/office/drawing/2014/chart" uri="{C3380CC4-5D6E-409C-BE32-E72D297353CC}">
              <c16:uniqueId val="{00000000-418F-4869-A1CD-1FD991088E0D}"/>
            </c:ext>
          </c:extLst>
        </c:ser>
        <c:dLbls>
          <c:showLegendKey val="0"/>
          <c:showVal val="0"/>
          <c:showCatName val="0"/>
          <c:showSerName val="0"/>
          <c:showPercent val="0"/>
          <c:showBubbleSize val="0"/>
        </c:dLbls>
        <c:gapWidth val="199"/>
        <c:axId val="-1045250608"/>
        <c:axId val="-472828544"/>
      </c:barChart>
      <c:catAx>
        <c:axId val="-1045250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Garamond" panose="02020404030301010803" pitchFamily="18" charset="0"/>
                <a:ea typeface="+mn-ea"/>
                <a:cs typeface="+mn-cs"/>
              </a:defRPr>
            </a:pPr>
            <a:endParaRPr lang="es-CR"/>
          </a:p>
        </c:txPr>
        <c:crossAx val="-472828544"/>
        <c:crosses val="autoZero"/>
        <c:auto val="1"/>
        <c:lblAlgn val="ctr"/>
        <c:lblOffset val="100"/>
        <c:noMultiLvlLbl val="0"/>
      </c:catAx>
      <c:valAx>
        <c:axId val="-4728285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Garamond" panose="02020404030301010803" pitchFamily="18" charset="0"/>
                <a:ea typeface="+mn-ea"/>
                <a:cs typeface="+mn-cs"/>
              </a:defRPr>
            </a:pPr>
            <a:endParaRPr lang="es-CR"/>
          </a:p>
        </c:txPr>
        <c:crossAx val="-1045250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Garamond" panose="02020404030301010803" pitchFamily="18" charset="0"/>
        </a:defRPr>
      </a:pPr>
      <a:endParaRPr lang="es-C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FC99A-D757-4181-9450-DEE8F6406DF4}"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CR"/>
        </a:p>
      </dgm:t>
    </dgm:pt>
    <dgm:pt modelId="{A145F932-6C84-4697-B4A6-BDD4C9F00CF2}">
      <dgm:prSet phldrT="[Texto]"/>
      <dgm:spPr>
        <a:solidFill>
          <a:schemeClr val="accent1">
            <a:lumMod val="50000"/>
          </a:schemeClr>
        </a:solidFill>
      </dgm:spPr>
      <dgm:t>
        <a:bodyPr/>
        <a:lstStyle/>
        <a:p>
          <a:r>
            <a:rPr lang="es-CR" dirty="0"/>
            <a:t>Presidente </a:t>
          </a:r>
        </a:p>
        <a:p>
          <a:r>
            <a:rPr lang="es-CR" dirty="0"/>
            <a:t>Ministro de la Presidencia</a:t>
          </a:r>
        </a:p>
        <a:p>
          <a:r>
            <a:rPr lang="es-CR" dirty="0"/>
            <a:t>(cada 15 días)</a:t>
          </a:r>
        </a:p>
      </dgm:t>
    </dgm:pt>
    <dgm:pt modelId="{C9491802-9C52-47AF-91BA-53E0C3F0CFB1}" type="parTrans" cxnId="{971665BF-D323-4C99-BA06-3D0F2C3B46D2}">
      <dgm:prSet/>
      <dgm:spPr/>
      <dgm:t>
        <a:bodyPr/>
        <a:lstStyle/>
        <a:p>
          <a:endParaRPr lang="es-CR"/>
        </a:p>
      </dgm:t>
    </dgm:pt>
    <dgm:pt modelId="{0F4485B2-F139-4125-99A6-3BA1A845ECF4}" type="sibTrans" cxnId="{971665BF-D323-4C99-BA06-3D0F2C3B46D2}">
      <dgm:prSet/>
      <dgm:spPr/>
      <dgm:t>
        <a:bodyPr/>
        <a:lstStyle/>
        <a:p>
          <a:endParaRPr lang="es-CR"/>
        </a:p>
      </dgm:t>
    </dgm:pt>
    <dgm:pt modelId="{C2DECA37-5AB3-460D-8F14-9E8E03A1574D}" type="asst">
      <dgm:prSet phldrT="[Texto]"/>
      <dgm:spPr>
        <a:solidFill>
          <a:schemeClr val="tx1">
            <a:lumMod val="50000"/>
            <a:lumOff val="50000"/>
          </a:schemeClr>
        </a:solidFill>
      </dgm:spPr>
      <dgm:t>
        <a:bodyPr/>
        <a:lstStyle/>
        <a:p>
          <a:pPr algn="ctr"/>
          <a:r>
            <a:rPr lang="es-CR" dirty="0"/>
            <a:t>Consejo de Económico  Ampliado </a:t>
          </a:r>
        </a:p>
        <a:p>
          <a:pPr algn="ctr"/>
          <a:r>
            <a:rPr lang="es-CR" dirty="0"/>
            <a:t>(1 vez a la semana)</a:t>
          </a:r>
        </a:p>
        <a:p>
          <a:pPr algn="ctr"/>
          <a:r>
            <a:rPr lang="es-CR" dirty="0"/>
            <a:t>MIDEPLAN</a:t>
          </a:r>
        </a:p>
      </dgm:t>
    </dgm:pt>
    <dgm:pt modelId="{7BDECB92-28B3-4431-B027-AD073FB3C060}" type="parTrans" cxnId="{7DAB0F2A-CECE-4B51-9B2E-3B4AFBDBEB78}">
      <dgm:prSet/>
      <dgm:spPr/>
      <dgm:t>
        <a:bodyPr/>
        <a:lstStyle/>
        <a:p>
          <a:endParaRPr lang="es-CR"/>
        </a:p>
      </dgm:t>
    </dgm:pt>
    <dgm:pt modelId="{01463725-CF42-4709-A879-8969A425F2C5}" type="sibTrans" cxnId="{7DAB0F2A-CECE-4B51-9B2E-3B4AFBDBEB78}">
      <dgm:prSet/>
      <dgm:spPr/>
      <dgm:t>
        <a:bodyPr/>
        <a:lstStyle/>
        <a:p>
          <a:endParaRPr lang="es-CR"/>
        </a:p>
      </dgm:t>
    </dgm:pt>
    <dgm:pt modelId="{407FF1EA-7AB2-4870-A51D-CE51F7A8AC56}">
      <dgm:prSet phldrT="[Texto]"/>
      <dgm:spPr>
        <a:solidFill>
          <a:schemeClr val="accent5"/>
        </a:solidFill>
      </dgm:spPr>
      <dgm:t>
        <a:bodyPr/>
        <a:lstStyle/>
        <a:p>
          <a:r>
            <a:rPr lang="es-CR" dirty="0"/>
            <a:t>Grupos de trabajo (E1)</a:t>
          </a:r>
        </a:p>
      </dgm:t>
    </dgm:pt>
    <dgm:pt modelId="{96AC68C3-5687-4233-BB0C-C9B11B136F5C}" type="parTrans" cxnId="{351C0FAF-0A42-4575-A597-7F31BC80F6D2}">
      <dgm:prSet/>
      <dgm:spPr/>
      <dgm:t>
        <a:bodyPr/>
        <a:lstStyle/>
        <a:p>
          <a:endParaRPr lang="es-CR"/>
        </a:p>
      </dgm:t>
    </dgm:pt>
    <dgm:pt modelId="{F59F3208-A5A6-4DFB-989B-8AF07E5D1590}" type="sibTrans" cxnId="{351C0FAF-0A42-4575-A597-7F31BC80F6D2}">
      <dgm:prSet/>
      <dgm:spPr/>
      <dgm:t>
        <a:bodyPr/>
        <a:lstStyle/>
        <a:p>
          <a:endParaRPr lang="es-CR"/>
        </a:p>
      </dgm:t>
    </dgm:pt>
    <dgm:pt modelId="{D63D07C9-AA13-4238-B199-2787ED82005E}">
      <dgm:prSet phldrT="[Texto]"/>
      <dgm:spPr>
        <a:solidFill>
          <a:srgbClr val="2564A1"/>
        </a:solidFill>
      </dgm:spPr>
      <dgm:t>
        <a:bodyPr/>
        <a:lstStyle/>
        <a:p>
          <a:r>
            <a:rPr lang="es-CR" dirty="0"/>
            <a:t>Grupos de trabajo (E2)</a:t>
          </a:r>
        </a:p>
      </dgm:t>
    </dgm:pt>
    <dgm:pt modelId="{BCEAE366-2442-4217-89D7-C7CB4473F627}" type="parTrans" cxnId="{5B26CC24-72DA-4126-9804-4B8DCD616E50}">
      <dgm:prSet/>
      <dgm:spPr/>
      <dgm:t>
        <a:bodyPr/>
        <a:lstStyle/>
        <a:p>
          <a:endParaRPr lang="es-CR"/>
        </a:p>
      </dgm:t>
    </dgm:pt>
    <dgm:pt modelId="{24F8898A-B333-47A6-99DF-75F3567B2526}" type="sibTrans" cxnId="{5B26CC24-72DA-4126-9804-4B8DCD616E50}">
      <dgm:prSet/>
      <dgm:spPr/>
      <dgm:t>
        <a:bodyPr/>
        <a:lstStyle/>
        <a:p>
          <a:endParaRPr lang="es-CR"/>
        </a:p>
      </dgm:t>
    </dgm:pt>
    <dgm:pt modelId="{737F7F0A-C714-46D4-AC15-B375E487DCD4}" type="pres">
      <dgm:prSet presAssocID="{FA1FC99A-D757-4181-9450-DEE8F6406DF4}" presName="hierChild1" presStyleCnt="0">
        <dgm:presLayoutVars>
          <dgm:orgChart val="1"/>
          <dgm:chPref val="1"/>
          <dgm:dir/>
          <dgm:animOne val="branch"/>
          <dgm:animLvl val="lvl"/>
          <dgm:resizeHandles/>
        </dgm:presLayoutVars>
      </dgm:prSet>
      <dgm:spPr/>
    </dgm:pt>
    <dgm:pt modelId="{F0884046-9FA3-4AB9-A78F-97B08C75792A}" type="pres">
      <dgm:prSet presAssocID="{A145F932-6C84-4697-B4A6-BDD4C9F00CF2}" presName="hierRoot1" presStyleCnt="0">
        <dgm:presLayoutVars>
          <dgm:hierBranch val="init"/>
        </dgm:presLayoutVars>
      </dgm:prSet>
      <dgm:spPr/>
    </dgm:pt>
    <dgm:pt modelId="{4DBB60D8-5219-4570-A707-73CDB2D4EBBA}" type="pres">
      <dgm:prSet presAssocID="{A145F932-6C84-4697-B4A6-BDD4C9F00CF2}" presName="rootComposite1" presStyleCnt="0"/>
      <dgm:spPr/>
    </dgm:pt>
    <dgm:pt modelId="{2755B590-54F6-46A4-805B-98B4FFC9174C}" type="pres">
      <dgm:prSet presAssocID="{A145F932-6C84-4697-B4A6-BDD4C9F00CF2}" presName="rootText1" presStyleLbl="node0" presStyleIdx="0" presStyleCnt="1" custLinFactNeighborX="388" custLinFactNeighborY="-2327">
        <dgm:presLayoutVars>
          <dgm:chPref val="3"/>
        </dgm:presLayoutVars>
      </dgm:prSet>
      <dgm:spPr/>
    </dgm:pt>
    <dgm:pt modelId="{FB4FFC09-8F07-4B93-A8FB-D9D69A9C2A4E}" type="pres">
      <dgm:prSet presAssocID="{A145F932-6C84-4697-B4A6-BDD4C9F00CF2}" presName="rootConnector1" presStyleLbl="node1" presStyleIdx="0" presStyleCnt="0"/>
      <dgm:spPr/>
    </dgm:pt>
    <dgm:pt modelId="{CDCB155A-5532-4F01-978D-9F5AA33ED6F2}" type="pres">
      <dgm:prSet presAssocID="{A145F932-6C84-4697-B4A6-BDD4C9F00CF2}" presName="hierChild2" presStyleCnt="0"/>
      <dgm:spPr/>
    </dgm:pt>
    <dgm:pt modelId="{AC201103-9B6C-4BAA-AD90-592159E3B892}" type="pres">
      <dgm:prSet presAssocID="{96AC68C3-5687-4233-BB0C-C9B11B136F5C}" presName="Name37" presStyleLbl="parChTrans1D2" presStyleIdx="0" presStyleCnt="3"/>
      <dgm:spPr/>
    </dgm:pt>
    <dgm:pt modelId="{6DFE450B-7D80-40A1-B4B7-9EEA80FFD89B}" type="pres">
      <dgm:prSet presAssocID="{407FF1EA-7AB2-4870-A51D-CE51F7A8AC56}" presName="hierRoot2" presStyleCnt="0">
        <dgm:presLayoutVars>
          <dgm:hierBranch val="init"/>
        </dgm:presLayoutVars>
      </dgm:prSet>
      <dgm:spPr/>
    </dgm:pt>
    <dgm:pt modelId="{5D5F8457-2A93-4276-BAD0-F350DD8F3486}" type="pres">
      <dgm:prSet presAssocID="{407FF1EA-7AB2-4870-A51D-CE51F7A8AC56}" presName="rootComposite" presStyleCnt="0"/>
      <dgm:spPr/>
    </dgm:pt>
    <dgm:pt modelId="{EF90C601-CE28-4101-8EF0-6848B4D90EF8}" type="pres">
      <dgm:prSet presAssocID="{407FF1EA-7AB2-4870-A51D-CE51F7A8AC56}" presName="rootText" presStyleLbl="node2" presStyleIdx="0" presStyleCnt="2" custLinFactNeighborX="1313" custLinFactNeighborY="-875">
        <dgm:presLayoutVars>
          <dgm:chPref val="3"/>
        </dgm:presLayoutVars>
      </dgm:prSet>
      <dgm:spPr/>
    </dgm:pt>
    <dgm:pt modelId="{A29407FC-EBA1-42F4-B52A-DF60452AC33B}" type="pres">
      <dgm:prSet presAssocID="{407FF1EA-7AB2-4870-A51D-CE51F7A8AC56}" presName="rootConnector" presStyleLbl="node2" presStyleIdx="0" presStyleCnt="2"/>
      <dgm:spPr/>
    </dgm:pt>
    <dgm:pt modelId="{2609185F-281C-451A-873A-0A98D3478FFC}" type="pres">
      <dgm:prSet presAssocID="{407FF1EA-7AB2-4870-A51D-CE51F7A8AC56}" presName="hierChild4" presStyleCnt="0"/>
      <dgm:spPr/>
    </dgm:pt>
    <dgm:pt modelId="{051E4748-06F3-497C-B784-E1AEACB399EF}" type="pres">
      <dgm:prSet presAssocID="{407FF1EA-7AB2-4870-A51D-CE51F7A8AC56}" presName="hierChild5" presStyleCnt="0"/>
      <dgm:spPr/>
    </dgm:pt>
    <dgm:pt modelId="{B22D1FD7-36B8-4F96-8796-B0BC127DFEA3}" type="pres">
      <dgm:prSet presAssocID="{BCEAE366-2442-4217-89D7-C7CB4473F627}" presName="Name37" presStyleLbl="parChTrans1D2" presStyleIdx="1" presStyleCnt="3"/>
      <dgm:spPr/>
    </dgm:pt>
    <dgm:pt modelId="{05A5F4F7-A7FA-4AD8-8937-4E6CA24F6C13}" type="pres">
      <dgm:prSet presAssocID="{D63D07C9-AA13-4238-B199-2787ED82005E}" presName="hierRoot2" presStyleCnt="0">
        <dgm:presLayoutVars>
          <dgm:hierBranch val="init"/>
        </dgm:presLayoutVars>
      </dgm:prSet>
      <dgm:spPr/>
    </dgm:pt>
    <dgm:pt modelId="{1A2E68F0-6ECA-44B0-8943-F764E86D2336}" type="pres">
      <dgm:prSet presAssocID="{D63D07C9-AA13-4238-B199-2787ED82005E}" presName="rootComposite" presStyleCnt="0"/>
      <dgm:spPr/>
    </dgm:pt>
    <dgm:pt modelId="{BAA4EA44-138B-4F0D-AE8F-0BE2757C275B}" type="pres">
      <dgm:prSet presAssocID="{D63D07C9-AA13-4238-B199-2787ED82005E}" presName="rootText" presStyleLbl="node2" presStyleIdx="1" presStyleCnt="2">
        <dgm:presLayoutVars>
          <dgm:chPref val="3"/>
        </dgm:presLayoutVars>
      </dgm:prSet>
      <dgm:spPr/>
    </dgm:pt>
    <dgm:pt modelId="{5D80FECC-5F8A-4AB0-9E91-5C7FD9CCEC46}" type="pres">
      <dgm:prSet presAssocID="{D63D07C9-AA13-4238-B199-2787ED82005E}" presName="rootConnector" presStyleLbl="node2" presStyleIdx="1" presStyleCnt="2"/>
      <dgm:spPr/>
    </dgm:pt>
    <dgm:pt modelId="{2F4CDD6D-181F-40B6-AE05-D764CDB06C75}" type="pres">
      <dgm:prSet presAssocID="{D63D07C9-AA13-4238-B199-2787ED82005E}" presName="hierChild4" presStyleCnt="0"/>
      <dgm:spPr/>
    </dgm:pt>
    <dgm:pt modelId="{98CE221E-B8D6-4136-BC24-A5217EF73FEC}" type="pres">
      <dgm:prSet presAssocID="{D63D07C9-AA13-4238-B199-2787ED82005E}" presName="hierChild5" presStyleCnt="0"/>
      <dgm:spPr/>
    </dgm:pt>
    <dgm:pt modelId="{B87AC047-2053-4B41-B7C2-E3AA3A497C6E}" type="pres">
      <dgm:prSet presAssocID="{A145F932-6C84-4697-B4A6-BDD4C9F00CF2}" presName="hierChild3" presStyleCnt="0"/>
      <dgm:spPr/>
    </dgm:pt>
    <dgm:pt modelId="{883E5D3C-14D7-4C15-AB81-B1F5EB39CC3A}" type="pres">
      <dgm:prSet presAssocID="{7BDECB92-28B3-4431-B027-AD073FB3C060}" presName="Name111" presStyleLbl="parChTrans1D2" presStyleIdx="2" presStyleCnt="3"/>
      <dgm:spPr/>
    </dgm:pt>
    <dgm:pt modelId="{372A1ADA-0A5F-40D1-A553-3A9C5249ABF9}" type="pres">
      <dgm:prSet presAssocID="{C2DECA37-5AB3-460D-8F14-9E8E03A1574D}" presName="hierRoot3" presStyleCnt="0">
        <dgm:presLayoutVars>
          <dgm:hierBranch val="init"/>
        </dgm:presLayoutVars>
      </dgm:prSet>
      <dgm:spPr/>
    </dgm:pt>
    <dgm:pt modelId="{F34F7EA8-730D-4999-9A04-19CFA2141D1F}" type="pres">
      <dgm:prSet presAssocID="{C2DECA37-5AB3-460D-8F14-9E8E03A1574D}" presName="rootComposite3" presStyleCnt="0"/>
      <dgm:spPr/>
    </dgm:pt>
    <dgm:pt modelId="{1E0A3BFC-1E95-47C7-8C77-096C0215C1E0}" type="pres">
      <dgm:prSet presAssocID="{C2DECA37-5AB3-460D-8F14-9E8E03A1574D}" presName="rootText3" presStyleLbl="asst1" presStyleIdx="0" presStyleCnt="1" custLinFactNeighborX="-438" custLinFactNeighborY="-2625">
        <dgm:presLayoutVars>
          <dgm:chPref val="3"/>
        </dgm:presLayoutVars>
      </dgm:prSet>
      <dgm:spPr/>
    </dgm:pt>
    <dgm:pt modelId="{7EDE35A4-B157-4FC7-984F-7F83F82EC3BA}" type="pres">
      <dgm:prSet presAssocID="{C2DECA37-5AB3-460D-8F14-9E8E03A1574D}" presName="rootConnector3" presStyleLbl="asst1" presStyleIdx="0" presStyleCnt="1"/>
      <dgm:spPr/>
    </dgm:pt>
    <dgm:pt modelId="{ED82BA36-DD1E-4C04-A4D7-05AF79A28BDD}" type="pres">
      <dgm:prSet presAssocID="{C2DECA37-5AB3-460D-8F14-9E8E03A1574D}" presName="hierChild6" presStyleCnt="0"/>
      <dgm:spPr/>
    </dgm:pt>
    <dgm:pt modelId="{C20FB355-D807-458B-8652-B3660B8252CD}" type="pres">
      <dgm:prSet presAssocID="{C2DECA37-5AB3-460D-8F14-9E8E03A1574D}" presName="hierChild7" presStyleCnt="0"/>
      <dgm:spPr/>
    </dgm:pt>
  </dgm:ptLst>
  <dgm:cxnLst>
    <dgm:cxn modelId="{CBFF0904-CCEF-4050-865F-AA706DBC2283}" type="presOf" srcId="{407FF1EA-7AB2-4870-A51D-CE51F7A8AC56}" destId="{A29407FC-EBA1-42F4-B52A-DF60452AC33B}" srcOrd="1" destOrd="0" presId="urn:microsoft.com/office/officeart/2005/8/layout/orgChart1"/>
    <dgm:cxn modelId="{4797AF13-493B-4292-BFFE-E90A079F42D9}" type="presOf" srcId="{D63D07C9-AA13-4238-B199-2787ED82005E}" destId="{5D80FECC-5F8A-4AB0-9E91-5C7FD9CCEC46}" srcOrd="1" destOrd="0" presId="urn:microsoft.com/office/officeart/2005/8/layout/orgChart1"/>
    <dgm:cxn modelId="{5B26CC24-72DA-4126-9804-4B8DCD616E50}" srcId="{A145F932-6C84-4697-B4A6-BDD4C9F00CF2}" destId="{D63D07C9-AA13-4238-B199-2787ED82005E}" srcOrd="2" destOrd="0" parTransId="{BCEAE366-2442-4217-89D7-C7CB4473F627}" sibTransId="{24F8898A-B333-47A6-99DF-75F3567B2526}"/>
    <dgm:cxn modelId="{7DAB0F2A-CECE-4B51-9B2E-3B4AFBDBEB78}" srcId="{A145F932-6C84-4697-B4A6-BDD4C9F00CF2}" destId="{C2DECA37-5AB3-460D-8F14-9E8E03A1574D}" srcOrd="0" destOrd="0" parTransId="{7BDECB92-28B3-4431-B027-AD073FB3C060}" sibTransId="{01463725-CF42-4709-A879-8969A425F2C5}"/>
    <dgm:cxn modelId="{EE194D39-AE45-4728-A7C8-E4FD4363D493}" type="presOf" srcId="{407FF1EA-7AB2-4870-A51D-CE51F7A8AC56}" destId="{EF90C601-CE28-4101-8EF0-6848B4D90EF8}" srcOrd="0" destOrd="0" presId="urn:microsoft.com/office/officeart/2005/8/layout/orgChart1"/>
    <dgm:cxn modelId="{1464CD3D-0DC7-4D03-88AD-26738BAC6FFE}" type="presOf" srcId="{C2DECA37-5AB3-460D-8F14-9E8E03A1574D}" destId="{1E0A3BFC-1E95-47C7-8C77-096C0215C1E0}" srcOrd="0" destOrd="0" presId="urn:microsoft.com/office/officeart/2005/8/layout/orgChart1"/>
    <dgm:cxn modelId="{E7EB3961-F444-424E-A104-D916EFB68A2F}" type="presOf" srcId="{A145F932-6C84-4697-B4A6-BDD4C9F00CF2}" destId="{FB4FFC09-8F07-4B93-A8FB-D9D69A9C2A4E}" srcOrd="1" destOrd="0" presId="urn:microsoft.com/office/officeart/2005/8/layout/orgChart1"/>
    <dgm:cxn modelId="{7B9C7D6A-19AE-44A8-8151-5547810ECDF5}" type="presOf" srcId="{7BDECB92-28B3-4431-B027-AD073FB3C060}" destId="{883E5D3C-14D7-4C15-AB81-B1F5EB39CC3A}" srcOrd="0" destOrd="0" presId="urn:microsoft.com/office/officeart/2005/8/layout/orgChart1"/>
    <dgm:cxn modelId="{2B35F178-EAAA-456F-9861-C47AB751162B}" type="presOf" srcId="{D63D07C9-AA13-4238-B199-2787ED82005E}" destId="{BAA4EA44-138B-4F0D-AE8F-0BE2757C275B}" srcOrd="0" destOrd="0" presId="urn:microsoft.com/office/officeart/2005/8/layout/orgChart1"/>
    <dgm:cxn modelId="{9F9FC67B-6F7F-41D3-B6E7-7827772BB94C}" type="presOf" srcId="{FA1FC99A-D757-4181-9450-DEE8F6406DF4}" destId="{737F7F0A-C714-46D4-AC15-B375E487DCD4}" srcOrd="0" destOrd="0" presId="urn:microsoft.com/office/officeart/2005/8/layout/orgChart1"/>
    <dgm:cxn modelId="{BA2C4F88-F767-46A0-90BE-F3093F1BC448}" type="presOf" srcId="{BCEAE366-2442-4217-89D7-C7CB4473F627}" destId="{B22D1FD7-36B8-4F96-8796-B0BC127DFEA3}" srcOrd="0" destOrd="0" presId="urn:microsoft.com/office/officeart/2005/8/layout/orgChart1"/>
    <dgm:cxn modelId="{09AE8F8E-5893-4B3E-A46C-BDB6AEE9D077}" type="presOf" srcId="{C2DECA37-5AB3-460D-8F14-9E8E03A1574D}" destId="{7EDE35A4-B157-4FC7-984F-7F83F82EC3BA}" srcOrd="1" destOrd="0" presId="urn:microsoft.com/office/officeart/2005/8/layout/orgChart1"/>
    <dgm:cxn modelId="{351C0FAF-0A42-4575-A597-7F31BC80F6D2}" srcId="{A145F932-6C84-4697-B4A6-BDD4C9F00CF2}" destId="{407FF1EA-7AB2-4870-A51D-CE51F7A8AC56}" srcOrd="1" destOrd="0" parTransId="{96AC68C3-5687-4233-BB0C-C9B11B136F5C}" sibTransId="{F59F3208-A5A6-4DFB-989B-8AF07E5D1590}"/>
    <dgm:cxn modelId="{00B0D2B1-796E-486B-9015-EB84DDE21B85}" type="presOf" srcId="{A145F932-6C84-4697-B4A6-BDD4C9F00CF2}" destId="{2755B590-54F6-46A4-805B-98B4FFC9174C}" srcOrd="0" destOrd="0" presId="urn:microsoft.com/office/officeart/2005/8/layout/orgChart1"/>
    <dgm:cxn modelId="{971665BF-D323-4C99-BA06-3D0F2C3B46D2}" srcId="{FA1FC99A-D757-4181-9450-DEE8F6406DF4}" destId="{A145F932-6C84-4697-B4A6-BDD4C9F00CF2}" srcOrd="0" destOrd="0" parTransId="{C9491802-9C52-47AF-91BA-53E0C3F0CFB1}" sibTransId="{0F4485B2-F139-4125-99A6-3BA1A845ECF4}"/>
    <dgm:cxn modelId="{7993C8C7-8766-4513-A135-5A9E984CEFA7}" type="presOf" srcId="{96AC68C3-5687-4233-BB0C-C9B11B136F5C}" destId="{AC201103-9B6C-4BAA-AD90-592159E3B892}" srcOrd="0" destOrd="0" presId="urn:microsoft.com/office/officeart/2005/8/layout/orgChart1"/>
    <dgm:cxn modelId="{2F6C03C0-6E0E-4D75-887D-2E2D1B5456A5}" type="presParOf" srcId="{737F7F0A-C714-46D4-AC15-B375E487DCD4}" destId="{F0884046-9FA3-4AB9-A78F-97B08C75792A}" srcOrd="0" destOrd="0" presId="urn:microsoft.com/office/officeart/2005/8/layout/orgChart1"/>
    <dgm:cxn modelId="{1A85AE0A-608D-4767-8986-EF08189F4899}" type="presParOf" srcId="{F0884046-9FA3-4AB9-A78F-97B08C75792A}" destId="{4DBB60D8-5219-4570-A707-73CDB2D4EBBA}" srcOrd="0" destOrd="0" presId="urn:microsoft.com/office/officeart/2005/8/layout/orgChart1"/>
    <dgm:cxn modelId="{68930FA3-4BD5-4493-AF16-7C6399E364B5}" type="presParOf" srcId="{4DBB60D8-5219-4570-A707-73CDB2D4EBBA}" destId="{2755B590-54F6-46A4-805B-98B4FFC9174C}" srcOrd="0" destOrd="0" presId="urn:microsoft.com/office/officeart/2005/8/layout/orgChart1"/>
    <dgm:cxn modelId="{81CD775A-4016-4274-8086-96A982ED7B02}" type="presParOf" srcId="{4DBB60D8-5219-4570-A707-73CDB2D4EBBA}" destId="{FB4FFC09-8F07-4B93-A8FB-D9D69A9C2A4E}" srcOrd="1" destOrd="0" presId="urn:microsoft.com/office/officeart/2005/8/layout/orgChart1"/>
    <dgm:cxn modelId="{FB8DB7A8-6EE2-47B8-ACDF-657EEA2BAD1F}" type="presParOf" srcId="{F0884046-9FA3-4AB9-A78F-97B08C75792A}" destId="{CDCB155A-5532-4F01-978D-9F5AA33ED6F2}" srcOrd="1" destOrd="0" presId="urn:microsoft.com/office/officeart/2005/8/layout/orgChart1"/>
    <dgm:cxn modelId="{28355A66-256A-40F7-812C-A7F5DF681646}" type="presParOf" srcId="{CDCB155A-5532-4F01-978D-9F5AA33ED6F2}" destId="{AC201103-9B6C-4BAA-AD90-592159E3B892}" srcOrd="0" destOrd="0" presId="urn:microsoft.com/office/officeart/2005/8/layout/orgChart1"/>
    <dgm:cxn modelId="{918780B1-50E8-4698-948D-50AA777810F3}" type="presParOf" srcId="{CDCB155A-5532-4F01-978D-9F5AA33ED6F2}" destId="{6DFE450B-7D80-40A1-B4B7-9EEA80FFD89B}" srcOrd="1" destOrd="0" presId="urn:microsoft.com/office/officeart/2005/8/layout/orgChart1"/>
    <dgm:cxn modelId="{690BABFC-6898-41CE-9781-9C28261E0A81}" type="presParOf" srcId="{6DFE450B-7D80-40A1-B4B7-9EEA80FFD89B}" destId="{5D5F8457-2A93-4276-BAD0-F350DD8F3486}" srcOrd="0" destOrd="0" presId="urn:microsoft.com/office/officeart/2005/8/layout/orgChart1"/>
    <dgm:cxn modelId="{8EB450AD-D124-4578-B7F8-43E0F0C6256A}" type="presParOf" srcId="{5D5F8457-2A93-4276-BAD0-F350DD8F3486}" destId="{EF90C601-CE28-4101-8EF0-6848B4D90EF8}" srcOrd="0" destOrd="0" presId="urn:microsoft.com/office/officeart/2005/8/layout/orgChart1"/>
    <dgm:cxn modelId="{76822993-3917-450D-A6DD-875DFC6420D5}" type="presParOf" srcId="{5D5F8457-2A93-4276-BAD0-F350DD8F3486}" destId="{A29407FC-EBA1-42F4-B52A-DF60452AC33B}" srcOrd="1" destOrd="0" presId="urn:microsoft.com/office/officeart/2005/8/layout/orgChart1"/>
    <dgm:cxn modelId="{39E6BEFB-4FE4-4E6A-9B88-285B40A3FCB3}" type="presParOf" srcId="{6DFE450B-7D80-40A1-B4B7-9EEA80FFD89B}" destId="{2609185F-281C-451A-873A-0A98D3478FFC}" srcOrd="1" destOrd="0" presId="urn:microsoft.com/office/officeart/2005/8/layout/orgChart1"/>
    <dgm:cxn modelId="{CD6D7F12-F1B8-418C-94F7-2C1A7FA7DAD5}" type="presParOf" srcId="{6DFE450B-7D80-40A1-B4B7-9EEA80FFD89B}" destId="{051E4748-06F3-497C-B784-E1AEACB399EF}" srcOrd="2" destOrd="0" presId="urn:microsoft.com/office/officeart/2005/8/layout/orgChart1"/>
    <dgm:cxn modelId="{DEF59F9C-69FD-446B-AC61-9A8726139805}" type="presParOf" srcId="{CDCB155A-5532-4F01-978D-9F5AA33ED6F2}" destId="{B22D1FD7-36B8-4F96-8796-B0BC127DFEA3}" srcOrd="2" destOrd="0" presId="urn:microsoft.com/office/officeart/2005/8/layout/orgChart1"/>
    <dgm:cxn modelId="{FDD8F1D4-8DC3-4F80-BD61-A14B85393A3E}" type="presParOf" srcId="{CDCB155A-5532-4F01-978D-9F5AA33ED6F2}" destId="{05A5F4F7-A7FA-4AD8-8937-4E6CA24F6C13}" srcOrd="3" destOrd="0" presId="urn:microsoft.com/office/officeart/2005/8/layout/orgChart1"/>
    <dgm:cxn modelId="{B49D6445-1454-41A9-9CDC-FB0EE395B42C}" type="presParOf" srcId="{05A5F4F7-A7FA-4AD8-8937-4E6CA24F6C13}" destId="{1A2E68F0-6ECA-44B0-8943-F764E86D2336}" srcOrd="0" destOrd="0" presId="urn:microsoft.com/office/officeart/2005/8/layout/orgChart1"/>
    <dgm:cxn modelId="{BC377094-53EC-4DFA-A3D5-33684494845D}" type="presParOf" srcId="{1A2E68F0-6ECA-44B0-8943-F764E86D2336}" destId="{BAA4EA44-138B-4F0D-AE8F-0BE2757C275B}" srcOrd="0" destOrd="0" presId="urn:microsoft.com/office/officeart/2005/8/layout/orgChart1"/>
    <dgm:cxn modelId="{C060F98E-11A5-43F4-A606-65DC81CE97E7}" type="presParOf" srcId="{1A2E68F0-6ECA-44B0-8943-F764E86D2336}" destId="{5D80FECC-5F8A-4AB0-9E91-5C7FD9CCEC46}" srcOrd="1" destOrd="0" presId="urn:microsoft.com/office/officeart/2005/8/layout/orgChart1"/>
    <dgm:cxn modelId="{3A9665A1-17F0-4E61-BDCB-3545BD4A5E10}" type="presParOf" srcId="{05A5F4F7-A7FA-4AD8-8937-4E6CA24F6C13}" destId="{2F4CDD6D-181F-40B6-AE05-D764CDB06C75}" srcOrd="1" destOrd="0" presId="urn:microsoft.com/office/officeart/2005/8/layout/orgChart1"/>
    <dgm:cxn modelId="{C1647E5F-226C-4F41-90BF-9588890F1F97}" type="presParOf" srcId="{05A5F4F7-A7FA-4AD8-8937-4E6CA24F6C13}" destId="{98CE221E-B8D6-4136-BC24-A5217EF73FEC}" srcOrd="2" destOrd="0" presId="urn:microsoft.com/office/officeart/2005/8/layout/orgChart1"/>
    <dgm:cxn modelId="{5EFD0222-F751-489F-A83E-F2337498EFC1}" type="presParOf" srcId="{F0884046-9FA3-4AB9-A78F-97B08C75792A}" destId="{B87AC047-2053-4B41-B7C2-E3AA3A497C6E}" srcOrd="2" destOrd="0" presId="urn:microsoft.com/office/officeart/2005/8/layout/orgChart1"/>
    <dgm:cxn modelId="{DB1CADDC-99A8-45F9-9B62-06C647CCB963}" type="presParOf" srcId="{B87AC047-2053-4B41-B7C2-E3AA3A497C6E}" destId="{883E5D3C-14D7-4C15-AB81-B1F5EB39CC3A}" srcOrd="0" destOrd="0" presId="urn:microsoft.com/office/officeart/2005/8/layout/orgChart1"/>
    <dgm:cxn modelId="{F9B974A8-4783-452D-8BFF-D6F4C075C505}" type="presParOf" srcId="{B87AC047-2053-4B41-B7C2-E3AA3A497C6E}" destId="{372A1ADA-0A5F-40D1-A553-3A9C5249ABF9}" srcOrd="1" destOrd="0" presId="urn:microsoft.com/office/officeart/2005/8/layout/orgChart1"/>
    <dgm:cxn modelId="{10EBAEA0-1D32-44D7-BB35-E88F39B115A4}" type="presParOf" srcId="{372A1ADA-0A5F-40D1-A553-3A9C5249ABF9}" destId="{F34F7EA8-730D-4999-9A04-19CFA2141D1F}" srcOrd="0" destOrd="0" presId="urn:microsoft.com/office/officeart/2005/8/layout/orgChart1"/>
    <dgm:cxn modelId="{DF3027F3-ACB0-4A4D-968A-C42AFD95DB61}" type="presParOf" srcId="{F34F7EA8-730D-4999-9A04-19CFA2141D1F}" destId="{1E0A3BFC-1E95-47C7-8C77-096C0215C1E0}" srcOrd="0" destOrd="0" presId="urn:microsoft.com/office/officeart/2005/8/layout/orgChart1"/>
    <dgm:cxn modelId="{C2EF7174-F921-498A-8CB4-54CD139D95FD}" type="presParOf" srcId="{F34F7EA8-730D-4999-9A04-19CFA2141D1F}" destId="{7EDE35A4-B157-4FC7-984F-7F83F82EC3BA}" srcOrd="1" destOrd="0" presId="urn:microsoft.com/office/officeart/2005/8/layout/orgChart1"/>
    <dgm:cxn modelId="{53F1B357-2F08-4A7A-A761-605053B085B1}" type="presParOf" srcId="{372A1ADA-0A5F-40D1-A553-3A9C5249ABF9}" destId="{ED82BA36-DD1E-4C04-A4D7-05AF79A28BDD}" srcOrd="1" destOrd="0" presId="urn:microsoft.com/office/officeart/2005/8/layout/orgChart1"/>
    <dgm:cxn modelId="{15BEEDF2-3D3C-46DD-A4E0-C5C98AE09500}" type="presParOf" srcId="{372A1ADA-0A5F-40D1-A553-3A9C5249ABF9}" destId="{C20FB355-D807-458B-8652-B3660B8252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E5D3C-14D7-4C15-AB81-B1F5EB39CC3A}">
      <dsp:nvSpPr>
        <dsp:cNvPr id="0" name=""/>
        <dsp:cNvSpPr/>
      </dsp:nvSpPr>
      <dsp:spPr>
        <a:xfrm>
          <a:off x="3744219" y="1215206"/>
          <a:ext cx="275268" cy="1088099"/>
        </a:xfrm>
        <a:custGeom>
          <a:avLst/>
          <a:gdLst/>
          <a:ahLst/>
          <a:cxnLst/>
          <a:rect l="0" t="0" r="0" b="0"/>
          <a:pathLst>
            <a:path>
              <a:moveTo>
                <a:pt x="275268" y="0"/>
              </a:moveTo>
              <a:lnTo>
                <a:pt x="275268" y="1088099"/>
              </a:lnTo>
              <a:lnTo>
                <a:pt x="0" y="10880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D1FD7-36B8-4F96-8796-B0BC127DFEA3}">
      <dsp:nvSpPr>
        <dsp:cNvPr id="0" name=""/>
        <dsp:cNvSpPr/>
      </dsp:nvSpPr>
      <dsp:spPr>
        <a:xfrm>
          <a:off x="4019487" y="1215206"/>
          <a:ext cx="1460969" cy="2237988"/>
        </a:xfrm>
        <a:custGeom>
          <a:avLst/>
          <a:gdLst/>
          <a:ahLst/>
          <a:cxnLst/>
          <a:rect l="0" t="0" r="0" b="0"/>
          <a:pathLst>
            <a:path>
              <a:moveTo>
                <a:pt x="0" y="0"/>
              </a:moveTo>
              <a:lnTo>
                <a:pt x="0" y="1982795"/>
              </a:lnTo>
              <a:lnTo>
                <a:pt x="1460969" y="1982795"/>
              </a:lnTo>
              <a:lnTo>
                <a:pt x="1460969" y="223798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01103-9B6C-4BAA-AD90-592159E3B892}">
      <dsp:nvSpPr>
        <dsp:cNvPr id="0" name=""/>
        <dsp:cNvSpPr/>
      </dsp:nvSpPr>
      <dsp:spPr>
        <a:xfrm>
          <a:off x="2571569" y="1215206"/>
          <a:ext cx="1447917" cy="2227355"/>
        </a:xfrm>
        <a:custGeom>
          <a:avLst/>
          <a:gdLst/>
          <a:ahLst/>
          <a:cxnLst/>
          <a:rect l="0" t="0" r="0" b="0"/>
          <a:pathLst>
            <a:path>
              <a:moveTo>
                <a:pt x="1447917" y="0"/>
              </a:moveTo>
              <a:lnTo>
                <a:pt x="1447917" y="1972162"/>
              </a:lnTo>
              <a:lnTo>
                <a:pt x="0" y="1972162"/>
              </a:lnTo>
              <a:lnTo>
                <a:pt x="0" y="222735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5B590-54F6-46A4-805B-98B4FFC9174C}">
      <dsp:nvSpPr>
        <dsp:cNvPr id="0" name=""/>
        <dsp:cNvSpPr/>
      </dsp:nvSpPr>
      <dsp:spPr>
        <a:xfrm>
          <a:off x="2804281" y="0"/>
          <a:ext cx="2430412" cy="1215206"/>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R" sz="1700" kern="1200" dirty="0"/>
            <a:t>Presidente </a:t>
          </a:r>
        </a:p>
        <a:p>
          <a:pPr marL="0" lvl="0" indent="0" algn="ctr" defTabSz="755650">
            <a:lnSpc>
              <a:spcPct val="90000"/>
            </a:lnSpc>
            <a:spcBef>
              <a:spcPct val="0"/>
            </a:spcBef>
            <a:spcAft>
              <a:spcPct val="35000"/>
            </a:spcAft>
            <a:buNone/>
          </a:pPr>
          <a:r>
            <a:rPr lang="es-CR" sz="1700" kern="1200" dirty="0"/>
            <a:t>Ministro de la Presidencia</a:t>
          </a:r>
        </a:p>
        <a:p>
          <a:pPr marL="0" lvl="0" indent="0" algn="ctr" defTabSz="755650">
            <a:lnSpc>
              <a:spcPct val="90000"/>
            </a:lnSpc>
            <a:spcBef>
              <a:spcPct val="0"/>
            </a:spcBef>
            <a:spcAft>
              <a:spcPct val="35000"/>
            </a:spcAft>
            <a:buNone/>
          </a:pPr>
          <a:r>
            <a:rPr lang="es-CR" sz="1700" kern="1200" dirty="0"/>
            <a:t>(cada 15 días)</a:t>
          </a:r>
        </a:p>
      </dsp:txBody>
      <dsp:txXfrm>
        <a:off x="2804281" y="0"/>
        <a:ext cx="2430412" cy="1215206"/>
      </dsp:txXfrm>
    </dsp:sp>
    <dsp:sp modelId="{EF90C601-CE28-4101-8EF0-6848B4D90EF8}">
      <dsp:nvSpPr>
        <dsp:cNvPr id="0" name=""/>
        <dsp:cNvSpPr/>
      </dsp:nvSpPr>
      <dsp:spPr>
        <a:xfrm>
          <a:off x="1356363" y="3442561"/>
          <a:ext cx="2430412" cy="1215206"/>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R" sz="1700" kern="1200" dirty="0"/>
            <a:t>Grupos de trabajo (E1)</a:t>
          </a:r>
        </a:p>
      </dsp:txBody>
      <dsp:txXfrm>
        <a:off x="1356363" y="3442561"/>
        <a:ext cx="2430412" cy="1215206"/>
      </dsp:txXfrm>
    </dsp:sp>
    <dsp:sp modelId="{BAA4EA44-138B-4F0D-AE8F-0BE2757C275B}">
      <dsp:nvSpPr>
        <dsp:cNvPr id="0" name=""/>
        <dsp:cNvSpPr/>
      </dsp:nvSpPr>
      <dsp:spPr>
        <a:xfrm>
          <a:off x="4265250" y="3453194"/>
          <a:ext cx="2430412" cy="1215206"/>
        </a:xfrm>
        <a:prstGeom prst="rect">
          <a:avLst/>
        </a:prstGeom>
        <a:solidFill>
          <a:srgbClr val="2564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R" sz="1700" kern="1200" dirty="0"/>
            <a:t>Grupos de trabajo (E2)</a:t>
          </a:r>
        </a:p>
      </dsp:txBody>
      <dsp:txXfrm>
        <a:off x="4265250" y="3453194"/>
        <a:ext cx="2430412" cy="1215206"/>
      </dsp:txXfrm>
    </dsp:sp>
    <dsp:sp modelId="{1E0A3BFC-1E95-47C7-8C77-096C0215C1E0}">
      <dsp:nvSpPr>
        <dsp:cNvPr id="0" name=""/>
        <dsp:cNvSpPr/>
      </dsp:nvSpPr>
      <dsp:spPr>
        <a:xfrm>
          <a:off x="1313806" y="1695702"/>
          <a:ext cx="2430412" cy="1215206"/>
        </a:xfrm>
        <a:prstGeom prst="rect">
          <a:avLst/>
        </a:prstGeom>
        <a:solidFill>
          <a:schemeClr val="tx1">
            <a:lumMod val="50000"/>
            <a:lumOff val="50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R" sz="1700" kern="1200" dirty="0"/>
            <a:t>Consejo de Económico  Ampliado </a:t>
          </a:r>
        </a:p>
        <a:p>
          <a:pPr marL="0" lvl="0" indent="0" algn="ctr" defTabSz="755650">
            <a:lnSpc>
              <a:spcPct val="90000"/>
            </a:lnSpc>
            <a:spcBef>
              <a:spcPct val="0"/>
            </a:spcBef>
            <a:spcAft>
              <a:spcPct val="35000"/>
            </a:spcAft>
            <a:buNone/>
          </a:pPr>
          <a:r>
            <a:rPr lang="es-CR" sz="1700" kern="1200" dirty="0"/>
            <a:t>(1 vez a la semana)</a:t>
          </a:r>
        </a:p>
        <a:p>
          <a:pPr marL="0" lvl="0" indent="0" algn="ctr" defTabSz="755650">
            <a:lnSpc>
              <a:spcPct val="90000"/>
            </a:lnSpc>
            <a:spcBef>
              <a:spcPct val="0"/>
            </a:spcBef>
            <a:spcAft>
              <a:spcPct val="35000"/>
            </a:spcAft>
            <a:buNone/>
          </a:pPr>
          <a:r>
            <a:rPr lang="es-CR" sz="1700" kern="1200" dirty="0"/>
            <a:t>MIDEPLAN</a:t>
          </a:r>
        </a:p>
      </dsp:txBody>
      <dsp:txXfrm>
        <a:off x="1313806" y="1695702"/>
        <a:ext cx="2430412" cy="12152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0.92708</cdr:y>
    </cdr:from>
    <cdr:to>
      <cdr:x>0.84792</cdr:x>
      <cdr:y>1</cdr:y>
    </cdr:to>
    <cdr:sp macro="" textlink="">
      <cdr:nvSpPr>
        <cdr:cNvPr id="2" name="CuadroTexto 1"/>
        <cdr:cNvSpPr txBox="1"/>
      </cdr:nvSpPr>
      <cdr:spPr>
        <a:xfrm xmlns:a="http://schemas.openxmlformats.org/drawingml/2006/main">
          <a:off x="0" y="2543175"/>
          <a:ext cx="38766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R" sz="800"/>
            <a:t>Fuente: MIDEPLAN, 2019.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0.92417</cdr:y>
    </cdr:from>
    <cdr:to>
      <cdr:x>0.83918</cdr:x>
      <cdr:y>1</cdr:y>
    </cdr:to>
    <cdr:sp macro="" textlink="">
      <cdr:nvSpPr>
        <cdr:cNvPr id="2" name="CuadroTexto 1"/>
        <cdr:cNvSpPr txBox="1"/>
      </cdr:nvSpPr>
      <cdr:spPr>
        <a:xfrm xmlns:a="http://schemas.openxmlformats.org/drawingml/2006/main">
          <a:off x="0" y="2627617"/>
          <a:ext cx="3876675" cy="215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800"/>
            <a:t>Fuente: MIDEPLAN, 2019.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0.92516</cdr:y>
    </cdr:from>
    <cdr:to>
      <cdr:x>0.73271</cdr:x>
      <cdr:y>1</cdr:y>
    </cdr:to>
    <cdr:sp macro="" textlink="">
      <cdr:nvSpPr>
        <cdr:cNvPr id="2" name="CuadroTexto 1"/>
        <cdr:cNvSpPr txBox="1"/>
      </cdr:nvSpPr>
      <cdr:spPr>
        <a:xfrm xmlns:a="http://schemas.openxmlformats.org/drawingml/2006/main">
          <a:off x="-1076325" y="2664783"/>
          <a:ext cx="3964089" cy="21557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CR" sz="800">
              <a:latin typeface="Garamond" panose="02020404030301010803" pitchFamily="18" charset="0"/>
            </a:rPr>
            <a:t>Fuente: MIDEPLAN, 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E1275-8E90-49AC-B398-BAA5F31B4A9F}" type="datetimeFigureOut">
              <a:rPr lang="es-CR" smtClean="0"/>
              <a:t>2/9/2019</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B0301-A175-4329-B0A2-9E98CF7EDCDC}" type="slidenum">
              <a:rPr lang="es-CR" smtClean="0"/>
              <a:t>‹Nº›</a:t>
            </a:fld>
            <a:endParaRPr lang="es-CR"/>
          </a:p>
        </p:txBody>
      </p:sp>
    </p:spTree>
    <p:extLst>
      <p:ext uri="{BB962C8B-B14F-4D97-AF65-F5344CB8AC3E}">
        <p14:creationId xmlns:p14="http://schemas.microsoft.com/office/powerpoint/2010/main" val="56601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90;p1:notes">
            <a:extLst>
              <a:ext uri="{FF2B5EF4-FFF2-40B4-BE49-F238E27FC236}">
                <a16:creationId xmlns:a16="http://schemas.microsoft.com/office/drawing/2014/main" id="{10F8D80C-2EAA-4694-B432-70CD9F72B8D8}"/>
              </a:ext>
            </a:extLst>
          </p:cNvPr>
          <p:cNvSpPr txBox="1">
            <a:spLocks noGrp="1" noChangeArrowheads="1"/>
          </p:cNvSpPr>
          <p:nvPr>
            <p:ph type="body" idx="1"/>
          </p:nvPr>
        </p:nvSpPr>
        <p:spPr/>
        <p:txBody>
          <a:bodyPr/>
          <a:lstStyle/>
          <a:p>
            <a:pPr marL="0" indent="0" eaLnBrk="1" hangingPunct="1">
              <a:buSzPts val="1400"/>
            </a:pPr>
            <a:endParaRPr lang="es-CR" altLang="es-CR" sz="120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91;p1:notes">
            <a:extLst>
              <a:ext uri="{FF2B5EF4-FFF2-40B4-BE49-F238E27FC236}">
                <a16:creationId xmlns:a16="http://schemas.microsoft.com/office/drawing/2014/main" id="{1DF47B78-CDFB-4C41-AADF-71076DD57EA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FAD4DA-EA02-F045-9B2F-C865587D79F4}" type="slidenum">
              <a:rPr lang="en-US" smtClean="0"/>
              <a:t>15</a:t>
            </a:fld>
            <a:endParaRPr lang="en-US"/>
          </a:p>
        </p:txBody>
      </p:sp>
    </p:spTree>
    <p:extLst>
      <p:ext uri="{BB962C8B-B14F-4D97-AF65-F5344CB8AC3E}">
        <p14:creationId xmlns:p14="http://schemas.microsoft.com/office/powerpoint/2010/main" val="94864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90;p1:notes">
            <a:extLst>
              <a:ext uri="{FF2B5EF4-FFF2-40B4-BE49-F238E27FC236}">
                <a16:creationId xmlns:a16="http://schemas.microsoft.com/office/drawing/2014/main" id="{10F8D80C-2EAA-4694-B432-70CD9F72B8D8}"/>
              </a:ext>
            </a:extLst>
          </p:cNvPr>
          <p:cNvSpPr txBox="1">
            <a:spLocks noGrp="1" noChangeArrowheads="1"/>
          </p:cNvSpPr>
          <p:nvPr>
            <p:ph type="body" idx="1"/>
          </p:nvPr>
        </p:nvSpPr>
        <p:spPr/>
        <p:txBody>
          <a:bodyPr/>
          <a:lstStyle/>
          <a:p>
            <a:pPr marL="0" indent="0" eaLnBrk="1" hangingPunct="1">
              <a:buSzPts val="1400"/>
            </a:pPr>
            <a:endParaRPr lang="es-CR" altLang="es-CR" sz="120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91;p1:notes">
            <a:extLst>
              <a:ext uri="{FF2B5EF4-FFF2-40B4-BE49-F238E27FC236}">
                <a16:creationId xmlns:a16="http://schemas.microsoft.com/office/drawing/2014/main" id="{1DF47B78-CDFB-4C41-AADF-71076DD57EAB}"/>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28595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6BEAF-62E2-4B91-BA65-192AC573610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14BF2B0A-989C-4144-9FF6-2859FEEB2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1E580395-75F6-46C1-B63D-A31EF00FBA7E}"/>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5" name="Marcador de pie de página 4">
            <a:extLst>
              <a:ext uri="{FF2B5EF4-FFF2-40B4-BE49-F238E27FC236}">
                <a16:creationId xmlns:a16="http://schemas.microsoft.com/office/drawing/2014/main" id="{34E9AD87-C0C6-4639-8A60-232790F5F17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D81C2B9-6EEA-4024-8904-329203AE9E2A}"/>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230830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4E351-3C55-4F8F-879E-A7FB81F629BE}"/>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29B4997B-B2C9-419F-8D4F-CC33A37B10E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8FE847A4-C9E0-445F-B584-086E953F125E}"/>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5" name="Marcador de pie de página 4">
            <a:extLst>
              <a:ext uri="{FF2B5EF4-FFF2-40B4-BE49-F238E27FC236}">
                <a16:creationId xmlns:a16="http://schemas.microsoft.com/office/drawing/2014/main" id="{EE10FB61-3E4F-46E1-88E4-957E1CD2C09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188D76F-FFEE-49BD-825B-D27840410A6E}"/>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7793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0992BAB-EB39-4DD9-9A67-D2DC835D01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93BD8DBD-9F7F-49DF-AE83-348A3C4F131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935A3AE-2C3E-427E-9127-BD49EF1899AE}"/>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5" name="Marcador de pie de página 4">
            <a:extLst>
              <a:ext uri="{FF2B5EF4-FFF2-40B4-BE49-F238E27FC236}">
                <a16:creationId xmlns:a16="http://schemas.microsoft.com/office/drawing/2014/main" id="{95E9C085-E336-4526-AC8A-ABC383D46F2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A492687-63A1-4F94-80CC-8F05B1919F6B}"/>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70884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6F048-F64E-4D42-AEBD-8B6C43B2F6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2D5D4FC5-572A-402B-8926-C4DB4DA4570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D02C9DDF-CDF2-4524-810D-6845F8C31C76}"/>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5" name="Marcador de pie de página 4">
            <a:extLst>
              <a:ext uri="{FF2B5EF4-FFF2-40B4-BE49-F238E27FC236}">
                <a16:creationId xmlns:a16="http://schemas.microsoft.com/office/drawing/2014/main" id="{61853A51-25F7-4919-A642-3C4D052FC76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67D4556-4DB5-4739-B2BB-F3C65E5E8477}"/>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21664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36FC7-C168-4663-9C02-A8D893AC8C6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E82CA05-8325-4AEF-9351-1C1F5208F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76E481E-453C-4C19-B083-72F1F1838D22}"/>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5" name="Marcador de pie de página 4">
            <a:extLst>
              <a:ext uri="{FF2B5EF4-FFF2-40B4-BE49-F238E27FC236}">
                <a16:creationId xmlns:a16="http://schemas.microsoft.com/office/drawing/2014/main" id="{8FA42215-0BBA-479E-91F0-DF1DD7FAA93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05D3784-6E4D-4ABB-82BA-B5CE4055122B}"/>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286530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94BB4-F636-4C00-9B60-C32F752B79C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3303C08-A25B-4E43-AF18-78BE0A00C65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B02AC73F-AF81-4676-A492-E8D8B168B8D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CE38BB0B-CD24-4F98-B264-CEC0F1BC505E}"/>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6" name="Marcador de pie de página 5">
            <a:extLst>
              <a:ext uri="{FF2B5EF4-FFF2-40B4-BE49-F238E27FC236}">
                <a16:creationId xmlns:a16="http://schemas.microsoft.com/office/drawing/2014/main" id="{91E225AF-8BD7-4E08-87AA-06AC0F4AD4C0}"/>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CC8B2CAB-AE48-4F13-9EE5-7D66CCB0F3A4}"/>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425454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5CE03-9A6E-4693-BA26-70612B9D189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A980BAA-7A7C-4B25-A35F-00EB55F6C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6A061DD-D155-4A55-8B9E-2C06D183966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E0DC9A5A-EC06-415C-B08F-E2FAD727D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3EC7FB3-6673-49CF-8ECB-2E06A8AD698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18146B83-C80B-4B05-91F1-1555F63ACA83}"/>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8" name="Marcador de pie de página 7">
            <a:extLst>
              <a:ext uri="{FF2B5EF4-FFF2-40B4-BE49-F238E27FC236}">
                <a16:creationId xmlns:a16="http://schemas.microsoft.com/office/drawing/2014/main" id="{2FB2B425-ACFE-478B-90D6-4B03B981E4D4}"/>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39D4AA2D-6E0C-41FC-A92F-0F057AB7FB1E}"/>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246000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5FF41-C259-4AB3-AA38-5D33F259DDF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76DD51ED-CAA3-4FD2-8BDF-17888AA43EF5}"/>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4" name="Marcador de pie de página 3">
            <a:extLst>
              <a:ext uri="{FF2B5EF4-FFF2-40B4-BE49-F238E27FC236}">
                <a16:creationId xmlns:a16="http://schemas.microsoft.com/office/drawing/2014/main" id="{9AE78C76-A63C-4F27-BD12-EBB5AF3EDF5D}"/>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A0D24361-DB3D-4A60-B0BA-E41FA845A092}"/>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148787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C6E37D-B5B1-48EB-994F-8C9BC38C2165}"/>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3" name="Marcador de pie de página 2">
            <a:extLst>
              <a:ext uri="{FF2B5EF4-FFF2-40B4-BE49-F238E27FC236}">
                <a16:creationId xmlns:a16="http://schemas.microsoft.com/office/drawing/2014/main" id="{9F96E629-7C72-4048-91CA-884CA5A24FF7}"/>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A27BFCFA-7A3F-4DC7-AD0F-C3FD6E50BD27}"/>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260191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D4C68-74CA-48AB-B9AE-C565935D4A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BCF3BA97-9841-498C-B003-6A0C0190F5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02BE455F-FD1D-4998-813B-91B5EAF8E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D9C695C-B90C-4064-A22E-6863AB8C77AA}"/>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6" name="Marcador de pie de página 5">
            <a:extLst>
              <a:ext uri="{FF2B5EF4-FFF2-40B4-BE49-F238E27FC236}">
                <a16:creationId xmlns:a16="http://schemas.microsoft.com/office/drawing/2014/main" id="{DA19CB91-776B-4EEF-A67E-69554CD7A0D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F72EB69-8304-4F4A-8EE6-1A0563FFB682}"/>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108609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9DDD1-3F1B-48B0-ACB8-CBD068FF32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CB98150F-3D36-4886-83DA-C80D457A3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E780E4EA-76E4-4F35-8EC7-945B837B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ECDA42D-4209-43DC-96DD-881040B30969}"/>
              </a:ext>
            </a:extLst>
          </p:cNvPr>
          <p:cNvSpPr>
            <a:spLocks noGrp="1"/>
          </p:cNvSpPr>
          <p:nvPr>
            <p:ph type="dt" sz="half" idx="10"/>
          </p:nvPr>
        </p:nvSpPr>
        <p:spPr/>
        <p:txBody>
          <a:bodyPr/>
          <a:lstStyle/>
          <a:p>
            <a:fld id="{2554F1D9-28C2-4EAD-9D6C-5E5D228B654D}" type="datetimeFigureOut">
              <a:rPr lang="es-CR" smtClean="0"/>
              <a:t>2/9/2019</a:t>
            </a:fld>
            <a:endParaRPr lang="es-CR"/>
          </a:p>
        </p:txBody>
      </p:sp>
      <p:sp>
        <p:nvSpPr>
          <p:cNvPr id="6" name="Marcador de pie de página 5">
            <a:extLst>
              <a:ext uri="{FF2B5EF4-FFF2-40B4-BE49-F238E27FC236}">
                <a16:creationId xmlns:a16="http://schemas.microsoft.com/office/drawing/2014/main" id="{C477EFB7-1A5E-47D1-AB6B-0EF0AEBC870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B991C2EE-2C9C-41B3-BBDB-74E5AD901CB4}"/>
              </a:ext>
            </a:extLst>
          </p:cNvPr>
          <p:cNvSpPr>
            <a:spLocks noGrp="1"/>
          </p:cNvSpPr>
          <p:nvPr>
            <p:ph type="sldNum" sz="quarter" idx="12"/>
          </p:nvPr>
        </p:nvSpPr>
        <p:spPr/>
        <p:txBody>
          <a:bodyPr/>
          <a:lstStyle/>
          <a:p>
            <a:fld id="{A5A54453-57A6-4794-9C78-0349DF3337BA}" type="slidenum">
              <a:rPr lang="es-CR" smtClean="0"/>
              <a:t>‹Nº›</a:t>
            </a:fld>
            <a:endParaRPr lang="es-CR"/>
          </a:p>
        </p:txBody>
      </p:sp>
    </p:spTree>
    <p:extLst>
      <p:ext uri="{BB962C8B-B14F-4D97-AF65-F5344CB8AC3E}">
        <p14:creationId xmlns:p14="http://schemas.microsoft.com/office/powerpoint/2010/main" val="45754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2766E56-D422-4E9E-BC7F-B8F753974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8C4BE8DD-23F6-4D74-8D35-8AFC1C7B7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F39E650-E029-446C-B33A-5D815676C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4F1D9-28C2-4EAD-9D6C-5E5D228B654D}" type="datetimeFigureOut">
              <a:rPr lang="es-CR" smtClean="0"/>
              <a:t>2/9/2019</a:t>
            </a:fld>
            <a:endParaRPr lang="es-CR"/>
          </a:p>
        </p:txBody>
      </p:sp>
      <p:sp>
        <p:nvSpPr>
          <p:cNvPr id="5" name="Marcador de pie de página 4">
            <a:extLst>
              <a:ext uri="{FF2B5EF4-FFF2-40B4-BE49-F238E27FC236}">
                <a16:creationId xmlns:a16="http://schemas.microsoft.com/office/drawing/2014/main" id="{BB203CC1-0B07-4AA6-AD51-783DF599A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D032CD44-138B-4A59-9486-56BCFF89E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54453-57A6-4794-9C78-0349DF3337BA}" type="slidenum">
              <a:rPr lang="es-CR" smtClean="0"/>
              <a:t>‹Nº›</a:t>
            </a:fld>
            <a:endParaRPr lang="es-CR"/>
          </a:p>
        </p:txBody>
      </p:sp>
    </p:spTree>
    <p:extLst>
      <p:ext uri="{BB962C8B-B14F-4D97-AF65-F5344CB8AC3E}">
        <p14:creationId xmlns:p14="http://schemas.microsoft.com/office/powerpoint/2010/main" val="376428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93A148-53B1-4682-A975-CE83CE6F6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988" y="5343185"/>
            <a:ext cx="4182497" cy="1514815"/>
          </a:xfrm>
          <a:prstGeom prst="rect">
            <a:avLst/>
          </a:prstGeom>
        </p:spPr>
      </p:pic>
      <p:pic>
        <p:nvPicPr>
          <p:cNvPr id="11" name="Imagen 10">
            <a:extLst>
              <a:ext uri="{FF2B5EF4-FFF2-40B4-BE49-F238E27FC236}">
                <a16:creationId xmlns:a16="http://schemas.microsoft.com/office/drawing/2014/main" id="{642B4313-2051-48BA-B5D2-B575458CAB4C}"/>
              </a:ext>
            </a:extLst>
          </p:cNvPr>
          <p:cNvPicPr>
            <a:picLocks noChangeAspect="1"/>
          </p:cNvPicPr>
          <p:nvPr/>
        </p:nvPicPr>
        <p:blipFill>
          <a:blip r:embed="rId4"/>
          <a:stretch>
            <a:fillRect/>
          </a:stretch>
        </p:blipFill>
        <p:spPr>
          <a:xfrm>
            <a:off x="6033271" y="16387"/>
            <a:ext cx="7626096" cy="6858000"/>
          </a:xfrm>
          <a:prstGeom prst="rect">
            <a:avLst/>
          </a:prstGeom>
        </p:spPr>
      </p:pic>
      <p:sp>
        <p:nvSpPr>
          <p:cNvPr id="15" name="Google Shape;94;p14">
            <a:extLst>
              <a:ext uri="{FF2B5EF4-FFF2-40B4-BE49-F238E27FC236}">
                <a16:creationId xmlns:a16="http://schemas.microsoft.com/office/drawing/2014/main" id="{330B7466-D110-444D-BF54-250190A338C8}"/>
              </a:ext>
            </a:extLst>
          </p:cNvPr>
          <p:cNvSpPr txBox="1">
            <a:spLocks noChangeArrowheads="1"/>
          </p:cNvSpPr>
          <p:nvPr/>
        </p:nvSpPr>
        <p:spPr bwMode="auto">
          <a:xfrm>
            <a:off x="-1" y="-16387"/>
            <a:ext cx="6106424" cy="6890774"/>
          </a:xfrm>
          <a:prstGeom prst="rect">
            <a:avLst/>
          </a:prstGeom>
          <a:solidFill>
            <a:srgbClr val="002950"/>
          </a:solidFill>
          <a:ln>
            <a:noFill/>
          </a:ln>
        </p:spPr>
        <p:txBody>
          <a:bodyPr lIns="91425" tIns="45700" rIns="91425" bIns="45700" anchor="ctr"/>
          <a:lstStyle>
            <a:lvl1pPr marL="7175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93663" algn="ctr">
              <a:buClr>
                <a:srgbClr val="FFFFFF"/>
              </a:buClr>
              <a:buSzPts val="3200"/>
            </a:pPr>
            <a:endParaRPr lang="es-CR" altLang="es-CR" sz="2000" dirty="0">
              <a:solidFill>
                <a:schemeClr val="bg1"/>
              </a:solidFill>
              <a:latin typeface="+mj-lt"/>
              <a:sym typeface="Century Gothic" panose="020B0502020202020204" pitchFamily="34" charset="0"/>
            </a:endParaRPr>
          </a:p>
        </p:txBody>
      </p:sp>
      <p:pic>
        <p:nvPicPr>
          <p:cNvPr id="16" name="Imagen 15">
            <a:extLst>
              <a:ext uri="{FF2B5EF4-FFF2-40B4-BE49-F238E27FC236}">
                <a16:creationId xmlns:a16="http://schemas.microsoft.com/office/drawing/2014/main" id="{82517236-03C8-428D-9A72-2FD832BCD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988" y="5343185"/>
            <a:ext cx="4182497" cy="1514815"/>
          </a:xfrm>
          <a:prstGeom prst="rect">
            <a:avLst/>
          </a:prstGeom>
        </p:spPr>
      </p:pic>
      <p:sp>
        <p:nvSpPr>
          <p:cNvPr id="17" name="CuadroTexto 16">
            <a:extLst>
              <a:ext uri="{FF2B5EF4-FFF2-40B4-BE49-F238E27FC236}">
                <a16:creationId xmlns:a16="http://schemas.microsoft.com/office/drawing/2014/main" id="{D03EAF9E-D5E7-45EE-972C-D1250E83D7D7}"/>
              </a:ext>
            </a:extLst>
          </p:cNvPr>
          <p:cNvSpPr txBox="1"/>
          <p:nvPr/>
        </p:nvSpPr>
        <p:spPr>
          <a:xfrm>
            <a:off x="651353" y="1554066"/>
            <a:ext cx="5239170" cy="2677656"/>
          </a:xfrm>
          <a:prstGeom prst="rect">
            <a:avLst/>
          </a:prstGeom>
          <a:noFill/>
        </p:spPr>
        <p:txBody>
          <a:bodyPr wrap="square" rtlCol="0">
            <a:spAutoFit/>
          </a:bodyPr>
          <a:lstStyle/>
          <a:p>
            <a:pPr marL="93663" algn="ctr">
              <a:buClr>
                <a:srgbClr val="FFFFFF"/>
              </a:buClr>
              <a:buSzPts val="3200"/>
            </a:pPr>
            <a:r>
              <a:rPr lang="es-CR" altLang="es-CR" sz="2800" b="1" dirty="0">
                <a:solidFill>
                  <a:schemeClr val="bg1"/>
                </a:solidFill>
                <a:sym typeface="Century Gothic" panose="020B0502020202020204" pitchFamily="34" charset="0"/>
              </a:rPr>
              <a:t>Estrategia nacional de crecimiento, generación de empleo y bienestar</a:t>
            </a:r>
          </a:p>
          <a:p>
            <a:pPr marL="93663" algn="ctr">
              <a:buClr>
                <a:srgbClr val="FFFFFF"/>
              </a:buClr>
              <a:buSzPts val="3200"/>
            </a:pPr>
            <a:endParaRPr lang="es-CR" altLang="es-CR" sz="2400" dirty="0">
              <a:solidFill>
                <a:schemeClr val="tx2"/>
              </a:solidFill>
              <a:sym typeface="Century Gothic" panose="020B0502020202020204" pitchFamily="34" charset="0"/>
            </a:endParaRPr>
          </a:p>
          <a:p>
            <a:pPr marL="93663" algn="ctr">
              <a:buClr>
                <a:srgbClr val="FFFFFF"/>
              </a:buClr>
              <a:buSzPts val="3200"/>
            </a:pPr>
            <a:endParaRPr lang="es-CR" altLang="es-CR" sz="2400" dirty="0">
              <a:solidFill>
                <a:schemeClr val="tx2"/>
              </a:solidFill>
              <a:sym typeface="Century Gothic" panose="020B0502020202020204" pitchFamily="34" charset="0"/>
            </a:endParaRPr>
          </a:p>
          <a:p>
            <a:pPr marL="93663" algn="ctr">
              <a:buClr>
                <a:srgbClr val="FFFFFF"/>
              </a:buClr>
              <a:buSzPts val="3200"/>
            </a:pPr>
            <a:r>
              <a:rPr lang="es-CR" altLang="es-CR" sz="2000" b="1" dirty="0">
                <a:solidFill>
                  <a:schemeClr val="bg1"/>
                </a:solidFill>
                <a:latin typeface="Century Gothic"/>
                <a:cs typeface="Century Gothic"/>
                <a:sym typeface="Century Gothic" panose="020B0502020202020204" pitchFamily="34" charset="0"/>
              </a:rPr>
              <a:t>María del Pilar Garrido </a:t>
            </a:r>
          </a:p>
          <a:p>
            <a:pPr marL="93663" algn="ctr">
              <a:buClr>
                <a:srgbClr val="FFFFFF"/>
              </a:buClr>
              <a:buSzPts val="3200"/>
            </a:pPr>
            <a:r>
              <a:rPr lang="es-CR" altLang="es-CR" sz="1600" dirty="0">
                <a:solidFill>
                  <a:schemeClr val="bg1"/>
                </a:solidFill>
                <a:latin typeface="Century Gothic"/>
                <a:cs typeface="Century Gothic"/>
                <a:sym typeface="Century Gothic" panose="020B0502020202020204" pitchFamily="34" charset="0"/>
              </a:rPr>
              <a:t>Ministra de Planificación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78CE-D50F-466C-9E46-F24FEECFFB95}"/>
              </a:ext>
            </a:extLst>
          </p:cNvPr>
          <p:cNvSpPr>
            <a:spLocks noGrp="1"/>
          </p:cNvSpPr>
          <p:nvPr>
            <p:ph type="title"/>
          </p:nvPr>
        </p:nvSpPr>
        <p:spPr/>
        <p:txBody>
          <a:bodyPr vert="horz" lIns="91440" tIns="45720" rIns="91440" bIns="45720" rtlCol="0" anchor="ctr">
            <a:normAutofit/>
          </a:bodyPr>
          <a:lstStyle/>
          <a:p>
            <a:pPr algn="ctr"/>
            <a:r>
              <a:rPr lang="es-CR" b="1" dirty="0">
                <a:solidFill>
                  <a:srgbClr val="2564A1"/>
                </a:solidFill>
                <a:effectLst>
                  <a:outerShdw blurRad="38100" dist="38100" dir="2700000" algn="tl">
                    <a:srgbClr val="000000">
                      <a:alpha val="43137"/>
                    </a:srgbClr>
                  </a:outerShdw>
                </a:effectLst>
              </a:rPr>
              <a:t>Cuidar el bolsillo de la gente</a:t>
            </a:r>
          </a:p>
        </p:txBody>
      </p:sp>
      <p:sp>
        <p:nvSpPr>
          <p:cNvPr id="3" name="Marcador de contenido 2">
            <a:extLst>
              <a:ext uri="{FF2B5EF4-FFF2-40B4-BE49-F238E27FC236}">
                <a16:creationId xmlns:a16="http://schemas.microsoft.com/office/drawing/2014/main" id="{9B8DAE1F-5672-416D-AEF0-E4965F9EB928}"/>
              </a:ext>
            </a:extLst>
          </p:cNvPr>
          <p:cNvSpPr>
            <a:spLocks noGrp="1"/>
          </p:cNvSpPr>
          <p:nvPr>
            <p:ph idx="1"/>
          </p:nvPr>
        </p:nvSpPr>
        <p:spPr>
          <a:xfrm>
            <a:off x="2437122" y="1825625"/>
            <a:ext cx="8916678" cy="4351338"/>
          </a:xfrm>
        </p:spPr>
        <p:txBody>
          <a:bodyPr>
            <a:normAutofit fontScale="92500" lnSpcReduction="20000"/>
          </a:bodyPr>
          <a:lstStyle/>
          <a:p>
            <a:r>
              <a:rPr lang="es-CR" b="1" dirty="0"/>
              <a:t>Proyectos de ley presentados:</a:t>
            </a:r>
          </a:p>
          <a:p>
            <a:pPr>
              <a:buFont typeface="Wingdings" panose="05000000000000000000" pitchFamily="2" charset="2"/>
              <a:buChar char="ü"/>
            </a:pPr>
            <a:r>
              <a:rPr lang="es-CR" dirty="0"/>
              <a:t>Proyecto de ley para determinar las comisiones de intercambio y </a:t>
            </a:r>
            <a:r>
              <a:rPr lang="es-CR" dirty="0" err="1"/>
              <a:t>adquirencia</a:t>
            </a:r>
            <a:r>
              <a:rPr lang="es-CR" dirty="0"/>
              <a:t> por las transacciones de compra con tarjetas de crédito y débito.  (DATAFONOS) Expediente 21.177.   </a:t>
            </a:r>
          </a:p>
          <a:p>
            <a:pPr>
              <a:buFont typeface="Wingdings" panose="05000000000000000000" pitchFamily="2" charset="2"/>
              <a:buChar char="ü"/>
            </a:pPr>
            <a:endParaRPr lang="es-CR" dirty="0"/>
          </a:p>
          <a:p>
            <a:pPr>
              <a:buFont typeface="Wingdings" panose="05000000000000000000" pitchFamily="2" charset="2"/>
              <a:buChar char="ü"/>
            </a:pPr>
            <a:r>
              <a:rPr lang="es-CR" dirty="0"/>
              <a:t>Adición de los artículos 36 bis, 53 inciso g, h y reforma del artículo 63 de la ley </a:t>
            </a:r>
            <a:r>
              <a:rPr lang="es-CR" dirty="0" err="1"/>
              <a:t>n°</a:t>
            </a:r>
            <a:r>
              <a:rPr lang="es-CR" dirty="0"/>
              <a:t> 7472, de la promoción de la competencia y defensa efectiva del consumidor, del 20 de diciembre de 1994, publicada en la gaceta </a:t>
            </a:r>
            <a:r>
              <a:rPr lang="es-CR" dirty="0" err="1"/>
              <a:t>n°</a:t>
            </a:r>
            <a:r>
              <a:rPr lang="es-CR" dirty="0"/>
              <a:t> 14 de 19 de enero de 1995 (USURA)</a:t>
            </a:r>
          </a:p>
          <a:p>
            <a:endParaRPr lang="es-CR" dirty="0"/>
          </a:p>
          <a:p>
            <a:r>
              <a:rPr lang="es-CR" b="1" dirty="0"/>
              <a:t>Ley de  Fortalecimiento de las Autoridades de Competencia de Costa Rica </a:t>
            </a:r>
            <a:r>
              <a:rPr lang="es-CR" dirty="0"/>
              <a:t>(Aprobado II Debate 29/08/19)</a:t>
            </a:r>
          </a:p>
          <a:p>
            <a:endParaRPr lang="es-CR" dirty="0"/>
          </a:p>
          <a:p>
            <a:endParaRPr lang="es-CR" dirty="0"/>
          </a:p>
          <a:p>
            <a:endParaRPr lang="es-CR" dirty="0"/>
          </a:p>
          <a:p>
            <a:endParaRPr lang="es-CR" dirty="0"/>
          </a:p>
          <a:p>
            <a:endParaRPr lang="es-CR" dirty="0"/>
          </a:p>
        </p:txBody>
      </p:sp>
      <p:pic>
        <p:nvPicPr>
          <p:cNvPr id="7" name="Imagen 6">
            <a:extLst>
              <a:ext uri="{FF2B5EF4-FFF2-40B4-BE49-F238E27FC236}">
                <a16:creationId xmlns:a16="http://schemas.microsoft.com/office/drawing/2014/main" id="{03B6F6BE-DC99-4DB8-AA4D-E446C9F00139}"/>
              </a:ext>
            </a:extLst>
          </p:cNvPr>
          <p:cNvPicPr>
            <a:picLocks noChangeAspect="1"/>
          </p:cNvPicPr>
          <p:nvPr/>
        </p:nvPicPr>
        <p:blipFill>
          <a:blip r:embed="rId2"/>
          <a:stretch>
            <a:fillRect/>
          </a:stretch>
        </p:blipFill>
        <p:spPr>
          <a:xfrm>
            <a:off x="129381" y="2603117"/>
            <a:ext cx="2307741" cy="1543213"/>
          </a:xfrm>
          <a:prstGeom prst="rect">
            <a:avLst/>
          </a:prstGeom>
        </p:spPr>
      </p:pic>
    </p:spTree>
    <p:extLst>
      <p:ext uri="{BB962C8B-B14F-4D97-AF65-F5344CB8AC3E}">
        <p14:creationId xmlns:p14="http://schemas.microsoft.com/office/powerpoint/2010/main" val="113165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78CE-D50F-466C-9E46-F24FEECFFB95}"/>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Cuidar el bolsillo de la gente</a:t>
            </a:r>
          </a:p>
        </p:txBody>
      </p:sp>
      <p:sp>
        <p:nvSpPr>
          <p:cNvPr id="3" name="Marcador de contenido 2">
            <a:extLst>
              <a:ext uri="{FF2B5EF4-FFF2-40B4-BE49-F238E27FC236}">
                <a16:creationId xmlns:a16="http://schemas.microsoft.com/office/drawing/2014/main" id="{9B8DAE1F-5672-416D-AEF0-E4965F9EB928}"/>
              </a:ext>
            </a:extLst>
          </p:cNvPr>
          <p:cNvSpPr>
            <a:spLocks noGrp="1"/>
          </p:cNvSpPr>
          <p:nvPr>
            <p:ph idx="1"/>
          </p:nvPr>
        </p:nvSpPr>
        <p:spPr>
          <a:xfrm>
            <a:off x="2799729" y="1825625"/>
            <a:ext cx="8916678" cy="4351338"/>
          </a:xfrm>
        </p:spPr>
        <p:txBody>
          <a:bodyPr>
            <a:normAutofit fontScale="70000" lnSpcReduction="20000"/>
          </a:bodyPr>
          <a:lstStyle/>
          <a:p>
            <a:r>
              <a:rPr lang="es-CR" dirty="0"/>
              <a:t>Decreto Ejecutivo para la prescripción obligatoria de medicamentos por principio activo</a:t>
            </a:r>
          </a:p>
          <a:p>
            <a:pPr marL="0" indent="0">
              <a:buNone/>
            </a:pPr>
            <a:endParaRPr lang="es-CR" dirty="0"/>
          </a:p>
          <a:p>
            <a:r>
              <a:rPr lang="es-CR" dirty="0"/>
              <a:t>Decreto Ejecutivo para poner un límite a las deducciones del salario de las personas servidoras públicas (20/09/19)</a:t>
            </a:r>
          </a:p>
          <a:p>
            <a:endParaRPr lang="es-CR" dirty="0"/>
          </a:p>
          <a:p>
            <a:r>
              <a:rPr lang="es-CR" dirty="0"/>
              <a:t>Mesa Ejecutiva de medicamentos </a:t>
            </a:r>
          </a:p>
          <a:p>
            <a:endParaRPr lang="es-CR" dirty="0"/>
          </a:p>
          <a:p>
            <a:r>
              <a:rPr lang="es-CR" dirty="0"/>
              <a:t>Aumento salarial de policías </a:t>
            </a:r>
          </a:p>
          <a:p>
            <a:endParaRPr lang="es-CR" dirty="0"/>
          </a:p>
          <a:p>
            <a:r>
              <a:rPr lang="es-CR" dirty="0"/>
              <a:t>25 de estudios sectoriales de los productos que no están en competencia</a:t>
            </a:r>
          </a:p>
          <a:p>
            <a:endParaRPr lang="es-CR" dirty="0"/>
          </a:p>
          <a:p>
            <a:r>
              <a:rPr lang="es-CR" dirty="0"/>
              <a:t>Precio mínimo exportación banano (19/09/19)</a:t>
            </a:r>
          </a:p>
          <a:p>
            <a:pPr marL="0" indent="0">
              <a:buNone/>
            </a:pPr>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pic>
        <p:nvPicPr>
          <p:cNvPr id="7" name="Imagen 6">
            <a:extLst>
              <a:ext uri="{FF2B5EF4-FFF2-40B4-BE49-F238E27FC236}">
                <a16:creationId xmlns:a16="http://schemas.microsoft.com/office/drawing/2014/main" id="{03B6F6BE-DC99-4DB8-AA4D-E446C9F00139}"/>
              </a:ext>
            </a:extLst>
          </p:cNvPr>
          <p:cNvPicPr>
            <a:picLocks noChangeAspect="1"/>
          </p:cNvPicPr>
          <p:nvPr/>
        </p:nvPicPr>
        <p:blipFill>
          <a:blip r:embed="rId2"/>
          <a:stretch>
            <a:fillRect/>
          </a:stretch>
        </p:blipFill>
        <p:spPr>
          <a:xfrm>
            <a:off x="434541" y="2792303"/>
            <a:ext cx="2307741" cy="1543213"/>
          </a:xfrm>
          <a:prstGeom prst="rect">
            <a:avLst/>
          </a:prstGeom>
        </p:spPr>
      </p:pic>
    </p:spTree>
    <p:extLst>
      <p:ext uri="{BB962C8B-B14F-4D97-AF65-F5344CB8AC3E}">
        <p14:creationId xmlns:p14="http://schemas.microsoft.com/office/powerpoint/2010/main" val="130937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78CE-D50F-466C-9E46-F24FEECFFB95}"/>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Estímulo a la contratación de personas</a:t>
            </a:r>
          </a:p>
        </p:txBody>
      </p:sp>
      <p:sp>
        <p:nvSpPr>
          <p:cNvPr id="3" name="Marcador de contenido 2">
            <a:extLst>
              <a:ext uri="{FF2B5EF4-FFF2-40B4-BE49-F238E27FC236}">
                <a16:creationId xmlns:a16="http://schemas.microsoft.com/office/drawing/2014/main" id="{9B8DAE1F-5672-416D-AEF0-E4965F9EB928}"/>
              </a:ext>
            </a:extLst>
          </p:cNvPr>
          <p:cNvSpPr>
            <a:spLocks noGrp="1"/>
          </p:cNvSpPr>
          <p:nvPr>
            <p:ph idx="1"/>
          </p:nvPr>
        </p:nvSpPr>
        <p:spPr>
          <a:xfrm>
            <a:off x="2632751" y="1798637"/>
            <a:ext cx="8916678" cy="4351338"/>
          </a:xfrm>
        </p:spPr>
        <p:txBody>
          <a:bodyPr>
            <a:normAutofit fontScale="85000" lnSpcReduction="20000"/>
          </a:bodyPr>
          <a:lstStyle/>
          <a:p>
            <a:pPr marL="0" indent="0">
              <a:buNone/>
            </a:pPr>
            <a:r>
              <a:rPr lang="es-CR" b="1" dirty="0"/>
              <a:t>Proyectos de ley presentados:</a:t>
            </a:r>
          </a:p>
          <a:p>
            <a:r>
              <a:rPr lang="es-CR" dirty="0"/>
              <a:t>Proyecto de ley de trabajador independiente. Expediente 21.434 (AMNISTÍA)</a:t>
            </a:r>
          </a:p>
          <a:p>
            <a:r>
              <a:rPr lang="es-CR" dirty="0"/>
              <a:t>Proyecto de ley Justicia en la base mínima contributiva para incentivar el empleo. Expediente 21437 (JORNADAS FLEXIBLES)</a:t>
            </a:r>
          </a:p>
          <a:p>
            <a:r>
              <a:rPr lang="es-CR" dirty="0"/>
              <a:t>Proyecto de ley reforma a los artículos 136, 142, 144 y 145 del Código de Trabajo para actualizar las jornadas de trabajo excepcionales y resguardar los derechos de las personas trabajadoras. Expediente 21.182 (ZONAS FRANCAS-10 HORAS DIURNA 9 HRAS Y 36 MIN NOCTURNAS, HASTA 48 HORAS)</a:t>
            </a:r>
          </a:p>
          <a:p>
            <a:endParaRPr lang="es-CR" dirty="0"/>
          </a:p>
          <a:p>
            <a:pPr marL="0" indent="0">
              <a:buNone/>
            </a:pPr>
            <a:r>
              <a:rPr lang="es-CR" b="1" dirty="0"/>
              <a:t>Proyecto de ley nuevo:</a:t>
            </a:r>
          </a:p>
          <a:p>
            <a:r>
              <a:rPr lang="es-CR" dirty="0"/>
              <a:t>Proyecto de ley de la inspección general de trabajo </a:t>
            </a:r>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pic>
        <p:nvPicPr>
          <p:cNvPr id="10" name="Imagen 9">
            <a:extLst>
              <a:ext uri="{FF2B5EF4-FFF2-40B4-BE49-F238E27FC236}">
                <a16:creationId xmlns:a16="http://schemas.microsoft.com/office/drawing/2014/main" id="{94D34A1B-FE2C-4E1B-8B05-19E1119A0005}"/>
              </a:ext>
            </a:extLst>
          </p:cNvPr>
          <p:cNvPicPr>
            <a:picLocks noChangeAspect="1"/>
          </p:cNvPicPr>
          <p:nvPr/>
        </p:nvPicPr>
        <p:blipFill>
          <a:blip r:embed="rId2"/>
          <a:stretch>
            <a:fillRect/>
          </a:stretch>
        </p:blipFill>
        <p:spPr>
          <a:xfrm>
            <a:off x="642571" y="2700954"/>
            <a:ext cx="1786276" cy="1729156"/>
          </a:xfrm>
          <a:prstGeom prst="rect">
            <a:avLst/>
          </a:prstGeom>
        </p:spPr>
      </p:pic>
      <p:sp>
        <p:nvSpPr>
          <p:cNvPr id="12" name="Rectangle 12">
            <a:extLst>
              <a:ext uri="{FF2B5EF4-FFF2-40B4-BE49-F238E27FC236}">
                <a16:creationId xmlns:a16="http://schemas.microsoft.com/office/drawing/2014/main" id="{B98022BD-5EB1-4660-8095-C8FF18B6AC81}"/>
              </a:ext>
            </a:extLst>
          </p:cNvPr>
          <p:cNvSpPr>
            <a:spLocks noChangeArrowheads="1"/>
          </p:cNvSpPr>
          <p:nvPr/>
        </p:nvSpPr>
        <p:spPr bwMode="auto">
          <a:xfrm>
            <a:off x="0" y="708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spTree>
    <p:extLst>
      <p:ext uri="{BB962C8B-B14F-4D97-AF65-F5344CB8AC3E}">
        <p14:creationId xmlns:p14="http://schemas.microsoft.com/office/powerpoint/2010/main" val="65089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78CE-D50F-466C-9E46-F24FEECFFB95}"/>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Estímulo a la contratación de personas</a:t>
            </a:r>
          </a:p>
        </p:txBody>
      </p:sp>
      <p:sp>
        <p:nvSpPr>
          <p:cNvPr id="3" name="Marcador de contenido 2">
            <a:extLst>
              <a:ext uri="{FF2B5EF4-FFF2-40B4-BE49-F238E27FC236}">
                <a16:creationId xmlns:a16="http://schemas.microsoft.com/office/drawing/2014/main" id="{9B8DAE1F-5672-416D-AEF0-E4965F9EB928}"/>
              </a:ext>
            </a:extLst>
          </p:cNvPr>
          <p:cNvSpPr>
            <a:spLocks noGrp="1"/>
          </p:cNvSpPr>
          <p:nvPr>
            <p:ph idx="1"/>
          </p:nvPr>
        </p:nvSpPr>
        <p:spPr>
          <a:xfrm>
            <a:off x="2799729" y="1825625"/>
            <a:ext cx="8916678" cy="4667250"/>
          </a:xfrm>
        </p:spPr>
        <p:txBody>
          <a:bodyPr>
            <a:normAutofit fontScale="62500" lnSpcReduction="20000"/>
          </a:bodyPr>
          <a:lstStyle/>
          <a:p>
            <a:pPr marL="0" indent="0">
              <a:buNone/>
            </a:pPr>
            <a:r>
              <a:rPr lang="es-CR" b="1" dirty="0"/>
              <a:t>6 anuncios CCSS:</a:t>
            </a:r>
          </a:p>
          <a:p>
            <a:r>
              <a:rPr lang="es-CR" b="1" dirty="0"/>
              <a:t>Reglamento de PYMES </a:t>
            </a:r>
            <a:r>
              <a:rPr lang="es-CR" dirty="0"/>
              <a:t>(30/08/2019).</a:t>
            </a:r>
          </a:p>
          <a:p>
            <a:pPr lvl="0"/>
            <a:r>
              <a:rPr lang="es-CR" b="1" dirty="0"/>
              <a:t>Flexibilización de acuerdo de pago para patronos y trabajadores independientes</a:t>
            </a:r>
            <a:r>
              <a:rPr lang="es-CR" dirty="0"/>
              <a:t>. Reforma del reglamento aprobada por Junta Directiva el 19/07/19.  Pendiente publicación en el Diario Oficial La Gaceta.</a:t>
            </a:r>
          </a:p>
          <a:p>
            <a:r>
              <a:rPr lang="es-CR" dirty="0"/>
              <a:t> </a:t>
            </a:r>
            <a:r>
              <a:rPr lang="es-CR" b="1" dirty="0"/>
              <a:t>Simplificar afiliación de trabajadores independientes</a:t>
            </a:r>
            <a:r>
              <a:rPr lang="es-CR" dirty="0"/>
              <a:t>: Crear aplicativos web para que los trabajadores independientes se afilien a la CCSS (16/09/19).</a:t>
            </a:r>
          </a:p>
          <a:p>
            <a:r>
              <a:rPr lang="es-CR" b="1" dirty="0"/>
              <a:t>Cotización por horas realmente laboradas:</a:t>
            </a:r>
            <a:r>
              <a:rPr lang="es-CR" dirty="0"/>
              <a:t> Consiste en crear una base mínima contributiva para jornadas parciales para patronos. Se programa que el 16/09/19 se disponga de una propuesta de modelo de contribución, para ser sometida a los análisis actuariales y jurídicos correspondiente</a:t>
            </a:r>
          </a:p>
          <a:p>
            <a:r>
              <a:rPr lang="es-CR" b="1" dirty="0"/>
              <a:t>Reglamento para fomentar la empleabilidad:</a:t>
            </a:r>
            <a:r>
              <a:rPr lang="es-CR" dirty="0"/>
              <a:t> Crear un reglamento que otorgue beneficios a patrones que contraten personas desempleadas, para que paguen transitoriamente un monto menor en cuotas de seguro de salud y pensiones. Se programa que el 16/09/19 se disponga de una propuesta de modelo de contribución, para ser sometida a los análisis actuariales y jurídicos correspondiente</a:t>
            </a:r>
          </a:p>
          <a:p>
            <a:r>
              <a:rPr lang="es-CR" b="1" dirty="0"/>
              <a:t>Amnistía de intereses recargos y multas </a:t>
            </a:r>
            <a:r>
              <a:rPr lang="es-CR" dirty="0"/>
              <a:t>(Por definir fecha).</a:t>
            </a:r>
          </a:p>
          <a:p>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pic>
        <p:nvPicPr>
          <p:cNvPr id="10" name="Imagen 9">
            <a:extLst>
              <a:ext uri="{FF2B5EF4-FFF2-40B4-BE49-F238E27FC236}">
                <a16:creationId xmlns:a16="http://schemas.microsoft.com/office/drawing/2014/main" id="{94D34A1B-FE2C-4E1B-8B05-19E1119A0005}"/>
              </a:ext>
            </a:extLst>
          </p:cNvPr>
          <p:cNvPicPr>
            <a:picLocks noChangeAspect="1"/>
          </p:cNvPicPr>
          <p:nvPr/>
        </p:nvPicPr>
        <p:blipFill>
          <a:blip r:embed="rId2"/>
          <a:stretch>
            <a:fillRect/>
          </a:stretch>
        </p:blipFill>
        <p:spPr>
          <a:xfrm>
            <a:off x="642571" y="2700954"/>
            <a:ext cx="1786276" cy="1729156"/>
          </a:xfrm>
          <a:prstGeom prst="rect">
            <a:avLst/>
          </a:prstGeom>
        </p:spPr>
      </p:pic>
    </p:spTree>
    <p:extLst>
      <p:ext uri="{BB962C8B-B14F-4D97-AF65-F5344CB8AC3E}">
        <p14:creationId xmlns:p14="http://schemas.microsoft.com/office/powerpoint/2010/main" val="3656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78CE-D50F-466C-9E46-F24FEECFFB95}"/>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Estímulo a la contratación de personas</a:t>
            </a:r>
          </a:p>
        </p:txBody>
      </p:sp>
      <p:sp>
        <p:nvSpPr>
          <p:cNvPr id="3" name="Marcador de contenido 2">
            <a:extLst>
              <a:ext uri="{FF2B5EF4-FFF2-40B4-BE49-F238E27FC236}">
                <a16:creationId xmlns:a16="http://schemas.microsoft.com/office/drawing/2014/main" id="{9B8DAE1F-5672-416D-AEF0-E4965F9EB928}"/>
              </a:ext>
            </a:extLst>
          </p:cNvPr>
          <p:cNvSpPr>
            <a:spLocks noGrp="1"/>
          </p:cNvSpPr>
          <p:nvPr>
            <p:ph idx="1"/>
          </p:nvPr>
        </p:nvSpPr>
        <p:spPr>
          <a:xfrm>
            <a:off x="2799729" y="1825625"/>
            <a:ext cx="8916678" cy="4351338"/>
          </a:xfrm>
        </p:spPr>
        <p:txBody>
          <a:bodyPr>
            <a:normAutofit/>
          </a:bodyPr>
          <a:lstStyle/>
          <a:p>
            <a:pPr marL="0" indent="0">
              <a:buNone/>
            </a:pPr>
            <a:r>
              <a:rPr lang="es-CR" b="1" dirty="0"/>
              <a:t>Leyes:</a:t>
            </a:r>
          </a:p>
          <a:p>
            <a:r>
              <a:rPr lang="es-CR" dirty="0"/>
              <a:t>Formación dual (12/09/19).</a:t>
            </a:r>
          </a:p>
          <a:p>
            <a:r>
              <a:rPr lang="es-CR" dirty="0"/>
              <a:t>Teletrabajo (16/09/19).</a:t>
            </a:r>
          </a:p>
          <a:p>
            <a:pPr marL="0" indent="0">
              <a:buNone/>
            </a:pPr>
            <a:endParaRPr lang="es-CR" b="1" dirty="0"/>
          </a:p>
          <a:p>
            <a:pPr marL="0" indent="0">
              <a:buNone/>
            </a:pPr>
            <a:r>
              <a:rPr lang="es-CR" b="1" dirty="0"/>
              <a:t>Anuncios nuevos empleos:</a:t>
            </a:r>
          </a:p>
          <a:p>
            <a:r>
              <a:rPr lang="es-CR" dirty="0" err="1"/>
              <a:t>Metronics</a:t>
            </a:r>
            <a:r>
              <a:rPr lang="es-CR" dirty="0"/>
              <a:t>: 400</a:t>
            </a:r>
          </a:p>
          <a:p>
            <a:r>
              <a:rPr lang="es-CR" dirty="0"/>
              <a:t>Kimberly Clark: 1500</a:t>
            </a:r>
          </a:p>
          <a:p>
            <a:pPr marL="0" indent="0">
              <a:buNone/>
            </a:pPr>
            <a:endParaRPr lang="es-CR" dirty="0"/>
          </a:p>
          <a:p>
            <a:endParaRPr lang="es-CR" dirty="0"/>
          </a:p>
          <a:p>
            <a:endParaRPr lang="es-CR" dirty="0"/>
          </a:p>
          <a:p>
            <a:endParaRPr lang="es-CR" dirty="0"/>
          </a:p>
          <a:p>
            <a:endParaRPr lang="es-CR" dirty="0"/>
          </a:p>
          <a:p>
            <a:endParaRPr lang="es-CR" dirty="0"/>
          </a:p>
          <a:p>
            <a:endParaRPr lang="es-CR" dirty="0"/>
          </a:p>
          <a:p>
            <a:endParaRPr lang="es-CR" dirty="0"/>
          </a:p>
          <a:p>
            <a:endParaRPr lang="es-CR" dirty="0"/>
          </a:p>
        </p:txBody>
      </p:sp>
      <p:pic>
        <p:nvPicPr>
          <p:cNvPr id="10" name="Imagen 9">
            <a:extLst>
              <a:ext uri="{FF2B5EF4-FFF2-40B4-BE49-F238E27FC236}">
                <a16:creationId xmlns:a16="http://schemas.microsoft.com/office/drawing/2014/main" id="{94D34A1B-FE2C-4E1B-8B05-19E1119A0005}"/>
              </a:ext>
            </a:extLst>
          </p:cNvPr>
          <p:cNvPicPr>
            <a:picLocks noChangeAspect="1"/>
          </p:cNvPicPr>
          <p:nvPr/>
        </p:nvPicPr>
        <p:blipFill>
          <a:blip r:embed="rId2"/>
          <a:stretch>
            <a:fillRect/>
          </a:stretch>
        </p:blipFill>
        <p:spPr>
          <a:xfrm>
            <a:off x="642571" y="2700954"/>
            <a:ext cx="1786276" cy="1729156"/>
          </a:xfrm>
          <a:prstGeom prst="rect">
            <a:avLst/>
          </a:prstGeom>
        </p:spPr>
      </p:pic>
    </p:spTree>
    <p:extLst>
      <p:ext uri="{BB962C8B-B14F-4D97-AF65-F5344CB8AC3E}">
        <p14:creationId xmlns:p14="http://schemas.microsoft.com/office/powerpoint/2010/main" val="22305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1F0B703-0A03-46B5-9274-D250FB54E529}"/>
              </a:ext>
            </a:extLst>
          </p:cNvPr>
          <p:cNvSpPr/>
          <p:nvPr/>
        </p:nvSpPr>
        <p:spPr>
          <a:xfrm>
            <a:off x="1555315" y="123768"/>
            <a:ext cx="9081370" cy="830997"/>
          </a:xfrm>
          <a:prstGeom prst="rect">
            <a:avLst/>
          </a:prstGeom>
        </p:spPr>
        <p:txBody>
          <a:bodyPr wrap="square">
            <a:spAutoFit/>
          </a:bodyPr>
          <a:lstStyle/>
          <a:p>
            <a:pPr algn="ctr"/>
            <a:r>
              <a:rPr lang="es-CR" sz="2400" b="1" cap="small" dirty="0">
                <a:solidFill>
                  <a:srgbClr val="44546A"/>
                </a:solidFill>
                <a:latin typeface="Garamond" panose="02020404030301010803" pitchFamily="18" charset="0"/>
              </a:rPr>
              <a:t>Modelo de gestión </a:t>
            </a:r>
          </a:p>
          <a:p>
            <a:pPr algn="ctr"/>
            <a:r>
              <a:rPr lang="es-CR" sz="2400" b="1" cap="small" dirty="0">
                <a:solidFill>
                  <a:srgbClr val="44546A"/>
                </a:solidFill>
                <a:latin typeface="Garamond" panose="02020404030301010803" pitchFamily="18" charset="0"/>
              </a:rPr>
              <a:t>Dirección, coordinación y seguimiento</a:t>
            </a:r>
          </a:p>
        </p:txBody>
      </p:sp>
      <p:graphicFrame>
        <p:nvGraphicFramePr>
          <p:cNvPr id="3" name="Diagrama 2">
            <a:extLst>
              <a:ext uri="{FF2B5EF4-FFF2-40B4-BE49-F238E27FC236}">
                <a16:creationId xmlns:a16="http://schemas.microsoft.com/office/drawing/2014/main" id="{8EF04FEF-5FD0-4A7A-895E-2408E6DE7608}"/>
              </a:ext>
            </a:extLst>
          </p:cNvPr>
          <p:cNvGraphicFramePr/>
          <p:nvPr>
            <p:extLst>
              <p:ext uri="{D42A27DB-BD31-4B8C-83A1-F6EECF244321}">
                <p14:modId xmlns:p14="http://schemas.microsoft.com/office/powerpoint/2010/main" val="2870481876"/>
              </p:ext>
            </p:extLst>
          </p:nvPr>
        </p:nvGraphicFramePr>
        <p:xfrm>
          <a:off x="1218675" y="954765"/>
          <a:ext cx="8020115" cy="4670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B8B16F26-D5D4-4283-928D-15B88FF685AA}"/>
              </a:ext>
            </a:extLst>
          </p:cNvPr>
          <p:cNvSpPr txBox="1"/>
          <p:nvPr/>
        </p:nvSpPr>
        <p:spPr>
          <a:xfrm>
            <a:off x="4371412" y="5194288"/>
            <a:ext cx="2189839" cy="861774"/>
          </a:xfrm>
          <a:prstGeom prst="rect">
            <a:avLst/>
          </a:prstGeom>
          <a:ln>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R" dirty="0">
                <a:solidFill>
                  <a:schemeClr val="tx2"/>
                </a:solidFill>
              </a:rPr>
              <a:t>Mesas Ejecutivas</a:t>
            </a:r>
          </a:p>
          <a:p>
            <a:pPr algn="ctr"/>
            <a:r>
              <a:rPr lang="es-CR" sz="1600" dirty="0">
                <a:solidFill>
                  <a:schemeClr val="tx2"/>
                </a:solidFill>
              </a:rPr>
              <a:t>Ministro de Enlace con el Sector Privado</a:t>
            </a:r>
          </a:p>
        </p:txBody>
      </p:sp>
      <p:sp>
        <p:nvSpPr>
          <p:cNvPr id="2" name="Rectángulo 1">
            <a:extLst>
              <a:ext uri="{FF2B5EF4-FFF2-40B4-BE49-F238E27FC236}">
                <a16:creationId xmlns:a16="http://schemas.microsoft.com/office/drawing/2014/main" id="{B6EA3B66-577D-4582-8909-FF8427947C1F}"/>
              </a:ext>
            </a:extLst>
          </p:cNvPr>
          <p:cNvSpPr/>
          <p:nvPr/>
        </p:nvSpPr>
        <p:spPr>
          <a:xfrm>
            <a:off x="8408709" y="2526384"/>
            <a:ext cx="2413262" cy="1366886"/>
          </a:xfrm>
          <a:prstGeom prst="rect">
            <a:avLst/>
          </a:prstGeom>
          <a:noFill/>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s-CR" dirty="0"/>
              <a:t>Aliados </a:t>
            </a:r>
          </a:p>
        </p:txBody>
      </p:sp>
      <p:pic>
        <p:nvPicPr>
          <p:cNvPr id="14" name="Picture 4" descr="Image result for +">
            <a:extLst>
              <a:ext uri="{FF2B5EF4-FFF2-40B4-BE49-F238E27FC236}">
                <a16:creationId xmlns:a16="http://schemas.microsoft.com/office/drawing/2014/main" id="{E8AF1C51-FCA8-4E7A-9B56-16BC1ADFAF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7587" y="2860784"/>
            <a:ext cx="701203" cy="69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96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093A148-53B1-4682-A975-CE83CE6F6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988" y="5343185"/>
            <a:ext cx="4182497" cy="1514815"/>
          </a:xfrm>
          <a:prstGeom prst="rect">
            <a:avLst/>
          </a:prstGeom>
        </p:spPr>
      </p:pic>
      <p:pic>
        <p:nvPicPr>
          <p:cNvPr id="11" name="Imagen 10">
            <a:extLst>
              <a:ext uri="{FF2B5EF4-FFF2-40B4-BE49-F238E27FC236}">
                <a16:creationId xmlns:a16="http://schemas.microsoft.com/office/drawing/2014/main" id="{642B4313-2051-48BA-B5D2-B575458CAB4C}"/>
              </a:ext>
            </a:extLst>
          </p:cNvPr>
          <p:cNvPicPr>
            <a:picLocks noChangeAspect="1"/>
          </p:cNvPicPr>
          <p:nvPr/>
        </p:nvPicPr>
        <p:blipFill>
          <a:blip r:embed="rId4"/>
          <a:stretch>
            <a:fillRect/>
          </a:stretch>
        </p:blipFill>
        <p:spPr>
          <a:xfrm>
            <a:off x="6033271" y="16387"/>
            <a:ext cx="7626096" cy="6858000"/>
          </a:xfrm>
          <a:prstGeom prst="rect">
            <a:avLst/>
          </a:prstGeom>
        </p:spPr>
      </p:pic>
      <p:sp>
        <p:nvSpPr>
          <p:cNvPr id="15" name="Google Shape;94;p14">
            <a:extLst>
              <a:ext uri="{FF2B5EF4-FFF2-40B4-BE49-F238E27FC236}">
                <a16:creationId xmlns:a16="http://schemas.microsoft.com/office/drawing/2014/main" id="{330B7466-D110-444D-BF54-250190A338C8}"/>
              </a:ext>
            </a:extLst>
          </p:cNvPr>
          <p:cNvSpPr txBox="1">
            <a:spLocks noChangeArrowheads="1"/>
          </p:cNvSpPr>
          <p:nvPr/>
        </p:nvSpPr>
        <p:spPr bwMode="auto">
          <a:xfrm>
            <a:off x="-1" y="-16387"/>
            <a:ext cx="6106424" cy="6890774"/>
          </a:xfrm>
          <a:prstGeom prst="rect">
            <a:avLst/>
          </a:prstGeom>
          <a:solidFill>
            <a:srgbClr val="002950"/>
          </a:solidFill>
          <a:ln>
            <a:noFill/>
          </a:ln>
        </p:spPr>
        <p:txBody>
          <a:bodyPr lIns="91425" tIns="45700" rIns="91425" bIns="45700" anchor="ctr"/>
          <a:lstStyle>
            <a:lvl1pPr marL="7175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93663" algn="ctr">
              <a:buClr>
                <a:srgbClr val="FFFFFF"/>
              </a:buClr>
              <a:buSzPts val="3200"/>
            </a:pPr>
            <a:endParaRPr lang="es-CR" altLang="es-CR" sz="2000" dirty="0">
              <a:solidFill>
                <a:schemeClr val="bg1"/>
              </a:solidFill>
              <a:latin typeface="+mj-lt"/>
              <a:sym typeface="Century Gothic" panose="020B0502020202020204" pitchFamily="34" charset="0"/>
            </a:endParaRPr>
          </a:p>
        </p:txBody>
      </p:sp>
      <p:pic>
        <p:nvPicPr>
          <p:cNvPr id="16" name="Imagen 15">
            <a:extLst>
              <a:ext uri="{FF2B5EF4-FFF2-40B4-BE49-F238E27FC236}">
                <a16:creationId xmlns:a16="http://schemas.microsoft.com/office/drawing/2014/main" id="{82517236-03C8-428D-9A72-2FD832BCD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988" y="5343185"/>
            <a:ext cx="4182497" cy="1514815"/>
          </a:xfrm>
          <a:prstGeom prst="rect">
            <a:avLst/>
          </a:prstGeom>
        </p:spPr>
      </p:pic>
      <p:sp>
        <p:nvSpPr>
          <p:cNvPr id="17" name="CuadroTexto 16">
            <a:extLst>
              <a:ext uri="{FF2B5EF4-FFF2-40B4-BE49-F238E27FC236}">
                <a16:creationId xmlns:a16="http://schemas.microsoft.com/office/drawing/2014/main" id="{D03EAF9E-D5E7-45EE-972C-D1250E83D7D7}"/>
              </a:ext>
            </a:extLst>
          </p:cNvPr>
          <p:cNvSpPr txBox="1"/>
          <p:nvPr/>
        </p:nvSpPr>
        <p:spPr>
          <a:xfrm>
            <a:off x="651353" y="1554066"/>
            <a:ext cx="5239170" cy="2677656"/>
          </a:xfrm>
          <a:prstGeom prst="rect">
            <a:avLst/>
          </a:prstGeom>
          <a:noFill/>
        </p:spPr>
        <p:txBody>
          <a:bodyPr wrap="square" rtlCol="0">
            <a:spAutoFit/>
          </a:bodyPr>
          <a:lstStyle/>
          <a:p>
            <a:pPr marL="93663" algn="ctr">
              <a:buClr>
                <a:srgbClr val="FFFFFF"/>
              </a:buClr>
              <a:buSzPts val="3200"/>
            </a:pPr>
            <a:r>
              <a:rPr lang="es-CR" altLang="es-CR" sz="2800" b="1" dirty="0">
                <a:solidFill>
                  <a:schemeClr val="bg1"/>
                </a:solidFill>
                <a:sym typeface="Century Gothic" panose="020B0502020202020204" pitchFamily="34" charset="0"/>
              </a:rPr>
              <a:t>Estrategia nacional de crecimiento, generación de empleo y bienestar</a:t>
            </a:r>
          </a:p>
          <a:p>
            <a:pPr marL="93663" algn="ctr">
              <a:buClr>
                <a:srgbClr val="FFFFFF"/>
              </a:buClr>
              <a:buSzPts val="3200"/>
            </a:pPr>
            <a:endParaRPr lang="es-CR" altLang="es-CR" sz="2400" dirty="0">
              <a:solidFill>
                <a:schemeClr val="tx2"/>
              </a:solidFill>
              <a:sym typeface="Century Gothic" panose="020B0502020202020204" pitchFamily="34" charset="0"/>
            </a:endParaRPr>
          </a:p>
          <a:p>
            <a:pPr marL="93663" algn="ctr">
              <a:buClr>
                <a:srgbClr val="FFFFFF"/>
              </a:buClr>
              <a:buSzPts val="3200"/>
            </a:pPr>
            <a:endParaRPr lang="es-CR" altLang="es-CR" sz="2400" dirty="0">
              <a:solidFill>
                <a:schemeClr val="tx2"/>
              </a:solidFill>
              <a:sym typeface="Century Gothic" panose="020B0502020202020204" pitchFamily="34" charset="0"/>
            </a:endParaRPr>
          </a:p>
          <a:p>
            <a:pPr marL="93663" algn="ctr">
              <a:buClr>
                <a:srgbClr val="FFFFFF"/>
              </a:buClr>
              <a:buSzPts val="3200"/>
            </a:pPr>
            <a:r>
              <a:rPr lang="es-CR" altLang="es-CR" sz="2000" b="1" dirty="0">
                <a:solidFill>
                  <a:schemeClr val="bg1"/>
                </a:solidFill>
                <a:latin typeface="Century Gothic"/>
                <a:cs typeface="Century Gothic"/>
                <a:sym typeface="Century Gothic" panose="020B0502020202020204" pitchFamily="34" charset="0"/>
              </a:rPr>
              <a:t>María del Pilar Garrido </a:t>
            </a:r>
          </a:p>
          <a:p>
            <a:pPr marL="93663" algn="ctr">
              <a:buClr>
                <a:srgbClr val="FFFFFF"/>
              </a:buClr>
              <a:buSzPts val="3200"/>
            </a:pPr>
            <a:r>
              <a:rPr lang="es-CR" altLang="es-CR" sz="1600" dirty="0">
                <a:solidFill>
                  <a:schemeClr val="bg1"/>
                </a:solidFill>
                <a:latin typeface="Century Gothic"/>
                <a:cs typeface="Century Gothic"/>
                <a:sym typeface="Century Gothic" panose="020B0502020202020204" pitchFamily="34" charset="0"/>
              </a:rPr>
              <a:t>Ministra de Planificación</a:t>
            </a:r>
          </a:p>
        </p:txBody>
      </p:sp>
    </p:spTree>
    <p:extLst>
      <p:ext uri="{BB962C8B-B14F-4D97-AF65-F5344CB8AC3E}">
        <p14:creationId xmlns:p14="http://schemas.microsoft.com/office/powerpoint/2010/main" val="202656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BBD34-6D6F-4C62-BEC1-CFFDAC5C9463}"/>
              </a:ext>
            </a:extLst>
          </p:cNvPr>
          <p:cNvSpPr>
            <a:spLocks noGrp="1"/>
          </p:cNvSpPr>
          <p:nvPr>
            <p:ph type="title"/>
          </p:nvPr>
        </p:nvSpPr>
        <p:spPr>
          <a:xfrm>
            <a:off x="-150091" y="-14000"/>
            <a:ext cx="10515600" cy="1325563"/>
          </a:xfrm>
        </p:spPr>
        <p:txBody>
          <a:bodyPr/>
          <a:lstStyle/>
          <a:p>
            <a:pPr algn="ctr"/>
            <a:r>
              <a:rPr lang="es-CR" b="1" dirty="0">
                <a:solidFill>
                  <a:srgbClr val="2564A1"/>
                </a:solidFill>
                <a:effectLst>
                  <a:outerShdw blurRad="38100" dist="38100" dir="2700000" algn="tl">
                    <a:srgbClr val="000000">
                      <a:alpha val="43137"/>
                    </a:srgbClr>
                  </a:outerShdw>
                </a:effectLst>
              </a:rPr>
              <a:t>Dos productos</a:t>
            </a:r>
          </a:p>
        </p:txBody>
      </p:sp>
      <p:pic>
        <p:nvPicPr>
          <p:cNvPr id="4" name="Imagen 3">
            <a:extLst>
              <a:ext uri="{FF2B5EF4-FFF2-40B4-BE49-F238E27FC236}">
                <a16:creationId xmlns:a16="http://schemas.microsoft.com/office/drawing/2014/main" id="{F512B870-9F54-4071-BAEE-816DCAC3CD97}"/>
              </a:ext>
            </a:extLst>
          </p:cNvPr>
          <p:cNvPicPr>
            <a:picLocks noChangeAspect="1"/>
          </p:cNvPicPr>
          <p:nvPr/>
        </p:nvPicPr>
        <p:blipFill>
          <a:blip r:embed="rId2"/>
          <a:stretch>
            <a:fillRect/>
          </a:stretch>
        </p:blipFill>
        <p:spPr>
          <a:xfrm>
            <a:off x="751148" y="1649714"/>
            <a:ext cx="3186709" cy="376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6" descr="Image result for robles arbol icon">
            <a:extLst>
              <a:ext uri="{FF2B5EF4-FFF2-40B4-BE49-F238E27FC236}">
                <a16:creationId xmlns:a16="http://schemas.microsoft.com/office/drawing/2014/main" id="{76FD0382-5078-4A2D-901E-045DD7E67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955" y="1280826"/>
            <a:ext cx="2230213" cy="161352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055002C-AA6B-449F-A087-A4706AAADE61}"/>
              </a:ext>
            </a:extLst>
          </p:cNvPr>
          <p:cNvSpPr txBox="1"/>
          <p:nvPr/>
        </p:nvSpPr>
        <p:spPr>
          <a:xfrm>
            <a:off x="5310318" y="1631574"/>
            <a:ext cx="5532743" cy="4154984"/>
          </a:xfrm>
          <a:prstGeom prst="rect">
            <a:avLst/>
          </a:prstGeom>
          <a:noFill/>
        </p:spPr>
        <p:txBody>
          <a:bodyPr wrap="square" rtlCol="0">
            <a:spAutoFit/>
          </a:bodyPr>
          <a:lstStyle/>
          <a:p>
            <a:pPr algn="ctr"/>
            <a:r>
              <a:rPr lang="es-CR" sz="2400" b="1" dirty="0"/>
              <a:t>4 ROBLES:</a:t>
            </a:r>
          </a:p>
          <a:p>
            <a:pPr algn="ctr"/>
            <a:endParaRPr lang="es-CR" sz="2400" b="1" dirty="0"/>
          </a:p>
          <a:p>
            <a:pPr algn="ctr"/>
            <a:endParaRPr lang="es-CR" sz="2400" b="1" dirty="0"/>
          </a:p>
          <a:p>
            <a:pPr algn="ctr"/>
            <a:r>
              <a:rPr lang="es-CR" sz="2400" b="1" dirty="0"/>
              <a:t>Inversión pública</a:t>
            </a:r>
          </a:p>
          <a:p>
            <a:pPr algn="ctr"/>
            <a:endParaRPr lang="es-CR" sz="2400" b="1" dirty="0"/>
          </a:p>
          <a:p>
            <a:pPr algn="ctr"/>
            <a:r>
              <a:rPr lang="es-CR" sz="2400" b="1" dirty="0"/>
              <a:t>Inversión privada</a:t>
            </a:r>
          </a:p>
          <a:p>
            <a:pPr algn="ctr"/>
            <a:endParaRPr lang="es-CR" sz="2400" b="1" dirty="0"/>
          </a:p>
          <a:p>
            <a:pPr algn="ctr"/>
            <a:endParaRPr lang="es-CR" sz="2400" b="1" dirty="0"/>
          </a:p>
          <a:p>
            <a:pPr algn="ctr"/>
            <a:r>
              <a:rPr lang="es-CR" sz="2400" b="1" dirty="0"/>
              <a:t>Cuidar el bolsillo de la gente </a:t>
            </a:r>
          </a:p>
          <a:p>
            <a:pPr algn="ctr"/>
            <a:endParaRPr lang="es-CR" sz="2400" b="1" dirty="0"/>
          </a:p>
          <a:p>
            <a:pPr algn="ctr"/>
            <a:r>
              <a:rPr lang="es-CR" sz="2400" b="1" dirty="0"/>
              <a:t>Estímulo a la contratación de personal</a:t>
            </a:r>
          </a:p>
        </p:txBody>
      </p:sp>
      <p:pic>
        <p:nvPicPr>
          <p:cNvPr id="7" name="Imagen 6">
            <a:extLst>
              <a:ext uri="{FF2B5EF4-FFF2-40B4-BE49-F238E27FC236}">
                <a16:creationId xmlns:a16="http://schemas.microsoft.com/office/drawing/2014/main" id="{FDB67F40-7198-4DFB-9E53-106E0B29F442}"/>
              </a:ext>
            </a:extLst>
          </p:cNvPr>
          <p:cNvPicPr>
            <a:picLocks noChangeAspect="1"/>
          </p:cNvPicPr>
          <p:nvPr/>
        </p:nvPicPr>
        <p:blipFill>
          <a:blip r:embed="rId4"/>
          <a:stretch>
            <a:fillRect/>
          </a:stretch>
        </p:blipFill>
        <p:spPr>
          <a:xfrm>
            <a:off x="4907714" y="4218571"/>
            <a:ext cx="1235035" cy="825882"/>
          </a:xfrm>
          <a:prstGeom prst="rect">
            <a:avLst/>
          </a:prstGeom>
        </p:spPr>
      </p:pic>
      <p:pic>
        <p:nvPicPr>
          <p:cNvPr id="8" name="Imagen 7">
            <a:extLst>
              <a:ext uri="{FF2B5EF4-FFF2-40B4-BE49-F238E27FC236}">
                <a16:creationId xmlns:a16="http://schemas.microsoft.com/office/drawing/2014/main" id="{08E40CD5-2023-4EF9-88A9-2E59BDD90493}"/>
              </a:ext>
            </a:extLst>
          </p:cNvPr>
          <p:cNvPicPr>
            <a:picLocks noChangeAspect="1"/>
          </p:cNvPicPr>
          <p:nvPr/>
        </p:nvPicPr>
        <p:blipFill>
          <a:blip r:embed="rId5"/>
          <a:stretch>
            <a:fillRect/>
          </a:stretch>
        </p:blipFill>
        <p:spPr>
          <a:xfrm rot="5400000">
            <a:off x="6201919" y="2441208"/>
            <a:ext cx="516382" cy="906286"/>
          </a:xfrm>
          <a:prstGeom prst="rect">
            <a:avLst/>
          </a:prstGeom>
        </p:spPr>
      </p:pic>
      <p:pic>
        <p:nvPicPr>
          <p:cNvPr id="9" name="Imagen 8">
            <a:extLst>
              <a:ext uri="{FF2B5EF4-FFF2-40B4-BE49-F238E27FC236}">
                <a16:creationId xmlns:a16="http://schemas.microsoft.com/office/drawing/2014/main" id="{C9E909BF-8705-43A0-AEF3-61CB50003CBC}"/>
              </a:ext>
            </a:extLst>
          </p:cNvPr>
          <p:cNvPicPr>
            <a:picLocks noChangeAspect="1"/>
          </p:cNvPicPr>
          <p:nvPr/>
        </p:nvPicPr>
        <p:blipFill>
          <a:blip r:embed="rId6"/>
          <a:stretch>
            <a:fillRect/>
          </a:stretch>
        </p:blipFill>
        <p:spPr>
          <a:xfrm>
            <a:off x="6006967" y="3198308"/>
            <a:ext cx="533067" cy="928746"/>
          </a:xfrm>
          <a:prstGeom prst="rect">
            <a:avLst/>
          </a:prstGeom>
        </p:spPr>
      </p:pic>
      <p:pic>
        <p:nvPicPr>
          <p:cNvPr id="10" name="Imagen 9">
            <a:extLst>
              <a:ext uri="{FF2B5EF4-FFF2-40B4-BE49-F238E27FC236}">
                <a16:creationId xmlns:a16="http://schemas.microsoft.com/office/drawing/2014/main" id="{B5866C91-C7FD-45D1-A539-89ABDDC03A2B}"/>
              </a:ext>
            </a:extLst>
          </p:cNvPr>
          <p:cNvPicPr>
            <a:picLocks noChangeAspect="1"/>
          </p:cNvPicPr>
          <p:nvPr/>
        </p:nvPicPr>
        <p:blipFill>
          <a:blip r:embed="rId7"/>
          <a:stretch>
            <a:fillRect/>
          </a:stretch>
        </p:blipFill>
        <p:spPr>
          <a:xfrm>
            <a:off x="4773136" y="5098500"/>
            <a:ext cx="752096" cy="728046"/>
          </a:xfrm>
          <a:prstGeom prst="rect">
            <a:avLst/>
          </a:prstGeom>
        </p:spPr>
      </p:pic>
      <p:cxnSp>
        <p:nvCxnSpPr>
          <p:cNvPr id="12" name="Conector recto 11">
            <a:extLst>
              <a:ext uri="{FF2B5EF4-FFF2-40B4-BE49-F238E27FC236}">
                <a16:creationId xmlns:a16="http://schemas.microsoft.com/office/drawing/2014/main" id="{A588B4CB-AE1C-432A-BF74-754E5F326B94}"/>
              </a:ext>
            </a:extLst>
          </p:cNvPr>
          <p:cNvCxnSpPr>
            <a:cxnSpLocks/>
          </p:cNvCxnSpPr>
          <p:nvPr/>
        </p:nvCxnSpPr>
        <p:spPr>
          <a:xfrm>
            <a:off x="4657955" y="1546668"/>
            <a:ext cx="0" cy="4796926"/>
          </a:xfrm>
          <a:prstGeom prst="line">
            <a:avLst/>
          </a:prstGeom>
          <a:ln w="28575">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A27AF492-FF17-474C-B438-C4A0A58B97DA}"/>
              </a:ext>
            </a:extLst>
          </p:cNvPr>
          <p:cNvSpPr txBox="1"/>
          <p:nvPr/>
        </p:nvSpPr>
        <p:spPr>
          <a:xfrm>
            <a:off x="184736" y="5697263"/>
            <a:ext cx="4334770" cy="646331"/>
          </a:xfrm>
          <a:prstGeom prst="rect">
            <a:avLst/>
          </a:prstGeom>
          <a:noFill/>
        </p:spPr>
        <p:txBody>
          <a:bodyPr wrap="square" rtlCol="0">
            <a:spAutoFit/>
          </a:bodyPr>
          <a:lstStyle/>
          <a:p>
            <a:pPr algn="ctr"/>
            <a:r>
              <a:rPr lang="es-CR" b="1" dirty="0">
                <a:solidFill>
                  <a:schemeClr val="accent6"/>
                </a:solidFill>
              </a:rPr>
              <a:t>CONSEJO ECONÓMICO </a:t>
            </a:r>
          </a:p>
          <a:p>
            <a:pPr algn="ctr"/>
            <a:r>
              <a:rPr lang="es-CR" b="1" dirty="0">
                <a:solidFill>
                  <a:schemeClr val="accent6"/>
                </a:solidFill>
              </a:rPr>
              <a:t>AMPLIADO</a:t>
            </a:r>
          </a:p>
        </p:txBody>
      </p:sp>
      <p:sp>
        <p:nvSpPr>
          <p:cNvPr id="16" name="CuadroTexto 15">
            <a:extLst>
              <a:ext uri="{FF2B5EF4-FFF2-40B4-BE49-F238E27FC236}">
                <a16:creationId xmlns:a16="http://schemas.microsoft.com/office/drawing/2014/main" id="{7205F781-51BA-4B0E-A2C4-FF3E30DA742F}"/>
              </a:ext>
            </a:extLst>
          </p:cNvPr>
          <p:cNvSpPr txBox="1"/>
          <p:nvPr/>
        </p:nvSpPr>
        <p:spPr>
          <a:xfrm>
            <a:off x="6096000" y="5894653"/>
            <a:ext cx="4179447" cy="369332"/>
          </a:xfrm>
          <a:prstGeom prst="rect">
            <a:avLst/>
          </a:prstGeom>
          <a:noFill/>
        </p:spPr>
        <p:txBody>
          <a:bodyPr wrap="square" rtlCol="0">
            <a:spAutoFit/>
          </a:bodyPr>
          <a:lstStyle/>
          <a:p>
            <a:pPr algn="ctr"/>
            <a:r>
              <a:rPr lang="es-CR" b="1" dirty="0">
                <a:solidFill>
                  <a:schemeClr val="accent6"/>
                </a:solidFill>
              </a:rPr>
              <a:t>COMUNICACIÓN POLÍTICA</a:t>
            </a:r>
          </a:p>
        </p:txBody>
      </p:sp>
    </p:spTree>
    <p:extLst>
      <p:ext uri="{BB962C8B-B14F-4D97-AF65-F5344CB8AC3E}">
        <p14:creationId xmlns:p14="http://schemas.microsoft.com/office/powerpoint/2010/main" val="421696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12D2B77-8E6A-4A37-A29E-2DC7A8B58FD7}"/>
              </a:ext>
            </a:extLst>
          </p:cNvPr>
          <p:cNvSpPr>
            <a:spLocks noGrp="1" noChangeArrowheads="1"/>
          </p:cNvSpPr>
          <p:nvPr>
            <p:ph idx="1"/>
          </p:nvPr>
        </p:nvSpPr>
        <p:spPr bwMode="auto">
          <a:xfrm>
            <a:off x="4218710" y="251207"/>
            <a:ext cx="6827980"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1pPr>
            <a:lvl2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2pPr>
            <a:lvl3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3pPr>
            <a:lvl4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4pPr>
            <a:lvl5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 pos="560546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Introducción</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DIAGNÓSTICO DE LA SITUACIÓN SOCIOECONÓMICA DE COSTA RICA</a:t>
            </a:r>
            <a:endParaRPr kumimoji="0" lang="es-CR" altLang="es-CR" sz="800" b="1" i="0" strike="noStrike" cap="none" normalizeH="0" baseline="0" dirty="0">
              <a:ln>
                <a:noFill/>
              </a:ln>
              <a:solidFill>
                <a:schemeClr val="tx1"/>
              </a:solidFill>
              <a:effectLst/>
              <a:latin typeface="Abadi" panose="020B0604020104020204" pitchFamily="34" charset="0"/>
            </a:endParaRPr>
          </a:p>
          <a:p>
            <a:pPr>
              <a:lnSpc>
                <a:spcPct val="100000"/>
              </a:lnSpc>
            </a:pPr>
            <a:r>
              <a:rPr kumimoji="0" lang="es-CR" altLang="es-CR" sz="1100" b="0" i="0" strike="noStrike" cap="none" normalizeH="0" baseline="0" dirty="0">
                <a:ln>
                  <a:noFill/>
                </a:ln>
                <a:solidFill>
                  <a:srgbClr val="0563C1"/>
                </a:solidFill>
                <a:effectLst/>
                <a:latin typeface="Abadi" panose="020B0604020104020204" pitchFamily="34" charset="0"/>
                <a:ea typeface="Garamond" panose="02020404030301010803" pitchFamily="18" charset="0"/>
                <a:cs typeface="Garamond" panose="02020404030301010803" pitchFamily="18" charset="0"/>
              </a:rPr>
              <a:t>Evolución de la producción nacional bajo un contexto mundial y local complejo</a:t>
            </a:r>
            <a:endParaRPr kumimoji="0" lang="es-CR" altLang="es-CR" sz="800" b="0" i="0" strike="noStrike" cap="none" normalizeH="0" baseline="0" dirty="0">
              <a:ln>
                <a:noFill/>
              </a:ln>
              <a:solidFill>
                <a:schemeClr val="tx1"/>
              </a:solidFill>
              <a:effectLst/>
              <a:latin typeface="Abadi" panose="020B0604020104020204" pitchFamily="34" charset="0"/>
            </a:endParaRPr>
          </a:p>
          <a:p>
            <a:pPr>
              <a:lnSpc>
                <a:spcPct val="100000"/>
              </a:lnSpc>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Productividad e inclusión</a:t>
            </a:r>
            <a:endParaRPr kumimoji="0" lang="es-CR" altLang="es-CR" sz="800" b="0" i="0" strike="noStrike" cap="none" normalizeH="0" baseline="0" dirty="0">
              <a:ln>
                <a:noFill/>
              </a:ln>
              <a:solidFill>
                <a:schemeClr val="tx1"/>
              </a:solidFill>
              <a:effectLst/>
              <a:latin typeface="Abadi" panose="020B0604020104020204" pitchFamily="34" charset="0"/>
            </a:endParaRPr>
          </a:p>
          <a:p>
            <a:pPr>
              <a:lnSpc>
                <a:spcPct val="100000"/>
              </a:lnSpc>
            </a:pPr>
            <a:r>
              <a:rPr kumimoji="0" lang="es-CR" altLang="es-CR" sz="1100" b="0" i="0" strike="noStrike" cap="none" normalizeH="0" baseline="0" dirty="0">
                <a:ln>
                  <a:noFill/>
                </a:ln>
                <a:solidFill>
                  <a:srgbClr val="0563C1"/>
                </a:solidFill>
                <a:effectLst/>
                <a:latin typeface="Abadi" panose="020B0604020104020204" pitchFamily="34" charset="0"/>
                <a:ea typeface="Garamond" panose="02020404030301010803" pitchFamily="18" charset="0"/>
                <a:cs typeface="Garamond" panose="02020404030301010803" pitchFamily="18" charset="0"/>
              </a:rPr>
              <a:t>Un estadio demográfico favorable para potenciar el desarrollo del país</a:t>
            </a:r>
            <a:endParaRPr kumimoji="0" lang="es-CR" altLang="es-CR" sz="800" b="0" i="0" strike="noStrike" cap="none" normalizeH="0" baseline="0" dirty="0">
              <a:ln>
                <a:noFill/>
              </a:ln>
              <a:solidFill>
                <a:schemeClr val="tx1"/>
              </a:solidFill>
              <a:effectLst/>
              <a:latin typeface="Abadi" panose="020B0604020104020204" pitchFamily="34" charset="0"/>
            </a:endParaRPr>
          </a:p>
          <a:p>
            <a:pPr>
              <a:lnSpc>
                <a:spcPct val="100000"/>
              </a:lnSpc>
            </a:pPr>
            <a:r>
              <a:rPr kumimoji="0" lang="es-CR" altLang="es-CR" sz="1100" b="0" i="0" strike="noStrike" cap="none" normalizeH="0" baseline="0" dirty="0">
                <a:ln>
                  <a:noFill/>
                </a:ln>
                <a:solidFill>
                  <a:srgbClr val="0563C1"/>
                </a:solidFill>
                <a:effectLst/>
                <a:latin typeface="Abadi" panose="020B0604020104020204" pitchFamily="34" charset="0"/>
                <a:ea typeface="Garamond" panose="02020404030301010803" pitchFamily="18" charset="0"/>
                <a:cs typeface="Garamond" panose="02020404030301010803" pitchFamily="18" charset="0"/>
              </a:rPr>
              <a:t>El reto de generar más y mejores empleos</a:t>
            </a:r>
            <a:endParaRPr kumimoji="0" lang="es-CR" altLang="es-CR" sz="800" b="0" i="0" strike="noStrike" cap="none" normalizeH="0" baseline="0" dirty="0">
              <a:ln>
                <a:noFill/>
              </a:ln>
              <a:solidFill>
                <a:schemeClr val="tx1"/>
              </a:solidFill>
              <a:effectLst/>
              <a:latin typeface="Abadi" panose="020B0604020104020204" pitchFamily="34" charset="0"/>
            </a:endParaRPr>
          </a:p>
          <a:p>
            <a:pPr>
              <a:lnSpc>
                <a:spcPct val="100000"/>
              </a:lnSpc>
            </a:pPr>
            <a:r>
              <a:rPr kumimoji="0" lang="es-CR" altLang="es-CR" sz="1100" b="0" i="0" strike="noStrike" cap="none" normalizeH="0" baseline="0" dirty="0">
                <a:ln>
                  <a:noFill/>
                </a:ln>
                <a:solidFill>
                  <a:srgbClr val="0563C1"/>
                </a:solidFill>
                <a:effectLst/>
                <a:latin typeface="Abadi" panose="020B0604020104020204" pitchFamily="34" charset="0"/>
                <a:ea typeface="Garamond" panose="02020404030301010803" pitchFamily="18" charset="0"/>
                <a:cs typeface="Garamond" panose="02020404030301010803" pitchFamily="18" charset="0"/>
              </a:rPr>
              <a:t>Persisten retos sociales con brechas territoriales (usar infografía)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LOS TRES PILARES DE LA ESTRATEGIA DE ESTRATEGIA NACIONAL DE CRECIMIENTO, EMPLEO Y BIENESTAR</a:t>
            </a:r>
            <a:endParaRPr kumimoji="0" lang="es-CR" altLang="es-CR" sz="800" b="1"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Estabilidad para la generación de empleo</a:t>
            </a:r>
            <a:endParaRPr kumimoji="0" lang="es-CR" altLang="es-CR" sz="800" b="1"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Estabilidad económica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1.1.1.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Estabilidad de precios y externa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1.1.2.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Consolidación fiscal</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1.1.3.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Estabilidad financiera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Inversión pública</a:t>
            </a:r>
            <a:endParaRPr kumimoji="0" lang="es-CR" altLang="es-CR" sz="800" b="1"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Productividad</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Acceso al crédito y disminución de costos financieros</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Estímulo a la contratación de personas</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Disminución de tarifas eléctricas</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1.3.4.</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Profundización de comercio internacional</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1.3.5.</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Regulación y Simplificación de trámites</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1.3.6.</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Competencia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1.4.</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Acciones para sectores específicos</a:t>
            </a:r>
            <a:endParaRPr kumimoji="0" lang="es-CR" altLang="es-CR" sz="800" b="1"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1.4.1.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MIPYMES</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1.4.2.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Turismo</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1.4.3.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Agricultura y ganadería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1.4.4.</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Pesca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Educación y Formación para el trabajo</a:t>
            </a:r>
            <a:endParaRPr kumimoji="0" lang="es-CR" altLang="es-CR" sz="800" b="1"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2.1.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Alianza para el Bilingüismo</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2.2.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Educación técnica</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2.3.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Educación para el </a:t>
            </a:r>
            <a:r>
              <a:rPr kumimoji="0" lang="es-CR" altLang="es-CR" sz="1100" b="0" i="0" strike="noStrike" cap="none" normalizeH="0" baseline="0" dirty="0" err="1">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emprendedurismo</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Políticas Activas para el Mercado de Trabajo</a:t>
            </a:r>
            <a:endParaRPr kumimoji="0" lang="es-CR" altLang="es-CR" sz="800" b="1"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3.1.</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Ampliación de la cobertura de la Red Nacional de Cuido y Desarrollo Infantil e incorporación de mujeres y familias de ingresos medios.</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3.2.</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Puente al Trabajo</a:t>
            </a:r>
            <a:endParaRPr kumimoji="0" lang="es-CR" altLang="es-CR" sz="800" b="0" i="0"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3.3.</a:t>
            </a:r>
            <a:r>
              <a:rPr kumimoji="0" lang="es-CR" altLang="es-CR" sz="1100" b="0" i="0" strike="noStrike" cap="none" normalizeH="0" baseline="0" dirty="0">
                <a:ln>
                  <a:noFill/>
                </a:ln>
                <a:solidFill>
                  <a:schemeClr val="tx1"/>
                </a:solidFill>
                <a:effectLst/>
                <a:latin typeface="Abadi" panose="020B0604020104020204" pitchFamily="34" charset="0"/>
                <a:ea typeface="Times New Roman" panose="02020603050405020304" pitchFamily="18" charset="0"/>
                <a:cs typeface="Times New Roman" panose="02020603050405020304" pitchFamily="18" charset="0"/>
              </a:rPr>
              <a:t>	</a:t>
            </a:r>
            <a:r>
              <a:rPr kumimoji="0" lang="es-CR" altLang="es-CR" sz="1100" b="0"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Sistema Nacional de Empleo</a:t>
            </a:r>
          </a:p>
          <a:p>
            <a:pPr marL="0" marR="0" lvl="0" indent="0" algn="l" defTabSz="914400" rtl="0" eaLnBrk="0" fontAlgn="base" latinLnBrk="0" hangingPunct="0">
              <a:lnSpc>
                <a:spcPct val="100000"/>
              </a:lnSpc>
              <a:spcBef>
                <a:spcPct val="0"/>
              </a:spcBef>
              <a:spcAft>
                <a:spcPct val="0"/>
              </a:spcAft>
              <a:buClrTx/>
              <a:buSzTx/>
              <a:buFontTx/>
              <a:buNone/>
              <a:tabLst>
                <a:tab pos="698500" algn="l"/>
                <a:tab pos="5605463" algn="r"/>
              </a:tabLst>
            </a:pPr>
            <a:r>
              <a:rPr kumimoji="0" lang="es-CR" altLang="es-CR" sz="1100" b="1" i="0" strike="noStrike" cap="none" normalizeH="0" baseline="0" dirty="0">
                <a:ln>
                  <a:noFill/>
                </a:ln>
                <a:solidFill>
                  <a:srgbClr val="0563C1"/>
                </a:solidFill>
                <a:effectLst/>
                <a:latin typeface="Abadi" panose="020B0604020104020204" pitchFamily="34" charset="0"/>
                <a:ea typeface="Calibri" panose="020F0502020204030204" pitchFamily="34" charset="0"/>
                <a:cs typeface="Times New Roman" panose="02020603050405020304" pitchFamily="18" charset="0"/>
              </a:rPr>
              <a:t>MODELO DE GESTIÓN, COORDINACIÓN Y SEGUIMIENTO</a:t>
            </a:r>
            <a:r>
              <a:rPr kumimoji="0" lang="es-CR" altLang="es-CR" sz="800" b="1" i="0" strike="noStrike" cap="none" normalizeH="0" baseline="0" dirty="0">
                <a:ln>
                  <a:noFill/>
                </a:ln>
                <a:solidFill>
                  <a:schemeClr val="tx1"/>
                </a:solidFill>
                <a:effectLst/>
                <a:latin typeface="Abadi" panose="020B0604020104020204" pitchFamily="34" charset="0"/>
              </a:rPr>
              <a:t> </a:t>
            </a:r>
            <a:endParaRPr kumimoji="0" lang="es-CR" altLang="es-CR" sz="1800" b="1" i="0" strike="noStrike" cap="none" normalizeH="0" baseline="0" dirty="0">
              <a:ln>
                <a:noFill/>
              </a:ln>
              <a:solidFill>
                <a:schemeClr val="tx1"/>
              </a:solidFill>
              <a:effectLst/>
              <a:latin typeface="Abadi" panose="020B0604020104020204" pitchFamily="34" charset="0"/>
            </a:endParaRPr>
          </a:p>
        </p:txBody>
      </p:sp>
      <p:pic>
        <p:nvPicPr>
          <p:cNvPr id="5" name="Imagen 4">
            <a:extLst>
              <a:ext uri="{FF2B5EF4-FFF2-40B4-BE49-F238E27FC236}">
                <a16:creationId xmlns:a16="http://schemas.microsoft.com/office/drawing/2014/main" id="{F4406504-B5F0-447F-A65A-F83B9F15324D}"/>
              </a:ext>
            </a:extLst>
          </p:cNvPr>
          <p:cNvPicPr>
            <a:picLocks noChangeAspect="1"/>
          </p:cNvPicPr>
          <p:nvPr/>
        </p:nvPicPr>
        <p:blipFill>
          <a:blip r:embed="rId2"/>
          <a:stretch>
            <a:fillRect/>
          </a:stretch>
        </p:blipFill>
        <p:spPr>
          <a:xfrm>
            <a:off x="389626" y="1503229"/>
            <a:ext cx="3414056" cy="3999323"/>
          </a:xfrm>
          <a:prstGeom prst="rect">
            <a:avLst/>
          </a:prstGeom>
        </p:spPr>
      </p:pic>
    </p:spTree>
    <p:extLst>
      <p:ext uri="{BB962C8B-B14F-4D97-AF65-F5344CB8AC3E}">
        <p14:creationId xmlns:p14="http://schemas.microsoft.com/office/powerpoint/2010/main" val="124190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7F82C-4B02-47DD-A1EC-C2784215C921}"/>
              </a:ext>
            </a:extLst>
          </p:cNvPr>
          <p:cNvSpPr>
            <a:spLocks noGrp="1"/>
          </p:cNvSpPr>
          <p:nvPr>
            <p:ph type="title"/>
          </p:nvPr>
        </p:nvSpPr>
        <p:spPr>
          <a:xfrm>
            <a:off x="762317" y="14143"/>
            <a:ext cx="10515600" cy="1325563"/>
          </a:xfrm>
        </p:spPr>
        <p:txBody>
          <a:bodyPr/>
          <a:lstStyle/>
          <a:p>
            <a:pPr algn="ctr"/>
            <a:r>
              <a:rPr lang="es-CR" b="1" dirty="0">
                <a:solidFill>
                  <a:srgbClr val="2564A1"/>
                </a:solidFill>
                <a:effectLst>
                  <a:outerShdw blurRad="38100" dist="38100" dir="2700000" algn="tl">
                    <a:srgbClr val="000000">
                      <a:alpha val="43137"/>
                    </a:srgbClr>
                  </a:outerShdw>
                </a:effectLst>
              </a:rPr>
              <a:t>Inversión pública 2019-2022 </a:t>
            </a:r>
          </a:p>
        </p:txBody>
      </p:sp>
      <p:graphicFrame>
        <p:nvGraphicFramePr>
          <p:cNvPr id="4" name="Gráfico 3">
            <a:extLst>
              <a:ext uri="{FF2B5EF4-FFF2-40B4-BE49-F238E27FC236}">
                <a16:creationId xmlns:a16="http://schemas.microsoft.com/office/drawing/2014/main" id="{6CF532FC-7B5C-4A58-A2B6-22FF012DA5BB}"/>
              </a:ext>
            </a:extLst>
          </p:cNvPr>
          <p:cNvGraphicFramePr/>
          <p:nvPr>
            <p:extLst>
              <p:ext uri="{D42A27DB-BD31-4B8C-83A1-F6EECF244321}">
                <p14:modId xmlns:p14="http://schemas.microsoft.com/office/powerpoint/2010/main" val="2468026528"/>
              </p:ext>
            </p:extLst>
          </p:nvPr>
        </p:nvGraphicFramePr>
        <p:xfrm>
          <a:off x="838200" y="3649980"/>
          <a:ext cx="4572000" cy="2842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F516A7B6-6797-47C2-95F6-1D28BE584C9F}"/>
              </a:ext>
            </a:extLst>
          </p:cNvPr>
          <p:cNvGraphicFramePr>
            <a:graphicFrameLocks noGrp="1"/>
          </p:cNvGraphicFramePr>
          <p:nvPr>
            <p:extLst>
              <p:ext uri="{D42A27DB-BD31-4B8C-83A1-F6EECF244321}">
                <p14:modId xmlns:p14="http://schemas.microsoft.com/office/powerpoint/2010/main" val="2168400803"/>
              </p:ext>
            </p:extLst>
          </p:nvPr>
        </p:nvGraphicFramePr>
        <p:xfrm>
          <a:off x="7394676" y="4276153"/>
          <a:ext cx="4105073" cy="2216722"/>
        </p:xfrm>
        <a:graphic>
          <a:graphicData uri="http://schemas.openxmlformats.org/drawingml/2006/table">
            <a:tbl>
              <a:tblPr firstRow="1" firstCol="1" bandRow="1">
                <a:tableStyleId>{5C22544A-7EE6-4342-B048-85BDC9FD1C3A}</a:tableStyleId>
              </a:tblPr>
              <a:tblGrid>
                <a:gridCol w="1760255">
                  <a:extLst>
                    <a:ext uri="{9D8B030D-6E8A-4147-A177-3AD203B41FA5}">
                      <a16:colId xmlns:a16="http://schemas.microsoft.com/office/drawing/2014/main" val="2399584467"/>
                    </a:ext>
                  </a:extLst>
                </a:gridCol>
                <a:gridCol w="1465511">
                  <a:extLst>
                    <a:ext uri="{9D8B030D-6E8A-4147-A177-3AD203B41FA5}">
                      <a16:colId xmlns:a16="http://schemas.microsoft.com/office/drawing/2014/main" val="3609160774"/>
                    </a:ext>
                  </a:extLst>
                </a:gridCol>
                <a:gridCol w="879307">
                  <a:extLst>
                    <a:ext uri="{9D8B030D-6E8A-4147-A177-3AD203B41FA5}">
                      <a16:colId xmlns:a16="http://schemas.microsoft.com/office/drawing/2014/main" val="3515465401"/>
                    </a:ext>
                  </a:extLst>
                </a:gridCol>
              </a:tblGrid>
              <a:tr h="90170">
                <a:tc>
                  <a:txBody>
                    <a:bodyPr/>
                    <a:lstStyle/>
                    <a:p>
                      <a:pPr algn="ctr">
                        <a:lnSpc>
                          <a:spcPct val="107000"/>
                        </a:lnSpc>
                        <a:spcAft>
                          <a:spcPts val="0"/>
                        </a:spcAft>
                      </a:pPr>
                      <a:r>
                        <a:rPr lang="es-CR" sz="1100" dirty="0">
                          <a:effectLst/>
                        </a:rPr>
                        <a:t>Sector</a:t>
                      </a:r>
                      <a:endParaRPr lang="es-C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R" sz="1100">
                          <a:effectLst/>
                        </a:rPr>
                        <a:t>Monto</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R" sz="1100">
                          <a:effectLst/>
                        </a:rPr>
                        <a:t>% PIB</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66421166"/>
                  </a:ext>
                </a:extLst>
              </a:tr>
              <a:tr h="190500">
                <a:tc>
                  <a:txBody>
                    <a:bodyPr/>
                    <a:lstStyle/>
                    <a:p>
                      <a:pPr>
                        <a:lnSpc>
                          <a:spcPct val="107000"/>
                        </a:lnSpc>
                        <a:spcAft>
                          <a:spcPts val="0"/>
                        </a:spcAft>
                      </a:pPr>
                      <a:r>
                        <a:rPr lang="es-CR" sz="1100">
                          <a:effectLst/>
                        </a:rPr>
                        <a:t>Total</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5.038.882,27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12,57%</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7261389"/>
                  </a:ext>
                </a:extLst>
              </a:tr>
              <a:tr h="190500">
                <a:tc>
                  <a:txBody>
                    <a:bodyPr/>
                    <a:lstStyle/>
                    <a:p>
                      <a:pPr indent="139700">
                        <a:lnSpc>
                          <a:spcPct val="107000"/>
                        </a:lnSpc>
                        <a:spcAft>
                          <a:spcPts val="0"/>
                        </a:spcAft>
                      </a:pPr>
                      <a:r>
                        <a:rPr lang="es-CR" sz="1100">
                          <a:effectLst/>
                        </a:rPr>
                        <a:t>Transportes</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1.902.338,30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4,75%</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93272525"/>
                  </a:ext>
                </a:extLst>
              </a:tr>
              <a:tr h="190500">
                <a:tc>
                  <a:txBody>
                    <a:bodyPr/>
                    <a:lstStyle/>
                    <a:p>
                      <a:pPr indent="139700">
                        <a:lnSpc>
                          <a:spcPct val="107000"/>
                        </a:lnSpc>
                        <a:spcAft>
                          <a:spcPts val="0"/>
                        </a:spcAft>
                      </a:pPr>
                      <a:r>
                        <a:rPr lang="es-CR" sz="1100">
                          <a:effectLst/>
                        </a:rPr>
                        <a:t>Salud</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1.401.505,02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3,50%</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41927124"/>
                  </a:ext>
                </a:extLst>
              </a:tr>
              <a:tr h="190500">
                <a:tc>
                  <a:txBody>
                    <a:bodyPr/>
                    <a:lstStyle/>
                    <a:p>
                      <a:pPr indent="139700">
                        <a:lnSpc>
                          <a:spcPct val="107000"/>
                        </a:lnSpc>
                        <a:spcAft>
                          <a:spcPts val="0"/>
                        </a:spcAft>
                      </a:pPr>
                      <a:r>
                        <a:rPr lang="es-CR" sz="1100">
                          <a:effectLst/>
                        </a:rPr>
                        <a:t>Ambiente y energía</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638.107,11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1,59%</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66769433"/>
                  </a:ext>
                </a:extLst>
              </a:tr>
              <a:tr h="190500">
                <a:tc>
                  <a:txBody>
                    <a:bodyPr/>
                    <a:lstStyle/>
                    <a:p>
                      <a:pPr indent="139700">
                        <a:lnSpc>
                          <a:spcPct val="107000"/>
                        </a:lnSpc>
                        <a:spcAft>
                          <a:spcPts val="0"/>
                        </a:spcAft>
                      </a:pPr>
                      <a:r>
                        <a:rPr lang="es-CR" sz="1100">
                          <a:effectLst/>
                        </a:rPr>
                        <a:t>Vivienda</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544.215,73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1,36%</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62016725"/>
                  </a:ext>
                </a:extLst>
              </a:tr>
              <a:tr h="190500">
                <a:tc>
                  <a:txBody>
                    <a:bodyPr/>
                    <a:lstStyle/>
                    <a:p>
                      <a:pPr indent="139700">
                        <a:lnSpc>
                          <a:spcPct val="107000"/>
                        </a:lnSpc>
                        <a:spcAft>
                          <a:spcPts val="0"/>
                        </a:spcAft>
                      </a:pPr>
                      <a:r>
                        <a:rPr lang="es-CR" sz="1100">
                          <a:effectLst/>
                        </a:rPr>
                        <a:t>Educación</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381.774,00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0,95%</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80190702"/>
                  </a:ext>
                </a:extLst>
              </a:tr>
              <a:tr h="190500">
                <a:tc>
                  <a:txBody>
                    <a:bodyPr/>
                    <a:lstStyle/>
                    <a:p>
                      <a:pPr indent="139700">
                        <a:lnSpc>
                          <a:spcPct val="107000"/>
                        </a:lnSpc>
                        <a:spcAft>
                          <a:spcPts val="0"/>
                        </a:spcAft>
                      </a:pPr>
                      <a:r>
                        <a:rPr lang="es-CR" sz="1100">
                          <a:effectLst/>
                        </a:rPr>
                        <a:t>Agropecuario y pesca</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75.085,13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0,19%</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13663508"/>
                  </a:ext>
                </a:extLst>
              </a:tr>
              <a:tr h="190500">
                <a:tc>
                  <a:txBody>
                    <a:bodyPr/>
                    <a:lstStyle/>
                    <a:p>
                      <a:pPr indent="139700">
                        <a:lnSpc>
                          <a:spcPct val="107000"/>
                        </a:lnSpc>
                        <a:spcAft>
                          <a:spcPts val="0"/>
                        </a:spcAft>
                      </a:pPr>
                      <a:r>
                        <a:rPr lang="es-CR" sz="1100">
                          <a:effectLst/>
                        </a:rPr>
                        <a:t>Comercio</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62.090,21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0,15%</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462960"/>
                  </a:ext>
                </a:extLst>
              </a:tr>
              <a:tr h="190500">
                <a:tc>
                  <a:txBody>
                    <a:bodyPr/>
                    <a:lstStyle/>
                    <a:p>
                      <a:pPr indent="139700">
                        <a:lnSpc>
                          <a:spcPct val="107000"/>
                        </a:lnSpc>
                        <a:spcAft>
                          <a:spcPts val="0"/>
                        </a:spcAft>
                      </a:pPr>
                      <a:r>
                        <a:rPr lang="es-CR" sz="1100">
                          <a:effectLst/>
                        </a:rPr>
                        <a:t>Seguridad Humana</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24.961,25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0,06%</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30641512"/>
                  </a:ext>
                </a:extLst>
              </a:tr>
              <a:tr h="190500">
                <a:tc>
                  <a:txBody>
                    <a:bodyPr/>
                    <a:lstStyle/>
                    <a:p>
                      <a:pPr indent="139700">
                        <a:lnSpc>
                          <a:spcPct val="107000"/>
                        </a:lnSpc>
                        <a:spcAft>
                          <a:spcPts val="0"/>
                        </a:spcAft>
                      </a:pPr>
                      <a:r>
                        <a:rPr lang="es-CR" sz="1100">
                          <a:effectLst/>
                        </a:rPr>
                        <a:t>Turismo</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           8.805,52 </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CR" sz="1100">
                          <a:effectLst/>
                        </a:rPr>
                        <a:t>0,02%</a:t>
                      </a:r>
                      <a:endParaRPr lang="es-C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27543526"/>
                  </a:ext>
                </a:extLst>
              </a:tr>
              <a:tr h="44450">
                <a:tc gridSpan="3">
                  <a:txBody>
                    <a:bodyPr/>
                    <a:lstStyle/>
                    <a:p>
                      <a:pPr>
                        <a:lnSpc>
                          <a:spcPct val="107000"/>
                        </a:lnSpc>
                        <a:spcAft>
                          <a:spcPts val="0"/>
                        </a:spcAft>
                      </a:pPr>
                      <a:r>
                        <a:rPr lang="es-CR" sz="900" dirty="0">
                          <a:effectLst/>
                        </a:rPr>
                        <a:t>Fuente: MIDEPLAN, 2019.</a:t>
                      </a:r>
                      <a:endParaRPr lang="es-C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525135683"/>
                  </a:ext>
                </a:extLst>
              </a:tr>
            </a:tbl>
          </a:graphicData>
        </a:graphic>
      </p:graphicFrame>
      <p:graphicFrame>
        <p:nvGraphicFramePr>
          <p:cNvPr id="6" name="Gráfico 5">
            <a:extLst>
              <a:ext uri="{FF2B5EF4-FFF2-40B4-BE49-F238E27FC236}">
                <a16:creationId xmlns:a16="http://schemas.microsoft.com/office/drawing/2014/main" id="{B85563D2-4471-43CF-950A-FE2B32476D3F}"/>
              </a:ext>
            </a:extLst>
          </p:cNvPr>
          <p:cNvGraphicFramePr/>
          <p:nvPr>
            <p:extLst>
              <p:ext uri="{D42A27DB-BD31-4B8C-83A1-F6EECF244321}">
                <p14:modId xmlns:p14="http://schemas.microsoft.com/office/powerpoint/2010/main" val="894406332"/>
              </p:ext>
            </p:extLst>
          </p:nvPr>
        </p:nvGraphicFramePr>
        <p:xfrm>
          <a:off x="762317" y="1130097"/>
          <a:ext cx="5158192" cy="2298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7473D9B0-7DA6-48BB-9ADD-EF6D6CBE8E98}"/>
              </a:ext>
            </a:extLst>
          </p:cNvPr>
          <p:cNvGraphicFramePr/>
          <p:nvPr>
            <p:extLst>
              <p:ext uri="{D42A27DB-BD31-4B8C-83A1-F6EECF244321}">
                <p14:modId xmlns:p14="http://schemas.microsoft.com/office/powerpoint/2010/main" val="3633780815"/>
              </p:ext>
            </p:extLst>
          </p:nvPr>
        </p:nvGraphicFramePr>
        <p:xfrm>
          <a:off x="7516588" y="1636896"/>
          <a:ext cx="4362709" cy="221672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BBCC6088-0F2D-4931-ADC6-3B4EF74F7661}"/>
              </a:ext>
            </a:extLst>
          </p:cNvPr>
          <p:cNvSpPr txBox="1"/>
          <p:nvPr/>
        </p:nvSpPr>
        <p:spPr>
          <a:xfrm>
            <a:off x="8460985" y="1095719"/>
            <a:ext cx="3038764" cy="369332"/>
          </a:xfrm>
          <a:prstGeom prst="rect">
            <a:avLst/>
          </a:prstGeom>
          <a:noFill/>
        </p:spPr>
        <p:txBody>
          <a:bodyPr wrap="square" rtlCol="0">
            <a:spAutoFit/>
          </a:bodyPr>
          <a:lstStyle/>
          <a:p>
            <a:r>
              <a:rPr lang="es-CR" dirty="0"/>
              <a:t>Empleos potenciales</a:t>
            </a:r>
          </a:p>
        </p:txBody>
      </p:sp>
      <p:sp>
        <p:nvSpPr>
          <p:cNvPr id="9" name="Elipse 8">
            <a:extLst>
              <a:ext uri="{FF2B5EF4-FFF2-40B4-BE49-F238E27FC236}">
                <a16:creationId xmlns:a16="http://schemas.microsoft.com/office/drawing/2014/main" id="{09C78BC8-17A6-4C15-8938-50CB08147179}"/>
              </a:ext>
            </a:extLst>
          </p:cNvPr>
          <p:cNvSpPr/>
          <p:nvPr/>
        </p:nvSpPr>
        <p:spPr>
          <a:xfrm>
            <a:off x="5457577" y="3402834"/>
            <a:ext cx="1774496" cy="87331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+ 5 billones</a:t>
            </a:r>
          </a:p>
        </p:txBody>
      </p:sp>
    </p:spTree>
    <p:extLst>
      <p:ext uri="{BB962C8B-B14F-4D97-AF65-F5344CB8AC3E}">
        <p14:creationId xmlns:p14="http://schemas.microsoft.com/office/powerpoint/2010/main" val="45434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A57FB-E9AA-4B51-9AF9-537BA711CB6E}"/>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Inversión pública</a:t>
            </a:r>
          </a:p>
        </p:txBody>
      </p:sp>
      <p:sp>
        <p:nvSpPr>
          <p:cNvPr id="3" name="Marcador de contenido 2">
            <a:extLst>
              <a:ext uri="{FF2B5EF4-FFF2-40B4-BE49-F238E27FC236}">
                <a16:creationId xmlns:a16="http://schemas.microsoft.com/office/drawing/2014/main" id="{AB464928-017B-4AA3-8230-D3882B2ECAB4}"/>
              </a:ext>
            </a:extLst>
          </p:cNvPr>
          <p:cNvSpPr>
            <a:spLocks noGrp="1"/>
          </p:cNvSpPr>
          <p:nvPr>
            <p:ph idx="1"/>
          </p:nvPr>
        </p:nvSpPr>
        <p:spPr>
          <a:xfrm>
            <a:off x="3121572" y="1825625"/>
            <a:ext cx="8232228" cy="4351338"/>
          </a:xfrm>
        </p:spPr>
        <p:txBody>
          <a:bodyPr>
            <a:normAutofit fontScale="92500"/>
          </a:bodyPr>
          <a:lstStyle/>
          <a:p>
            <a:pPr marL="0" indent="0">
              <a:buNone/>
            </a:pPr>
            <a:r>
              <a:rPr lang="es-CR" b="1" dirty="0"/>
              <a:t>Proyectos de Ley presentado:</a:t>
            </a:r>
          </a:p>
          <a:p>
            <a:r>
              <a:rPr lang="es-CR" dirty="0"/>
              <a:t>Proyecto de ley de transparencia en la ejecución de empréstitos públicos. Rigen los principios de la ley de contratación administrativa. Expediente 21.220</a:t>
            </a:r>
          </a:p>
          <a:p>
            <a:endParaRPr lang="es-CR" dirty="0"/>
          </a:p>
          <a:p>
            <a:pPr marL="0" indent="0">
              <a:buNone/>
            </a:pPr>
            <a:r>
              <a:rPr lang="es-CR" b="1" dirty="0"/>
              <a:t>Proyectos de ley nuevos: </a:t>
            </a:r>
          </a:p>
          <a:p>
            <a:r>
              <a:rPr lang="es-CR" dirty="0"/>
              <a:t>Ley de atención prioritaria de infraestructura pública clave para la reactivación económica con financiamiento</a:t>
            </a:r>
          </a:p>
          <a:p>
            <a:r>
              <a:rPr lang="es-CR" dirty="0"/>
              <a:t>Proyecto de Ley para construir en escuelas y/o terrenos cuyo título de propiedad no sea del MEP.</a:t>
            </a:r>
          </a:p>
          <a:p>
            <a:endParaRPr lang="es-CR" dirty="0"/>
          </a:p>
        </p:txBody>
      </p:sp>
      <p:pic>
        <p:nvPicPr>
          <p:cNvPr id="4" name="Imagen 3">
            <a:extLst>
              <a:ext uri="{FF2B5EF4-FFF2-40B4-BE49-F238E27FC236}">
                <a16:creationId xmlns:a16="http://schemas.microsoft.com/office/drawing/2014/main" id="{8F9F83EE-E44D-4DAF-AFE5-906FF4CFFAB8}"/>
              </a:ext>
            </a:extLst>
          </p:cNvPr>
          <p:cNvPicPr>
            <a:picLocks noChangeAspect="1"/>
          </p:cNvPicPr>
          <p:nvPr/>
        </p:nvPicPr>
        <p:blipFill>
          <a:blip r:embed="rId2"/>
          <a:stretch>
            <a:fillRect/>
          </a:stretch>
        </p:blipFill>
        <p:spPr>
          <a:xfrm flipH="1">
            <a:off x="1371776" y="1690688"/>
            <a:ext cx="1293938" cy="3736529"/>
          </a:xfrm>
          <a:prstGeom prst="rect">
            <a:avLst/>
          </a:prstGeom>
        </p:spPr>
      </p:pic>
    </p:spTree>
    <p:extLst>
      <p:ext uri="{BB962C8B-B14F-4D97-AF65-F5344CB8AC3E}">
        <p14:creationId xmlns:p14="http://schemas.microsoft.com/office/powerpoint/2010/main" val="36107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A57FB-E9AA-4B51-9AF9-537BA711CB6E}"/>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Inversión privada </a:t>
            </a:r>
          </a:p>
        </p:txBody>
      </p:sp>
      <p:sp>
        <p:nvSpPr>
          <p:cNvPr id="3" name="Marcador de contenido 2">
            <a:extLst>
              <a:ext uri="{FF2B5EF4-FFF2-40B4-BE49-F238E27FC236}">
                <a16:creationId xmlns:a16="http://schemas.microsoft.com/office/drawing/2014/main" id="{AB464928-017B-4AA3-8230-D3882B2ECAB4}"/>
              </a:ext>
            </a:extLst>
          </p:cNvPr>
          <p:cNvSpPr>
            <a:spLocks noGrp="1"/>
          </p:cNvSpPr>
          <p:nvPr>
            <p:ph idx="1"/>
          </p:nvPr>
        </p:nvSpPr>
        <p:spPr>
          <a:xfrm>
            <a:off x="2477814" y="1825625"/>
            <a:ext cx="8875986" cy="4351338"/>
          </a:xfrm>
        </p:spPr>
        <p:txBody>
          <a:bodyPr>
            <a:normAutofit fontScale="92500" lnSpcReduction="20000"/>
          </a:bodyPr>
          <a:lstStyle/>
          <a:p>
            <a:pPr marL="0" indent="0">
              <a:buNone/>
            </a:pPr>
            <a:r>
              <a:rPr lang="es-CR" b="1" dirty="0"/>
              <a:t>Proyecto de ley presentado: </a:t>
            </a:r>
          </a:p>
          <a:p>
            <a:r>
              <a:rPr lang="es-CR" dirty="0"/>
              <a:t>Proyecto de ley de lucha contra el uso abusivo de contratación administrativa entre los sujetos de derecho público. Expediente 21.014. </a:t>
            </a:r>
          </a:p>
          <a:p>
            <a:pPr marL="0" indent="0">
              <a:buNone/>
            </a:pPr>
            <a:endParaRPr lang="es-CR" b="1" dirty="0"/>
          </a:p>
          <a:p>
            <a:pPr marL="0" indent="0">
              <a:buNone/>
            </a:pPr>
            <a:r>
              <a:rPr lang="es-CR" b="1" dirty="0"/>
              <a:t>Proyectos de ley nuevos: </a:t>
            </a:r>
          </a:p>
          <a:p>
            <a:r>
              <a:rPr lang="es-CR" dirty="0"/>
              <a:t>Proyecto de Ley exención del impuesto sobre la renta para actividades turísticas intensivas en empleo en cantones prioritarios.</a:t>
            </a:r>
          </a:p>
          <a:p>
            <a:r>
              <a:rPr lang="es-CR" dirty="0"/>
              <a:t>Ley de pensionados rentistas: darle una exoneración a los pensionados asalariados o que hagan una inversión. Cámara de hoteleros.</a:t>
            </a:r>
          </a:p>
          <a:p>
            <a:endParaRPr lang="es-CR" dirty="0"/>
          </a:p>
          <a:p>
            <a:endParaRPr lang="es-CR" dirty="0"/>
          </a:p>
          <a:p>
            <a:endParaRPr lang="es-CR" dirty="0"/>
          </a:p>
          <a:p>
            <a:endParaRPr lang="es-CR" dirty="0"/>
          </a:p>
        </p:txBody>
      </p:sp>
      <p:pic>
        <p:nvPicPr>
          <p:cNvPr id="4" name="Imagen 3">
            <a:extLst>
              <a:ext uri="{FF2B5EF4-FFF2-40B4-BE49-F238E27FC236}">
                <a16:creationId xmlns:a16="http://schemas.microsoft.com/office/drawing/2014/main" id="{797D303A-4B92-4FBC-83A8-019C79861E10}"/>
              </a:ext>
            </a:extLst>
          </p:cNvPr>
          <p:cNvPicPr>
            <a:picLocks noChangeAspect="1"/>
          </p:cNvPicPr>
          <p:nvPr/>
        </p:nvPicPr>
        <p:blipFill>
          <a:blip r:embed="rId2"/>
          <a:stretch>
            <a:fillRect/>
          </a:stretch>
        </p:blipFill>
        <p:spPr>
          <a:xfrm>
            <a:off x="838200" y="2266041"/>
            <a:ext cx="1639614" cy="3470506"/>
          </a:xfrm>
          <a:prstGeom prst="rect">
            <a:avLst/>
          </a:prstGeom>
        </p:spPr>
      </p:pic>
    </p:spTree>
    <p:extLst>
      <p:ext uri="{BB962C8B-B14F-4D97-AF65-F5344CB8AC3E}">
        <p14:creationId xmlns:p14="http://schemas.microsoft.com/office/powerpoint/2010/main" val="178411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A57FB-E9AA-4B51-9AF9-537BA711CB6E}"/>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Inversión privada </a:t>
            </a:r>
          </a:p>
        </p:txBody>
      </p:sp>
      <p:sp>
        <p:nvSpPr>
          <p:cNvPr id="3" name="Marcador de contenido 2">
            <a:extLst>
              <a:ext uri="{FF2B5EF4-FFF2-40B4-BE49-F238E27FC236}">
                <a16:creationId xmlns:a16="http://schemas.microsoft.com/office/drawing/2014/main" id="{AB464928-017B-4AA3-8230-D3882B2ECAB4}"/>
              </a:ext>
            </a:extLst>
          </p:cNvPr>
          <p:cNvSpPr>
            <a:spLocks noGrp="1"/>
          </p:cNvSpPr>
          <p:nvPr>
            <p:ph idx="1"/>
          </p:nvPr>
        </p:nvSpPr>
        <p:spPr>
          <a:xfrm>
            <a:off x="2477814" y="1690688"/>
            <a:ext cx="9440917" cy="4786190"/>
          </a:xfrm>
        </p:spPr>
        <p:txBody>
          <a:bodyPr>
            <a:noAutofit/>
          </a:bodyPr>
          <a:lstStyle/>
          <a:p>
            <a:pPr marL="0" indent="0">
              <a:buNone/>
            </a:pPr>
            <a:r>
              <a:rPr lang="es-CR" sz="1600" b="1" dirty="0"/>
              <a:t>Simplificación de trámites:</a:t>
            </a:r>
          </a:p>
          <a:p>
            <a:r>
              <a:rPr lang="es-CR" sz="1600" b="1" dirty="0"/>
              <a:t>Reformas a los </a:t>
            </a:r>
            <a:r>
              <a:rPr lang="es-CR" sz="1600" b="1" dirty="0" err="1"/>
              <a:t>artículos</a:t>
            </a:r>
            <a:r>
              <a:rPr lang="es-CR" sz="1600" b="1" dirty="0"/>
              <a:t> 4, 10, 13, 18, 19, 35, 38, 39, 41 del Reglamento a la Ley de </a:t>
            </a:r>
            <a:r>
              <a:rPr lang="es-CR" sz="1600" b="1" dirty="0" err="1"/>
              <a:t>Régimen</a:t>
            </a:r>
            <a:r>
              <a:rPr lang="es-CR" sz="1600" b="1" dirty="0"/>
              <a:t> de Zonas Francas, </a:t>
            </a:r>
            <a:r>
              <a:rPr lang="es-CR" sz="1600" b="1" dirty="0" err="1"/>
              <a:t>asi</a:t>
            </a:r>
            <a:r>
              <a:rPr lang="es-CR" sz="1600" b="1" dirty="0"/>
              <a:t>́ como la </a:t>
            </a:r>
            <a:r>
              <a:rPr lang="es-CR" sz="1600" b="1" dirty="0" err="1"/>
              <a:t>adición</a:t>
            </a:r>
            <a:r>
              <a:rPr lang="es-CR" sz="1600" b="1" dirty="0"/>
              <a:t> de los </a:t>
            </a:r>
            <a:r>
              <a:rPr lang="es-CR" sz="1600" b="1" dirty="0" err="1"/>
              <a:t>artículos</a:t>
            </a:r>
            <a:r>
              <a:rPr lang="es-CR" sz="1600" b="1" dirty="0"/>
              <a:t> 10 ter y 13 bis: </a:t>
            </a:r>
            <a:r>
              <a:rPr lang="es-CR" sz="1600" dirty="0"/>
              <a:t>Modificación al Reglamento a la Ley del Régimen de Zona Francas, que modifica el requisito para que se obtenga información del CFIA como requisito válido para la obtención de la condición de Auxiliar de la Función Pública Aduanera (5/09/19)</a:t>
            </a:r>
          </a:p>
          <a:p>
            <a:r>
              <a:rPr lang="es-CR" sz="1600" b="1" dirty="0"/>
              <a:t>Reformas a los </a:t>
            </a:r>
            <a:r>
              <a:rPr lang="es-CR" sz="1600" b="1" dirty="0" err="1"/>
              <a:t>artículos</a:t>
            </a:r>
            <a:r>
              <a:rPr lang="es-CR" sz="1600" b="1" dirty="0"/>
              <a:t> 18, 18 bis, 19, 19 bis, 78 y 80 del Reglamento a la Ley General de Aduanas, Decreto Ejecutivo </a:t>
            </a:r>
            <a:r>
              <a:rPr lang="es-CR" sz="1600" b="1" dirty="0" err="1"/>
              <a:t>N°</a:t>
            </a:r>
            <a:r>
              <a:rPr lang="es-CR" sz="1600" b="1" dirty="0"/>
              <a:t> 25270 del 14 de junio de 1996: </a:t>
            </a:r>
            <a:r>
              <a:rPr lang="es-CR" sz="1600" dirty="0"/>
              <a:t>Modificación al Reglamento de la Ley General de Aduanas, que permite la inspección </a:t>
            </a:r>
            <a:r>
              <a:rPr lang="es-CR" sz="1600" dirty="0" err="1"/>
              <a:t>expost</a:t>
            </a:r>
            <a:r>
              <a:rPr lang="es-CR" sz="1600" dirty="0"/>
              <a:t> de </a:t>
            </a:r>
            <a:r>
              <a:rPr lang="es-CR" sz="1600" dirty="0" err="1"/>
              <a:t>de</a:t>
            </a:r>
            <a:r>
              <a:rPr lang="es-CR" sz="1600" dirty="0"/>
              <a:t> los beneficiarios del régimen de Zona Franca (5/09/19)</a:t>
            </a:r>
          </a:p>
          <a:p>
            <a:r>
              <a:rPr lang="es-CR" sz="1600" b="1" dirty="0"/>
              <a:t>Reglamento para la oficialización del proceso VUI-01: Integración del proceso de otorgamiento del Régimen de Zonas Francas y el proceso de otorgamiento del Auxiliar de la Función Pública Aduanera </a:t>
            </a:r>
            <a:r>
              <a:rPr lang="es-CR" sz="1600" dirty="0"/>
              <a:t>(5/09/19)</a:t>
            </a:r>
          </a:p>
          <a:p>
            <a:r>
              <a:rPr lang="es-CR" sz="1600" dirty="0"/>
              <a:t>Modificación Reglamentaria para prevenir el abuso del art. 2 e incentivar la participación de privados (Listo). </a:t>
            </a:r>
          </a:p>
          <a:p>
            <a:r>
              <a:rPr lang="es-CR" sz="1600" dirty="0"/>
              <a:t>Plan Remedial del Tribunal Ambiental MINAE: Disminuye los tiempos de respuestas en 80% (15/09/19)</a:t>
            </a:r>
          </a:p>
          <a:p>
            <a:r>
              <a:rPr lang="es-CR" sz="1600" dirty="0"/>
              <a:t>Eliminación de comisión de carreteras de accesos restringidos del MOPT</a:t>
            </a:r>
          </a:p>
          <a:p>
            <a:endParaRPr lang="es-CR" sz="1600" dirty="0"/>
          </a:p>
          <a:p>
            <a:endParaRPr lang="es-CR" sz="1600" dirty="0"/>
          </a:p>
          <a:p>
            <a:endParaRPr lang="es-CR" sz="1600" dirty="0"/>
          </a:p>
          <a:p>
            <a:endParaRPr lang="es-CR" sz="1600" dirty="0"/>
          </a:p>
          <a:p>
            <a:endParaRPr lang="es-CR" sz="1600" dirty="0"/>
          </a:p>
          <a:p>
            <a:endParaRPr lang="es-CR" sz="1600" dirty="0"/>
          </a:p>
        </p:txBody>
      </p:sp>
      <p:pic>
        <p:nvPicPr>
          <p:cNvPr id="4" name="Imagen 3">
            <a:extLst>
              <a:ext uri="{FF2B5EF4-FFF2-40B4-BE49-F238E27FC236}">
                <a16:creationId xmlns:a16="http://schemas.microsoft.com/office/drawing/2014/main" id="{797D303A-4B92-4FBC-83A8-019C79861E10}"/>
              </a:ext>
            </a:extLst>
          </p:cNvPr>
          <p:cNvPicPr>
            <a:picLocks noChangeAspect="1"/>
          </p:cNvPicPr>
          <p:nvPr/>
        </p:nvPicPr>
        <p:blipFill>
          <a:blip r:embed="rId2"/>
          <a:stretch>
            <a:fillRect/>
          </a:stretch>
        </p:blipFill>
        <p:spPr>
          <a:xfrm>
            <a:off x="838200" y="2266041"/>
            <a:ext cx="1639614" cy="3470506"/>
          </a:xfrm>
          <a:prstGeom prst="rect">
            <a:avLst/>
          </a:prstGeom>
        </p:spPr>
      </p:pic>
    </p:spTree>
    <p:extLst>
      <p:ext uri="{BB962C8B-B14F-4D97-AF65-F5344CB8AC3E}">
        <p14:creationId xmlns:p14="http://schemas.microsoft.com/office/powerpoint/2010/main" val="17420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A57FB-E9AA-4B51-9AF9-537BA711CB6E}"/>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Inversión privada </a:t>
            </a:r>
          </a:p>
        </p:txBody>
      </p:sp>
      <p:sp>
        <p:nvSpPr>
          <p:cNvPr id="3" name="Marcador de contenido 2">
            <a:extLst>
              <a:ext uri="{FF2B5EF4-FFF2-40B4-BE49-F238E27FC236}">
                <a16:creationId xmlns:a16="http://schemas.microsoft.com/office/drawing/2014/main" id="{AB464928-017B-4AA3-8230-D3882B2ECAB4}"/>
              </a:ext>
            </a:extLst>
          </p:cNvPr>
          <p:cNvSpPr>
            <a:spLocks noGrp="1"/>
          </p:cNvSpPr>
          <p:nvPr>
            <p:ph idx="1"/>
          </p:nvPr>
        </p:nvSpPr>
        <p:spPr>
          <a:xfrm>
            <a:off x="2477813" y="1825625"/>
            <a:ext cx="9440917" cy="4786190"/>
          </a:xfrm>
        </p:spPr>
        <p:txBody>
          <a:bodyPr>
            <a:normAutofit/>
          </a:bodyPr>
          <a:lstStyle/>
          <a:p>
            <a:pPr marL="0" indent="0">
              <a:buNone/>
            </a:pPr>
            <a:r>
              <a:rPr lang="es-CR" sz="1600" b="1" dirty="0"/>
              <a:t>Simplificación de trámites:</a:t>
            </a:r>
          </a:p>
          <a:p>
            <a:r>
              <a:rPr lang="es-CR" sz="1600" dirty="0"/>
              <a:t>II Reforma SETENA (diciembre)</a:t>
            </a:r>
          </a:p>
          <a:p>
            <a:r>
              <a:rPr lang="es-CR" sz="1600" dirty="0"/>
              <a:t>Reglamento de transformación de geología y minas en un servicio geológico intensivo en I+D </a:t>
            </a:r>
          </a:p>
          <a:p>
            <a:r>
              <a:rPr lang="es-CR" sz="1600" dirty="0"/>
              <a:t>Reglamento de plantas desalinizadoras (plantas turísticas) </a:t>
            </a:r>
          </a:p>
          <a:p>
            <a:r>
              <a:rPr lang="es-CR" sz="1600" dirty="0"/>
              <a:t>Reglamento de carta de disponibilidad y capacidad hídrica  </a:t>
            </a:r>
          </a:p>
          <a:p>
            <a:r>
              <a:rPr lang="es-CR" sz="1600" dirty="0"/>
              <a:t>Reforma al reglamento de la prestación de servicios del AYA (1 mes)</a:t>
            </a:r>
          </a:p>
          <a:p>
            <a:endParaRPr lang="es-CR" sz="1600" dirty="0"/>
          </a:p>
          <a:p>
            <a:pPr marL="0" indent="0">
              <a:buNone/>
            </a:pPr>
            <a:r>
              <a:rPr lang="es-CR" sz="1600" b="1" dirty="0"/>
              <a:t>Tarifas: </a:t>
            </a:r>
          </a:p>
          <a:p>
            <a:r>
              <a:rPr lang="es-CR" sz="1600" dirty="0"/>
              <a:t>Tarifas eléctricas. Octubre.</a:t>
            </a:r>
          </a:p>
          <a:p>
            <a:r>
              <a:rPr lang="es-CR" sz="1600" dirty="0"/>
              <a:t>Reducción de tarifa de combustibles por concepto de revisión de costos de almacenaje y de procesos industriales del búnker, asfalto y GLP. </a:t>
            </a:r>
          </a:p>
          <a:p>
            <a:endParaRPr lang="es-CR" sz="1600" dirty="0"/>
          </a:p>
          <a:p>
            <a:endParaRPr lang="es-CR" sz="1600" dirty="0"/>
          </a:p>
          <a:p>
            <a:endParaRPr lang="es-CR" sz="1600" dirty="0"/>
          </a:p>
          <a:p>
            <a:endParaRPr lang="es-CR" sz="1600" dirty="0"/>
          </a:p>
          <a:p>
            <a:endParaRPr lang="es-CR" sz="1600" dirty="0"/>
          </a:p>
        </p:txBody>
      </p:sp>
      <p:pic>
        <p:nvPicPr>
          <p:cNvPr id="4" name="Imagen 3">
            <a:extLst>
              <a:ext uri="{FF2B5EF4-FFF2-40B4-BE49-F238E27FC236}">
                <a16:creationId xmlns:a16="http://schemas.microsoft.com/office/drawing/2014/main" id="{797D303A-4B92-4FBC-83A8-019C79861E10}"/>
              </a:ext>
            </a:extLst>
          </p:cNvPr>
          <p:cNvPicPr>
            <a:picLocks noChangeAspect="1"/>
          </p:cNvPicPr>
          <p:nvPr/>
        </p:nvPicPr>
        <p:blipFill>
          <a:blip r:embed="rId2"/>
          <a:stretch>
            <a:fillRect/>
          </a:stretch>
        </p:blipFill>
        <p:spPr>
          <a:xfrm>
            <a:off x="838200" y="2266041"/>
            <a:ext cx="1639614" cy="3470506"/>
          </a:xfrm>
          <a:prstGeom prst="rect">
            <a:avLst/>
          </a:prstGeom>
        </p:spPr>
      </p:pic>
    </p:spTree>
    <p:extLst>
      <p:ext uri="{BB962C8B-B14F-4D97-AF65-F5344CB8AC3E}">
        <p14:creationId xmlns:p14="http://schemas.microsoft.com/office/powerpoint/2010/main" val="235766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A57FB-E9AA-4B51-9AF9-537BA711CB6E}"/>
              </a:ext>
            </a:extLst>
          </p:cNvPr>
          <p:cNvSpPr>
            <a:spLocks noGrp="1"/>
          </p:cNvSpPr>
          <p:nvPr>
            <p:ph type="title"/>
          </p:nvPr>
        </p:nvSpPr>
        <p:spPr/>
        <p:txBody>
          <a:bodyPr/>
          <a:lstStyle/>
          <a:p>
            <a:pPr algn="ctr"/>
            <a:r>
              <a:rPr lang="es-CR" b="1" dirty="0">
                <a:solidFill>
                  <a:srgbClr val="2564A1"/>
                </a:solidFill>
                <a:effectLst>
                  <a:outerShdw blurRad="38100" dist="38100" dir="2700000" algn="tl">
                    <a:srgbClr val="000000">
                      <a:alpha val="43137"/>
                    </a:srgbClr>
                  </a:outerShdw>
                </a:effectLst>
              </a:rPr>
              <a:t>Inversión privada </a:t>
            </a:r>
          </a:p>
        </p:txBody>
      </p:sp>
      <p:sp>
        <p:nvSpPr>
          <p:cNvPr id="3" name="Marcador de contenido 2">
            <a:extLst>
              <a:ext uri="{FF2B5EF4-FFF2-40B4-BE49-F238E27FC236}">
                <a16:creationId xmlns:a16="http://schemas.microsoft.com/office/drawing/2014/main" id="{AB464928-017B-4AA3-8230-D3882B2ECAB4}"/>
              </a:ext>
            </a:extLst>
          </p:cNvPr>
          <p:cNvSpPr>
            <a:spLocks noGrp="1"/>
          </p:cNvSpPr>
          <p:nvPr>
            <p:ph idx="1"/>
          </p:nvPr>
        </p:nvSpPr>
        <p:spPr>
          <a:xfrm>
            <a:off x="2477814" y="1825625"/>
            <a:ext cx="8875986" cy="4351338"/>
          </a:xfrm>
        </p:spPr>
        <p:txBody>
          <a:bodyPr>
            <a:normAutofit fontScale="70000" lnSpcReduction="20000"/>
          </a:bodyPr>
          <a:lstStyle/>
          <a:p>
            <a:pPr marL="0" indent="0">
              <a:buNone/>
            </a:pPr>
            <a:endParaRPr lang="es-CR" dirty="0"/>
          </a:p>
          <a:p>
            <a:r>
              <a:rPr lang="es-CR" b="1" dirty="0"/>
              <a:t>Turismo: </a:t>
            </a:r>
          </a:p>
          <a:p>
            <a:pPr>
              <a:buFont typeface="Wingdings" panose="05000000000000000000" pitchFamily="2" charset="2"/>
              <a:buChar char="ü"/>
            </a:pPr>
            <a:r>
              <a:rPr lang="es-CR" dirty="0"/>
              <a:t>Campaña </a:t>
            </a:r>
            <a:r>
              <a:rPr lang="es-CR" dirty="0" err="1"/>
              <a:t>Only</a:t>
            </a:r>
            <a:r>
              <a:rPr lang="es-CR" dirty="0"/>
              <a:t> Essentials (2/09/19)</a:t>
            </a:r>
          </a:p>
          <a:p>
            <a:pPr>
              <a:buFont typeface="Wingdings" panose="05000000000000000000" pitchFamily="2" charset="2"/>
              <a:buChar char="ü"/>
            </a:pPr>
            <a:r>
              <a:rPr lang="es-CR" dirty="0"/>
              <a:t>Línea de crédito para MIPYMES turísticas SBD/BCIE</a:t>
            </a:r>
          </a:p>
          <a:p>
            <a:endParaRPr lang="es-CR" dirty="0"/>
          </a:p>
          <a:p>
            <a:r>
              <a:rPr lang="es-CR" b="1" dirty="0"/>
              <a:t>Agro: </a:t>
            </a:r>
          </a:p>
          <a:p>
            <a:pPr>
              <a:buFont typeface="Wingdings" panose="05000000000000000000" pitchFamily="2" charset="2"/>
              <a:buChar char="ü"/>
            </a:pPr>
            <a:r>
              <a:rPr lang="es-CR" dirty="0"/>
              <a:t>Directriz para hacer obligatorio los seguros de cosechas en los créditos agrícolas del SBD.  </a:t>
            </a:r>
          </a:p>
          <a:p>
            <a:pPr>
              <a:buFont typeface="Wingdings" panose="05000000000000000000" pitchFamily="2" charset="2"/>
              <a:buChar char="ü"/>
            </a:pPr>
            <a:r>
              <a:rPr lang="es-CR" dirty="0"/>
              <a:t>Régimen simplificado del IVA para el Agro</a:t>
            </a:r>
          </a:p>
          <a:p>
            <a:pPr>
              <a:buFont typeface="Wingdings" panose="05000000000000000000" pitchFamily="2" charset="2"/>
              <a:buChar char="ü"/>
            </a:pPr>
            <a:r>
              <a:rPr lang="es-CR" dirty="0"/>
              <a:t>Anuncio de mejora en el proceso de agroquímicos (30/10/19)</a:t>
            </a:r>
          </a:p>
          <a:p>
            <a:pPr>
              <a:buFont typeface="Wingdings" panose="05000000000000000000" pitchFamily="2" charset="2"/>
              <a:buChar char="ü"/>
            </a:pPr>
            <a:r>
              <a:rPr lang="es-CR" dirty="0"/>
              <a:t>Declarar el banano de interés nacional</a:t>
            </a:r>
          </a:p>
          <a:p>
            <a:endParaRPr lang="es-CR" b="1" dirty="0"/>
          </a:p>
          <a:p>
            <a:r>
              <a:rPr lang="es-CR" b="1" dirty="0"/>
              <a:t>Programa Nacional de Mesas Ejecutivas </a:t>
            </a:r>
          </a:p>
          <a:p>
            <a:endParaRPr lang="es-CR" dirty="0"/>
          </a:p>
          <a:p>
            <a:endParaRPr lang="es-CR" dirty="0"/>
          </a:p>
          <a:p>
            <a:endParaRPr lang="es-CR" dirty="0"/>
          </a:p>
          <a:p>
            <a:endParaRPr lang="es-CR" dirty="0"/>
          </a:p>
        </p:txBody>
      </p:sp>
      <p:pic>
        <p:nvPicPr>
          <p:cNvPr id="4" name="Imagen 3">
            <a:extLst>
              <a:ext uri="{FF2B5EF4-FFF2-40B4-BE49-F238E27FC236}">
                <a16:creationId xmlns:a16="http://schemas.microsoft.com/office/drawing/2014/main" id="{797D303A-4B92-4FBC-83A8-019C79861E10}"/>
              </a:ext>
            </a:extLst>
          </p:cNvPr>
          <p:cNvPicPr>
            <a:picLocks noChangeAspect="1"/>
          </p:cNvPicPr>
          <p:nvPr/>
        </p:nvPicPr>
        <p:blipFill>
          <a:blip r:embed="rId2"/>
          <a:stretch>
            <a:fillRect/>
          </a:stretch>
        </p:blipFill>
        <p:spPr>
          <a:xfrm>
            <a:off x="838200" y="2266041"/>
            <a:ext cx="1639614" cy="3470506"/>
          </a:xfrm>
          <a:prstGeom prst="rect">
            <a:avLst/>
          </a:prstGeom>
        </p:spPr>
      </p:pic>
    </p:spTree>
    <p:extLst>
      <p:ext uri="{BB962C8B-B14F-4D97-AF65-F5344CB8AC3E}">
        <p14:creationId xmlns:p14="http://schemas.microsoft.com/office/powerpoint/2010/main" val="34870578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7057</TotalTime>
  <Words>1165</Words>
  <Application>Microsoft Office PowerPoint</Application>
  <PresentationFormat>Panorámica</PresentationFormat>
  <Paragraphs>245</Paragraphs>
  <Slides>16</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Abadi</vt:lpstr>
      <vt:lpstr>Arial</vt:lpstr>
      <vt:lpstr>Calibri</vt:lpstr>
      <vt:lpstr>Calibri Light</vt:lpstr>
      <vt:lpstr>Century Gothic</vt:lpstr>
      <vt:lpstr>Garamond</vt:lpstr>
      <vt:lpstr>Wingdings</vt:lpstr>
      <vt:lpstr>Tema de Office</vt:lpstr>
      <vt:lpstr>Presentación de PowerPoint</vt:lpstr>
      <vt:lpstr>Dos productos</vt:lpstr>
      <vt:lpstr>Presentación de PowerPoint</vt:lpstr>
      <vt:lpstr>Inversión pública 2019-2022 </vt:lpstr>
      <vt:lpstr>Inversión pública</vt:lpstr>
      <vt:lpstr>Inversión privada </vt:lpstr>
      <vt:lpstr>Inversión privada </vt:lpstr>
      <vt:lpstr>Inversión privada </vt:lpstr>
      <vt:lpstr>Inversión privada </vt:lpstr>
      <vt:lpstr>Cuidar el bolsillo de la gente</vt:lpstr>
      <vt:lpstr>Cuidar el bolsillo de la gente</vt:lpstr>
      <vt:lpstr>Estímulo a la contratación de personas</vt:lpstr>
      <vt:lpstr>Estímulo a la contratación de personas</vt:lpstr>
      <vt:lpstr>Estímulo a la contratación de personas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Ivania García</dc:creator>
  <cp:lastModifiedBy>Ivania García Cascante</cp:lastModifiedBy>
  <cp:revision>256</cp:revision>
  <dcterms:created xsi:type="dcterms:W3CDTF">2019-02-01T02:56:58Z</dcterms:created>
  <dcterms:modified xsi:type="dcterms:W3CDTF">2019-09-03T03:48:36Z</dcterms:modified>
</cp:coreProperties>
</file>