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8"/>
  </p:notesMasterIdLst>
  <p:sldIdLst>
    <p:sldId id="256" r:id="rId2"/>
    <p:sldId id="297" r:id="rId3"/>
    <p:sldId id="293" r:id="rId4"/>
    <p:sldId id="292" r:id="rId5"/>
    <p:sldId id="294" r:id="rId6"/>
    <p:sldId id="291" r:id="rId7"/>
  </p:sldIdLst>
  <p:sldSz cx="9144000" cy="6858000" type="screen4x3"/>
  <p:notesSz cx="6858000" cy="9144000"/>
  <p:defaultTextStyle>
    <a:defPPr>
      <a:defRPr lang="en-US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5595"/>
    <a:srgbClr val="EEC976"/>
    <a:srgbClr val="00498C"/>
    <a:srgbClr val="BE520A"/>
    <a:srgbClr val="00508F"/>
    <a:srgbClr val="5ABF99"/>
    <a:srgbClr val="F0D088"/>
    <a:srgbClr val="003748"/>
    <a:srgbClr val="E2ECEE"/>
    <a:srgbClr val="44A5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4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AyA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5B5-4B92-AFAA-28EBE2E7D16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R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5B5-4B92-AFAA-28EBE2E7D1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Sheet1!$A$3:$A$4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Sheet1!$B$3:$B$4</c:f>
              <c:numCache>
                <c:formatCode>0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B5-4B92-AFAA-28EBE2E7D162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BCR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5B5-4B92-AFAA-28EBE2E7D1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Sheet1!$A$3:$A$4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Sheet1!$C$3:$C$4</c:f>
              <c:numCache>
                <c:formatCode>0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5B5-4B92-AFAA-28EBE2E7D162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BN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5B5-4B92-AFAA-28EBE2E7D1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Sheet1!$A$3:$A$4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Sheet1!$D$3:$D$4</c:f>
              <c:numCache>
                <c:formatCode>0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5B5-4B92-AFAA-28EBE2E7D162}"/>
            </c:ext>
          </c:extLst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Correos de CR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5B5-4B92-AFAA-28EBE2E7D1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Sheet1!$A$3:$A$4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Sheet1!$E$3:$E$4</c:f>
              <c:numCache>
                <c:formatCode>0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5B5-4B92-AFAA-28EBE2E7D162}"/>
            </c:ext>
          </c:extLst>
        </c:ser>
        <c:ser>
          <c:idx val="4"/>
          <c:order val="4"/>
          <c:tx>
            <c:strRef>
              <c:f>Sheet1!$F$2</c:f>
              <c:strCache>
                <c:ptCount val="1"/>
                <c:pt idx="0">
                  <c:v>ICE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R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E5B5-4B92-AFAA-28EBE2E7D16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5B5-4B92-AFAA-28EBE2E7D1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Sheet1!$A$3:$A$4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Sheet1!$F$3:$F$4</c:f>
              <c:numCache>
                <c:formatCode>0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5B5-4B92-AFAA-28EBE2E7D162}"/>
            </c:ext>
          </c:extLst>
        </c:ser>
        <c:ser>
          <c:idx val="5"/>
          <c:order val="5"/>
          <c:tx>
            <c:strRef>
              <c:f>Sheet1!$G$2</c:f>
              <c:strCache>
                <c:ptCount val="1"/>
                <c:pt idx="0">
                  <c:v>FANAL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5B5-4B92-AFAA-28EBE2E7D1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Sheet1!$A$3:$A$4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Sheet1!$G$3:$G$4</c:f>
              <c:numCache>
                <c:formatCode>0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E5B5-4B92-AFAA-28EBE2E7D162}"/>
            </c:ext>
          </c:extLst>
        </c:ser>
        <c:ser>
          <c:idx val="6"/>
          <c:order val="6"/>
          <c:tx>
            <c:strRef>
              <c:f>Sheet1!$H$2</c:f>
              <c:strCache>
                <c:ptCount val="1"/>
                <c:pt idx="0">
                  <c:v>INCOFER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R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E5B5-4B92-AFAA-28EBE2E7D16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5B5-4B92-AFAA-28EBE2E7D1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Sheet1!$A$3:$A$4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Sheet1!$H$3:$H$4</c:f>
              <c:numCache>
                <c:formatCode>0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E5B5-4B92-AFAA-28EBE2E7D162}"/>
            </c:ext>
          </c:extLst>
        </c:ser>
        <c:ser>
          <c:idx val="7"/>
          <c:order val="7"/>
          <c:tx>
            <c:strRef>
              <c:f>Sheet1!$I$2</c:f>
              <c:strCache>
                <c:ptCount val="1"/>
                <c:pt idx="0">
                  <c:v>INCOP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R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E5B5-4B92-AFAA-28EBE2E7D16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5B5-4B92-AFAA-28EBE2E7D1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Sheet1!$A$3:$A$4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Sheet1!$I$3:$I$4</c:f>
              <c:numCache>
                <c:formatCode>0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E5B5-4B92-AFAA-28EBE2E7D162}"/>
            </c:ext>
          </c:extLst>
        </c:ser>
        <c:ser>
          <c:idx val="8"/>
          <c:order val="8"/>
          <c:tx>
            <c:strRef>
              <c:f>Sheet1!$J$2</c:f>
              <c:strCache>
                <c:ptCount val="1"/>
                <c:pt idx="0">
                  <c:v>INS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R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E5B5-4B92-AFAA-28EBE2E7D16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5B5-4B92-AFAA-28EBE2E7D1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Sheet1!$A$3:$A$4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Sheet1!$J$3:$J$4</c:f>
              <c:numCache>
                <c:formatCode>0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E5B5-4B92-AFAA-28EBE2E7D162}"/>
            </c:ext>
          </c:extLst>
        </c:ser>
        <c:ser>
          <c:idx val="9"/>
          <c:order val="9"/>
          <c:tx>
            <c:strRef>
              <c:f>Sheet1!$K$2</c:f>
              <c:strCache>
                <c:ptCount val="1"/>
                <c:pt idx="0">
                  <c:v>JAPDEVA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5B5-4B92-AFAA-28EBE2E7D16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R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E5B5-4B92-AFAA-28EBE2E7D1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Sheet1!$A$3:$A$4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Sheet1!$K$3:$K$4</c:f>
              <c:numCache>
                <c:formatCode>0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E5B5-4B92-AFAA-28EBE2E7D162}"/>
            </c:ext>
          </c:extLst>
        </c:ser>
        <c:ser>
          <c:idx val="10"/>
          <c:order val="10"/>
          <c:tx>
            <c:strRef>
              <c:f>Sheet1!$L$2</c:f>
              <c:strCache>
                <c:ptCount val="1"/>
                <c:pt idx="0">
                  <c:v>JPS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5B5-4B92-AFAA-28EBE2E7D1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Sheet1!$A$3:$A$4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Sheet1!$L$3:$L$4</c:f>
              <c:numCache>
                <c:formatCode>0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E5B5-4B92-AFAA-28EBE2E7D162}"/>
            </c:ext>
          </c:extLst>
        </c:ser>
        <c:ser>
          <c:idx val="11"/>
          <c:order val="11"/>
          <c:tx>
            <c:strRef>
              <c:f>Sheet1!$M$2</c:f>
              <c:strCache>
                <c:ptCount val="1"/>
                <c:pt idx="0">
                  <c:v>RECOPE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R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5B5-4B92-AFAA-28EBE2E7D1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Sheet1!$A$3:$A$4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Sheet1!$M$3:$M$4</c:f>
              <c:numCache>
                <c:formatCode>0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E5B5-4B92-AFAA-28EBE2E7D162}"/>
            </c:ext>
          </c:extLst>
        </c:ser>
        <c:ser>
          <c:idx val="12"/>
          <c:order val="12"/>
          <c:tx>
            <c:strRef>
              <c:f>Sheet1!$N$2</c:f>
              <c:strCache>
                <c:ptCount val="1"/>
                <c:pt idx="0">
                  <c:v>SINART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R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E5B5-4B92-AFAA-28EBE2E7D16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E5B5-4B92-AFAA-28EBE2E7D1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Sheet1!$A$3:$A$4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Sheet1!$N$3:$N$4</c:f>
              <c:numCache>
                <c:formatCode>0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E5B5-4B92-AFAA-28EBE2E7D1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074314016"/>
        <c:axId val="-1074312928"/>
      </c:barChart>
      <c:catAx>
        <c:axId val="-1074314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-1074312928"/>
        <c:crosses val="autoZero"/>
        <c:auto val="1"/>
        <c:lblAlgn val="ctr"/>
        <c:lblOffset val="100"/>
        <c:noMultiLvlLbl val="0"/>
      </c:catAx>
      <c:valAx>
        <c:axId val="-107431292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R"/>
                  <a:t>Cantidad</a:t>
                </a:r>
                <a:r>
                  <a:rPr lang="es-CR" baseline="0"/>
                  <a:t> de empresas </a:t>
                </a:r>
                <a:endParaRPr lang="es-CR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R"/>
            </a:p>
          </c:txPr>
        </c:title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-1074314016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Sheet1!$B$64</c:f>
              <c:strCache>
                <c:ptCount val="1"/>
                <c:pt idx="0">
                  <c:v>AyA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6C-4C45-8B6A-0821BD3957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Sheet1!$A$65:$A$66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Sheet1!$B$65:$B$66</c:f>
              <c:numCache>
                <c:formatCode>0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6C-4C45-8B6A-0821BD3957CF}"/>
            </c:ext>
          </c:extLst>
        </c:ser>
        <c:ser>
          <c:idx val="1"/>
          <c:order val="1"/>
          <c:tx>
            <c:strRef>
              <c:f>Sheet1!$C$64</c:f>
              <c:strCache>
                <c:ptCount val="1"/>
                <c:pt idx="0">
                  <c:v>BCR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96C-4C45-8B6A-0821BD3957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Sheet1!$A$65:$A$66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Sheet1!$C$65:$C$66</c:f>
              <c:numCache>
                <c:formatCode>0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6C-4C45-8B6A-0821BD3957CF}"/>
            </c:ext>
          </c:extLst>
        </c:ser>
        <c:ser>
          <c:idx val="2"/>
          <c:order val="2"/>
          <c:tx>
            <c:strRef>
              <c:f>Sheet1!$D$64</c:f>
              <c:strCache>
                <c:ptCount val="1"/>
                <c:pt idx="0">
                  <c:v>BN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6C-4C45-8B6A-0821BD3957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Sheet1!$A$65:$A$66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Sheet1!$D$65:$D$66</c:f>
              <c:numCache>
                <c:formatCode>0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6C-4C45-8B6A-0821BD3957CF}"/>
            </c:ext>
          </c:extLst>
        </c:ser>
        <c:ser>
          <c:idx val="3"/>
          <c:order val="3"/>
          <c:tx>
            <c:strRef>
              <c:f>Sheet1!$E$64</c:f>
              <c:strCache>
                <c:ptCount val="1"/>
                <c:pt idx="0">
                  <c:v>Correos de CR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96C-4C45-8B6A-0821BD3957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Sheet1!$A$65:$A$66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Sheet1!$E$65:$E$66</c:f>
              <c:numCache>
                <c:formatCode>0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96C-4C45-8B6A-0821BD3957CF}"/>
            </c:ext>
          </c:extLst>
        </c:ser>
        <c:ser>
          <c:idx val="4"/>
          <c:order val="4"/>
          <c:tx>
            <c:strRef>
              <c:f>Sheet1!$F$64</c:f>
              <c:strCache>
                <c:ptCount val="1"/>
                <c:pt idx="0">
                  <c:v>ICE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96C-4C45-8B6A-0821BD3957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Sheet1!$A$65:$A$66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Sheet1!$F$65:$F$66</c:f>
              <c:numCache>
                <c:formatCode>0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96C-4C45-8B6A-0821BD3957CF}"/>
            </c:ext>
          </c:extLst>
        </c:ser>
        <c:ser>
          <c:idx val="5"/>
          <c:order val="5"/>
          <c:tx>
            <c:strRef>
              <c:f>Sheet1!$G$64</c:f>
              <c:strCache>
                <c:ptCount val="1"/>
                <c:pt idx="0">
                  <c:v>FANAL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96C-4C45-8B6A-0821BD3957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Sheet1!$A$65:$A$66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Sheet1!$G$65:$G$66</c:f>
              <c:numCache>
                <c:formatCode>0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96C-4C45-8B6A-0821BD3957CF}"/>
            </c:ext>
          </c:extLst>
        </c:ser>
        <c:ser>
          <c:idx val="6"/>
          <c:order val="6"/>
          <c:tx>
            <c:strRef>
              <c:f>Sheet1!$H$64</c:f>
              <c:strCache>
                <c:ptCount val="1"/>
                <c:pt idx="0">
                  <c:v>INCOFER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96C-4C45-8B6A-0821BD3957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Sheet1!$A$65:$A$66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Sheet1!$H$65:$H$66</c:f>
              <c:numCache>
                <c:formatCode>0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D96C-4C45-8B6A-0821BD3957CF}"/>
            </c:ext>
          </c:extLst>
        </c:ser>
        <c:ser>
          <c:idx val="7"/>
          <c:order val="7"/>
          <c:tx>
            <c:strRef>
              <c:f>Sheet1!$I$64</c:f>
              <c:strCache>
                <c:ptCount val="1"/>
                <c:pt idx="0">
                  <c:v>INCOP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96C-4C45-8B6A-0821BD3957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Sheet1!$A$65:$A$66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Sheet1!$I$65:$I$66</c:f>
              <c:numCache>
                <c:formatCode>0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D96C-4C45-8B6A-0821BD3957CF}"/>
            </c:ext>
          </c:extLst>
        </c:ser>
        <c:ser>
          <c:idx val="8"/>
          <c:order val="8"/>
          <c:tx>
            <c:strRef>
              <c:f>Sheet1!$J$64</c:f>
              <c:strCache>
                <c:ptCount val="1"/>
                <c:pt idx="0">
                  <c:v>INS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96C-4C45-8B6A-0821BD3957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Sheet1!$A$65:$A$66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Sheet1!$J$65:$J$66</c:f>
              <c:numCache>
                <c:formatCode>0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96C-4C45-8B6A-0821BD3957CF}"/>
            </c:ext>
          </c:extLst>
        </c:ser>
        <c:ser>
          <c:idx val="9"/>
          <c:order val="9"/>
          <c:tx>
            <c:strRef>
              <c:f>Sheet1!$K$64</c:f>
              <c:strCache>
                <c:ptCount val="1"/>
                <c:pt idx="0">
                  <c:v>JAPDEVA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96C-4C45-8B6A-0821BD3957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Sheet1!$A$65:$A$66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Sheet1!$K$65:$K$66</c:f>
              <c:numCache>
                <c:formatCode>0</c:formatCode>
                <c:ptCount val="2"/>
                <c:pt idx="0">
                  <c:v>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D96C-4C45-8B6A-0821BD3957CF}"/>
            </c:ext>
          </c:extLst>
        </c:ser>
        <c:ser>
          <c:idx val="10"/>
          <c:order val="10"/>
          <c:tx>
            <c:strRef>
              <c:f>Sheet1!$L$64</c:f>
              <c:strCache>
                <c:ptCount val="1"/>
                <c:pt idx="0">
                  <c:v>JPS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0738831615120275E-2"/>
                  <c:y val="0"/>
                </c:manualLayout>
              </c:layout>
              <c:dLblPos val="ctr"/>
              <c:showLegendKey val="1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96C-4C45-8B6A-0821BD3957CF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96C-4C45-8B6A-0821BD3957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1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Sheet1!$A$65:$A$66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Sheet1!$L$65:$L$66</c:f>
              <c:numCache>
                <c:formatCode>0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D96C-4C45-8B6A-0821BD3957CF}"/>
            </c:ext>
          </c:extLst>
        </c:ser>
        <c:ser>
          <c:idx val="11"/>
          <c:order val="11"/>
          <c:tx>
            <c:strRef>
              <c:f>Sheet1!$M$64</c:f>
              <c:strCache>
                <c:ptCount val="1"/>
                <c:pt idx="0">
                  <c:v>RECOPE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96C-4C45-8B6A-0821BD3957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Sheet1!$A$65:$A$66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Sheet1!$M$65:$M$66</c:f>
              <c:numCache>
                <c:formatCode>0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D96C-4C45-8B6A-0821BD3957CF}"/>
            </c:ext>
          </c:extLst>
        </c:ser>
        <c:ser>
          <c:idx val="12"/>
          <c:order val="12"/>
          <c:tx>
            <c:strRef>
              <c:f>Sheet1!$N$64</c:f>
              <c:strCache>
                <c:ptCount val="1"/>
                <c:pt idx="0">
                  <c:v>SINART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96C-4C45-8B6A-0821BD3957C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Sheet1!$A$65:$A$66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Sheet1!$N$65:$N$66</c:f>
              <c:numCache>
                <c:formatCode>0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D96C-4C45-8B6A-0821BD3957C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074311296"/>
        <c:axId val="-1074310752"/>
      </c:barChart>
      <c:catAx>
        <c:axId val="-1074311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-1074310752"/>
        <c:crosses val="autoZero"/>
        <c:auto val="1"/>
        <c:lblAlgn val="ctr"/>
        <c:lblOffset val="100"/>
        <c:noMultiLvlLbl val="0"/>
      </c:catAx>
      <c:valAx>
        <c:axId val="-1074310752"/>
        <c:scaling>
          <c:orientation val="minMax"/>
          <c:max val="13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R"/>
                  <a:t>Cantidad de empresas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R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-1074311296"/>
        <c:crosses val="autoZero"/>
        <c:crossBetween val="between"/>
        <c:majorUnit val="1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Sheet1!$B$98</c:f>
              <c:strCache>
                <c:ptCount val="1"/>
                <c:pt idx="0">
                  <c:v>AyA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6E8-40DB-91C4-42A46376747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6E8-40DB-91C4-42A4637674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Sheet1!$A$99:$A$101</c:f>
              <c:strCache>
                <c:ptCount val="3"/>
                <c:pt idx="0">
                  <c:v>Si</c:v>
                </c:pt>
                <c:pt idx="1">
                  <c:v>Fuera de plazo</c:v>
                </c:pt>
                <c:pt idx="2">
                  <c:v>No</c:v>
                </c:pt>
              </c:strCache>
            </c:strRef>
          </c:cat>
          <c:val>
            <c:numRef>
              <c:f>Sheet1!$B$99:$B$101</c:f>
              <c:numCache>
                <c:formatCode>0</c:formatCode>
                <c:ptCount val="3"/>
                <c:pt idx="0">
                  <c:v>0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6E8-40DB-91C4-42A46376747E}"/>
            </c:ext>
          </c:extLst>
        </c:ser>
        <c:ser>
          <c:idx val="1"/>
          <c:order val="1"/>
          <c:tx>
            <c:strRef>
              <c:f>Sheet1!$C$98</c:f>
              <c:strCache>
                <c:ptCount val="1"/>
                <c:pt idx="0">
                  <c:v>BCR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6E8-40DB-91C4-42A46376747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6E8-40DB-91C4-42A4637674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Sheet1!$A$99:$A$101</c:f>
              <c:strCache>
                <c:ptCount val="3"/>
                <c:pt idx="0">
                  <c:v>Si</c:v>
                </c:pt>
                <c:pt idx="1">
                  <c:v>Fuera de plazo</c:v>
                </c:pt>
                <c:pt idx="2">
                  <c:v>No</c:v>
                </c:pt>
              </c:strCache>
            </c:strRef>
          </c:cat>
          <c:val>
            <c:numRef>
              <c:f>Sheet1!$C$99:$C$101</c:f>
              <c:numCache>
                <c:formatCode>0</c:formatCode>
                <c:ptCount val="3"/>
                <c:pt idx="0">
                  <c:v>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6E8-40DB-91C4-42A46376747E}"/>
            </c:ext>
          </c:extLst>
        </c:ser>
        <c:ser>
          <c:idx val="2"/>
          <c:order val="2"/>
          <c:tx>
            <c:strRef>
              <c:f>Sheet1!$D$98</c:f>
              <c:strCache>
                <c:ptCount val="1"/>
                <c:pt idx="0">
                  <c:v>BN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6E8-40DB-91C4-42A46376747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6E8-40DB-91C4-42A4637674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Sheet1!$A$99:$A$101</c:f>
              <c:strCache>
                <c:ptCount val="3"/>
                <c:pt idx="0">
                  <c:v>Si</c:v>
                </c:pt>
                <c:pt idx="1">
                  <c:v>Fuera de plazo</c:v>
                </c:pt>
                <c:pt idx="2">
                  <c:v>No</c:v>
                </c:pt>
              </c:strCache>
            </c:strRef>
          </c:cat>
          <c:val>
            <c:numRef>
              <c:f>Sheet1!$D$99:$D$101</c:f>
              <c:numCache>
                <c:formatCode>0</c:formatCode>
                <c:ptCount val="3"/>
                <c:pt idx="0">
                  <c:v>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6E8-40DB-91C4-42A46376747E}"/>
            </c:ext>
          </c:extLst>
        </c:ser>
        <c:ser>
          <c:idx val="3"/>
          <c:order val="3"/>
          <c:tx>
            <c:strRef>
              <c:f>Sheet1!$E$98</c:f>
              <c:strCache>
                <c:ptCount val="1"/>
                <c:pt idx="0">
                  <c:v>Correos de CR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6E8-40DB-91C4-42A46376747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6E8-40DB-91C4-42A4637674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Sheet1!$A$99:$A$101</c:f>
              <c:strCache>
                <c:ptCount val="3"/>
                <c:pt idx="0">
                  <c:v>Si</c:v>
                </c:pt>
                <c:pt idx="1">
                  <c:v>Fuera de plazo</c:v>
                </c:pt>
                <c:pt idx="2">
                  <c:v>No</c:v>
                </c:pt>
              </c:strCache>
            </c:strRef>
          </c:cat>
          <c:val>
            <c:numRef>
              <c:f>Sheet1!$E$99:$E$101</c:f>
              <c:numCache>
                <c:formatCode>0</c:formatCode>
                <c:ptCount val="3"/>
                <c:pt idx="0">
                  <c:v>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6E8-40DB-91C4-42A46376747E}"/>
            </c:ext>
          </c:extLst>
        </c:ser>
        <c:ser>
          <c:idx val="4"/>
          <c:order val="4"/>
          <c:tx>
            <c:strRef>
              <c:f>Sheet1!$F$98</c:f>
              <c:strCache>
                <c:ptCount val="1"/>
                <c:pt idx="0">
                  <c:v>ICE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6E8-40DB-91C4-42A46376747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6E8-40DB-91C4-42A4637674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Sheet1!$A$99:$A$101</c:f>
              <c:strCache>
                <c:ptCount val="3"/>
                <c:pt idx="0">
                  <c:v>Si</c:v>
                </c:pt>
                <c:pt idx="1">
                  <c:v>Fuera de plazo</c:v>
                </c:pt>
                <c:pt idx="2">
                  <c:v>No</c:v>
                </c:pt>
              </c:strCache>
            </c:strRef>
          </c:cat>
          <c:val>
            <c:numRef>
              <c:f>Sheet1!$F$99:$F$101</c:f>
              <c:numCache>
                <c:formatCode>0</c:formatCode>
                <c:ptCount val="3"/>
                <c:pt idx="0">
                  <c:v>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6E8-40DB-91C4-42A46376747E}"/>
            </c:ext>
          </c:extLst>
        </c:ser>
        <c:ser>
          <c:idx val="5"/>
          <c:order val="5"/>
          <c:tx>
            <c:strRef>
              <c:f>Sheet1!$G$98</c:f>
              <c:strCache>
                <c:ptCount val="1"/>
                <c:pt idx="0">
                  <c:v>FANAL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6E8-40DB-91C4-42A46376747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6E8-40DB-91C4-42A4637674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Sheet1!$A$99:$A$101</c:f>
              <c:strCache>
                <c:ptCount val="3"/>
                <c:pt idx="0">
                  <c:v>Si</c:v>
                </c:pt>
                <c:pt idx="1">
                  <c:v>Fuera de plazo</c:v>
                </c:pt>
                <c:pt idx="2">
                  <c:v>No</c:v>
                </c:pt>
              </c:strCache>
            </c:strRef>
          </c:cat>
          <c:val>
            <c:numRef>
              <c:f>Sheet1!$G$99:$G$101</c:f>
              <c:numCache>
                <c:formatCode>0</c:formatCode>
                <c:ptCount val="3"/>
                <c:pt idx="0">
                  <c:v>0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B6E8-40DB-91C4-42A46376747E}"/>
            </c:ext>
          </c:extLst>
        </c:ser>
        <c:ser>
          <c:idx val="6"/>
          <c:order val="6"/>
          <c:tx>
            <c:strRef>
              <c:f>Sheet1!$H$98</c:f>
              <c:strCache>
                <c:ptCount val="1"/>
                <c:pt idx="0">
                  <c:v>INCOFER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6E8-40DB-91C4-42A46376747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6E8-40DB-91C4-42A4637674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Sheet1!$A$99:$A$101</c:f>
              <c:strCache>
                <c:ptCount val="3"/>
                <c:pt idx="0">
                  <c:v>Si</c:v>
                </c:pt>
                <c:pt idx="1">
                  <c:v>Fuera de plazo</c:v>
                </c:pt>
                <c:pt idx="2">
                  <c:v>No</c:v>
                </c:pt>
              </c:strCache>
            </c:strRef>
          </c:cat>
          <c:val>
            <c:numRef>
              <c:f>Sheet1!$H$99:$H$101</c:f>
              <c:numCache>
                <c:formatCode>0</c:formatCode>
                <c:ptCount val="3"/>
                <c:pt idx="0">
                  <c:v>0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B6E8-40DB-91C4-42A46376747E}"/>
            </c:ext>
          </c:extLst>
        </c:ser>
        <c:ser>
          <c:idx val="7"/>
          <c:order val="7"/>
          <c:tx>
            <c:strRef>
              <c:f>Sheet1!$I$98</c:f>
              <c:strCache>
                <c:ptCount val="1"/>
                <c:pt idx="0">
                  <c:v>INCOP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6E8-40DB-91C4-42A46376747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B6E8-40DB-91C4-42A4637674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Sheet1!$A$99:$A$101</c:f>
              <c:strCache>
                <c:ptCount val="3"/>
                <c:pt idx="0">
                  <c:v>Si</c:v>
                </c:pt>
                <c:pt idx="1">
                  <c:v>Fuera de plazo</c:v>
                </c:pt>
                <c:pt idx="2">
                  <c:v>No</c:v>
                </c:pt>
              </c:strCache>
            </c:strRef>
          </c:cat>
          <c:val>
            <c:numRef>
              <c:f>Sheet1!$I$99:$I$101</c:f>
              <c:numCache>
                <c:formatCode>0</c:formatCode>
                <c:ptCount val="3"/>
                <c:pt idx="0">
                  <c:v>0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B6E8-40DB-91C4-42A46376747E}"/>
            </c:ext>
          </c:extLst>
        </c:ser>
        <c:ser>
          <c:idx val="8"/>
          <c:order val="8"/>
          <c:tx>
            <c:strRef>
              <c:f>Sheet1!$J$98</c:f>
              <c:strCache>
                <c:ptCount val="1"/>
                <c:pt idx="0">
                  <c:v>INS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6E8-40DB-91C4-42A46376747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6E8-40DB-91C4-42A4637674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Sheet1!$A$99:$A$101</c:f>
              <c:strCache>
                <c:ptCount val="3"/>
                <c:pt idx="0">
                  <c:v>Si</c:v>
                </c:pt>
                <c:pt idx="1">
                  <c:v>Fuera de plazo</c:v>
                </c:pt>
                <c:pt idx="2">
                  <c:v>No</c:v>
                </c:pt>
              </c:strCache>
            </c:strRef>
          </c:cat>
          <c:val>
            <c:numRef>
              <c:f>Sheet1!$J$99:$J$101</c:f>
              <c:numCache>
                <c:formatCode>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B6E8-40DB-91C4-42A46376747E}"/>
            </c:ext>
          </c:extLst>
        </c:ser>
        <c:ser>
          <c:idx val="9"/>
          <c:order val="9"/>
          <c:tx>
            <c:strRef>
              <c:f>Sheet1!$K$98</c:f>
              <c:strCache>
                <c:ptCount val="1"/>
                <c:pt idx="0">
                  <c:v>JAPDEVA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6E8-40DB-91C4-42A46376747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6E8-40DB-91C4-42A4637674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Sheet1!$A$99:$A$101</c:f>
              <c:strCache>
                <c:ptCount val="3"/>
                <c:pt idx="0">
                  <c:v>Si</c:v>
                </c:pt>
                <c:pt idx="1">
                  <c:v>Fuera de plazo</c:v>
                </c:pt>
                <c:pt idx="2">
                  <c:v>No</c:v>
                </c:pt>
              </c:strCache>
            </c:strRef>
          </c:cat>
          <c:val>
            <c:numRef>
              <c:f>Sheet1!$K$99:$K$101</c:f>
              <c:numCache>
                <c:formatCode>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B6E8-40DB-91C4-42A46376747E}"/>
            </c:ext>
          </c:extLst>
        </c:ser>
        <c:ser>
          <c:idx val="10"/>
          <c:order val="10"/>
          <c:tx>
            <c:strRef>
              <c:f>Sheet1!$L$98</c:f>
              <c:strCache>
                <c:ptCount val="1"/>
                <c:pt idx="0">
                  <c:v>JPS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B6E8-40DB-91C4-42A46376747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B6E8-40DB-91C4-42A4637674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Sheet1!$A$99:$A$101</c:f>
              <c:strCache>
                <c:ptCount val="3"/>
                <c:pt idx="0">
                  <c:v>Si</c:v>
                </c:pt>
                <c:pt idx="1">
                  <c:v>Fuera de plazo</c:v>
                </c:pt>
                <c:pt idx="2">
                  <c:v>No</c:v>
                </c:pt>
              </c:strCache>
            </c:strRef>
          </c:cat>
          <c:val>
            <c:numRef>
              <c:f>Sheet1!$L$99:$L$101</c:f>
              <c:numCache>
                <c:formatCode>0</c:formatCode>
                <c:ptCount val="3"/>
                <c:pt idx="0">
                  <c:v>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B6E8-40DB-91C4-42A46376747E}"/>
            </c:ext>
          </c:extLst>
        </c:ser>
        <c:ser>
          <c:idx val="11"/>
          <c:order val="11"/>
          <c:tx>
            <c:strRef>
              <c:f>Sheet1!$M$98</c:f>
              <c:strCache>
                <c:ptCount val="1"/>
                <c:pt idx="0">
                  <c:v>RECOPE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B6E8-40DB-91C4-42A46376747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B6E8-40DB-91C4-42A4637674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Sheet1!$A$99:$A$101</c:f>
              <c:strCache>
                <c:ptCount val="3"/>
                <c:pt idx="0">
                  <c:v>Si</c:v>
                </c:pt>
                <c:pt idx="1">
                  <c:v>Fuera de plazo</c:v>
                </c:pt>
                <c:pt idx="2">
                  <c:v>No</c:v>
                </c:pt>
              </c:strCache>
            </c:strRef>
          </c:cat>
          <c:val>
            <c:numRef>
              <c:f>Sheet1!$M$99:$M$101</c:f>
              <c:numCache>
                <c:formatCode>0</c:formatCode>
                <c:ptCount val="3"/>
                <c:pt idx="0">
                  <c:v>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3-B6E8-40DB-91C4-42A46376747E}"/>
            </c:ext>
          </c:extLst>
        </c:ser>
        <c:ser>
          <c:idx val="12"/>
          <c:order val="12"/>
          <c:tx>
            <c:strRef>
              <c:f>Sheet1!$N$98</c:f>
              <c:strCache>
                <c:ptCount val="1"/>
                <c:pt idx="0">
                  <c:v>SINART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B6E8-40DB-91C4-42A46376747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B6E8-40DB-91C4-42A4637674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Sheet1!$A$99:$A$101</c:f>
              <c:strCache>
                <c:ptCount val="3"/>
                <c:pt idx="0">
                  <c:v>Si</c:v>
                </c:pt>
                <c:pt idx="1">
                  <c:v>Fuera de plazo</c:v>
                </c:pt>
                <c:pt idx="2">
                  <c:v>No</c:v>
                </c:pt>
              </c:strCache>
            </c:strRef>
          </c:cat>
          <c:val>
            <c:numRef>
              <c:f>Sheet1!$N$99:$N$101</c:f>
              <c:numCache>
                <c:formatCode>0</c:formatCode>
                <c:ptCount val="3"/>
                <c:pt idx="0">
                  <c:v>0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B6E8-40DB-91C4-42A46376747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074310208"/>
        <c:axId val="-1074309664"/>
      </c:barChart>
      <c:catAx>
        <c:axId val="-1074310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-1074309664"/>
        <c:crosses val="autoZero"/>
        <c:auto val="1"/>
        <c:lblAlgn val="ctr"/>
        <c:lblOffset val="100"/>
        <c:noMultiLvlLbl val="0"/>
      </c:catAx>
      <c:valAx>
        <c:axId val="-107430966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CR"/>
                  <a:t>cantidad</a:t>
                </a:r>
                <a:r>
                  <a:rPr lang="es-CR" baseline="0"/>
                  <a:t> de empresas</a:t>
                </a:r>
                <a:endParaRPr lang="es-CR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R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-1074310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Sheet1!$A$34</c:f>
              <c:strCache>
                <c:ptCount val="1"/>
                <c:pt idx="0">
                  <c:v>Transitorio 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Sheet1!$B$33:$R$33</c:f>
              <c:strCache>
                <c:ptCount val="17"/>
                <c:pt idx="0">
                  <c:v>CCSS</c:v>
                </c:pt>
                <c:pt idx="1">
                  <c:v>CONICIT</c:v>
                </c:pt>
                <c:pt idx="2">
                  <c:v>ICODER</c:v>
                </c:pt>
                <c:pt idx="3">
                  <c:v>INCOPESCA</c:v>
                </c:pt>
                <c:pt idx="4">
                  <c:v>ICT</c:v>
                </c:pt>
                <c:pt idx="5">
                  <c:v>INDER</c:v>
                </c:pt>
                <c:pt idx="6">
                  <c:v>IFAM</c:v>
                </c:pt>
                <c:pt idx="7">
                  <c:v>IMAS</c:v>
                </c:pt>
                <c:pt idx="8">
                  <c:v>INA</c:v>
                </c:pt>
                <c:pt idx="9">
                  <c:v>INEC</c:v>
                </c:pt>
                <c:pt idx="10">
                  <c:v>INFOCOOP</c:v>
                </c:pt>
                <c:pt idx="11">
                  <c:v>INAMU</c:v>
                </c:pt>
                <c:pt idx="12">
                  <c:v>INVU</c:v>
                </c:pt>
                <c:pt idx="13">
                  <c:v>JUDESUR</c:v>
                </c:pt>
                <c:pt idx="14">
                  <c:v>PANACI</c:v>
                </c:pt>
                <c:pt idx="15">
                  <c:v>PANI</c:v>
                </c:pt>
                <c:pt idx="16">
                  <c:v>SENARA</c:v>
                </c:pt>
              </c:strCache>
            </c:strRef>
          </c:cat>
          <c:val>
            <c:numRef>
              <c:f>Sheet1!$B$34:$R$34</c:f>
              <c:numCache>
                <c:formatCode>0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CE-4E06-A8CB-94FA6E9A56C4}"/>
            </c:ext>
          </c:extLst>
        </c:ser>
        <c:ser>
          <c:idx val="1"/>
          <c:order val="1"/>
          <c:tx>
            <c:strRef>
              <c:f>Sheet1!$A$35</c:f>
              <c:strCache>
                <c:ptCount val="1"/>
                <c:pt idx="0">
                  <c:v>Transitorio II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Sheet1!$B$33:$R$33</c:f>
              <c:strCache>
                <c:ptCount val="17"/>
                <c:pt idx="0">
                  <c:v>CCSS</c:v>
                </c:pt>
                <c:pt idx="1">
                  <c:v>CONICIT</c:v>
                </c:pt>
                <c:pt idx="2">
                  <c:v>ICODER</c:v>
                </c:pt>
                <c:pt idx="3">
                  <c:v>INCOPESCA</c:v>
                </c:pt>
                <c:pt idx="4">
                  <c:v>ICT</c:v>
                </c:pt>
                <c:pt idx="5">
                  <c:v>INDER</c:v>
                </c:pt>
                <c:pt idx="6">
                  <c:v>IFAM</c:v>
                </c:pt>
                <c:pt idx="7">
                  <c:v>IMAS</c:v>
                </c:pt>
                <c:pt idx="8">
                  <c:v>INA</c:v>
                </c:pt>
                <c:pt idx="9">
                  <c:v>INEC</c:v>
                </c:pt>
                <c:pt idx="10">
                  <c:v>INFOCOOP</c:v>
                </c:pt>
                <c:pt idx="11">
                  <c:v>INAMU</c:v>
                </c:pt>
                <c:pt idx="12">
                  <c:v>INVU</c:v>
                </c:pt>
                <c:pt idx="13">
                  <c:v>JUDESUR</c:v>
                </c:pt>
                <c:pt idx="14">
                  <c:v>PANACI</c:v>
                </c:pt>
                <c:pt idx="15">
                  <c:v>PANI</c:v>
                </c:pt>
                <c:pt idx="16">
                  <c:v>SENARA</c:v>
                </c:pt>
              </c:strCache>
            </c:strRef>
          </c:cat>
          <c:val>
            <c:numRef>
              <c:f>Sheet1!$B$35:$R$35</c:f>
              <c:numCache>
                <c:formatCode>0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CE-4E06-A8CB-94FA6E9A56C4}"/>
            </c:ext>
          </c:extLst>
        </c:ser>
        <c:ser>
          <c:idx val="2"/>
          <c:order val="2"/>
          <c:tx>
            <c:strRef>
              <c:f>Sheet1!$A$36</c:f>
              <c:strCache>
                <c:ptCount val="1"/>
                <c:pt idx="0">
                  <c:v>Artículo 12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Sheet1!$B$33:$R$33</c:f>
              <c:strCache>
                <c:ptCount val="17"/>
                <c:pt idx="0">
                  <c:v>CCSS</c:v>
                </c:pt>
                <c:pt idx="1">
                  <c:v>CONICIT</c:v>
                </c:pt>
                <c:pt idx="2">
                  <c:v>ICODER</c:v>
                </c:pt>
                <c:pt idx="3">
                  <c:v>INCOPESCA</c:v>
                </c:pt>
                <c:pt idx="4">
                  <c:v>ICT</c:v>
                </c:pt>
                <c:pt idx="5">
                  <c:v>INDER</c:v>
                </c:pt>
                <c:pt idx="6">
                  <c:v>IFAM</c:v>
                </c:pt>
                <c:pt idx="7">
                  <c:v>IMAS</c:v>
                </c:pt>
                <c:pt idx="8">
                  <c:v>INA</c:v>
                </c:pt>
                <c:pt idx="9">
                  <c:v>INEC</c:v>
                </c:pt>
                <c:pt idx="10">
                  <c:v>INFOCOOP</c:v>
                </c:pt>
                <c:pt idx="11">
                  <c:v>INAMU</c:v>
                </c:pt>
                <c:pt idx="12">
                  <c:v>INVU</c:v>
                </c:pt>
                <c:pt idx="13">
                  <c:v>JUDESUR</c:v>
                </c:pt>
                <c:pt idx="14">
                  <c:v>PANACI</c:v>
                </c:pt>
                <c:pt idx="15">
                  <c:v>PANI</c:v>
                </c:pt>
                <c:pt idx="16">
                  <c:v>SENARA</c:v>
                </c:pt>
              </c:strCache>
            </c:strRef>
          </c:cat>
          <c:val>
            <c:numRef>
              <c:f>Sheet1!$B$36:$R$36</c:f>
              <c:numCache>
                <c:formatCode>0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CE-4E06-A8CB-94FA6E9A56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1050928"/>
        <c:axId val="411045680"/>
      </c:barChart>
      <c:catAx>
        <c:axId val="411050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R"/>
          </a:p>
        </c:txPr>
        <c:crossAx val="411045680"/>
        <c:crosses val="autoZero"/>
        <c:auto val="1"/>
        <c:lblAlgn val="ctr"/>
        <c:lblOffset val="100"/>
        <c:noMultiLvlLbl val="0"/>
      </c:catAx>
      <c:valAx>
        <c:axId val="4110456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" sourceLinked="1"/>
        <c:majorTickMark val="none"/>
        <c:minorTickMark val="none"/>
        <c:tickLblPos val="nextTo"/>
        <c:crossAx val="41105092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0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95BD4B-6E79-4642-9577-D8B2FAC6A7B6}" type="datetimeFigureOut">
              <a:rPr lang="es-CR" smtClean="0"/>
              <a:t>19/10/2020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C250E-3939-4C4C-9E09-3B9F1904F35E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01796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041400"/>
            <a:ext cx="6858000" cy="2387600"/>
          </a:xfrm>
        </p:spPr>
        <p:txBody>
          <a:bodyPr anchor="b"/>
          <a:lstStyle>
            <a:lvl1pPr algn="ctr">
              <a:defRPr sz="405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44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342896" indent="0" algn="ctr">
              <a:buNone/>
              <a:defRPr sz="2100"/>
            </a:lvl2pPr>
            <a:lvl3pPr marL="685791" indent="0" algn="ctr">
              <a:buNone/>
              <a:defRPr sz="1800"/>
            </a:lvl3pPr>
            <a:lvl4pPr marL="1028687" indent="0" algn="ctr">
              <a:buNone/>
              <a:defRPr sz="1500"/>
            </a:lvl4pPr>
            <a:lvl5pPr marL="1371583" indent="0" algn="ctr">
              <a:buNone/>
              <a:defRPr sz="1500"/>
            </a:lvl5pPr>
            <a:lvl6pPr marL="1714479" indent="0" algn="ctr">
              <a:buNone/>
              <a:defRPr sz="1500"/>
            </a:lvl6pPr>
            <a:lvl7pPr marL="2057375" indent="0" algn="ctr">
              <a:buNone/>
              <a:defRPr sz="1500"/>
            </a:lvl7pPr>
            <a:lvl8pPr marL="2400270" indent="0" algn="ctr">
              <a:buNone/>
              <a:defRPr sz="1500"/>
            </a:lvl8pPr>
            <a:lvl9pPr marL="2743166" indent="0" algn="ctr">
              <a:buNone/>
              <a:defRPr sz="15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E2412-D489-4111-95DE-6D502E8BCC52}" type="datetime1">
              <a:rPr lang="es-CR" smtClean="0"/>
              <a:t>19/10/2020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97E4-FBA9-4DD2-AFFA-FF464EADDB2E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265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940F-370A-4987-9A19-5417FCEC6EA0}" type="datetime1">
              <a:rPr lang="es-CR" smtClean="0"/>
              <a:t>19/10/2020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97E4-FBA9-4DD2-AFFA-FF464EADDB2E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86824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4" y="274644"/>
            <a:ext cx="1971675" cy="589756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49" y="274644"/>
            <a:ext cx="5800725" cy="5897563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0BDA6-0B98-4505-8563-0E5C4C1E7A35}" type="datetime1">
              <a:rPr lang="es-CR" smtClean="0"/>
              <a:t>19/10/2020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97E4-FBA9-4DD2-AFFA-FF464EADDB2E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82994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F2921-5BED-4777-940B-448E7EF97669}" type="datetime1">
              <a:rPr lang="es-CR" smtClean="0"/>
              <a:t>19/10/2020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97E4-FBA9-4DD2-AFFA-FF464EADDB2E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0751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4406908"/>
            <a:ext cx="7886700" cy="1362075"/>
          </a:xfrm>
        </p:spPr>
        <p:txBody>
          <a:bodyPr anchor="t"/>
          <a:lstStyle>
            <a:lvl1pPr>
              <a:defRPr sz="3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2906722"/>
            <a:ext cx="78867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9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8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83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7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75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7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39DD3-C2DB-436D-80BA-C5F2AB1FDC82}" type="datetime1">
              <a:rPr lang="es-CR" smtClean="0"/>
              <a:t>19/10/2020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97E4-FBA9-4DD2-AFFA-FF464EADDB2E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7088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0872"/>
            <a:ext cx="3886200" cy="43513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1"/>
            </a:lvl4pPr>
            <a:lvl5pPr>
              <a:defRPr sz="1351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0872"/>
            <a:ext cx="3886200" cy="43513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1"/>
            </a:lvl4pPr>
            <a:lvl5pPr>
              <a:defRPr sz="1351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B7A73-23DF-4641-B412-FEF444E350A4}" type="datetime1">
              <a:rPr lang="es-CR" smtClean="0"/>
              <a:t>19/10/2020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97E4-FBA9-4DD2-AFFA-FF464EADDB2E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862272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274639"/>
            <a:ext cx="78867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2" y="1535117"/>
            <a:ext cx="3867151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6" indent="0">
              <a:buNone/>
              <a:defRPr sz="1500" b="1"/>
            </a:lvl2pPr>
            <a:lvl3pPr marL="685791" indent="0">
              <a:buNone/>
              <a:defRPr sz="1351" b="1"/>
            </a:lvl3pPr>
            <a:lvl4pPr marL="1028687" indent="0">
              <a:buNone/>
              <a:defRPr sz="1200" b="1"/>
            </a:lvl4pPr>
            <a:lvl5pPr marL="1371583" indent="0">
              <a:buNone/>
              <a:defRPr sz="1200" b="1"/>
            </a:lvl5pPr>
            <a:lvl6pPr marL="1714479" indent="0">
              <a:buNone/>
              <a:defRPr sz="1200" b="1"/>
            </a:lvl6pPr>
            <a:lvl7pPr marL="2057375" indent="0">
              <a:buNone/>
              <a:defRPr sz="1200" b="1"/>
            </a:lvl7pPr>
            <a:lvl8pPr marL="2400270" indent="0">
              <a:buNone/>
              <a:defRPr sz="1200" b="1"/>
            </a:lvl8pPr>
            <a:lvl9pPr marL="2743166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892" y="2174880"/>
            <a:ext cx="3867151" cy="399732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1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2249" y="1535117"/>
            <a:ext cx="3868340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6" indent="0">
              <a:buNone/>
              <a:defRPr sz="1500" b="1"/>
            </a:lvl2pPr>
            <a:lvl3pPr marL="685791" indent="0">
              <a:buNone/>
              <a:defRPr sz="1351" b="1"/>
            </a:lvl3pPr>
            <a:lvl4pPr marL="1028687" indent="0">
              <a:buNone/>
              <a:defRPr sz="1200" b="1"/>
            </a:lvl4pPr>
            <a:lvl5pPr marL="1371583" indent="0">
              <a:buNone/>
              <a:defRPr sz="1200" b="1"/>
            </a:lvl5pPr>
            <a:lvl6pPr marL="1714479" indent="0">
              <a:buNone/>
              <a:defRPr sz="1200" b="1"/>
            </a:lvl6pPr>
            <a:lvl7pPr marL="2057375" indent="0">
              <a:buNone/>
              <a:defRPr sz="1200" b="1"/>
            </a:lvl7pPr>
            <a:lvl8pPr marL="2400270" indent="0">
              <a:buNone/>
              <a:defRPr sz="1200" b="1"/>
            </a:lvl8pPr>
            <a:lvl9pPr marL="2743166" indent="0">
              <a:buNone/>
              <a:defRPr sz="12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249" y="2174880"/>
            <a:ext cx="3868340" cy="399732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1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654A4-687A-4C50-893C-A01BDB7F06E3}" type="datetime1">
              <a:rPr lang="es-CR" smtClean="0"/>
              <a:t>19/10/2020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97E4-FBA9-4DD2-AFFA-FF464EADDB2E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9071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EEC0F-3A95-4B74-9DD1-D99442DD56E1}" type="datetime1">
              <a:rPr lang="es-CR" smtClean="0"/>
              <a:t>19/10/2020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97E4-FBA9-4DD2-AFFA-FF464EADDB2E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30944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EA0AC-C25C-49F7-A38C-6073B5D1EF28}" type="datetime1">
              <a:rPr lang="es-CR" smtClean="0"/>
              <a:t>19/10/2020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97E4-FBA9-4DD2-AFFA-FF464EADDB2E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05521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685809"/>
            <a:ext cx="3009900" cy="1160463"/>
          </a:xfrm>
        </p:spPr>
        <p:txBody>
          <a:bodyPr anchor="b"/>
          <a:lstStyle>
            <a:lvl1pPr>
              <a:defRPr sz="15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5000" y="685800"/>
            <a:ext cx="4725591" cy="54864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3889" y="1846265"/>
            <a:ext cx="3009900" cy="4325937"/>
          </a:xfrm>
        </p:spPr>
        <p:txBody>
          <a:bodyPr/>
          <a:lstStyle>
            <a:lvl1pPr marL="0" indent="0">
              <a:buNone/>
              <a:defRPr sz="1051"/>
            </a:lvl1pPr>
            <a:lvl2pPr marL="342896" indent="0">
              <a:buNone/>
              <a:defRPr sz="900"/>
            </a:lvl2pPr>
            <a:lvl3pPr marL="685791" indent="0">
              <a:buNone/>
              <a:defRPr sz="751"/>
            </a:lvl3pPr>
            <a:lvl4pPr marL="1028687" indent="0">
              <a:buNone/>
              <a:defRPr sz="675"/>
            </a:lvl4pPr>
            <a:lvl5pPr marL="1371583" indent="0">
              <a:buNone/>
              <a:defRPr sz="675"/>
            </a:lvl5pPr>
            <a:lvl6pPr marL="1714479" indent="0">
              <a:buNone/>
              <a:defRPr sz="675"/>
            </a:lvl6pPr>
            <a:lvl7pPr marL="2057375" indent="0">
              <a:buNone/>
              <a:defRPr sz="675"/>
            </a:lvl7pPr>
            <a:lvl8pPr marL="2400270" indent="0">
              <a:buNone/>
              <a:defRPr sz="675"/>
            </a:lvl8pPr>
            <a:lvl9pPr marL="2743166" indent="0">
              <a:buNone/>
              <a:defRPr sz="67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BBAA-38BB-4C16-90D9-CAEB8A7978E8}" type="datetime1">
              <a:rPr lang="es-CR" smtClean="0"/>
              <a:t>19/10/2020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97E4-FBA9-4DD2-AFFA-FF464EADDB2E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58735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8807" y="4800607"/>
            <a:ext cx="5382816" cy="566739"/>
          </a:xfrm>
        </p:spPr>
        <p:txBody>
          <a:bodyPr anchor="b"/>
          <a:lstStyle>
            <a:lvl1pPr>
              <a:defRPr sz="15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78807" y="685809"/>
            <a:ext cx="5382816" cy="4041775"/>
          </a:xfrm>
        </p:spPr>
        <p:txBody>
          <a:bodyPr/>
          <a:lstStyle>
            <a:lvl1pPr marL="0" indent="0">
              <a:buNone/>
              <a:defRPr sz="2400"/>
            </a:lvl1pPr>
            <a:lvl2pPr marL="342896" indent="0">
              <a:buNone/>
              <a:defRPr sz="2100"/>
            </a:lvl2pPr>
            <a:lvl3pPr marL="685791" indent="0">
              <a:buNone/>
              <a:defRPr sz="1800"/>
            </a:lvl3pPr>
            <a:lvl4pPr marL="1028687" indent="0">
              <a:buNone/>
              <a:defRPr sz="1500"/>
            </a:lvl4pPr>
            <a:lvl5pPr marL="1371583" indent="0">
              <a:buNone/>
              <a:defRPr sz="1500"/>
            </a:lvl5pPr>
            <a:lvl6pPr marL="1714479" indent="0">
              <a:buNone/>
              <a:defRPr sz="1500"/>
            </a:lvl6pPr>
            <a:lvl7pPr marL="2057375" indent="0">
              <a:buNone/>
              <a:defRPr sz="1500"/>
            </a:lvl7pPr>
            <a:lvl8pPr marL="2400270" indent="0">
              <a:buNone/>
              <a:defRPr sz="1500"/>
            </a:lvl8pPr>
            <a:lvl9pPr marL="2743166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78807" y="5367345"/>
            <a:ext cx="5382816" cy="804863"/>
          </a:xfrm>
        </p:spPr>
        <p:txBody>
          <a:bodyPr/>
          <a:lstStyle>
            <a:lvl1pPr marL="0" indent="0">
              <a:buNone/>
              <a:defRPr sz="1051"/>
            </a:lvl1pPr>
            <a:lvl2pPr marL="342896" indent="0">
              <a:buNone/>
              <a:defRPr sz="900"/>
            </a:lvl2pPr>
            <a:lvl3pPr marL="685791" indent="0">
              <a:buNone/>
              <a:defRPr sz="751"/>
            </a:lvl3pPr>
            <a:lvl4pPr marL="1028687" indent="0">
              <a:buNone/>
              <a:defRPr sz="675"/>
            </a:lvl4pPr>
            <a:lvl5pPr marL="1371583" indent="0">
              <a:buNone/>
              <a:defRPr sz="675"/>
            </a:lvl5pPr>
            <a:lvl6pPr marL="1714479" indent="0">
              <a:buNone/>
              <a:defRPr sz="675"/>
            </a:lvl6pPr>
            <a:lvl7pPr marL="2057375" indent="0">
              <a:buNone/>
              <a:defRPr sz="675"/>
            </a:lvl7pPr>
            <a:lvl8pPr marL="2400270" indent="0">
              <a:buNone/>
              <a:defRPr sz="675"/>
            </a:lvl8pPr>
            <a:lvl9pPr marL="2743166" indent="0">
              <a:buNone/>
              <a:defRPr sz="675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E446-C058-40CB-841A-B77F9CA13804}" type="datetime1">
              <a:rPr lang="es-CR" smtClean="0"/>
              <a:t>19/10/2020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97E4-FBA9-4DD2-AFFA-FF464EADDB2E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76155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3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2" y="27463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2" y="1820872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4" y="6356359"/>
            <a:ext cx="24574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39CEE-EAC1-4564-B94A-059072CADA54}" type="datetime1">
              <a:rPr lang="es-CR" smtClean="0"/>
              <a:t>19/10/2020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2" y="6356359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4" y="6356359"/>
            <a:ext cx="24574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197E4-FBA9-4DD2-AFFA-FF464EADDB2E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66961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hf hdr="0" ftr="0" dt="0"/>
  <p:txStyles>
    <p:titleStyle>
      <a:lvl1pPr algn="l" defTabSz="685791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1" indent="-257171" algn="l" defTabSz="68579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05" indent="-214310" algn="l" defTabSz="685791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40" indent="-171449" algn="l" defTabSz="685791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36" indent="-171449" algn="l" defTabSz="685791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31" indent="-171449" algn="l" defTabSz="685791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27" indent="-171449" algn="l" defTabSz="68579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23" indent="-171449" algn="l" defTabSz="68579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19" indent="-171449" algn="l" defTabSz="68579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14" indent="-171449" algn="l" defTabSz="685791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6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91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87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83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79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5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70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66" algn="l" defTabSz="685791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01775" y="2176050"/>
            <a:ext cx="6929438" cy="2560244"/>
          </a:xfrm>
          <a:prstGeom prst="rect">
            <a:avLst/>
          </a:prstGeom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 sz="1351"/>
          </a:p>
        </p:txBody>
      </p:sp>
      <p:sp>
        <p:nvSpPr>
          <p:cNvPr id="12" name="Elipse 11"/>
          <p:cNvSpPr/>
          <p:nvPr/>
        </p:nvSpPr>
        <p:spPr>
          <a:xfrm>
            <a:off x="6074234" y="2095073"/>
            <a:ext cx="2736203" cy="2722205"/>
          </a:xfrm>
          <a:prstGeom prst="ellipse">
            <a:avLst/>
          </a:prstGeom>
          <a:effectLst>
            <a:innerShdw blurRad="114300">
              <a:prstClr val="black"/>
            </a:innerShdw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sz="1351"/>
          </a:p>
        </p:txBody>
      </p:sp>
      <p:sp>
        <p:nvSpPr>
          <p:cNvPr id="10" name="CuadroTexto 9"/>
          <p:cNvSpPr txBox="1"/>
          <p:nvPr/>
        </p:nvSpPr>
        <p:spPr>
          <a:xfrm>
            <a:off x="263437" y="2293452"/>
            <a:ext cx="58575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4000" b="1" dirty="0">
                <a:solidFill>
                  <a:schemeClr val="bg2">
                    <a:lumMod val="50000"/>
                  </a:schemeClr>
                </a:solidFill>
              </a:rPr>
              <a:t>Informe de análisis sobre el cumplimiento de la directriz N. 039-MP 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97E4-FBA9-4DD2-AFFA-FF464EADDB2E}" type="slidenum">
              <a:rPr lang="es-CR" smtClean="0"/>
              <a:t>1</a:t>
            </a:fld>
            <a:endParaRPr lang="es-CR"/>
          </a:p>
        </p:txBody>
      </p:sp>
      <p:pic>
        <p:nvPicPr>
          <p:cNvPr id="5" name="Picture 4" descr="A picture containing pinwheel, ax, outdoor object&#10;&#10;Description generated with high confidence">
            <a:extLst>
              <a:ext uri="{FF2B5EF4-FFF2-40B4-BE49-F238E27FC236}">
                <a16:creationId xmlns:a16="http://schemas.microsoft.com/office/drawing/2014/main" id="{A74C4EA9-585A-483E-9A9D-8D8F4756EB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697" b="95879" l="7198" r="91546">
                        <a14:foregroundMark x1="28309" y1="51556" x2="20483" y2="64162"/>
                        <a14:foregroundMark x1="22271" y1="59636" x2="22271" y2="59636"/>
                        <a14:foregroundMark x1="20483" y1="65172" x2="20483" y2="65172"/>
                        <a14:foregroundMark x1="49420" y1="9697" x2="49420" y2="9697"/>
                        <a14:foregroundMark x1="11449" y1="88364" x2="78937" y2="88364"/>
                        <a14:foregroundMark x1="78937" y1="88364" x2="91594" y2="86869"/>
                        <a14:foregroundMark x1="26473" y1="80283" x2="69903" y2="82303"/>
                        <a14:foregroundMark x1="33720" y1="92889" x2="64444" y2="92889"/>
                        <a14:foregroundMark x1="7826" y1="87879" x2="43961" y2="87879"/>
                        <a14:foregroundMark x1="43961" y1="87879" x2="88551" y2="86343"/>
                        <a14:foregroundMark x1="22271" y1="84848" x2="59662" y2="84323"/>
                        <a14:foregroundMark x1="59662" y1="84323" x2="74686" y2="84323"/>
                        <a14:foregroundMark x1="26473" y1="79273" x2="72319" y2="81293"/>
                        <a14:foregroundMark x1="27681" y1="78788" x2="60242" y2="77778"/>
                        <a14:foregroundMark x1="60242" y1="77778" x2="70483" y2="78263"/>
                        <a14:foregroundMark x1="33720" y1="92889" x2="33720" y2="94424"/>
                        <a14:foregroundMark x1="31304" y1="89859" x2="63237" y2="94424"/>
                        <a14:foregroundMark x1="32512" y1="91879" x2="62077" y2="95919"/>
                        <a14:foregroundMark x1="7198" y1="85333" x2="24686" y2="8634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046" y="280951"/>
            <a:ext cx="1473047" cy="17609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8BEF3C8-DDF8-4CF7-9130-170D8AEC1EAF}"/>
              </a:ext>
            </a:extLst>
          </p:cNvPr>
          <p:cNvSpPr txBox="1"/>
          <p:nvPr/>
        </p:nvSpPr>
        <p:spPr>
          <a:xfrm>
            <a:off x="6121013" y="6114897"/>
            <a:ext cx="2736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 de octubre de 2020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5C72D8-5FEB-485C-8162-A82D78B61C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Chalk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794" y="1955846"/>
            <a:ext cx="2976431" cy="300065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5D50F97-20D6-4071-89B6-2A64849C11E8}"/>
              </a:ext>
            </a:extLst>
          </p:cNvPr>
          <p:cNvSpPr txBox="1"/>
          <p:nvPr/>
        </p:nvSpPr>
        <p:spPr>
          <a:xfrm>
            <a:off x="2102663" y="4078883"/>
            <a:ext cx="21839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2800" b="1" dirty="0">
                <a:solidFill>
                  <a:schemeClr val="bg2">
                    <a:lumMod val="50000"/>
                  </a:schemeClr>
                </a:solidFill>
              </a:rPr>
              <a:t>2019</a:t>
            </a:r>
            <a:endParaRPr lang="es-CR" sz="3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F986A8-CEB2-4014-9C50-E149597049D0}"/>
              </a:ext>
            </a:extLst>
          </p:cNvPr>
          <p:cNvSpPr txBox="1"/>
          <p:nvPr/>
        </p:nvSpPr>
        <p:spPr>
          <a:xfrm>
            <a:off x="395240" y="5194763"/>
            <a:ext cx="7058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Unidad Asesora de la Propiedad Accionaria del Estado</a:t>
            </a:r>
          </a:p>
        </p:txBody>
      </p:sp>
    </p:spTree>
    <p:extLst>
      <p:ext uri="{BB962C8B-B14F-4D97-AF65-F5344CB8AC3E}">
        <p14:creationId xmlns:p14="http://schemas.microsoft.com/office/powerpoint/2010/main" val="2733147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7CA73-274B-4707-9B47-91ED55327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2" y="274638"/>
            <a:ext cx="7886700" cy="1092523"/>
          </a:xfrm>
        </p:spPr>
        <p:txBody>
          <a:bodyPr/>
          <a:lstStyle/>
          <a:p>
            <a:r>
              <a:rPr lang="es-CR" sz="4400" b="1" dirty="0">
                <a:solidFill>
                  <a:schemeClr val="accent2">
                    <a:lumMod val="50000"/>
                  </a:schemeClr>
                </a:solidFill>
              </a:rPr>
              <a:t>Objetivo: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4581A-3795-4043-BFB7-C8D122807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271831"/>
            <a:ext cx="7886700" cy="1931602"/>
          </a:xfrm>
        </p:spPr>
        <p:txBody>
          <a:bodyPr/>
          <a:lstStyle/>
          <a:p>
            <a:pPr algn="just"/>
            <a:r>
              <a:rPr lang="es-CR" dirty="0"/>
              <a:t>Definir los parámetros generales para la realización, entrega, análisis y seguimiento de autoevaluaciones anuales del desempeño de las juntas directivas u órganos de dirección de las empresas propiedad del Estado e instituciones autónomas.</a:t>
            </a:r>
          </a:p>
          <a:p>
            <a:pPr marL="0" indent="0">
              <a:buNone/>
            </a:pPr>
            <a:endParaRPr lang="es-C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DF07AD-6E59-478A-80BC-D1589A589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97E4-FBA9-4DD2-AFFA-FF464EADDB2E}" type="slidenum">
              <a:rPr lang="es-CR" smtClean="0"/>
              <a:t>2</a:t>
            </a:fld>
            <a:endParaRPr lang="es-C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FEEF61-0427-4895-BCF2-78C2A09B4056}"/>
              </a:ext>
            </a:extLst>
          </p:cNvPr>
          <p:cNvSpPr txBox="1"/>
          <p:nvPr/>
        </p:nvSpPr>
        <p:spPr>
          <a:xfrm>
            <a:off x="628649" y="1269507"/>
            <a:ext cx="78867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000" b="1" dirty="0">
                <a:solidFill>
                  <a:srgbClr val="325595"/>
                </a:solidFill>
              </a:rPr>
              <a:t>De la directriz N.039-MP </a:t>
            </a:r>
            <a:r>
              <a:rPr lang="es-CR" sz="2000" dirty="0"/>
              <a:t>“Política general para el establecimiento de una evaluación del desempeño en las Junta Directivas u Órganos de Dirección de la empresas propiedad del Estado y de Instituciones Autónomas”: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8C0151-85D8-4B89-BB48-AA06BD9611A5}"/>
              </a:ext>
            </a:extLst>
          </p:cNvPr>
          <p:cNvSpPr txBox="1"/>
          <p:nvPr/>
        </p:nvSpPr>
        <p:spPr>
          <a:xfrm>
            <a:off x="628649" y="4282428"/>
            <a:ext cx="7886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R" sz="2000" b="1" dirty="0">
                <a:solidFill>
                  <a:srgbClr val="325595"/>
                </a:solidFill>
              </a:rPr>
              <a:t>Del informe:</a:t>
            </a:r>
            <a:endParaRPr lang="es-CR" sz="20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7970A9C-227C-4043-B73A-05B6C2944CD1}"/>
              </a:ext>
            </a:extLst>
          </p:cNvPr>
          <p:cNvSpPr txBox="1">
            <a:spLocks/>
          </p:cNvSpPr>
          <p:nvPr/>
        </p:nvSpPr>
        <p:spPr>
          <a:xfrm>
            <a:off x="628649" y="4651760"/>
            <a:ext cx="7886700" cy="1931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71" indent="-257171" algn="l" defTabSz="68579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57205" indent="-214310" algn="l" defTabSz="685791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40" indent="-171449" algn="l" defTabSz="68579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36" indent="-171449" algn="l" defTabSz="685791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31" indent="-171449" algn="l" defTabSz="685791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27" indent="-171449" algn="l" defTabSz="68579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23" indent="-171449" algn="l" defTabSz="68579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19" indent="-171449" algn="l" defTabSz="68579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14" indent="-171449" algn="l" defTabSz="68579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R" dirty="0"/>
              <a:t>Analizar la implementación de la directriz durante su primer año de vigencia, a partir de los insumos recibidos de cada institución, y ofrecer recomendaciones a considerar para el segundo año de autoevaluaciones.</a:t>
            </a:r>
          </a:p>
        </p:txBody>
      </p:sp>
    </p:spTree>
    <p:extLst>
      <p:ext uri="{BB962C8B-B14F-4D97-AF65-F5344CB8AC3E}">
        <p14:creationId xmlns:p14="http://schemas.microsoft.com/office/powerpoint/2010/main" val="1224914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E76BB9-0BA1-485A-A6A5-EF3B5177D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97E4-FBA9-4DD2-AFFA-FF464EADDB2E}" type="slidenum">
              <a:rPr lang="es-CR" smtClean="0"/>
              <a:t>3</a:t>
            </a:fld>
            <a:endParaRPr lang="es-CR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DEA3EF6-49B2-4E65-BBF8-1E53ECA011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872925"/>
              </p:ext>
            </p:extLst>
          </p:nvPr>
        </p:nvGraphicFramePr>
        <p:xfrm>
          <a:off x="628645" y="4243527"/>
          <a:ext cx="7886710" cy="2297744"/>
        </p:xfrm>
        <a:graphic>
          <a:graphicData uri="http://schemas.openxmlformats.org/drawingml/2006/table">
            <a:tbl>
              <a:tblPr firstRow="1" firstCol="1" bandRow="1"/>
              <a:tblGrid>
                <a:gridCol w="1928126">
                  <a:extLst>
                    <a:ext uri="{9D8B030D-6E8A-4147-A177-3AD203B41FA5}">
                      <a16:colId xmlns:a16="http://schemas.microsoft.com/office/drawing/2014/main" val="2376160545"/>
                    </a:ext>
                  </a:extLst>
                </a:gridCol>
                <a:gridCol w="5958584">
                  <a:extLst>
                    <a:ext uri="{9D8B030D-6E8A-4147-A177-3AD203B41FA5}">
                      <a16:colId xmlns:a16="http://schemas.microsoft.com/office/drawing/2014/main" val="790555283"/>
                    </a:ext>
                  </a:extLst>
                </a:gridCol>
              </a:tblGrid>
              <a:tr h="25647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es-CR" sz="1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Fechas focales de la Directriz</a:t>
                      </a:r>
                      <a:endParaRPr lang="es-CR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es-CR" sz="12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Acciones</a:t>
                      </a:r>
                      <a:endParaRPr lang="es-CR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4277"/>
                  </a:ext>
                </a:extLst>
              </a:tr>
              <a:tr h="25647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es-CR" sz="12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 de marzo de 2019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7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R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Entrada en vigencia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249814"/>
                  </a:ext>
                </a:extLst>
              </a:tr>
              <a:tr h="57229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es-CR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de julio de 2019</a:t>
                      </a:r>
                      <a:endParaRPr lang="es-CR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CR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Autoevaluación preliminar: detalla </a:t>
                      </a:r>
                      <a:r>
                        <a:rPr lang="es-CR" sz="14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esfuerzos</a:t>
                      </a:r>
                      <a:r>
                        <a:rPr lang="es-CR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previos o actuales de evaluación, características generales del instrumento que se desea utilizar y aspectos por evaluar.</a:t>
                      </a:r>
                      <a:endParaRPr lang="es-CR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071538"/>
                  </a:ext>
                </a:extLst>
              </a:tr>
              <a:tr h="38152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es-CR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 de noviembre de 2019</a:t>
                      </a:r>
                      <a:endParaRPr lang="es-CR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CR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Envío del instrumento de evaluación a la Unidad Asesora para realimentación.</a:t>
                      </a:r>
                      <a:endParaRPr lang="es-CR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291475"/>
                  </a:ext>
                </a:extLst>
              </a:tr>
              <a:tr h="256477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es-CR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 de diciembre de 2019</a:t>
                      </a:r>
                      <a:endParaRPr lang="es-CR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CR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 límite para la aplicación de la evaluación de desempeño.</a:t>
                      </a:r>
                      <a:endParaRPr lang="es-CR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141186"/>
                  </a:ext>
                </a:extLst>
              </a:tr>
              <a:tr h="461513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800"/>
                        </a:spcAft>
                      </a:pPr>
                      <a:r>
                        <a:rPr lang="es-CR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 de marzo de 2020</a:t>
                      </a:r>
                      <a:endParaRPr lang="es-CR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s-CR" sz="1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Fecha límite para remitir resumen de los resultados y planes de mejora al Consejo de Gobierno.</a:t>
                      </a:r>
                      <a:endParaRPr lang="es-CR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9C9C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93664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C3350AB-9B17-443E-9969-260AFEDE94C2}"/>
              </a:ext>
            </a:extLst>
          </p:cNvPr>
          <p:cNvSpPr txBox="1"/>
          <p:nvPr/>
        </p:nvSpPr>
        <p:spPr>
          <a:xfrm>
            <a:off x="559291" y="331370"/>
            <a:ext cx="2379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b="1" dirty="0">
                <a:solidFill>
                  <a:srgbClr val="C00000"/>
                </a:solidFill>
              </a:rPr>
              <a:t>Sujetos de evaluación: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E30DCE-662F-47DF-A5D5-365FC355880F}"/>
              </a:ext>
            </a:extLst>
          </p:cNvPr>
          <p:cNvSpPr txBox="1"/>
          <p:nvPr/>
        </p:nvSpPr>
        <p:spPr>
          <a:xfrm>
            <a:off x="559291" y="624568"/>
            <a:ext cx="7886710" cy="851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000"/>
              </a:lnSpc>
            </a:pPr>
            <a:r>
              <a:rPr lang="es-CR" sz="1600" dirty="0"/>
              <a:t>Ocho de las 11 EPEs la extendieron más allá de la gestión de la junta directiva como órgano colegiado, incorporando el desempeño individual de cada miembro y del rol del presidente, en otros casos se aplicó también a empresas subsidiarias y a los comités de apoyo.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71BEE7-2B8E-4930-8218-EF03B531E82B}"/>
              </a:ext>
            </a:extLst>
          </p:cNvPr>
          <p:cNvSpPr txBox="1"/>
          <p:nvPr/>
        </p:nvSpPr>
        <p:spPr>
          <a:xfrm>
            <a:off x="559291" y="1471893"/>
            <a:ext cx="2379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b="1" dirty="0">
                <a:solidFill>
                  <a:srgbClr val="C00000"/>
                </a:solidFill>
              </a:rPr>
              <a:t>Método de valoración: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187156-2B63-47E1-8FC5-0BCB19B4F59F}"/>
              </a:ext>
            </a:extLst>
          </p:cNvPr>
          <p:cNvSpPr txBox="1"/>
          <p:nvPr/>
        </p:nvSpPr>
        <p:spPr>
          <a:xfrm>
            <a:off x="559291" y="1793089"/>
            <a:ext cx="7886710" cy="595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ts val="2000"/>
              </a:lnSpc>
              <a:defRPr sz="1600"/>
            </a:lvl1pPr>
          </a:lstStyle>
          <a:p>
            <a:pPr algn="just"/>
            <a:r>
              <a:rPr lang="es-CR" dirty="0"/>
              <a:t>La mayoría utiliza escala de Likert. Otras EPEs usaron sus manuales internos de recursos humanos, calificaciones basadas en puntaje máximo, o escalas evolutivas.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19EFE45-0A53-4F16-870E-57F899FC2C86}"/>
              </a:ext>
            </a:extLst>
          </p:cNvPr>
          <p:cNvSpPr txBox="1"/>
          <p:nvPr/>
        </p:nvSpPr>
        <p:spPr>
          <a:xfrm>
            <a:off x="559290" y="2425205"/>
            <a:ext cx="2929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b="1" dirty="0">
                <a:solidFill>
                  <a:srgbClr val="C00000"/>
                </a:solidFill>
              </a:rPr>
              <a:t>Indicadores de desempeño: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C03A822-44FC-4385-A6C1-A959CABEF940}"/>
              </a:ext>
            </a:extLst>
          </p:cNvPr>
          <p:cNvSpPr txBox="1"/>
          <p:nvPr/>
        </p:nvSpPr>
        <p:spPr>
          <a:xfrm>
            <a:off x="559291" y="2736789"/>
            <a:ext cx="7886710" cy="1364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ts val="2000"/>
              </a:lnSpc>
              <a:defRPr sz="1600"/>
            </a:lvl1pPr>
          </a:lstStyle>
          <a:p>
            <a:pPr algn="just"/>
            <a:r>
              <a:rPr lang="es-CR" dirty="0"/>
              <a:t>Cualitativo, sólo el BNCR incorpora la dimensión cuantitativa. Los indicadores se tienden a agrupar en áreas o pilares relacionados con: cumplimiento de instrumentos de planificación institucional, competencias de ley, objetivos, deberes y responsabilidades. También se incluye la composición del órgano de dirección, efectividad en su toma de decisiones y supervisión de procesos y/o sistemas estratégicos, entre otros. </a:t>
            </a:r>
          </a:p>
        </p:txBody>
      </p:sp>
    </p:spTree>
    <p:extLst>
      <p:ext uri="{BB962C8B-B14F-4D97-AF65-F5344CB8AC3E}">
        <p14:creationId xmlns:p14="http://schemas.microsoft.com/office/powerpoint/2010/main" val="3774092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C6AF9-E622-4382-B440-C02C3B734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980" y="-25533"/>
            <a:ext cx="7886700" cy="994401"/>
          </a:xfrm>
        </p:spPr>
        <p:txBody>
          <a:bodyPr>
            <a:normAutofit/>
          </a:bodyPr>
          <a:lstStyle/>
          <a:p>
            <a:pPr algn="ctr"/>
            <a:r>
              <a:rPr lang="es-CR" sz="4000" b="1" dirty="0">
                <a:solidFill>
                  <a:schemeClr val="accent2">
                    <a:lumMod val="50000"/>
                  </a:schemeClr>
                </a:solidFill>
              </a:rPr>
              <a:t>Cumplimiento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08402-F047-4B6E-9043-38414A2F9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97E4-FBA9-4DD2-AFFA-FF464EADDB2E}" type="slidenum">
              <a:rPr lang="es-CR" smtClean="0"/>
              <a:t>4</a:t>
            </a:fld>
            <a:endParaRPr lang="es-CR"/>
          </a:p>
        </p:txBody>
      </p:sp>
      <p:graphicFrame>
        <p:nvGraphicFramePr>
          <p:cNvPr id="40" name="Chart 39">
            <a:extLst>
              <a:ext uri="{FF2B5EF4-FFF2-40B4-BE49-F238E27FC236}">
                <a16:creationId xmlns:a16="http://schemas.microsoft.com/office/drawing/2014/main" id="{88938000-0AA5-4245-B4F3-0C70AF998C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6307273"/>
              </p:ext>
            </p:extLst>
          </p:nvPr>
        </p:nvGraphicFramePr>
        <p:xfrm>
          <a:off x="341051" y="816747"/>
          <a:ext cx="4497279" cy="2988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6C733E42-EF40-4D1C-BE83-2737E149D5BB}"/>
              </a:ext>
            </a:extLst>
          </p:cNvPr>
          <p:cNvSpPr txBox="1"/>
          <p:nvPr/>
        </p:nvSpPr>
        <p:spPr>
          <a:xfrm>
            <a:off x="1406741" y="706375"/>
            <a:ext cx="236589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R" sz="1600" i="1" dirty="0">
                <a:solidFill>
                  <a:srgbClr val="325595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Diagnóstico preliminar</a:t>
            </a:r>
            <a:endParaRPr lang="es-CR" sz="1600" i="1" dirty="0">
              <a:solidFill>
                <a:srgbClr val="325595"/>
              </a:solidFill>
            </a:endParaRPr>
          </a:p>
        </p:txBody>
      </p:sp>
      <p:graphicFrame>
        <p:nvGraphicFramePr>
          <p:cNvPr id="43" name="Chart 42">
            <a:extLst>
              <a:ext uri="{FF2B5EF4-FFF2-40B4-BE49-F238E27FC236}">
                <a16:creationId xmlns:a16="http://schemas.microsoft.com/office/drawing/2014/main" id="{80C15A03-A82A-4A22-8AFE-04240F8581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10349362"/>
              </p:ext>
            </p:extLst>
          </p:nvPr>
        </p:nvGraphicFramePr>
        <p:xfrm>
          <a:off x="4838330" y="968868"/>
          <a:ext cx="3846620" cy="2836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B8E9DC8-E742-4DFE-A246-1437EACB993B}"/>
              </a:ext>
            </a:extLst>
          </p:cNvPr>
          <p:cNvSpPr txBox="1"/>
          <p:nvPr/>
        </p:nvSpPr>
        <p:spPr>
          <a:xfrm>
            <a:off x="5717221" y="691857"/>
            <a:ext cx="243248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R" sz="1600" i="1" dirty="0">
                <a:solidFill>
                  <a:srgbClr val="325595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Instrumento de evaluación</a:t>
            </a:r>
            <a:endParaRPr lang="es-CR" sz="1600" i="1" dirty="0">
              <a:solidFill>
                <a:srgbClr val="325595"/>
              </a:solidFill>
            </a:endParaRPr>
          </a:p>
        </p:txBody>
      </p:sp>
      <p:graphicFrame>
        <p:nvGraphicFramePr>
          <p:cNvPr id="47" name="Chart 46">
            <a:extLst>
              <a:ext uri="{FF2B5EF4-FFF2-40B4-BE49-F238E27FC236}">
                <a16:creationId xmlns:a16="http://schemas.microsoft.com/office/drawing/2014/main" id="{C8DC6627-F4E8-4785-BA1C-287192B172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1653251"/>
              </p:ext>
            </p:extLst>
          </p:nvPr>
        </p:nvGraphicFramePr>
        <p:xfrm>
          <a:off x="341051" y="3916022"/>
          <a:ext cx="4612689" cy="2747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0F077FD-737E-402D-9898-28A25288903C}"/>
              </a:ext>
            </a:extLst>
          </p:cNvPr>
          <p:cNvSpPr txBox="1"/>
          <p:nvPr/>
        </p:nvSpPr>
        <p:spPr>
          <a:xfrm>
            <a:off x="1406741" y="3805649"/>
            <a:ext cx="236589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R" sz="1600" i="1" dirty="0">
                <a:solidFill>
                  <a:srgbClr val="325595"/>
                </a:solidFill>
              </a:rPr>
              <a:t>Autoevaluación 2019</a:t>
            </a:r>
          </a:p>
        </p:txBody>
      </p:sp>
      <p:graphicFrame>
        <p:nvGraphicFramePr>
          <p:cNvPr id="51" name="Chart 50">
            <a:extLst>
              <a:ext uri="{FF2B5EF4-FFF2-40B4-BE49-F238E27FC236}">
                <a16:creationId xmlns:a16="http://schemas.microsoft.com/office/drawing/2014/main" id="{160E9455-C30D-4D15-9585-313764C757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96168100"/>
              </p:ext>
            </p:extLst>
          </p:nvPr>
        </p:nvGraphicFramePr>
        <p:xfrm>
          <a:off x="4956329" y="3906647"/>
          <a:ext cx="384662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91E0282-3B10-4573-A578-EB50B3A71224}"/>
              </a:ext>
            </a:extLst>
          </p:cNvPr>
          <p:cNvSpPr txBox="1"/>
          <p:nvPr/>
        </p:nvSpPr>
        <p:spPr>
          <a:xfrm>
            <a:off x="5371362" y="3790272"/>
            <a:ext cx="289855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R" sz="1600" i="1" dirty="0">
                <a:solidFill>
                  <a:srgbClr val="325595"/>
                </a:solidFill>
              </a:rPr>
              <a:t>Otras Inst. Autónomas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C36C203-26B4-4EC0-9A6B-86C574576C68}"/>
              </a:ext>
            </a:extLst>
          </p:cNvPr>
          <p:cNvCxnSpPr/>
          <p:nvPr/>
        </p:nvCxnSpPr>
        <p:spPr>
          <a:xfrm>
            <a:off x="4838330" y="875652"/>
            <a:ext cx="0" cy="5663269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2EA5B0E-83B9-414B-A916-D054B5AEECF9}"/>
              </a:ext>
            </a:extLst>
          </p:cNvPr>
          <p:cNvCxnSpPr/>
          <p:nvPr/>
        </p:nvCxnSpPr>
        <p:spPr>
          <a:xfrm>
            <a:off x="362320" y="3780901"/>
            <a:ext cx="832263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277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E76BB9-0BA1-485A-A6A5-EF3B5177D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97E4-FBA9-4DD2-AFFA-FF464EADDB2E}" type="slidenum">
              <a:rPr lang="es-CR" smtClean="0"/>
              <a:t>5</a:t>
            </a:fld>
            <a:endParaRPr lang="es-CR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6DFFBA9-E4A0-4449-80EE-F499461FD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80" y="191790"/>
            <a:ext cx="3304157" cy="968236"/>
          </a:xfrm>
        </p:spPr>
        <p:txBody>
          <a:bodyPr>
            <a:normAutofit/>
          </a:bodyPr>
          <a:lstStyle/>
          <a:p>
            <a:pPr algn="ctr"/>
            <a:r>
              <a:rPr lang="es-CR" sz="3600" b="1" dirty="0">
                <a:solidFill>
                  <a:schemeClr val="accent2">
                    <a:lumMod val="50000"/>
                  </a:schemeClr>
                </a:solidFill>
              </a:rPr>
              <a:t>Conclusiones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7C2EF1-3544-488B-B07B-1F073B67C9CD}"/>
              </a:ext>
            </a:extLst>
          </p:cNvPr>
          <p:cNvSpPr txBox="1"/>
          <p:nvPr/>
        </p:nvSpPr>
        <p:spPr>
          <a:xfrm>
            <a:off x="550417" y="976558"/>
            <a:ext cx="38950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ts val="19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s-CR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Solamente los bancos estatales y el INS ya realizaba evaluaciones de este tipo, que comenzaron a aplicar en 2018 y 2017, respectivamente.</a:t>
            </a:r>
          </a:p>
          <a:p>
            <a:pPr marL="342900" lvl="0" indent="-342900" algn="just">
              <a:lnSpc>
                <a:spcPts val="19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s-CR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 identificó que 3 personas no participaron de las evaluaciones (falta a sus responsabilidades como directivo).</a:t>
            </a:r>
          </a:p>
          <a:p>
            <a:pPr marL="342900" lvl="0" indent="-342900" algn="just">
              <a:lnSpc>
                <a:spcPts val="19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s-CR" sz="1600" dirty="0"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lang="es-CR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reas de mejora más comúnmente identificadas:</a:t>
            </a:r>
          </a:p>
          <a:p>
            <a:pPr marL="742950" lvl="1" indent="-285750" algn="just">
              <a:lnSpc>
                <a:spcPts val="19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CR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Efectividad en la toma de decisiones y supervisión de procesos y/o sistemas estratégicos</a:t>
            </a:r>
          </a:p>
          <a:p>
            <a:pPr marL="742950" lvl="1" indent="-285750" algn="just">
              <a:lnSpc>
                <a:spcPts val="19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CR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Necesidades de actualización y ampliación de los conocimientos de los miembros de la junta directiva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7519DED-7CED-4E6C-A377-D5C14067A8DC}"/>
              </a:ext>
            </a:extLst>
          </p:cNvPr>
          <p:cNvSpPr txBox="1">
            <a:spLocks/>
          </p:cNvSpPr>
          <p:nvPr/>
        </p:nvSpPr>
        <p:spPr>
          <a:xfrm>
            <a:off x="4698501" y="286481"/>
            <a:ext cx="4021583" cy="7788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791" rtl="0" eaLnBrk="1" latinLnBrk="0" hangingPunct="1"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R" sz="3600" b="1" dirty="0">
                <a:solidFill>
                  <a:schemeClr val="accent2">
                    <a:lumMod val="50000"/>
                  </a:schemeClr>
                </a:solidFill>
              </a:rPr>
              <a:t>Recomendaciones</a:t>
            </a:r>
            <a:endParaRPr lang="es-CR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80EDB7-92BD-47F2-BA3F-F72082A7050F}"/>
              </a:ext>
            </a:extLst>
          </p:cNvPr>
          <p:cNvSpPr txBox="1"/>
          <p:nvPr/>
        </p:nvSpPr>
        <p:spPr>
          <a:xfrm>
            <a:off x="4695600" y="976558"/>
            <a:ext cx="3774384" cy="3567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ts val="19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s-CR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Indicar cuántos miembros participaron en la evaluación, y justificación de aquellos que no lo hicieron.</a:t>
            </a:r>
          </a:p>
          <a:p>
            <a:pPr marL="342900" lvl="0" indent="-342900" algn="just">
              <a:lnSpc>
                <a:spcPts val="19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s-CR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Dedicar un espacio </a:t>
            </a:r>
            <a:r>
              <a:rPr lang="es-CR" sz="1600" dirty="0">
                <a:ea typeface="Calibri" panose="020F0502020204030204" pitchFamily="34" charset="0"/>
                <a:cs typeface="Times New Roman" panose="02020603050405020304" pitchFamily="18" charset="0"/>
              </a:rPr>
              <a:t>de análisis de los resultados </a:t>
            </a:r>
            <a:r>
              <a:rPr lang="es-CR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 sesión de junta.</a:t>
            </a:r>
          </a:p>
          <a:p>
            <a:pPr marL="342900" lvl="0" indent="-342900" algn="just">
              <a:lnSpc>
                <a:spcPts val="19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s-CR" sz="1600" dirty="0">
                <a:ea typeface="Calibri" panose="020F0502020204030204" pitchFamily="34" charset="0"/>
                <a:cs typeface="Times New Roman" panose="02020603050405020304" pitchFamily="18" charset="0"/>
              </a:rPr>
              <a:t>Incorporar las </a:t>
            </a:r>
            <a:r>
              <a:rPr lang="es-CR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tres dimensiones de desempeño: del órgano colegiado, del presidente y de los miembros individualmente.</a:t>
            </a:r>
          </a:p>
          <a:p>
            <a:pPr marL="342900" lvl="0" indent="-342900" algn="just">
              <a:lnSpc>
                <a:spcPts val="1900"/>
              </a:lnSpc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s-CR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Definir y adoptar un plan de mejora para la atención de los retos identificados, con horizonte de tiempo y responsables.</a:t>
            </a:r>
            <a:endParaRPr lang="es-CR" sz="16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EDF631-8D23-4488-8B76-357073D7A15C}"/>
              </a:ext>
            </a:extLst>
          </p:cNvPr>
          <p:cNvSpPr txBox="1"/>
          <p:nvPr/>
        </p:nvSpPr>
        <p:spPr>
          <a:xfrm>
            <a:off x="4148084" y="528059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CR" sz="2000" b="1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Para mejorar el nivel de cumplimiento: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53C0AA-40AC-47D5-B06B-06F69EE0B9AA}"/>
              </a:ext>
            </a:extLst>
          </p:cNvPr>
          <p:cNvSpPr txBox="1"/>
          <p:nvPr/>
        </p:nvSpPr>
        <p:spPr>
          <a:xfrm>
            <a:off x="550417" y="5619964"/>
            <a:ext cx="8096429" cy="1185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  <a:spcAft>
                <a:spcPts val="600"/>
              </a:spcAft>
            </a:pPr>
            <a:r>
              <a:rPr lang="es-CR" sz="1600" dirty="0"/>
              <a:t>1. Recordatorio formal sobre la aplicación anual de la evaluación.</a:t>
            </a:r>
          </a:p>
          <a:p>
            <a:pPr>
              <a:lnSpc>
                <a:spcPts val="2000"/>
              </a:lnSpc>
            </a:pPr>
            <a:r>
              <a:rPr lang="es-CR" sz="1600" dirty="0"/>
              <a:t>2. Desarrollo de guía de recomendaciones generales sobre el instrumento de evaluación, para consulta de las instituciones. </a:t>
            </a:r>
          </a:p>
          <a:p>
            <a:pPr>
              <a:lnSpc>
                <a:spcPts val="2000"/>
              </a:lnSpc>
            </a:pPr>
            <a:endParaRPr lang="es-CR" sz="16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301107E-B48A-4DEA-B299-5D52AB20753E}"/>
              </a:ext>
            </a:extLst>
          </p:cNvPr>
          <p:cNvCxnSpPr/>
          <p:nvPr/>
        </p:nvCxnSpPr>
        <p:spPr>
          <a:xfrm>
            <a:off x="4572000" y="417250"/>
            <a:ext cx="0" cy="48312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459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 rot="19707875">
            <a:off x="5835947" y="-2583376"/>
            <a:ext cx="5429554" cy="10866820"/>
          </a:xfrm>
          <a:prstGeom prst="rect">
            <a:avLst/>
          </a:prstGeom>
          <a:solidFill>
            <a:srgbClr val="0050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>
              <a:latin typeface="+mj-lt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197E4-FBA9-4DD2-AFFA-FF464EADDB2E}" type="slidenum">
              <a:rPr lang="es-CR" smtClean="0"/>
              <a:t>6</a:t>
            </a:fld>
            <a:endParaRPr lang="es-CR"/>
          </a:p>
        </p:txBody>
      </p:sp>
      <p:pic>
        <p:nvPicPr>
          <p:cNvPr id="4" name="Picture 3" descr="A picture containing pinwheel, ax, outdoor object&#10;&#10;Description generated with high confidence">
            <a:extLst>
              <a:ext uri="{FF2B5EF4-FFF2-40B4-BE49-F238E27FC236}">
                <a16:creationId xmlns:a16="http://schemas.microsoft.com/office/drawing/2014/main" id="{C5022F6E-3F5F-4502-B37D-C40BF557F6E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364" b="97091" l="7923" r="91159">
                        <a14:foregroundMark x1="20773" y1="65899" x2="25362" y2="52242"/>
                        <a14:foregroundMark x1="25362" y1="52242" x2="27101" y2="51273"/>
                        <a14:foregroundMark x1="20918" y1="66020" x2="22899" y2="57737"/>
                        <a14:foregroundMark x1="20435" y1="65778" x2="21691" y2="60727"/>
                        <a14:foregroundMark x1="48937" y1="8404" x2="48937" y2="8404"/>
                        <a14:foregroundMark x1="50290" y1="8929" x2="50290" y2="8929"/>
                        <a14:foregroundMark x1="30048" y1="80889" x2="47101" y2="82990"/>
                        <a14:foregroundMark x1="47101" y1="82990" x2="54976" y2="79354"/>
                        <a14:foregroundMark x1="54976" y1="79354" x2="62754" y2="82586"/>
                        <a14:foregroundMark x1="62754" y1="82586" x2="69662" y2="81939"/>
                        <a14:foregroundMark x1="30338" y1="79879" x2="38937" y2="79596"/>
                        <a14:foregroundMark x1="38937" y1="79596" x2="47246" y2="79596"/>
                        <a14:foregroundMark x1="47246" y1="79596" x2="56184" y2="78707"/>
                        <a14:foregroundMark x1="56184" y1="78707" x2="68889" y2="79475"/>
                        <a14:foregroundMark x1="29565" y1="81939" x2="56957" y2="83879"/>
                        <a14:foregroundMark x1="56957" y1="83879" x2="65314" y2="83677"/>
                        <a14:foregroundMark x1="65314" y1="83677" x2="65314" y2="79758"/>
                        <a14:foregroundMark x1="68744" y1="79879" x2="64396" y2="82707"/>
                        <a14:foregroundMark x1="67343" y1="80000" x2="64879" y2="82586"/>
                        <a14:foregroundMark x1="69179" y1="79111" x2="64058" y2="83354"/>
                        <a14:foregroundMark x1="66860" y1="82182" x2="68406" y2="82343"/>
                        <a14:foregroundMark x1="8551" y1="85818" x2="15797" y2="90505"/>
                        <a14:foregroundMark x1="15797" y1="90505" x2="56570" y2="91798"/>
                        <a14:foregroundMark x1="56570" y1="91798" x2="66763" y2="91354"/>
                        <a14:foregroundMark x1="66763" y1="91354" x2="75556" y2="91394"/>
                        <a14:foregroundMark x1="75556" y1="91394" x2="84589" y2="90869"/>
                        <a14:foregroundMark x1="84589" y1="90869" x2="91884" y2="87111"/>
                        <a14:foregroundMark x1="91884" y1="87111" x2="65556" y2="83273"/>
                        <a14:foregroundMark x1="65556" y1="83273" x2="16039" y2="84081"/>
                        <a14:foregroundMark x1="16039" y1="84081" x2="8357" y2="86586"/>
                        <a14:foregroundMark x1="35459" y1="91273" x2="42705" y2="95919"/>
                        <a14:foregroundMark x1="42705" y1="95919" x2="52271" y2="96162"/>
                        <a14:foregroundMark x1="52271" y1="96162" x2="61063" y2="95919"/>
                        <a14:foregroundMark x1="61063" y1="95919" x2="61159" y2="90343"/>
                        <a14:foregroundMark x1="33575" y1="89818" x2="37536" y2="96323"/>
                        <a14:foregroundMark x1="37536" y1="96323" x2="45652" y2="96040"/>
                        <a14:foregroundMark x1="34976" y1="90222" x2="39758" y2="96162"/>
                        <a14:foregroundMark x1="39758" y1="96162" x2="40097" y2="96040"/>
                        <a14:foregroundMark x1="61159" y1="90101" x2="57440" y2="96323"/>
                        <a14:foregroundMark x1="62077" y1="92444" x2="61932" y2="95677"/>
                        <a14:foregroundMark x1="34541" y1="92040" x2="38068" y2="95798"/>
                        <a14:foregroundMark x1="34541" y1="92444" x2="37150" y2="95798"/>
                        <a14:foregroundMark x1="33575" y1="92283" x2="37488" y2="97091"/>
                        <a14:foregroundMark x1="68551" y1="79354" x2="69952" y2="83354"/>
                        <a14:foregroundMark x1="31111" y1="79354" x2="28357" y2="83879"/>
                        <a14:foregroundMark x1="8986" y1="85818" x2="13188" y2="88808"/>
                        <a14:foregroundMark x1="8551" y1="86465" x2="8841" y2="88687"/>
                        <a14:foregroundMark x1="8841" y1="88040" x2="13623" y2="89455"/>
                        <a14:foregroundMark x1="8068" y1="86222" x2="13478" y2="89980"/>
                        <a14:foregroundMark x1="8551" y1="86586" x2="13333" y2="89980"/>
                        <a14:foregroundMark x1="7923" y1="86343" x2="8357" y2="88162"/>
                        <a14:foregroundMark x1="8213" y1="88283" x2="13961" y2="90747"/>
                        <a14:foregroundMark x1="15024" y1="87111" x2="15024" y2="87111"/>
                        <a14:foregroundMark x1="41159" y1="87111" x2="41159" y2="87111"/>
                        <a14:foregroundMark x1="58213" y1="86869" x2="58213" y2="86869"/>
                        <a14:foregroundMark x1="34976" y1="87232" x2="34976" y2="87232"/>
                        <a14:foregroundMark x1="87778" y1="86222" x2="88213" y2="86101"/>
                        <a14:foregroundMark x1="87440" y1="85818" x2="89903" y2="88808"/>
                        <a14:foregroundMark x1="88213" y1="86586" x2="89130" y2="86465"/>
                        <a14:foregroundMark x1="88357" y1="85697" x2="91159" y2="87232"/>
                        <a14:foregroundMark x1="89130" y1="85697" x2="89903" y2="86343"/>
                        <a14:backgroundMark x1="14879" y1="98263" x2="47246" y2="99919"/>
                        <a14:backgroundMark x1="47246" y1="99919" x2="66473" y2="98505"/>
                        <a14:backgroundMark x1="66473" y1="98505" x2="75652" y2="98505"/>
                        <a14:backgroundMark x1="75652" y1="98505" x2="84203" y2="98263"/>
                        <a14:backgroundMark x1="84203" y1="98263" x2="85121" y2="978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4896" y="1240690"/>
            <a:ext cx="3844995" cy="459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79453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3091</TotalTime>
  <Words>612</Words>
  <Application>Microsoft Office PowerPoint</Application>
  <PresentationFormat>On-screen Show (4:3)</PresentationFormat>
  <Paragraphs>55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Blank</vt:lpstr>
      <vt:lpstr>PowerPoint Presentation</vt:lpstr>
      <vt:lpstr>Objetivo:</vt:lpstr>
      <vt:lpstr>PowerPoint Presentation</vt:lpstr>
      <vt:lpstr>Cumplimiento</vt:lpstr>
      <vt:lpstr>Conclusiones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Governance Accession Review of Costa Rica  against the OECD Guidelines on Corporate Governance of SOEs</dc:title>
  <dc:creator>Francinie Obando</dc:creator>
  <cp:lastModifiedBy>Hil J</cp:lastModifiedBy>
  <cp:revision>214</cp:revision>
  <dcterms:created xsi:type="dcterms:W3CDTF">2017-10-19T21:56:07Z</dcterms:created>
  <dcterms:modified xsi:type="dcterms:W3CDTF">2020-10-19T23:53:31Z</dcterms:modified>
</cp:coreProperties>
</file>