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5" r:id="rId1"/>
  </p:sldMasterIdLst>
  <p:notesMasterIdLst>
    <p:notesMasterId r:id="rId12"/>
  </p:notesMasterIdLst>
  <p:sldIdLst>
    <p:sldId id="256" r:id="rId2"/>
    <p:sldId id="263" r:id="rId3"/>
    <p:sldId id="271" r:id="rId4"/>
    <p:sldId id="270" r:id="rId5"/>
    <p:sldId id="272" r:id="rId6"/>
    <p:sldId id="278" r:id="rId7"/>
    <p:sldId id="273" r:id="rId8"/>
    <p:sldId id="280" r:id="rId9"/>
    <p:sldId id="276" r:id="rId10"/>
    <p:sldId id="277" r:id="rId11"/>
  </p:sldIdLst>
  <p:sldSz cx="9144000" cy="6858000" type="screen4x3"/>
  <p:notesSz cx="6797675" cy="9926638"/>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4660"/>
  </p:normalViewPr>
  <p:slideViewPr>
    <p:cSldViewPr>
      <p:cViewPr varScale="1">
        <p:scale>
          <a:sx n="120" d="100"/>
          <a:sy n="120" d="100"/>
        </p:scale>
        <p:origin x="129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5BC832C-1F3C-428E-9BB5-9AEE9F6F05FC}" type="datetimeFigureOut">
              <a:rPr lang="es-MX" smtClean="0"/>
              <a:t>26/11/2018</a:t>
            </a:fld>
            <a:endParaRPr lang="es-MX"/>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9C6E351-FD6D-4E64-8074-568BE5A0F572}" type="slidenum">
              <a:rPr lang="es-MX" smtClean="0"/>
              <a:t>‹Nº›</a:t>
            </a:fld>
            <a:endParaRPr lang="es-MX"/>
          </a:p>
        </p:txBody>
      </p:sp>
    </p:spTree>
    <p:extLst>
      <p:ext uri="{BB962C8B-B14F-4D97-AF65-F5344CB8AC3E}">
        <p14:creationId xmlns:p14="http://schemas.microsoft.com/office/powerpoint/2010/main" val="1000531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B9C6E351-FD6D-4E64-8074-568BE5A0F572}" type="slidenum">
              <a:rPr lang="es-MX" smtClean="0"/>
              <a:t>1</a:t>
            </a:fld>
            <a:endParaRPr lang="es-MX"/>
          </a:p>
        </p:txBody>
      </p:sp>
    </p:spTree>
    <p:extLst>
      <p:ext uri="{BB962C8B-B14F-4D97-AF65-F5344CB8AC3E}">
        <p14:creationId xmlns:p14="http://schemas.microsoft.com/office/powerpoint/2010/main" val="3412636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5E780492-5638-493D-8789-A82F3FDC67AB}" type="datetimeFigureOut">
              <a:rPr lang="es-CR" smtClean="0"/>
              <a:t>26/11/2018</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23973F5E-E66A-4514-B264-8046A38C49EB}" type="slidenum">
              <a:rPr lang="es-CR" smtClean="0"/>
              <a:t>‹Nº›</a:t>
            </a:fld>
            <a:endParaRPr lang="es-C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116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E780492-5638-493D-8789-A82F3FDC67AB}" type="datetimeFigureOut">
              <a:rPr lang="es-CR" smtClean="0"/>
              <a:t>26/11/2018</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23973F5E-E66A-4514-B264-8046A38C49EB}" type="slidenum">
              <a:rPr lang="es-CR" smtClean="0"/>
              <a:t>‹Nº›</a:t>
            </a:fld>
            <a:endParaRPr lang="es-CR"/>
          </a:p>
        </p:txBody>
      </p:sp>
    </p:spTree>
    <p:extLst>
      <p:ext uri="{BB962C8B-B14F-4D97-AF65-F5344CB8AC3E}">
        <p14:creationId xmlns:p14="http://schemas.microsoft.com/office/powerpoint/2010/main" val="1914732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E780492-5638-493D-8789-A82F3FDC67AB}" type="datetimeFigureOut">
              <a:rPr lang="es-CR" smtClean="0"/>
              <a:t>26/11/2018</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23973F5E-E66A-4514-B264-8046A38C49EB}" type="slidenum">
              <a:rPr lang="es-CR" smtClean="0"/>
              <a:t>‹Nº›</a:t>
            </a:fld>
            <a:endParaRPr lang="es-CR"/>
          </a:p>
        </p:txBody>
      </p:sp>
    </p:spTree>
    <p:extLst>
      <p:ext uri="{BB962C8B-B14F-4D97-AF65-F5344CB8AC3E}">
        <p14:creationId xmlns:p14="http://schemas.microsoft.com/office/powerpoint/2010/main" val="3303512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E780492-5638-493D-8789-A82F3FDC67AB}" type="datetimeFigureOut">
              <a:rPr lang="es-CR" smtClean="0"/>
              <a:t>26/11/2018</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23973F5E-E66A-4514-B264-8046A38C49EB}" type="slidenum">
              <a:rPr lang="es-CR" smtClean="0"/>
              <a:t>‹Nº›</a:t>
            </a:fld>
            <a:endParaRPr lang="es-CR"/>
          </a:p>
        </p:txBody>
      </p:sp>
    </p:spTree>
    <p:extLst>
      <p:ext uri="{BB962C8B-B14F-4D97-AF65-F5344CB8AC3E}">
        <p14:creationId xmlns:p14="http://schemas.microsoft.com/office/powerpoint/2010/main" val="1620682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E780492-5638-493D-8789-A82F3FDC67AB}" type="datetimeFigureOut">
              <a:rPr lang="es-CR" smtClean="0"/>
              <a:t>26/11/2018</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23973F5E-E66A-4514-B264-8046A38C49EB}" type="slidenum">
              <a:rPr lang="es-CR" smtClean="0"/>
              <a:t>‹Nº›</a:t>
            </a:fld>
            <a:endParaRPr lang="es-CR"/>
          </a:p>
        </p:txBody>
      </p:sp>
    </p:spTree>
    <p:extLst>
      <p:ext uri="{BB962C8B-B14F-4D97-AF65-F5344CB8AC3E}">
        <p14:creationId xmlns:p14="http://schemas.microsoft.com/office/powerpoint/2010/main" val="3438864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E780492-5638-493D-8789-A82F3FDC67AB}" type="datetimeFigureOut">
              <a:rPr lang="es-CR" smtClean="0"/>
              <a:t>26/11/2018</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23973F5E-E66A-4514-B264-8046A38C49EB}" type="slidenum">
              <a:rPr lang="es-CR" smtClean="0"/>
              <a:t>‹Nº›</a:t>
            </a:fld>
            <a:endParaRPr lang="es-C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666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E780492-5638-493D-8789-A82F3FDC67AB}" type="datetimeFigureOut">
              <a:rPr lang="es-CR" smtClean="0"/>
              <a:t>26/11/2018</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23973F5E-E66A-4514-B264-8046A38C49EB}" type="slidenum">
              <a:rPr lang="es-CR" smtClean="0"/>
              <a:t>‹Nº›</a:t>
            </a:fld>
            <a:endParaRPr lang="es-CR"/>
          </a:p>
        </p:txBody>
      </p:sp>
    </p:spTree>
    <p:extLst>
      <p:ext uri="{BB962C8B-B14F-4D97-AF65-F5344CB8AC3E}">
        <p14:creationId xmlns:p14="http://schemas.microsoft.com/office/powerpoint/2010/main" val="176239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822960" y="2582335"/>
            <a:ext cx="3703320" cy="32867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E780492-5638-493D-8789-A82F3FDC67AB}" type="datetimeFigureOut">
              <a:rPr lang="es-CR" smtClean="0"/>
              <a:t>26/11/2018</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23973F5E-E66A-4514-B264-8046A38C49EB}" type="slidenum">
              <a:rPr lang="es-CR" smtClean="0"/>
              <a:t>‹Nº›</a:t>
            </a:fld>
            <a:endParaRPr lang="es-CR"/>
          </a:p>
        </p:txBody>
      </p:sp>
    </p:spTree>
    <p:extLst>
      <p:ext uri="{BB962C8B-B14F-4D97-AF65-F5344CB8AC3E}">
        <p14:creationId xmlns:p14="http://schemas.microsoft.com/office/powerpoint/2010/main" val="551605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E780492-5638-493D-8789-A82F3FDC67AB}" type="datetimeFigureOut">
              <a:rPr lang="es-CR" smtClean="0"/>
              <a:t>26/11/2018</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23973F5E-E66A-4514-B264-8046A38C49EB}" type="slidenum">
              <a:rPr lang="es-CR" smtClean="0"/>
              <a:t>‹Nº›</a:t>
            </a:fld>
            <a:endParaRPr lang="es-CR"/>
          </a:p>
        </p:txBody>
      </p:sp>
    </p:spTree>
    <p:extLst>
      <p:ext uri="{BB962C8B-B14F-4D97-AF65-F5344CB8AC3E}">
        <p14:creationId xmlns:p14="http://schemas.microsoft.com/office/powerpoint/2010/main" val="279593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E780492-5638-493D-8789-A82F3FDC67AB}" type="datetimeFigureOut">
              <a:rPr lang="es-CR" smtClean="0"/>
              <a:t>26/11/2018</a:t>
            </a:fld>
            <a:endParaRPr lang="es-C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CR"/>
          </a:p>
        </p:txBody>
      </p:sp>
      <p:sp>
        <p:nvSpPr>
          <p:cNvPr id="9" name="Slide Number Placeholder 8"/>
          <p:cNvSpPr>
            <a:spLocks noGrp="1"/>
          </p:cNvSpPr>
          <p:nvPr>
            <p:ph type="sldNum" sz="quarter" idx="12"/>
          </p:nvPr>
        </p:nvSpPr>
        <p:spPr/>
        <p:txBody>
          <a:bodyPr/>
          <a:lstStyle/>
          <a:p>
            <a:fld id="{23973F5E-E66A-4514-B264-8046A38C49EB}" type="slidenum">
              <a:rPr lang="es-CR" smtClean="0"/>
              <a:t>‹Nº›</a:t>
            </a:fld>
            <a:endParaRPr lang="es-CR"/>
          </a:p>
        </p:txBody>
      </p:sp>
    </p:spTree>
    <p:extLst>
      <p:ext uri="{BB962C8B-B14F-4D97-AF65-F5344CB8AC3E}">
        <p14:creationId xmlns:p14="http://schemas.microsoft.com/office/powerpoint/2010/main" val="3761510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E780492-5638-493D-8789-A82F3FDC67AB}" type="datetimeFigureOut">
              <a:rPr lang="es-CR" smtClean="0"/>
              <a:t>26/11/2018</a:t>
            </a:fld>
            <a:endParaRPr lang="es-C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s-C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3973F5E-E66A-4514-B264-8046A38C49EB}" type="slidenum">
              <a:rPr lang="es-CR" smtClean="0"/>
              <a:t>‹Nº›</a:t>
            </a:fld>
            <a:endParaRPr lang="es-CR"/>
          </a:p>
        </p:txBody>
      </p:sp>
    </p:spTree>
    <p:extLst>
      <p:ext uri="{BB962C8B-B14F-4D97-AF65-F5344CB8AC3E}">
        <p14:creationId xmlns:p14="http://schemas.microsoft.com/office/powerpoint/2010/main" val="2733621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E780492-5638-493D-8789-A82F3FDC67AB}" type="datetimeFigureOut">
              <a:rPr lang="es-CR" smtClean="0"/>
              <a:t>26/11/2018</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23973F5E-E66A-4514-B264-8046A38C49EB}" type="slidenum">
              <a:rPr lang="es-CR" smtClean="0"/>
              <a:t>‹Nº›</a:t>
            </a:fld>
            <a:endParaRPr lang="es-CR"/>
          </a:p>
        </p:txBody>
      </p:sp>
    </p:spTree>
    <p:extLst>
      <p:ext uri="{BB962C8B-B14F-4D97-AF65-F5344CB8AC3E}">
        <p14:creationId xmlns:p14="http://schemas.microsoft.com/office/powerpoint/2010/main" val="1189952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E780492-5638-493D-8789-A82F3FDC67AB}" type="datetimeFigureOut">
              <a:rPr lang="es-CR" smtClean="0"/>
              <a:t>26/11/2018</a:t>
            </a:fld>
            <a:endParaRPr lang="es-C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C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3973F5E-E66A-4514-B264-8046A38C49EB}" type="slidenum">
              <a:rPr lang="es-CR" smtClean="0"/>
              <a:t>‹Nº›</a:t>
            </a:fld>
            <a:endParaRPr lang="es-C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9965452"/>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844824"/>
            <a:ext cx="6984776" cy="4314136"/>
          </a:xfrm>
          <a:prstGeom prst="rect">
            <a:avLst/>
          </a:prstGeom>
        </p:spPr>
      </p:pic>
      <p:sp>
        <p:nvSpPr>
          <p:cNvPr id="2" name="1 Título"/>
          <p:cNvSpPr>
            <a:spLocks noGrp="1"/>
          </p:cNvSpPr>
          <p:nvPr>
            <p:ph type="title"/>
          </p:nvPr>
        </p:nvSpPr>
        <p:spPr>
          <a:xfrm>
            <a:off x="1113524" y="260648"/>
            <a:ext cx="7515991" cy="3473152"/>
          </a:xfrm>
        </p:spPr>
        <p:txBody>
          <a:bodyPr>
            <a:normAutofit/>
          </a:bodyPr>
          <a:lstStyle/>
          <a:p>
            <a:pPr algn="ctr"/>
            <a:r>
              <a:rPr lang="es-CR" sz="2400" b="1" dirty="0">
                <a:latin typeface="Arial" panose="020B0604020202020204" pitchFamily="34" charset="0"/>
                <a:cs typeface="Arial" panose="020B0604020202020204" pitchFamily="34" charset="0"/>
              </a:rPr>
              <a:t>MINISTERIO DE SEGURIDAD PÚBLICA</a:t>
            </a:r>
            <a:br>
              <a:rPr lang="es-CR" sz="2400" b="1" dirty="0">
                <a:latin typeface="Arial" panose="020B0604020202020204" pitchFamily="34" charset="0"/>
                <a:cs typeface="Arial" panose="020B0604020202020204" pitchFamily="34" charset="0"/>
              </a:rPr>
            </a:br>
            <a:r>
              <a:rPr lang="es-CR" sz="2400" b="1" dirty="0">
                <a:latin typeface="Arial" panose="020B0604020202020204" pitchFamily="34" charset="0"/>
                <a:cs typeface="Arial" panose="020B0604020202020204" pitchFamily="34" charset="0"/>
              </a:rPr>
              <a:t>CASO CRUCITAS</a:t>
            </a:r>
            <a:r>
              <a:rPr lang="es-MX" sz="2400" dirty="0">
                <a:latin typeface="Arial" panose="020B0604020202020204" pitchFamily="34" charset="0"/>
                <a:cs typeface="Arial" panose="020B0604020202020204" pitchFamily="34" charset="0"/>
              </a:rPr>
              <a:t/>
            </a:r>
            <a:br>
              <a:rPr lang="es-MX" sz="2400" dirty="0">
                <a:latin typeface="Arial" panose="020B0604020202020204" pitchFamily="34" charset="0"/>
                <a:cs typeface="Arial" panose="020B0604020202020204" pitchFamily="34" charset="0"/>
              </a:rPr>
            </a:br>
            <a:r>
              <a:rPr lang="es-CR" sz="3200" b="1" dirty="0" smtClean="0"/>
              <a:t/>
            </a:r>
            <a:br>
              <a:rPr lang="es-CR" sz="3200" b="1" dirty="0" smtClean="0"/>
            </a:br>
            <a:r>
              <a:rPr lang="es-CR" sz="2400" b="1" dirty="0" err="1" smtClean="0">
                <a:latin typeface="Arial" panose="020B0604020202020204" pitchFamily="34" charset="0"/>
                <a:cs typeface="Arial" panose="020B0604020202020204" pitchFamily="34" charset="0"/>
              </a:rPr>
              <a:t>Cutris</a:t>
            </a:r>
            <a:r>
              <a:rPr lang="es-CR" sz="2400" b="1" dirty="0" smtClean="0">
                <a:latin typeface="Arial" panose="020B0604020202020204" pitchFamily="34" charset="0"/>
                <a:cs typeface="Arial" panose="020B0604020202020204" pitchFamily="34" charset="0"/>
              </a:rPr>
              <a:t> </a:t>
            </a:r>
            <a:r>
              <a:rPr lang="es-CR" sz="2400" b="1" dirty="0">
                <a:latin typeface="Arial" panose="020B0604020202020204" pitchFamily="34" charset="0"/>
                <a:cs typeface="Arial" panose="020B0604020202020204" pitchFamily="34" charset="0"/>
              </a:rPr>
              <a:t>de San Carlos</a:t>
            </a:r>
            <a:br>
              <a:rPr lang="es-CR" sz="2400" b="1" dirty="0">
                <a:latin typeface="Arial" panose="020B0604020202020204" pitchFamily="34" charset="0"/>
                <a:cs typeface="Arial" panose="020B0604020202020204" pitchFamily="34" charset="0"/>
              </a:rPr>
            </a:br>
            <a:r>
              <a:rPr lang="es-CR" sz="2400" b="1" dirty="0">
                <a:latin typeface="Arial" panose="020B0604020202020204" pitchFamily="34" charset="0"/>
                <a:cs typeface="Arial" panose="020B0604020202020204" pitchFamily="34" charset="0"/>
              </a:rPr>
              <a:t>Distrito 11, Cantón 10 de San Carlos</a:t>
            </a:r>
          </a:p>
        </p:txBody>
      </p:sp>
      <p:sp>
        <p:nvSpPr>
          <p:cNvPr id="3" name="2 Subtítulo"/>
          <p:cNvSpPr>
            <a:spLocks noGrp="1"/>
          </p:cNvSpPr>
          <p:nvPr>
            <p:ph type="body" idx="1"/>
          </p:nvPr>
        </p:nvSpPr>
        <p:spPr>
          <a:xfrm>
            <a:off x="3203848" y="4114800"/>
            <a:ext cx="3713104" cy="1905000"/>
          </a:xfrm>
        </p:spPr>
        <p:txBody>
          <a:bodyPr/>
          <a:lstStyle/>
          <a:p>
            <a:r>
              <a:rPr lang="es-CR" sz="2000" b="1" dirty="0" smtClean="0">
                <a:solidFill>
                  <a:schemeClr val="bg1"/>
                </a:solidFill>
                <a:latin typeface="Arial" panose="020B0604020202020204" pitchFamily="34" charset="0"/>
                <a:cs typeface="Arial" panose="020B0604020202020204" pitchFamily="34" charset="0"/>
              </a:rPr>
              <a:t>Condición Actual y Plan de Trabajo</a:t>
            </a:r>
          </a:p>
          <a:p>
            <a:endParaRPr lang="es-CR" dirty="0"/>
          </a:p>
        </p:txBody>
      </p:sp>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l="36987"/>
          <a:stretch/>
        </p:blipFill>
        <p:spPr>
          <a:xfrm flipH="1">
            <a:off x="971600" y="6207360"/>
            <a:ext cx="7272808" cy="373014"/>
          </a:xfrm>
          <a:prstGeom prst="rect">
            <a:avLst/>
          </a:prstGeom>
        </p:spPr>
      </p:pic>
      <p:pic>
        <p:nvPicPr>
          <p:cNvPr id="8" name="Imagen 7"/>
          <p:cNvPicPr>
            <a:picLocks noChangeAspect="1"/>
          </p:cNvPicPr>
          <p:nvPr/>
        </p:nvPicPr>
        <p:blipFill rotWithShape="1">
          <a:blip r:embed="rId5" cstate="print">
            <a:extLst>
              <a:ext uri="{28A0092B-C50C-407E-A947-70E740481C1C}">
                <a14:useLocalDpi xmlns:a14="http://schemas.microsoft.com/office/drawing/2010/main" val="0"/>
              </a:ext>
            </a:extLst>
          </a:blip>
          <a:srcRect r="66686"/>
          <a:stretch/>
        </p:blipFill>
        <p:spPr>
          <a:xfrm>
            <a:off x="8316416" y="6103606"/>
            <a:ext cx="513125" cy="515985"/>
          </a:xfrm>
          <a:prstGeom prst="rect">
            <a:avLst/>
          </a:prstGeom>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421" y="6096209"/>
            <a:ext cx="490358" cy="5824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2133" y="457201"/>
            <a:ext cx="7704667" cy="811559"/>
          </a:xfrm>
        </p:spPr>
        <p:txBody>
          <a:bodyPr>
            <a:normAutofit fontScale="90000"/>
          </a:bodyPr>
          <a:lstStyle/>
          <a:p>
            <a:pPr algn="ctr"/>
            <a:r>
              <a:rPr lang="es-CR" dirty="0"/>
              <a:t/>
            </a:r>
            <a:br>
              <a:rPr lang="es-CR" dirty="0"/>
            </a:br>
            <a:r>
              <a:rPr lang="es-CR" sz="2700" b="1" cap="all" dirty="0">
                <a:latin typeface="Arial" panose="020B0604020202020204" pitchFamily="34" charset="0"/>
                <a:cs typeface="Arial" panose="020B0604020202020204" pitchFamily="34" charset="0"/>
              </a:rPr>
              <a:t>RECOMENDACIONES</a:t>
            </a:r>
            <a:br>
              <a:rPr lang="es-CR" sz="2700" b="1" cap="all" dirty="0">
                <a:latin typeface="Arial" panose="020B0604020202020204" pitchFamily="34" charset="0"/>
                <a:cs typeface="Arial" panose="020B0604020202020204" pitchFamily="34" charset="0"/>
              </a:rPr>
            </a:br>
            <a:r>
              <a:rPr lang="es-CR" sz="2700" b="1" cap="all" dirty="0">
                <a:latin typeface="Arial" panose="020B0604020202020204" pitchFamily="34" charset="0"/>
                <a:cs typeface="Arial" panose="020B0604020202020204" pitchFamily="34" charset="0"/>
              </a:rPr>
              <a:t>Mediano plazo</a:t>
            </a:r>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36987"/>
          <a:stretch/>
        </p:blipFill>
        <p:spPr>
          <a:xfrm flipH="1">
            <a:off x="449220" y="6337150"/>
            <a:ext cx="7867196" cy="403499"/>
          </a:xfrm>
          <a:prstGeom prst="rect">
            <a:avLst/>
          </a:prstGeom>
        </p:spPr>
      </p:pic>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r="66686"/>
          <a:stretch/>
        </p:blipFill>
        <p:spPr>
          <a:xfrm>
            <a:off x="8490175" y="6234862"/>
            <a:ext cx="513125" cy="515985"/>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270" y="6234862"/>
            <a:ext cx="428882" cy="509392"/>
          </a:xfrm>
          <a:prstGeom prst="rect">
            <a:avLst/>
          </a:prstGeom>
        </p:spPr>
      </p:pic>
      <p:sp>
        <p:nvSpPr>
          <p:cNvPr id="11" name="Marcador de contenido 2"/>
          <p:cNvSpPr>
            <a:spLocks noGrp="1"/>
          </p:cNvSpPr>
          <p:nvPr>
            <p:ph idx="1"/>
          </p:nvPr>
        </p:nvSpPr>
        <p:spPr>
          <a:xfrm>
            <a:off x="833438" y="1700212"/>
            <a:ext cx="7853362" cy="4321075"/>
          </a:xfrm>
        </p:spPr>
        <p:txBody>
          <a:bodyPr>
            <a:normAutofit/>
          </a:bodyPr>
          <a:lstStyle/>
          <a:p>
            <a:pPr algn="just"/>
            <a:endParaRPr lang="es-CR" sz="1600" dirty="0">
              <a:latin typeface="Arial" panose="020B0604020202020204" pitchFamily="34" charset="0"/>
              <a:cs typeface="Arial" panose="020B0604020202020204" pitchFamily="34" charset="0"/>
            </a:endParaRPr>
          </a:p>
          <a:p>
            <a:pPr algn="just"/>
            <a:r>
              <a:rPr lang="es-CR" sz="1600" dirty="0">
                <a:latin typeface="Arial" panose="020B0604020202020204" pitchFamily="34" charset="0"/>
                <a:cs typeface="Arial" panose="020B0604020202020204" pitchFamily="34" charset="0"/>
              </a:rPr>
              <a:t>Utilizando un medio de desarrollo minero sostenible de atención a la zona mediante el otorgamiento de concesiones de explotación a Cooperativas debidamente controladas y asesoradas por el Estado.</a:t>
            </a:r>
          </a:p>
          <a:p>
            <a:pPr algn="just"/>
            <a:r>
              <a:rPr lang="es-CR" sz="1600" dirty="0">
                <a:latin typeface="Arial" panose="020B0604020202020204" pitchFamily="34" charset="0"/>
                <a:cs typeface="Arial" panose="020B0604020202020204" pitchFamily="34" charset="0"/>
              </a:rPr>
              <a:t>Alianza bajo el control del Estado, con otra nación que tenga experiencia y empresa estatal minera. Sea a nivel estatal o privado.</a:t>
            </a:r>
          </a:p>
          <a:p>
            <a:pPr algn="just"/>
            <a:r>
              <a:rPr lang="es-CR" sz="1600" dirty="0">
                <a:latin typeface="Arial" panose="020B0604020202020204" pitchFamily="34" charset="0"/>
                <a:cs typeface="Arial" panose="020B0604020202020204" pitchFamily="34" charset="0"/>
              </a:rPr>
              <a:t>Compra de la finca por parte del </a:t>
            </a:r>
            <a:r>
              <a:rPr lang="es-CR" sz="1600" dirty="0" smtClean="0">
                <a:latin typeface="Arial" panose="020B0604020202020204" pitchFamily="34" charset="0"/>
                <a:cs typeface="Arial" panose="020B0604020202020204" pitchFamily="34" charset="0"/>
              </a:rPr>
              <a:t>Estado, para la creación de una zona protegida o parque nacional.</a:t>
            </a:r>
            <a:endParaRPr lang="es-CR" sz="1600" dirty="0">
              <a:latin typeface="Arial" panose="020B0604020202020204" pitchFamily="34" charset="0"/>
              <a:cs typeface="Arial" panose="020B0604020202020204" pitchFamily="34" charset="0"/>
            </a:endParaRPr>
          </a:p>
          <a:p>
            <a:pPr algn="just"/>
            <a:r>
              <a:rPr lang="es-CR" sz="1600" dirty="0">
                <a:latin typeface="Arial" panose="020B0604020202020204" pitchFamily="34" charset="0"/>
                <a:cs typeface="Arial" panose="020B0604020202020204" pitchFamily="34" charset="0"/>
              </a:rPr>
              <a:t>Generar un proyecto de extracción estatal el cual debe de garantizar un adecuado financiamiento para el desarrollo local.</a:t>
            </a:r>
          </a:p>
          <a:p>
            <a:pPr algn="just"/>
            <a:r>
              <a:rPr lang="es-CR" sz="1600" dirty="0" smtClean="0">
                <a:latin typeface="Arial" panose="020B0604020202020204" pitchFamily="34" charset="0"/>
                <a:cs typeface="Arial" panose="020B0604020202020204" pitchFamily="34" charset="0"/>
              </a:rPr>
              <a:t>Retomar la actualización de la hoja de ruta implementada en MIDEPLAN el día 08 de noviembre del 2018, con la finalidad de establecer plazos y responsables para el logro del Plan de Desarrollo Integral para el Desarrollo Fronterizo Norte.</a:t>
            </a:r>
            <a:endParaRPr lang="es-CR" sz="1600" dirty="0">
              <a:latin typeface="Arial" panose="020B0604020202020204" pitchFamily="34" charset="0"/>
              <a:cs typeface="Arial" panose="020B0604020202020204" pitchFamily="34" charset="0"/>
            </a:endParaRPr>
          </a:p>
          <a:p>
            <a:endParaRPr lang="es-CR" dirty="0" smtClean="0"/>
          </a:p>
        </p:txBody>
      </p:sp>
    </p:spTree>
    <p:extLst>
      <p:ext uri="{BB962C8B-B14F-4D97-AF65-F5344CB8AC3E}">
        <p14:creationId xmlns:p14="http://schemas.microsoft.com/office/powerpoint/2010/main" val="2124289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982133" y="457201"/>
            <a:ext cx="7704667" cy="739551"/>
          </a:xfrm>
        </p:spPr>
        <p:txBody>
          <a:bodyPr>
            <a:normAutofit/>
          </a:bodyPr>
          <a:lstStyle/>
          <a:p>
            <a:pPr algn="ctr"/>
            <a:r>
              <a:rPr lang="es-CR" sz="2400" b="1" cap="all" dirty="0">
                <a:latin typeface="Arial" panose="020B0604020202020204" pitchFamily="34" charset="0"/>
                <a:cs typeface="Arial" panose="020B0604020202020204" pitchFamily="34" charset="0"/>
              </a:rPr>
              <a:t>UBICACIÓN E HISTORIA</a:t>
            </a:r>
          </a:p>
        </p:txBody>
      </p:sp>
      <p:sp>
        <p:nvSpPr>
          <p:cNvPr id="3" name="2 Marcador de contenido"/>
          <p:cNvSpPr>
            <a:spLocks noGrp="1"/>
          </p:cNvSpPr>
          <p:nvPr>
            <p:ph idx="1"/>
          </p:nvPr>
        </p:nvSpPr>
        <p:spPr>
          <a:xfrm>
            <a:off x="833733" y="1700808"/>
            <a:ext cx="7853067" cy="3935979"/>
          </a:xfrm>
        </p:spPr>
        <p:txBody>
          <a:bodyPr>
            <a:normAutofit/>
          </a:bodyPr>
          <a:lstStyle/>
          <a:p>
            <a:endParaRPr lang="es-CR" sz="1800" dirty="0" smtClean="0">
              <a:solidFill>
                <a:srgbClr val="FF0000"/>
              </a:solidFill>
            </a:endParaRPr>
          </a:p>
          <a:p>
            <a:pPr algn="just"/>
            <a:r>
              <a:rPr lang="es-MX" sz="1600" dirty="0" smtClean="0">
                <a:latin typeface="Arial" panose="020B0604020202020204" pitchFamily="34" charset="0"/>
                <a:cs typeface="Arial" panose="020B0604020202020204" pitchFamily="34" charset="0"/>
              </a:rPr>
              <a:t>Industrias </a:t>
            </a:r>
            <a:r>
              <a:rPr lang="es-MX" sz="1600" dirty="0">
                <a:latin typeface="Arial" panose="020B0604020202020204" pitchFamily="34" charset="0"/>
                <a:cs typeface="Arial" panose="020B0604020202020204" pitchFamily="34" charset="0"/>
              </a:rPr>
              <a:t>Infinito S.A., filial de la transnacional canadiense Vanesa </a:t>
            </a:r>
            <a:r>
              <a:rPr lang="es-MX" sz="1600" dirty="0" err="1">
                <a:latin typeface="Arial" panose="020B0604020202020204" pitchFamily="34" charset="0"/>
                <a:cs typeface="Arial" panose="020B0604020202020204" pitchFamily="34" charset="0"/>
              </a:rPr>
              <a:t>Ventures</a:t>
            </a:r>
            <a:r>
              <a:rPr lang="es-MX" sz="1600" dirty="0">
                <a:latin typeface="Arial" panose="020B0604020202020204" pitchFamily="34" charset="0"/>
                <a:cs typeface="Arial" panose="020B0604020202020204" pitchFamily="34" charset="0"/>
              </a:rPr>
              <a:t>, logró entre bastidores, y sigilosamente en el año 2001, la concesión para explotar una mina de oro a cielo abierto, en el área de la población denominada Crucitas, en la zona norte del país, entre los cerros La Fortuna y Botija a tres kilómetros de nuestro río San Juan.</a:t>
            </a:r>
          </a:p>
          <a:p>
            <a:pPr algn="just"/>
            <a:r>
              <a:rPr lang="es-MX" sz="1600" dirty="0">
                <a:latin typeface="Arial" panose="020B0604020202020204" pitchFamily="34" charset="0"/>
                <a:cs typeface="Arial" panose="020B0604020202020204" pitchFamily="34" charset="0"/>
              </a:rPr>
              <a:t>Desde finales del año 2017, se ha detectado la presencia de unas 4000 personas, la mayoría de origen nicaragüense, quienes invaden la finca y comienzan la sustracción de oro, hasta la fecha.</a:t>
            </a:r>
            <a:endParaRPr lang="es-CR" sz="1600" dirty="0">
              <a:latin typeface="Arial" panose="020B0604020202020204" pitchFamily="34" charset="0"/>
              <a:cs typeface="Arial" panose="020B0604020202020204" pitchFamily="34" charset="0"/>
            </a:endParaRPr>
          </a:p>
        </p:txBody>
      </p:sp>
      <p:pic>
        <p:nvPicPr>
          <p:cNvPr id="3074" name="Picture 2" descr="Image result for crucitas costa 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581128"/>
            <a:ext cx="3279171" cy="17063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crucitas costa ri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4581128"/>
            <a:ext cx="3240359" cy="174235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l="36987"/>
          <a:stretch/>
        </p:blipFill>
        <p:spPr>
          <a:xfrm flipH="1">
            <a:off x="449220" y="6337150"/>
            <a:ext cx="7867196" cy="403499"/>
          </a:xfrm>
          <a:prstGeom prst="rect">
            <a:avLst/>
          </a:prstGeom>
        </p:spPr>
      </p:pic>
      <p:pic>
        <p:nvPicPr>
          <p:cNvPr id="8" name="Imagen 7"/>
          <p:cNvPicPr>
            <a:picLocks noChangeAspect="1"/>
          </p:cNvPicPr>
          <p:nvPr/>
        </p:nvPicPr>
        <p:blipFill rotWithShape="1">
          <a:blip r:embed="rId5" cstate="print">
            <a:extLst>
              <a:ext uri="{28A0092B-C50C-407E-A947-70E740481C1C}">
                <a14:useLocalDpi xmlns:a14="http://schemas.microsoft.com/office/drawing/2010/main" val="0"/>
              </a:ext>
            </a:extLst>
          </a:blip>
          <a:srcRect r="66686"/>
          <a:stretch/>
        </p:blipFill>
        <p:spPr>
          <a:xfrm>
            <a:off x="8490175" y="6234862"/>
            <a:ext cx="513125" cy="515985"/>
          </a:xfrm>
          <a:prstGeom prst="rect">
            <a:avLst/>
          </a:prstGeom>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270" y="6234862"/>
            <a:ext cx="428882" cy="50939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2133" y="457201"/>
            <a:ext cx="7704667" cy="667543"/>
          </a:xfrm>
        </p:spPr>
        <p:txBody>
          <a:bodyPr>
            <a:normAutofit/>
          </a:bodyPr>
          <a:lstStyle/>
          <a:p>
            <a:pPr algn="ctr"/>
            <a:r>
              <a:rPr lang="es-CR" sz="2400" b="1" cap="all" dirty="0">
                <a:latin typeface="Arial" panose="020B0604020202020204" pitchFamily="34" charset="0"/>
                <a:cs typeface="Arial" panose="020B0604020202020204" pitchFamily="34" charset="0"/>
              </a:rPr>
              <a:t>ANTEDECEDENTES</a:t>
            </a:r>
          </a:p>
        </p:txBody>
      </p:sp>
      <p:sp>
        <p:nvSpPr>
          <p:cNvPr id="3" name="2 Marcador de contenido"/>
          <p:cNvSpPr>
            <a:spLocks noGrp="1"/>
          </p:cNvSpPr>
          <p:nvPr>
            <p:ph idx="1"/>
          </p:nvPr>
        </p:nvSpPr>
        <p:spPr>
          <a:xfrm>
            <a:off x="833733" y="1700808"/>
            <a:ext cx="7853067" cy="3935979"/>
          </a:xfrm>
        </p:spPr>
        <p:txBody>
          <a:bodyPr>
            <a:normAutofit/>
          </a:bodyPr>
          <a:lstStyle/>
          <a:p>
            <a:pPr algn="just"/>
            <a:r>
              <a:rPr lang="es-CR" sz="1600" dirty="0" smtClean="0">
                <a:latin typeface="Arial" panose="020B0604020202020204" pitchFamily="34" charset="0"/>
                <a:cs typeface="Arial" panose="020B0604020202020204" pitchFamily="34" charset="0"/>
              </a:rPr>
              <a:t>Desde el año  2011 a la fecha , se han generado una serie de iniciativas </a:t>
            </a:r>
            <a:r>
              <a:rPr lang="es-CR" sz="1600" dirty="0" err="1" smtClean="0">
                <a:latin typeface="Arial" panose="020B0604020202020204" pitchFamily="34" charset="0"/>
                <a:cs typeface="Arial" panose="020B0604020202020204" pitchFamily="34" charset="0"/>
              </a:rPr>
              <a:t>multi</a:t>
            </a:r>
            <a:r>
              <a:rPr lang="es-CR" sz="1600" dirty="0" smtClean="0">
                <a:latin typeface="Arial" panose="020B0604020202020204" pitchFamily="34" charset="0"/>
                <a:cs typeface="Arial" panose="020B0604020202020204" pitchFamily="34" charset="0"/>
              </a:rPr>
              <a:t>-institucionales tendientes a encontrar soluciones al problema creciente de la extracción ilegal de oro, sin que  a la fecha se haya encontrado una solución total.</a:t>
            </a:r>
          </a:p>
          <a:p>
            <a:pPr algn="just"/>
            <a:r>
              <a:rPr lang="es-CR" sz="1600" dirty="0" smtClean="0">
                <a:latin typeface="Arial" panose="020B0604020202020204" pitchFamily="34" charset="0"/>
                <a:cs typeface="Arial" panose="020B0604020202020204" pitchFamily="34" charset="0"/>
              </a:rPr>
              <a:t>Solo en el 2017 se generaron 5  reuniones integrales en donde participaron diferentes instituciones, a saber  FISCALIA, MINAE, INDER, SALUD, MINISTERIO DE SALUD,  entre otras, mediante estas reuniones de logra realizar el alcance No. 96, en cual tiene como propósito la atención integral de la zona fronteriza norte en los distritos de </a:t>
            </a:r>
            <a:r>
              <a:rPr lang="es-CR" sz="1600" dirty="0" err="1" smtClean="0">
                <a:latin typeface="Arial" panose="020B0604020202020204" pitchFamily="34" charset="0"/>
                <a:cs typeface="Arial" panose="020B0604020202020204" pitchFamily="34" charset="0"/>
              </a:rPr>
              <a:t>Pocozol</a:t>
            </a:r>
            <a:r>
              <a:rPr lang="es-CR" sz="1600" dirty="0" smtClean="0">
                <a:latin typeface="Arial" panose="020B0604020202020204" pitchFamily="34" charset="0"/>
                <a:cs typeface="Arial" panose="020B0604020202020204" pitchFamily="34" charset="0"/>
              </a:rPr>
              <a:t>, </a:t>
            </a:r>
            <a:r>
              <a:rPr lang="es-CR" sz="1600" dirty="0" err="1" smtClean="0">
                <a:latin typeface="Arial" panose="020B0604020202020204" pitchFamily="34" charset="0"/>
                <a:cs typeface="Arial" panose="020B0604020202020204" pitchFamily="34" charset="0"/>
              </a:rPr>
              <a:t>Cutris</a:t>
            </a:r>
            <a:r>
              <a:rPr lang="es-CR" sz="1600" dirty="0" smtClean="0">
                <a:latin typeface="Arial" panose="020B0604020202020204" pitchFamily="34" charset="0"/>
                <a:cs typeface="Arial" panose="020B0604020202020204" pitchFamily="34" charset="0"/>
              </a:rPr>
              <a:t> y </a:t>
            </a:r>
            <a:r>
              <a:rPr lang="es-CR" sz="1600" dirty="0" err="1" smtClean="0">
                <a:latin typeface="Arial" panose="020B0604020202020204" pitchFamily="34" charset="0"/>
                <a:cs typeface="Arial" panose="020B0604020202020204" pitchFamily="34" charset="0"/>
              </a:rPr>
              <a:t>Pital</a:t>
            </a:r>
            <a:r>
              <a:rPr lang="es-CR" sz="1600" dirty="0" smtClean="0">
                <a:latin typeface="Arial" panose="020B0604020202020204" pitchFamily="34" charset="0"/>
                <a:cs typeface="Arial" panose="020B0604020202020204" pitchFamily="34" charset="0"/>
              </a:rPr>
              <a:t> del Cantón de San Carlos, por medio de una serie de acciones específicas en dimensiones ambiental, infraestructura, social y económica.</a:t>
            </a:r>
          </a:p>
          <a:p>
            <a:pPr algn="just"/>
            <a:r>
              <a:rPr lang="es-CR" sz="1600" dirty="0" smtClean="0">
                <a:latin typeface="Arial" panose="020B0604020202020204" pitchFamily="34" charset="0"/>
                <a:cs typeface="Arial" panose="020B0604020202020204" pitchFamily="34" charset="0"/>
              </a:rPr>
              <a:t>Ha sido el MSP quien ha llevado la mayor carga de responsabilidad en la atención inmediata de la problemática, tratando de integrar una solución con los diferentes responsables, faltando la integración de las demás instituciones establecidas en el alcance No.96 de la GACETA.</a:t>
            </a:r>
          </a:p>
          <a:p>
            <a:endParaRPr lang="es-CR" sz="1800" dirty="0"/>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36987"/>
          <a:stretch/>
        </p:blipFill>
        <p:spPr>
          <a:xfrm flipH="1">
            <a:off x="449220" y="6337150"/>
            <a:ext cx="7867196" cy="403499"/>
          </a:xfrm>
          <a:prstGeom prst="rect">
            <a:avLst/>
          </a:prstGeom>
        </p:spPr>
      </p:pic>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r="66686"/>
          <a:stretch/>
        </p:blipFill>
        <p:spPr>
          <a:xfrm>
            <a:off x="8490175" y="6234862"/>
            <a:ext cx="513125" cy="515985"/>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270" y="6234862"/>
            <a:ext cx="428882" cy="509392"/>
          </a:xfrm>
          <a:prstGeom prst="rect">
            <a:avLst/>
          </a:prstGeom>
        </p:spPr>
      </p:pic>
      <p:pic>
        <p:nvPicPr>
          <p:cNvPr id="5" name="Imagen 4"/>
          <p:cNvPicPr>
            <a:picLocks noChangeAspect="1"/>
          </p:cNvPicPr>
          <p:nvPr/>
        </p:nvPicPr>
        <p:blipFill>
          <a:blip r:embed="rId5"/>
          <a:stretch>
            <a:fillRect/>
          </a:stretch>
        </p:blipFill>
        <p:spPr>
          <a:xfrm>
            <a:off x="5508104" y="4797152"/>
            <a:ext cx="2729014" cy="1536393"/>
          </a:xfrm>
          <a:prstGeom prst="rect">
            <a:avLst/>
          </a:prstGeom>
        </p:spPr>
      </p:pic>
    </p:spTree>
    <p:extLst>
      <p:ext uri="{BB962C8B-B14F-4D97-AF65-F5344CB8AC3E}">
        <p14:creationId xmlns:p14="http://schemas.microsoft.com/office/powerpoint/2010/main" val="1595422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4005064"/>
            <a:ext cx="3847538" cy="2426163"/>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4005064"/>
            <a:ext cx="2664296" cy="2448922"/>
          </a:xfrm>
          <a:prstGeom prst="rect">
            <a:avLst/>
          </a:prstGeom>
        </p:spPr>
      </p:pic>
      <p:sp>
        <p:nvSpPr>
          <p:cNvPr id="2" name="1 Título"/>
          <p:cNvSpPr>
            <a:spLocks noGrp="1"/>
          </p:cNvSpPr>
          <p:nvPr>
            <p:ph type="title"/>
          </p:nvPr>
        </p:nvSpPr>
        <p:spPr>
          <a:xfrm>
            <a:off x="982133" y="457202"/>
            <a:ext cx="7704667" cy="719506"/>
          </a:xfrm>
        </p:spPr>
        <p:txBody>
          <a:bodyPr>
            <a:normAutofit/>
          </a:bodyPr>
          <a:lstStyle/>
          <a:p>
            <a:pPr algn="ctr"/>
            <a:r>
              <a:rPr lang="es-CR" sz="2400" b="1" cap="all" dirty="0">
                <a:latin typeface="Arial" panose="020B0604020202020204" pitchFamily="34" charset="0"/>
                <a:cs typeface="Arial" panose="020B0604020202020204" pitchFamily="34" charset="0"/>
              </a:rPr>
              <a:t>PROBLEMÁTICA ACTUAL</a:t>
            </a:r>
          </a:p>
        </p:txBody>
      </p:sp>
      <p:sp>
        <p:nvSpPr>
          <p:cNvPr id="3" name="2 Marcador de contenido"/>
          <p:cNvSpPr>
            <a:spLocks noGrp="1"/>
          </p:cNvSpPr>
          <p:nvPr>
            <p:ph idx="1"/>
          </p:nvPr>
        </p:nvSpPr>
        <p:spPr>
          <a:xfrm>
            <a:off x="833733" y="1700808"/>
            <a:ext cx="7853067" cy="3935979"/>
          </a:xfrm>
        </p:spPr>
        <p:txBody>
          <a:bodyPr>
            <a:normAutofit/>
          </a:bodyPr>
          <a:lstStyle/>
          <a:p>
            <a:endParaRPr lang="es-CR" sz="1800" dirty="0" smtClean="0"/>
          </a:p>
          <a:p>
            <a:pPr algn="just"/>
            <a:r>
              <a:rPr lang="es-CR" sz="1600" dirty="0" smtClean="0">
                <a:latin typeface="Arial" panose="020B0604020202020204" pitchFamily="34" charset="0"/>
                <a:cs typeface="Arial" panose="020B0604020202020204" pitchFamily="34" charset="0"/>
              </a:rPr>
              <a:t>Presencia de coligalleros en más de 1600 hectáreas en 20 fincas (Ver imagen 2), los cuales participan en la extracción de oro, generando con ello no solo un daño ambiental enorme, sino afectación por contaminación de mercurio en afluentes y ríos.</a:t>
            </a:r>
          </a:p>
          <a:p>
            <a:pPr algn="just"/>
            <a:r>
              <a:rPr lang="es-CR" sz="1600" dirty="0" smtClean="0">
                <a:latin typeface="Arial" panose="020B0604020202020204" pitchFamily="34" charset="0"/>
                <a:cs typeface="Arial" panose="020B0604020202020204" pitchFamily="34" charset="0"/>
              </a:rPr>
              <a:t>Adicionalmente </a:t>
            </a:r>
            <a:r>
              <a:rPr lang="es-CR" sz="1600" dirty="0">
                <a:latin typeface="Arial" panose="020B0604020202020204" pitchFamily="34" charset="0"/>
                <a:cs typeface="Arial" panose="020B0604020202020204" pitchFamily="34" charset="0"/>
              </a:rPr>
              <a:t>se genera una cadena de negocios irregulares en la zona, como prostitución, venta y compra ilegal de oro que sacan del país, hospedaje a migrantes temporales, venta de comida, custodia y atención de medios de transporte,  narcotráfico,  entre otros.</a:t>
            </a:r>
          </a:p>
        </p:txBody>
      </p:sp>
      <p:pic>
        <p:nvPicPr>
          <p:cNvPr id="7" name="Imagen 6"/>
          <p:cNvPicPr>
            <a:picLocks noChangeAspect="1"/>
          </p:cNvPicPr>
          <p:nvPr/>
        </p:nvPicPr>
        <p:blipFill rotWithShape="1">
          <a:blip r:embed="rId4">
            <a:extLst>
              <a:ext uri="{28A0092B-C50C-407E-A947-70E740481C1C}">
                <a14:useLocalDpi xmlns:a14="http://schemas.microsoft.com/office/drawing/2010/main" val="0"/>
              </a:ext>
            </a:extLst>
          </a:blip>
          <a:srcRect l="36987"/>
          <a:stretch/>
        </p:blipFill>
        <p:spPr>
          <a:xfrm flipH="1">
            <a:off x="449220" y="6337150"/>
            <a:ext cx="7867196" cy="403499"/>
          </a:xfrm>
          <a:prstGeom prst="rect">
            <a:avLst/>
          </a:prstGeom>
        </p:spPr>
      </p:pic>
      <p:pic>
        <p:nvPicPr>
          <p:cNvPr id="8" name="Imagen 7"/>
          <p:cNvPicPr>
            <a:picLocks noChangeAspect="1"/>
          </p:cNvPicPr>
          <p:nvPr/>
        </p:nvPicPr>
        <p:blipFill rotWithShape="1">
          <a:blip r:embed="rId5" cstate="print">
            <a:extLst>
              <a:ext uri="{28A0092B-C50C-407E-A947-70E740481C1C}">
                <a14:useLocalDpi xmlns:a14="http://schemas.microsoft.com/office/drawing/2010/main" val="0"/>
              </a:ext>
            </a:extLst>
          </a:blip>
          <a:srcRect r="66686"/>
          <a:stretch/>
        </p:blipFill>
        <p:spPr>
          <a:xfrm>
            <a:off x="8490175" y="6234862"/>
            <a:ext cx="513125" cy="515985"/>
          </a:xfrm>
          <a:prstGeom prst="rect">
            <a:avLst/>
          </a:prstGeom>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1270" y="6234862"/>
            <a:ext cx="428882" cy="509392"/>
          </a:xfrm>
          <a:prstGeom prst="rect">
            <a:avLst/>
          </a:prstGeom>
        </p:spPr>
      </p:pic>
    </p:spTree>
    <p:extLst>
      <p:ext uri="{BB962C8B-B14F-4D97-AF65-F5344CB8AC3E}">
        <p14:creationId xmlns:p14="http://schemas.microsoft.com/office/powerpoint/2010/main" val="2820297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2133" y="457202"/>
            <a:ext cx="7704667" cy="645532"/>
          </a:xfrm>
        </p:spPr>
        <p:txBody>
          <a:bodyPr>
            <a:normAutofit/>
          </a:bodyPr>
          <a:lstStyle/>
          <a:p>
            <a:pPr algn="ctr"/>
            <a:r>
              <a:rPr lang="es-CR" sz="2400" b="1" cap="all" dirty="0">
                <a:latin typeface="Arial" panose="020B0604020202020204" pitchFamily="34" charset="0"/>
                <a:cs typeface="Arial" panose="020B0604020202020204" pitchFamily="34" charset="0"/>
              </a:rPr>
              <a:t>PROBLEMÁTICA ACTUAL</a:t>
            </a:r>
          </a:p>
        </p:txBody>
      </p:sp>
      <p:sp>
        <p:nvSpPr>
          <p:cNvPr id="3" name="2 Marcador de contenido"/>
          <p:cNvSpPr>
            <a:spLocks noGrp="1"/>
          </p:cNvSpPr>
          <p:nvPr>
            <p:ph idx="1"/>
          </p:nvPr>
        </p:nvSpPr>
        <p:spPr>
          <a:xfrm>
            <a:off x="833733" y="1700808"/>
            <a:ext cx="7853067" cy="3935979"/>
          </a:xfrm>
        </p:spPr>
        <p:txBody>
          <a:bodyPr>
            <a:normAutofit/>
          </a:bodyPr>
          <a:lstStyle/>
          <a:p>
            <a:pPr algn="just"/>
            <a:endParaRPr lang="es-CR" sz="1600" dirty="0" smtClean="0">
              <a:latin typeface="Arial" panose="020B0604020202020204" pitchFamily="34" charset="0"/>
              <a:cs typeface="Arial" panose="020B0604020202020204" pitchFamily="34" charset="0"/>
            </a:endParaRPr>
          </a:p>
          <a:p>
            <a:pPr algn="just"/>
            <a:r>
              <a:rPr lang="es-CR" sz="1600" dirty="0" smtClean="0">
                <a:latin typeface="Arial" panose="020B0604020202020204" pitchFamily="34" charset="0"/>
                <a:cs typeface="Arial" panose="020B0604020202020204" pitchFamily="34" charset="0"/>
              </a:rPr>
              <a:t>Todo </a:t>
            </a:r>
            <a:r>
              <a:rPr lang="es-CR" sz="1600" dirty="0">
                <a:latin typeface="Arial" panose="020B0604020202020204" pitchFamily="34" charset="0"/>
                <a:cs typeface="Arial" panose="020B0604020202020204" pitchFamily="34" charset="0"/>
              </a:rPr>
              <a:t>lo anterior agravado con la aparición de la MALARIA, misma que estaba extinta en nuestro país.</a:t>
            </a:r>
          </a:p>
          <a:p>
            <a:pPr algn="just"/>
            <a:r>
              <a:rPr lang="es-CR" sz="1600" dirty="0">
                <a:latin typeface="Arial" panose="020B0604020202020204" pitchFamily="34" charset="0"/>
                <a:cs typeface="Arial" panose="020B0604020202020204" pitchFamily="34" charset="0"/>
              </a:rPr>
              <a:t>A la fecha se encuentran </a:t>
            </a:r>
            <a:r>
              <a:rPr lang="es-CR" sz="1600" b="1" dirty="0">
                <a:latin typeface="Arial" panose="020B0604020202020204" pitchFamily="34" charset="0"/>
                <a:cs typeface="Arial" panose="020B0604020202020204" pitchFamily="34" charset="0"/>
              </a:rPr>
              <a:t>detectados 56 casos de </a:t>
            </a:r>
            <a:r>
              <a:rPr lang="es-CR" sz="1600" b="1" dirty="0" smtClean="0">
                <a:latin typeface="Arial" panose="020B0604020202020204" pitchFamily="34" charset="0"/>
                <a:cs typeface="Arial" panose="020B0604020202020204" pitchFamily="34" charset="0"/>
              </a:rPr>
              <a:t>Malaria (5 costarricenses y 51 nicaragüenses) </a:t>
            </a:r>
            <a:r>
              <a:rPr lang="es-CR" sz="1600" dirty="0" smtClean="0">
                <a:latin typeface="Arial" panose="020B0604020202020204" pitchFamily="34" charset="0"/>
                <a:cs typeface="Arial" panose="020B0604020202020204" pitchFamily="34" charset="0"/>
              </a:rPr>
              <a:t>focalizados </a:t>
            </a:r>
            <a:r>
              <a:rPr lang="es-CR" sz="1600" dirty="0">
                <a:latin typeface="Arial" panose="020B0604020202020204" pitchFamily="34" charset="0"/>
                <a:cs typeface="Arial" panose="020B0604020202020204" pitchFamily="34" charset="0"/>
              </a:rPr>
              <a:t>en la zona de Crucitas con posible afectación a otras zonas si no se tratan.</a:t>
            </a:r>
          </a:p>
          <a:p>
            <a:pPr algn="just"/>
            <a:r>
              <a:rPr lang="es-CR" sz="1600" dirty="0">
                <a:latin typeface="Arial" panose="020B0604020202020204" pitchFamily="34" charset="0"/>
                <a:cs typeface="Arial" panose="020B0604020202020204" pitchFamily="34" charset="0"/>
              </a:rPr>
              <a:t>El Ministerio de Salud esta trabajando fuertemente en un tratamiento a 5 días el cual debe de ser in situ y bajo la observación del personeros del Ministerio.</a:t>
            </a:r>
          </a:p>
          <a:p>
            <a:endParaRPr lang="es-CR" sz="1800" dirty="0"/>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36987"/>
          <a:stretch/>
        </p:blipFill>
        <p:spPr>
          <a:xfrm flipH="1">
            <a:off x="449220" y="6337150"/>
            <a:ext cx="7867196" cy="403499"/>
          </a:xfrm>
          <a:prstGeom prst="rect">
            <a:avLst/>
          </a:prstGeom>
        </p:spPr>
      </p:pic>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r="66686"/>
          <a:stretch/>
        </p:blipFill>
        <p:spPr>
          <a:xfrm>
            <a:off x="8490175" y="6234862"/>
            <a:ext cx="513125" cy="515985"/>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270" y="6234862"/>
            <a:ext cx="428882" cy="509392"/>
          </a:xfrm>
          <a:prstGeom prst="rect">
            <a:avLst/>
          </a:prstGeom>
        </p:spPr>
      </p:pic>
      <p:pic>
        <p:nvPicPr>
          <p:cNvPr id="12" name="Picture 2" descr="Image result for crucitas costa ric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4334568"/>
            <a:ext cx="3024336" cy="184785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4738" y="4293799"/>
            <a:ext cx="3199106" cy="1888620"/>
          </a:xfrm>
          <a:prstGeom prst="rect">
            <a:avLst/>
          </a:prstGeom>
        </p:spPr>
      </p:pic>
    </p:spTree>
    <p:extLst>
      <p:ext uri="{BB962C8B-B14F-4D97-AF65-F5344CB8AC3E}">
        <p14:creationId xmlns:p14="http://schemas.microsoft.com/office/powerpoint/2010/main" val="1705861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2133" y="457202"/>
            <a:ext cx="7704667" cy="719506"/>
          </a:xfrm>
        </p:spPr>
        <p:txBody>
          <a:bodyPr>
            <a:normAutofit/>
          </a:bodyPr>
          <a:lstStyle/>
          <a:p>
            <a:r>
              <a:rPr lang="es-CR" sz="2400" b="1" cap="all" dirty="0" smtClean="0">
                <a:latin typeface="Arial" panose="020B0604020202020204" pitchFamily="34" charset="0"/>
                <a:cs typeface="Arial" panose="020B0604020202020204" pitchFamily="34" charset="0"/>
              </a:rPr>
              <a:t>ACCIONES REALIZADAS </a:t>
            </a:r>
            <a:endParaRPr lang="es-CR" sz="2400" b="1" cap="all" dirty="0">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833733" y="1700808"/>
            <a:ext cx="7853067" cy="3935979"/>
          </a:xfrm>
        </p:spPr>
        <p:txBody>
          <a:bodyPr>
            <a:normAutofit/>
          </a:bodyPr>
          <a:lstStyle/>
          <a:p>
            <a:endParaRPr lang="es-CR" sz="1800" dirty="0" smtClean="0"/>
          </a:p>
          <a:p>
            <a:pPr algn="just"/>
            <a:r>
              <a:rPr lang="es-CR" sz="1600" dirty="0" smtClean="0">
                <a:latin typeface="Arial" panose="020B0604020202020204" pitchFamily="34" charset="0"/>
                <a:cs typeface="Arial" panose="020B0604020202020204" pitchFamily="34" charset="0"/>
              </a:rPr>
              <a:t>En la presente administración, se </a:t>
            </a:r>
            <a:r>
              <a:rPr lang="es-CR" sz="1600" dirty="0">
                <a:latin typeface="Arial" panose="020B0604020202020204" pitchFamily="34" charset="0"/>
                <a:cs typeface="Arial" panose="020B0604020202020204" pitchFamily="34" charset="0"/>
              </a:rPr>
              <a:t>han realizado más de 556 </a:t>
            </a:r>
            <a:r>
              <a:rPr lang="es-CR" sz="1600" dirty="0" smtClean="0">
                <a:latin typeface="Arial" panose="020B0604020202020204" pitchFamily="34" charset="0"/>
                <a:cs typeface="Arial" panose="020B0604020202020204" pitchFamily="34" charset="0"/>
              </a:rPr>
              <a:t>operativos a nivel terrestre y aéreo, </a:t>
            </a:r>
            <a:r>
              <a:rPr lang="es-CR" sz="1600" dirty="0">
                <a:latin typeface="Arial" panose="020B0604020202020204" pitchFamily="34" charset="0"/>
                <a:cs typeface="Arial" panose="020B0604020202020204" pitchFamily="34" charset="0"/>
              </a:rPr>
              <a:t>permitiendo </a:t>
            </a:r>
            <a:r>
              <a:rPr lang="es-CR" sz="1600" dirty="0" smtClean="0">
                <a:latin typeface="Arial" panose="020B0604020202020204" pitchFamily="34" charset="0"/>
                <a:cs typeface="Arial" panose="020B0604020202020204" pitchFamily="34" charset="0"/>
              </a:rPr>
              <a:t>realizar </a:t>
            </a:r>
            <a:r>
              <a:rPr lang="es-CR" sz="1600" dirty="0">
                <a:latin typeface="Arial" panose="020B0604020202020204" pitchFamily="34" charset="0"/>
                <a:cs typeface="Arial" panose="020B0604020202020204" pitchFamily="34" charset="0"/>
              </a:rPr>
              <a:t>127 </a:t>
            </a:r>
            <a:r>
              <a:rPr lang="es-CR" sz="1600" dirty="0" smtClean="0">
                <a:latin typeface="Arial" panose="020B0604020202020204" pitchFamily="34" charset="0"/>
                <a:cs typeface="Arial" panose="020B0604020202020204" pitchFamily="34" charset="0"/>
              </a:rPr>
              <a:t>fragancias, </a:t>
            </a:r>
            <a:r>
              <a:rPr lang="es-CR" sz="1600" dirty="0">
                <a:latin typeface="Arial" panose="020B0604020202020204" pitchFamily="34" charset="0"/>
                <a:cs typeface="Arial" panose="020B0604020202020204" pitchFamily="34" charset="0"/>
              </a:rPr>
              <a:t>45 casos a ordinario, 5 órdenes de captura y más de 550 rechazados</a:t>
            </a:r>
            <a:r>
              <a:rPr lang="es-CR" sz="1600" dirty="0" smtClean="0">
                <a:latin typeface="Arial" panose="020B0604020202020204" pitchFamily="34" charset="0"/>
                <a:cs typeface="Arial" panose="020B0604020202020204" pitchFamily="34" charset="0"/>
              </a:rPr>
              <a:t>, donde han participado por parte del MSP 40 efectivos permanentemente, 2 servidores de la Policía Profesional de Migración y ocasionalmente personal del MINAE, Municipalidad, OIJ, Fiscalía, Ministerio de Salud, DIS.</a:t>
            </a:r>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36987"/>
          <a:stretch/>
        </p:blipFill>
        <p:spPr>
          <a:xfrm flipH="1">
            <a:off x="449220" y="6337150"/>
            <a:ext cx="7867196" cy="403499"/>
          </a:xfrm>
          <a:prstGeom prst="rect">
            <a:avLst/>
          </a:prstGeom>
        </p:spPr>
      </p:pic>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r="66686"/>
          <a:stretch/>
        </p:blipFill>
        <p:spPr>
          <a:xfrm>
            <a:off x="8490175" y="6234862"/>
            <a:ext cx="513125" cy="515985"/>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270" y="6234862"/>
            <a:ext cx="428882" cy="509392"/>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0259" y="3784623"/>
            <a:ext cx="3291858" cy="2337071"/>
          </a:xfrm>
          <a:prstGeom prst="rect">
            <a:avLst/>
          </a:prstGeom>
        </p:spPr>
      </p:pic>
      <p:pic>
        <p:nvPicPr>
          <p:cNvPr id="4" name="Imagen 3"/>
          <p:cNvPicPr>
            <a:picLocks noChangeAspect="1"/>
          </p:cNvPicPr>
          <p:nvPr/>
        </p:nvPicPr>
        <p:blipFill>
          <a:blip r:embed="rId6"/>
          <a:stretch>
            <a:fillRect/>
          </a:stretch>
        </p:blipFill>
        <p:spPr>
          <a:xfrm>
            <a:off x="1043608" y="3784622"/>
            <a:ext cx="3478407" cy="2337071"/>
          </a:xfrm>
          <a:prstGeom prst="rect">
            <a:avLst/>
          </a:prstGeom>
        </p:spPr>
      </p:pic>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2120" y="332656"/>
            <a:ext cx="2160240" cy="1337691"/>
          </a:xfrm>
          <a:prstGeom prst="rect">
            <a:avLst/>
          </a:prstGeom>
        </p:spPr>
      </p:pic>
    </p:spTree>
    <p:extLst>
      <p:ext uri="{BB962C8B-B14F-4D97-AF65-F5344CB8AC3E}">
        <p14:creationId xmlns:p14="http://schemas.microsoft.com/office/powerpoint/2010/main" val="3421957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117" y="457201"/>
            <a:ext cx="7910347" cy="883567"/>
          </a:xfrm>
        </p:spPr>
        <p:txBody>
          <a:bodyPr>
            <a:noAutofit/>
          </a:bodyPr>
          <a:lstStyle/>
          <a:p>
            <a:r>
              <a:rPr lang="es-CR" sz="2400" b="1" cap="all" dirty="0">
                <a:latin typeface="Arial" panose="020B0604020202020204" pitchFamily="34" charset="0"/>
                <a:cs typeface="Arial" panose="020B0604020202020204" pitchFamily="34" charset="0"/>
              </a:rPr>
              <a:t>CONSECUENCIAS DE NO GENERAR POLÍTICAS PARA LA ATENCIÓN DE LA ZONA</a:t>
            </a:r>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36987"/>
          <a:stretch/>
        </p:blipFill>
        <p:spPr>
          <a:xfrm flipH="1">
            <a:off x="449220" y="6337150"/>
            <a:ext cx="7867196" cy="403499"/>
          </a:xfrm>
          <a:prstGeom prst="rect">
            <a:avLst/>
          </a:prstGeom>
        </p:spPr>
      </p:pic>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r="66686"/>
          <a:stretch/>
        </p:blipFill>
        <p:spPr>
          <a:xfrm>
            <a:off x="8490175" y="6234862"/>
            <a:ext cx="513125" cy="515985"/>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270" y="6234862"/>
            <a:ext cx="428882" cy="509392"/>
          </a:xfrm>
          <a:prstGeom prst="rect">
            <a:avLst/>
          </a:prstGeom>
        </p:spPr>
      </p:pic>
      <p:sp>
        <p:nvSpPr>
          <p:cNvPr id="11" name="Marcador de contenido 2"/>
          <p:cNvSpPr>
            <a:spLocks noGrp="1"/>
          </p:cNvSpPr>
          <p:nvPr>
            <p:ph idx="1"/>
          </p:nvPr>
        </p:nvSpPr>
        <p:spPr>
          <a:xfrm>
            <a:off x="833438" y="1700213"/>
            <a:ext cx="7853362" cy="3384971"/>
          </a:xfrm>
        </p:spPr>
        <p:txBody>
          <a:bodyPr>
            <a:normAutofit/>
          </a:bodyPr>
          <a:lstStyle/>
          <a:p>
            <a:pPr algn="just"/>
            <a:endParaRPr lang="es-CR" dirty="0" smtClean="0"/>
          </a:p>
          <a:p>
            <a:pPr algn="just"/>
            <a:r>
              <a:rPr lang="es-CR" sz="1700" dirty="0" smtClean="0">
                <a:latin typeface="Arial" panose="020B0604020202020204" pitchFamily="34" charset="0"/>
                <a:cs typeface="Arial" panose="020B0604020202020204" pitchFamily="34" charset="0"/>
              </a:rPr>
              <a:t>Estructura de crimen organizado para lucrar con el oro. </a:t>
            </a:r>
          </a:p>
          <a:p>
            <a:pPr algn="just"/>
            <a:r>
              <a:rPr lang="es-CR" sz="1700" dirty="0" smtClean="0">
                <a:latin typeface="Arial" panose="020B0604020202020204" pitchFamily="34" charset="0"/>
                <a:cs typeface="Arial" panose="020B0604020202020204" pitchFamily="34" charset="0"/>
              </a:rPr>
              <a:t>Evasión </a:t>
            </a:r>
            <a:r>
              <a:rPr lang="es-CR" sz="1700" dirty="0">
                <a:latin typeface="Arial" panose="020B0604020202020204" pitchFamily="34" charset="0"/>
                <a:cs typeface="Arial" panose="020B0604020202020204" pitchFamily="34" charset="0"/>
              </a:rPr>
              <a:t>de impuestos</a:t>
            </a:r>
          </a:p>
          <a:p>
            <a:pPr algn="just"/>
            <a:r>
              <a:rPr lang="es-CR" sz="1700" dirty="0" smtClean="0">
                <a:latin typeface="Arial" panose="020B0604020202020204" pitchFamily="34" charset="0"/>
                <a:cs typeface="Arial" panose="020B0604020202020204" pitchFamily="34" charset="0"/>
              </a:rPr>
              <a:t>Estructura de empleos ilegales</a:t>
            </a:r>
            <a:endParaRPr lang="es-CR" sz="1700" dirty="0">
              <a:latin typeface="Arial" panose="020B0604020202020204" pitchFamily="34" charset="0"/>
              <a:cs typeface="Arial" panose="020B0604020202020204" pitchFamily="34" charset="0"/>
            </a:endParaRPr>
          </a:p>
          <a:p>
            <a:pPr algn="just"/>
            <a:r>
              <a:rPr lang="es-CR" sz="1700" dirty="0">
                <a:latin typeface="Arial" panose="020B0604020202020204" pitchFamily="34" charset="0"/>
                <a:cs typeface="Arial" panose="020B0604020202020204" pitchFamily="34" charset="0"/>
              </a:rPr>
              <a:t>Problemas de salud </a:t>
            </a:r>
            <a:r>
              <a:rPr lang="es-CR" sz="1700" dirty="0" smtClean="0">
                <a:latin typeface="Arial" panose="020B0604020202020204" pitchFamily="34" charset="0"/>
                <a:cs typeface="Arial" panose="020B0604020202020204" pitchFamily="34" charset="0"/>
              </a:rPr>
              <a:t>que generan </a:t>
            </a:r>
            <a:r>
              <a:rPr lang="es-CR" sz="1700" dirty="0">
                <a:latin typeface="Arial" panose="020B0604020202020204" pitchFamily="34" charset="0"/>
                <a:cs typeface="Arial" panose="020B0604020202020204" pitchFamily="34" charset="0"/>
              </a:rPr>
              <a:t>epidemias</a:t>
            </a:r>
          </a:p>
          <a:p>
            <a:pPr algn="just"/>
            <a:r>
              <a:rPr lang="es-CR" sz="1700" dirty="0">
                <a:latin typeface="Arial" panose="020B0604020202020204" pitchFamily="34" charset="0"/>
                <a:cs typeface="Arial" panose="020B0604020202020204" pitchFamily="34" charset="0"/>
              </a:rPr>
              <a:t>D</a:t>
            </a:r>
            <a:r>
              <a:rPr lang="es-CR" sz="1700" dirty="0" smtClean="0">
                <a:latin typeface="Arial" panose="020B0604020202020204" pitchFamily="34" charset="0"/>
                <a:cs typeface="Arial" panose="020B0604020202020204" pitchFamily="34" charset="0"/>
              </a:rPr>
              <a:t>iversos delitos: narcotráfico</a:t>
            </a:r>
            <a:r>
              <a:rPr lang="es-CR" sz="1700" dirty="0">
                <a:latin typeface="Arial" panose="020B0604020202020204" pitchFamily="34" charset="0"/>
                <a:cs typeface="Arial" panose="020B0604020202020204" pitchFamily="34" charset="0"/>
              </a:rPr>
              <a:t>, prostitución, daño ambiental, transporte irregular, inmigración ilegal </a:t>
            </a:r>
            <a:r>
              <a:rPr lang="es-CR" sz="1700" dirty="0" smtClean="0">
                <a:latin typeface="Arial" panose="020B0604020202020204" pitchFamily="34" charset="0"/>
                <a:cs typeface="Arial" panose="020B0604020202020204" pitchFamily="34" charset="0"/>
              </a:rPr>
              <a:t>etc.</a:t>
            </a:r>
          </a:p>
          <a:p>
            <a:pPr algn="just"/>
            <a:r>
              <a:rPr lang="es-CR" sz="1700" dirty="0" smtClean="0">
                <a:latin typeface="Arial" panose="020B0604020202020204" pitchFamily="34" charset="0"/>
                <a:cs typeface="Arial" panose="020B0604020202020204" pitchFamily="34" charset="0"/>
              </a:rPr>
              <a:t>Inversión de recurso policial</a:t>
            </a:r>
            <a:endParaRPr lang="es-CR" sz="1700" dirty="0">
              <a:latin typeface="Arial" panose="020B0604020202020204" pitchFamily="34" charset="0"/>
              <a:cs typeface="Arial" panose="020B0604020202020204" pitchFamily="34" charset="0"/>
            </a:endParaRPr>
          </a:p>
          <a:p>
            <a:endParaRPr lang="es-CR" dirty="0" smtClean="0"/>
          </a:p>
          <a:p>
            <a:endParaRPr lang="es-CR" dirty="0"/>
          </a:p>
        </p:txBody>
      </p:sp>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4221088"/>
            <a:ext cx="2952328" cy="2078340"/>
          </a:xfrm>
          <a:prstGeom prst="rect">
            <a:avLst/>
          </a:prstGeom>
        </p:spPr>
      </p:pic>
    </p:spTree>
    <p:extLst>
      <p:ext uri="{BB962C8B-B14F-4D97-AF65-F5344CB8AC3E}">
        <p14:creationId xmlns:p14="http://schemas.microsoft.com/office/powerpoint/2010/main" val="3823246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60" y="286605"/>
            <a:ext cx="7543800" cy="694124"/>
          </a:xfrm>
        </p:spPr>
        <p:txBody>
          <a:bodyPr>
            <a:normAutofit/>
          </a:bodyPr>
          <a:lstStyle/>
          <a:p>
            <a:pPr algn="ctr"/>
            <a:r>
              <a:rPr lang="es-CR" sz="2400" b="1" cap="all" dirty="0">
                <a:latin typeface="Arial" panose="020B0604020202020204" pitchFamily="34" charset="0"/>
                <a:cs typeface="Arial" panose="020B0604020202020204" pitchFamily="34" charset="0"/>
              </a:rPr>
              <a:t>PLAN DE  ACCIÓN INMEDIATO</a:t>
            </a:r>
            <a:endParaRPr lang="es-MX" sz="2400" b="1" cap="all" dirty="0">
              <a:latin typeface="Arial" panose="020B0604020202020204" pitchFamily="34" charset="0"/>
              <a:cs typeface="Arial" panose="020B0604020202020204" pitchFamily="34" charset="0"/>
            </a:endParaRPr>
          </a:p>
        </p:txBody>
      </p:sp>
      <p:sp>
        <p:nvSpPr>
          <p:cNvPr id="3" name="Marcador de contenido 2"/>
          <p:cNvSpPr>
            <a:spLocks noGrp="1"/>
          </p:cNvSpPr>
          <p:nvPr>
            <p:ph sz="half" idx="1"/>
          </p:nvPr>
        </p:nvSpPr>
        <p:spPr/>
        <p:txBody>
          <a:bodyPr>
            <a:normAutofit fontScale="70000" lnSpcReduction="20000"/>
          </a:bodyPr>
          <a:lstStyle/>
          <a:p>
            <a:pPr algn="just">
              <a:lnSpc>
                <a:spcPct val="100000"/>
              </a:lnSpc>
            </a:pPr>
            <a:r>
              <a:rPr lang="es-CR" b="1" dirty="0">
                <a:latin typeface="Arial" panose="020B0604020202020204" pitchFamily="34" charset="0"/>
                <a:cs typeface="Arial" panose="020B0604020202020204" pitchFamily="34" charset="0"/>
              </a:rPr>
              <a:t>Mediante varias reuniones sostenidas con personeros de:</a:t>
            </a:r>
          </a:p>
          <a:p>
            <a:pPr marL="342900" indent="-342900" algn="just">
              <a:lnSpc>
                <a:spcPct val="100000"/>
              </a:lnSpc>
              <a:buFont typeface="+mj-lt"/>
              <a:buAutoNum type="arabicPeriod"/>
            </a:pPr>
            <a:r>
              <a:rPr lang="es-CR" dirty="0">
                <a:latin typeface="Arial" panose="020B0604020202020204" pitchFamily="34" charset="0"/>
                <a:cs typeface="Arial" panose="020B0604020202020204" pitchFamily="34" charset="0"/>
              </a:rPr>
              <a:t>Ministerio de Salud</a:t>
            </a:r>
          </a:p>
          <a:p>
            <a:pPr marL="342900" indent="-342900" algn="just">
              <a:lnSpc>
                <a:spcPct val="100000"/>
              </a:lnSpc>
              <a:buFont typeface="+mj-lt"/>
              <a:buAutoNum type="arabicPeriod"/>
            </a:pPr>
            <a:r>
              <a:rPr lang="es-CR" dirty="0">
                <a:latin typeface="Arial" panose="020B0604020202020204" pitchFamily="34" charset="0"/>
                <a:cs typeface="Arial" panose="020B0604020202020204" pitchFamily="34" charset="0"/>
              </a:rPr>
              <a:t>Organismo de Investigación Judicial</a:t>
            </a:r>
          </a:p>
          <a:p>
            <a:pPr marL="342900" indent="-342900" algn="just">
              <a:lnSpc>
                <a:spcPct val="100000"/>
              </a:lnSpc>
              <a:buFont typeface="+mj-lt"/>
              <a:buAutoNum type="arabicPeriod"/>
            </a:pPr>
            <a:r>
              <a:rPr lang="es-CR" dirty="0">
                <a:latin typeface="Arial" panose="020B0604020202020204" pitchFamily="34" charset="0"/>
                <a:cs typeface="Arial" panose="020B0604020202020204" pitchFamily="34" charset="0"/>
              </a:rPr>
              <a:t>Ministerio Público ( Fiscalía Adjunta de San Carlos)</a:t>
            </a:r>
          </a:p>
          <a:p>
            <a:pPr marL="342900" indent="-342900" algn="just">
              <a:lnSpc>
                <a:spcPct val="100000"/>
              </a:lnSpc>
              <a:buFont typeface="+mj-lt"/>
              <a:buAutoNum type="arabicPeriod"/>
            </a:pPr>
            <a:r>
              <a:rPr lang="es-CR" dirty="0">
                <a:latin typeface="Arial" panose="020B0604020202020204" pitchFamily="34" charset="0"/>
                <a:cs typeface="Arial" panose="020B0604020202020204" pitchFamily="34" charset="0"/>
              </a:rPr>
              <a:t>Dirección de Inteligencia y Seguridad</a:t>
            </a:r>
          </a:p>
          <a:p>
            <a:pPr marL="342900" indent="-342900" algn="just">
              <a:lnSpc>
                <a:spcPct val="100000"/>
              </a:lnSpc>
              <a:buFont typeface="+mj-lt"/>
              <a:buAutoNum type="arabicPeriod"/>
            </a:pPr>
            <a:r>
              <a:rPr lang="es-CR" dirty="0">
                <a:latin typeface="Arial" panose="020B0604020202020204" pitchFamily="34" charset="0"/>
                <a:cs typeface="Arial" panose="020B0604020202020204" pitchFamily="34" charset="0"/>
              </a:rPr>
              <a:t>Policía de Fronteras</a:t>
            </a:r>
          </a:p>
          <a:p>
            <a:pPr marL="342900" indent="-342900" algn="just">
              <a:lnSpc>
                <a:spcPct val="100000"/>
              </a:lnSpc>
              <a:buFont typeface="+mj-lt"/>
              <a:buAutoNum type="arabicPeriod"/>
            </a:pPr>
            <a:r>
              <a:rPr lang="es-CR" dirty="0">
                <a:latin typeface="Arial" panose="020B0604020202020204" pitchFamily="34" charset="0"/>
                <a:cs typeface="Arial" panose="020B0604020202020204" pitchFamily="34" charset="0"/>
              </a:rPr>
              <a:t>Fuerza Pública</a:t>
            </a:r>
          </a:p>
          <a:p>
            <a:pPr marL="342900" indent="-342900" algn="just">
              <a:lnSpc>
                <a:spcPct val="100000"/>
              </a:lnSpc>
              <a:buFont typeface="+mj-lt"/>
              <a:buAutoNum type="arabicPeriod"/>
            </a:pPr>
            <a:r>
              <a:rPr lang="es-CR" dirty="0">
                <a:latin typeface="Arial" panose="020B0604020202020204" pitchFamily="34" charset="0"/>
                <a:cs typeface="Arial" panose="020B0604020202020204" pitchFamily="34" charset="0"/>
              </a:rPr>
              <a:t>Policía de Migración</a:t>
            </a:r>
          </a:p>
          <a:p>
            <a:pPr marL="342900" indent="-342900" algn="just">
              <a:lnSpc>
                <a:spcPct val="100000"/>
              </a:lnSpc>
              <a:buFont typeface="+mj-lt"/>
              <a:buAutoNum type="arabicPeriod"/>
            </a:pPr>
            <a:r>
              <a:rPr lang="es-CR" dirty="0">
                <a:latin typeface="Arial" panose="020B0604020202020204" pitchFamily="34" charset="0"/>
                <a:cs typeface="Arial" panose="020B0604020202020204" pitchFamily="34" charset="0"/>
              </a:rPr>
              <a:t>Ministerio de Ambiente, Energía y Minas</a:t>
            </a:r>
          </a:p>
          <a:p>
            <a:pPr marL="342900" indent="-342900" algn="just">
              <a:lnSpc>
                <a:spcPct val="100000"/>
              </a:lnSpc>
              <a:buFont typeface="+mj-lt"/>
              <a:buAutoNum type="arabicPeriod"/>
            </a:pPr>
            <a:r>
              <a:rPr lang="es-CR" dirty="0">
                <a:latin typeface="Arial" panose="020B0604020202020204" pitchFamily="34" charset="0"/>
                <a:cs typeface="Arial" panose="020B0604020202020204" pitchFamily="34" charset="0"/>
              </a:rPr>
              <a:t>Municipalidad </a:t>
            </a:r>
          </a:p>
          <a:p>
            <a:endParaRPr lang="es-MX" dirty="0"/>
          </a:p>
        </p:txBody>
      </p:sp>
      <p:sp>
        <p:nvSpPr>
          <p:cNvPr id="4" name="Marcador de contenido 3"/>
          <p:cNvSpPr>
            <a:spLocks noGrp="1"/>
          </p:cNvSpPr>
          <p:nvPr>
            <p:ph sz="half" idx="2"/>
          </p:nvPr>
        </p:nvSpPr>
        <p:spPr/>
        <p:txBody>
          <a:bodyPr>
            <a:normAutofit fontScale="70000" lnSpcReduction="20000"/>
          </a:bodyPr>
          <a:lstStyle/>
          <a:p>
            <a:pPr algn="just"/>
            <a:r>
              <a:rPr lang="es-CR" dirty="0" smtClean="0">
                <a:latin typeface="Arial" panose="020B0604020202020204" pitchFamily="34" charset="0"/>
                <a:cs typeface="Arial" panose="020B0604020202020204" pitchFamily="34" charset="0"/>
              </a:rPr>
              <a:t>Censo de </a:t>
            </a:r>
            <a:r>
              <a:rPr lang="es-CR" dirty="0">
                <a:latin typeface="Arial" panose="020B0604020202020204" pitchFamily="34" charset="0"/>
                <a:cs typeface="Arial" panose="020B0604020202020204" pitchFamily="34" charset="0"/>
              </a:rPr>
              <a:t>propietarios </a:t>
            </a:r>
            <a:r>
              <a:rPr lang="es-CR" dirty="0" smtClean="0">
                <a:latin typeface="Arial" panose="020B0604020202020204" pitchFamily="34" charset="0"/>
                <a:cs typeface="Arial" panose="020B0604020202020204" pitchFamily="34" charset="0"/>
              </a:rPr>
              <a:t>de </a:t>
            </a:r>
            <a:r>
              <a:rPr lang="es-CR" dirty="0">
                <a:latin typeface="Arial" panose="020B0604020202020204" pitchFamily="34" charset="0"/>
                <a:cs typeface="Arial" panose="020B0604020202020204" pitchFamily="34" charset="0"/>
              </a:rPr>
              <a:t>cada una de las </a:t>
            </a:r>
            <a:r>
              <a:rPr lang="es-CR" dirty="0" smtClean="0">
                <a:latin typeface="Arial" panose="020B0604020202020204" pitchFamily="34" charset="0"/>
                <a:cs typeface="Arial" panose="020B0604020202020204" pitchFamily="34" charset="0"/>
              </a:rPr>
              <a:t>fincas. </a:t>
            </a:r>
            <a:r>
              <a:rPr lang="es-CR" dirty="0">
                <a:latin typeface="Arial" panose="020B0604020202020204" pitchFamily="34" charset="0"/>
                <a:cs typeface="Arial" panose="020B0604020202020204" pitchFamily="34" charset="0"/>
              </a:rPr>
              <a:t>Tanto la DIS, el OIJ y el MP, trabajarán en dicho </a:t>
            </a:r>
            <a:r>
              <a:rPr lang="es-CR" dirty="0" smtClean="0">
                <a:latin typeface="Arial" panose="020B0604020202020204" pitchFamily="34" charset="0"/>
                <a:cs typeface="Arial" panose="020B0604020202020204" pitchFamily="34" charset="0"/>
              </a:rPr>
              <a:t>levantamiento.</a:t>
            </a:r>
          </a:p>
          <a:p>
            <a:pPr algn="just"/>
            <a:r>
              <a:rPr lang="es-CR" dirty="0" smtClean="0">
                <a:latin typeface="Arial" panose="020B0604020202020204" pitchFamily="34" charset="0"/>
                <a:cs typeface="Arial" panose="020B0604020202020204" pitchFamily="34" charset="0"/>
              </a:rPr>
              <a:t>El </a:t>
            </a:r>
            <a:r>
              <a:rPr lang="es-CR" dirty="0">
                <a:latin typeface="Arial" panose="020B0604020202020204" pitchFamily="34" charset="0"/>
                <a:cs typeface="Arial" panose="020B0604020202020204" pitchFamily="34" charset="0"/>
              </a:rPr>
              <a:t>MINAE, elaborará en conjunto con el MP  una Resolución Administrativa con requerimientos detallados tales como Invasión Zonas de Protección, Infracción Ley de Aguas, Infracción al Código Ambiental entre otros, con el fin de notificar a los propietarios, obligándolos a denuncias y así poder tener acceso a esas </a:t>
            </a:r>
            <a:r>
              <a:rPr lang="es-CR" dirty="0" smtClean="0">
                <a:latin typeface="Arial" panose="020B0604020202020204" pitchFamily="34" charset="0"/>
                <a:cs typeface="Arial" panose="020B0604020202020204" pitchFamily="34" charset="0"/>
              </a:rPr>
              <a:t>zonas.</a:t>
            </a:r>
            <a:endParaRPr lang="es-CR" dirty="0">
              <a:latin typeface="Arial" panose="020B0604020202020204" pitchFamily="34" charset="0"/>
              <a:cs typeface="Arial" panose="020B0604020202020204" pitchFamily="34" charset="0"/>
            </a:endParaRPr>
          </a:p>
          <a:p>
            <a:pPr algn="just"/>
            <a:r>
              <a:rPr lang="es-CR" dirty="0" smtClean="0">
                <a:latin typeface="Arial" panose="020B0604020202020204" pitchFamily="34" charset="0"/>
                <a:cs typeface="Arial" panose="020B0604020202020204" pitchFamily="34" charset="0"/>
              </a:rPr>
              <a:t>Paralelo </a:t>
            </a:r>
            <a:r>
              <a:rPr lang="es-CR" dirty="0">
                <a:latin typeface="Arial" panose="020B0604020202020204" pitchFamily="34" charset="0"/>
                <a:cs typeface="Arial" panose="020B0604020202020204" pitchFamily="34" charset="0"/>
              </a:rPr>
              <a:t>a lo </a:t>
            </a:r>
            <a:r>
              <a:rPr lang="es-CR" dirty="0" smtClean="0">
                <a:latin typeface="Arial" panose="020B0604020202020204" pitchFamily="34" charset="0"/>
                <a:cs typeface="Arial" panose="020B0604020202020204" pitchFamily="34" charset="0"/>
              </a:rPr>
              <a:t>anterior, el </a:t>
            </a:r>
            <a:r>
              <a:rPr lang="es-CR" dirty="0">
                <a:latin typeface="Arial" panose="020B0604020202020204" pitchFamily="34" charset="0"/>
                <a:cs typeface="Arial" panose="020B0604020202020204" pitchFamily="34" charset="0"/>
              </a:rPr>
              <a:t>Ministerio de Salud, r</a:t>
            </a:r>
            <a:r>
              <a:rPr lang="es-CR" dirty="0" smtClean="0">
                <a:latin typeface="Arial" panose="020B0604020202020204" pitchFamily="34" charset="0"/>
                <a:cs typeface="Arial" panose="020B0604020202020204" pitchFamily="34" charset="0"/>
              </a:rPr>
              <a:t>eforzará </a:t>
            </a:r>
            <a:r>
              <a:rPr lang="es-CR" dirty="0">
                <a:latin typeface="Arial" panose="020B0604020202020204" pitchFamily="34" charset="0"/>
                <a:cs typeface="Arial" panose="020B0604020202020204" pitchFamily="34" charset="0"/>
              </a:rPr>
              <a:t>esta </a:t>
            </a:r>
            <a:r>
              <a:rPr lang="es-CR" dirty="0" smtClean="0">
                <a:latin typeface="Arial" panose="020B0604020202020204" pitchFamily="34" charset="0"/>
                <a:cs typeface="Arial" panose="020B0604020202020204" pitchFamily="34" charset="0"/>
              </a:rPr>
              <a:t>semana </a:t>
            </a:r>
            <a:r>
              <a:rPr lang="es-CR" sz="1700" dirty="0" smtClean="0">
                <a:latin typeface="Arial" panose="020B0604020202020204" pitchFamily="34" charset="0"/>
                <a:cs typeface="Arial" panose="020B0604020202020204" pitchFamily="34" charset="0"/>
              </a:rPr>
              <a:t>(Del </a:t>
            </a:r>
            <a:r>
              <a:rPr lang="es-CR" sz="1700" dirty="0">
                <a:latin typeface="Arial" panose="020B0604020202020204" pitchFamily="34" charset="0"/>
                <a:cs typeface="Arial" panose="020B0604020202020204" pitchFamily="34" charset="0"/>
              </a:rPr>
              <a:t>26 al 30-Nov-2018)</a:t>
            </a:r>
            <a:r>
              <a:rPr lang="es-CR" dirty="0">
                <a:latin typeface="Arial" panose="020B0604020202020204" pitchFamily="34" charset="0"/>
                <a:cs typeface="Arial" panose="020B0604020202020204" pitchFamily="34" charset="0"/>
              </a:rPr>
              <a:t>  una serie de visitas, con el fin de minimizar el problema de la Malaria y la atención de personas afectadas.</a:t>
            </a:r>
          </a:p>
          <a:p>
            <a:pPr algn="just"/>
            <a:r>
              <a:rPr lang="es-CR" dirty="0" smtClean="0">
                <a:latin typeface="Arial" panose="020B0604020202020204" pitchFamily="34" charset="0"/>
                <a:cs typeface="Arial" panose="020B0604020202020204" pitchFamily="34" charset="0"/>
              </a:rPr>
              <a:t>Luego </a:t>
            </a:r>
            <a:r>
              <a:rPr lang="es-CR" dirty="0">
                <a:latin typeface="Arial" panose="020B0604020202020204" pitchFamily="34" charset="0"/>
                <a:cs typeface="Arial" panose="020B0604020202020204" pitchFamily="34" charset="0"/>
              </a:rPr>
              <a:t>de cumplidos estos procesos iniciales, se generaría un ingreso controlado de </a:t>
            </a:r>
            <a:r>
              <a:rPr lang="es-CR" dirty="0" smtClean="0">
                <a:latin typeface="Arial" panose="020B0604020202020204" pitchFamily="34" charset="0"/>
                <a:cs typeface="Arial" panose="020B0604020202020204" pitchFamily="34" charset="0"/>
              </a:rPr>
              <a:t>las </a:t>
            </a:r>
            <a:r>
              <a:rPr lang="es-CR" dirty="0">
                <a:latin typeface="Arial" panose="020B0604020202020204" pitchFamily="34" charset="0"/>
                <a:cs typeface="Arial" panose="020B0604020202020204" pitchFamily="34" charset="0"/>
              </a:rPr>
              <a:t>instituciones con el fin de atender de forma integral la problemática de la </a:t>
            </a:r>
            <a:r>
              <a:rPr lang="es-CR" dirty="0" smtClean="0">
                <a:latin typeface="Arial" panose="020B0604020202020204" pitchFamily="34" charset="0"/>
                <a:cs typeface="Arial" panose="020B0604020202020204" pitchFamily="34" charset="0"/>
              </a:rPr>
              <a:t>zona.</a:t>
            </a:r>
            <a:endParaRPr lang="es-CR" dirty="0">
              <a:latin typeface="Arial" panose="020B0604020202020204" pitchFamily="34" charset="0"/>
              <a:cs typeface="Arial" panose="020B0604020202020204" pitchFamily="34" charset="0"/>
            </a:endParaRPr>
          </a:p>
          <a:p>
            <a:endParaRPr lang="es-MX" dirty="0"/>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36987"/>
          <a:stretch/>
        </p:blipFill>
        <p:spPr>
          <a:xfrm flipH="1">
            <a:off x="449220" y="6337150"/>
            <a:ext cx="7867196" cy="403499"/>
          </a:xfrm>
          <a:prstGeom prst="rect">
            <a:avLst/>
          </a:prstGeom>
        </p:spPr>
      </p:pic>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r="66686"/>
          <a:stretch/>
        </p:blipFill>
        <p:spPr>
          <a:xfrm>
            <a:off x="8490175" y="6234862"/>
            <a:ext cx="513125" cy="515985"/>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270" y="6234862"/>
            <a:ext cx="428882" cy="509392"/>
          </a:xfrm>
          <a:prstGeom prst="rect">
            <a:avLst/>
          </a:prstGeom>
        </p:spPr>
      </p:pic>
    </p:spTree>
    <p:extLst>
      <p:ext uri="{BB962C8B-B14F-4D97-AF65-F5344CB8AC3E}">
        <p14:creationId xmlns:p14="http://schemas.microsoft.com/office/powerpoint/2010/main" val="586976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82133" y="457202"/>
            <a:ext cx="7704667" cy="856878"/>
          </a:xfrm>
        </p:spPr>
        <p:txBody>
          <a:bodyPr>
            <a:normAutofit fontScale="90000"/>
          </a:bodyPr>
          <a:lstStyle/>
          <a:p>
            <a:pPr algn="ctr"/>
            <a:r>
              <a:rPr lang="es-CR" dirty="0"/>
              <a:t/>
            </a:r>
            <a:br>
              <a:rPr lang="es-CR" dirty="0"/>
            </a:br>
            <a:r>
              <a:rPr lang="es-CR" sz="2700" b="1" cap="all" dirty="0">
                <a:latin typeface="Arial" panose="020B0604020202020204" pitchFamily="34" charset="0"/>
                <a:cs typeface="Arial" panose="020B0604020202020204" pitchFamily="34" charset="0"/>
              </a:rPr>
              <a:t>RECOMENDACIONES</a:t>
            </a:r>
            <a:br>
              <a:rPr lang="es-CR" sz="2700" b="1" cap="all" dirty="0">
                <a:latin typeface="Arial" panose="020B0604020202020204" pitchFamily="34" charset="0"/>
                <a:cs typeface="Arial" panose="020B0604020202020204" pitchFamily="34" charset="0"/>
              </a:rPr>
            </a:br>
            <a:r>
              <a:rPr lang="es-CR" sz="2700" b="1" cap="all" dirty="0">
                <a:latin typeface="Arial" panose="020B0604020202020204" pitchFamily="34" charset="0"/>
                <a:cs typeface="Arial" panose="020B0604020202020204" pitchFamily="34" charset="0"/>
              </a:rPr>
              <a:t>Corto plazo</a:t>
            </a:r>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36987"/>
          <a:stretch/>
        </p:blipFill>
        <p:spPr>
          <a:xfrm flipH="1">
            <a:off x="449220" y="6337150"/>
            <a:ext cx="7867196" cy="403499"/>
          </a:xfrm>
          <a:prstGeom prst="rect">
            <a:avLst/>
          </a:prstGeom>
        </p:spPr>
      </p:pic>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r="66686"/>
          <a:stretch/>
        </p:blipFill>
        <p:spPr>
          <a:xfrm>
            <a:off x="8490175" y="6234862"/>
            <a:ext cx="513125" cy="515985"/>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270" y="6234862"/>
            <a:ext cx="428882" cy="509392"/>
          </a:xfrm>
          <a:prstGeom prst="rect">
            <a:avLst/>
          </a:prstGeom>
        </p:spPr>
      </p:pic>
      <p:sp>
        <p:nvSpPr>
          <p:cNvPr id="11" name="Marcador de contenido 2"/>
          <p:cNvSpPr>
            <a:spLocks noGrp="1"/>
          </p:cNvSpPr>
          <p:nvPr>
            <p:ph idx="1"/>
          </p:nvPr>
        </p:nvSpPr>
        <p:spPr>
          <a:xfrm>
            <a:off x="833438" y="1700212"/>
            <a:ext cx="7853362" cy="4321075"/>
          </a:xfrm>
        </p:spPr>
        <p:txBody>
          <a:bodyPr>
            <a:normAutofit/>
          </a:bodyPr>
          <a:lstStyle/>
          <a:p>
            <a:pPr algn="just"/>
            <a:endParaRPr lang="es-CR" sz="1600" dirty="0" smtClean="0">
              <a:latin typeface="Arial" panose="020B0604020202020204" pitchFamily="34" charset="0"/>
              <a:cs typeface="Arial" panose="020B0604020202020204" pitchFamily="34" charset="0"/>
            </a:endParaRPr>
          </a:p>
          <a:p>
            <a:pPr algn="just"/>
            <a:r>
              <a:rPr lang="es-CR" sz="1600" dirty="0" smtClean="0">
                <a:latin typeface="Arial" panose="020B0604020202020204" pitchFamily="34" charset="0"/>
                <a:cs typeface="Arial" panose="020B0604020202020204" pitchFamily="34" charset="0"/>
              </a:rPr>
              <a:t>Reforzar el trabajo de cada institución involucrada, y </a:t>
            </a:r>
            <a:r>
              <a:rPr lang="es-CR" sz="1600" dirty="0">
                <a:latin typeface="Arial" panose="020B0604020202020204" pitchFamily="34" charset="0"/>
                <a:cs typeface="Arial" panose="020B0604020202020204" pitchFamily="34" charset="0"/>
              </a:rPr>
              <a:t>las </a:t>
            </a:r>
            <a:r>
              <a:rPr lang="es-CR" sz="1600" dirty="0" smtClean="0">
                <a:latin typeface="Arial" panose="020B0604020202020204" pitchFamily="34" charset="0"/>
                <a:cs typeface="Arial" panose="020B0604020202020204" pitchFamily="34" charset="0"/>
              </a:rPr>
              <a:t>acciones señaladas </a:t>
            </a:r>
            <a:r>
              <a:rPr lang="es-CR" sz="1600" dirty="0">
                <a:latin typeface="Arial" panose="020B0604020202020204" pitchFamily="34" charset="0"/>
                <a:cs typeface="Arial" panose="020B0604020202020204" pitchFamily="34" charset="0"/>
              </a:rPr>
              <a:t>en el Decreto Nacional de Emergencia  por salud y daño ambiental entre </a:t>
            </a:r>
            <a:r>
              <a:rPr lang="es-CR" sz="1600" dirty="0" smtClean="0">
                <a:latin typeface="Arial" panose="020B0604020202020204" pitchFamily="34" charset="0"/>
                <a:cs typeface="Arial" panose="020B0604020202020204" pitchFamily="34" charset="0"/>
              </a:rPr>
              <a:t>otros </a:t>
            </a:r>
            <a:r>
              <a:rPr lang="es-CR" sz="1600" dirty="0">
                <a:latin typeface="Arial" panose="020B0604020202020204" pitchFamily="34" charset="0"/>
                <a:cs typeface="Arial" panose="020B0604020202020204" pitchFamily="34" charset="0"/>
              </a:rPr>
              <a:t>a la zona de Crucitas, en función de la situación actual de la Malaria, la contaminación ambiental, el daño </a:t>
            </a:r>
            <a:r>
              <a:rPr lang="es-CR" sz="1600" dirty="0" smtClean="0">
                <a:latin typeface="Arial" panose="020B0604020202020204" pitchFamily="34" charset="0"/>
                <a:cs typeface="Arial" panose="020B0604020202020204" pitchFamily="34" charset="0"/>
              </a:rPr>
              <a:t>geológico, situación de seguridad, etc. </a:t>
            </a:r>
          </a:p>
          <a:p>
            <a:pPr algn="just"/>
            <a:r>
              <a:rPr lang="es-CR" sz="1600" b="1" dirty="0" smtClean="0">
                <a:latin typeface="Arial" panose="020B0604020202020204" pitchFamily="34" charset="0"/>
                <a:cs typeface="Arial" panose="020B0604020202020204" pitchFamily="34" charset="0"/>
              </a:rPr>
              <a:t>Desestimar </a:t>
            </a:r>
            <a:r>
              <a:rPr lang="es-CR" sz="1600" b="1" dirty="0">
                <a:latin typeface="Arial" panose="020B0604020202020204" pitchFamily="34" charset="0"/>
                <a:cs typeface="Arial" panose="020B0604020202020204" pitchFamily="34" charset="0"/>
              </a:rPr>
              <a:t>las </a:t>
            </a:r>
            <a:r>
              <a:rPr lang="es-CR" sz="1600" b="1" dirty="0" smtClean="0">
                <a:latin typeface="Arial" panose="020B0604020202020204" pitchFamily="34" charset="0"/>
                <a:cs typeface="Arial" panose="020B0604020202020204" pitchFamily="34" charset="0"/>
              </a:rPr>
              <a:t>noticias </a:t>
            </a:r>
            <a:r>
              <a:rPr lang="es-CR" sz="1600" b="1" dirty="0">
                <a:latin typeface="Arial" panose="020B0604020202020204" pitchFamily="34" charset="0"/>
                <a:cs typeface="Arial" panose="020B0604020202020204" pitchFamily="34" charset="0"/>
              </a:rPr>
              <a:t>de la existencia de grandes cantidades de oro en la zona. </a:t>
            </a:r>
            <a:r>
              <a:rPr lang="es-CR" sz="1600" dirty="0">
                <a:latin typeface="Arial" panose="020B0604020202020204" pitchFamily="34" charset="0"/>
                <a:cs typeface="Arial" panose="020B0604020202020204" pitchFamily="34" charset="0"/>
              </a:rPr>
              <a:t>Ya que mientras esto se mantenga la explotación irregular se seguirá dando.</a:t>
            </a:r>
          </a:p>
          <a:p>
            <a:endParaRPr lang="es-CR" dirty="0" smtClean="0"/>
          </a:p>
        </p:txBody>
      </p:sp>
      <p:pic>
        <p:nvPicPr>
          <p:cNvPr id="6" name="Imagen 5"/>
          <p:cNvPicPr>
            <a:picLocks noChangeAspect="1"/>
          </p:cNvPicPr>
          <p:nvPr/>
        </p:nvPicPr>
        <p:blipFill>
          <a:blip r:embed="rId5"/>
          <a:stretch>
            <a:fillRect/>
          </a:stretch>
        </p:blipFill>
        <p:spPr>
          <a:xfrm>
            <a:off x="3504063" y="4593749"/>
            <a:ext cx="2461670" cy="1641113"/>
          </a:xfrm>
          <a:prstGeom prst="rect">
            <a:avLst/>
          </a:prstGeom>
        </p:spPr>
      </p:pic>
      <p:pic>
        <p:nvPicPr>
          <p:cNvPr id="10" name="Imagen 9"/>
          <p:cNvPicPr>
            <a:picLocks noChangeAspect="1"/>
          </p:cNvPicPr>
          <p:nvPr/>
        </p:nvPicPr>
        <p:blipFill>
          <a:blip r:embed="rId6"/>
          <a:stretch>
            <a:fillRect/>
          </a:stretch>
        </p:blipFill>
        <p:spPr>
          <a:xfrm>
            <a:off x="6363507" y="3720393"/>
            <a:ext cx="2126668" cy="1456110"/>
          </a:xfrm>
          <a:prstGeom prst="rect">
            <a:avLst/>
          </a:prstGeom>
        </p:spPr>
      </p:pic>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8739" y="3678807"/>
            <a:ext cx="2218443" cy="1478385"/>
          </a:xfrm>
          <a:prstGeom prst="rect">
            <a:avLst/>
          </a:prstGeom>
        </p:spPr>
      </p:pic>
    </p:spTree>
    <p:extLst>
      <p:ext uri="{BB962C8B-B14F-4D97-AF65-F5344CB8AC3E}">
        <p14:creationId xmlns:p14="http://schemas.microsoft.com/office/powerpoint/2010/main" val="3085147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Personalizado 3">
      <a:dk1>
        <a:sysClr val="windowText" lastClr="000000"/>
      </a:dk1>
      <a:lt1>
        <a:sysClr val="window" lastClr="FFFFFF"/>
      </a:lt1>
      <a:dk2>
        <a:srgbClr val="344068"/>
      </a:dk2>
      <a:lt2>
        <a:srgbClr val="D9E0E6"/>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649</TotalTime>
  <Words>1025</Words>
  <Application>Microsoft Office PowerPoint</Application>
  <PresentationFormat>Presentación en pantalla (4:3)</PresentationFormat>
  <Paragraphs>57</Paragraphs>
  <Slides>10</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Calibri Light</vt:lpstr>
      <vt:lpstr>Retrospección</vt:lpstr>
      <vt:lpstr>MINISTERIO DE SEGURIDAD PÚBLICA CASO CRUCITAS  Cutris de San Carlos Distrito 11, Cantón 10 de San Carlos</vt:lpstr>
      <vt:lpstr>UBICACIÓN E HISTORIA</vt:lpstr>
      <vt:lpstr>ANTEDECEDENTES</vt:lpstr>
      <vt:lpstr>PROBLEMÁTICA ACTUAL</vt:lpstr>
      <vt:lpstr>PROBLEMÁTICA ACTUAL</vt:lpstr>
      <vt:lpstr>ACCIONES REALIZADAS </vt:lpstr>
      <vt:lpstr>CONSECUENCIAS DE NO GENERAR POLÍTICAS PARA LA ATENCIÓN DE LA ZONA</vt:lpstr>
      <vt:lpstr>PLAN DE  ACCIÓN INMEDIATO</vt:lpstr>
      <vt:lpstr> RECOMENDACIONES Corto plazo</vt:lpstr>
      <vt:lpstr> RECOMENDACIONES Mediano plazo</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VIVOYET</dc:title>
  <dc:creator>admin</dc:creator>
  <cp:lastModifiedBy>Usuario Local</cp:lastModifiedBy>
  <cp:revision>92</cp:revision>
  <cp:lastPrinted>2018-11-23T22:22:25Z</cp:lastPrinted>
  <dcterms:created xsi:type="dcterms:W3CDTF">2018-11-23T15:02:18Z</dcterms:created>
  <dcterms:modified xsi:type="dcterms:W3CDTF">2018-11-26T21:03:06Z</dcterms:modified>
</cp:coreProperties>
</file>