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81" r:id="rId3"/>
    <p:sldId id="289" r:id="rId4"/>
    <p:sldId id="277" r:id="rId5"/>
    <p:sldId id="283" r:id="rId6"/>
    <p:sldId id="287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 J" initials="HJ" lastIdx="1" clrIdx="0">
    <p:extLst>
      <p:ext uri="{19B8F6BF-5375-455C-9EA6-DF929625EA0E}">
        <p15:presenceInfo xmlns:p15="http://schemas.microsoft.com/office/powerpoint/2012/main" userId="57699c08b71d405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8"/>
    <p:restoredTop sz="94682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7817E2-F337-4E79-981D-5A1C29B142B3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D91F79DB-9A63-46B6-8C66-439302478EF6}">
      <dgm:prSet phldrT="[Texto]" custT="1"/>
      <dgm:spPr/>
      <dgm:t>
        <a:bodyPr/>
        <a:lstStyle/>
        <a:p>
          <a:r>
            <a:rPr lang="es-ES" sz="1300" dirty="0" smtClean="0"/>
            <a:t>Plazo de Nombramiento: 31 de Mayo de 2022</a:t>
          </a:r>
          <a:endParaRPr lang="es-ES" sz="1300" dirty="0"/>
        </a:p>
      </dgm:t>
    </dgm:pt>
    <dgm:pt modelId="{2D88D6EE-E45F-436E-B037-72D3C37605A5}" type="parTrans" cxnId="{C6325C06-D389-4A1C-B1F9-1C867D698BF4}">
      <dgm:prSet/>
      <dgm:spPr/>
      <dgm:t>
        <a:bodyPr/>
        <a:lstStyle/>
        <a:p>
          <a:endParaRPr lang="es-ES" sz="1300"/>
        </a:p>
      </dgm:t>
    </dgm:pt>
    <dgm:pt modelId="{CB7C6BA7-E635-4378-9166-A5184AEC35F8}" type="sibTrans" cxnId="{C6325C06-D389-4A1C-B1F9-1C867D698BF4}">
      <dgm:prSet/>
      <dgm:spPr/>
      <dgm:t>
        <a:bodyPr/>
        <a:lstStyle/>
        <a:p>
          <a:endParaRPr lang="es-ES" sz="1300"/>
        </a:p>
      </dgm:t>
    </dgm:pt>
    <dgm:pt modelId="{6DC2BE27-173B-49D7-88A1-496A80E84D8C}">
      <dgm:prSet phldrT="[Texto]" custT="1"/>
      <dgm:spPr/>
      <dgm:t>
        <a:bodyPr/>
        <a:lstStyle/>
        <a:p>
          <a:r>
            <a:rPr lang="es-ES" sz="1300" dirty="0" smtClean="0"/>
            <a:t>Nombramiento de </a:t>
          </a:r>
          <a:r>
            <a:rPr lang="es-ES" sz="1300" dirty="0" smtClean="0"/>
            <a:t>una persona </a:t>
          </a:r>
          <a:r>
            <a:rPr lang="es-ES" sz="1300" dirty="0" smtClean="0"/>
            <a:t>como directivo ante </a:t>
          </a:r>
          <a:r>
            <a:rPr lang="es-ES" sz="1300" dirty="0" smtClean="0"/>
            <a:t>sustitución por renuncia</a:t>
          </a:r>
          <a:endParaRPr lang="es-ES" sz="1300" dirty="0"/>
        </a:p>
      </dgm:t>
    </dgm:pt>
    <dgm:pt modelId="{C0FA9184-46BB-482A-8A8F-71619E51AD48}" type="parTrans" cxnId="{FDDCD001-3EAD-4391-8646-8BCD8C99B43A}">
      <dgm:prSet/>
      <dgm:spPr/>
      <dgm:t>
        <a:bodyPr/>
        <a:lstStyle/>
        <a:p>
          <a:endParaRPr lang="es-ES" sz="1300"/>
        </a:p>
      </dgm:t>
    </dgm:pt>
    <dgm:pt modelId="{FEEA3394-2C89-45EE-A760-18E14E0F4D44}" type="sibTrans" cxnId="{FDDCD001-3EAD-4391-8646-8BCD8C99B43A}">
      <dgm:prSet/>
      <dgm:spPr/>
      <dgm:t>
        <a:bodyPr/>
        <a:lstStyle/>
        <a:p>
          <a:endParaRPr lang="es-ES" sz="1300"/>
        </a:p>
      </dgm:t>
    </dgm:pt>
    <dgm:pt modelId="{49FB4022-2773-4F73-8739-E9F3AE653A4C}">
      <dgm:prSet phldrT="[Texto]" custT="1"/>
      <dgm:spPr/>
      <dgm:t>
        <a:bodyPr/>
        <a:lstStyle/>
        <a:p>
          <a:r>
            <a:rPr lang="es-CR" sz="1300" dirty="0" smtClean="0"/>
            <a:t>Remitir toda la información solicitada para ser incorporado dentro del proceso de selección</a:t>
          </a:r>
          <a:endParaRPr lang="es-ES" sz="1300" dirty="0"/>
        </a:p>
      </dgm:t>
    </dgm:pt>
    <dgm:pt modelId="{574027EF-BE31-43D8-BE59-E45640DA8D48}" type="parTrans" cxnId="{FC8A11A5-09CA-4100-9FF3-DED7E4C7FF42}">
      <dgm:prSet/>
      <dgm:spPr/>
      <dgm:t>
        <a:bodyPr/>
        <a:lstStyle/>
        <a:p>
          <a:endParaRPr lang="es-ES" sz="1300"/>
        </a:p>
      </dgm:t>
    </dgm:pt>
    <dgm:pt modelId="{5D1B6AF5-8C88-4BE8-9EB4-E2BAEBB86734}" type="sibTrans" cxnId="{FC8A11A5-09CA-4100-9FF3-DED7E4C7FF42}">
      <dgm:prSet/>
      <dgm:spPr/>
      <dgm:t>
        <a:bodyPr/>
        <a:lstStyle/>
        <a:p>
          <a:endParaRPr lang="es-ES" sz="1300"/>
        </a:p>
      </dgm:t>
    </dgm:pt>
    <dgm:pt modelId="{55CF96AC-66B3-4F48-9A93-AE65F1364CBF}">
      <dgm:prSet phldrT="[Texto]" custT="1"/>
      <dgm:spPr/>
      <dgm:t>
        <a:bodyPr/>
        <a:lstStyle/>
        <a:p>
          <a:r>
            <a:rPr lang="es-CR" sz="1300" dirty="0" smtClean="0">
              <a:latin typeface="Calibri" panose="020F0502020204030204" pitchFamily="34" charset="0"/>
            </a:rPr>
            <a:t>No encontrarse dentro de las incompatibilidades señaladas por la ley 8422, </a:t>
          </a:r>
          <a:r>
            <a:rPr lang="es-ES" sz="1300" dirty="0" smtClean="0">
              <a:latin typeface="Calibri" panose="020F0502020204030204" pitchFamily="34" charset="0"/>
            </a:rPr>
            <a:t>Art. 22 y 23 de la Ley 1644 </a:t>
          </a:r>
          <a:r>
            <a:rPr lang="es-CR" sz="1300" dirty="0" smtClean="0">
              <a:latin typeface="Calibri" panose="020F0502020204030204" pitchFamily="34" charset="0"/>
            </a:rPr>
            <a:t>y otra normativa relevante.</a:t>
          </a:r>
          <a:endParaRPr lang="es-ES" sz="1300" dirty="0"/>
        </a:p>
      </dgm:t>
    </dgm:pt>
    <dgm:pt modelId="{35867DAA-2C67-4A25-B6FD-1BCB0A6304CF}" type="parTrans" cxnId="{5C6D66F9-7746-4543-A69F-2885120226BD}">
      <dgm:prSet/>
      <dgm:spPr/>
      <dgm:t>
        <a:bodyPr/>
        <a:lstStyle/>
        <a:p>
          <a:endParaRPr lang="es-ES" sz="1300"/>
        </a:p>
      </dgm:t>
    </dgm:pt>
    <dgm:pt modelId="{576BCBFE-B9FB-42D7-A90C-A5E1507AE9FE}" type="sibTrans" cxnId="{5C6D66F9-7746-4543-A69F-2885120226BD}">
      <dgm:prSet/>
      <dgm:spPr/>
      <dgm:t>
        <a:bodyPr/>
        <a:lstStyle/>
        <a:p>
          <a:endParaRPr lang="es-ES" sz="1300"/>
        </a:p>
      </dgm:t>
    </dgm:pt>
    <dgm:pt modelId="{C3D36A0D-4356-464F-B2DF-43881F261009}" type="pres">
      <dgm:prSet presAssocID="{FC7817E2-F337-4E79-981D-5A1C29B142B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AED698-6BEC-455A-9523-8E592980E697}" type="pres">
      <dgm:prSet presAssocID="{D91F79DB-9A63-46B6-8C66-439302478EF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C85C50-659F-4EF7-B4C9-A6F3829CCE5E}" type="pres">
      <dgm:prSet presAssocID="{CB7C6BA7-E635-4378-9166-A5184AEC35F8}" presName="sibTrans" presStyleCnt="0"/>
      <dgm:spPr/>
    </dgm:pt>
    <dgm:pt modelId="{CA52341F-7077-4597-9520-C0F884031462}" type="pres">
      <dgm:prSet presAssocID="{6DC2BE27-173B-49D7-88A1-496A80E84D8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3A8DB87-3404-45E2-9D11-852439ECC141}" type="pres">
      <dgm:prSet presAssocID="{FEEA3394-2C89-45EE-A760-18E14E0F4D44}" presName="sibTrans" presStyleCnt="0"/>
      <dgm:spPr/>
    </dgm:pt>
    <dgm:pt modelId="{F8C4F3A6-DC78-42C2-B61A-902BCD4290AB}" type="pres">
      <dgm:prSet presAssocID="{49FB4022-2773-4F73-8739-E9F3AE653A4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069C0B-44F1-4DD4-9448-47B52E0E56B6}" type="pres">
      <dgm:prSet presAssocID="{5D1B6AF5-8C88-4BE8-9EB4-E2BAEBB86734}" presName="sibTrans" presStyleCnt="0"/>
      <dgm:spPr/>
    </dgm:pt>
    <dgm:pt modelId="{3605BB22-6CD5-4272-8D97-174F525A8080}" type="pres">
      <dgm:prSet presAssocID="{55CF96AC-66B3-4F48-9A93-AE65F1364C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8A11A5-09CA-4100-9FF3-DED7E4C7FF42}" srcId="{FC7817E2-F337-4E79-981D-5A1C29B142B3}" destId="{49FB4022-2773-4F73-8739-E9F3AE653A4C}" srcOrd="2" destOrd="0" parTransId="{574027EF-BE31-43D8-BE59-E45640DA8D48}" sibTransId="{5D1B6AF5-8C88-4BE8-9EB4-E2BAEBB86734}"/>
    <dgm:cxn modelId="{5C6D66F9-7746-4543-A69F-2885120226BD}" srcId="{FC7817E2-F337-4E79-981D-5A1C29B142B3}" destId="{55CF96AC-66B3-4F48-9A93-AE65F1364CBF}" srcOrd="3" destOrd="0" parTransId="{35867DAA-2C67-4A25-B6FD-1BCB0A6304CF}" sibTransId="{576BCBFE-B9FB-42D7-A90C-A5E1507AE9FE}"/>
    <dgm:cxn modelId="{827C43DA-8AE8-49D8-B55C-3E82DBB99256}" type="presOf" srcId="{55CF96AC-66B3-4F48-9A93-AE65F1364CBF}" destId="{3605BB22-6CD5-4272-8D97-174F525A8080}" srcOrd="0" destOrd="0" presId="urn:microsoft.com/office/officeart/2005/8/layout/default"/>
    <dgm:cxn modelId="{9290700F-7F1F-4E51-8B06-D1B412B32D04}" type="presOf" srcId="{6DC2BE27-173B-49D7-88A1-496A80E84D8C}" destId="{CA52341F-7077-4597-9520-C0F884031462}" srcOrd="0" destOrd="0" presId="urn:microsoft.com/office/officeart/2005/8/layout/default"/>
    <dgm:cxn modelId="{2ED9C9E6-0C39-4F64-8A00-A90157AFFC54}" type="presOf" srcId="{49FB4022-2773-4F73-8739-E9F3AE653A4C}" destId="{F8C4F3A6-DC78-42C2-B61A-902BCD4290AB}" srcOrd="0" destOrd="0" presId="urn:microsoft.com/office/officeart/2005/8/layout/default"/>
    <dgm:cxn modelId="{C6325C06-D389-4A1C-B1F9-1C867D698BF4}" srcId="{FC7817E2-F337-4E79-981D-5A1C29B142B3}" destId="{D91F79DB-9A63-46B6-8C66-439302478EF6}" srcOrd="0" destOrd="0" parTransId="{2D88D6EE-E45F-436E-B037-72D3C37605A5}" sibTransId="{CB7C6BA7-E635-4378-9166-A5184AEC35F8}"/>
    <dgm:cxn modelId="{FDDCD001-3EAD-4391-8646-8BCD8C99B43A}" srcId="{FC7817E2-F337-4E79-981D-5A1C29B142B3}" destId="{6DC2BE27-173B-49D7-88A1-496A80E84D8C}" srcOrd="1" destOrd="0" parTransId="{C0FA9184-46BB-482A-8A8F-71619E51AD48}" sibTransId="{FEEA3394-2C89-45EE-A760-18E14E0F4D44}"/>
    <dgm:cxn modelId="{D95466D9-F5ED-4F9D-8775-5D9AC90149C8}" type="presOf" srcId="{FC7817E2-F337-4E79-981D-5A1C29B142B3}" destId="{C3D36A0D-4356-464F-B2DF-43881F261009}" srcOrd="0" destOrd="0" presId="urn:microsoft.com/office/officeart/2005/8/layout/default"/>
    <dgm:cxn modelId="{23AA9715-D707-42AD-AE29-BA8B87592615}" type="presOf" srcId="{D91F79DB-9A63-46B6-8C66-439302478EF6}" destId="{B1AED698-6BEC-455A-9523-8E592980E697}" srcOrd="0" destOrd="0" presId="urn:microsoft.com/office/officeart/2005/8/layout/default"/>
    <dgm:cxn modelId="{938A4CE3-A88D-4634-9ACB-64D0FC968EE2}" type="presParOf" srcId="{C3D36A0D-4356-464F-B2DF-43881F261009}" destId="{B1AED698-6BEC-455A-9523-8E592980E697}" srcOrd="0" destOrd="0" presId="urn:microsoft.com/office/officeart/2005/8/layout/default"/>
    <dgm:cxn modelId="{0F7A4A8D-191E-493B-9CEB-DFFD7FD7BD03}" type="presParOf" srcId="{C3D36A0D-4356-464F-B2DF-43881F261009}" destId="{74C85C50-659F-4EF7-B4C9-A6F3829CCE5E}" srcOrd="1" destOrd="0" presId="urn:microsoft.com/office/officeart/2005/8/layout/default"/>
    <dgm:cxn modelId="{39CBD26E-E3B4-4525-B795-7BD519C80145}" type="presParOf" srcId="{C3D36A0D-4356-464F-B2DF-43881F261009}" destId="{CA52341F-7077-4597-9520-C0F884031462}" srcOrd="2" destOrd="0" presId="urn:microsoft.com/office/officeart/2005/8/layout/default"/>
    <dgm:cxn modelId="{A5A9FDA7-0D54-45E1-85A8-3186F7D2158E}" type="presParOf" srcId="{C3D36A0D-4356-464F-B2DF-43881F261009}" destId="{83A8DB87-3404-45E2-9D11-852439ECC141}" srcOrd="3" destOrd="0" presId="urn:microsoft.com/office/officeart/2005/8/layout/default"/>
    <dgm:cxn modelId="{C2DB9013-8EDC-46FC-9BA0-51EDCAFF4537}" type="presParOf" srcId="{C3D36A0D-4356-464F-B2DF-43881F261009}" destId="{F8C4F3A6-DC78-42C2-B61A-902BCD4290AB}" srcOrd="4" destOrd="0" presId="urn:microsoft.com/office/officeart/2005/8/layout/default"/>
    <dgm:cxn modelId="{158D18D4-A54D-41E6-AB9B-5ACBD1C6529B}" type="presParOf" srcId="{C3D36A0D-4356-464F-B2DF-43881F261009}" destId="{68069C0B-44F1-4DD4-9448-47B52E0E56B6}" srcOrd="5" destOrd="0" presId="urn:microsoft.com/office/officeart/2005/8/layout/default"/>
    <dgm:cxn modelId="{F6475D4B-6B07-4079-9F08-EC4F9E58B386}" type="presParOf" srcId="{C3D36A0D-4356-464F-B2DF-43881F261009}" destId="{3605BB22-6CD5-4272-8D97-174F525A808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ED698-6BEC-455A-9523-8E592980E697}">
      <dsp:nvSpPr>
        <dsp:cNvPr id="0" name=""/>
        <dsp:cNvSpPr/>
      </dsp:nvSpPr>
      <dsp:spPr>
        <a:xfrm>
          <a:off x="565" y="417769"/>
          <a:ext cx="2203768" cy="1322261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Plazo de Nombramiento: 31 de Mayo de 2022</a:t>
          </a:r>
          <a:endParaRPr lang="es-ES" sz="1300" kern="1200" dirty="0"/>
        </a:p>
      </dsp:txBody>
      <dsp:txXfrm>
        <a:off x="565" y="417769"/>
        <a:ext cx="2203768" cy="1322261"/>
      </dsp:txXfrm>
    </dsp:sp>
    <dsp:sp modelId="{CA52341F-7077-4597-9520-C0F884031462}">
      <dsp:nvSpPr>
        <dsp:cNvPr id="0" name=""/>
        <dsp:cNvSpPr/>
      </dsp:nvSpPr>
      <dsp:spPr>
        <a:xfrm>
          <a:off x="2424710" y="417769"/>
          <a:ext cx="2203768" cy="1322261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Nombramiento de </a:t>
          </a:r>
          <a:r>
            <a:rPr lang="es-ES" sz="1300" kern="1200" dirty="0" smtClean="0"/>
            <a:t>una persona </a:t>
          </a:r>
          <a:r>
            <a:rPr lang="es-ES" sz="1300" kern="1200" dirty="0" smtClean="0"/>
            <a:t>como directivo ante </a:t>
          </a:r>
          <a:r>
            <a:rPr lang="es-ES" sz="1300" kern="1200" dirty="0" smtClean="0"/>
            <a:t>sustitución por renuncia</a:t>
          </a:r>
          <a:endParaRPr lang="es-ES" sz="1300" kern="1200" dirty="0"/>
        </a:p>
      </dsp:txBody>
      <dsp:txXfrm>
        <a:off x="2424710" y="417769"/>
        <a:ext cx="2203768" cy="1322261"/>
      </dsp:txXfrm>
    </dsp:sp>
    <dsp:sp modelId="{F8C4F3A6-DC78-42C2-B61A-902BCD4290AB}">
      <dsp:nvSpPr>
        <dsp:cNvPr id="0" name=""/>
        <dsp:cNvSpPr/>
      </dsp:nvSpPr>
      <dsp:spPr>
        <a:xfrm>
          <a:off x="565" y="1960407"/>
          <a:ext cx="2203768" cy="1322261"/>
        </a:xfrm>
        <a:prstGeom prst="rect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300" kern="1200" dirty="0" smtClean="0"/>
            <a:t>Remitir toda la información solicitada para ser incorporado dentro del proceso de selección</a:t>
          </a:r>
          <a:endParaRPr lang="es-ES" sz="1300" kern="1200" dirty="0"/>
        </a:p>
      </dsp:txBody>
      <dsp:txXfrm>
        <a:off x="565" y="1960407"/>
        <a:ext cx="2203768" cy="1322261"/>
      </dsp:txXfrm>
    </dsp:sp>
    <dsp:sp modelId="{3605BB22-6CD5-4272-8D97-174F525A8080}">
      <dsp:nvSpPr>
        <dsp:cNvPr id="0" name=""/>
        <dsp:cNvSpPr/>
      </dsp:nvSpPr>
      <dsp:spPr>
        <a:xfrm>
          <a:off x="2424710" y="1960407"/>
          <a:ext cx="2203768" cy="1322261"/>
        </a:xfrm>
        <a:prstGeom prst="rect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300" kern="1200" dirty="0" smtClean="0">
              <a:latin typeface="Calibri" panose="020F0502020204030204" pitchFamily="34" charset="0"/>
            </a:rPr>
            <a:t>No encontrarse dentro de las incompatibilidades señaladas por la ley 8422, </a:t>
          </a:r>
          <a:r>
            <a:rPr lang="es-ES" sz="1300" kern="1200" dirty="0" smtClean="0">
              <a:latin typeface="Calibri" panose="020F0502020204030204" pitchFamily="34" charset="0"/>
            </a:rPr>
            <a:t>Art. 22 y 23 de la Ley 1644 </a:t>
          </a:r>
          <a:r>
            <a:rPr lang="es-CR" sz="1300" kern="1200" dirty="0" smtClean="0">
              <a:latin typeface="Calibri" panose="020F0502020204030204" pitchFamily="34" charset="0"/>
            </a:rPr>
            <a:t>y otra normativa relevante.</a:t>
          </a:r>
          <a:endParaRPr lang="es-ES" sz="1300" kern="1200" dirty="0"/>
        </a:p>
      </dsp:txBody>
      <dsp:txXfrm>
        <a:off x="2424710" y="1960407"/>
        <a:ext cx="2203768" cy="1322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4ADA1-482E-9E44-BFB7-2222A7660456}" type="datetimeFigureOut">
              <a:rPr lang="es-ES" smtClean="0"/>
              <a:t>28/07/2020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9F412-6EC6-3C4F-97E1-DC1C047E12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577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9F412-6EC6-3C4F-97E1-DC1C047E123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17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39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16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71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EAF91D-39AF-49A3-AD0E-CDC1110EA65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0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302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1559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142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9884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875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200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303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62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131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811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6290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3D44-51C2-244A-860D-D359E4934792}" type="datetimeFigureOut">
              <a:rPr lang="es-ES_tradnl" smtClean="0"/>
              <a:t>28/07/2020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57BE-B9FF-EE4A-A38C-CB3841CA7B0F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2978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970" cy="685800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158240" y="1536174"/>
            <a:ext cx="65571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4000" dirty="0"/>
              <a:t>Informe de recepción de candidatos para seleccionar </a:t>
            </a:r>
            <a:r>
              <a:rPr lang="es-CR" sz="4000" dirty="0" smtClean="0"/>
              <a:t>un miembro </a:t>
            </a:r>
            <a:r>
              <a:rPr lang="es-CR" sz="4000" dirty="0"/>
              <a:t>de la junta directiva </a:t>
            </a:r>
            <a:r>
              <a:rPr lang="es-CR" sz="4000" dirty="0" smtClean="0"/>
              <a:t>del </a:t>
            </a:r>
            <a:r>
              <a:rPr lang="es-CR" sz="4000" b="1" dirty="0" smtClean="0"/>
              <a:t>Banco de Costa Rica (BCR)</a:t>
            </a:r>
            <a:endParaRPr lang="en-US" sz="40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5740924" y="6057781"/>
            <a:ext cx="3374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000" dirty="0"/>
              <a:t>Martes </a:t>
            </a:r>
            <a:r>
              <a:rPr lang="es-CR" sz="2000" dirty="0" smtClean="0"/>
              <a:t>28 de Julio, </a:t>
            </a:r>
            <a:r>
              <a:rPr lang="es-CR" sz="2000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11672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Surtido de Resaltadores fluorescentes y Pastel STABILO BOSS 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921" y="1702609"/>
            <a:ext cx="3381585" cy="338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77588"/>
              </p:ext>
            </p:extLst>
          </p:nvPr>
        </p:nvGraphicFramePr>
        <p:xfrm>
          <a:off x="786814" y="2308000"/>
          <a:ext cx="4137724" cy="291759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471970"/>
                <a:gridCol w="2659634"/>
                <a:gridCol w="1006120"/>
              </a:tblGrid>
              <a:tr h="257070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N°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Sección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Página</a:t>
                      </a:r>
                      <a:endParaRPr lang="es-ES" sz="2000" dirty="0"/>
                    </a:p>
                  </a:txBody>
                  <a:tcPr/>
                </a:tc>
              </a:tr>
              <a:tr h="559638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1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Generalidades del Proceso y Admisibilidad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3</a:t>
                      </a:r>
                      <a:endParaRPr lang="es-ES" sz="2000" dirty="0"/>
                    </a:p>
                  </a:txBody>
                  <a:tcPr/>
                </a:tc>
              </a:tr>
              <a:tr h="559638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2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Requisitos</a:t>
                      </a:r>
                      <a:r>
                        <a:rPr lang="es-ES" sz="2000" baseline="0" dirty="0" smtClean="0"/>
                        <a:t> y Fases del Proceso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4</a:t>
                      </a:r>
                      <a:endParaRPr lang="es-ES" sz="2000" dirty="0"/>
                    </a:p>
                  </a:txBody>
                  <a:tcPr/>
                </a:tc>
              </a:tr>
              <a:tr h="559638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3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Evaluación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5</a:t>
                      </a:r>
                      <a:endParaRPr lang="es-ES" sz="2000" dirty="0"/>
                    </a:p>
                  </a:txBody>
                  <a:tcPr/>
                </a:tc>
              </a:tr>
              <a:tr h="559638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4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Nómina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6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679936" y="1507040"/>
            <a:ext cx="3998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dirty="0" smtClean="0"/>
              <a:t>Tabla de Contenido</a:t>
            </a:r>
            <a:endParaRPr lang="es-CR" sz="3200" dirty="0"/>
          </a:p>
        </p:txBody>
      </p:sp>
    </p:spTree>
    <p:extLst>
      <p:ext uri="{BB962C8B-B14F-4D97-AF65-F5344CB8AC3E}">
        <p14:creationId xmlns:p14="http://schemas.microsoft.com/office/powerpoint/2010/main" val="21969112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8741" y="1185279"/>
            <a:ext cx="42742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b="1" dirty="0" smtClean="0"/>
              <a:t>1. Generalidades del Proceso y Admisibilidad</a:t>
            </a:r>
            <a:endParaRPr lang="es-CR" sz="3200" b="1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7157326"/>
              </p:ext>
            </p:extLst>
          </p:nvPr>
        </p:nvGraphicFramePr>
        <p:xfrm>
          <a:off x="338741" y="2461428"/>
          <a:ext cx="4629044" cy="370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67785" y="1247775"/>
            <a:ext cx="3476625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43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098860" y="1214653"/>
            <a:ext cx="4140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 smtClean="0"/>
              <a:t>Fases del Proceso (3)</a:t>
            </a:r>
            <a:endParaRPr lang="es-CR" sz="3200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82815"/>
              </p:ext>
            </p:extLst>
          </p:nvPr>
        </p:nvGraphicFramePr>
        <p:xfrm>
          <a:off x="5221689" y="1908609"/>
          <a:ext cx="3362753" cy="2213166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175398"/>
                <a:gridCol w="1187355"/>
              </a:tblGrid>
              <a:tr h="3993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Proceso</a:t>
                      </a:r>
                      <a:endParaRPr lang="es-ES" sz="17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endParaRPr lang="es-ES" sz="17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4287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u="none" strike="noStrike" dirty="0">
                          <a:effectLst/>
                        </a:rPr>
                        <a:t>Inadmisible</a:t>
                      </a:r>
                      <a:endParaRPr lang="es-E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b="0" i="0" u="none" strike="noStrike" dirty="0" smtClean="0">
                          <a:effectLst/>
                          <a:latin typeface="+mn-lt"/>
                        </a:rPr>
                        <a:t>9</a:t>
                      </a:r>
                      <a:endParaRPr lang="es-E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87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u="none" strike="noStrike" dirty="0" smtClean="0">
                          <a:effectLst/>
                        </a:rPr>
                        <a:t>Postulantes</a:t>
                      </a:r>
                      <a:r>
                        <a:rPr lang="es-ES" sz="1700" u="none" strike="noStrike" baseline="0" dirty="0" smtClean="0">
                          <a:effectLst/>
                        </a:rPr>
                        <a:t> Evaluados</a:t>
                      </a:r>
                      <a:endParaRPr lang="es-E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s-E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87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b="1" u="none" strike="noStrike" dirty="0">
                          <a:effectLst/>
                        </a:rPr>
                        <a:t>Aspirantes Totales</a:t>
                      </a:r>
                      <a:endParaRPr lang="es-ES" sz="1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b="1" u="none" strike="noStrike" dirty="0" smtClean="0">
                          <a:effectLst/>
                        </a:rPr>
                        <a:t>24</a:t>
                      </a:r>
                      <a:endParaRPr lang="es-ES" sz="1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871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u="none" strike="noStrike" dirty="0" smtClean="0">
                          <a:effectLst/>
                        </a:rPr>
                        <a:t>Nómina de Postulantes</a:t>
                      </a:r>
                      <a:r>
                        <a:rPr lang="es-ES" sz="1700" u="none" strike="noStrike" baseline="0" dirty="0" smtClean="0">
                          <a:effectLst/>
                        </a:rPr>
                        <a:t> más Idóneos</a:t>
                      </a:r>
                      <a:endParaRPr lang="es-E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700" u="none" strike="noStrike" dirty="0" smtClean="0">
                          <a:effectLst/>
                        </a:rPr>
                        <a:t>4</a:t>
                      </a:r>
                      <a:endParaRPr lang="es-E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417324"/>
              </p:ext>
            </p:extLst>
          </p:nvPr>
        </p:nvGraphicFramePr>
        <p:xfrm>
          <a:off x="259307" y="1908609"/>
          <a:ext cx="4379368" cy="4653915"/>
        </p:xfrm>
        <a:graphic>
          <a:graphicData uri="http://schemas.openxmlformats.org/drawingml/2006/table">
            <a:tbl>
              <a:tblPr/>
              <a:tblGrid>
                <a:gridCol w="369033"/>
                <a:gridCol w="40103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es-CR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Requisito</a:t>
                      </a:r>
                      <a:r>
                        <a:rPr lang="es-CR" sz="15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s-CR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 </a:t>
                      </a:r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costarricense </a:t>
                      </a:r>
                      <a:r>
                        <a:rPr lang="es-CR" sz="1600" dirty="0" smtClean="0"/>
                        <a:t> y mayor de 25 años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1551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Tener conocimientos y experiencia en materia económica, financiera, bancaria o de administración, y en asuntos relativos al desarrollo económico y social del país</a:t>
                      </a:r>
                      <a:endParaRPr lang="es-C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C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Incorporación al Colegio Profesional de conformidad con la ley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0030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C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Poseer grado académico en el nivel de licenciatura o título profesional equivalente</a:t>
                      </a:r>
                      <a:endParaRPr lang="es-C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216"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C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Tener</a:t>
                      </a:r>
                      <a:r>
                        <a:rPr lang="es-CR" sz="15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</a:t>
                      </a:r>
                      <a:r>
                        <a:rPr lang="es-C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isponibilidad de horario para asistir a las sesiones.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9255">
                <a:tc>
                  <a:txBody>
                    <a:bodyPr/>
                    <a:lstStyle/>
                    <a:p>
                      <a:pPr algn="ctr" fontAlgn="ctr"/>
                      <a:r>
                        <a:rPr lang="es-C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C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encontrarse entre las incompatibilidades señaladas por el Art. 18 de la Ley 8422 o entre las incompatibilidades y prohibiciones señaladas por los Art. 22 y 23 de la Ley 1644 y aquellas resaltadas en la sección 4.1 del reglamento SUGEF 22-18 “Reglamento sobre idoneidad de los miembros del órgano de dirección y de la alta gerencia de las entidades financieras”.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50126" y="1214653"/>
            <a:ext cx="3998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 smtClean="0"/>
              <a:t>Requisitos del Puesto</a:t>
            </a:r>
            <a:endParaRPr lang="es-CR" sz="3200" b="1" dirty="0"/>
          </a:p>
        </p:txBody>
      </p:sp>
      <p:cxnSp>
        <p:nvCxnSpPr>
          <p:cNvPr id="9" name="Conector recto 8"/>
          <p:cNvCxnSpPr/>
          <p:nvPr/>
        </p:nvCxnSpPr>
        <p:spPr>
          <a:xfrm>
            <a:off x="4776716" y="1214653"/>
            <a:ext cx="0" cy="50405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247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F16701-D70D-4018-95BB-CCB78273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245"/>
            <a:ext cx="8277844" cy="3872356"/>
          </a:xfrm>
        </p:spPr>
        <p:txBody>
          <a:bodyPr>
            <a:noAutofit/>
          </a:bodyPr>
          <a:lstStyle/>
          <a:p>
            <a:pPr marL="0" indent="0" algn="just">
              <a:lnSpc>
                <a:spcPts val="2400"/>
              </a:lnSpc>
              <a:buNone/>
            </a:pPr>
            <a:r>
              <a:rPr lang="es-CR" sz="1800" dirty="0"/>
              <a:t>Valoración de los factores de evaluación y el perfil deseable según la conformación de la </a:t>
            </a:r>
            <a:r>
              <a:rPr lang="es-CR" sz="1800" dirty="0" smtClean="0"/>
              <a:t>Junta Directiva:</a:t>
            </a:r>
            <a:endParaRPr lang="es-CR" sz="1800" dirty="0"/>
          </a:p>
          <a:p>
            <a:pPr marL="0" indent="0" algn="just">
              <a:lnSpc>
                <a:spcPts val="2400"/>
              </a:lnSpc>
              <a:buNone/>
            </a:pPr>
            <a:r>
              <a:rPr lang="es-CR" sz="1800" b="1" dirty="0"/>
              <a:t>Factores de evaluación: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R" sz="1800" dirty="0" smtClean="0"/>
              <a:t>Experiencia </a:t>
            </a:r>
            <a:r>
              <a:rPr lang="es-CR" sz="1800" dirty="0"/>
              <a:t>laboral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R" sz="1800" dirty="0"/>
              <a:t>Formación </a:t>
            </a:r>
            <a:r>
              <a:rPr lang="es-CR" sz="1800" dirty="0" smtClean="0"/>
              <a:t>complementaria</a:t>
            </a:r>
            <a:r>
              <a:rPr lang="es-ES" sz="1800" dirty="0" smtClean="0"/>
              <a:t> </a:t>
            </a:r>
            <a:r>
              <a:rPr lang="es-ES" sz="1800" dirty="0"/>
              <a:t>en áreas relevantes para la actividad que desarrolla la entidad financiera</a:t>
            </a:r>
            <a:r>
              <a:rPr lang="es-CR" sz="1800" dirty="0" smtClean="0"/>
              <a:t> </a:t>
            </a:r>
            <a:endParaRPr lang="es-CR" sz="18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R" sz="1800" dirty="0"/>
              <a:t>Experiencia previa en órganos </a:t>
            </a:r>
            <a:r>
              <a:rPr lang="es-CR" sz="1800" dirty="0" smtClean="0"/>
              <a:t>colegiados o juntas directivas</a:t>
            </a:r>
            <a:endParaRPr lang="es-CR" sz="18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R" sz="1800" dirty="0"/>
              <a:t>Experiencia y </a:t>
            </a:r>
            <a:r>
              <a:rPr lang="es-CR" sz="1800" dirty="0" smtClean="0"/>
              <a:t>conocimientos </a:t>
            </a:r>
            <a:r>
              <a:rPr lang="es-ES" sz="1800" dirty="0" smtClean="0"/>
              <a:t>comprobados en </a:t>
            </a:r>
            <a:r>
              <a:rPr lang="es-ES" sz="1800" b="1" dirty="0"/>
              <a:t>gestión integral de riesgos, productos y servicios del </a:t>
            </a:r>
            <a:r>
              <a:rPr lang="es-ES" sz="1800" b="1" dirty="0" smtClean="0"/>
              <a:t>BCR, en inversiones, el </a:t>
            </a:r>
            <a:r>
              <a:rPr lang="es-ES" sz="1800" b="1" dirty="0"/>
              <a:t>mercado financiero y bursátil nacional e </a:t>
            </a:r>
            <a:r>
              <a:rPr lang="es-ES" sz="1800" b="1" dirty="0" smtClean="0"/>
              <a:t>internacional. Preferiblemente en puestos gerenciales.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R" sz="1800" dirty="0" smtClean="0"/>
              <a:t>Integridad </a:t>
            </a:r>
            <a:r>
              <a:rPr lang="es-CR" sz="1800" dirty="0"/>
              <a:t>y reputación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R" sz="1800" dirty="0"/>
              <a:t>Posible aporte a la institución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28650" y="1105470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 smtClean="0"/>
              <a:t>2. Evaluación</a:t>
            </a:r>
            <a:endParaRPr lang="es-CR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17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F16701-D70D-4018-95BB-CCB782730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244"/>
            <a:ext cx="7886700" cy="4724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1800" dirty="0"/>
              <a:t>Los 4</a:t>
            </a:r>
            <a:r>
              <a:rPr lang="es-CR" sz="1800" dirty="0" smtClean="0"/>
              <a:t> </a:t>
            </a:r>
            <a:r>
              <a:rPr lang="es-CR" sz="1800" dirty="0"/>
              <a:t>postulantes más idóneos fueron elegidos para conformarla:</a:t>
            </a:r>
          </a:p>
          <a:p>
            <a:pPr marL="0" indent="0">
              <a:buNone/>
            </a:pPr>
            <a:endParaRPr lang="es-CR" sz="1800" dirty="0"/>
          </a:p>
        </p:txBody>
      </p:sp>
      <p:sp>
        <p:nvSpPr>
          <p:cNvPr id="2" name="CuadroTexto 1"/>
          <p:cNvSpPr txBox="1"/>
          <p:nvPr/>
        </p:nvSpPr>
        <p:spPr>
          <a:xfrm>
            <a:off x="628650" y="1105470"/>
            <a:ext cx="6168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 smtClean="0"/>
              <a:t>3. Nómina</a:t>
            </a:r>
            <a:endParaRPr lang="es-CR" sz="3200" b="1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939250"/>
              </p:ext>
            </p:extLst>
          </p:nvPr>
        </p:nvGraphicFramePr>
        <p:xfrm>
          <a:off x="332507" y="2115144"/>
          <a:ext cx="8661368" cy="430174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5982"/>
                <a:gridCol w="1233959"/>
                <a:gridCol w="7151427"/>
              </a:tblGrid>
              <a:tr h="32302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N°</a:t>
                      </a:r>
                      <a:endParaRPr lang="es-E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Postulantes</a:t>
                      </a:r>
                      <a:endParaRPr lang="es-E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Observaciones</a:t>
                      </a:r>
                      <a:endParaRPr lang="es-ES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</a:tr>
              <a:tr h="11389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u="none" strike="noStrike">
                          <a:effectLst/>
                        </a:rPr>
                        <a:t>1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María del Pilar Muñoz Fallas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 gerente 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financiera-administrativa en FUPROVI. Cuenta con c</a:t>
                      </a:r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onocimientos y experiencia en inversiones y créditos en el sector público y privado, experiencia en gestión de riesgos. Es licenciada en Administración de Empresas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 énfasis en Dirección de Empresas y cuenta con un técnico en operaciones bursátiles de la Universidad Nacional.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389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u="none" strike="noStrike">
                          <a:effectLst/>
                        </a:rPr>
                        <a:t>2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Lidia Marjorie Jiménez Varela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Actualmente es pensionada.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</a:t>
                      </a:r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 Miembro Externo Junta Directiva BCR Pensión, Operadora de Planes de Pensión Complementaria y es Pensionada. Fue Miembro equipo BCCR Superintendencias sector financiero en proceso adhesión de Costa Rica a la OCDE. Es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Master en Economía, Banca y Mercados de Capital de la UCR y Licda. En Economía de la U latina.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8336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u="none" strike="noStrike">
                          <a:effectLst/>
                        </a:rPr>
                        <a:t>3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Verónica Julieta Acosta Gándara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Actualmente es gerente comercial de Inmobiliaria La Laguna. Ha sido gerente de varias entidades privadas tales como el BAC, City Bank, HSBC, entre otras. Tiene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 MBA del INCAE y es licenciada en Derecho.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503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u="none" strike="noStrike">
                          <a:effectLst/>
                        </a:rPr>
                        <a:t>4</a:t>
                      </a:r>
                      <a:endParaRPr lang="es-E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Gina Carvajal Vega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con a</a:t>
                      </a:r>
                      <a:r>
                        <a:rPr lang="es-E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mplia experiencia en banca e inversiones, especialmente en banca para el desarrollo y gestión de proyectos con organismos multilaterales.</a:t>
                      </a:r>
                      <a:r>
                        <a:rPr lang="es-ES" sz="1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Tiene una licenciatura en Economía de la UCR y es especialista en formulación de fideicomisos.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3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tilla para PPT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3B91BF3-6C0E-9045-9394-18579A2F205E}" vid="{E6603FBD-1737-1A4B-A150-3E0A11CB2A7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para PPT</Template>
  <TotalTime>7227</TotalTime>
  <Words>607</Words>
  <Application>Microsoft Office PowerPoint</Application>
  <PresentationFormat>Presentación en pantalla (4:3)</PresentationFormat>
  <Paragraphs>80</Paragraphs>
  <Slides>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Plantilla para PPT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Elizondo</dc:creator>
  <cp:lastModifiedBy>Melisa Patricia Carvajal Monge</cp:lastModifiedBy>
  <cp:revision>164</cp:revision>
  <dcterms:created xsi:type="dcterms:W3CDTF">2018-05-14T16:56:08Z</dcterms:created>
  <dcterms:modified xsi:type="dcterms:W3CDTF">2020-07-28T19:30:48Z</dcterms:modified>
</cp:coreProperties>
</file>