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2" r:id="rId2"/>
    <p:sldId id="263" r:id="rId3"/>
    <p:sldId id="264" r:id="rId4"/>
    <p:sldId id="266" r:id="rId5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2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3EF0E-0FF7-41B6-B60E-CEAF617D7B51}" type="datetimeFigureOut">
              <a:rPr lang="es-CR" smtClean="0"/>
              <a:t>29/4/2019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04D6F-4167-4E00-98D1-4FAD0F6B736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51971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02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559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422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884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875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00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303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62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131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112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290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3D44-51C2-244A-860D-D359E4934792}" type="datetimeFigureOut">
              <a:rPr lang="es-ES_tradnl" smtClean="0"/>
              <a:t>29/04/2019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457BE-B9FF-EE4A-A38C-CB3841CA7B0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978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9509B9A-8C25-4624-ACD3-D6222BCE5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549" y="1721224"/>
            <a:ext cx="8739963" cy="4294093"/>
          </a:xfrm>
        </p:spPr>
        <p:txBody>
          <a:bodyPr>
            <a:normAutofit/>
          </a:bodyPr>
          <a:lstStyle/>
          <a:p>
            <a:r>
              <a:rPr lang="es-CR" sz="4400" dirty="0" smtClean="0"/>
              <a:t>Avances en áreas articuladas por el Despacho de la Primera Dama</a:t>
            </a:r>
            <a:r>
              <a:rPr lang="es-CR" sz="4400" dirty="0"/>
              <a:t/>
            </a:r>
            <a:br>
              <a:rPr lang="es-CR" sz="4400" dirty="0"/>
            </a:br>
            <a:r>
              <a:rPr lang="es-CR" sz="4400" dirty="0" smtClean="0"/>
              <a:t/>
            </a:r>
            <a:br>
              <a:rPr lang="es-CR" sz="4400" dirty="0" smtClean="0"/>
            </a:br>
            <a:r>
              <a:rPr lang="es-CR" sz="4400" dirty="0"/>
              <a:t/>
            </a:r>
            <a:br>
              <a:rPr lang="es-CR" sz="4400" dirty="0"/>
            </a:br>
            <a:r>
              <a:rPr lang="es-CR" sz="4400" dirty="0"/>
              <a:t/>
            </a:r>
            <a:br>
              <a:rPr lang="es-CR" sz="4400" dirty="0"/>
            </a:br>
            <a:r>
              <a:rPr lang="es-CR" sz="2000" dirty="0" smtClean="0"/>
              <a:t>Claudia </a:t>
            </a:r>
            <a:r>
              <a:rPr lang="es-CR" sz="2000" dirty="0"/>
              <a:t>Dobles </a:t>
            </a:r>
            <a:r>
              <a:rPr lang="es-CR" sz="2000" dirty="0" smtClean="0"/>
              <a:t>Camargo</a:t>
            </a:r>
            <a:br>
              <a:rPr lang="es-CR" sz="2000" dirty="0" smtClean="0"/>
            </a:br>
            <a:r>
              <a:rPr lang="es-CR" sz="2000" dirty="0" smtClean="0"/>
              <a:t>Primera Dama de la República de </a:t>
            </a:r>
            <a:r>
              <a:rPr lang="es-CR" sz="2000" dirty="0"/>
              <a:t>Costa </a:t>
            </a:r>
            <a:r>
              <a:rPr lang="es-CR" sz="2000" dirty="0" smtClean="0"/>
              <a:t>Rica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31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221792"/>
            <a:ext cx="7886700" cy="626999"/>
          </a:xfrm>
        </p:spPr>
        <p:txBody>
          <a:bodyPr>
            <a:noAutofit/>
          </a:bodyPr>
          <a:lstStyle/>
          <a:p>
            <a:pPr algn="ctr"/>
            <a:r>
              <a:rPr lang="es-CR" sz="4000" b="1" dirty="0"/>
              <a:t>Planes Reguladores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020824"/>
            <a:ext cx="7886700" cy="4351338"/>
          </a:xfrm>
        </p:spPr>
        <p:txBody>
          <a:bodyPr>
            <a:noAutofit/>
          </a:bodyPr>
          <a:lstStyle/>
          <a:p>
            <a:r>
              <a:rPr lang="es-CR" sz="2000" b="1" dirty="0" smtClean="0"/>
              <a:t>Decreto 39150 </a:t>
            </a:r>
          </a:p>
          <a:p>
            <a:pPr lvl="1"/>
            <a:r>
              <a:rPr lang="es-CR" sz="1800" dirty="0" smtClean="0"/>
              <a:t>Manual </a:t>
            </a:r>
            <a:r>
              <a:rPr lang="es-CR" sz="1800" dirty="0"/>
              <a:t>y </a:t>
            </a:r>
            <a:r>
              <a:rPr lang="es-CR" sz="1800" dirty="0" smtClean="0"/>
              <a:t>capacitación conjunta </a:t>
            </a:r>
            <a:r>
              <a:rPr lang="es-CR" sz="1800" dirty="0"/>
              <a:t>MIVAH- </a:t>
            </a:r>
            <a:r>
              <a:rPr lang="es-CR" sz="1800" dirty="0" smtClean="0"/>
              <a:t>INVU– </a:t>
            </a:r>
            <a:r>
              <a:rPr lang="es-CR" sz="1800" dirty="0"/>
              <a:t>IFAM </a:t>
            </a:r>
            <a:r>
              <a:rPr lang="es-CR" sz="1800" dirty="0" smtClean="0"/>
              <a:t>para la </a:t>
            </a:r>
            <a:r>
              <a:rPr lang="es-CR" sz="1800" dirty="0"/>
              <a:t>implementación del </a:t>
            </a:r>
            <a:r>
              <a:rPr lang="es-CR" sz="1800" dirty="0" smtClean="0"/>
              <a:t>decreto</a:t>
            </a:r>
          </a:p>
          <a:p>
            <a:pPr lvl="2"/>
            <a:r>
              <a:rPr lang="es-CR" sz="1400" dirty="0"/>
              <a:t>A</a:t>
            </a:r>
            <a:r>
              <a:rPr lang="es-CR" sz="1400" dirty="0" smtClean="0"/>
              <a:t>lcances del decreto</a:t>
            </a:r>
          </a:p>
          <a:p>
            <a:pPr lvl="2"/>
            <a:r>
              <a:rPr lang="es-CR" sz="1400" dirty="0" smtClean="0"/>
              <a:t>Manual de Planes Reguladores INVU </a:t>
            </a:r>
          </a:p>
          <a:p>
            <a:pPr lvl="2"/>
            <a:r>
              <a:rPr lang="es-CR" sz="1400" dirty="0" smtClean="0"/>
              <a:t>Manual de Planes Reguladores Costeros</a:t>
            </a:r>
          </a:p>
          <a:p>
            <a:pPr lvl="1"/>
            <a:r>
              <a:rPr lang="es-CR" sz="1800" dirty="0" smtClean="0"/>
              <a:t>Programación </a:t>
            </a:r>
            <a:r>
              <a:rPr lang="es-CR" sz="1800" dirty="0"/>
              <a:t>de giras por </a:t>
            </a:r>
            <a:r>
              <a:rPr lang="es-CR" sz="1800" dirty="0" smtClean="0"/>
              <a:t>regiones a partir de Mayo</a:t>
            </a:r>
            <a:endParaRPr lang="es-CR" sz="1800" dirty="0"/>
          </a:p>
          <a:p>
            <a:r>
              <a:rPr lang="es-CR" sz="2000" b="1" dirty="0" smtClean="0"/>
              <a:t>Cuadrantes Urbanos</a:t>
            </a:r>
          </a:p>
          <a:p>
            <a:pPr lvl="1"/>
            <a:r>
              <a:rPr lang="es-CR" sz="1800" dirty="0" smtClean="0"/>
              <a:t>En conjunto con el Reglamento de Fraccionamiento y Urbanización contemplan herramientas claves de control urbano para los municipios </a:t>
            </a:r>
            <a:r>
              <a:rPr lang="es-CR" sz="1800" b="1" dirty="0" smtClean="0"/>
              <a:t>sin costos para estos.</a:t>
            </a:r>
          </a:p>
          <a:p>
            <a:pPr lvl="1"/>
            <a:r>
              <a:rPr lang="es-CR" sz="1800" dirty="0" smtClean="0"/>
              <a:t>Arrancó proceso </a:t>
            </a:r>
            <a:r>
              <a:rPr lang="es-CR" sz="1800" dirty="0"/>
              <a:t>de contratación del equipo </a:t>
            </a:r>
            <a:r>
              <a:rPr lang="es-CR" sz="1800" dirty="0" smtClean="0"/>
              <a:t>de apoyo </a:t>
            </a:r>
            <a:r>
              <a:rPr lang="es-CR" sz="1800" dirty="0"/>
              <a:t>al INVU. </a:t>
            </a:r>
            <a:endParaRPr lang="es-CR" sz="1800" dirty="0" smtClean="0"/>
          </a:p>
          <a:p>
            <a:pPr lvl="1"/>
            <a:r>
              <a:rPr lang="es-CR" sz="1800" dirty="0" smtClean="0"/>
              <a:t>Primeras </a:t>
            </a:r>
            <a:r>
              <a:rPr lang="es-CR" sz="1800" dirty="0"/>
              <a:t>regiones concluidas en diciembre </a:t>
            </a:r>
            <a:r>
              <a:rPr lang="es-CR" sz="1800" dirty="0" smtClean="0"/>
              <a:t>2019 (</a:t>
            </a:r>
            <a:r>
              <a:rPr lang="es-CR" sz="1800" dirty="0"/>
              <a:t>Guanacaste) </a:t>
            </a:r>
            <a:endParaRPr lang="es-CR" sz="1800" dirty="0" smtClean="0"/>
          </a:p>
          <a:p>
            <a:pPr lvl="1"/>
            <a:r>
              <a:rPr lang="es-CR" sz="1800" dirty="0" smtClean="0"/>
              <a:t>Total del proyecto: </a:t>
            </a:r>
            <a:r>
              <a:rPr lang="es-CR" sz="1800" dirty="0"/>
              <a:t>22 meses </a:t>
            </a:r>
            <a:r>
              <a:rPr lang="es-CR" sz="1800" dirty="0" smtClean="0"/>
              <a:t>plazo, finalización primer </a:t>
            </a:r>
            <a:r>
              <a:rPr lang="es-CR" sz="1800" dirty="0"/>
              <a:t>semestre 2022. </a:t>
            </a:r>
            <a:endParaRPr lang="es-CR" sz="1800" dirty="0" smtClean="0"/>
          </a:p>
        </p:txBody>
      </p:sp>
    </p:spTree>
    <p:extLst>
      <p:ext uri="{BB962C8B-B14F-4D97-AF65-F5344CB8AC3E}">
        <p14:creationId xmlns:p14="http://schemas.microsoft.com/office/powerpoint/2010/main" val="167681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1127062"/>
            <a:ext cx="7886700" cy="950490"/>
          </a:xfrm>
        </p:spPr>
        <p:txBody>
          <a:bodyPr>
            <a:normAutofit/>
          </a:bodyPr>
          <a:lstStyle/>
          <a:p>
            <a:pPr algn="ctr"/>
            <a:r>
              <a:rPr lang="es-CR" sz="4000" b="1" dirty="0"/>
              <a:t>Planes Reguladores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2077552"/>
            <a:ext cx="7886700" cy="4351338"/>
          </a:xfrm>
        </p:spPr>
        <p:txBody>
          <a:bodyPr>
            <a:normAutofit/>
          </a:bodyPr>
          <a:lstStyle/>
          <a:p>
            <a:r>
              <a:rPr lang="es-CR" sz="1800" b="1" dirty="0" smtClean="0"/>
              <a:t>Fondo Verde</a:t>
            </a:r>
          </a:p>
          <a:p>
            <a:pPr lvl="1"/>
            <a:r>
              <a:rPr lang="es-CR" sz="1600" dirty="0" smtClean="0"/>
              <a:t>Completar la aprobación de participación por parte de Concejos Municipales</a:t>
            </a:r>
          </a:p>
          <a:p>
            <a:pPr lvl="1"/>
            <a:r>
              <a:rPr lang="es-CR" sz="1600" dirty="0" smtClean="0"/>
              <a:t>Levantamiento de necesidades e información disponible como base para planes reguladores de cada uno de los cantones </a:t>
            </a:r>
          </a:p>
          <a:p>
            <a:pPr lvl="1"/>
            <a:r>
              <a:rPr lang="es-CR" sz="1600" dirty="0" smtClean="0"/>
              <a:t>Elaboración de Hoja de Ruta para cada región la cual será socializada a finales de este mes</a:t>
            </a:r>
          </a:p>
          <a:p>
            <a:pPr lvl="1"/>
            <a:endParaRPr lang="es-CR" sz="1600" dirty="0"/>
          </a:p>
          <a:p>
            <a:r>
              <a:rPr lang="es-CR" sz="1800" b="1" dirty="0" smtClean="0"/>
              <a:t>SNIT</a:t>
            </a:r>
          </a:p>
          <a:p>
            <a:pPr lvl="1"/>
            <a:r>
              <a:rPr lang="es-CR" sz="1600" dirty="0" smtClean="0"/>
              <a:t>Convenios firmados</a:t>
            </a:r>
            <a:endParaRPr lang="es-CR" sz="1600" dirty="0"/>
          </a:p>
          <a:p>
            <a:pPr lvl="1"/>
            <a:r>
              <a:rPr lang="es-CR" sz="1600" dirty="0" smtClean="0"/>
              <a:t>Se levantó </a:t>
            </a:r>
            <a:r>
              <a:rPr lang="es-CR" sz="1600" dirty="0"/>
              <a:t>el diagnóstico por </a:t>
            </a:r>
            <a:r>
              <a:rPr lang="es-CR" sz="1600" dirty="0" smtClean="0"/>
              <a:t>institución y </a:t>
            </a:r>
            <a:r>
              <a:rPr lang="es-CR" sz="1600" dirty="0"/>
              <a:t>se están haciendo visitas </a:t>
            </a:r>
            <a:r>
              <a:rPr lang="es-CR" sz="1600" dirty="0" smtClean="0"/>
              <a:t>a cada </a:t>
            </a:r>
            <a:r>
              <a:rPr lang="es-CR" sz="1600" dirty="0"/>
              <a:t>uno de ellos. </a:t>
            </a:r>
            <a:endParaRPr lang="es-CR" sz="1600" dirty="0" smtClean="0"/>
          </a:p>
          <a:p>
            <a:pPr lvl="1"/>
            <a:r>
              <a:rPr lang="es-CR" sz="1600" dirty="0" smtClean="0"/>
              <a:t>Se </a:t>
            </a:r>
            <a:r>
              <a:rPr lang="es-CR" sz="1600" dirty="0"/>
              <a:t>han subido nuevas capas al SNIT. </a:t>
            </a:r>
            <a:endParaRPr lang="es-CR" sz="1600" dirty="0" smtClean="0"/>
          </a:p>
          <a:p>
            <a:pPr lvl="1"/>
            <a:r>
              <a:rPr lang="es-CR" sz="1600" dirty="0" smtClean="0"/>
              <a:t>Noviembre: todas </a:t>
            </a:r>
            <a:r>
              <a:rPr lang="es-CR" sz="1600" dirty="0"/>
              <a:t>las instituciones deben publicar las capas en </a:t>
            </a:r>
            <a:r>
              <a:rPr lang="es-CR" sz="1600" dirty="0" smtClean="0"/>
              <a:t>el SNIT </a:t>
            </a:r>
            <a:r>
              <a:rPr lang="es-CR" sz="1600" dirty="0"/>
              <a:t>para que quienes elaboren planes reguladores </a:t>
            </a:r>
            <a:r>
              <a:rPr lang="es-CR" sz="1600" dirty="0" smtClean="0"/>
              <a:t>tengan a disposición </a:t>
            </a:r>
            <a:r>
              <a:rPr lang="es-CR" sz="1600" dirty="0"/>
              <a:t>38 coberturas que facilitaran y reducirán costos .</a:t>
            </a:r>
            <a:endParaRPr lang="es-CR" sz="1600" dirty="0" smtClean="0"/>
          </a:p>
          <a:p>
            <a:pPr lvl="1"/>
            <a:endParaRPr lang="es-CR" sz="1600" dirty="0"/>
          </a:p>
        </p:txBody>
      </p:sp>
    </p:spTree>
    <p:extLst>
      <p:ext uri="{BB962C8B-B14F-4D97-AF65-F5344CB8AC3E}">
        <p14:creationId xmlns:p14="http://schemas.microsoft.com/office/powerpoint/2010/main" val="270163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496665"/>
            <a:ext cx="6858000" cy="434578"/>
          </a:xfrm>
        </p:spPr>
        <p:txBody>
          <a:bodyPr>
            <a:noAutofit/>
          </a:bodyPr>
          <a:lstStyle/>
          <a:p>
            <a:r>
              <a:rPr lang="es-CR" sz="4000" b="1" dirty="0"/>
              <a:t>Otros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1475" y="2036564"/>
            <a:ext cx="8029575" cy="4516635"/>
          </a:xfrm>
        </p:spPr>
        <p:txBody>
          <a:bodyPr>
            <a:noAutofit/>
          </a:bodyPr>
          <a:lstStyle/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s-CR" dirty="0" smtClean="0"/>
              <a:t>Impuesto Solidario</a:t>
            </a:r>
          </a:p>
          <a:p>
            <a:pPr marL="600075" lvl="1" indent="-257175" algn="l">
              <a:buFont typeface="Arial" panose="020B0604020202020204" pitchFamily="34" charset="0"/>
              <a:buChar char="•"/>
            </a:pPr>
            <a:r>
              <a:rPr lang="es-CR" sz="1800" dirty="0" smtClean="0"/>
              <a:t>Conformación equipo de trabajo con Hacienda-MIVAH-ANAI-UNGL </a:t>
            </a:r>
            <a:r>
              <a:rPr lang="es-CR" sz="1800" dirty="0"/>
              <a:t>para explorar la posibilidad de recaudación del impuesto solidario por parte de municipalidades</a:t>
            </a:r>
            <a:endParaRPr lang="es-CR" sz="1800" dirty="0"/>
          </a:p>
          <a:p>
            <a:pPr marL="257175" indent="-257175" algn="l">
              <a:buFont typeface="Arial" panose="020B0604020202020204" pitchFamily="34" charset="0"/>
              <a:buChar char="•"/>
            </a:pPr>
            <a:endParaRPr lang="es-CR" dirty="0" smtClean="0"/>
          </a:p>
          <a:p>
            <a:pPr marL="257175" indent="-257175" algn="l">
              <a:buFont typeface="Arial" panose="020B0604020202020204" pitchFamily="34" charset="0"/>
              <a:buChar char="•"/>
            </a:pPr>
            <a:r>
              <a:rPr lang="es-CR" dirty="0" smtClean="0"/>
              <a:t>SENARA-SETENA</a:t>
            </a:r>
          </a:p>
          <a:p>
            <a:pPr marL="714375" lvl="1" indent="-257175" algn="l">
              <a:buFont typeface="Arial" panose="020B0604020202020204" pitchFamily="34" charset="0"/>
              <a:buChar char="•"/>
            </a:pPr>
            <a:r>
              <a:rPr lang="es-CR" sz="1800" dirty="0" smtClean="0"/>
              <a:t>Procesos de coordinación estratégica liderados por jerarcas </a:t>
            </a:r>
            <a:r>
              <a:rPr lang="es-CR" sz="1800" dirty="0" smtClean="0"/>
              <a:t>respectivos: </a:t>
            </a:r>
            <a:endParaRPr lang="es-CR" sz="1800" dirty="0" smtClean="0"/>
          </a:p>
          <a:p>
            <a:pPr marL="1171575" lvl="2" indent="-257175" algn="l">
              <a:buFont typeface="Arial" panose="020B0604020202020204" pitchFamily="34" charset="0"/>
              <a:buChar char="•"/>
            </a:pPr>
            <a:r>
              <a:rPr lang="es-CR" sz="1600" dirty="0"/>
              <a:t>T</a:t>
            </a:r>
            <a:r>
              <a:rPr lang="es-CR" sz="1600" dirty="0" smtClean="0"/>
              <a:t>ransformación de SETENA para mejorar eficiencia y eficacia de la </a:t>
            </a:r>
            <a:r>
              <a:rPr lang="es-CR" sz="1600" dirty="0" smtClean="0"/>
              <a:t>institución </a:t>
            </a:r>
            <a:endParaRPr lang="es-CR" sz="1600" dirty="0" smtClean="0"/>
          </a:p>
          <a:p>
            <a:pPr marL="1171575" lvl="2" indent="-257175" algn="l">
              <a:buFont typeface="Arial" panose="020B0604020202020204" pitchFamily="34" charset="0"/>
              <a:buChar char="•"/>
            </a:pPr>
            <a:r>
              <a:rPr lang="es-CR" sz="1600" dirty="0" smtClean="0"/>
              <a:t>Creación e implementación de nuevo instrumento o reglamento de SENARA</a:t>
            </a:r>
            <a:endParaRPr lang="es-CR" sz="1800" dirty="0"/>
          </a:p>
        </p:txBody>
      </p:sp>
    </p:spTree>
    <p:extLst>
      <p:ext uri="{BB962C8B-B14F-4D97-AF65-F5344CB8AC3E}">
        <p14:creationId xmlns:p14="http://schemas.microsoft.com/office/powerpoint/2010/main" val="2912317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3B91BF3-6C0E-9045-9394-18579A2F205E}" vid="{E6603FBD-1737-1A4B-A150-3E0A11CB2A7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para PPT (1)</Template>
  <TotalTime>2743</TotalTime>
  <Words>266</Words>
  <Application>Microsoft Office PowerPoint</Application>
  <PresentationFormat>Presentación en pantalla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Avances en áreas articuladas por el Despacho de la Primera Dama    Claudia Dobles Camargo Primera Dama de la República de Costa Rica</vt:lpstr>
      <vt:lpstr>Planes Reguladores</vt:lpstr>
      <vt:lpstr>Planes Reguladores</vt:lpstr>
      <vt:lpstr>Otros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San Gil León</dc:creator>
  <cp:lastModifiedBy>Andrea San Gil León</cp:lastModifiedBy>
  <cp:revision>45</cp:revision>
  <dcterms:created xsi:type="dcterms:W3CDTF">2018-09-21T23:11:08Z</dcterms:created>
  <dcterms:modified xsi:type="dcterms:W3CDTF">2019-04-29T23:39:53Z</dcterms:modified>
</cp:coreProperties>
</file>