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78" r:id="rId3"/>
    <p:sldId id="273" r:id="rId4"/>
    <p:sldId id="328" r:id="rId5"/>
    <p:sldId id="276" r:id="rId6"/>
    <p:sldId id="280" r:id="rId7"/>
    <p:sldId id="281" r:id="rId8"/>
    <p:sldId id="282" r:id="rId9"/>
    <p:sldId id="283" r:id="rId10"/>
    <p:sldId id="329" r:id="rId11"/>
    <p:sldId id="330" r:id="rId12"/>
    <p:sldId id="327" r:id="rId13"/>
    <p:sldId id="322" r:id="rId14"/>
    <p:sldId id="323" r:id="rId15"/>
    <p:sldId id="325" r:id="rId16"/>
    <p:sldId id="324" r:id="rId17"/>
    <p:sldId id="3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55C"/>
    <a:srgbClr val="4D4D4D"/>
    <a:srgbClr val="0A72B7"/>
    <a:srgbClr val="95C7EB"/>
    <a:srgbClr val="1D1D1B"/>
    <a:srgbClr val="FFECB5"/>
    <a:srgbClr val="A7C115"/>
    <a:srgbClr val="EE95A1"/>
    <a:srgbClr val="D9B982"/>
    <a:srgbClr val="EB8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67" d="100"/>
          <a:sy n="67" d="100"/>
        </p:scale>
        <p:origin x="644" y="44"/>
      </p:cViewPr>
      <p:guideLst/>
    </p:cSldViewPr>
  </p:slideViewPr>
  <p:notesTextViewPr>
    <p:cViewPr>
      <p:scale>
        <a:sx n="3" d="2"/>
        <a:sy n="3" d="2"/>
      </p:scale>
      <p:origin x="0" y="0"/>
    </p:cViewPr>
  </p:notesTextViewPr>
  <p:sorterViewPr>
    <p:cViewPr>
      <p:scale>
        <a:sx n="60" d="100"/>
        <a:sy n="60" d="100"/>
      </p:scale>
      <p:origin x="0" y="-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C46CF-FEDA-4451-9ACD-66F5CB681CF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631319-CECB-4B02-B942-14A0AD5918A5}">
      <dgm:prSet custT="1"/>
      <dgm:spPr/>
      <dgm:t>
        <a:bodyPr/>
        <a:lstStyle/>
        <a:p>
          <a:pPr marL="0" lvl="0" indent="0" algn="ctr" defTabSz="1200150">
            <a:lnSpc>
              <a:spcPct val="90000"/>
            </a:lnSpc>
            <a:spcBef>
              <a:spcPct val="0"/>
            </a:spcBef>
            <a:spcAft>
              <a:spcPct val="35000"/>
            </a:spcAft>
            <a:buNone/>
          </a:pPr>
          <a:r>
            <a:rPr lang="en-US" sz="2700" b="1" kern="1200" dirty="0" err="1">
              <a:solidFill>
                <a:prstClr val="black">
                  <a:hueOff val="0"/>
                  <a:satOff val="0"/>
                  <a:lumOff val="0"/>
                  <a:alphaOff val="0"/>
                </a:prstClr>
              </a:solidFill>
              <a:latin typeface="Calibri" panose="020F0502020204030204"/>
              <a:ea typeface="+mn-ea"/>
              <a:cs typeface="+mn-cs"/>
            </a:rPr>
            <a:t>Estudio</a:t>
          </a:r>
          <a:r>
            <a:rPr lang="en-US" sz="2700" b="1" kern="1200" dirty="0">
              <a:solidFill>
                <a:prstClr val="black">
                  <a:hueOff val="0"/>
                  <a:satOff val="0"/>
                  <a:lumOff val="0"/>
                  <a:alphaOff val="0"/>
                </a:prstClr>
              </a:solidFill>
              <a:latin typeface="Calibri" panose="020F0502020204030204"/>
              <a:ea typeface="+mn-ea"/>
              <a:cs typeface="+mn-cs"/>
            </a:rPr>
            <a:t> de </a:t>
          </a:r>
          <a:r>
            <a:rPr lang="en-US" sz="2700" b="1" kern="1200" dirty="0" err="1">
              <a:solidFill>
                <a:prstClr val="black">
                  <a:hueOff val="0"/>
                  <a:satOff val="0"/>
                  <a:lumOff val="0"/>
                  <a:alphaOff val="0"/>
                </a:prstClr>
              </a:solidFill>
              <a:latin typeface="Calibri" panose="020F0502020204030204"/>
              <a:ea typeface="+mn-ea"/>
              <a:cs typeface="+mn-cs"/>
            </a:rPr>
            <a:t>Costo</a:t>
          </a:r>
          <a:r>
            <a:rPr lang="en-US" sz="2700" b="1" kern="1200" dirty="0">
              <a:solidFill>
                <a:prstClr val="black">
                  <a:hueOff val="0"/>
                  <a:satOff val="0"/>
                  <a:lumOff val="0"/>
                  <a:alphaOff val="0"/>
                </a:prstClr>
              </a:solidFill>
              <a:latin typeface="Calibri" panose="020F0502020204030204"/>
              <a:ea typeface="+mn-ea"/>
              <a:cs typeface="+mn-cs"/>
            </a:rPr>
            <a:t> </a:t>
          </a:r>
          <a:r>
            <a:rPr lang="en-US" sz="2700" b="1" kern="1200" dirty="0" err="1">
              <a:solidFill>
                <a:prstClr val="black">
                  <a:hueOff val="0"/>
                  <a:satOff val="0"/>
                  <a:lumOff val="0"/>
                  <a:alphaOff val="0"/>
                </a:prstClr>
              </a:solidFill>
              <a:latin typeface="Calibri" panose="020F0502020204030204"/>
              <a:ea typeface="+mn-ea"/>
              <a:cs typeface="+mn-cs"/>
            </a:rPr>
            <a:t>Beneficio</a:t>
          </a:r>
          <a:endParaRPr lang="en-US" sz="2700" b="1" kern="1200" dirty="0">
            <a:solidFill>
              <a:prstClr val="black">
                <a:hueOff val="0"/>
                <a:satOff val="0"/>
                <a:lumOff val="0"/>
                <a:alphaOff val="0"/>
              </a:prstClr>
            </a:solidFill>
            <a:latin typeface="Calibri" panose="020F0502020204030204"/>
            <a:ea typeface="+mn-ea"/>
            <a:cs typeface="+mn-cs"/>
          </a:endParaRPr>
        </a:p>
        <a:p>
          <a:pPr marL="0" lvl="0" indent="0" algn="ctr" defTabSz="1200150">
            <a:lnSpc>
              <a:spcPct val="90000"/>
            </a:lnSpc>
            <a:spcBef>
              <a:spcPct val="0"/>
            </a:spcBef>
            <a:spcAft>
              <a:spcPct val="35000"/>
            </a:spcAft>
            <a:buNone/>
          </a:pPr>
          <a:r>
            <a:rPr lang="en-US" sz="2700" b="1" kern="1200" dirty="0">
              <a:solidFill>
                <a:prstClr val="black">
                  <a:hueOff val="0"/>
                  <a:satOff val="0"/>
                  <a:lumOff val="0"/>
                  <a:alphaOff val="0"/>
                </a:prstClr>
              </a:solidFill>
              <a:latin typeface="Calibri" panose="020F0502020204030204"/>
              <a:ea typeface="+mn-ea"/>
              <a:cs typeface="+mn-cs"/>
            </a:rPr>
            <a:t>Y </a:t>
          </a:r>
        </a:p>
        <a:p>
          <a:pPr marL="0" lvl="0" indent="0" algn="ctr" defTabSz="1200150">
            <a:lnSpc>
              <a:spcPct val="90000"/>
            </a:lnSpc>
            <a:spcBef>
              <a:spcPct val="0"/>
            </a:spcBef>
            <a:spcAft>
              <a:spcPct val="35000"/>
            </a:spcAft>
            <a:buNone/>
          </a:pPr>
          <a:r>
            <a:rPr lang="en-US" sz="2700" b="1" kern="1200" dirty="0" err="1">
              <a:solidFill>
                <a:prstClr val="black">
                  <a:hueOff val="0"/>
                  <a:satOff val="0"/>
                  <a:lumOff val="0"/>
                  <a:alphaOff val="0"/>
                </a:prstClr>
              </a:solidFill>
              <a:latin typeface="Calibri" panose="020F0502020204030204"/>
              <a:ea typeface="+mn-ea"/>
              <a:cs typeface="+mn-cs"/>
            </a:rPr>
            <a:t>Análisis</a:t>
          </a:r>
          <a:r>
            <a:rPr lang="en-US" sz="2700" b="1" kern="1200" dirty="0">
              <a:solidFill>
                <a:prstClr val="black">
                  <a:hueOff val="0"/>
                  <a:satOff val="0"/>
                  <a:lumOff val="0"/>
                  <a:alphaOff val="0"/>
                </a:prstClr>
              </a:solidFill>
              <a:latin typeface="Calibri" panose="020F0502020204030204"/>
              <a:ea typeface="+mn-ea"/>
              <a:cs typeface="+mn-cs"/>
            </a:rPr>
            <a:t> del </a:t>
          </a:r>
          <a:r>
            <a:rPr lang="en-US" sz="2700" b="1" kern="1200" dirty="0" err="1">
              <a:solidFill>
                <a:prstClr val="black">
                  <a:hueOff val="0"/>
                  <a:satOff val="0"/>
                  <a:lumOff val="0"/>
                  <a:alphaOff val="0"/>
                </a:prstClr>
              </a:solidFill>
              <a:latin typeface="Calibri" panose="020F0502020204030204"/>
              <a:ea typeface="+mn-ea"/>
              <a:cs typeface="+mn-cs"/>
            </a:rPr>
            <a:t>Impacto</a:t>
          </a:r>
          <a:r>
            <a:rPr lang="en-US" sz="2700" b="1" kern="1200" dirty="0">
              <a:solidFill>
                <a:prstClr val="black">
                  <a:hueOff val="0"/>
                  <a:satOff val="0"/>
                  <a:lumOff val="0"/>
                  <a:alphaOff val="0"/>
                </a:prstClr>
              </a:solidFill>
              <a:latin typeface="Calibri" panose="020F0502020204030204"/>
              <a:ea typeface="+mn-ea"/>
              <a:cs typeface="+mn-cs"/>
            </a:rPr>
            <a:t> Fiscal</a:t>
          </a:r>
        </a:p>
      </dgm:t>
    </dgm:pt>
    <dgm:pt modelId="{DFF175B7-AFC9-4F3F-B324-A3EE2DB738C2}" type="parTrans" cxnId="{89229D4B-186E-416F-95A1-872E700F4934}">
      <dgm:prSet/>
      <dgm:spPr/>
      <dgm:t>
        <a:bodyPr/>
        <a:lstStyle/>
        <a:p>
          <a:endParaRPr lang="en-US"/>
        </a:p>
      </dgm:t>
    </dgm:pt>
    <dgm:pt modelId="{0AD694B5-6F78-472C-8486-661821101D72}" type="sibTrans" cxnId="{89229D4B-186E-416F-95A1-872E700F4934}">
      <dgm:prSet/>
      <dgm:spPr/>
      <dgm:t>
        <a:bodyPr/>
        <a:lstStyle/>
        <a:p>
          <a:endParaRPr lang="en-US"/>
        </a:p>
      </dgm:t>
    </dgm:pt>
    <dgm:pt modelId="{CDDA0FB9-E039-44C7-B7AF-A3AC2B88D4CC}">
      <dgm:prSet/>
      <dgm:spPr/>
      <dgm:t>
        <a:bodyPr/>
        <a:lstStyle/>
        <a:p>
          <a:r>
            <a:rPr lang="en-US" b="1" dirty="0"/>
            <a:t>Plan de </a:t>
          </a:r>
          <a:r>
            <a:rPr lang="en-US" b="1" dirty="0" err="1"/>
            <a:t>Inversiones</a:t>
          </a:r>
          <a:r>
            <a:rPr lang="en-US" b="1" dirty="0"/>
            <a:t> del Plan D</a:t>
          </a:r>
        </a:p>
      </dgm:t>
    </dgm:pt>
    <dgm:pt modelId="{0AAC618E-C436-4A5C-8258-0CCCAB5C2FB1}" type="parTrans" cxnId="{63F46E42-CA3B-459F-BC1B-B726E775E45E}">
      <dgm:prSet/>
      <dgm:spPr/>
      <dgm:t>
        <a:bodyPr/>
        <a:lstStyle/>
        <a:p>
          <a:endParaRPr lang="en-US"/>
        </a:p>
      </dgm:t>
    </dgm:pt>
    <dgm:pt modelId="{FE859879-B6C9-4264-9F81-96D60EBA2853}" type="sibTrans" cxnId="{63F46E42-CA3B-459F-BC1B-B726E775E45E}">
      <dgm:prSet/>
      <dgm:spPr/>
      <dgm:t>
        <a:bodyPr/>
        <a:lstStyle/>
        <a:p>
          <a:endParaRPr lang="en-US"/>
        </a:p>
      </dgm:t>
    </dgm:pt>
    <dgm:pt modelId="{CE755332-76A0-4533-9ED2-69B811995AF2}">
      <dgm:prSet/>
      <dgm:spPr/>
      <dgm:t>
        <a:bodyPr/>
        <a:lstStyle/>
        <a:p>
          <a:r>
            <a:rPr lang="en-US" b="1" dirty="0"/>
            <a:t>PEN CR 2050 </a:t>
          </a:r>
        </a:p>
      </dgm:t>
    </dgm:pt>
    <dgm:pt modelId="{B88349AC-AB92-41A5-A091-AE694823BD2F}" type="parTrans" cxnId="{DB2BBBD5-4693-47D7-8E11-372903DF9493}">
      <dgm:prSet/>
      <dgm:spPr/>
      <dgm:t>
        <a:bodyPr/>
        <a:lstStyle/>
        <a:p>
          <a:endParaRPr lang="en-US"/>
        </a:p>
      </dgm:t>
    </dgm:pt>
    <dgm:pt modelId="{BF60A470-D22F-4B83-9C66-850118FBBA42}" type="sibTrans" cxnId="{DB2BBBD5-4693-47D7-8E11-372903DF9493}">
      <dgm:prSet/>
      <dgm:spPr/>
      <dgm:t>
        <a:bodyPr/>
        <a:lstStyle/>
        <a:p>
          <a:endParaRPr lang="en-US"/>
        </a:p>
      </dgm:t>
    </dgm:pt>
    <dgm:pt modelId="{8B64EB38-965B-46F5-8518-1F83037B0DFC}">
      <dgm:prSet custT="1"/>
      <dgm:spPr/>
      <dgm:t>
        <a:bodyPr/>
        <a:lstStyle/>
        <a:p>
          <a:pPr marL="0" lvl="0" indent="0" algn="ctr" defTabSz="1289050">
            <a:lnSpc>
              <a:spcPct val="90000"/>
            </a:lnSpc>
            <a:spcBef>
              <a:spcPct val="0"/>
            </a:spcBef>
            <a:spcAft>
              <a:spcPct val="35000"/>
            </a:spcAft>
            <a:buNone/>
          </a:pPr>
          <a:r>
            <a:rPr lang="en-US" sz="2900" b="1" kern="1200" dirty="0">
              <a:solidFill>
                <a:prstClr val="black">
                  <a:hueOff val="0"/>
                  <a:satOff val="0"/>
                  <a:lumOff val="0"/>
                  <a:alphaOff val="0"/>
                </a:prstClr>
              </a:solidFill>
              <a:latin typeface="Calibri" panose="020F0502020204030204"/>
              <a:ea typeface="+mn-ea"/>
              <a:cs typeface="+mn-cs"/>
            </a:rPr>
            <a:t>SINAMECC </a:t>
          </a:r>
        </a:p>
        <a:p>
          <a:pPr marL="0" lvl="0" indent="0" algn="ctr" defTabSz="1289050">
            <a:lnSpc>
              <a:spcPct val="90000"/>
            </a:lnSpc>
            <a:spcBef>
              <a:spcPct val="0"/>
            </a:spcBef>
            <a:spcAft>
              <a:spcPct val="35000"/>
            </a:spcAft>
            <a:buNone/>
          </a:pPr>
          <a:r>
            <a:rPr lang="en-US" sz="2900" b="1" kern="1200" dirty="0">
              <a:solidFill>
                <a:prstClr val="black">
                  <a:hueOff val="0"/>
                  <a:satOff val="0"/>
                  <a:lumOff val="0"/>
                  <a:alphaOff val="0"/>
                </a:prstClr>
              </a:solidFill>
              <a:latin typeface="Calibri" panose="020F0502020204030204"/>
              <a:ea typeface="+mn-ea"/>
              <a:cs typeface="+mn-cs"/>
            </a:rPr>
            <a:t>Sistema de </a:t>
          </a:r>
          <a:r>
            <a:rPr lang="en-US" sz="2900" b="1" kern="1200" dirty="0" err="1">
              <a:solidFill>
                <a:prstClr val="black">
                  <a:hueOff val="0"/>
                  <a:satOff val="0"/>
                  <a:lumOff val="0"/>
                  <a:alphaOff val="0"/>
                </a:prstClr>
              </a:solidFill>
              <a:latin typeface="Calibri" panose="020F0502020204030204"/>
              <a:ea typeface="+mn-ea"/>
              <a:cs typeface="+mn-cs"/>
            </a:rPr>
            <a:t>Seguimiento</a:t>
          </a:r>
          <a:r>
            <a:rPr lang="en-US" sz="2900" b="1" kern="1200" dirty="0">
              <a:solidFill>
                <a:prstClr val="black">
                  <a:hueOff val="0"/>
                  <a:satOff val="0"/>
                  <a:lumOff val="0"/>
                  <a:alphaOff val="0"/>
                </a:prstClr>
              </a:solidFill>
              <a:latin typeface="Calibri" panose="020F0502020204030204"/>
              <a:ea typeface="+mn-ea"/>
              <a:cs typeface="+mn-cs"/>
            </a:rPr>
            <a:t> y </a:t>
          </a:r>
          <a:r>
            <a:rPr lang="en-US" sz="2900" b="1" kern="1200" dirty="0" err="1">
              <a:solidFill>
                <a:prstClr val="black">
                  <a:hueOff val="0"/>
                  <a:satOff val="0"/>
                  <a:lumOff val="0"/>
                  <a:alphaOff val="0"/>
                </a:prstClr>
              </a:solidFill>
              <a:latin typeface="Calibri" panose="020F0502020204030204"/>
              <a:ea typeface="+mn-ea"/>
              <a:cs typeface="+mn-cs"/>
            </a:rPr>
            <a:t>Medición</a:t>
          </a:r>
          <a:r>
            <a:rPr lang="en-US" sz="2900" b="1" kern="1200" dirty="0">
              <a:solidFill>
                <a:prstClr val="black">
                  <a:hueOff val="0"/>
                  <a:satOff val="0"/>
                  <a:lumOff val="0"/>
                  <a:alphaOff val="0"/>
                </a:prstClr>
              </a:solidFill>
              <a:latin typeface="Calibri" panose="020F0502020204030204"/>
              <a:ea typeface="+mn-ea"/>
              <a:cs typeface="+mn-cs"/>
            </a:rPr>
            <a:t> de </a:t>
          </a:r>
          <a:r>
            <a:rPr lang="en-US" sz="2900" b="1" kern="1200" dirty="0" err="1">
              <a:solidFill>
                <a:prstClr val="black">
                  <a:hueOff val="0"/>
                  <a:satOff val="0"/>
                  <a:lumOff val="0"/>
                  <a:alphaOff val="0"/>
                </a:prstClr>
              </a:solidFill>
              <a:latin typeface="Calibri" panose="020F0502020204030204"/>
              <a:ea typeface="+mn-ea"/>
              <a:cs typeface="+mn-cs"/>
            </a:rPr>
            <a:t>Impacto</a:t>
          </a:r>
          <a:r>
            <a:rPr lang="en-US" sz="2900" b="1" kern="1200" dirty="0">
              <a:solidFill>
                <a:prstClr val="black">
                  <a:hueOff val="0"/>
                  <a:satOff val="0"/>
                  <a:lumOff val="0"/>
                  <a:alphaOff val="0"/>
                </a:prstClr>
              </a:solidFill>
              <a:latin typeface="Calibri" panose="020F0502020204030204"/>
              <a:ea typeface="+mn-ea"/>
              <a:cs typeface="+mn-cs"/>
            </a:rPr>
            <a:t> </a:t>
          </a:r>
          <a:r>
            <a:rPr lang="en-US" sz="2900" b="1" kern="1200" dirty="0" err="1">
              <a:solidFill>
                <a:prstClr val="black">
                  <a:hueOff val="0"/>
                  <a:satOff val="0"/>
                  <a:lumOff val="0"/>
                  <a:alphaOff val="0"/>
                </a:prstClr>
              </a:solidFill>
              <a:latin typeface="Calibri" panose="020F0502020204030204"/>
              <a:ea typeface="+mn-ea"/>
              <a:cs typeface="+mn-cs"/>
            </a:rPr>
            <a:t>Políticas</a:t>
          </a:r>
          <a:endParaRPr lang="en-US" sz="2900" b="1" kern="1200" dirty="0">
            <a:solidFill>
              <a:prstClr val="black">
                <a:hueOff val="0"/>
                <a:satOff val="0"/>
                <a:lumOff val="0"/>
                <a:alphaOff val="0"/>
              </a:prstClr>
            </a:solidFill>
            <a:latin typeface="Calibri" panose="020F0502020204030204"/>
            <a:ea typeface="+mn-ea"/>
            <a:cs typeface="+mn-cs"/>
          </a:endParaRPr>
        </a:p>
        <a:p>
          <a:pPr marL="0" lvl="0" indent="0" algn="ctr" defTabSz="1289050">
            <a:lnSpc>
              <a:spcPct val="90000"/>
            </a:lnSpc>
            <a:spcBef>
              <a:spcPct val="0"/>
            </a:spcBef>
            <a:spcAft>
              <a:spcPct val="35000"/>
            </a:spcAft>
            <a:buNone/>
          </a:pPr>
          <a:r>
            <a:rPr lang="en-US" sz="2900" b="1" kern="1200" dirty="0">
              <a:solidFill>
                <a:prstClr val="black">
                  <a:hueOff val="0"/>
                  <a:satOff val="0"/>
                  <a:lumOff val="0"/>
                  <a:alphaOff val="0"/>
                </a:prstClr>
              </a:solidFill>
              <a:latin typeface="Calibri" panose="020F0502020204030204"/>
              <a:ea typeface="+mn-ea"/>
              <a:cs typeface="+mn-cs"/>
            </a:rPr>
            <a:t>CC</a:t>
          </a:r>
        </a:p>
      </dgm:t>
    </dgm:pt>
    <dgm:pt modelId="{7AC29907-E16E-4CE6-8407-67FD309E4D52}" type="parTrans" cxnId="{08AA16DB-1540-4470-B0F7-076043B3925B}">
      <dgm:prSet/>
      <dgm:spPr/>
      <dgm:t>
        <a:bodyPr/>
        <a:lstStyle/>
        <a:p>
          <a:endParaRPr lang="en-US"/>
        </a:p>
      </dgm:t>
    </dgm:pt>
    <dgm:pt modelId="{68CD578F-E2CA-43CB-822E-EF66318B5FAD}" type="sibTrans" cxnId="{08AA16DB-1540-4470-B0F7-076043B3925B}">
      <dgm:prSet/>
      <dgm:spPr/>
      <dgm:t>
        <a:bodyPr/>
        <a:lstStyle/>
        <a:p>
          <a:endParaRPr lang="en-US"/>
        </a:p>
      </dgm:t>
    </dgm:pt>
    <dgm:pt modelId="{AA7F0D70-0F50-4C83-9B5C-F283FEF0D833}" type="pres">
      <dgm:prSet presAssocID="{BCEC46CF-FEDA-4451-9ACD-66F5CB681CF4}" presName="root" presStyleCnt="0">
        <dgm:presLayoutVars>
          <dgm:dir/>
          <dgm:resizeHandles val="exact"/>
        </dgm:presLayoutVars>
      </dgm:prSet>
      <dgm:spPr/>
    </dgm:pt>
    <dgm:pt modelId="{E15FA27E-DA05-4881-9526-C7584D31032A}" type="pres">
      <dgm:prSet presAssocID="{CE631319-CECB-4B02-B942-14A0AD5918A5}" presName="compNode" presStyleCnt="0"/>
      <dgm:spPr/>
    </dgm:pt>
    <dgm:pt modelId="{590EA695-5138-45CB-B83F-170DDFD5AEF0}" type="pres">
      <dgm:prSet presAssocID="{CE631319-CECB-4B02-B942-14A0AD5918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44A2805-F2B0-4A11-A07D-6578CEE970A9}" type="pres">
      <dgm:prSet presAssocID="{CE631319-CECB-4B02-B942-14A0AD5918A5}" presName="spaceRect" presStyleCnt="0"/>
      <dgm:spPr/>
    </dgm:pt>
    <dgm:pt modelId="{0914A408-25AC-450E-839C-863665A325E8}" type="pres">
      <dgm:prSet presAssocID="{CE631319-CECB-4B02-B942-14A0AD5918A5}" presName="textRect" presStyleLbl="revTx" presStyleIdx="0" presStyleCnt="4">
        <dgm:presLayoutVars>
          <dgm:chMax val="1"/>
          <dgm:chPref val="1"/>
        </dgm:presLayoutVars>
      </dgm:prSet>
      <dgm:spPr/>
    </dgm:pt>
    <dgm:pt modelId="{3F4F4EE6-AFA6-4576-B5A1-3C8ECB963650}" type="pres">
      <dgm:prSet presAssocID="{0AD694B5-6F78-472C-8486-661821101D72}" presName="sibTrans" presStyleCnt="0"/>
      <dgm:spPr/>
    </dgm:pt>
    <dgm:pt modelId="{524C8FAA-BC14-4EB1-8B8F-9CE9883CE365}" type="pres">
      <dgm:prSet presAssocID="{CDDA0FB9-E039-44C7-B7AF-A3AC2B88D4CC}" presName="compNode" presStyleCnt="0"/>
      <dgm:spPr/>
    </dgm:pt>
    <dgm:pt modelId="{7BF8416F-C7C5-4209-AF76-EB8A1D7AF2B6}" type="pres">
      <dgm:prSet presAssocID="{CDDA0FB9-E039-44C7-B7AF-A3AC2B88D4C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9CF767A-BFEE-460E-A8CA-3772E170C57F}" type="pres">
      <dgm:prSet presAssocID="{CDDA0FB9-E039-44C7-B7AF-A3AC2B88D4CC}" presName="spaceRect" presStyleCnt="0"/>
      <dgm:spPr/>
    </dgm:pt>
    <dgm:pt modelId="{1E92E545-A587-4A14-B63E-1FA2E105BFD5}" type="pres">
      <dgm:prSet presAssocID="{CDDA0FB9-E039-44C7-B7AF-A3AC2B88D4CC}" presName="textRect" presStyleLbl="revTx" presStyleIdx="1" presStyleCnt="4">
        <dgm:presLayoutVars>
          <dgm:chMax val="1"/>
          <dgm:chPref val="1"/>
        </dgm:presLayoutVars>
      </dgm:prSet>
      <dgm:spPr/>
    </dgm:pt>
    <dgm:pt modelId="{4B29C846-F580-4D81-94B4-C89F3E2D7232}" type="pres">
      <dgm:prSet presAssocID="{FE859879-B6C9-4264-9F81-96D60EBA2853}" presName="sibTrans" presStyleCnt="0"/>
      <dgm:spPr/>
    </dgm:pt>
    <dgm:pt modelId="{F3775900-4377-4F0E-A8A6-7ABA514731DE}" type="pres">
      <dgm:prSet presAssocID="{CE755332-76A0-4533-9ED2-69B811995AF2}" presName="compNode" presStyleCnt="0"/>
      <dgm:spPr/>
    </dgm:pt>
    <dgm:pt modelId="{CAA11EE9-6514-4025-B002-E940184CD8E7}" type="pres">
      <dgm:prSet presAssocID="{CE755332-76A0-4533-9ED2-69B811995A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46F5E344-D693-4291-9A37-ADAA0A728760}" type="pres">
      <dgm:prSet presAssocID="{CE755332-76A0-4533-9ED2-69B811995AF2}" presName="spaceRect" presStyleCnt="0"/>
      <dgm:spPr/>
    </dgm:pt>
    <dgm:pt modelId="{04EEE0E9-E3C9-40D5-903D-4656974907F7}" type="pres">
      <dgm:prSet presAssocID="{CE755332-76A0-4533-9ED2-69B811995AF2}" presName="textRect" presStyleLbl="revTx" presStyleIdx="2" presStyleCnt="4">
        <dgm:presLayoutVars>
          <dgm:chMax val="1"/>
          <dgm:chPref val="1"/>
        </dgm:presLayoutVars>
      </dgm:prSet>
      <dgm:spPr/>
    </dgm:pt>
    <dgm:pt modelId="{DC1CE3D4-FEBC-49A7-81E5-DC7CE7AD4F14}" type="pres">
      <dgm:prSet presAssocID="{BF60A470-D22F-4B83-9C66-850118FBBA42}" presName="sibTrans" presStyleCnt="0"/>
      <dgm:spPr/>
    </dgm:pt>
    <dgm:pt modelId="{FF8B3017-FDCC-4111-8E96-45330B7BAB20}" type="pres">
      <dgm:prSet presAssocID="{8B64EB38-965B-46F5-8518-1F83037B0DFC}" presName="compNode" presStyleCnt="0"/>
      <dgm:spPr/>
    </dgm:pt>
    <dgm:pt modelId="{6668F1DC-8236-4A6B-8FE5-C9FFEFA0F4C7}" type="pres">
      <dgm:prSet presAssocID="{8B64EB38-965B-46F5-8518-1F83037B0D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87647B95-7C84-48A6-8075-51325FAED076}" type="pres">
      <dgm:prSet presAssocID="{8B64EB38-965B-46F5-8518-1F83037B0DFC}" presName="spaceRect" presStyleCnt="0"/>
      <dgm:spPr/>
    </dgm:pt>
    <dgm:pt modelId="{E1A39D30-74B5-449D-8432-59FC5DA33D76}" type="pres">
      <dgm:prSet presAssocID="{8B64EB38-965B-46F5-8518-1F83037B0DFC}" presName="textRect" presStyleLbl="revTx" presStyleIdx="3" presStyleCnt="4">
        <dgm:presLayoutVars>
          <dgm:chMax val="1"/>
          <dgm:chPref val="1"/>
        </dgm:presLayoutVars>
      </dgm:prSet>
      <dgm:spPr/>
    </dgm:pt>
  </dgm:ptLst>
  <dgm:cxnLst>
    <dgm:cxn modelId="{E7339235-F4F1-4DFA-9551-47BDF0847B87}" type="presOf" srcId="{BCEC46CF-FEDA-4451-9ACD-66F5CB681CF4}" destId="{AA7F0D70-0F50-4C83-9B5C-F283FEF0D833}" srcOrd="0" destOrd="0" presId="urn:microsoft.com/office/officeart/2018/2/layout/IconLabelList"/>
    <dgm:cxn modelId="{63F46E42-CA3B-459F-BC1B-B726E775E45E}" srcId="{BCEC46CF-FEDA-4451-9ACD-66F5CB681CF4}" destId="{CDDA0FB9-E039-44C7-B7AF-A3AC2B88D4CC}" srcOrd="1" destOrd="0" parTransId="{0AAC618E-C436-4A5C-8258-0CCCAB5C2FB1}" sibTransId="{FE859879-B6C9-4264-9F81-96D60EBA2853}"/>
    <dgm:cxn modelId="{89229D4B-186E-416F-95A1-872E700F4934}" srcId="{BCEC46CF-FEDA-4451-9ACD-66F5CB681CF4}" destId="{CE631319-CECB-4B02-B942-14A0AD5918A5}" srcOrd="0" destOrd="0" parTransId="{DFF175B7-AFC9-4F3F-B324-A3EE2DB738C2}" sibTransId="{0AD694B5-6F78-472C-8486-661821101D72}"/>
    <dgm:cxn modelId="{0F4F7DBA-A453-42D8-B0BD-0187E78D65B7}" type="presOf" srcId="{CE755332-76A0-4533-9ED2-69B811995AF2}" destId="{04EEE0E9-E3C9-40D5-903D-4656974907F7}" srcOrd="0" destOrd="0" presId="urn:microsoft.com/office/officeart/2018/2/layout/IconLabelList"/>
    <dgm:cxn modelId="{D6D868CC-C996-4287-AD4F-523D3192C7E3}" type="presOf" srcId="{CE631319-CECB-4B02-B942-14A0AD5918A5}" destId="{0914A408-25AC-450E-839C-863665A325E8}" srcOrd="0" destOrd="0" presId="urn:microsoft.com/office/officeart/2018/2/layout/IconLabelList"/>
    <dgm:cxn modelId="{DB2BBBD5-4693-47D7-8E11-372903DF9493}" srcId="{BCEC46CF-FEDA-4451-9ACD-66F5CB681CF4}" destId="{CE755332-76A0-4533-9ED2-69B811995AF2}" srcOrd="2" destOrd="0" parTransId="{B88349AC-AB92-41A5-A091-AE694823BD2F}" sibTransId="{BF60A470-D22F-4B83-9C66-850118FBBA42}"/>
    <dgm:cxn modelId="{08AA16DB-1540-4470-B0F7-076043B3925B}" srcId="{BCEC46CF-FEDA-4451-9ACD-66F5CB681CF4}" destId="{8B64EB38-965B-46F5-8518-1F83037B0DFC}" srcOrd="3" destOrd="0" parTransId="{7AC29907-E16E-4CE6-8407-67FD309E4D52}" sibTransId="{68CD578F-E2CA-43CB-822E-EF66318B5FAD}"/>
    <dgm:cxn modelId="{D68465DE-EBF4-41E2-A85E-12F8B68B235A}" type="presOf" srcId="{8B64EB38-965B-46F5-8518-1F83037B0DFC}" destId="{E1A39D30-74B5-449D-8432-59FC5DA33D76}" srcOrd="0" destOrd="0" presId="urn:microsoft.com/office/officeart/2018/2/layout/IconLabelList"/>
    <dgm:cxn modelId="{6C979DEE-C19B-4B35-9596-53AC46533420}" type="presOf" srcId="{CDDA0FB9-E039-44C7-B7AF-A3AC2B88D4CC}" destId="{1E92E545-A587-4A14-B63E-1FA2E105BFD5}" srcOrd="0" destOrd="0" presId="urn:microsoft.com/office/officeart/2018/2/layout/IconLabelList"/>
    <dgm:cxn modelId="{E132934F-4192-480D-BC8F-891AD5185BA9}" type="presParOf" srcId="{AA7F0D70-0F50-4C83-9B5C-F283FEF0D833}" destId="{E15FA27E-DA05-4881-9526-C7584D31032A}" srcOrd="0" destOrd="0" presId="urn:microsoft.com/office/officeart/2018/2/layout/IconLabelList"/>
    <dgm:cxn modelId="{2379CD0C-25B8-4C8F-A5F4-D5EBF482CB36}" type="presParOf" srcId="{E15FA27E-DA05-4881-9526-C7584D31032A}" destId="{590EA695-5138-45CB-B83F-170DDFD5AEF0}" srcOrd="0" destOrd="0" presId="urn:microsoft.com/office/officeart/2018/2/layout/IconLabelList"/>
    <dgm:cxn modelId="{0ABA825F-B058-4D97-B04F-A02DC0700A65}" type="presParOf" srcId="{E15FA27E-DA05-4881-9526-C7584D31032A}" destId="{544A2805-F2B0-4A11-A07D-6578CEE970A9}" srcOrd="1" destOrd="0" presId="urn:microsoft.com/office/officeart/2018/2/layout/IconLabelList"/>
    <dgm:cxn modelId="{F107A23B-0972-438A-B610-9CBAC32CDE9C}" type="presParOf" srcId="{E15FA27E-DA05-4881-9526-C7584D31032A}" destId="{0914A408-25AC-450E-839C-863665A325E8}" srcOrd="2" destOrd="0" presId="urn:microsoft.com/office/officeart/2018/2/layout/IconLabelList"/>
    <dgm:cxn modelId="{468238E4-741C-49C8-98CE-F9B37E3561DD}" type="presParOf" srcId="{AA7F0D70-0F50-4C83-9B5C-F283FEF0D833}" destId="{3F4F4EE6-AFA6-4576-B5A1-3C8ECB963650}" srcOrd="1" destOrd="0" presId="urn:microsoft.com/office/officeart/2018/2/layout/IconLabelList"/>
    <dgm:cxn modelId="{A10F9AC3-FB6E-484E-993A-379BA8B51226}" type="presParOf" srcId="{AA7F0D70-0F50-4C83-9B5C-F283FEF0D833}" destId="{524C8FAA-BC14-4EB1-8B8F-9CE9883CE365}" srcOrd="2" destOrd="0" presId="urn:microsoft.com/office/officeart/2018/2/layout/IconLabelList"/>
    <dgm:cxn modelId="{58751CE6-1302-4819-AE42-87E0754C5D9D}" type="presParOf" srcId="{524C8FAA-BC14-4EB1-8B8F-9CE9883CE365}" destId="{7BF8416F-C7C5-4209-AF76-EB8A1D7AF2B6}" srcOrd="0" destOrd="0" presId="urn:microsoft.com/office/officeart/2018/2/layout/IconLabelList"/>
    <dgm:cxn modelId="{9C7F191A-3FF2-4DD7-8350-371FAE3ED6EC}" type="presParOf" srcId="{524C8FAA-BC14-4EB1-8B8F-9CE9883CE365}" destId="{99CF767A-BFEE-460E-A8CA-3772E170C57F}" srcOrd="1" destOrd="0" presId="urn:microsoft.com/office/officeart/2018/2/layout/IconLabelList"/>
    <dgm:cxn modelId="{A5D33163-9DE5-4A79-88F3-DF7128086A6A}" type="presParOf" srcId="{524C8FAA-BC14-4EB1-8B8F-9CE9883CE365}" destId="{1E92E545-A587-4A14-B63E-1FA2E105BFD5}" srcOrd="2" destOrd="0" presId="urn:microsoft.com/office/officeart/2018/2/layout/IconLabelList"/>
    <dgm:cxn modelId="{F4E72696-BACB-4747-AD6F-E6D315C0A7C6}" type="presParOf" srcId="{AA7F0D70-0F50-4C83-9B5C-F283FEF0D833}" destId="{4B29C846-F580-4D81-94B4-C89F3E2D7232}" srcOrd="3" destOrd="0" presId="urn:microsoft.com/office/officeart/2018/2/layout/IconLabelList"/>
    <dgm:cxn modelId="{B800863C-5630-41A9-8549-13082698FF7A}" type="presParOf" srcId="{AA7F0D70-0F50-4C83-9B5C-F283FEF0D833}" destId="{F3775900-4377-4F0E-A8A6-7ABA514731DE}" srcOrd="4" destOrd="0" presId="urn:microsoft.com/office/officeart/2018/2/layout/IconLabelList"/>
    <dgm:cxn modelId="{270E2919-1C52-4D50-B37E-BE70343FB446}" type="presParOf" srcId="{F3775900-4377-4F0E-A8A6-7ABA514731DE}" destId="{CAA11EE9-6514-4025-B002-E940184CD8E7}" srcOrd="0" destOrd="0" presId="urn:microsoft.com/office/officeart/2018/2/layout/IconLabelList"/>
    <dgm:cxn modelId="{84ED0A99-1780-44BF-A76C-C84A99F9D96D}" type="presParOf" srcId="{F3775900-4377-4F0E-A8A6-7ABA514731DE}" destId="{46F5E344-D693-4291-9A37-ADAA0A728760}" srcOrd="1" destOrd="0" presId="urn:microsoft.com/office/officeart/2018/2/layout/IconLabelList"/>
    <dgm:cxn modelId="{A3976846-DD83-430A-AE82-8CE1CAEE6D62}" type="presParOf" srcId="{F3775900-4377-4F0E-A8A6-7ABA514731DE}" destId="{04EEE0E9-E3C9-40D5-903D-4656974907F7}" srcOrd="2" destOrd="0" presId="urn:microsoft.com/office/officeart/2018/2/layout/IconLabelList"/>
    <dgm:cxn modelId="{805B8C00-ECF5-452C-93AE-FE3ACC8FFC15}" type="presParOf" srcId="{AA7F0D70-0F50-4C83-9B5C-F283FEF0D833}" destId="{DC1CE3D4-FEBC-49A7-81E5-DC7CE7AD4F14}" srcOrd="5" destOrd="0" presId="urn:microsoft.com/office/officeart/2018/2/layout/IconLabelList"/>
    <dgm:cxn modelId="{22189AD3-23DE-4200-AC22-DA9647091E2F}" type="presParOf" srcId="{AA7F0D70-0F50-4C83-9B5C-F283FEF0D833}" destId="{FF8B3017-FDCC-4111-8E96-45330B7BAB20}" srcOrd="6" destOrd="0" presId="urn:microsoft.com/office/officeart/2018/2/layout/IconLabelList"/>
    <dgm:cxn modelId="{7BE4C068-45E5-4124-85F1-4DD4ED76E993}" type="presParOf" srcId="{FF8B3017-FDCC-4111-8E96-45330B7BAB20}" destId="{6668F1DC-8236-4A6B-8FE5-C9FFEFA0F4C7}" srcOrd="0" destOrd="0" presId="urn:microsoft.com/office/officeart/2018/2/layout/IconLabelList"/>
    <dgm:cxn modelId="{C3969A81-6D90-41E6-AD1B-E8BD6092ED93}" type="presParOf" srcId="{FF8B3017-FDCC-4111-8E96-45330B7BAB20}" destId="{87647B95-7C84-48A6-8075-51325FAED076}" srcOrd="1" destOrd="0" presId="urn:microsoft.com/office/officeart/2018/2/layout/IconLabelList"/>
    <dgm:cxn modelId="{97AFDAC0-0CB0-4024-B881-7DBB8286C483}" type="presParOf" srcId="{FF8B3017-FDCC-4111-8E96-45330B7BAB20}" destId="{E1A39D30-74B5-449D-8432-59FC5DA33D76}"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A695-5138-45CB-B83F-170DDFD5AEF0}">
      <dsp:nvSpPr>
        <dsp:cNvPr id="0" name=""/>
        <dsp:cNvSpPr/>
      </dsp:nvSpPr>
      <dsp:spPr>
        <a:xfrm>
          <a:off x="575906" y="352436"/>
          <a:ext cx="914480" cy="914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4A408-25AC-450E-839C-863665A325E8}">
      <dsp:nvSpPr>
        <dsp:cNvPr id="0" name=""/>
        <dsp:cNvSpPr/>
      </dsp:nvSpPr>
      <dsp:spPr>
        <a:xfrm>
          <a:off x="17057" y="1987002"/>
          <a:ext cx="2032178" cy="316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b="1" kern="1200" dirty="0" err="1">
              <a:solidFill>
                <a:prstClr val="black">
                  <a:hueOff val="0"/>
                  <a:satOff val="0"/>
                  <a:lumOff val="0"/>
                  <a:alphaOff val="0"/>
                </a:prstClr>
              </a:solidFill>
              <a:latin typeface="Calibri" panose="020F0502020204030204"/>
              <a:ea typeface="+mn-ea"/>
              <a:cs typeface="+mn-cs"/>
            </a:rPr>
            <a:t>Estudio</a:t>
          </a:r>
          <a:r>
            <a:rPr lang="en-US" sz="2700" b="1" kern="1200" dirty="0">
              <a:solidFill>
                <a:prstClr val="black">
                  <a:hueOff val="0"/>
                  <a:satOff val="0"/>
                  <a:lumOff val="0"/>
                  <a:alphaOff val="0"/>
                </a:prstClr>
              </a:solidFill>
              <a:latin typeface="Calibri" panose="020F0502020204030204"/>
              <a:ea typeface="+mn-ea"/>
              <a:cs typeface="+mn-cs"/>
            </a:rPr>
            <a:t> de </a:t>
          </a:r>
          <a:r>
            <a:rPr lang="en-US" sz="2700" b="1" kern="1200" dirty="0" err="1">
              <a:solidFill>
                <a:prstClr val="black">
                  <a:hueOff val="0"/>
                  <a:satOff val="0"/>
                  <a:lumOff val="0"/>
                  <a:alphaOff val="0"/>
                </a:prstClr>
              </a:solidFill>
              <a:latin typeface="Calibri" panose="020F0502020204030204"/>
              <a:ea typeface="+mn-ea"/>
              <a:cs typeface="+mn-cs"/>
            </a:rPr>
            <a:t>Costo</a:t>
          </a:r>
          <a:r>
            <a:rPr lang="en-US" sz="2700" b="1" kern="1200" dirty="0">
              <a:solidFill>
                <a:prstClr val="black">
                  <a:hueOff val="0"/>
                  <a:satOff val="0"/>
                  <a:lumOff val="0"/>
                  <a:alphaOff val="0"/>
                </a:prstClr>
              </a:solidFill>
              <a:latin typeface="Calibri" panose="020F0502020204030204"/>
              <a:ea typeface="+mn-ea"/>
              <a:cs typeface="+mn-cs"/>
            </a:rPr>
            <a:t> </a:t>
          </a:r>
          <a:r>
            <a:rPr lang="en-US" sz="2700" b="1" kern="1200" dirty="0" err="1">
              <a:solidFill>
                <a:prstClr val="black">
                  <a:hueOff val="0"/>
                  <a:satOff val="0"/>
                  <a:lumOff val="0"/>
                  <a:alphaOff val="0"/>
                </a:prstClr>
              </a:solidFill>
              <a:latin typeface="Calibri" panose="020F0502020204030204"/>
              <a:ea typeface="+mn-ea"/>
              <a:cs typeface="+mn-cs"/>
            </a:rPr>
            <a:t>Beneficio</a:t>
          </a:r>
          <a:endParaRPr lang="en-US" sz="2700" b="1" kern="1200" dirty="0">
            <a:solidFill>
              <a:prstClr val="black">
                <a:hueOff val="0"/>
                <a:satOff val="0"/>
                <a:lumOff val="0"/>
                <a:alphaOff val="0"/>
              </a:prstClr>
            </a:solidFill>
            <a:latin typeface="Calibri" panose="020F0502020204030204"/>
            <a:ea typeface="+mn-ea"/>
            <a:cs typeface="+mn-cs"/>
          </a:endParaRPr>
        </a:p>
        <a:p>
          <a:pPr marL="0" lvl="0" indent="0" algn="ctr" defTabSz="1200150">
            <a:lnSpc>
              <a:spcPct val="90000"/>
            </a:lnSpc>
            <a:spcBef>
              <a:spcPct val="0"/>
            </a:spcBef>
            <a:spcAft>
              <a:spcPct val="35000"/>
            </a:spcAft>
            <a:buNone/>
          </a:pPr>
          <a:r>
            <a:rPr lang="en-US" sz="2700" b="1" kern="1200" dirty="0">
              <a:solidFill>
                <a:prstClr val="black">
                  <a:hueOff val="0"/>
                  <a:satOff val="0"/>
                  <a:lumOff val="0"/>
                  <a:alphaOff val="0"/>
                </a:prstClr>
              </a:solidFill>
              <a:latin typeface="Calibri" panose="020F0502020204030204"/>
              <a:ea typeface="+mn-ea"/>
              <a:cs typeface="+mn-cs"/>
            </a:rPr>
            <a:t>Y </a:t>
          </a:r>
        </a:p>
        <a:p>
          <a:pPr marL="0" lvl="0" indent="0" algn="ctr" defTabSz="1200150">
            <a:lnSpc>
              <a:spcPct val="90000"/>
            </a:lnSpc>
            <a:spcBef>
              <a:spcPct val="0"/>
            </a:spcBef>
            <a:spcAft>
              <a:spcPct val="35000"/>
            </a:spcAft>
            <a:buNone/>
          </a:pPr>
          <a:r>
            <a:rPr lang="en-US" sz="2700" b="1" kern="1200" dirty="0" err="1">
              <a:solidFill>
                <a:prstClr val="black">
                  <a:hueOff val="0"/>
                  <a:satOff val="0"/>
                  <a:lumOff val="0"/>
                  <a:alphaOff val="0"/>
                </a:prstClr>
              </a:solidFill>
              <a:latin typeface="Calibri" panose="020F0502020204030204"/>
              <a:ea typeface="+mn-ea"/>
              <a:cs typeface="+mn-cs"/>
            </a:rPr>
            <a:t>Análisis</a:t>
          </a:r>
          <a:r>
            <a:rPr lang="en-US" sz="2700" b="1" kern="1200" dirty="0">
              <a:solidFill>
                <a:prstClr val="black">
                  <a:hueOff val="0"/>
                  <a:satOff val="0"/>
                  <a:lumOff val="0"/>
                  <a:alphaOff val="0"/>
                </a:prstClr>
              </a:solidFill>
              <a:latin typeface="Calibri" panose="020F0502020204030204"/>
              <a:ea typeface="+mn-ea"/>
              <a:cs typeface="+mn-cs"/>
            </a:rPr>
            <a:t> del </a:t>
          </a:r>
          <a:r>
            <a:rPr lang="en-US" sz="2700" b="1" kern="1200" dirty="0" err="1">
              <a:solidFill>
                <a:prstClr val="black">
                  <a:hueOff val="0"/>
                  <a:satOff val="0"/>
                  <a:lumOff val="0"/>
                  <a:alphaOff val="0"/>
                </a:prstClr>
              </a:solidFill>
              <a:latin typeface="Calibri" panose="020F0502020204030204"/>
              <a:ea typeface="+mn-ea"/>
              <a:cs typeface="+mn-cs"/>
            </a:rPr>
            <a:t>Impacto</a:t>
          </a:r>
          <a:r>
            <a:rPr lang="en-US" sz="2700" b="1" kern="1200" dirty="0">
              <a:solidFill>
                <a:prstClr val="black">
                  <a:hueOff val="0"/>
                  <a:satOff val="0"/>
                  <a:lumOff val="0"/>
                  <a:alphaOff val="0"/>
                </a:prstClr>
              </a:solidFill>
              <a:latin typeface="Calibri" panose="020F0502020204030204"/>
              <a:ea typeface="+mn-ea"/>
              <a:cs typeface="+mn-cs"/>
            </a:rPr>
            <a:t> Fiscal</a:t>
          </a:r>
        </a:p>
      </dsp:txBody>
      <dsp:txXfrm>
        <a:off x="17057" y="1987002"/>
        <a:ext cx="2032178" cy="3165249"/>
      </dsp:txXfrm>
    </dsp:sp>
    <dsp:sp modelId="{7BF8416F-C7C5-4209-AF76-EB8A1D7AF2B6}">
      <dsp:nvSpPr>
        <dsp:cNvPr id="0" name=""/>
        <dsp:cNvSpPr/>
      </dsp:nvSpPr>
      <dsp:spPr>
        <a:xfrm>
          <a:off x="2963717" y="352436"/>
          <a:ext cx="914480" cy="914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92E545-A587-4A14-B63E-1FA2E105BFD5}">
      <dsp:nvSpPr>
        <dsp:cNvPr id="0" name=""/>
        <dsp:cNvSpPr/>
      </dsp:nvSpPr>
      <dsp:spPr>
        <a:xfrm>
          <a:off x="2404867" y="1987002"/>
          <a:ext cx="2032178" cy="316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pPr>
          <a:r>
            <a:rPr lang="en-US" sz="3300" b="1" kern="1200" dirty="0"/>
            <a:t>Plan de </a:t>
          </a:r>
          <a:r>
            <a:rPr lang="en-US" sz="3300" b="1" kern="1200" dirty="0" err="1"/>
            <a:t>Inversiones</a:t>
          </a:r>
          <a:r>
            <a:rPr lang="en-US" sz="3300" b="1" kern="1200" dirty="0"/>
            <a:t> del Plan D</a:t>
          </a:r>
        </a:p>
      </dsp:txBody>
      <dsp:txXfrm>
        <a:off x="2404867" y="1987002"/>
        <a:ext cx="2032178" cy="3165249"/>
      </dsp:txXfrm>
    </dsp:sp>
    <dsp:sp modelId="{CAA11EE9-6514-4025-B002-E940184CD8E7}">
      <dsp:nvSpPr>
        <dsp:cNvPr id="0" name=""/>
        <dsp:cNvSpPr/>
      </dsp:nvSpPr>
      <dsp:spPr>
        <a:xfrm>
          <a:off x="5351527" y="352436"/>
          <a:ext cx="914480" cy="914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EE0E9-E3C9-40D5-903D-4656974907F7}">
      <dsp:nvSpPr>
        <dsp:cNvPr id="0" name=""/>
        <dsp:cNvSpPr/>
      </dsp:nvSpPr>
      <dsp:spPr>
        <a:xfrm>
          <a:off x="4792678" y="1987002"/>
          <a:ext cx="2032178" cy="316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pPr>
          <a:r>
            <a:rPr lang="en-US" sz="3300" b="1" kern="1200" dirty="0"/>
            <a:t>PEN CR 2050 </a:t>
          </a:r>
        </a:p>
      </dsp:txBody>
      <dsp:txXfrm>
        <a:off x="4792678" y="1987002"/>
        <a:ext cx="2032178" cy="3165249"/>
      </dsp:txXfrm>
    </dsp:sp>
    <dsp:sp modelId="{6668F1DC-8236-4A6B-8FE5-C9FFEFA0F4C7}">
      <dsp:nvSpPr>
        <dsp:cNvPr id="0" name=""/>
        <dsp:cNvSpPr/>
      </dsp:nvSpPr>
      <dsp:spPr>
        <a:xfrm>
          <a:off x="7739337" y="352436"/>
          <a:ext cx="914480" cy="914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A39D30-74B5-449D-8432-59FC5DA33D76}">
      <dsp:nvSpPr>
        <dsp:cNvPr id="0" name=""/>
        <dsp:cNvSpPr/>
      </dsp:nvSpPr>
      <dsp:spPr>
        <a:xfrm>
          <a:off x="7180488" y="1987002"/>
          <a:ext cx="2032178" cy="316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US" sz="2900" b="1" kern="1200" dirty="0">
              <a:solidFill>
                <a:prstClr val="black">
                  <a:hueOff val="0"/>
                  <a:satOff val="0"/>
                  <a:lumOff val="0"/>
                  <a:alphaOff val="0"/>
                </a:prstClr>
              </a:solidFill>
              <a:latin typeface="Calibri" panose="020F0502020204030204"/>
              <a:ea typeface="+mn-ea"/>
              <a:cs typeface="+mn-cs"/>
            </a:rPr>
            <a:t>SINAMECC </a:t>
          </a:r>
        </a:p>
        <a:p>
          <a:pPr marL="0" lvl="0" indent="0" algn="ctr" defTabSz="1289050">
            <a:lnSpc>
              <a:spcPct val="90000"/>
            </a:lnSpc>
            <a:spcBef>
              <a:spcPct val="0"/>
            </a:spcBef>
            <a:spcAft>
              <a:spcPct val="35000"/>
            </a:spcAft>
            <a:buNone/>
          </a:pPr>
          <a:r>
            <a:rPr lang="en-US" sz="2900" b="1" kern="1200" dirty="0">
              <a:solidFill>
                <a:prstClr val="black">
                  <a:hueOff val="0"/>
                  <a:satOff val="0"/>
                  <a:lumOff val="0"/>
                  <a:alphaOff val="0"/>
                </a:prstClr>
              </a:solidFill>
              <a:latin typeface="Calibri" panose="020F0502020204030204"/>
              <a:ea typeface="+mn-ea"/>
              <a:cs typeface="+mn-cs"/>
            </a:rPr>
            <a:t>Sistema de </a:t>
          </a:r>
          <a:r>
            <a:rPr lang="en-US" sz="2900" b="1" kern="1200" dirty="0" err="1">
              <a:solidFill>
                <a:prstClr val="black">
                  <a:hueOff val="0"/>
                  <a:satOff val="0"/>
                  <a:lumOff val="0"/>
                  <a:alphaOff val="0"/>
                </a:prstClr>
              </a:solidFill>
              <a:latin typeface="Calibri" panose="020F0502020204030204"/>
              <a:ea typeface="+mn-ea"/>
              <a:cs typeface="+mn-cs"/>
            </a:rPr>
            <a:t>Seguimiento</a:t>
          </a:r>
          <a:r>
            <a:rPr lang="en-US" sz="2900" b="1" kern="1200" dirty="0">
              <a:solidFill>
                <a:prstClr val="black">
                  <a:hueOff val="0"/>
                  <a:satOff val="0"/>
                  <a:lumOff val="0"/>
                  <a:alphaOff val="0"/>
                </a:prstClr>
              </a:solidFill>
              <a:latin typeface="Calibri" panose="020F0502020204030204"/>
              <a:ea typeface="+mn-ea"/>
              <a:cs typeface="+mn-cs"/>
            </a:rPr>
            <a:t> y </a:t>
          </a:r>
          <a:r>
            <a:rPr lang="en-US" sz="2900" b="1" kern="1200" dirty="0" err="1">
              <a:solidFill>
                <a:prstClr val="black">
                  <a:hueOff val="0"/>
                  <a:satOff val="0"/>
                  <a:lumOff val="0"/>
                  <a:alphaOff val="0"/>
                </a:prstClr>
              </a:solidFill>
              <a:latin typeface="Calibri" panose="020F0502020204030204"/>
              <a:ea typeface="+mn-ea"/>
              <a:cs typeface="+mn-cs"/>
            </a:rPr>
            <a:t>Medición</a:t>
          </a:r>
          <a:r>
            <a:rPr lang="en-US" sz="2900" b="1" kern="1200" dirty="0">
              <a:solidFill>
                <a:prstClr val="black">
                  <a:hueOff val="0"/>
                  <a:satOff val="0"/>
                  <a:lumOff val="0"/>
                  <a:alphaOff val="0"/>
                </a:prstClr>
              </a:solidFill>
              <a:latin typeface="Calibri" panose="020F0502020204030204"/>
              <a:ea typeface="+mn-ea"/>
              <a:cs typeface="+mn-cs"/>
            </a:rPr>
            <a:t> de </a:t>
          </a:r>
          <a:r>
            <a:rPr lang="en-US" sz="2900" b="1" kern="1200" dirty="0" err="1">
              <a:solidFill>
                <a:prstClr val="black">
                  <a:hueOff val="0"/>
                  <a:satOff val="0"/>
                  <a:lumOff val="0"/>
                  <a:alphaOff val="0"/>
                </a:prstClr>
              </a:solidFill>
              <a:latin typeface="Calibri" panose="020F0502020204030204"/>
              <a:ea typeface="+mn-ea"/>
              <a:cs typeface="+mn-cs"/>
            </a:rPr>
            <a:t>Impacto</a:t>
          </a:r>
          <a:r>
            <a:rPr lang="en-US" sz="2900" b="1" kern="1200" dirty="0">
              <a:solidFill>
                <a:prstClr val="black">
                  <a:hueOff val="0"/>
                  <a:satOff val="0"/>
                  <a:lumOff val="0"/>
                  <a:alphaOff val="0"/>
                </a:prstClr>
              </a:solidFill>
              <a:latin typeface="Calibri" panose="020F0502020204030204"/>
              <a:ea typeface="+mn-ea"/>
              <a:cs typeface="+mn-cs"/>
            </a:rPr>
            <a:t> </a:t>
          </a:r>
          <a:r>
            <a:rPr lang="en-US" sz="2900" b="1" kern="1200" dirty="0" err="1">
              <a:solidFill>
                <a:prstClr val="black">
                  <a:hueOff val="0"/>
                  <a:satOff val="0"/>
                  <a:lumOff val="0"/>
                  <a:alphaOff val="0"/>
                </a:prstClr>
              </a:solidFill>
              <a:latin typeface="Calibri" panose="020F0502020204030204"/>
              <a:ea typeface="+mn-ea"/>
              <a:cs typeface="+mn-cs"/>
            </a:rPr>
            <a:t>Políticas</a:t>
          </a:r>
          <a:endParaRPr lang="en-US" sz="2900" b="1" kern="1200" dirty="0">
            <a:solidFill>
              <a:prstClr val="black">
                <a:hueOff val="0"/>
                <a:satOff val="0"/>
                <a:lumOff val="0"/>
                <a:alphaOff val="0"/>
              </a:prstClr>
            </a:solidFill>
            <a:latin typeface="Calibri" panose="020F0502020204030204"/>
            <a:ea typeface="+mn-ea"/>
            <a:cs typeface="+mn-cs"/>
          </a:endParaRPr>
        </a:p>
        <a:p>
          <a:pPr marL="0" lvl="0" indent="0" algn="ctr" defTabSz="1289050">
            <a:lnSpc>
              <a:spcPct val="90000"/>
            </a:lnSpc>
            <a:spcBef>
              <a:spcPct val="0"/>
            </a:spcBef>
            <a:spcAft>
              <a:spcPct val="35000"/>
            </a:spcAft>
            <a:buNone/>
          </a:pPr>
          <a:r>
            <a:rPr lang="en-US" sz="2900" b="1" kern="1200" dirty="0">
              <a:solidFill>
                <a:prstClr val="black">
                  <a:hueOff val="0"/>
                  <a:satOff val="0"/>
                  <a:lumOff val="0"/>
                  <a:alphaOff val="0"/>
                </a:prstClr>
              </a:solidFill>
              <a:latin typeface="Calibri" panose="020F0502020204030204"/>
              <a:ea typeface="+mn-ea"/>
              <a:cs typeface="+mn-cs"/>
            </a:rPr>
            <a:t>CC</a:t>
          </a:r>
        </a:p>
      </dsp:txBody>
      <dsp:txXfrm>
        <a:off x="7180488" y="1987002"/>
        <a:ext cx="2032178" cy="316524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45625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D9798D-C4E3-430D-84BF-59CECB7AF0E7}"/>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3" name="Marcador de pie de página 2">
            <a:extLst>
              <a:ext uri="{FF2B5EF4-FFF2-40B4-BE49-F238E27FC236}">
                <a16:creationId xmlns:a16="http://schemas.microsoft.com/office/drawing/2014/main" id="{B9B7F8FF-46D2-440A-B18F-AB396114AE5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DB7E153-69CF-4F00-948C-EBF0871CF93E}"/>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268469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093C5-899B-47DE-B404-33348E36B3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C15C2C9-3704-45D5-B548-5558833E4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74D72FA-6545-49CA-B7D8-13E25D85D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6AE1E7-7D2B-4142-BBFF-F6D7A5DD9A88}"/>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6" name="Marcador de pie de página 5">
            <a:extLst>
              <a:ext uri="{FF2B5EF4-FFF2-40B4-BE49-F238E27FC236}">
                <a16:creationId xmlns:a16="http://schemas.microsoft.com/office/drawing/2014/main" id="{19C39AF6-2AAD-4CB3-9244-3F24FB94E33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CF14723-C595-4B35-9071-C379F8BD61B2}"/>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118324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821DE-DB6A-4A03-852C-1148D4B8E9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0B28884-3F5A-4354-8BCE-2875A57DE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1D0D724-673B-46B8-86DC-7F04D8452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AD28CE-CE58-441A-8766-49266AF74655}"/>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6" name="Marcador de pie de página 5">
            <a:extLst>
              <a:ext uri="{FF2B5EF4-FFF2-40B4-BE49-F238E27FC236}">
                <a16:creationId xmlns:a16="http://schemas.microsoft.com/office/drawing/2014/main" id="{694EBC0D-84B3-4B77-B6D6-497316A3CDC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F7B55EB-0ED4-4193-A91B-AEC066064AE6}"/>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152426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C8A3A-0726-40E3-8319-E2BBB188151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380AA8A-8A66-42DA-9547-98BC0EF38E8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5F071B6-7BD4-47A0-8CC3-AC3FFA800AFE}"/>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5" name="Marcador de pie de página 4">
            <a:extLst>
              <a:ext uri="{FF2B5EF4-FFF2-40B4-BE49-F238E27FC236}">
                <a16:creationId xmlns:a16="http://schemas.microsoft.com/office/drawing/2014/main" id="{F3377083-24E9-4061-82EE-0984FDCDB5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7C269E-6FC9-48DD-ADDD-E200CFCD48B1}"/>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159174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68C9B6-1A85-4420-876C-42C829F165F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5F0E34B-11E8-413C-BC08-D81E0C1E561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131135A-0A45-4CE6-AE85-70F63D7B9E52}"/>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5" name="Marcador de pie de página 4">
            <a:extLst>
              <a:ext uri="{FF2B5EF4-FFF2-40B4-BE49-F238E27FC236}">
                <a16:creationId xmlns:a16="http://schemas.microsoft.com/office/drawing/2014/main" id="{D34183C3-058D-4F59-A715-F0C97CBD50D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3597392-C8D6-4710-8C47-221C10F58B61}"/>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3065070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79027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1556" y="5938464"/>
            <a:ext cx="694198" cy="777306"/>
          </a:xfrm>
          <a:prstGeom prst="rect">
            <a:avLst/>
          </a:prstGeom>
        </p:spPr>
      </p:pic>
    </p:spTree>
    <p:extLst>
      <p:ext uri="{BB962C8B-B14F-4D97-AF65-F5344CB8AC3E}">
        <p14:creationId xmlns:p14="http://schemas.microsoft.com/office/powerpoint/2010/main" val="349133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1556" y="5938464"/>
            <a:ext cx="694198" cy="777306"/>
          </a:xfrm>
          <a:prstGeom prst="rect">
            <a:avLst/>
          </a:prstGeom>
        </p:spPr>
      </p:pic>
    </p:spTree>
    <p:extLst>
      <p:ext uri="{BB962C8B-B14F-4D97-AF65-F5344CB8AC3E}">
        <p14:creationId xmlns:p14="http://schemas.microsoft.com/office/powerpoint/2010/main" val="98396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Drag picture to placeholder or click icon to add</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p:txBody>
          <a:bodyPr/>
          <a:lstStyle/>
          <a:p>
            <a:fld id="{3B524F89-A421-1C4D-BE9B-7080D9E0AA35}"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DD742-D45C-AA44-86F3-6156DF243CEC}" type="slidenum">
              <a:rPr lang="en-US" smtClean="0"/>
              <a:t>‹Nº›</a:t>
            </a:fld>
            <a:endParaRPr lang="en-US"/>
          </a:p>
        </p:txBody>
      </p:sp>
    </p:spTree>
    <p:extLst>
      <p:ext uri="{BB962C8B-B14F-4D97-AF65-F5344CB8AC3E}">
        <p14:creationId xmlns:p14="http://schemas.microsoft.com/office/powerpoint/2010/main" val="204207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3D699-ABB7-4335-B10F-6238A7E1A2A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C170813-81FD-44CC-8B2D-97967E2058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724F169-57C1-476F-B78A-E2263E5339C5}"/>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5" name="Marcador de pie de página 4">
            <a:extLst>
              <a:ext uri="{FF2B5EF4-FFF2-40B4-BE49-F238E27FC236}">
                <a16:creationId xmlns:a16="http://schemas.microsoft.com/office/drawing/2014/main" id="{BF39D09E-F2FA-4E85-91F2-2ACCCF0860D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998BCF4-38D4-433A-ADB2-B640D4BB66AF}"/>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30250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AE0313-0368-4D77-9D9F-277FD8B6086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78CD1F6-20AB-4D4C-9597-3A36DC548E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3264129-93BB-4948-B7D3-DDAC9EDAC666}"/>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5" name="Marcador de pie de página 4">
            <a:extLst>
              <a:ext uri="{FF2B5EF4-FFF2-40B4-BE49-F238E27FC236}">
                <a16:creationId xmlns:a16="http://schemas.microsoft.com/office/drawing/2014/main" id="{DAA5DFE5-D11E-4A7E-939C-421CAB6191C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AA5DF75-DA8D-44E5-89E8-0DE0C83D5400}"/>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399992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85BEED-090F-4051-AF20-378EEAF134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F48009D-DFFA-4023-B8BB-E1270C389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D110BA6-EA8A-4666-A4E9-66C7C05587B8}"/>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5" name="Marcador de pie de página 4">
            <a:extLst>
              <a:ext uri="{FF2B5EF4-FFF2-40B4-BE49-F238E27FC236}">
                <a16:creationId xmlns:a16="http://schemas.microsoft.com/office/drawing/2014/main" id="{96B7B4FE-77CB-4479-9B3B-EC7320B1F5F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CA5416-CC9A-4393-A5C6-FA62F1F26C4B}"/>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325717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B2D3B9-3326-4197-9350-6701269462C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10A2BA5-661B-4267-A2D0-11C3DE4CE7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69197513-FC20-4082-A408-D57D196A95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0F25521-B119-4CF7-B052-C85EAFE3208F}"/>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6" name="Marcador de pie de página 5">
            <a:extLst>
              <a:ext uri="{FF2B5EF4-FFF2-40B4-BE49-F238E27FC236}">
                <a16:creationId xmlns:a16="http://schemas.microsoft.com/office/drawing/2014/main" id="{9CF519FA-5295-4184-88AC-7932261E75A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D3E2049-7560-4EE0-81EA-BC8C4CC2B98B}"/>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248801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32791-9AC0-4B77-B0D9-A6733B6C5B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640B100-F661-44E3-8AFF-74CC52EC96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973ECD7-BBF0-4E37-83EB-4969FACCEB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F81B031-54F8-4DB6-9288-0921AE210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392EC2-4DF3-4489-BA78-19E86475B9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EA46BD0-41B8-49AF-AEF0-83E499DCAE48}"/>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8" name="Marcador de pie de página 7">
            <a:extLst>
              <a:ext uri="{FF2B5EF4-FFF2-40B4-BE49-F238E27FC236}">
                <a16:creationId xmlns:a16="http://schemas.microsoft.com/office/drawing/2014/main" id="{7A817DB2-608B-4C14-957E-AA0DA7C27D2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1FCD70F-CCC4-4851-9490-6F1BE514D8DA}"/>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21259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42CE4-9B23-4023-9135-7CE8EC76C2A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A23B9B71-85F1-4784-8279-5A038257CFD6}"/>
              </a:ext>
            </a:extLst>
          </p:cNvPr>
          <p:cNvSpPr>
            <a:spLocks noGrp="1"/>
          </p:cNvSpPr>
          <p:nvPr>
            <p:ph type="dt" sz="half" idx="10"/>
          </p:nvPr>
        </p:nvSpPr>
        <p:spPr/>
        <p:txBody>
          <a:bodyPr/>
          <a:lstStyle/>
          <a:p>
            <a:fld id="{A8364A6D-3BB4-4F4B-BC92-806CAA56844E}" type="datetimeFigureOut">
              <a:rPr lang="es-MX" smtClean="0"/>
              <a:t>10/03/2020</a:t>
            </a:fld>
            <a:endParaRPr lang="es-MX"/>
          </a:p>
        </p:txBody>
      </p:sp>
      <p:sp>
        <p:nvSpPr>
          <p:cNvPr id="4" name="Marcador de pie de página 3">
            <a:extLst>
              <a:ext uri="{FF2B5EF4-FFF2-40B4-BE49-F238E27FC236}">
                <a16:creationId xmlns:a16="http://schemas.microsoft.com/office/drawing/2014/main" id="{D317B5AB-D339-4208-98CB-DA4139740A5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DB5AC90-FD2F-4D1E-8FC2-E2144DC79751}"/>
              </a:ext>
            </a:extLst>
          </p:cNvPr>
          <p:cNvSpPr>
            <a:spLocks noGrp="1"/>
          </p:cNvSpPr>
          <p:nvPr>
            <p:ph type="sldNum" sz="quarter" idx="12"/>
          </p:nvPr>
        </p:nvSpPr>
        <p:spPr/>
        <p:txBody>
          <a:bodyPr/>
          <a:lstStyle/>
          <a:p>
            <a:fld id="{3BD13088-4E58-4953-8FC8-958B6133A14F}" type="slidenum">
              <a:rPr lang="es-MX" smtClean="0"/>
              <a:t>‹Nº›</a:t>
            </a:fld>
            <a:endParaRPr lang="es-MX"/>
          </a:p>
        </p:txBody>
      </p:sp>
    </p:spTree>
    <p:extLst>
      <p:ext uri="{BB962C8B-B14F-4D97-AF65-F5344CB8AC3E}">
        <p14:creationId xmlns:p14="http://schemas.microsoft.com/office/powerpoint/2010/main" val="3553825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273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573FB1-7571-4BF0-A394-081E896E1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7474366-5D19-46EA-A80A-86EAFED4A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3CF8549-7A05-445C-B93D-A036232F5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64A6D-3BB4-4F4B-BC92-806CAA56844E}" type="datetimeFigureOut">
              <a:rPr lang="es-MX" smtClean="0"/>
              <a:t>10/03/2020</a:t>
            </a:fld>
            <a:endParaRPr lang="es-MX"/>
          </a:p>
        </p:txBody>
      </p:sp>
      <p:sp>
        <p:nvSpPr>
          <p:cNvPr id="5" name="Marcador de pie de página 4">
            <a:extLst>
              <a:ext uri="{FF2B5EF4-FFF2-40B4-BE49-F238E27FC236}">
                <a16:creationId xmlns:a16="http://schemas.microsoft.com/office/drawing/2014/main" id="{98DBB6F7-52F0-479A-915F-1CA0F5264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B189777-BFD2-4881-95D4-072FE4856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13088-4E58-4953-8FC8-958B6133A14F}" type="slidenum">
              <a:rPr lang="es-MX" smtClean="0"/>
              <a:t>‹Nº›</a:t>
            </a:fld>
            <a:endParaRPr lang="es-MX"/>
          </a:p>
        </p:txBody>
      </p:sp>
    </p:spTree>
    <p:extLst>
      <p:ext uri="{BB962C8B-B14F-4D97-AF65-F5344CB8AC3E}">
        <p14:creationId xmlns:p14="http://schemas.microsoft.com/office/powerpoint/2010/main" val="36618508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8.png"/><Relationship Id="rId7" Type="http://schemas.openxmlformats.org/officeDocument/2006/relationships/diagramQuickStyle" Target="../diagrams/quickStyle1.xm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037" y="690668"/>
            <a:ext cx="1344123" cy="1505039"/>
          </a:xfrm>
          <a:prstGeom prst="rect">
            <a:avLst/>
          </a:prstGeom>
        </p:spPr>
      </p:pic>
      <p:sp>
        <p:nvSpPr>
          <p:cNvPr id="6" name="CuadroTexto 5"/>
          <p:cNvSpPr txBox="1"/>
          <p:nvPr/>
        </p:nvSpPr>
        <p:spPr>
          <a:xfrm>
            <a:off x="2899276" y="2470027"/>
            <a:ext cx="6359643" cy="1323439"/>
          </a:xfrm>
          <a:prstGeom prst="rect">
            <a:avLst/>
          </a:prstGeom>
          <a:noFill/>
        </p:spPr>
        <p:txBody>
          <a:bodyPr wrap="square" rtlCol="0">
            <a:spAutoFit/>
          </a:bodyPr>
          <a:lstStyle/>
          <a:p>
            <a:pPr algn="ctr"/>
            <a:r>
              <a:rPr lang="es-CR" sz="4000" b="1" dirty="0">
                <a:solidFill>
                  <a:srgbClr val="1D1D1B"/>
                </a:solidFill>
                <a:latin typeface="Montserrat" panose="00000500000000000000" pitchFamily="2" charset="0"/>
              </a:rPr>
              <a:t>PLAN NACIONAL DE </a:t>
            </a:r>
            <a:r>
              <a:rPr lang="es-CR" sz="4000" b="1" dirty="0">
                <a:solidFill>
                  <a:srgbClr val="A7C115"/>
                </a:solidFill>
                <a:latin typeface="Montserrat" panose="00000500000000000000" pitchFamily="2" charset="0"/>
              </a:rPr>
              <a:t>DES</a:t>
            </a:r>
            <a:r>
              <a:rPr lang="es-CR" sz="4000" b="1" dirty="0">
                <a:solidFill>
                  <a:srgbClr val="1D1D1B"/>
                </a:solidFill>
                <a:latin typeface="Montserrat" panose="00000500000000000000" pitchFamily="2" charset="0"/>
              </a:rPr>
              <a:t>CARBONIZACIÓN</a:t>
            </a:r>
            <a:endParaRPr lang="en-US" sz="4000" b="1" dirty="0">
              <a:solidFill>
                <a:srgbClr val="1D1D1B"/>
              </a:solidFill>
              <a:latin typeface="Montserrat" panose="00000500000000000000" pitchFamily="2" charset="0"/>
            </a:endParaRPr>
          </a:p>
        </p:txBody>
      </p:sp>
      <p:sp>
        <p:nvSpPr>
          <p:cNvPr id="4" name="CuadroTexto 3"/>
          <p:cNvSpPr txBox="1"/>
          <p:nvPr/>
        </p:nvSpPr>
        <p:spPr>
          <a:xfrm>
            <a:off x="3223491" y="3888062"/>
            <a:ext cx="5671128" cy="430887"/>
          </a:xfrm>
          <a:prstGeom prst="rect">
            <a:avLst/>
          </a:prstGeom>
          <a:noFill/>
        </p:spPr>
        <p:txBody>
          <a:bodyPr wrap="square" rtlCol="0">
            <a:spAutoFit/>
          </a:bodyPr>
          <a:lstStyle/>
          <a:p>
            <a:pPr algn="ctr"/>
            <a:r>
              <a:rPr lang="es-CR" sz="2200" b="1" dirty="0">
                <a:solidFill>
                  <a:srgbClr val="0A72B7"/>
                </a:solidFill>
                <a:latin typeface="Montserrat" panose="00000500000000000000" pitchFamily="2" charset="0"/>
              </a:rPr>
              <a:t>Gobierno de Costa Rica 2018-2050</a:t>
            </a:r>
            <a:endParaRPr lang="en-US" sz="2200" b="1" dirty="0">
              <a:solidFill>
                <a:srgbClr val="0A72B7"/>
              </a:solidFill>
              <a:latin typeface="Montserrat" panose="00000500000000000000" pitchFamily="2" charset="0"/>
            </a:endParaRPr>
          </a:p>
        </p:txBody>
      </p:sp>
    </p:spTree>
    <p:extLst>
      <p:ext uri="{BB962C8B-B14F-4D97-AF65-F5344CB8AC3E}">
        <p14:creationId xmlns:p14="http://schemas.microsoft.com/office/powerpoint/2010/main" val="165358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Conector recto 11"/>
          <p:cNvCxnSpPr/>
          <p:nvPr/>
        </p:nvCxnSpPr>
        <p:spPr>
          <a:xfrm>
            <a:off x="211015" y="492369"/>
            <a:ext cx="53738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236" y="154745"/>
            <a:ext cx="3717124" cy="276998"/>
          </a:xfrm>
          <a:prstGeom prst="rect">
            <a:avLst/>
          </a:prstGeom>
        </p:spPr>
      </p:pic>
      <p:sp>
        <p:nvSpPr>
          <p:cNvPr id="5" name="Rectángulo 4"/>
          <p:cNvSpPr/>
          <p:nvPr/>
        </p:nvSpPr>
        <p:spPr>
          <a:xfrm>
            <a:off x="1533235" y="2522475"/>
            <a:ext cx="9468140" cy="2192400"/>
          </a:xfrm>
          <a:prstGeom prst="rect">
            <a:avLst/>
          </a:prstGeom>
          <a:solidFill>
            <a:srgbClr val="9BC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533235" y="1560165"/>
            <a:ext cx="9753890" cy="3154710"/>
          </a:xfrm>
          <a:prstGeom prst="rect">
            <a:avLst/>
          </a:prstGeom>
          <a:noFill/>
        </p:spPr>
        <p:txBody>
          <a:bodyPr wrap="square" rtlCol="0">
            <a:spAutoFit/>
          </a:bodyPr>
          <a:lstStyle/>
          <a:p>
            <a:pPr algn="ctr"/>
            <a:r>
              <a:rPr lang="en-US" sz="4000" b="1" dirty="0" err="1">
                <a:solidFill>
                  <a:srgbClr val="9BC55C"/>
                </a:solidFill>
                <a:latin typeface="Montserrat" panose="00000500000000000000" pitchFamily="2" charset="0"/>
              </a:rPr>
              <a:t>Opciones</a:t>
            </a:r>
            <a:r>
              <a:rPr lang="en-US" sz="4000" b="1" dirty="0">
                <a:solidFill>
                  <a:srgbClr val="9BC55C"/>
                </a:solidFill>
                <a:latin typeface="Montserrat" panose="00000500000000000000" pitchFamily="2" charset="0"/>
              </a:rPr>
              <a:t> de </a:t>
            </a:r>
            <a:r>
              <a:rPr lang="en-US" sz="4000" b="1" dirty="0" err="1">
                <a:solidFill>
                  <a:srgbClr val="9BC55C"/>
                </a:solidFill>
                <a:latin typeface="Montserrat" panose="00000500000000000000" pitchFamily="2" charset="0"/>
              </a:rPr>
              <a:t>Financiamiento</a:t>
            </a:r>
            <a:r>
              <a:rPr lang="en-US" sz="4000" b="1" dirty="0">
                <a:solidFill>
                  <a:srgbClr val="9BC55C"/>
                </a:solidFill>
                <a:latin typeface="Montserrat" panose="00000500000000000000" pitchFamily="2" charset="0"/>
              </a:rPr>
              <a:t> para el </a:t>
            </a:r>
            <a:r>
              <a:rPr lang="en-US" sz="4000" b="1" dirty="0" err="1">
                <a:solidFill>
                  <a:srgbClr val="9BC55C"/>
                </a:solidFill>
                <a:latin typeface="Montserrat" panose="00000500000000000000" pitchFamily="2" charset="0"/>
              </a:rPr>
              <a:t>Ejecutivo</a:t>
            </a:r>
            <a:endParaRPr lang="en-US" sz="4000" b="1" dirty="0">
              <a:solidFill>
                <a:srgbClr val="9BC55C"/>
              </a:solidFill>
              <a:latin typeface="Montserrat" panose="00000500000000000000" pitchFamily="2" charset="0"/>
            </a:endParaRPr>
          </a:p>
          <a:p>
            <a:pPr algn="ctr"/>
            <a:endParaRPr lang="en-US" sz="1100" b="1" dirty="0">
              <a:solidFill>
                <a:srgbClr val="9BC55C"/>
              </a:solidFill>
              <a:latin typeface="Montserrat" panose="00000500000000000000" pitchFamily="2" charset="0"/>
            </a:endParaRPr>
          </a:p>
          <a:p>
            <a:pPr algn="ctr"/>
            <a:r>
              <a:rPr lang="en-US" sz="4000" b="1" dirty="0">
                <a:solidFill>
                  <a:srgbClr val="9BC55C"/>
                </a:solidFill>
                <a:latin typeface="Montserrat" panose="00000500000000000000" pitchFamily="2" charset="0"/>
              </a:rPr>
              <a:t> </a:t>
            </a:r>
            <a:r>
              <a:rPr lang="en-US" sz="4000" b="1" dirty="0">
                <a:solidFill>
                  <a:schemeClr val="bg1"/>
                </a:solidFill>
                <a:latin typeface="Montserrat" panose="00000500000000000000" pitchFamily="2" charset="0"/>
              </a:rPr>
              <a:t>2 </a:t>
            </a:r>
            <a:r>
              <a:rPr lang="en-US" sz="4000" b="1" dirty="0" err="1">
                <a:solidFill>
                  <a:schemeClr val="bg1"/>
                </a:solidFill>
                <a:latin typeface="Montserrat" panose="00000500000000000000" pitchFamily="2" charset="0"/>
              </a:rPr>
              <a:t>Operaciones</a:t>
            </a:r>
            <a:r>
              <a:rPr lang="en-US" sz="4000" b="1" dirty="0">
                <a:solidFill>
                  <a:schemeClr val="bg1"/>
                </a:solidFill>
                <a:latin typeface="Montserrat" panose="00000500000000000000" pitchFamily="2" charset="0"/>
              </a:rPr>
              <a:t> PBL </a:t>
            </a:r>
            <a:r>
              <a:rPr lang="en-US" sz="3600" b="1" dirty="0">
                <a:solidFill>
                  <a:schemeClr val="bg1"/>
                </a:solidFill>
                <a:latin typeface="Montserrat" panose="00000500000000000000" pitchFamily="2" charset="0"/>
              </a:rPr>
              <a:t>(</a:t>
            </a:r>
            <a:r>
              <a:rPr lang="en-US" sz="3600" b="1" dirty="0" err="1">
                <a:solidFill>
                  <a:schemeClr val="bg1"/>
                </a:solidFill>
                <a:latin typeface="Montserrat" panose="00000500000000000000" pitchFamily="2" charset="0"/>
              </a:rPr>
              <a:t>préstamos</a:t>
            </a:r>
            <a:r>
              <a:rPr lang="en-US" sz="3600" b="1" dirty="0">
                <a:solidFill>
                  <a:schemeClr val="bg1"/>
                </a:solidFill>
                <a:latin typeface="Montserrat" panose="00000500000000000000" pitchFamily="2" charset="0"/>
              </a:rPr>
              <a:t> </a:t>
            </a:r>
            <a:r>
              <a:rPr lang="en-US" sz="3600" b="1" dirty="0" err="1">
                <a:solidFill>
                  <a:schemeClr val="bg1"/>
                </a:solidFill>
                <a:latin typeface="Montserrat" panose="00000500000000000000" pitchFamily="2" charset="0"/>
              </a:rPr>
              <a:t>basados</a:t>
            </a:r>
            <a:r>
              <a:rPr lang="en-US" sz="3600" b="1" dirty="0">
                <a:solidFill>
                  <a:schemeClr val="bg1"/>
                </a:solidFill>
                <a:latin typeface="Montserrat" panose="00000500000000000000" pitchFamily="2" charset="0"/>
              </a:rPr>
              <a:t> </a:t>
            </a:r>
            <a:r>
              <a:rPr lang="en-US" sz="3600" b="1" dirty="0" err="1">
                <a:solidFill>
                  <a:schemeClr val="bg1"/>
                </a:solidFill>
                <a:latin typeface="Montserrat" panose="00000500000000000000" pitchFamily="2" charset="0"/>
              </a:rPr>
              <a:t>en</a:t>
            </a:r>
            <a:r>
              <a:rPr lang="en-US" sz="3600" b="1" dirty="0">
                <a:solidFill>
                  <a:schemeClr val="bg1"/>
                </a:solidFill>
                <a:latin typeface="Montserrat" panose="00000500000000000000" pitchFamily="2" charset="0"/>
              </a:rPr>
              <a:t> </a:t>
            </a:r>
            <a:r>
              <a:rPr lang="en-US" sz="3600" b="1" dirty="0" err="1">
                <a:solidFill>
                  <a:schemeClr val="bg1"/>
                </a:solidFill>
                <a:latin typeface="Montserrat" panose="00000500000000000000" pitchFamily="2" charset="0"/>
              </a:rPr>
              <a:t>políticas</a:t>
            </a:r>
            <a:r>
              <a:rPr lang="en-US" sz="3600" b="1" dirty="0">
                <a:solidFill>
                  <a:schemeClr val="bg1"/>
                </a:solidFill>
                <a:latin typeface="Montserrat" panose="00000500000000000000" pitchFamily="2" charset="0"/>
              </a:rPr>
              <a:t> </a:t>
            </a:r>
            <a:r>
              <a:rPr lang="en-US" sz="3600" b="1" dirty="0" err="1">
                <a:solidFill>
                  <a:schemeClr val="bg1"/>
                </a:solidFill>
                <a:latin typeface="Montserrat" panose="00000500000000000000" pitchFamily="2" charset="0"/>
              </a:rPr>
              <a:t>públicas</a:t>
            </a:r>
            <a:r>
              <a:rPr lang="en-US" sz="3600" b="1" dirty="0">
                <a:solidFill>
                  <a:schemeClr val="bg1"/>
                </a:solidFill>
                <a:latin typeface="Montserrat" panose="00000500000000000000" pitchFamily="2" charset="0"/>
              </a:rPr>
              <a:t>)</a:t>
            </a:r>
          </a:p>
          <a:p>
            <a:pPr algn="ctr"/>
            <a:r>
              <a:rPr lang="en-US" sz="3600" b="1" dirty="0">
                <a:solidFill>
                  <a:schemeClr val="bg1"/>
                </a:solidFill>
                <a:latin typeface="Montserrat" panose="00000500000000000000" pitchFamily="2" charset="0"/>
              </a:rPr>
              <a:t>BID AFD: US$ 380 M</a:t>
            </a:r>
          </a:p>
          <a:p>
            <a:pPr algn="ctr"/>
            <a:r>
              <a:rPr lang="en-US" sz="3600" b="1" dirty="0">
                <a:solidFill>
                  <a:schemeClr val="bg1"/>
                </a:solidFill>
                <a:latin typeface="Montserrat" panose="00000500000000000000" pitchFamily="2" charset="0"/>
              </a:rPr>
              <a:t>Banco Mundial- BCIE: US$500 M </a:t>
            </a:r>
            <a:endParaRPr lang="en-US" sz="3600" dirty="0">
              <a:solidFill>
                <a:schemeClr val="bg1"/>
              </a:solidFill>
              <a:latin typeface="Montserrat" panose="00000500000000000000" pitchFamily="2"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7172" y="3953802"/>
            <a:ext cx="10058397" cy="2688066"/>
          </a:xfrm>
          <a:prstGeom prst="rect">
            <a:avLst/>
          </a:prstGeom>
        </p:spPr>
      </p:pic>
    </p:spTree>
    <p:extLst>
      <p:ext uri="{BB962C8B-B14F-4D97-AF65-F5344CB8AC3E}">
        <p14:creationId xmlns:p14="http://schemas.microsoft.com/office/powerpoint/2010/main" val="57443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96" y="279157"/>
            <a:ext cx="10389804" cy="749543"/>
          </a:xfrm>
          <a:prstGeom prst="rect">
            <a:avLst/>
          </a:prstGeom>
        </p:spPr>
      </p:pic>
      <p:sp>
        <p:nvSpPr>
          <p:cNvPr id="6" name="Título 1">
            <a:extLst>
              <a:ext uri="{FF2B5EF4-FFF2-40B4-BE49-F238E27FC236}">
                <a16:creationId xmlns:a16="http://schemas.microsoft.com/office/drawing/2014/main" id="{D65309D2-F0E6-4302-8BAF-714022B9F6DC}"/>
              </a:ext>
            </a:extLst>
          </p:cNvPr>
          <p:cNvSpPr>
            <a:spLocks noGrp="1"/>
          </p:cNvSpPr>
          <p:nvPr>
            <p:ph type="title"/>
          </p:nvPr>
        </p:nvSpPr>
        <p:spPr>
          <a:xfrm>
            <a:off x="2047875" y="964957"/>
            <a:ext cx="9305925" cy="663575"/>
          </a:xfrm>
        </p:spPr>
        <p:txBody>
          <a:bodyPr>
            <a:normAutofit fontScale="90000"/>
          </a:bodyPr>
          <a:lstStyle/>
          <a:p>
            <a:r>
              <a:rPr lang="es-MX" dirty="0"/>
              <a:t>Cooperación Técnica No Reembolsable</a:t>
            </a:r>
          </a:p>
        </p:txBody>
      </p:sp>
      <p:graphicFrame>
        <p:nvGraphicFramePr>
          <p:cNvPr id="7" name="Tabla 3">
            <a:extLst>
              <a:ext uri="{FF2B5EF4-FFF2-40B4-BE49-F238E27FC236}">
                <a16:creationId xmlns:a16="http://schemas.microsoft.com/office/drawing/2014/main" id="{B55E0220-8290-4D50-B30F-E673E8D4C8E2}"/>
              </a:ext>
            </a:extLst>
          </p:cNvPr>
          <p:cNvGraphicFramePr>
            <a:graphicFrameLocks noGrp="1"/>
          </p:cNvGraphicFramePr>
          <p:nvPr>
            <p:extLst>
              <p:ext uri="{D42A27DB-BD31-4B8C-83A1-F6EECF244321}">
                <p14:modId xmlns:p14="http://schemas.microsoft.com/office/powerpoint/2010/main" val="2914662913"/>
              </p:ext>
            </p:extLst>
          </p:nvPr>
        </p:nvGraphicFramePr>
        <p:xfrm>
          <a:off x="571501" y="2021205"/>
          <a:ext cx="10897198" cy="4663440"/>
        </p:xfrm>
        <a:graphic>
          <a:graphicData uri="http://schemas.openxmlformats.org/drawingml/2006/table">
            <a:tbl>
              <a:tblPr firstRow="1" bandRow="1">
                <a:tableStyleId>{F5AB1C69-6EDB-4FF4-983F-18BD219EF322}</a:tableStyleId>
              </a:tblPr>
              <a:tblGrid>
                <a:gridCol w="4255910">
                  <a:extLst>
                    <a:ext uri="{9D8B030D-6E8A-4147-A177-3AD203B41FA5}">
                      <a16:colId xmlns:a16="http://schemas.microsoft.com/office/drawing/2014/main" val="4164650576"/>
                    </a:ext>
                  </a:extLst>
                </a:gridCol>
                <a:gridCol w="1504445">
                  <a:extLst>
                    <a:ext uri="{9D8B030D-6E8A-4147-A177-3AD203B41FA5}">
                      <a16:colId xmlns:a16="http://schemas.microsoft.com/office/drawing/2014/main" val="1199335494"/>
                    </a:ext>
                  </a:extLst>
                </a:gridCol>
                <a:gridCol w="1088875">
                  <a:extLst>
                    <a:ext uri="{9D8B030D-6E8A-4147-A177-3AD203B41FA5}">
                      <a16:colId xmlns:a16="http://schemas.microsoft.com/office/drawing/2014/main" val="2973183923"/>
                    </a:ext>
                  </a:extLst>
                </a:gridCol>
                <a:gridCol w="1029836">
                  <a:extLst>
                    <a:ext uri="{9D8B030D-6E8A-4147-A177-3AD203B41FA5}">
                      <a16:colId xmlns:a16="http://schemas.microsoft.com/office/drawing/2014/main" val="897894192"/>
                    </a:ext>
                  </a:extLst>
                </a:gridCol>
                <a:gridCol w="879610">
                  <a:extLst>
                    <a:ext uri="{9D8B030D-6E8A-4147-A177-3AD203B41FA5}">
                      <a16:colId xmlns:a16="http://schemas.microsoft.com/office/drawing/2014/main" val="1120187405"/>
                    </a:ext>
                  </a:extLst>
                </a:gridCol>
                <a:gridCol w="749262">
                  <a:extLst>
                    <a:ext uri="{9D8B030D-6E8A-4147-A177-3AD203B41FA5}">
                      <a16:colId xmlns:a16="http://schemas.microsoft.com/office/drawing/2014/main" val="54534863"/>
                    </a:ext>
                  </a:extLst>
                </a:gridCol>
                <a:gridCol w="1389260">
                  <a:extLst>
                    <a:ext uri="{9D8B030D-6E8A-4147-A177-3AD203B41FA5}">
                      <a16:colId xmlns:a16="http://schemas.microsoft.com/office/drawing/2014/main" val="2875135034"/>
                    </a:ext>
                  </a:extLst>
                </a:gridCol>
              </a:tblGrid>
              <a:tr h="354509">
                <a:tc>
                  <a:txBody>
                    <a:bodyPr/>
                    <a:lstStyle/>
                    <a:p>
                      <a:pPr algn="ctr"/>
                      <a:r>
                        <a:rPr lang="es-MX" dirty="0"/>
                        <a:t>Ejes</a:t>
                      </a:r>
                    </a:p>
                  </a:txBody>
                  <a:tcPr/>
                </a:tc>
                <a:tc>
                  <a:txBody>
                    <a:bodyPr/>
                    <a:lstStyle/>
                    <a:p>
                      <a:pPr algn="ctr"/>
                      <a:r>
                        <a:rPr lang="es-MX" dirty="0"/>
                        <a:t>BID AFD</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US$ M</a:t>
                      </a:r>
                    </a:p>
                  </a:txBody>
                  <a:tcPr/>
                </a:tc>
                <a:tc>
                  <a:txBody>
                    <a:bodyPr/>
                    <a:lstStyle/>
                    <a:p>
                      <a:pPr algn="ctr"/>
                      <a:r>
                        <a:rPr lang="es-MX" dirty="0"/>
                        <a:t>IKI</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US$ M</a:t>
                      </a:r>
                    </a:p>
                  </a:txBody>
                  <a:tcPr/>
                </a:tc>
                <a:tc>
                  <a:txBody>
                    <a:bodyPr/>
                    <a:lstStyle/>
                    <a:p>
                      <a:pPr algn="ctr"/>
                      <a:r>
                        <a:rPr lang="es-MX" dirty="0"/>
                        <a:t>GEF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US$ M</a:t>
                      </a:r>
                    </a:p>
                  </a:txBody>
                  <a:tcPr/>
                </a:tc>
                <a:tc>
                  <a:txBody>
                    <a:bodyPr/>
                    <a:lstStyle/>
                    <a:p>
                      <a:pPr algn="ctr"/>
                      <a:r>
                        <a:rPr lang="es-MX" dirty="0"/>
                        <a:t>GCF</a:t>
                      </a:r>
                    </a:p>
                    <a:p>
                      <a:pPr algn="ctr"/>
                      <a:r>
                        <a:rPr lang="es-MX" dirty="0"/>
                        <a:t>US$ 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dirty="0"/>
                        <a:t>UE </a:t>
                      </a:r>
                    </a:p>
                    <a:p>
                      <a:pPr algn="ctr"/>
                      <a:endParaRPr lang="es-MX" dirty="0"/>
                    </a:p>
                  </a:txBody>
                  <a:tcPr/>
                </a:tc>
                <a:tc>
                  <a:txBody>
                    <a:bodyPr/>
                    <a:lstStyle/>
                    <a:p>
                      <a:pPr algn="ctr"/>
                      <a:r>
                        <a:rPr lang="es-MX" dirty="0"/>
                        <a:t>Subtotal</a:t>
                      </a:r>
                    </a:p>
                  </a:txBody>
                  <a:tcPr/>
                </a:tc>
                <a:extLst>
                  <a:ext uri="{0D108BD9-81ED-4DB2-BD59-A6C34878D82A}">
                    <a16:rowId xmlns:a16="http://schemas.microsoft.com/office/drawing/2014/main" val="132338707"/>
                  </a:ext>
                </a:extLst>
              </a:tr>
              <a:tr h="354509">
                <a:tc>
                  <a:txBody>
                    <a:bodyPr/>
                    <a:lstStyle/>
                    <a:p>
                      <a:r>
                        <a:rPr lang="es-MX" b="1" dirty="0"/>
                        <a:t>Gestión Acción Climática (reforma fiscal verde, Plan de Inversiones, Estrategia de financiamiento)</a:t>
                      </a:r>
                    </a:p>
                    <a:p>
                      <a:endParaRPr lang="es-MX" b="1" dirty="0"/>
                    </a:p>
                  </a:txBody>
                  <a:tcPr/>
                </a:tc>
                <a:tc>
                  <a:txBody>
                    <a:bodyPr/>
                    <a:lstStyle/>
                    <a:p>
                      <a:pPr algn="ctr"/>
                      <a:r>
                        <a:rPr lang="es-MX" dirty="0"/>
                        <a:t>2,3</a:t>
                      </a:r>
                    </a:p>
                  </a:txBody>
                  <a:tcPr/>
                </a:tc>
                <a:tc>
                  <a:txBody>
                    <a:bodyPr/>
                    <a:lstStyle/>
                    <a:p>
                      <a:pPr algn="ctr"/>
                      <a:endParaRPr lang="es-MX" dirty="0"/>
                    </a:p>
                    <a:p>
                      <a:pPr algn="ctr"/>
                      <a:endParaRPr lang="es-MX" dirty="0"/>
                    </a:p>
                  </a:txBody>
                  <a:tcPr/>
                </a:tc>
                <a:tc>
                  <a:txBody>
                    <a:bodyPr/>
                    <a:lstStyle/>
                    <a:p>
                      <a:pPr algn="ctr"/>
                      <a:r>
                        <a:rPr lang="es-MX" dirty="0"/>
                        <a:t>6</a:t>
                      </a:r>
                    </a:p>
                  </a:txBody>
                  <a:tcPr/>
                </a:tc>
                <a:tc>
                  <a:txBody>
                    <a:bodyPr/>
                    <a:lstStyle/>
                    <a:p>
                      <a:pPr algn="ctr"/>
                      <a:endParaRPr lang="es-MX" dirty="0"/>
                    </a:p>
                  </a:txBody>
                  <a:tcPr/>
                </a:tc>
                <a:tc>
                  <a:txBody>
                    <a:bodyPr/>
                    <a:lstStyle/>
                    <a:p>
                      <a:pPr algn="ctr"/>
                      <a:endParaRPr lang="es-MX" dirty="0"/>
                    </a:p>
                  </a:txBody>
                  <a:tcPr/>
                </a:tc>
                <a:tc>
                  <a:txBody>
                    <a:bodyPr/>
                    <a:lstStyle/>
                    <a:p>
                      <a:pPr algn="ctr"/>
                      <a:r>
                        <a:rPr lang="es-MX" dirty="0"/>
                        <a:t>8,3</a:t>
                      </a:r>
                    </a:p>
                  </a:txBody>
                  <a:tcPr/>
                </a:tc>
                <a:extLst>
                  <a:ext uri="{0D108BD9-81ED-4DB2-BD59-A6C34878D82A}">
                    <a16:rowId xmlns:a16="http://schemas.microsoft.com/office/drawing/2014/main" val="995936672"/>
                  </a:ext>
                </a:extLst>
              </a:tr>
              <a:tr h="874133">
                <a:tc>
                  <a:txBody>
                    <a:bodyPr/>
                    <a:lstStyle/>
                    <a:p>
                      <a:r>
                        <a:rPr lang="es-MX" b="1" dirty="0"/>
                        <a:t>Agricultura climáticamente inteligente,  Protección y Restauración Ecosistemas altos en carbono (Soluciones basadas Naturaleza)</a:t>
                      </a:r>
                    </a:p>
                  </a:txBody>
                  <a:tcPr/>
                </a:tc>
                <a:tc>
                  <a:txBody>
                    <a:bodyPr/>
                    <a:lstStyle/>
                    <a:p>
                      <a:pPr algn="ctr"/>
                      <a:r>
                        <a:rPr lang="es-MX" dirty="0"/>
                        <a:t>4,5</a:t>
                      </a:r>
                    </a:p>
                  </a:txBody>
                  <a:tcPr/>
                </a:tc>
                <a:tc>
                  <a:txBody>
                    <a:bodyPr/>
                    <a:lstStyle/>
                    <a:p>
                      <a:pPr algn="ctr"/>
                      <a:r>
                        <a:rPr lang="es-MX" dirty="0"/>
                        <a:t>12</a:t>
                      </a:r>
                    </a:p>
                  </a:txBody>
                  <a:tcPr/>
                </a:tc>
                <a:tc>
                  <a:txBody>
                    <a:bodyPr/>
                    <a:lstStyle/>
                    <a:p>
                      <a:pPr algn="ctr"/>
                      <a:r>
                        <a:rPr lang="es-MX" dirty="0"/>
                        <a:t>2,3</a:t>
                      </a:r>
                    </a:p>
                  </a:txBody>
                  <a:tcPr/>
                </a:tc>
                <a:tc>
                  <a:txBody>
                    <a:bodyPr/>
                    <a:lstStyle/>
                    <a:p>
                      <a:pPr algn="ctr"/>
                      <a:endParaRPr lang="es-MX" dirty="0"/>
                    </a:p>
                  </a:txBody>
                  <a:tcPr/>
                </a:tc>
                <a:tc>
                  <a:txBody>
                    <a:bodyPr/>
                    <a:lstStyle/>
                    <a:p>
                      <a:pPr algn="ctr"/>
                      <a:endParaRPr lang="es-MX" dirty="0"/>
                    </a:p>
                  </a:txBody>
                  <a:tcPr/>
                </a:tc>
                <a:tc>
                  <a:txBody>
                    <a:bodyPr/>
                    <a:lstStyle/>
                    <a:p>
                      <a:pPr algn="ctr"/>
                      <a:r>
                        <a:rPr lang="es-MX" dirty="0"/>
                        <a:t>18,8</a:t>
                      </a:r>
                    </a:p>
                  </a:txBody>
                  <a:tcPr/>
                </a:tc>
                <a:extLst>
                  <a:ext uri="{0D108BD9-81ED-4DB2-BD59-A6C34878D82A}">
                    <a16:rowId xmlns:a16="http://schemas.microsoft.com/office/drawing/2014/main" val="1313362988"/>
                  </a:ext>
                </a:extLst>
              </a:tr>
              <a:tr h="354509">
                <a:tc>
                  <a:txBody>
                    <a:bodyPr/>
                    <a:lstStyle/>
                    <a:p>
                      <a:r>
                        <a:rPr lang="es-MX" b="1" dirty="0"/>
                        <a:t>Movilidad Sostenible, Desarrollo Orientado Transporte Público,  y Electrificación Transporte</a:t>
                      </a:r>
                    </a:p>
                  </a:txBody>
                  <a:tcPr/>
                </a:tc>
                <a:tc>
                  <a:txBody>
                    <a:bodyPr/>
                    <a:lstStyle/>
                    <a:p>
                      <a:pPr algn="ctr"/>
                      <a:r>
                        <a:rPr lang="es-MX" dirty="0"/>
                        <a:t>1</a:t>
                      </a:r>
                    </a:p>
                  </a:txBody>
                  <a:tcPr/>
                </a:tc>
                <a:tc>
                  <a:txBody>
                    <a:bodyPr/>
                    <a:lstStyle/>
                    <a:p>
                      <a:pPr algn="ctr"/>
                      <a:endParaRPr lang="es-MX" dirty="0"/>
                    </a:p>
                  </a:txBody>
                  <a:tcPr/>
                </a:tc>
                <a:tc>
                  <a:txBody>
                    <a:bodyPr/>
                    <a:lstStyle/>
                    <a:p>
                      <a:pPr algn="ctr"/>
                      <a:r>
                        <a:rPr lang="es-MX" dirty="0"/>
                        <a:t>3</a:t>
                      </a:r>
                    </a:p>
                  </a:txBody>
                  <a:tcPr/>
                </a:tc>
                <a:tc>
                  <a:txBody>
                    <a:bodyPr/>
                    <a:lstStyle/>
                    <a:p>
                      <a:pPr algn="ctr"/>
                      <a:r>
                        <a:rPr lang="es-MX" dirty="0"/>
                        <a:t>2</a:t>
                      </a:r>
                    </a:p>
                  </a:txBody>
                  <a:tcPr/>
                </a:tc>
                <a:tc>
                  <a:txBody>
                    <a:bodyPr/>
                    <a:lstStyle/>
                    <a:p>
                      <a:pPr algn="ctr"/>
                      <a:r>
                        <a:rPr lang="es-MX" dirty="0"/>
                        <a:t>5</a:t>
                      </a:r>
                    </a:p>
                  </a:txBody>
                  <a:tcPr/>
                </a:tc>
                <a:tc>
                  <a:txBody>
                    <a:bodyPr/>
                    <a:lstStyle/>
                    <a:p>
                      <a:pPr algn="ctr"/>
                      <a:r>
                        <a:rPr lang="es-MX" dirty="0"/>
                        <a:t>11</a:t>
                      </a:r>
                    </a:p>
                  </a:txBody>
                  <a:tcPr/>
                </a:tc>
                <a:extLst>
                  <a:ext uri="{0D108BD9-81ED-4DB2-BD59-A6C34878D82A}">
                    <a16:rowId xmlns:a16="http://schemas.microsoft.com/office/drawing/2014/main" val="341475079"/>
                  </a:ext>
                </a:extLst>
              </a:tr>
              <a:tr h="354509">
                <a:tc>
                  <a:txBody>
                    <a:bodyPr/>
                    <a:lstStyle/>
                    <a:p>
                      <a:pPr algn="ctr"/>
                      <a:r>
                        <a:rPr lang="es-MX" b="1" dirty="0"/>
                        <a:t>Total</a:t>
                      </a:r>
                    </a:p>
                  </a:txBody>
                  <a:tcPr/>
                </a:tc>
                <a:tc>
                  <a:txBody>
                    <a:bodyPr/>
                    <a:lstStyle/>
                    <a:p>
                      <a:pPr algn="ctr"/>
                      <a:endParaRPr lang="es-MX" b="1" dirty="0"/>
                    </a:p>
                  </a:txBody>
                  <a:tcPr/>
                </a:tc>
                <a:tc>
                  <a:txBody>
                    <a:bodyPr/>
                    <a:lstStyle/>
                    <a:p>
                      <a:pPr algn="ctr"/>
                      <a:endParaRPr lang="es-MX" b="1" dirty="0"/>
                    </a:p>
                  </a:txBody>
                  <a:tcPr/>
                </a:tc>
                <a:tc>
                  <a:txBody>
                    <a:bodyPr/>
                    <a:lstStyle/>
                    <a:p>
                      <a:pPr algn="ctr"/>
                      <a:endParaRPr lang="es-MX" b="1" dirty="0"/>
                    </a:p>
                  </a:txBody>
                  <a:tcPr/>
                </a:tc>
                <a:tc>
                  <a:txBody>
                    <a:bodyPr/>
                    <a:lstStyle/>
                    <a:p>
                      <a:pPr algn="ctr"/>
                      <a:endParaRPr lang="es-MX" b="1" dirty="0"/>
                    </a:p>
                  </a:txBody>
                  <a:tcPr/>
                </a:tc>
                <a:tc>
                  <a:txBody>
                    <a:bodyPr/>
                    <a:lstStyle/>
                    <a:p>
                      <a:pPr algn="ctr"/>
                      <a:endParaRPr lang="es-MX" b="1" dirty="0"/>
                    </a:p>
                  </a:txBody>
                  <a:tcPr/>
                </a:tc>
                <a:tc>
                  <a:txBody>
                    <a:bodyPr/>
                    <a:lstStyle/>
                    <a:p>
                      <a:pPr algn="ctr"/>
                      <a:r>
                        <a:rPr lang="es-MX" b="1" dirty="0"/>
                        <a:t>38,1</a:t>
                      </a:r>
                    </a:p>
                  </a:txBody>
                  <a:tcPr/>
                </a:tc>
                <a:extLst>
                  <a:ext uri="{0D108BD9-81ED-4DB2-BD59-A6C34878D82A}">
                    <a16:rowId xmlns:a16="http://schemas.microsoft.com/office/drawing/2014/main" val="2233417365"/>
                  </a:ext>
                </a:extLst>
              </a:tr>
              <a:tr h="354509">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2136700349"/>
                  </a:ext>
                </a:extLst>
              </a:tr>
            </a:tbl>
          </a:graphicData>
        </a:graphic>
      </p:graphicFrame>
    </p:spTree>
    <p:extLst>
      <p:ext uri="{BB962C8B-B14F-4D97-AF65-F5344CB8AC3E}">
        <p14:creationId xmlns:p14="http://schemas.microsoft.com/office/powerpoint/2010/main" val="380598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B28EC6A1-D299-4AFF-AD16-9ADC9A31F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78D062B8-F722-4210-95BF-D56B5AC0868B}"/>
              </a:ext>
            </a:extLst>
          </p:cNvPr>
          <p:cNvSpPr>
            <a:spLocks noGrp="1"/>
          </p:cNvSpPr>
          <p:nvPr>
            <p:ph type="title"/>
          </p:nvPr>
        </p:nvSpPr>
        <p:spPr>
          <a:xfrm>
            <a:off x="-1" y="2808411"/>
            <a:ext cx="3922908" cy="3687197"/>
          </a:xfrm>
        </p:spPr>
        <p:txBody>
          <a:bodyPr vert="horz" lIns="91440" tIns="45720" rIns="91440" bIns="45720" rtlCol="0" anchor="b">
            <a:normAutofit fontScale="90000"/>
          </a:bodyPr>
          <a:lstStyle/>
          <a:p>
            <a:r>
              <a:rPr lang="en-US" kern="1200" dirty="0" err="1">
                <a:solidFill>
                  <a:schemeClr val="tx1"/>
                </a:solidFill>
                <a:latin typeface="+mj-lt"/>
                <a:ea typeface="+mj-ea"/>
                <a:cs typeface="+mj-cs"/>
              </a:rPr>
              <a:t>Apoyo</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Gestión</a:t>
            </a:r>
            <a:r>
              <a:rPr lang="en-US" kern="1200" dirty="0">
                <a:solidFill>
                  <a:schemeClr val="tx1"/>
                </a:solidFill>
                <a:latin typeface="+mj-lt"/>
                <a:ea typeface="+mj-ea"/>
                <a:cs typeface="+mj-cs"/>
              </a:rPr>
              <a:t> de la </a:t>
            </a:r>
            <a:r>
              <a:rPr lang="en-US" kern="1200" dirty="0" err="1">
                <a:solidFill>
                  <a:schemeClr val="tx1"/>
                </a:solidFill>
                <a:latin typeface="+mj-lt"/>
                <a:ea typeface="+mj-ea"/>
                <a:cs typeface="+mj-cs"/>
              </a:rPr>
              <a:t>acción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Climática</a:t>
            </a:r>
            <a:r>
              <a:rPr lang="en-US" kern="1200" dirty="0">
                <a:solidFill>
                  <a:schemeClr val="tx1"/>
                </a:solidFill>
                <a:latin typeface="+mj-lt"/>
                <a:ea typeface="+mj-ea"/>
                <a:cs typeface="+mj-cs"/>
              </a:rPr>
              <a:t> </a:t>
            </a:r>
            <a:br>
              <a:rPr lang="en-US" kern="1200" dirty="0">
                <a:solidFill>
                  <a:schemeClr val="tx1"/>
                </a:solidFill>
                <a:latin typeface="+mj-lt"/>
                <a:ea typeface="+mj-ea"/>
                <a:cs typeface="+mj-cs"/>
              </a:rPr>
            </a:br>
            <a:r>
              <a:rPr lang="en-US" kern="1200" dirty="0">
                <a:solidFill>
                  <a:schemeClr val="tx1"/>
                </a:solidFill>
                <a:latin typeface="+mj-lt"/>
                <a:ea typeface="+mj-ea"/>
                <a:cs typeface="+mj-cs"/>
              </a:rPr>
              <a:t>US$ 2,330,000</a:t>
            </a:r>
            <a:br>
              <a:rPr lang="en-US" kern="1200" dirty="0">
                <a:solidFill>
                  <a:schemeClr val="tx1"/>
                </a:solidFill>
                <a:latin typeface="+mj-lt"/>
                <a:ea typeface="+mj-ea"/>
                <a:cs typeface="+mj-cs"/>
              </a:rPr>
            </a:br>
            <a:r>
              <a:rPr lang="en-US" kern="1200" dirty="0" err="1">
                <a:solidFill>
                  <a:schemeClr val="tx1"/>
                </a:solidFill>
                <a:latin typeface="+mj-lt"/>
                <a:ea typeface="+mj-ea"/>
                <a:cs typeface="+mj-cs"/>
              </a:rPr>
              <a:t>Ejes</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Transversales</a:t>
            </a:r>
            <a:br>
              <a:rPr lang="en-US" kern="1200" dirty="0">
                <a:solidFill>
                  <a:schemeClr val="tx1"/>
                </a:solidFill>
                <a:latin typeface="+mj-lt"/>
                <a:ea typeface="+mj-ea"/>
                <a:cs typeface="+mj-cs"/>
              </a:rPr>
            </a:br>
            <a:r>
              <a:rPr lang="en-US" kern="1200" dirty="0">
                <a:solidFill>
                  <a:schemeClr val="tx1"/>
                </a:solidFill>
                <a:latin typeface="+mj-lt"/>
                <a:ea typeface="+mj-ea"/>
                <a:cs typeface="+mj-cs"/>
              </a:rPr>
              <a:t>- </a:t>
            </a:r>
            <a:r>
              <a:rPr lang="en-US" sz="2800" dirty="0"/>
              <a:t>Plan de </a:t>
            </a:r>
            <a:r>
              <a:rPr lang="en-US" sz="2800" dirty="0" err="1"/>
              <a:t>Inversiones</a:t>
            </a:r>
            <a:br>
              <a:rPr lang="en-US" sz="2800" dirty="0"/>
            </a:br>
            <a:r>
              <a:rPr lang="en-US" sz="2800" dirty="0"/>
              <a:t>-  </a:t>
            </a:r>
            <a:r>
              <a:rPr lang="en-US" sz="2800" dirty="0" err="1"/>
              <a:t>Estrategia</a:t>
            </a:r>
            <a:r>
              <a:rPr lang="en-US" sz="2800" dirty="0"/>
              <a:t> de </a:t>
            </a:r>
            <a:r>
              <a:rPr lang="en-US" sz="2800" dirty="0" err="1"/>
              <a:t>Movilización</a:t>
            </a:r>
            <a:r>
              <a:rPr lang="en-US" sz="2800" dirty="0"/>
              <a:t>  de </a:t>
            </a:r>
            <a:r>
              <a:rPr lang="en-US" sz="2800" dirty="0" err="1"/>
              <a:t>Fondos</a:t>
            </a:r>
            <a:br>
              <a:rPr lang="en-US" kern="1200" dirty="0">
                <a:solidFill>
                  <a:schemeClr val="tx1"/>
                </a:solidFill>
                <a:latin typeface="+mj-lt"/>
                <a:ea typeface="+mj-ea"/>
                <a:cs typeface="+mj-cs"/>
              </a:rPr>
            </a:br>
            <a:r>
              <a:rPr lang="en-US" kern="1200" dirty="0">
                <a:solidFill>
                  <a:schemeClr val="tx1"/>
                </a:solidFill>
                <a:latin typeface="+mj-lt"/>
                <a:ea typeface="+mj-ea"/>
                <a:cs typeface="+mj-cs"/>
              </a:rPr>
              <a:t>- </a:t>
            </a:r>
            <a:r>
              <a:rPr lang="en-US" sz="2800" kern="1200" dirty="0" err="1">
                <a:solidFill>
                  <a:schemeClr val="tx1"/>
                </a:solidFill>
                <a:latin typeface="+mj-lt"/>
                <a:ea typeface="+mj-ea"/>
                <a:cs typeface="+mj-cs"/>
              </a:rPr>
              <a:t>Refor</a:t>
            </a:r>
            <a:r>
              <a:rPr lang="en-US" sz="2800" dirty="0" err="1"/>
              <a:t>ma</a:t>
            </a:r>
            <a:r>
              <a:rPr lang="en-US" sz="2800" dirty="0"/>
              <a:t> Fiscal Verde</a:t>
            </a:r>
            <a:br>
              <a:rPr lang="en-US" sz="2800" dirty="0"/>
            </a:br>
            <a:r>
              <a:rPr lang="en-US" sz="2800" dirty="0"/>
              <a:t>- </a:t>
            </a:r>
            <a:r>
              <a:rPr lang="en-US" sz="2800" dirty="0" err="1"/>
              <a:t>Transición</a:t>
            </a:r>
            <a:r>
              <a:rPr lang="en-US" sz="2800" dirty="0"/>
              <a:t> </a:t>
            </a:r>
            <a:r>
              <a:rPr lang="en-US" sz="2800" dirty="0" err="1"/>
              <a:t>Justa</a:t>
            </a:r>
            <a:br>
              <a:rPr lang="en-US" sz="2800" dirty="0"/>
            </a:br>
            <a:br>
              <a:rPr lang="en-US" sz="2800" dirty="0"/>
            </a:br>
            <a:endParaRPr lang="en-US" kern="1200" dirty="0">
              <a:solidFill>
                <a:schemeClr val="tx1"/>
              </a:solidFill>
              <a:latin typeface="+mj-lt"/>
              <a:ea typeface="+mj-ea"/>
              <a:cs typeface="+mj-cs"/>
            </a:endParaRPr>
          </a:p>
        </p:txBody>
      </p:sp>
      <p:sp>
        <p:nvSpPr>
          <p:cNvPr id="20" name="Rectangle 19">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32" y="699896"/>
            <a:ext cx="826767" cy="541032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chemeClr val="accent5"/>
              </a:solidFill>
              <a:effectLst/>
              <a:uFillTx/>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a 2">
            <a:extLst>
              <a:ext uri="{FF2B5EF4-FFF2-40B4-BE49-F238E27FC236}">
                <a16:creationId xmlns:a16="http://schemas.microsoft.com/office/drawing/2014/main" id="{8C9F0658-4C50-4C72-BECA-ADC821F04A4B}"/>
              </a:ext>
            </a:extLst>
          </p:cNvPr>
          <p:cNvGraphicFramePr>
            <a:graphicFrameLocks noGrp="1"/>
          </p:cNvGraphicFramePr>
          <p:nvPr>
            <p:extLst>
              <p:ext uri="{D42A27DB-BD31-4B8C-83A1-F6EECF244321}">
                <p14:modId xmlns:p14="http://schemas.microsoft.com/office/powerpoint/2010/main" val="368222447"/>
              </p:ext>
            </p:extLst>
          </p:nvPr>
        </p:nvGraphicFramePr>
        <p:xfrm>
          <a:off x="3942803" y="10180"/>
          <a:ext cx="7806784" cy="6558080"/>
        </p:xfrm>
        <a:graphic>
          <a:graphicData uri="http://schemas.openxmlformats.org/drawingml/2006/table">
            <a:tbl>
              <a:tblPr firstRow="1" bandRow="1">
                <a:noFill/>
                <a:tableStyleId>{5C22544A-7EE6-4342-B048-85BDC9FD1C3A}</a:tableStyleId>
              </a:tblPr>
              <a:tblGrid>
                <a:gridCol w="3861090">
                  <a:extLst>
                    <a:ext uri="{9D8B030D-6E8A-4147-A177-3AD203B41FA5}">
                      <a16:colId xmlns:a16="http://schemas.microsoft.com/office/drawing/2014/main" val="4127621028"/>
                    </a:ext>
                  </a:extLst>
                </a:gridCol>
                <a:gridCol w="1911614">
                  <a:extLst>
                    <a:ext uri="{9D8B030D-6E8A-4147-A177-3AD203B41FA5}">
                      <a16:colId xmlns:a16="http://schemas.microsoft.com/office/drawing/2014/main" val="3977226830"/>
                    </a:ext>
                  </a:extLst>
                </a:gridCol>
                <a:gridCol w="2034080">
                  <a:extLst>
                    <a:ext uri="{9D8B030D-6E8A-4147-A177-3AD203B41FA5}">
                      <a16:colId xmlns:a16="http://schemas.microsoft.com/office/drawing/2014/main" val="427016200"/>
                    </a:ext>
                  </a:extLst>
                </a:gridCol>
              </a:tblGrid>
              <a:tr h="769393">
                <a:tc>
                  <a:txBody>
                    <a:bodyPr/>
                    <a:lstStyle/>
                    <a:p>
                      <a:pPr algn="l" fontAlgn="ctr"/>
                      <a:r>
                        <a:rPr lang="es-MX" sz="1200" b="0" u="none" strike="noStrike" cap="none" spc="0" dirty="0">
                          <a:solidFill>
                            <a:schemeClr val="tx1"/>
                          </a:solidFill>
                          <a:effectLst/>
                        </a:rPr>
                        <a:t>1. Análisis geoespacial de las cadenas de valor (CR-T1201). En desarrollo, firma consultora </a:t>
                      </a:r>
                      <a:r>
                        <a:rPr lang="es-MX" sz="1200" b="0" u="none" strike="noStrike" cap="none" spc="0" dirty="0" err="1">
                          <a:solidFill>
                            <a:schemeClr val="tx1"/>
                          </a:solidFill>
                          <a:effectLst/>
                        </a:rPr>
                        <a:t>Geoadaptive</a:t>
                      </a:r>
                      <a:r>
                        <a:rPr lang="es-MX" sz="1200" b="0" u="none" strike="noStrike" cap="none" spc="0" dirty="0">
                          <a:solidFill>
                            <a:schemeClr val="tx1"/>
                          </a:solidFill>
                          <a:effectLst/>
                        </a:rPr>
                        <a:t>. Resultados esperados para finales de 2020.</a:t>
                      </a:r>
                      <a:br>
                        <a:rPr lang="es-MX" sz="1200" b="0" u="none" strike="noStrike" cap="none" spc="0" dirty="0">
                          <a:solidFill>
                            <a:schemeClr val="tx1"/>
                          </a:solidFill>
                          <a:effectLst/>
                        </a:rPr>
                      </a:br>
                      <a:br>
                        <a:rPr lang="es-MX" sz="1200" b="0" u="none" strike="noStrike" cap="none" spc="0" dirty="0">
                          <a:solidFill>
                            <a:schemeClr val="tx1"/>
                          </a:solidFill>
                          <a:effectLst/>
                        </a:rPr>
                      </a:br>
                      <a:br>
                        <a:rPr lang="es-MX" sz="1200" b="0" u="none" strike="noStrike" cap="none" spc="0" dirty="0">
                          <a:solidFill>
                            <a:schemeClr val="tx1"/>
                          </a:solidFill>
                          <a:effectLst/>
                        </a:rPr>
                      </a:br>
                      <a:endParaRPr lang="es-MX" sz="1200" b="0" i="0" u="none" strike="noStrike" cap="none" spc="0" dirty="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ctr"/>
                      <a:r>
                        <a:rPr lang="es-MX" sz="1200" b="0" u="none" strike="noStrike" cap="none" spc="0">
                          <a:solidFill>
                            <a:schemeClr val="tx1"/>
                          </a:solidFill>
                          <a:effectLst/>
                        </a:rPr>
                        <a:t>BID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r" fontAlgn="ctr"/>
                      <a:r>
                        <a:rPr lang="es-MX" sz="1200" b="0" u="none" strike="noStrike" cap="none" spc="0" dirty="0">
                          <a:solidFill>
                            <a:schemeClr val="tx1"/>
                          </a:solidFill>
                          <a:effectLst/>
                        </a:rPr>
                        <a:t>$250,000 </a:t>
                      </a:r>
                      <a:endParaRPr lang="es-MX" sz="1200" b="0" i="0" u="none" strike="noStrike" cap="none" spc="0" dirty="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984617269"/>
                  </a:ext>
                </a:extLst>
              </a:tr>
              <a:tr h="769393">
                <a:tc>
                  <a:txBody>
                    <a:bodyPr/>
                    <a:lstStyle/>
                    <a:p>
                      <a:pPr algn="l" fontAlgn="ctr"/>
                      <a:r>
                        <a:rPr lang="es-MX" sz="1200" b="0" u="none" strike="noStrike" cap="none" spc="0" dirty="0">
                          <a:solidFill>
                            <a:schemeClr val="tx1"/>
                          </a:solidFill>
                          <a:effectLst/>
                        </a:rPr>
                        <a:t>2. Análisis de necesidades de inversión para la implementación del PD:</a:t>
                      </a:r>
                      <a:br>
                        <a:rPr lang="es-MX" sz="1200" b="0" u="none" strike="noStrike" cap="none" spc="0" dirty="0">
                          <a:solidFill>
                            <a:schemeClr val="tx1"/>
                          </a:solidFill>
                          <a:effectLst/>
                        </a:rPr>
                      </a:br>
                      <a:r>
                        <a:rPr lang="es-MX" sz="1200" b="0" u="none" strike="noStrike" cap="none" spc="0" dirty="0">
                          <a:solidFill>
                            <a:schemeClr val="tx1"/>
                          </a:solidFill>
                          <a:effectLst/>
                        </a:rPr>
                        <a:t>Fase 1: ejes 1, 2 y 3 del PD (RG-T2713). estudio completo. Firma consultora; South Pole.</a:t>
                      </a:r>
                      <a:br>
                        <a:rPr lang="es-MX" sz="1200" b="0" u="none" strike="noStrike" cap="none" spc="0" dirty="0">
                          <a:solidFill>
                            <a:schemeClr val="tx1"/>
                          </a:solidFill>
                          <a:effectLst/>
                        </a:rPr>
                      </a:br>
                      <a:r>
                        <a:rPr lang="es-MX" sz="1200" b="0" u="none" strike="noStrike" cap="none" spc="0" dirty="0">
                          <a:solidFill>
                            <a:schemeClr val="tx1"/>
                          </a:solidFill>
                          <a:effectLst/>
                        </a:rPr>
                        <a:t>Fase 2: ejes 4 al 10 del PD (CR-T1217). en proceso de contratación. Firma consultora: </a:t>
                      </a:r>
                      <a:r>
                        <a:rPr lang="es-MX" sz="1200" b="0" u="none" strike="noStrike" cap="none" spc="0" dirty="0" err="1">
                          <a:solidFill>
                            <a:schemeClr val="tx1"/>
                          </a:solidFill>
                          <a:effectLst/>
                        </a:rPr>
                        <a:t>south</a:t>
                      </a:r>
                      <a:r>
                        <a:rPr lang="es-MX" sz="1200" b="0" u="none" strike="noStrike" cap="none" spc="0" dirty="0">
                          <a:solidFill>
                            <a:schemeClr val="tx1"/>
                          </a:solidFill>
                          <a:effectLst/>
                        </a:rPr>
                        <a:t> pole.</a:t>
                      </a:r>
                      <a:endParaRPr lang="es-MX" sz="1200" b="0" i="0" u="none" strike="noStrike" cap="none" spc="0" dirty="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s-MX" sz="1200" b="0" u="none" strike="noStrike" cap="none" spc="0">
                          <a:solidFill>
                            <a:schemeClr val="tx1"/>
                          </a:solidFill>
                          <a:effectLst/>
                        </a:rPr>
                        <a:t>BID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fontAlgn="ctr"/>
                      <a:r>
                        <a:rPr lang="es-MX" sz="1200" b="0" u="none" strike="noStrike" cap="none" spc="0" dirty="0">
                          <a:solidFill>
                            <a:schemeClr val="tx1"/>
                          </a:solidFill>
                          <a:effectLst/>
                        </a:rPr>
                        <a:t>$250,000 </a:t>
                      </a:r>
                      <a:endParaRPr lang="es-MX" sz="1200" b="0" i="0" u="none" strike="noStrike" cap="none" spc="0" dirty="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775960309"/>
                  </a:ext>
                </a:extLst>
              </a:tr>
              <a:tr h="769393">
                <a:tc>
                  <a:txBody>
                    <a:bodyPr/>
                    <a:lstStyle/>
                    <a:p>
                      <a:pPr algn="l" fontAlgn="ctr"/>
                      <a:r>
                        <a:rPr lang="es-MX" sz="1200" b="0" u="none" strike="noStrike" cap="none" spc="0">
                          <a:solidFill>
                            <a:schemeClr val="tx1"/>
                          </a:solidFill>
                          <a:effectLst/>
                        </a:rPr>
                        <a:t>3. Análisis de costo-beneficio del PD:</a:t>
                      </a:r>
                      <a:br>
                        <a:rPr lang="es-MX" sz="1200" b="0" u="none" strike="noStrike" cap="none" spc="0">
                          <a:solidFill>
                            <a:schemeClr val="tx1"/>
                          </a:solidFill>
                          <a:effectLst/>
                        </a:rPr>
                      </a:br>
                      <a:r>
                        <a:rPr lang="es-MX" sz="1200" b="0" u="none" strike="noStrike" cap="none" spc="0">
                          <a:solidFill>
                            <a:schemeClr val="tx1"/>
                          </a:solidFill>
                          <a:effectLst/>
                        </a:rPr>
                        <a:t>Fase 1: ejes 1, 2 y 3 del PD (RG-K1447, RG-T3193). estudio completo. Firma consultora; Universidad de Costa Rica y Rand.</a:t>
                      </a:r>
                      <a:br>
                        <a:rPr lang="es-MX" sz="1200" b="0" u="none" strike="noStrike" cap="none" spc="0">
                          <a:solidFill>
                            <a:schemeClr val="tx1"/>
                          </a:solidFill>
                          <a:effectLst/>
                        </a:rPr>
                      </a:br>
                      <a:r>
                        <a:rPr lang="es-MX" sz="1200" b="0" u="none" strike="noStrike" cap="none" spc="0">
                          <a:solidFill>
                            <a:schemeClr val="tx1"/>
                          </a:solidFill>
                          <a:effectLst/>
                        </a:rPr>
                        <a:t>Fase 2: ejes 4 al 10 del PD (RG-T3193). en proceso de contratación. Firma consultora: Rand.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ctr"/>
                      <a:r>
                        <a:rPr lang="es-MX" sz="1200" b="0" u="none" strike="noStrike" cap="none" spc="0">
                          <a:solidFill>
                            <a:schemeClr val="tx1"/>
                          </a:solidFill>
                          <a:effectLst/>
                        </a:rPr>
                        <a:t>BID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r" fontAlgn="ctr"/>
                      <a:r>
                        <a:rPr lang="es-MX" sz="1200" b="0" u="none" strike="noStrike" cap="none" spc="0">
                          <a:solidFill>
                            <a:schemeClr val="tx1"/>
                          </a:solidFill>
                          <a:effectLst/>
                        </a:rPr>
                        <a:t>$325,000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864006062"/>
                  </a:ext>
                </a:extLst>
              </a:tr>
              <a:tr h="389646">
                <a:tc>
                  <a:txBody>
                    <a:bodyPr/>
                    <a:lstStyle/>
                    <a:p>
                      <a:pPr algn="l" fontAlgn="ctr"/>
                      <a:r>
                        <a:rPr lang="es-MX" sz="1200" b="0" u="none" strike="noStrike" cap="none" spc="0">
                          <a:solidFill>
                            <a:schemeClr val="tx1"/>
                          </a:solidFill>
                          <a:effectLst/>
                        </a:rPr>
                        <a:t>4. Estudio del impactos del PD en el empleo para informar el PEN. Lo desarrolla y financia AFD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s-MX" sz="1200" b="0" u="none" strike="noStrike" cap="none" spc="0">
                          <a:solidFill>
                            <a:schemeClr val="tx1"/>
                          </a:solidFill>
                          <a:effectLst/>
                        </a:rPr>
                        <a:t>BID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fontAlgn="ctr"/>
                      <a:r>
                        <a:rPr lang="es-MX" sz="1200" b="0" u="none" strike="noStrike" cap="none" spc="0">
                          <a:solidFill>
                            <a:schemeClr val="tx1"/>
                          </a:solidFill>
                          <a:effectLst/>
                        </a:rPr>
                        <a:t>$100,000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72566264"/>
                  </a:ext>
                </a:extLst>
              </a:tr>
              <a:tr h="511835">
                <a:tc>
                  <a:txBody>
                    <a:bodyPr/>
                    <a:lstStyle/>
                    <a:p>
                      <a:pPr algn="l" fontAlgn="ctr"/>
                      <a:r>
                        <a:rPr lang="es-MX" sz="1200" b="0" u="none" strike="noStrike" cap="none" spc="0">
                          <a:solidFill>
                            <a:schemeClr val="tx1"/>
                          </a:solidFill>
                          <a:effectLst/>
                        </a:rPr>
                        <a:t>5. Estudio del impacto fiscal de la descarbonización del sector transporte (RG-E1563). En desarrollo. Resultados esperados para octubre. Firma Consultora: Universidad de Costa Rica, 2 PECS.</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ctr"/>
                      <a:r>
                        <a:rPr lang="es-MX" sz="1200" b="0" u="none" strike="noStrike" cap="none" spc="0">
                          <a:solidFill>
                            <a:schemeClr val="tx1"/>
                          </a:solidFill>
                          <a:effectLst/>
                        </a:rPr>
                        <a:t>BID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r" fontAlgn="ctr"/>
                      <a:r>
                        <a:rPr lang="es-MX" sz="1200" b="0" u="none" strike="noStrike" cap="none" spc="0">
                          <a:solidFill>
                            <a:schemeClr val="tx1"/>
                          </a:solidFill>
                          <a:effectLst/>
                        </a:rPr>
                        <a:t>$100,000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652457719"/>
                  </a:ext>
                </a:extLst>
              </a:tr>
              <a:tr h="511835">
                <a:tc>
                  <a:txBody>
                    <a:bodyPr/>
                    <a:lstStyle/>
                    <a:p>
                      <a:pPr algn="l" fontAlgn="ctr"/>
                      <a:r>
                        <a:rPr lang="es-MX" sz="1200" b="0" u="none" strike="noStrike" cap="none" spc="0">
                          <a:solidFill>
                            <a:schemeClr val="tx1"/>
                          </a:solidFill>
                          <a:effectLst/>
                        </a:rPr>
                        <a:t>6. Desarrollo de metodología para la definición de los lineamientos para la priorización d e proyectos d e inversión alineados con el PD (CR-T1217). A ser definido.</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s-MX" sz="1200" b="0" u="none" strike="noStrike" cap="none" spc="0">
                          <a:solidFill>
                            <a:schemeClr val="tx1"/>
                          </a:solidFill>
                          <a:effectLst/>
                        </a:rPr>
                        <a:t>BID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fontAlgn="ctr"/>
                      <a:r>
                        <a:rPr lang="es-MX" sz="1200" b="0" u="none" strike="noStrike" cap="none" spc="0">
                          <a:solidFill>
                            <a:schemeClr val="tx1"/>
                          </a:solidFill>
                          <a:effectLst/>
                        </a:rPr>
                        <a:t>$170,000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30826943"/>
                  </a:ext>
                </a:extLst>
              </a:tr>
              <a:tr h="389646">
                <a:tc>
                  <a:txBody>
                    <a:bodyPr/>
                    <a:lstStyle/>
                    <a:p>
                      <a:pPr algn="l" fontAlgn="ctr"/>
                      <a:r>
                        <a:rPr lang="es-MX" sz="1200" b="0" u="none" strike="noStrike" cap="none" spc="0">
                          <a:solidFill>
                            <a:schemeClr val="tx1"/>
                          </a:solidFill>
                          <a:effectLst/>
                        </a:rPr>
                        <a:t>7. Análisis organizacional de MINAE y propuesta de restructuración. Financia y desarrolla AFD.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fontAlgn="ctr"/>
                      <a:r>
                        <a:rPr lang="es-MX" sz="1200" b="0" u="none" strike="noStrike" cap="none" spc="0">
                          <a:solidFill>
                            <a:schemeClr val="tx1"/>
                          </a:solidFill>
                          <a:effectLst/>
                        </a:rPr>
                        <a:t>AFD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r" fontAlgn="ctr"/>
                      <a:r>
                        <a:rPr lang="es-MX" sz="1200" b="0" u="none" strike="noStrike" cap="none" spc="0">
                          <a:solidFill>
                            <a:schemeClr val="tx1"/>
                          </a:solidFill>
                          <a:effectLst/>
                        </a:rPr>
                        <a:t>$200,000 </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18999154"/>
                  </a:ext>
                </a:extLst>
              </a:tr>
              <a:tr h="389646">
                <a:tc>
                  <a:txBody>
                    <a:bodyPr/>
                    <a:lstStyle/>
                    <a:p>
                      <a:pPr algn="l" fontAlgn="ctr"/>
                      <a:r>
                        <a:rPr lang="es-MX" sz="1200" b="0" u="none" strike="noStrike" cap="none" spc="0">
                          <a:solidFill>
                            <a:schemeClr val="tx1"/>
                          </a:solidFill>
                          <a:effectLst/>
                        </a:rPr>
                        <a:t>8. Análisis organizacional del MOPT y propuesta de recomandaciones (CR-T1217). A ser definido.</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es-MX" sz="1200" b="0" u="none" strike="noStrike" cap="none" spc="0">
                          <a:solidFill>
                            <a:schemeClr val="tx1"/>
                          </a:solidFill>
                          <a:effectLst/>
                        </a:rPr>
                        <a:t>AFD</a:t>
                      </a:r>
                      <a:endParaRPr lang="es-MX" sz="1200" b="0" i="0" u="none" strike="noStrike" cap="none" spc="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r" fontAlgn="ctr"/>
                      <a:r>
                        <a:rPr lang="es-MX" sz="1200" b="0" u="none" strike="noStrike" cap="none" spc="0" dirty="0">
                          <a:solidFill>
                            <a:schemeClr val="tx1"/>
                          </a:solidFill>
                          <a:effectLst/>
                        </a:rPr>
                        <a:t>$60,000 </a:t>
                      </a:r>
                      <a:endParaRPr lang="es-MX" sz="1200" b="0" i="0" u="none" strike="noStrike" cap="none" spc="0" dirty="0">
                        <a:solidFill>
                          <a:schemeClr val="tx1"/>
                        </a:solidFill>
                        <a:effectLst/>
                        <a:latin typeface="Calibri" panose="020F0502020204030204" pitchFamily="34" charset="0"/>
                      </a:endParaRPr>
                    </a:p>
                  </a:txBody>
                  <a:tcPr marL="61105" marR="61105" marT="55550" marB="5555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11643383"/>
                  </a:ext>
                </a:extLst>
              </a:tr>
            </a:tbl>
          </a:graphicData>
        </a:graphic>
      </p:graphicFrame>
    </p:spTree>
    <p:extLst>
      <p:ext uri="{BB962C8B-B14F-4D97-AF65-F5344CB8AC3E}">
        <p14:creationId xmlns:p14="http://schemas.microsoft.com/office/powerpoint/2010/main" val="235323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B28EC6A1-D299-4AFF-AD16-9ADC9A31F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78D062B8-F722-4210-95BF-D56B5AC0868B}"/>
              </a:ext>
            </a:extLst>
          </p:cNvPr>
          <p:cNvSpPr>
            <a:spLocks noGrp="1"/>
          </p:cNvSpPr>
          <p:nvPr>
            <p:ph type="title"/>
          </p:nvPr>
        </p:nvSpPr>
        <p:spPr>
          <a:xfrm>
            <a:off x="422899" y="576263"/>
            <a:ext cx="3922908" cy="2967606"/>
          </a:xfrm>
        </p:spPr>
        <p:txBody>
          <a:bodyPr vert="horz" lIns="91440" tIns="45720" rIns="91440" bIns="45720" rtlCol="0" anchor="b">
            <a:normAutofit/>
          </a:bodyPr>
          <a:lstStyle/>
          <a:p>
            <a:r>
              <a:rPr lang="en-US" sz="2600" kern="1200" dirty="0" err="1">
                <a:solidFill>
                  <a:schemeClr val="tx1"/>
                </a:solidFill>
                <a:latin typeface="+mj-lt"/>
                <a:ea typeface="+mj-ea"/>
                <a:cs typeface="+mj-cs"/>
              </a:rPr>
              <a:t>Apoyo</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en</a:t>
            </a:r>
            <a:r>
              <a:rPr lang="en-US" sz="2600" kern="1200" dirty="0">
                <a:solidFill>
                  <a:schemeClr val="tx1"/>
                </a:solidFill>
                <a:latin typeface="+mj-lt"/>
                <a:ea typeface="+mj-ea"/>
                <a:cs typeface="+mj-cs"/>
              </a:rPr>
              <a:t> Agricultura </a:t>
            </a:r>
            <a:r>
              <a:rPr lang="en-US" sz="2600" kern="1200" dirty="0" err="1">
                <a:solidFill>
                  <a:schemeClr val="tx1"/>
                </a:solidFill>
                <a:latin typeface="+mj-lt"/>
                <a:ea typeface="+mj-ea"/>
                <a:cs typeface="+mj-cs"/>
              </a:rPr>
              <a:t>climáticamente</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inteligente</a:t>
            </a:r>
            <a:r>
              <a:rPr lang="en-US" sz="2600" kern="1200" dirty="0">
                <a:solidFill>
                  <a:schemeClr val="tx1"/>
                </a:solidFill>
                <a:latin typeface="+mj-lt"/>
                <a:ea typeface="+mj-ea"/>
                <a:cs typeface="+mj-cs"/>
              </a:rPr>
              <a:t> y </a:t>
            </a:r>
            <a:r>
              <a:rPr lang="en-US" sz="2600" kern="1200" dirty="0" err="1">
                <a:solidFill>
                  <a:schemeClr val="tx1"/>
                </a:solidFill>
                <a:latin typeface="+mj-lt"/>
                <a:ea typeface="+mj-ea"/>
                <a:cs typeface="+mj-cs"/>
              </a:rPr>
              <a:t>Conservación-Restauración</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Ecosistemas</a:t>
            </a:r>
            <a:r>
              <a:rPr lang="en-US" sz="2600" kern="1200" dirty="0">
                <a:solidFill>
                  <a:schemeClr val="tx1"/>
                </a:solidFill>
                <a:latin typeface="+mj-lt"/>
                <a:ea typeface="+mj-ea"/>
                <a:cs typeface="+mj-cs"/>
              </a:rPr>
              <a:t>  US $4,535,000</a:t>
            </a:r>
            <a:br>
              <a:rPr lang="en-US" sz="2600" kern="1200" dirty="0">
                <a:solidFill>
                  <a:schemeClr val="tx1"/>
                </a:solidFill>
                <a:latin typeface="+mj-lt"/>
                <a:ea typeface="+mj-ea"/>
                <a:cs typeface="+mj-cs"/>
              </a:rPr>
            </a:br>
            <a:r>
              <a:rPr lang="en-US" sz="2600" kern="1200" dirty="0" err="1">
                <a:solidFill>
                  <a:schemeClr val="tx1"/>
                </a:solidFill>
                <a:latin typeface="+mj-lt"/>
                <a:ea typeface="+mj-ea"/>
                <a:cs typeface="+mj-cs"/>
              </a:rPr>
              <a:t>Ejes</a:t>
            </a:r>
            <a:r>
              <a:rPr lang="en-US" sz="2600" kern="1200" dirty="0">
                <a:solidFill>
                  <a:schemeClr val="tx1"/>
                </a:solidFill>
                <a:latin typeface="+mj-lt"/>
                <a:ea typeface="+mj-ea"/>
                <a:cs typeface="+mj-cs"/>
              </a:rPr>
              <a:t> 8,9,10 Plan D</a:t>
            </a:r>
          </a:p>
        </p:txBody>
      </p:sp>
      <p:sp>
        <p:nvSpPr>
          <p:cNvPr id="36" name="Rectangle 35">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32" y="699896"/>
            <a:ext cx="826767" cy="541032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chemeClr val="accent5"/>
              </a:solidFill>
              <a:effectLst/>
              <a:uFillTx/>
              <a:latin typeface="Helvetica Neue Medium"/>
              <a:ea typeface="Helvetica Neue Medium"/>
              <a:cs typeface="Helvetica Neue Medium"/>
              <a:sym typeface="Helvetica Neue Medium"/>
            </a:endParaRPr>
          </a:p>
        </p:txBody>
      </p:sp>
      <p:cxnSp>
        <p:nvCxnSpPr>
          <p:cNvPr id="38" name="Straight Connector 3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Tabla 4">
            <a:extLst>
              <a:ext uri="{FF2B5EF4-FFF2-40B4-BE49-F238E27FC236}">
                <a16:creationId xmlns:a16="http://schemas.microsoft.com/office/drawing/2014/main" id="{E18F52A9-F0BD-4C6E-ACF7-BA27A0CE772E}"/>
              </a:ext>
            </a:extLst>
          </p:cNvPr>
          <p:cNvGraphicFramePr>
            <a:graphicFrameLocks noGrp="1"/>
          </p:cNvGraphicFramePr>
          <p:nvPr>
            <p:extLst>
              <p:ext uri="{D42A27DB-BD31-4B8C-83A1-F6EECF244321}">
                <p14:modId xmlns:p14="http://schemas.microsoft.com/office/powerpoint/2010/main" val="614056851"/>
              </p:ext>
            </p:extLst>
          </p:nvPr>
        </p:nvGraphicFramePr>
        <p:xfrm>
          <a:off x="4896963" y="699898"/>
          <a:ext cx="6163578" cy="5416850"/>
        </p:xfrm>
        <a:graphic>
          <a:graphicData uri="http://schemas.openxmlformats.org/drawingml/2006/table">
            <a:tbl>
              <a:tblPr>
                <a:tableStyleId>{8EC20E35-A176-4012-BC5E-935CFFF8708E}</a:tableStyleId>
              </a:tblPr>
              <a:tblGrid>
                <a:gridCol w="4596722">
                  <a:extLst>
                    <a:ext uri="{9D8B030D-6E8A-4147-A177-3AD203B41FA5}">
                      <a16:colId xmlns:a16="http://schemas.microsoft.com/office/drawing/2014/main" val="1454355259"/>
                    </a:ext>
                  </a:extLst>
                </a:gridCol>
                <a:gridCol w="588886">
                  <a:extLst>
                    <a:ext uri="{9D8B030D-6E8A-4147-A177-3AD203B41FA5}">
                      <a16:colId xmlns:a16="http://schemas.microsoft.com/office/drawing/2014/main" val="2944225895"/>
                    </a:ext>
                  </a:extLst>
                </a:gridCol>
                <a:gridCol w="977970">
                  <a:extLst>
                    <a:ext uri="{9D8B030D-6E8A-4147-A177-3AD203B41FA5}">
                      <a16:colId xmlns:a16="http://schemas.microsoft.com/office/drawing/2014/main" val="4274950387"/>
                    </a:ext>
                  </a:extLst>
                </a:gridCol>
              </a:tblGrid>
              <a:tr h="3178203">
                <a:tc>
                  <a:txBody>
                    <a:bodyPr/>
                    <a:lstStyle/>
                    <a:p>
                      <a:pPr algn="l" fontAlgn="ctr"/>
                      <a:r>
                        <a:rPr lang="es-MX" sz="1100" u="none" strike="noStrike" cap="none" spc="0">
                          <a:solidFill>
                            <a:schemeClr val="tx1"/>
                          </a:solidFill>
                          <a:effectLst/>
                        </a:rPr>
                        <a:t>Acciones de CT (CR-T1218 &amp; RND): </a:t>
                      </a:r>
                      <a:br>
                        <a:rPr lang="es-MX" sz="1100" u="none" strike="noStrike" cap="none" spc="0">
                          <a:solidFill>
                            <a:schemeClr val="tx1"/>
                          </a:solidFill>
                          <a:effectLst/>
                        </a:rPr>
                      </a:br>
                      <a:r>
                        <a:rPr lang="es-MX" sz="1100" u="none" strike="noStrike" cap="none" spc="0">
                          <a:solidFill>
                            <a:schemeClr val="tx1"/>
                          </a:solidFill>
                          <a:effectLst/>
                        </a:rPr>
                        <a:t>- Actualización del estudio sobre la estrategia de ganadería baja en carbono ($8.000)</a:t>
                      </a:r>
                      <a:br>
                        <a:rPr lang="es-MX" sz="1100" u="none" strike="noStrike" cap="none" spc="0">
                          <a:solidFill>
                            <a:schemeClr val="tx1"/>
                          </a:solidFill>
                          <a:effectLst/>
                        </a:rPr>
                      </a:br>
                      <a:r>
                        <a:rPr lang="es-MX" sz="1100" u="none" strike="noStrike" cap="none" spc="0">
                          <a:solidFill>
                            <a:schemeClr val="tx1"/>
                          </a:solidFill>
                          <a:effectLst/>
                        </a:rPr>
                        <a:t>- Actualización de la política de Ganadería Baja en Carbono ($125.000) </a:t>
                      </a:r>
                      <a:br>
                        <a:rPr lang="es-MX" sz="1100" u="none" strike="noStrike" cap="none" spc="0">
                          <a:solidFill>
                            <a:schemeClr val="tx1"/>
                          </a:solidFill>
                          <a:effectLst/>
                        </a:rPr>
                      </a:br>
                      <a:r>
                        <a:rPr lang="es-MX" sz="1100" u="none" strike="noStrike" cap="none" spc="0">
                          <a:solidFill>
                            <a:schemeClr val="tx1"/>
                          </a:solidFill>
                          <a:effectLst/>
                        </a:rPr>
                        <a:t>- Diseño de las NAMAS Arroz y Musáceas ($110.000)</a:t>
                      </a:r>
                      <a:br>
                        <a:rPr lang="es-MX" sz="1100" u="none" strike="noStrike" cap="none" spc="0">
                          <a:solidFill>
                            <a:schemeClr val="tx1"/>
                          </a:solidFill>
                          <a:effectLst/>
                        </a:rPr>
                      </a:br>
                      <a:r>
                        <a:rPr lang="es-MX" sz="1100" u="none" strike="noStrike" cap="none" spc="0">
                          <a:solidFill>
                            <a:schemeClr val="tx1"/>
                          </a:solidFill>
                          <a:effectLst/>
                        </a:rPr>
                        <a:t>- Opcional : diseño de los pilotos para las NAMAS Arroz y Musáceas.</a:t>
                      </a:r>
                      <a:br>
                        <a:rPr lang="es-MX" sz="1100" u="none" strike="noStrike" cap="none" spc="0">
                          <a:solidFill>
                            <a:schemeClr val="tx1"/>
                          </a:solidFill>
                          <a:effectLst/>
                        </a:rPr>
                      </a:br>
                      <a:r>
                        <a:rPr lang="es-MX" sz="1100" u="none" strike="noStrike" cap="none" spc="0">
                          <a:solidFill>
                            <a:schemeClr val="tx1"/>
                          </a:solidFill>
                          <a:effectLst/>
                        </a:rPr>
                        <a:t>- Icafe : Ampliación de la implementación de la NAMA Café del 2012 por productores y beneficios ($200.00)</a:t>
                      </a:r>
                      <a:br>
                        <a:rPr lang="es-MX" sz="1100" u="none" strike="noStrike" cap="none" spc="0">
                          <a:solidFill>
                            <a:schemeClr val="tx1"/>
                          </a:solidFill>
                          <a:effectLst/>
                        </a:rPr>
                      </a:br>
                      <a:r>
                        <a:rPr lang="es-MX" sz="1100" u="none" strike="noStrike" cap="none" spc="0">
                          <a:solidFill>
                            <a:schemeClr val="tx1"/>
                          </a:solidFill>
                          <a:effectLst/>
                        </a:rPr>
                        <a:t>-Recopilación de las lecciones aprendidas de la Política del Sector Agroalimentario 2010-2021 (Monto estimado US$20.000)</a:t>
                      </a:r>
                      <a:br>
                        <a:rPr lang="es-MX" sz="1100" u="none" strike="noStrike" cap="none" spc="0">
                          <a:solidFill>
                            <a:schemeClr val="tx1"/>
                          </a:solidFill>
                          <a:effectLst/>
                        </a:rPr>
                      </a:br>
                      <a:r>
                        <a:rPr lang="es-MX" sz="1100" u="none" strike="noStrike" cap="none" spc="0">
                          <a:solidFill>
                            <a:schemeClr val="tx1"/>
                          </a:solidFill>
                          <a:effectLst/>
                        </a:rPr>
                        <a:t>- Apoyar en la consulta con el sector pinero para la identificación de oportunidades y desafíos para la implementación del Manual de Practicas Sostenibles ($15.000)</a:t>
                      </a:r>
                      <a:br>
                        <a:rPr lang="es-MX" sz="1100" u="none" strike="noStrike" cap="none" spc="0">
                          <a:solidFill>
                            <a:schemeClr val="tx1"/>
                          </a:solidFill>
                          <a:effectLst/>
                        </a:rPr>
                      </a:br>
                      <a:r>
                        <a:rPr lang="es-MX" sz="1100" u="none" strike="noStrike" cap="none" spc="0">
                          <a:solidFill>
                            <a:schemeClr val="tx1"/>
                          </a:solidFill>
                          <a:effectLst/>
                        </a:rPr>
                        <a:t>- Taller entre sector publico y privado sobre mecanismos de exportación de productos agrícolas de bajo carbono ($3.000)</a:t>
                      </a:r>
                      <a:endParaRPr lang="es-MX" sz="1100" b="1" i="0" u="none" strike="noStrike" cap="none" spc="0">
                        <a:solidFill>
                          <a:schemeClr val="tx1"/>
                        </a:solidFill>
                        <a:effectLst/>
                        <a:latin typeface="Calibri" panose="020F0502020204030204" pitchFamily="34" charset="0"/>
                      </a:endParaRPr>
                    </a:p>
                  </a:txBody>
                  <a:tcPr marL="113571" marR="113571" marT="113571" marB="113571" anchor="ctr"/>
                </a:tc>
                <a:tc>
                  <a:txBody>
                    <a:bodyPr/>
                    <a:lstStyle/>
                    <a:p>
                      <a:pPr algn="ctr" fontAlgn="ctr"/>
                      <a:r>
                        <a:rPr lang="es-MX" sz="1100" u="none" strike="noStrike" cap="none" spc="0">
                          <a:solidFill>
                            <a:schemeClr val="tx1"/>
                          </a:solidFill>
                          <a:effectLst/>
                        </a:rPr>
                        <a:t>BID </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tc>
                  <a:txBody>
                    <a:bodyPr/>
                    <a:lstStyle/>
                    <a:p>
                      <a:pPr algn="r" fontAlgn="ctr"/>
                      <a:r>
                        <a:rPr lang="es-MX" sz="1100" u="none" strike="noStrike" cap="none" spc="0">
                          <a:solidFill>
                            <a:schemeClr val="tx1"/>
                          </a:solidFill>
                          <a:effectLst/>
                        </a:rPr>
                        <a:t>$500,000 </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extLst>
                  <a:ext uri="{0D108BD9-81ED-4DB2-BD59-A6C34878D82A}">
                    <a16:rowId xmlns:a16="http://schemas.microsoft.com/office/drawing/2014/main" val="2431191355"/>
                  </a:ext>
                </a:extLst>
              </a:tr>
              <a:tr h="1290897">
                <a:tc>
                  <a:txBody>
                    <a:bodyPr/>
                    <a:lstStyle/>
                    <a:p>
                      <a:pPr algn="l" fontAlgn="ctr"/>
                      <a:r>
                        <a:rPr lang="es-MX" sz="1100" u="none" strike="noStrike" cap="none" spc="0">
                          <a:solidFill>
                            <a:schemeClr val="tx1"/>
                          </a:solidFill>
                          <a:effectLst/>
                        </a:rPr>
                        <a:t>NAMA Cana de Azucar:</a:t>
                      </a:r>
                      <a:br>
                        <a:rPr lang="es-MX" sz="1100" u="none" strike="noStrike" cap="none" spc="0">
                          <a:solidFill>
                            <a:schemeClr val="tx1"/>
                          </a:solidFill>
                          <a:effectLst/>
                        </a:rPr>
                      </a:br>
                      <a:r>
                        <a:rPr lang="es-MX" sz="1100" u="none" strike="noStrike" cap="none" spc="0">
                          <a:solidFill>
                            <a:schemeClr val="tx1"/>
                          </a:solidFill>
                          <a:effectLst/>
                        </a:rPr>
                        <a:t>- Elaboración de la NAMA Cana de Azucar, incluyendo facilitación del diálogo dentro de las cadenas de valor ($55 000) – consultoría nacional</a:t>
                      </a:r>
                      <a:br>
                        <a:rPr lang="es-MX" sz="1100" u="none" strike="noStrike" cap="none" spc="0">
                          <a:solidFill>
                            <a:schemeClr val="tx1"/>
                          </a:solidFill>
                          <a:effectLst/>
                        </a:rPr>
                      </a:br>
                      <a:r>
                        <a:rPr lang="es-MX" sz="1100" u="none" strike="noStrike" cap="none" spc="0">
                          <a:solidFill>
                            <a:schemeClr val="tx1"/>
                          </a:solidFill>
                          <a:effectLst/>
                        </a:rPr>
                        <a:t>- Diseñar el piloto para la NAMA cana de azucar (20k$)</a:t>
                      </a:r>
                      <a:br>
                        <a:rPr lang="es-MX" sz="1100" u="none" strike="noStrike" cap="none" spc="0">
                          <a:solidFill>
                            <a:schemeClr val="tx1"/>
                          </a:solidFill>
                          <a:effectLst/>
                        </a:rPr>
                      </a:br>
                      <a:r>
                        <a:rPr lang="es-MX" sz="1100" u="none" strike="noStrike" cap="none" spc="0">
                          <a:solidFill>
                            <a:schemeClr val="tx1"/>
                          </a:solidFill>
                          <a:effectLst/>
                        </a:rPr>
                        <a:t>- Implementacion de un piloto de la NAMA Cana de Azucar (150k$)</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tc>
                  <a:txBody>
                    <a:bodyPr/>
                    <a:lstStyle/>
                    <a:p>
                      <a:pPr algn="ctr" fontAlgn="ctr"/>
                      <a:r>
                        <a:rPr lang="es-MX" sz="1100" u="none" strike="noStrike" cap="none" spc="0">
                          <a:solidFill>
                            <a:schemeClr val="tx1"/>
                          </a:solidFill>
                          <a:effectLst/>
                        </a:rPr>
                        <a:t>AFD</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tc>
                  <a:txBody>
                    <a:bodyPr/>
                    <a:lstStyle/>
                    <a:p>
                      <a:pPr algn="r" fontAlgn="ctr"/>
                      <a:r>
                        <a:rPr lang="es-MX" sz="1100" u="none" strike="noStrike" cap="none" spc="0">
                          <a:solidFill>
                            <a:schemeClr val="tx1"/>
                          </a:solidFill>
                          <a:effectLst/>
                        </a:rPr>
                        <a:t>$225,000 </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extLst>
                  <a:ext uri="{0D108BD9-81ED-4DB2-BD59-A6C34878D82A}">
                    <a16:rowId xmlns:a16="http://schemas.microsoft.com/office/drawing/2014/main" val="4093065584"/>
                  </a:ext>
                </a:extLst>
              </a:tr>
              <a:tr h="947750">
                <a:tc>
                  <a:txBody>
                    <a:bodyPr/>
                    <a:lstStyle/>
                    <a:p>
                      <a:pPr algn="l" fontAlgn="ctr"/>
                      <a:r>
                        <a:rPr lang="es-MX" sz="1100" u="none" strike="noStrike" cap="none" spc="0">
                          <a:solidFill>
                            <a:schemeClr val="tx1"/>
                          </a:solidFill>
                          <a:effectLst/>
                        </a:rPr>
                        <a:t>Mejoramiento de los inventarios de la emisiones de la cana de azucar : diagnóstico de las emisiones de los sistemas de producción existentes, protocolo de evaluación de la emisiones de carbono, evaluación del ciclo de vida para el sector entérico</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tc>
                  <a:txBody>
                    <a:bodyPr/>
                    <a:lstStyle/>
                    <a:p>
                      <a:pPr algn="ctr" fontAlgn="ctr"/>
                      <a:r>
                        <a:rPr lang="es-MX" sz="1100" u="none" strike="noStrike" cap="none" spc="0">
                          <a:solidFill>
                            <a:schemeClr val="tx1"/>
                          </a:solidFill>
                          <a:effectLst/>
                        </a:rPr>
                        <a:t>AFD</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tc>
                  <a:txBody>
                    <a:bodyPr/>
                    <a:lstStyle/>
                    <a:p>
                      <a:pPr algn="r" fontAlgn="ctr"/>
                      <a:r>
                        <a:rPr lang="es-MX" sz="1100" u="none" strike="noStrike" cap="none" spc="0">
                          <a:solidFill>
                            <a:schemeClr val="tx1"/>
                          </a:solidFill>
                          <a:effectLst/>
                        </a:rPr>
                        <a:t>Por definir </a:t>
                      </a:r>
                      <a:endParaRPr lang="es-MX" sz="1100" b="0" i="0" u="none" strike="noStrike" cap="none" spc="0">
                        <a:solidFill>
                          <a:schemeClr val="tx1"/>
                        </a:solidFill>
                        <a:effectLst/>
                        <a:latin typeface="Calibri" panose="020F0502020204030204" pitchFamily="34" charset="0"/>
                      </a:endParaRPr>
                    </a:p>
                  </a:txBody>
                  <a:tcPr marL="113571" marR="113571" marT="113571" marB="113571" anchor="ctr"/>
                </a:tc>
                <a:extLst>
                  <a:ext uri="{0D108BD9-81ED-4DB2-BD59-A6C34878D82A}">
                    <a16:rowId xmlns:a16="http://schemas.microsoft.com/office/drawing/2014/main" val="11816875"/>
                  </a:ext>
                </a:extLst>
              </a:tr>
            </a:tbl>
          </a:graphicData>
        </a:graphic>
      </p:graphicFrame>
    </p:spTree>
    <p:extLst>
      <p:ext uri="{BB962C8B-B14F-4D97-AF65-F5344CB8AC3E}">
        <p14:creationId xmlns:p14="http://schemas.microsoft.com/office/powerpoint/2010/main" val="167617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a:extLst>
              <a:ext uri="{FF2B5EF4-FFF2-40B4-BE49-F238E27FC236}">
                <a16:creationId xmlns:a16="http://schemas.microsoft.com/office/drawing/2014/main" id="{B28EC6A1-D299-4AFF-AD16-9ADC9A31F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78D062B8-F722-4210-95BF-D56B5AC0868B}"/>
              </a:ext>
            </a:extLst>
          </p:cNvPr>
          <p:cNvSpPr>
            <a:spLocks noGrp="1"/>
          </p:cNvSpPr>
          <p:nvPr>
            <p:ph type="title"/>
          </p:nvPr>
        </p:nvSpPr>
        <p:spPr>
          <a:xfrm>
            <a:off x="209539" y="516137"/>
            <a:ext cx="3922908" cy="2967606"/>
          </a:xfrm>
        </p:spPr>
        <p:txBody>
          <a:bodyPr vert="horz" lIns="91440" tIns="45720" rIns="91440" bIns="45720" rtlCol="0" anchor="b">
            <a:normAutofit/>
          </a:bodyPr>
          <a:lstStyle/>
          <a:p>
            <a:r>
              <a:rPr lang="en-US" sz="2600" kern="1200" dirty="0" err="1">
                <a:solidFill>
                  <a:schemeClr val="tx1"/>
                </a:solidFill>
                <a:latin typeface="+mj-lt"/>
                <a:ea typeface="+mj-ea"/>
                <a:cs typeface="+mj-cs"/>
              </a:rPr>
              <a:t>Apoyo</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en</a:t>
            </a:r>
            <a:r>
              <a:rPr lang="en-US" sz="2600" kern="1200" dirty="0">
                <a:solidFill>
                  <a:schemeClr val="tx1"/>
                </a:solidFill>
                <a:latin typeface="+mj-lt"/>
                <a:ea typeface="+mj-ea"/>
                <a:cs typeface="+mj-cs"/>
              </a:rPr>
              <a:t> Agricultura </a:t>
            </a:r>
            <a:r>
              <a:rPr lang="en-US" sz="2600" kern="1200" dirty="0" err="1">
                <a:solidFill>
                  <a:schemeClr val="tx1"/>
                </a:solidFill>
                <a:latin typeface="+mj-lt"/>
                <a:ea typeface="+mj-ea"/>
                <a:cs typeface="+mj-cs"/>
              </a:rPr>
              <a:t>climáticamente</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inteligente</a:t>
            </a:r>
            <a:r>
              <a:rPr lang="en-US" sz="2600" kern="1200" dirty="0">
                <a:solidFill>
                  <a:schemeClr val="tx1"/>
                </a:solidFill>
                <a:latin typeface="+mj-lt"/>
                <a:ea typeface="+mj-ea"/>
                <a:cs typeface="+mj-cs"/>
              </a:rPr>
              <a:t> y </a:t>
            </a:r>
            <a:r>
              <a:rPr lang="en-US" sz="2600" kern="1200" dirty="0" err="1">
                <a:solidFill>
                  <a:schemeClr val="tx1"/>
                </a:solidFill>
                <a:latin typeface="+mj-lt"/>
                <a:ea typeface="+mj-ea"/>
                <a:cs typeface="+mj-cs"/>
              </a:rPr>
              <a:t>Conservación-Restauración</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Ecosistemas</a:t>
            </a:r>
            <a:r>
              <a:rPr lang="en-US" sz="2600" kern="1200" dirty="0">
                <a:solidFill>
                  <a:schemeClr val="tx1"/>
                </a:solidFill>
                <a:latin typeface="+mj-lt"/>
                <a:ea typeface="+mj-ea"/>
                <a:cs typeface="+mj-cs"/>
              </a:rPr>
              <a:t>  US $4,535,000</a:t>
            </a:r>
          </a:p>
        </p:txBody>
      </p:sp>
      <p:sp>
        <p:nvSpPr>
          <p:cNvPr id="36" name="Rectangle 35">
            <a:extLst>
              <a:ext uri="{FF2B5EF4-FFF2-40B4-BE49-F238E27FC236}">
                <a16:creationId xmlns:a16="http://schemas.microsoft.com/office/drawing/2014/main" id="{285EE6CD-C61E-4F22-9787-1ADF1D3EB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32" y="699896"/>
            <a:ext cx="826767" cy="5410328"/>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chemeClr val="accent5"/>
              </a:solidFill>
              <a:effectLst/>
              <a:uFillTx/>
              <a:latin typeface="Helvetica Neue Medium"/>
              <a:ea typeface="Helvetica Neue Medium"/>
              <a:cs typeface="Helvetica Neue Medium"/>
              <a:sym typeface="Helvetica Neue Medium"/>
            </a:endParaRPr>
          </a:p>
        </p:txBody>
      </p:sp>
      <p:cxnSp>
        <p:nvCxnSpPr>
          <p:cNvPr id="38" name="Straight Connector 3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Tabla 1">
            <a:extLst>
              <a:ext uri="{FF2B5EF4-FFF2-40B4-BE49-F238E27FC236}">
                <a16:creationId xmlns:a16="http://schemas.microsoft.com/office/drawing/2014/main" id="{8B61E7E3-F52D-45EE-B63C-D2CEF0D6D9AC}"/>
              </a:ext>
            </a:extLst>
          </p:cNvPr>
          <p:cNvGraphicFramePr>
            <a:graphicFrameLocks noGrp="1"/>
          </p:cNvGraphicFramePr>
          <p:nvPr>
            <p:extLst>
              <p:ext uri="{D42A27DB-BD31-4B8C-83A1-F6EECF244321}">
                <p14:modId xmlns:p14="http://schemas.microsoft.com/office/powerpoint/2010/main" val="499248603"/>
              </p:ext>
            </p:extLst>
          </p:nvPr>
        </p:nvGraphicFramePr>
        <p:xfrm>
          <a:off x="4003040" y="168656"/>
          <a:ext cx="7487920" cy="6630174"/>
        </p:xfrm>
        <a:graphic>
          <a:graphicData uri="http://schemas.openxmlformats.org/drawingml/2006/table">
            <a:tbl>
              <a:tblPr>
                <a:tableStyleId>{5C22544A-7EE6-4342-B048-85BDC9FD1C3A}</a:tableStyleId>
              </a:tblPr>
              <a:tblGrid>
                <a:gridCol w="4615347">
                  <a:extLst>
                    <a:ext uri="{9D8B030D-6E8A-4147-A177-3AD203B41FA5}">
                      <a16:colId xmlns:a16="http://schemas.microsoft.com/office/drawing/2014/main" val="958723346"/>
                    </a:ext>
                  </a:extLst>
                </a:gridCol>
                <a:gridCol w="1394220">
                  <a:extLst>
                    <a:ext uri="{9D8B030D-6E8A-4147-A177-3AD203B41FA5}">
                      <a16:colId xmlns:a16="http://schemas.microsoft.com/office/drawing/2014/main" val="2286094734"/>
                    </a:ext>
                  </a:extLst>
                </a:gridCol>
                <a:gridCol w="1478353">
                  <a:extLst>
                    <a:ext uri="{9D8B030D-6E8A-4147-A177-3AD203B41FA5}">
                      <a16:colId xmlns:a16="http://schemas.microsoft.com/office/drawing/2014/main" val="2240435192"/>
                    </a:ext>
                  </a:extLst>
                </a:gridCol>
              </a:tblGrid>
              <a:tr h="1289614">
                <a:tc>
                  <a:txBody>
                    <a:bodyPr/>
                    <a:lstStyle/>
                    <a:p>
                      <a:pPr algn="l" fontAlgn="ctr"/>
                      <a:r>
                        <a:rPr lang="es-MX" sz="1100" u="none" strike="noStrike">
                          <a:effectLst/>
                        </a:rPr>
                        <a:t>1. Cooperacion técnica con SINAC and FUNBAM (CR-T1148)</a:t>
                      </a:r>
                      <a:br>
                        <a:rPr lang="es-MX" sz="1100" u="none" strike="noStrike">
                          <a:effectLst/>
                        </a:rPr>
                      </a:br>
                      <a:r>
                        <a:rPr lang="es-MX" sz="1100" u="none" strike="noStrike">
                          <a:effectLst/>
                        </a:rPr>
                        <a:t>- Actividad 1 : Expansión del sistema actual de PSA con el diseño de mecanismo de compensación por servicios ecosistemicos (MSCE) con su respectiva fuente de financiamiento sostenible;</a:t>
                      </a:r>
                      <a:br>
                        <a:rPr lang="es-MX" sz="1100" u="none" strike="noStrike">
                          <a:effectLst/>
                        </a:rPr>
                      </a:br>
                      <a:r>
                        <a:rPr lang="es-MX" sz="1100" u="none" strike="noStrike">
                          <a:effectLst/>
                        </a:rPr>
                        <a:t>- Actividad 2 : Evaluación del FBS y FONAFIFO incluyendo mecanismo de priorización de proyecto e instrumentos de seguimiento y evaluación;</a:t>
                      </a:r>
                      <a:br>
                        <a:rPr lang="es-MX" sz="1100" u="none" strike="noStrike">
                          <a:effectLst/>
                        </a:rPr>
                      </a:br>
                      <a:r>
                        <a:rPr lang="es-MX" sz="1100" u="none" strike="noStrike">
                          <a:effectLst/>
                        </a:rPr>
                        <a:t>- Actividad 3 : Análisis de tarifas administradas por la ARESEP, su relación con servicios ecosistémicos (SE) y evaluación de escenarios de cobros de tarifas adicionales para la compensación de SE. </a:t>
                      </a:r>
                      <a:br>
                        <a:rPr lang="es-MX" sz="1100" u="none" strike="noStrike">
                          <a:effectLst/>
                        </a:rPr>
                      </a:br>
                      <a:r>
                        <a:rPr lang="es-MX" sz="1100" u="none" strike="noStrike">
                          <a:effectLst/>
                        </a:rPr>
                        <a:t>- Actividad 4 : Diseño de tarifas y del MSCE.</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ctr" fontAlgn="ctr"/>
                      <a:r>
                        <a:rPr lang="es-MX" sz="1100" u="none" strike="noStrike">
                          <a:effectLst/>
                        </a:rPr>
                        <a:t>BID/GEF</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r" fontAlgn="ctr"/>
                      <a:r>
                        <a:rPr lang="es-MX" sz="1100" u="none" strike="noStrike">
                          <a:effectLst/>
                        </a:rPr>
                        <a:t>$3,000,000 </a:t>
                      </a:r>
                      <a:endParaRPr lang="es-MX" sz="1100" b="0" i="0" u="none" strike="noStrike">
                        <a:solidFill>
                          <a:srgbClr val="000000"/>
                        </a:solidFill>
                        <a:effectLst/>
                        <a:latin typeface="Calibri" panose="020F0502020204030204" pitchFamily="34" charset="0"/>
                      </a:endParaRPr>
                    </a:p>
                  </a:txBody>
                  <a:tcPr marL="2802" marR="2802" marT="2802" marB="0" anchor="ctr"/>
                </a:tc>
                <a:extLst>
                  <a:ext uri="{0D108BD9-81ED-4DB2-BD59-A6C34878D82A}">
                    <a16:rowId xmlns:a16="http://schemas.microsoft.com/office/drawing/2014/main" val="3623548006"/>
                  </a:ext>
                </a:extLst>
              </a:tr>
              <a:tr h="1524088">
                <a:tc>
                  <a:txBody>
                    <a:bodyPr/>
                    <a:lstStyle/>
                    <a:p>
                      <a:pPr algn="l" fontAlgn="ctr"/>
                      <a:r>
                        <a:rPr lang="es-MX" sz="1100" u="none" strike="noStrike">
                          <a:effectLst/>
                        </a:rPr>
                        <a:t>Acciones de CT addicionales con el FONAFIFO</a:t>
                      </a:r>
                      <a:br>
                        <a:rPr lang="es-MX" sz="1100" u="none" strike="noStrike">
                          <a:effectLst/>
                        </a:rPr>
                      </a:br>
                      <a:r>
                        <a:rPr lang="es-MX" sz="1100" u="none" strike="noStrike">
                          <a:effectLst/>
                        </a:rPr>
                        <a:t>1- Evaluación del sistema de monitoreo existente ;</a:t>
                      </a:r>
                      <a:br>
                        <a:rPr lang="es-MX" sz="1100" u="none" strike="noStrike">
                          <a:effectLst/>
                        </a:rPr>
                      </a:br>
                      <a:r>
                        <a:rPr lang="es-MX" sz="1100" u="none" strike="noStrike">
                          <a:effectLst/>
                        </a:rPr>
                        <a:t>2- Evaluación de la adicionalidad del programa al día de hoy (evaluación de los riesgos de conversión, recursos hídricos, biodiversidad, vulnerabilidad ecologica…) ;</a:t>
                      </a:r>
                      <a:br>
                        <a:rPr lang="es-MX" sz="1100" u="none" strike="noStrike">
                          <a:effectLst/>
                        </a:rPr>
                      </a:br>
                      <a:r>
                        <a:rPr lang="es-MX" sz="1100" u="none" strike="noStrike">
                          <a:effectLst/>
                        </a:rPr>
                        <a:t>3- Apoyo metodológico al diseño de un sistema de monitoreo de teledetección y de evaluación de la adicionalidad de los PSA.</a:t>
                      </a:r>
                      <a:br>
                        <a:rPr lang="es-MX" sz="1100" u="none" strike="noStrike">
                          <a:effectLst/>
                        </a:rPr>
                      </a:br>
                      <a:r>
                        <a:rPr lang="es-MX" sz="1100" u="none" strike="noStrike">
                          <a:effectLst/>
                        </a:rPr>
                        <a:t>4 - Mejoramiento del protocolo de selección de proyectos candidatos a PSA para incluir la adicionalidad en los criterios.</a:t>
                      </a:r>
                      <a:br>
                        <a:rPr lang="es-MX" sz="1100" u="none" strike="noStrike">
                          <a:effectLst/>
                        </a:rPr>
                      </a:br>
                      <a:r>
                        <a:rPr lang="es-MX" sz="1100" u="none" strike="noStrike">
                          <a:effectLst/>
                        </a:rPr>
                        <a:t>5 - Crear una modalidad de PSA para carbono en suelos agropecuarios?</a:t>
                      </a:r>
                      <a:br>
                        <a:rPr lang="es-MX" sz="1100" u="none" strike="noStrike">
                          <a:effectLst/>
                        </a:rPr>
                      </a:br>
                      <a:r>
                        <a:rPr lang="es-MX" sz="1100" u="none" strike="noStrike">
                          <a:effectLst/>
                        </a:rPr>
                        <a:t>6 - Indicadores proxy para evaluar carbono y biodiversidad, monitoreo socioeconómico y servicios ecológicos</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ctr" fontAlgn="ctr"/>
                      <a:r>
                        <a:rPr lang="es-MX" sz="1100" u="none" strike="noStrike">
                          <a:effectLst/>
                        </a:rPr>
                        <a:t>AFD</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r" fontAlgn="ctr"/>
                      <a:r>
                        <a:rPr lang="es-MX" sz="1100" u="none" strike="noStrike">
                          <a:effectLst/>
                        </a:rPr>
                        <a:t>$150,000 </a:t>
                      </a:r>
                      <a:endParaRPr lang="es-MX" sz="1100" b="0" i="0" u="none" strike="noStrike">
                        <a:solidFill>
                          <a:srgbClr val="000000"/>
                        </a:solidFill>
                        <a:effectLst/>
                        <a:latin typeface="Calibri" panose="020F0502020204030204" pitchFamily="34" charset="0"/>
                      </a:endParaRPr>
                    </a:p>
                  </a:txBody>
                  <a:tcPr marL="2802" marR="2802" marT="2802" marB="0" anchor="ctr"/>
                </a:tc>
                <a:extLst>
                  <a:ext uri="{0D108BD9-81ED-4DB2-BD59-A6C34878D82A}">
                    <a16:rowId xmlns:a16="http://schemas.microsoft.com/office/drawing/2014/main" val="3553498975"/>
                  </a:ext>
                </a:extLst>
              </a:tr>
              <a:tr h="351713">
                <a:tc>
                  <a:txBody>
                    <a:bodyPr/>
                    <a:lstStyle/>
                    <a:p>
                      <a:pPr algn="l" fontAlgn="ctr"/>
                      <a:r>
                        <a:rPr lang="es-MX" sz="1100" u="none" strike="noStrike">
                          <a:effectLst/>
                        </a:rPr>
                        <a:t>Viaje de estudio en Francia sobre los temas del monitoreo de los cambios de uso de los suelos, del monitoreo del carbon en los suelos, uso de teletedeccion en los mecanismos de PSE</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ctr" fontAlgn="ctr"/>
                      <a:r>
                        <a:rPr lang="es-MX" sz="1100" u="none" strike="noStrike">
                          <a:effectLst/>
                        </a:rPr>
                        <a:t>AFD</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r" fontAlgn="b"/>
                      <a:r>
                        <a:rPr lang="es-MX" sz="1100" u="none" strike="noStrike">
                          <a:effectLst/>
                        </a:rPr>
                        <a:t>$50,000 </a:t>
                      </a:r>
                      <a:endParaRPr lang="es-MX" sz="1100" b="0" i="0" u="none" strike="noStrike">
                        <a:solidFill>
                          <a:srgbClr val="000000"/>
                        </a:solidFill>
                        <a:effectLst/>
                        <a:latin typeface="Calibri" panose="020F0502020204030204" pitchFamily="34" charset="0"/>
                      </a:endParaRPr>
                    </a:p>
                  </a:txBody>
                  <a:tcPr marL="2802" marR="2802" marT="2802" marB="0" anchor="b"/>
                </a:tc>
                <a:extLst>
                  <a:ext uri="{0D108BD9-81ED-4DB2-BD59-A6C34878D82A}">
                    <a16:rowId xmlns:a16="http://schemas.microsoft.com/office/drawing/2014/main" val="4153961252"/>
                  </a:ext>
                </a:extLst>
              </a:tr>
              <a:tr h="586188">
                <a:tc>
                  <a:txBody>
                    <a:bodyPr/>
                    <a:lstStyle/>
                    <a:p>
                      <a:pPr algn="l" fontAlgn="ctr"/>
                      <a:r>
                        <a:rPr lang="es-MX" sz="1100" u="none" strike="noStrike">
                          <a:effectLst/>
                        </a:rPr>
                        <a:t>Acciones de CT con el SINAC : </a:t>
                      </a:r>
                      <a:br>
                        <a:rPr lang="es-MX" sz="1100" u="none" strike="noStrike">
                          <a:effectLst/>
                        </a:rPr>
                      </a:br>
                      <a:r>
                        <a:rPr lang="es-MX" sz="1100" u="none" strike="noStrike">
                          <a:effectLst/>
                        </a:rPr>
                        <a:t>- Actividad 1 : Módulo de planes de manejo en bosque secundario (50k$)</a:t>
                      </a:r>
                      <a:br>
                        <a:rPr lang="es-MX" sz="1100" u="none" strike="noStrike">
                          <a:effectLst/>
                        </a:rPr>
                      </a:br>
                      <a:r>
                        <a:rPr lang="es-MX" sz="1100" u="none" strike="noStrike">
                          <a:effectLst/>
                        </a:rPr>
                        <a:t>- Actividad 2 : Módulo de madera caída dentro de bosques (30k$)</a:t>
                      </a:r>
                      <a:br>
                        <a:rPr lang="es-MX" sz="1100" u="none" strike="noStrike">
                          <a:effectLst/>
                        </a:rPr>
                      </a:b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ctr" fontAlgn="ctr"/>
                      <a:r>
                        <a:rPr lang="es-MX" sz="1100" u="none" strike="noStrike">
                          <a:effectLst/>
                        </a:rPr>
                        <a:t>BID</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r" fontAlgn="b"/>
                      <a:r>
                        <a:rPr lang="es-MX" sz="1100" u="none" strike="noStrike">
                          <a:effectLst/>
                        </a:rPr>
                        <a:t>$80,000 </a:t>
                      </a:r>
                      <a:endParaRPr lang="es-MX" sz="1100" b="0" i="0" u="none" strike="noStrike">
                        <a:solidFill>
                          <a:srgbClr val="000000"/>
                        </a:solidFill>
                        <a:effectLst/>
                        <a:latin typeface="Calibri" panose="020F0502020204030204" pitchFamily="34" charset="0"/>
                      </a:endParaRPr>
                    </a:p>
                  </a:txBody>
                  <a:tcPr marL="2802" marR="2802" marT="2802" marB="0" anchor="b"/>
                </a:tc>
                <a:extLst>
                  <a:ext uri="{0D108BD9-81ED-4DB2-BD59-A6C34878D82A}">
                    <a16:rowId xmlns:a16="http://schemas.microsoft.com/office/drawing/2014/main" val="330817057"/>
                  </a:ext>
                </a:extLst>
              </a:tr>
              <a:tr h="351713">
                <a:tc>
                  <a:txBody>
                    <a:bodyPr/>
                    <a:lstStyle/>
                    <a:p>
                      <a:pPr algn="l" fontAlgn="ctr"/>
                      <a:r>
                        <a:rPr lang="es-MX" sz="1100" u="none" strike="noStrike">
                          <a:effectLst/>
                        </a:rPr>
                        <a:t>Opcional : Diagnóstico de Mecanismo de seguimiento de madera en carretera y propuestas de mejora para CR (60k$) – no prioritario; confirmar la disponibilidad de recursos</a:t>
                      </a:r>
                      <a:endParaRPr lang="es-MX" sz="1100" b="0" i="1" u="none" strike="noStrike">
                        <a:solidFill>
                          <a:srgbClr val="000000"/>
                        </a:solidFill>
                        <a:effectLst/>
                        <a:latin typeface="Calibri" panose="020F0502020204030204" pitchFamily="34" charset="0"/>
                      </a:endParaRPr>
                    </a:p>
                  </a:txBody>
                  <a:tcPr marL="2802" marR="2802" marT="2802" marB="0" anchor="ctr"/>
                </a:tc>
                <a:tc>
                  <a:txBody>
                    <a:bodyPr/>
                    <a:lstStyle/>
                    <a:p>
                      <a:pPr algn="ctr" fontAlgn="ctr"/>
                      <a:r>
                        <a:rPr lang="es-MX" sz="1100" u="none" strike="noStrike">
                          <a:effectLst/>
                        </a:rPr>
                        <a:t>BID</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r" fontAlgn="b"/>
                      <a:r>
                        <a:rPr lang="es-MX" sz="1100" u="none" strike="noStrike">
                          <a:effectLst/>
                        </a:rPr>
                        <a:t>$60,000 </a:t>
                      </a:r>
                      <a:endParaRPr lang="es-MX" sz="1100" b="0" i="0" u="none" strike="noStrike">
                        <a:solidFill>
                          <a:srgbClr val="000000"/>
                        </a:solidFill>
                        <a:effectLst/>
                        <a:latin typeface="Calibri" panose="020F0502020204030204" pitchFamily="34" charset="0"/>
                      </a:endParaRPr>
                    </a:p>
                  </a:txBody>
                  <a:tcPr marL="2802" marR="2802" marT="2802" marB="0" anchor="b"/>
                </a:tc>
                <a:extLst>
                  <a:ext uri="{0D108BD9-81ED-4DB2-BD59-A6C34878D82A}">
                    <a16:rowId xmlns:a16="http://schemas.microsoft.com/office/drawing/2014/main" val="3145504337"/>
                  </a:ext>
                </a:extLst>
              </a:tr>
              <a:tr h="1251684">
                <a:tc>
                  <a:txBody>
                    <a:bodyPr/>
                    <a:lstStyle/>
                    <a:p>
                      <a:pPr algn="l" fontAlgn="ctr"/>
                      <a:r>
                        <a:rPr lang="es-MX" sz="1100" u="none" strike="noStrike">
                          <a:effectLst/>
                        </a:rPr>
                        <a:t>Opcional : Diagnóstico de estado actual y propuestas de mejora en la supervisión de la industria primaria forestal en CR (60k$)- no prioritario; confirmar la disponibilidad de recursos</a:t>
                      </a:r>
                      <a:endParaRPr lang="es-MX" sz="1100" b="0" i="1" u="none" strike="noStrike">
                        <a:solidFill>
                          <a:srgbClr val="000000"/>
                        </a:solidFill>
                        <a:effectLst/>
                        <a:latin typeface="Calibri" panose="020F0502020204030204" pitchFamily="34" charset="0"/>
                      </a:endParaRPr>
                    </a:p>
                  </a:txBody>
                  <a:tcPr marL="2802" marR="2802" marT="2802" marB="0" anchor="ctr"/>
                </a:tc>
                <a:tc>
                  <a:txBody>
                    <a:bodyPr/>
                    <a:lstStyle/>
                    <a:p>
                      <a:pPr algn="ctr" fontAlgn="ctr"/>
                      <a:r>
                        <a:rPr lang="es-MX" sz="1100" u="none" strike="noStrike">
                          <a:effectLst/>
                        </a:rPr>
                        <a:t>BID </a:t>
                      </a:r>
                      <a:endParaRPr lang="es-MX" sz="1100" b="0" i="0" u="none" strike="noStrike">
                        <a:solidFill>
                          <a:srgbClr val="000000"/>
                        </a:solidFill>
                        <a:effectLst/>
                        <a:latin typeface="Calibri" panose="020F0502020204030204" pitchFamily="34" charset="0"/>
                      </a:endParaRPr>
                    </a:p>
                  </a:txBody>
                  <a:tcPr marL="2802" marR="2802" marT="2802" marB="0" anchor="ctr"/>
                </a:tc>
                <a:tc>
                  <a:txBody>
                    <a:bodyPr/>
                    <a:lstStyle/>
                    <a:p>
                      <a:pPr algn="r" fontAlgn="b"/>
                      <a:r>
                        <a:rPr lang="es-MX" sz="1100" u="none" strike="noStrike" dirty="0">
                          <a:effectLst/>
                        </a:rPr>
                        <a:t>$60,000 </a:t>
                      </a:r>
                      <a:endParaRPr lang="es-MX" sz="1100" b="0" i="0" u="none" strike="noStrike" dirty="0">
                        <a:solidFill>
                          <a:srgbClr val="000000"/>
                        </a:solidFill>
                        <a:effectLst/>
                        <a:latin typeface="Calibri" panose="020F0502020204030204" pitchFamily="34" charset="0"/>
                      </a:endParaRPr>
                    </a:p>
                  </a:txBody>
                  <a:tcPr marL="2802" marR="2802" marT="2802" marB="0" anchor="b"/>
                </a:tc>
                <a:extLst>
                  <a:ext uri="{0D108BD9-81ED-4DB2-BD59-A6C34878D82A}">
                    <a16:rowId xmlns:a16="http://schemas.microsoft.com/office/drawing/2014/main" val="1494957377"/>
                  </a:ext>
                </a:extLst>
              </a:tr>
            </a:tbl>
          </a:graphicData>
        </a:graphic>
      </p:graphicFrame>
    </p:spTree>
    <p:extLst>
      <p:ext uri="{BB962C8B-B14F-4D97-AF65-F5344CB8AC3E}">
        <p14:creationId xmlns:p14="http://schemas.microsoft.com/office/powerpoint/2010/main" val="2631350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617A0-A4DB-4FCC-AF0E-44748337634E}"/>
              </a:ext>
            </a:extLst>
          </p:cNvPr>
          <p:cNvSpPr>
            <a:spLocks noGrp="1"/>
          </p:cNvSpPr>
          <p:nvPr>
            <p:ph type="title"/>
          </p:nvPr>
        </p:nvSpPr>
        <p:spPr>
          <a:xfrm>
            <a:off x="838200" y="158297"/>
            <a:ext cx="10515600" cy="1325563"/>
          </a:xfrm>
        </p:spPr>
        <p:txBody>
          <a:bodyPr>
            <a:normAutofit/>
          </a:bodyPr>
          <a:lstStyle/>
          <a:p>
            <a:r>
              <a:rPr lang="en-US" dirty="0" err="1"/>
              <a:t>Movilidad</a:t>
            </a:r>
            <a:r>
              <a:rPr lang="en-US" dirty="0"/>
              <a:t> </a:t>
            </a:r>
            <a:r>
              <a:rPr lang="en-US" dirty="0" err="1"/>
              <a:t>Sostenible</a:t>
            </a:r>
            <a:r>
              <a:rPr lang="en-US" dirty="0"/>
              <a:t> y </a:t>
            </a:r>
            <a:r>
              <a:rPr lang="en-US" dirty="0" err="1"/>
              <a:t>Electrificación</a:t>
            </a:r>
            <a:r>
              <a:rPr lang="en-US" dirty="0"/>
              <a:t> del </a:t>
            </a:r>
            <a:r>
              <a:rPr lang="en-US" dirty="0" err="1"/>
              <a:t>Transporte</a:t>
            </a:r>
            <a:r>
              <a:rPr lang="en-US" dirty="0"/>
              <a:t> US$ 1,000,000</a:t>
            </a:r>
            <a:endParaRPr lang="es-MX" dirty="0"/>
          </a:p>
        </p:txBody>
      </p:sp>
      <p:graphicFrame>
        <p:nvGraphicFramePr>
          <p:cNvPr id="4" name="Tabla 3">
            <a:extLst>
              <a:ext uri="{FF2B5EF4-FFF2-40B4-BE49-F238E27FC236}">
                <a16:creationId xmlns:a16="http://schemas.microsoft.com/office/drawing/2014/main" id="{C8B25FFB-2977-4AED-A918-CE3AA938E891}"/>
              </a:ext>
            </a:extLst>
          </p:cNvPr>
          <p:cNvGraphicFramePr>
            <a:graphicFrameLocks noGrp="1"/>
          </p:cNvGraphicFramePr>
          <p:nvPr>
            <p:extLst>
              <p:ext uri="{D42A27DB-BD31-4B8C-83A1-F6EECF244321}">
                <p14:modId xmlns:p14="http://schemas.microsoft.com/office/powerpoint/2010/main" val="318965417"/>
              </p:ext>
            </p:extLst>
          </p:nvPr>
        </p:nvGraphicFramePr>
        <p:xfrm>
          <a:off x="476250" y="1395413"/>
          <a:ext cx="11449049" cy="5027467"/>
        </p:xfrm>
        <a:graphic>
          <a:graphicData uri="http://schemas.openxmlformats.org/drawingml/2006/table">
            <a:tbl>
              <a:tblPr>
                <a:tableStyleId>{5C22544A-7EE6-4342-B048-85BDC9FD1C3A}</a:tableStyleId>
              </a:tblPr>
              <a:tblGrid>
                <a:gridCol w="6276636">
                  <a:extLst>
                    <a:ext uri="{9D8B030D-6E8A-4147-A177-3AD203B41FA5}">
                      <a16:colId xmlns:a16="http://schemas.microsoft.com/office/drawing/2014/main" val="67654078"/>
                    </a:ext>
                  </a:extLst>
                </a:gridCol>
                <a:gridCol w="2615263">
                  <a:extLst>
                    <a:ext uri="{9D8B030D-6E8A-4147-A177-3AD203B41FA5}">
                      <a16:colId xmlns:a16="http://schemas.microsoft.com/office/drawing/2014/main" val="3205884655"/>
                    </a:ext>
                  </a:extLst>
                </a:gridCol>
                <a:gridCol w="2557150">
                  <a:extLst>
                    <a:ext uri="{9D8B030D-6E8A-4147-A177-3AD203B41FA5}">
                      <a16:colId xmlns:a16="http://schemas.microsoft.com/office/drawing/2014/main" val="1530898726"/>
                    </a:ext>
                  </a:extLst>
                </a:gridCol>
              </a:tblGrid>
              <a:tr h="918616">
                <a:tc>
                  <a:txBody>
                    <a:bodyPr/>
                    <a:lstStyle/>
                    <a:p>
                      <a:pPr algn="l" fontAlgn="ctr"/>
                      <a:r>
                        <a:rPr lang="es-MX" sz="1200" u="none" strike="noStrike">
                          <a:effectLst/>
                        </a:rPr>
                        <a:t>1. Gestión técnica, financiera, ambiental y organizacional de la fin de vida de las baterías de los vehículos eléctricos</a:t>
                      </a:r>
                      <a:br>
                        <a:rPr lang="es-MX" sz="1200" u="none" strike="noStrike">
                          <a:effectLst/>
                        </a:rPr>
                      </a:br>
                      <a:br>
                        <a:rPr lang="es-MX" sz="1200" u="none" strike="noStrike">
                          <a:effectLst/>
                        </a:rPr>
                      </a:br>
                      <a:r>
                        <a:rPr lang="es-MX" sz="1200" u="none" strike="noStrike">
                          <a:effectLst/>
                        </a:rPr>
                        <a:t>Elaboración de una hoja de ruta para la gestión eficiente y ambiental de las baterías de los vehículos eléctricos. Análisis de los posibles modelos de negocio e institucionales bajo un enfoque de economía circular.</a:t>
                      </a:r>
                      <a:br>
                        <a:rPr lang="es-MX" sz="1200" u="none" strike="noStrike">
                          <a:effectLst/>
                        </a:rPr>
                      </a:br>
                      <a:endParaRPr lang="es-MX" sz="1200" b="0" i="0" u="none" strike="noStrike">
                        <a:solidFill>
                          <a:srgbClr val="000000"/>
                        </a:solidFill>
                        <a:effectLst/>
                        <a:latin typeface="Calibri" panose="020F0502020204030204" pitchFamily="34" charset="0"/>
                      </a:endParaRPr>
                    </a:p>
                  </a:txBody>
                  <a:tcPr marL="2149" marR="2149" marT="2149" marB="0" anchor="ctr"/>
                </a:tc>
                <a:tc>
                  <a:txBody>
                    <a:bodyPr/>
                    <a:lstStyle/>
                    <a:p>
                      <a:pPr algn="ctr" fontAlgn="ctr"/>
                      <a:r>
                        <a:rPr lang="es-MX" sz="1200" u="none" strike="noStrike">
                          <a:effectLst/>
                        </a:rPr>
                        <a:t>AFD/BID</a:t>
                      </a:r>
                      <a:endParaRPr lang="es-MX" sz="1200" b="0" i="0" u="none" strike="noStrike">
                        <a:solidFill>
                          <a:srgbClr val="000000"/>
                        </a:solidFill>
                        <a:effectLst/>
                        <a:latin typeface="Calibri" panose="020F0502020204030204" pitchFamily="34" charset="0"/>
                      </a:endParaRPr>
                    </a:p>
                  </a:txBody>
                  <a:tcPr marL="2149" marR="2149" marT="2149" marB="0" anchor="ctr"/>
                </a:tc>
                <a:tc>
                  <a:txBody>
                    <a:bodyPr/>
                    <a:lstStyle/>
                    <a:p>
                      <a:pPr algn="r" fontAlgn="b"/>
                      <a:r>
                        <a:rPr lang="es-MX" sz="1200" u="none" strike="noStrike">
                          <a:effectLst/>
                        </a:rPr>
                        <a:t>$100,000</a:t>
                      </a:r>
                      <a:br>
                        <a:rPr lang="es-MX" sz="1200" u="none" strike="noStrike">
                          <a:effectLst/>
                        </a:rPr>
                      </a:br>
                      <a:endParaRPr lang="es-MX" sz="1200" b="0" i="0" u="none" strike="noStrike">
                        <a:solidFill>
                          <a:srgbClr val="000000"/>
                        </a:solidFill>
                        <a:effectLst/>
                        <a:latin typeface="Calibri" panose="020F0502020204030204" pitchFamily="34" charset="0"/>
                      </a:endParaRPr>
                    </a:p>
                  </a:txBody>
                  <a:tcPr marL="2149" marR="2149" marT="2149" marB="0" anchor="b"/>
                </a:tc>
                <a:extLst>
                  <a:ext uri="{0D108BD9-81ED-4DB2-BD59-A6C34878D82A}">
                    <a16:rowId xmlns:a16="http://schemas.microsoft.com/office/drawing/2014/main" val="3054437450"/>
                  </a:ext>
                </a:extLst>
              </a:tr>
              <a:tr h="777630">
                <a:tc>
                  <a:txBody>
                    <a:bodyPr/>
                    <a:lstStyle/>
                    <a:p>
                      <a:pPr algn="l" fontAlgn="ctr"/>
                      <a:r>
                        <a:rPr lang="es-MX" sz="1200" u="none" strike="noStrike" dirty="0">
                          <a:effectLst/>
                        </a:rPr>
                        <a:t>2. Gestión técnica, financiera, ambiental y organizacional de la fin de vida de los vehículos carbonos</a:t>
                      </a:r>
                      <a:br>
                        <a:rPr lang="es-MX" sz="1200" u="none" strike="noStrike" dirty="0">
                          <a:effectLst/>
                        </a:rPr>
                      </a:br>
                      <a:br>
                        <a:rPr lang="es-MX" sz="1200" u="none" strike="noStrike" dirty="0">
                          <a:effectLst/>
                        </a:rPr>
                      </a:br>
                      <a:r>
                        <a:rPr lang="es-MX" sz="1200" u="none" strike="noStrike" dirty="0">
                          <a:effectLst/>
                        </a:rPr>
                        <a:t>Paralelo, actualización de los estudios sobre la gestión ambiental y financiera de la fin de vida (chatarrización, transformación, etc.) de los vehículos carbonos que van a </a:t>
                      </a:r>
                      <a:r>
                        <a:rPr lang="es-MX" sz="1200" u="none" strike="noStrike" dirty="0" err="1">
                          <a:effectLst/>
                        </a:rPr>
                        <a:t>sustituire</a:t>
                      </a:r>
                      <a:r>
                        <a:rPr lang="es-MX" sz="1200" u="none" strike="noStrike" dirty="0">
                          <a:effectLst/>
                        </a:rPr>
                        <a:t> por los </a:t>
                      </a:r>
                      <a:r>
                        <a:rPr lang="es-MX" sz="1200" u="none" strike="noStrike" dirty="0" err="1">
                          <a:effectLst/>
                        </a:rPr>
                        <a:t>vehiculos</a:t>
                      </a:r>
                      <a:r>
                        <a:rPr lang="es-MX" sz="1200" u="none" strike="noStrike" dirty="0">
                          <a:effectLst/>
                        </a:rPr>
                        <a:t> </a:t>
                      </a:r>
                      <a:r>
                        <a:rPr lang="es-MX" sz="1200" u="none" strike="noStrike" dirty="0" err="1">
                          <a:effectLst/>
                        </a:rPr>
                        <a:t>electricos</a:t>
                      </a:r>
                      <a:r>
                        <a:rPr lang="es-MX" sz="1200" u="none" strike="noStrike" dirty="0">
                          <a:effectLst/>
                        </a:rPr>
                        <a:t>, asociada a incentivas de compra de dichos (financiamiento LAIF en procesos de la parte de la AFD, por confirmar)</a:t>
                      </a:r>
                      <a:br>
                        <a:rPr lang="es-MX" sz="1200" u="none" strike="noStrike" dirty="0">
                          <a:effectLst/>
                        </a:rPr>
                      </a:br>
                      <a:endParaRPr lang="es-MX" sz="1200" b="0" i="0" u="none" strike="noStrike" dirty="0">
                        <a:solidFill>
                          <a:srgbClr val="000000"/>
                        </a:solidFill>
                        <a:effectLst/>
                        <a:latin typeface="Calibri" panose="020F0502020204030204" pitchFamily="34" charset="0"/>
                      </a:endParaRPr>
                    </a:p>
                  </a:txBody>
                  <a:tcPr marL="2149" marR="2149" marT="2149" marB="0" anchor="ctr"/>
                </a:tc>
                <a:tc>
                  <a:txBody>
                    <a:bodyPr/>
                    <a:lstStyle/>
                    <a:p>
                      <a:pPr algn="ctr" fontAlgn="ctr"/>
                      <a:r>
                        <a:rPr lang="es-MX" sz="1200" u="none" strike="noStrike">
                          <a:effectLst/>
                        </a:rPr>
                        <a:t>LAIF / AFD </a:t>
                      </a:r>
                      <a:endParaRPr lang="es-MX" sz="1200" b="0" i="0" u="none" strike="noStrike">
                        <a:solidFill>
                          <a:srgbClr val="000000"/>
                        </a:solidFill>
                        <a:effectLst/>
                        <a:latin typeface="Calibri" panose="020F0502020204030204" pitchFamily="34" charset="0"/>
                      </a:endParaRPr>
                    </a:p>
                  </a:txBody>
                  <a:tcPr marL="2149" marR="2149" marT="2149" marB="0" anchor="ctr"/>
                </a:tc>
                <a:tc>
                  <a:txBody>
                    <a:bodyPr/>
                    <a:lstStyle/>
                    <a:p>
                      <a:pPr algn="r" fontAlgn="b"/>
                      <a:r>
                        <a:rPr lang="es-MX" sz="1200" u="none" strike="noStrike">
                          <a:effectLst/>
                        </a:rPr>
                        <a:t>LAIF</a:t>
                      </a:r>
                      <a:endParaRPr lang="es-MX" sz="1200" b="0" i="0" u="none" strike="noStrike">
                        <a:solidFill>
                          <a:srgbClr val="000000"/>
                        </a:solidFill>
                        <a:effectLst/>
                        <a:latin typeface="Calibri" panose="020F0502020204030204" pitchFamily="34" charset="0"/>
                      </a:endParaRPr>
                    </a:p>
                  </a:txBody>
                  <a:tcPr marL="2149" marR="2149" marT="2149" marB="0" anchor="b"/>
                </a:tc>
                <a:extLst>
                  <a:ext uri="{0D108BD9-81ED-4DB2-BD59-A6C34878D82A}">
                    <a16:rowId xmlns:a16="http://schemas.microsoft.com/office/drawing/2014/main" val="4026129626"/>
                  </a:ext>
                </a:extLst>
              </a:tr>
              <a:tr h="905723">
                <a:tc>
                  <a:txBody>
                    <a:bodyPr/>
                    <a:lstStyle/>
                    <a:p>
                      <a:pPr algn="l" fontAlgn="t"/>
                      <a:r>
                        <a:rPr lang="es-MX" sz="1200" u="none" strike="noStrike">
                          <a:effectLst/>
                        </a:rPr>
                        <a:t>3. Mecanismo “MRV” emisiones GEI : </a:t>
                      </a:r>
                      <a:br>
                        <a:rPr lang="es-MX" sz="1200" u="none" strike="noStrike">
                          <a:effectLst/>
                        </a:rPr>
                      </a:br>
                      <a:r>
                        <a:rPr lang="es-MX" sz="1200" u="none" strike="noStrike">
                          <a:effectLst/>
                        </a:rPr>
                        <a:t>- Diagnóstico de las metodologías actuales de colección de datos de transporte y de dichos datos,</a:t>
                      </a:r>
                      <a:br>
                        <a:rPr lang="es-MX" sz="1200" u="none" strike="noStrike">
                          <a:effectLst/>
                        </a:rPr>
                      </a:br>
                      <a:r>
                        <a:rPr lang="es-MX" sz="1200" u="none" strike="noStrike">
                          <a:effectLst/>
                        </a:rPr>
                        <a:t>- Revisión de las metodologías actuales de evaluación de las emisiones de GEI del sector transporte,</a:t>
                      </a:r>
                      <a:br>
                        <a:rPr lang="es-MX" sz="1200" u="none" strike="noStrike">
                          <a:effectLst/>
                        </a:rPr>
                      </a:br>
                      <a:r>
                        <a:rPr lang="es-MX" sz="1200" u="none" strike="noStrike">
                          <a:effectLst/>
                        </a:rPr>
                        <a:t>- Apoyos metodológicos para el mecanismo global MRV, incluyendo “Reporte” y “Verificación” de la reducción de GEI a mediano y largo plazo en el sector de transporte.</a:t>
                      </a:r>
                      <a:br>
                        <a:rPr lang="es-MX" sz="1200" u="none" strike="noStrike">
                          <a:effectLst/>
                        </a:rPr>
                      </a:br>
                      <a:endParaRPr lang="es-MX" sz="1200" b="0" i="0" u="none" strike="noStrike">
                        <a:solidFill>
                          <a:srgbClr val="000000"/>
                        </a:solidFill>
                        <a:effectLst/>
                        <a:latin typeface="Calibri" panose="020F0502020204030204" pitchFamily="34" charset="0"/>
                      </a:endParaRPr>
                    </a:p>
                  </a:txBody>
                  <a:tcPr marL="2149" marR="2149" marT="2149" marB="0"/>
                </a:tc>
                <a:tc>
                  <a:txBody>
                    <a:bodyPr/>
                    <a:lstStyle/>
                    <a:p>
                      <a:pPr algn="ctr" fontAlgn="ctr"/>
                      <a:r>
                        <a:rPr lang="es-MX" sz="1200" u="none" strike="noStrike">
                          <a:effectLst/>
                        </a:rPr>
                        <a:t>AFD</a:t>
                      </a:r>
                      <a:endParaRPr lang="es-MX" sz="1200" b="0" i="0" u="none" strike="noStrike">
                        <a:solidFill>
                          <a:srgbClr val="000000"/>
                        </a:solidFill>
                        <a:effectLst/>
                        <a:latin typeface="Calibri" panose="020F0502020204030204" pitchFamily="34" charset="0"/>
                      </a:endParaRPr>
                    </a:p>
                  </a:txBody>
                  <a:tcPr marL="2149" marR="2149" marT="2149" marB="0" anchor="ctr"/>
                </a:tc>
                <a:tc>
                  <a:txBody>
                    <a:bodyPr/>
                    <a:lstStyle/>
                    <a:p>
                      <a:pPr algn="r" fontAlgn="b"/>
                      <a:r>
                        <a:rPr lang="es-MX" sz="1200" u="none" strike="noStrike">
                          <a:effectLst/>
                        </a:rPr>
                        <a:t>$100,000 </a:t>
                      </a:r>
                      <a:endParaRPr lang="es-MX" sz="1200" b="0" i="0" u="none" strike="noStrike">
                        <a:solidFill>
                          <a:srgbClr val="000000"/>
                        </a:solidFill>
                        <a:effectLst/>
                        <a:latin typeface="Calibri" panose="020F0502020204030204" pitchFamily="34" charset="0"/>
                      </a:endParaRPr>
                    </a:p>
                  </a:txBody>
                  <a:tcPr marL="2149" marR="2149" marT="2149" marB="0" anchor="b"/>
                </a:tc>
                <a:extLst>
                  <a:ext uri="{0D108BD9-81ED-4DB2-BD59-A6C34878D82A}">
                    <a16:rowId xmlns:a16="http://schemas.microsoft.com/office/drawing/2014/main" val="3558419475"/>
                  </a:ext>
                </a:extLst>
              </a:tr>
              <a:tr h="644643">
                <a:tc>
                  <a:txBody>
                    <a:bodyPr/>
                    <a:lstStyle/>
                    <a:p>
                      <a:pPr algn="l" fontAlgn="t"/>
                      <a:r>
                        <a:rPr lang="es-MX" sz="1200" u="none" strike="noStrike">
                          <a:effectLst/>
                        </a:rPr>
                        <a:t>4. Mecanismo “MRV” de los indicadores de contaminación del aire : Implementación reforzada de política publica y metodologías : monitoreo de la calidad del aire, calibración de datos, modelización, plan de acciones, evaluación, etc. </a:t>
                      </a:r>
                      <a:endParaRPr lang="es-MX" sz="1200" b="0" i="0" u="none" strike="noStrike">
                        <a:solidFill>
                          <a:srgbClr val="000000"/>
                        </a:solidFill>
                        <a:effectLst/>
                        <a:latin typeface="Calibri" panose="020F0502020204030204" pitchFamily="34" charset="0"/>
                      </a:endParaRPr>
                    </a:p>
                  </a:txBody>
                  <a:tcPr marL="2149" marR="2149" marT="2149" marB="0"/>
                </a:tc>
                <a:tc>
                  <a:txBody>
                    <a:bodyPr/>
                    <a:lstStyle/>
                    <a:p>
                      <a:pPr algn="ctr" fontAlgn="ctr"/>
                      <a:r>
                        <a:rPr lang="es-MX" sz="1200" u="none" strike="noStrike">
                          <a:effectLst/>
                        </a:rPr>
                        <a:t>AFD</a:t>
                      </a:r>
                      <a:endParaRPr lang="es-MX" sz="1200" b="0" i="0" u="none" strike="noStrike">
                        <a:solidFill>
                          <a:srgbClr val="000000"/>
                        </a:solidFill>
                        <a:effectLst/>
                        <a:latin typeface="Calibri" panose="020F0502020204030204" pitchFamily="34" charset="0"/>
                      </a:endParaRPr>
                    </a:p>
                  </a:txBody>
                  <a:tcPr marL="2149" marR="2149" marT="2149" marB="0" anchor="ctr"/>
                </a:tc>
                <a:tc>
                  <a:txBody>
                    <a:bodyPr/>
                    <a:lstStyle/>
                    <a:p>
                      <a:pPr algn="r" fontAlgn="b"/>
                      <a:r>
                        <a:rPr lang="es-MX" sz="1200" u="none" strike="noStrike">
                          <a:effectLst/>
                        </a:rPr>
                        <a:t>$150,000 </a:t>
                      </a:r>
                      <a:endParaRPr lang="es-MX" sz="1200" b="0" i="0" u="none" strike="noStrike">
                        <a:solidFill>
                          <a:srgbClr val="000000"/>
                        </a:solidFill>
                        <a:effectLst/>
                        <a:latin typeface="Calibri" panose="020F0502020204030204" pitchFamily="34" charset="0"/>
                      </a:endParaRPr>
                    </a:p>
                  </a:txBody>
                  <a:tcPr marL="2149" marR="2149" marT="2149" marB="0" anchor="b"/>
                </a:tc>
                <a:extLst>
                  <a:ext uri="{0D108BD9-81ED-4DB2-BD59-A6C34878D82A}">
                    <a16:rowId xmlns:a16="http://schemas.microsoft.com/office/drawing/2014/main" val="659091586"/>
                  </a:ext>
                </a:extLst>
              </a:tr>
              <a:tr h="718777">
                <a:tc>
                  <a:txBody>
                    <a:bodyPr/>
                    <a:lstStyle/>
                    <a:p>
                      <a:pPr algn="l" fontAlgn="t"/>
                      <a:r>
                        <a:rPr lang="es-MX" sz="1200" u="none" strike="noStrike" dirty="0">
                          <a:effectLst/>
                        </a:rPr>
                        <a:t>CR-T1219 Apoyo a la transformación del Sector Energético hacia una Economía Descarbonizada</a:t>
                      </a:r>
                      <a:endParaRPr lang="es-MX" sz="1200" b="0" i="0" u="none" strike="noStrike" dirty="0">
                        <a:solidFill>
                          <a:srgbClr val="000000"/>
                        </a:solidFill>
                        <a:effectLst/>
                        <a:latin typeface="Calibri" panose="020F0502020204030204" pitchFamily="34" charset="0"/>
                      </a:endParaRPr>
                    </a:p>
                  </a:txBody>
                  <a:tcPr marL="2149" marR="2149" marT="2149" marB="0"/>
                </a:tc>
                <a:tc>
                  <a:txBody>
                    <a:bodyPr/>
                    <a:lstStyle/>
                    <a:p>
                      <a:pPr algn="ctr" fontAlgn="ctr"/>
                      <a:r>
                        <a:rPr lang="es-MX" sz="1200" u="none" strike="noStrike">
                          <a:effectLst/>
                        </a:rPr>
                        <a:t>BID</a:t>
                      </a:r>
                      <a:endParaRPr lang="es-MX" sz="1200" b="0" i="0" u="none" strike="noStrike">
                        <a:solidFill>
                          <a:srgbClr val="000000"/>
                        </a:solidFill>
                        <a:effectLst/>
                        <a:latin typeface="Calibri" panose="020F0502020204030204" pitchFamily="34" charset="0"/>
                      </a:endParaRPr>
                    </a:p>
                  </a:txBody>
                  <a:tcPr marL="2149" marR="2149" marT="2149" marB="0" anchor="ctr"/>
                </a:tc>
                <a:tc>
                  <a:txBody>
                    <a:bodyPr/>
                    <a:lstStyle/>
                    <a:p>
                      <a:pPr algn="r" fontAlgn="b"/>
                      <a:r>
                        <a:rPr lang="es-MX" sz="1200" u="none" strike="noStrike" dirty="0">
                          <a:effectLst/>
                        </a:rPr>
                        <a:t>$750,000 </a:t>
                      </a:r>
                      <a:endParaRPr lang="es-MX" sz="1200" b="0" i="0" u="none" strike="noStrike" dirty="0">
                        <a:solidFill>
                          <a:srgbClr val="000000"/>
                        </a:solidFill>
                        <a:effectLst/>
                        <a:latin typeface="Calibri" panose="020F0502020204030204" pitchFamily="34" charset="0"/>
                      </a:endParaRPr>
                    </a:p>
                  </a:txBody>
                  <a:tcPr marL="2149" marR="2149" marT="2149" marB="0" anchor="b"/>
                </a:tc>
                <a:extLst>
                  <a:ext uri="{0D108BD9-81ED-4DB2-BD59-A6C34878D82A}">
                    <a16:rowId xmlns:a16="http://schemas.microsoft.com/office/drawing/2014/main" val="2879406824"/>
                  </a:ext>
                </a:extLst>
              </a:tr>
            </a:tbl>
          </a:graphicData>
        </a:graphic>
      </p:graphicFrame>
    </p:spTree>
    <p:extLst>
      <p:ext uri="{BB962C8B-B14F-4D97-AF65-F5344CB8AC3E}">
        <p14:creationId xmlns:p14="http://schemas.microsoft.com/office/powerpoint/2010/main" val="4016481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829" y="2135242"/>
            <a:ext cx="2083116" cy="2332504"/>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21" y="767558"/>
            <a:ext cx="10058400" cy="749543"/>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325" y="2135242"/>
            <a:ext cx="5666868" cy="2332504"/>
          </a:xfrm>
          <a:prstGeom prst="rect">
            <a:avLst/>
          </a:prstGeom>
        </p:spPr>
      </p:pic>
    </p:spTree>
    <p:extLst>
      <p:ext uri="{BB962C8B-B14F-4D97-AF65-F5344CB8AC3E}">
        <p14:creationId xmlns:p14="http://schemas.microsoft.com/office/powerpoint/2010/main" val="199785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CuadroTexto 24"/>
          <p:cNvSpPr txBox="1"/>
          <p:nvPr/>
        </p:nvSpPr>
        <p:spPr>
          <a:xfrm>
            <a:off x="392378" y="1504902"/>
            <a:ext cx="2126635" cy="523220"/>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Movilidad </a:t>
            </a:r>
            <a:r>
              <a:rPr lang="es-ES" sz="1400" dirty="0">
                <a:solidFill>
                  <a:schemeClr val="bg2">
                    <a:lumMod val="25000"/>
                  </a:schemeClr>
                </a:solidFill>
                <a:latin typeface="Montserrat" panose="00000500000000000000" pitchFamily="2" charset="0"/>
              </a:rPr>
              <a:t>sostenible y transporte público</a:t>
            </a:r>
            <a:r>
              <a:rPr lang="es-CR" sz="1400" dirty="0">
                <a:solidFill>
                  <a:schemeClr val="bg2">
                    <a:lumMod val="25000"/>
                  </a:schemeClr>
                </a:solidFill>
                <a:latin typeface="Montserrat" panose="00000500000000000000" pitchFamily="2" charset="0"/>
              </a:rPr>
              <a:t> </a:t>
            </a:r>
            <a:endParaRPr lang="en-US" sz="1400" dirty="0">
              <a:solidFill>
                <a:schemeClr val="bg2">
                  <a:lumMod val="25000"/>
                </a:schemeClr>
              </a:solidFill>
              <a:latin typeface="Montserrat" panose="00000500000000000000" pitchFamily="2" charset="0"/>
            </a:endParaRPr>
          </a:p>
        </p:txBody>
      </p:sp>
      <p:cxnSp>
        <p:nvCxnSpPr>
          <p:cNvPr id="27" name="Conector recto 26"/>
          <p:cNvCxnSpPr/>
          <p:nvPr/>
        </p:nvCxnSpPr>
        <p:spPr>
          <a:xfrm flipH="1" flipV="1">
            <a:off x="2525751" y="1985457"/>
            <a:ext cx="3605420" cy="1449407"/>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Conector recto 29"/>
          <p:cNvCxnSpPr/>
          <p:nvPr/>
        </p:nvCxnSpPr>
        <p:spPr>
          <a:xfrm>
            <a:off x="3571019" y="3419978"/>
            <a:ext cx="2568883" cy="0"/>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Conector recto 38"/>
          <p:cNvCxnSpPr/>
          <p:nvPr/>
        </p:nvCxnSpPr>
        <p:spPr>
          <a:xfrm>
            <a:off x="4841386" y="1957671"/>
            <a:ext cx="1253792" cy="1477193"/>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Conector recto 40"/>
          <p:cNvCxnSpPr/>
          <p:nvPr/>
        </p:nvCxnSpPr>
        <p:spPr>
          <a:xfrm flipH="1">
            <a:off x="6142892" y="2353522"/>
            <a:ext cx="540566" cy="1034523"/>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Conector recto 42"/>
          <p:cNvCxnSpPr/>
          <p:nvPr/>
        </p:nvCxnSpPr>
        <p:spPr>
          <a:xfrm flipH="1">
            <a:off x="5994076" y="3215168"/>
            <a:ext cx="2286154" cy="174149"/>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Conector recto 44"/>
          <p:cNvCxnSpPr/>
          <p:nvPr/>
        </p:nvCxnSpPr>
        <p:spPr>
          <a:xfrm flipH="1" flipV="1">
            <a:off x="6142892" y="3388045"/>
            <a:ext cx="3702572" cy="1284274"/>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Conector recto 46"/>
          <p:cNvCxnSpPr/>
          <p:nvPr/>
        </p:nvCxnSpPr>
        <p:spPr>
          <a:xfrm flipH="1" flipV="1">
            <a:off x="6142893" y="3394428"/>
            <a:ext cx="1549429" cy="1480101"/>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Conector recto 48"/>
          <p:cNvCxnSpPr/>
          <p:nvPr/>
        </p:nvCxnSpPr>
        <p:spPr>
          <a:xfrm flipV="1">
            <a:off x="5702337" y="3388046"/>
            <a:ext cx="452278" cy="947137"/>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Conector recto 50"/>
          <p:cNvCxnSpPr/>
          <p:nvPr/>
        </p:nvCxnSpPr>
        <p:spPr>
          <a:xfrm flipH="1">
            <a:off x="6154616" y="1418568"/>
            <a:ext cx="3595540" cy="1975860"/>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pic>
        <p:nvPicPr>
          <p:cNvPr id="52" name="Imagen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714" y="445599"/>
            <a:ext cx="1559875" cy="745014"/>
          </a:xfrm>
          <a:prstGeom prst="rect">
            <a:avLst/>
          </a:prstGeom>
        </p:spPr>
      </p:pic>
      <p:sp>
        <p:nvSpPr>
          <p:cNvPr id="54" name="CuadroTexto 53"/>
          <p:cNvSpPr txBox="1"/>
          <p:nvPr/>
        </p:nvSpPr>
        <p:spPr>
          <a:xfrm>
            <a:off x="3155061" y="1232035"/>
            <a:ext cx="1990327" cy="723275"/>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Transporte liviano </a:t>
            </a:r>
            <a:r>
              <a:rPr lang="es-ES" sz="1400" dirty="0">
                <a:solidFill>
                  <a:schemeClr val="bg2">
                    <a:lumMod val="25000"/>
                  </a:schemeClr>
                </a:solidFill>
                <a:latin typeface="Montserrat" panose="00000500000000000000" pitchFamily="2" charset="0"/>
              </a:rPr>
              <a:t>cero emisiones</a:t>
            </a:r>
            <a:endParaRPr lang="en-US" sz="1400" dirty="0">
              <a:solidFill>
                <a:schemeClr val="bg2">
                  <a:lumMod val="25000"/>
                </a:schemeClr>
              </a:solidFill>
              <a:latin typeface="Montserrat" panose="00000500000000000000" pitchFamily="2" charset="0"/>
            </a:endParaRPr>
          </a:p>
          <a:p>
            <a:pPr algn="ctr"/>
            <a:endParaRPr lang="en-US" sz="1300" dirty="0"/>
          </a:p>
        </p:txBody>
      </p:sp>
      <p:sp>
        <p:nvSpPr>
          <p:cNvPr id="56" name="CuadroTexto 55"/>
          <p:cNvSpPr txBox="1"/>
          <p:nvPr/>
        </p:nvSpPr>
        <p:spPr>
          <a:xfrm>
            <a:off x="1621442" y="3775025"/>
            <a:ext cx="1754045" cy="523220"/>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Transporte de carga </a:t>
            </a:r>
            <a:r>
              <a:rPr lang="es-ES" sz="1400" dirty="0">
                <a:solidFill>
                  <a:schemeClr val="bg2">
                    <a:lumMod val="25000"/>
                  </a:schemeClr>
                </a:solidFill>
                <a:latin typeface="Montserrat" panose="00000500000000000000" pitchFamily="2" charset="0"/>
              </a:rPr>
              <a:t>eficiente</a:t>
            </a:r>
            <a:endParaRPr lang="en-US" sz="1400" dirty="0">
              <a:solidFill>
                <a:schemeClr val="bg2">
                  <a:lumMod val="25000"/>
                </a:schemeClr>
              </a:solidFill>
              <a:latin typeface="Montserrat" panose="00000500000000000000" pitchFamily="2" charset="0"/>
            </a:endParaRPr>
          </a:p>
        </p:txBody>
      </p:sp>
      <p:sp>
        <p:nvSpPr>
          <p:cNvPr id="57" name="Elipse 56"/>
          <p:cNvSpPr/>
          <p:nvPr/>
        </p:nvSpPr>
        <p:spPr>
          <a:xfrm>
            <a:off x="2490211" y="1839441"/>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1</a:t>
            </a:r>
            <a:endParaRPr lang="en-US" dirty="0">
              <a:latin typeface="Montserrat Black" panose="00000A00000000000000" pitchFamily="2" charset="0"/>
            </a:endParaRPr>
          </a:p>
        </p:txBody>
      </p:sp>
      <p:sp>
        <p:nvSpPr>
          <p:cNvPr id="58" name="Elipse 57"/>
          <p:cNvSpPr/>
          <p:nvPr/>
        </p:nvSpPr>
        <p:spPr>
          <a:xfrm>
            <a:off x="4648646" y="1786611"/>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2</a:t>
            </a:r>
            <a:endParaRPr lang="en-US" dirty="0">
              <a:latin typeface="Montserrat Black" panose="00000A00000000000000" pitchFamily="2" charset="0"/>
            </a:endParaRPr>
          </a:p>
        </p:txBody>
      </p:sp>
      <p:sp>
        <p:nvSpPr>
          <p:cNvPr id="59" name="Elipse 58"/>
          <p:cNvSpPr/>
          <p:nvPr/>
        </p:nvSpPr>
        <p:spPr>
          <a:xfrm>
            <a:off x="3456298" y="3248090"/>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3</a:t>
            </a:r>
            <a:endParaRPr lang="en-US" dirty="0">
              <a:latin typeface="Montserrat Black" panose="00000A00000000000000" pitchFamily="2" charset="0"/>
            </a:endParaRPr>
          </a:p>
        </p:txBody>
      </p:sp>
      <p:pic>
        <p:nvPicPr>
          <p:cNvPr id="61" name="Imagen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363" y="509417"/>
            <a:ext cx="1833756" cy="813652"/>
          </a:xfrm>
          <a:prstGeom prst="rect">
            <a:avLst/>
          </a:prstGeom>
        </p:spPr>
      </p:pic>
      <p:sp>
        <p:nvSpPr>
          <p:cNvPr id="62" name="CuadroTexto 61"/>
          <p:cNvSpPr txBox="1"/>
          <p:nvPr/>
        </p:nvSpPr>
        <p:spPr>
          <a:xfrm>
            <a:off x="5850807" y="1368626"/>
            <a:ext cx="2111271" cy="738664"/>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Energía eléctrica renovable </a:t>
            </a:r>
            <a:r>
              <a:rPr lang="es-ES" sz="1400" dirty="0">
                <a:solidFill>
                  <a:schemeClr val="bg2">
                    <a:lumMod val="25000"/>
                  </a:schemeClr>
                </a:solidFill>
                <a:latin typeface="Montserrat" panose="00000500000000000000" pitchFamily="2" charset="0"/>
              </a:rPr>
              <a:t>a costo competitivo</a:t>
            </a:r>
            <a:endParaRPr lang="en-US" sz="1400" dirty="0">
              <a:solidFill>
                <a:schemeClr val="bg2">
                  <a:lumMod val="25000"/>
                </a:schemeClr>
              </a:solidFill>
              <a:latin typeface="Montserrat" panose="00000500000000000000" pitchFamily="2" charset="0"/>
            </a:endParaRPr>
          </a:p>
        </p:txBody>
      </p:sp>
      <p:sp>
        <p:nvSpPr>
          <p:cNvPr id="60" name="Elipse 59"/>
          <p:cNvSpPr/>
          <p:nvPr/>
        </p:nvSpPr>
        <p:spPr>
          <a:xfrm>
            <a:off x="6482390" y="2152371"/>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4</a:t>
            </a:r>
            <a:endParaRPr lang="en-US" dirty="0">
              <a:latin typeface="Montserrat Black" panose="00000A00000000000000" pitchFamily="2" charset="0"/>
            </a:endParaRPr>
          </a:p>
        </p:txBody>
      </p:sp>
      <p:sp>
        <p:nvSpPr>
          <p:cNvPr id="67" name="CuadroTexto 66"/>
          <p:cNvSpPr txBox="1"/>
          <p:nvPr/>
        </p:nvSpPr>
        <p:spPr>
          <a:xfrm>
            <a:off x="551956" y="5865607"/>
            <a:ext cx="1805517" cy="738664"/>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Edificaciones sostenibles </a:t>
            </a:r>
            <a:r>
              <a:rPr lang="es-ES" sz="1400" dirty="0">
                <a:solidFill>
                  <a:schemeClr val="bg2">
                    <a:lumMod val="25000"/>
                  </a:schemeClr>
                </a:solidFill>
                <a:latin typeface="Montserrat" panose="00000500000000000000" pitchFamily="2" charset="0"/>
              </a:rPr>
              <a:t>y de bajas emisiones</a:t>
            </a:r>
            <a:endParaRPr lang="en-US" sz="1400" dirty="0">
              <a:solidFill>
                <a:schemeClr val="bg2">
                  <a:lumMod val="25000"/>
                </a:schemeClr>
              </a:solidFill>
              <a:latin typeface="Montserrat" panose="00000500000000000000" pitchFamily="2" charset="0"/>
            </a:endParaRPr>
          </a:p>
        </p:txBody>
      </p:sp>
      <p:sp>
        <p:nvSpPr>
          <p:cNvPr id="68" name="Elipse 67"/>
          <p:cNvSpPr/>
          <p:nvPr/>
        </p:nvSpPr>
        <p:spPr>
          <a:xfrm>
            <a:off x="9688799" y="4478713"/>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6</a:t>
            </a:r>
            <a:endParaRPr lang="en-US" dirty="0">
              <a:latin typeface="Montserrat Black" panose="00000A00000000000000" pitchFamily="2" charset="0"/>
            </a:endParaRPr>
          </a:p>
        </p:txBody>
      </p:sp>
      <p:sp>
        <p:nvSpPr>
          <p:cNvPr id="70" name="CuadroTexto 69"/>
          <p:cNvSpPr txBox="1"/>
          <p:nvPr/>
        </p:nvSpPr>
        <p:spPr>
          <a:xfrm>
            <a:off x="10036120" y="5139634"/>
            <a:ext cx="1775733" cy="492443"/>
          </a:xfrm>
          <a:prstGeom prst="rect">
            <a:avLst/>
          </a:prstGeom>
          <a:noFill/>
        </p:spPr>
        <p:txBody>
          <a:bodyPr wrap="square" rtlCol="0">
            <a:spAutoFit/>
          </a:bodyPr>
          <a:lstStyle/>
          <a:p>
            <a:pPr algn="ctr"/>
            <a:r>
              <a:rPr lang="es-ES" sz="1300" b="1" dirty="0">
                <a:solidFill>
                  <a:schemeClr val="bg2">
                    <a:lumMod val="25000"/>
                  </a:schemeClr>
                </a:solidFill>
                <a:latin typeface="Montserrat" panose="00000500000000000000" pitchFamily="2" charset="0"/>
              </a:rPr>
              <a:t>Sector industrial </a:t>
            </a:r>
            <a:r>
              <a:rPr lang="es-ES" sz="1300" dirty="0">
                <a:solidFill>
                  <a:schemeClr val="bg2">
                    <a:lumMod val="25000"/>
                  </a:schemeClr>
                </a:solidFill>
                <a:latin typeface="Montserrat" panose="00000500000000000000" pitchFamily="2" charset="0"/>
              </a:rPr>
              <a:t>de bajas emisiones</a:t>
            </a:r>
            <a:endParaRPr lang="en-US" sz="1300" dirty="0">
              <a:solidFill>
                <a:schemeClr val="bg2">
                  <a:lumMod val="25000"/>
                </a:schemeClr>
              </a:solidFill>
              <a:latin typeface="Montserrat" panose="00000500000000000000" pitchFamily="2" charset="0"/>
            </a:endParaRPr>
          </a:p>
        </p:txBody>
      </p:sp>
      <p:sp>
        <p:nvSpPr>
          <p:cNvPr id="71" name="Elipse 70"/>
          <p:cNvSpPr/>
          <p:nvPr/>
        </p:nvSpPr>
        <p:spPr>
          <a:xfrm>
            <a:off x="8051862" y="3015583"/>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7</a:t>
            </a:r>
            <a:endParaRPr lang="en-US" dirty="0">
              <a:latin typeface="Montserrat Black" panose="00000A00000000000000" pitchFamily="2" charset="0"/>
            </a:endParaRPr>
          </a:p>
        </p:txBody>
      </p:sp>
      <p:sp>
        <p:nvSpPr>
          <p:cNvPr id="73" name="CuadroTexto 72"/>
          <p:cNvSpPr txBox="1"/>
          <p:nvPr/>
        </p:nvSpPr>
        <p:spPr>
          <a:xfrm>
            <a:off x="8715725" y="3420597"/>
            <a:ext cx="1700698" cy="523220"/>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Gestión integral </a:t>
            </a:r>
            <a:r>
              <a:rPr lang="es-ES" sz="1400" dirty="0">
                <a:solidFill>
                  <a:schemeClr val="bg2">
                    <a:lumMod val="25000"/>
                  </a:schemeClr>
                </a:solidFill>
                <a:latin typeface="Montserrat" panose="00000500000000000000" pitchFamily="2" charset="0"/>
              </a:rPr>
              <a:t>de residuos</a:t>
            </a:r>
            <a:endParaRPr lang="en-US" sz="1400" dirty="0">
              <a:solidFill>
                <a:schemeClr val="bg2">
                  <a:lumMod val="25000"/>
                </a:schemeClr>
              </a:solidFill>
              <a:latin typeface="Montserrat" panose="00000500000000000000" pitchFamily="2" charset="0"/>
            </a:endParaRPr>
          </a:p>
        </p:txBody>
      </p:sp>
      <p:sp>
        <p:nvSpPr>
          <p:cNvPr id="74" name="Elipse 73"/>
          <p:cNvSpPr/>
          <p:nvPr/>
        </p:nvSpPr>
        <p:spPr>
          <a:xfrm>
            <a:off x="9567276" y="1235688"/>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8</a:t>
            </a:r>
            <a:endParaRPr lang="en-US" dirty="0">
              <a:latin typeface="Montserrat Black" panose="00000A00000000000000" pitchFamily="2" charset="0"/>
            </a:endParaRPr>
          </a:p>
        </p:txBody>
      </p:sp>
      <p:sp>
        <p:nvSpPr>
          <p:cNvPr id="76" name="CuadroTexto 75"/>
          <p:cNvSpPr txBox="1"/>
          <p:nvPr/>
        </p:nvSpPr>
        <p:spPr>
          <a:xfrm>
            <a:off x="9760131" y="1580148"/>
            <a:ext cx="1932861" cy="738664"/>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Sistemas agroalimentarios </a:t>
            </a:r>
            <a:r>
              <a:rPr lang="es-ES" sz="1400" dirty="0">
                <a:solidFill>
                  <a:schemeClr val="bg2">
                    <a:lumMod val="25000"/>
                  </a:schemeClr>
                </a:solidFill>
                <a:latin typeface="Montserrat" panose="00000500000000000000" pitchFamily="2" charset="0"/>
              </a:rPr>
              <a:t>bajos en carbono</a:t>
            </a:r>
            <a:endParaRPr lang="en-US" sz="1400" dirty="0">
              <a:solidFill>
                <a:schemeClr val="bg2">
                  <a:lumMod val="25000"/>
                </a:schemeClr>
              </a:solidFill>
              <a:latin typeface="Montserrat" panose="00000500000000000000" pitchFamily="2" charset="0"/>
            </a:endParaRPr>
          </a:p>
        </p:txBody>
      </p:sp>
      <p:sp>
        <p:nvSpPr>
          <p:cNvPr id="77" name="Elipse 76"/>
          <p:cNvSpPr/>
          <p:nvPr/>
        </p:nvSpPr>
        <p:spPr>
          <a:xfrm>
            <a:off x="7489082" y="4656406"/>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9</a:t>
            </a:r>
            <a:endParaRPr lang="en-US" dirty="0">
              <a:latin typeface="Montserrat Black" panose="00000A00000000000000" pitchFamily="2" charset="0"/>
            </a:endParaRPr>
          </a:p>
        </p:txBody>
      </p:sp>
      <p:sp>
        <p:nvSpPr>
          <p:cNvPr id="79" name="CuadroTexto 78"/>
          <p:cNvSpPr txBox="1"/>
          <p:nvPr/>
        </p:nvSpPr>
        <p:spPr>
          <a:xfrm>
            <a:off x="7595945" y="5856410"/>
            <a:ext cx="2005994" cy="523220"/>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Modelo ganadero </a:t>
            </a:r>
            <a:r>
              <a:rPr lang="es-ES" sz="1400" dirty="0">
                <a:solidFill>
                  <a:schemeClr val="bg2">
                    <a:lumMod val="25000"/>
                  </a:schemeClr>
                </a:solidFill>
                <a:latin typeface="Montserrat" panose="00000500000000000000" pitchFamily="2" charset="0"/>
              </a:rPr>
              <a:t>bajo en emisiones</a:t>
            </a:r>
            <a:endParaRPr lang="en-US" sz="1400" dirty="0">
              <a:solidFill>
                <a:schemeClr val="bg2">
                  <a:lumMod val="25000"/>
                </a:schemeClr>
              </a:solidFill>
              <a:latin typeface="Montserrat" panose="00000500000000000000" pitchFamily="2" charset="0"/>
            </a:endParaRPr>
          </a:p>
        </p:txBody>
      </p:sp>
      <p:sp>
        <p:nvSpPr>
          <p:cNvPr id="80" name="CuadroTexto 79"/>
          <p:cNvSpPr txBox="1"/>
          <p:nvPr/>
        </p:nvSpPr>
        <p:spPr>
          <a:xfrm>
            <a:off x="4078840" y="5724539"/>
            <a:ext cx="2449425" cy="738664"/>
          </a:xfrm>
          <a:prstGeom prst="rect">
            <a:avLst/>
          </a:prstGeom>
          <a:noFill/>
        </p:spPr>
        <p:txBody>
          <a:bodyPr wrap="square" rtlCol="0">
            <a:spAutoFit/>
          </a:bodyPr>
          <a:lstStyle/>
          <a:p>
            <a:pPr algn="ctr"/>
            <a:r>
              <a:rPr lang="es-ES" sz="1400" b="1" dirty="0">
                <a:solidFill>
                  <a:schemeClr val="bg2">
                    <a:lumMod val="25000"/>
                  </a:schemeClr>
                </a:solidFill>
                <a:latin typeface="Montserrat" panose="00000500000000000000" pitchFamily="2" charset="0"/>
              </a:rPr>
              <a:t>Gestión de territorios </a:t>
            </a:r>
            <a:r>
              <a:rPr lang="es-ES" sz="1400" dirty="0">
                <a:solidFill>
                  <a:schemeClr val="bg2">
                    <a:lumMod val="25000"/>
                  </a:schemeClr>
                </a:solidFill>
                <a:latin typeface="Montserrat" panose="00000500000000000000" pitchFamily="2" charset="0"/>
              </a:rPr>
              <a:t>con soluciones basadas en la naturaleza</a:t>
            </a:r>
            <a:endParaRPr lang="en-US" sz="1400" dirty="0">
              <a:solidFill>
                <a:schemeClr val="bg2">
                  <a:lumMod val="25000"/>
                </a:schemeClr>
              </a:solidFill>
              <a:latin typeface="Montserrat" panose="00000500000000000000" pitchFamily="2" charset="0"/>
            </a:endParaRPr>
          </a:p>
        </p:txBody>
      </p:sp>
      <p:grpSp>
        <p:nvGrpSpPr>
          <p:cNvPr id="93" name="Grupo 92"/>
          <p:cNvGrpSpPr/>
          <p:nvPr/>
        </p:nvGrpSpPr>
        <p:grpSpPr>
          <a:xfrm>
            <a:off x="5481764" y="4152303"/>
            <a:ext cx="441147" cy="369332"/>
            <a:chOff x="3960843" y="4624180"/>
            <a:chExt cx="441147" cy="369332"/>
          </a:xfrm>
        </p:grpSpPr>
        <p:sp>
          <p:nvSpPr>
            <p:cNvPr id="81" name="Elipse 80"/>
            <p:cNvSpPr/>
            <p:nvPr/>
          </p:nvSpPr>
          <p:spPr>
            <a:xfrm>
              <a:off x="3997569" y="4624180"/>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ontserrat Black" panose="00000A00000000000000" pitchFamily="2" charset="0"/>
              </a:endParaRPr>
            </a:p>
          </p:txBody>
        </p:sp>
        <p:sp>
          <p:nvSpPr>
            <p:cNvPr id="83" name="Rectángulo 82"/>
            <p:cNvSpPr/>
            <p:nvPr/>
          </p:nvSpPr>
          <p:spPr>
            <a:xfrm>
              <a:off x="3960843" y="4624180"/>
              <a:ext cx="441147" cy="369332"/>
            </a:xfrm>
            <a:prstGeom prst="rect">
              <a:avLst/>
            </a:prstGeom>
          </p:spPr>
          <p:txBody>
            <a:bodyPr wrap="none">
              <a:spAutoFit/>
            </a:bodyPr>
            <a:lstStyle/>
            <a:p>
              <a:pPr algn="ctr"/>
              <a:r>
                <a:rPr lang="es-CR" dirty="0">
                  <a:solidFill>
                    <a:schemeClr val="bg1"/>
                  </a:solidFill>
                  <a:latin typeface="Montserrat Black" panose="00000A00000000000000" pitchFamily="2" charset="0"/>
                </a:rPr>
                <a:t>10</a:t>
              </a:r>
              <a:endParaRPr lang="en-US" dirty="0">
                <a:solidFill>
                  <a:schemeClr val="bg1"/>
                </a:solidFill>
                <a:latin typeface="Montserrat Black" panose="00000A00000000000000" pitchFamily="2" charset="0"/>
              </a:endParaRPr>
            </a:p>
          </p:txBody>
        </p:sp>
      </p:grpSp>
      <p:pic>
        <p:nvPicPr>
          <p:cNvPr id="90" name="Imagen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5780" y="4255871"/>
            <a:ext cx="1613268" cy="774877"/>
          </a:xfrm>
          <a:prstGeom prst="rect">
            <a:avLst/>
          </a:prstGeom>
        </p:spPr>
      </p:pic>
      <p:pic>
        <p:nvPicPr>
          <p:cNvPr id="91" name="Imagen 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993" y="4754672"/>
            <a:ext cx="1689485" cy="1054340"/>
          </a:xfrm>
          <a:prstGeom prst="rect">
            <a:avLst/>
          </a:prstGeom>
        </p:spPr>
      </p:pic>
      <p:pic>
        <p:nvPicPr>
          <p:cNvPr id="94" name="Imagen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6689" y="4657697"/>
            <a:ext cx="1791108" cy="952717"/>
          </a:xfrm>
          <a:prstGeom prst="rect">
            <a:avLst/>
          </a:prstGeom>
        </p:spPr>
      </p:pic>
      <p:cxnSp>
        <p:nvCxnSpPr>
          <p:cNvPr id="96" name="Conector recto 95"/>
          <p:cNvCxnSpPr/>
          <p:nvPr/>
        </p:nvCxnSpPr>
        <p:spPr>
          <a:xfrm flipV="1">
            <a:off x="2613456" y="3401985"/>
            <a:ext cx="3541159" cy="1811643"/>
          </a:xfrm>
          <a:prstGeom prst="line">
            <a:avLst/>
          </a:prstGeom>
          <a:noFill/>
          <a:ln w="28575">
            <a:solidFill>
              <a:srgbClr val="0A72B7"/>
            </a:solidFill>
          </a:ln>
        </p:spPr>
        <p:style>
          <a:lnRef idx="2">
            <a:schemeClr val="accent1">
              <a:shade val="50000"/>
            </a:schemeClr>
          </a:lnRef>
          <a:fillRef idx="1">
            <a:schemeClr val="accent1"/>
          </a:fillRef>
          <a:effectRef idx="0">
            <a:schemeClr val="accent1"/>
          </a:effectRef>
          <a:fontRef idx="minor">
            <a:schemeClr val="lt1"/>
          </a:fontRef>
        </p:style>
      </p:cxnSp>
      <p:pic>
        <p:nvPicPr>
          <p:cNvPr id="100" name="Imagen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3295" y="2790705"/>
            <a:ext cx="1816514" cy="863797"/>
          </a:xfrm>
          <a:prstGeom prst="rect">
            <a:avLst/>
          </a:prstGeom>
        </p:spPr>
      </p:pic>
      <p:pic>
        <p:nvPicPr>
          <p:cNvPr id="102" name="Imagen 10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4325" y="677546"/>
            <a:ext cx="1562706" cy="787228"/>
          </a:xfrm>
          <a:prstGeom prst="rect">
            <a:avLst/>
          </a:prstGeom>
        </p:spPr>
      </p:pic>
      <p:sp>
        <p:nvSpPr>
          <p:cNvPr id="107" name="Elipse 106"/>
          <p:cNvSpPr/>
          <p:nvPr/>
        </p:nvSpPr>
        <p:spPr>
          <a:xfrm>
            <a:off x="5518490" y="2830377"/>
            <a:ext cx="1128102" cy="1128102"/>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p:cNvSpPr>
            <a:spLocks noGrp="1"/>
          </p:cNvSpPr>
          <p:nvPr>
            <p:ph type="subTitle" idx="4294967295"/>
          </p:nvPr>
        </p:nvSpPr>
        <p:spPr>
          <a:xfrm>
            <a:off x="0" y="3214688"/>
            <a:ext cx="1692275" cy="598487"/>
          </a:xfrm>
          <a:prstGeom prst="rect">
            <a:avLst/>
          </a:prstGeom>
        </p:spPr>
        <p:txBody>
          <a:bodyPr>
            <a:normAutofit/>
          </a:bodyPr>
          <a:lstStyle/>
          <a:p>
            <a:pPr marL="0" indent="0" algn="ctr">
              <a:buNone/>
            </a:pPr>
            <a:r>
              <a:rPr lang="es-CR" sz="2500" b="1" dirty="0">
                <a:solidFill>
                  <a:schemeClr val="bg1"/>
                </a:solidFill>
                <a:latin typeface="Montserrat" panose="00000500000000000000" pitchFamily="2" charset="0"/>
              </a:rPr>
              <a:t>EJES</a:t>
            </a:r>
            <a:endParaRPr lang="en-US" sz="2500" b="1" dirty="0">
              <a:solidFill>
                <a:schemeClr val="bg1"/>
              </a:solidFill>
              <a:latin typeface="Montserrat" panose="00000500000000000000" pitchFamily="2" charset="0"/>
            </a:endParaRPr>
          </a:p>
        </p:txBody>
      </p:sp>
      <p:pic>
        <p:nvPicPr>
          <p:cNvPr id="108" name="Imagen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7767" y="500123"/>
            <a:ext cx="1257587" cy="978123"/>
          </a:xfrm>
          <a:prstGeom prst="rect">
            <a:avLst/>
          </a:prstGeom>
        </p:spPr>
      </p:pic>
      <p:pic>
        <p:nvPicPr>
          <p:cNvPr id="109" name="Imagen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5816" y="2465129"/>
            <a:ext cx="1689485" cy="851094"/>
          </a:xfrm>
          <a:prstGeom prst="rect">
            <a:avLst/>
          </a:prstGeom>
        </p:spPr>
      </p:pic>
      <p:pic>
        <p:nvPicPr>
          <p:cNvPr id="110" name="Imagen 10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830" y="4719748"/>
            <a:ext cx="1892731" cy="1041637"/>
          </a:xfrm>
          <a:prstGeom prst="rect">
            <a:avLst/>
          </a:prstGeom>
        </p:spPr>
      </p:pic>
      <p:sp>
        <p:nvSpPr>
          <p:cNvPr id="65" name="Elipse 64"/>
          <p:cNvSpPr/>
          <p:nvPr/>
        </p:nvSpPr>
        <p:spPr>
          <a:xfrm>
            <a:off x="2416791" y="5030748"/>
            <a:ext cx="365760" cy="365760"/>
          </a:xfrm>
          <a:prstGeom prst="ellipse">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latin typeface="Montserrat Black" panose="00000A00000000000000" pitchFamily="2" charset="0"/>
              </a:rPr>
              <a:t>5</a:t>
            </a:r>
            <a:endParaRPr lang="en-US" dirty="0">
              <a:latin typeface="Montserrat Black" panose="00000A00000000000000" pitchFamily="2" charset="0"/>
            </a:endParaRPr>
          </a:p>
        </p:txBody>
      </p:sp>
      <p:sp>
        <p:nvSpPr>
          <p:cNvPr id="4" name="CuadroTexto 3"/>
          <p:cNvSpPr txBox="1"/>
          <p:nvPr/>
        </p:nvSpPr>
        <p:spPr>
          <a:xfrm>
            <a:off x="5161154" y="3172734"/>
            <a:ext cx="1866095" cy="492443"/>
          </a:xfrm>
          <a:prstGeom prst="rect">
            <a:avLst/>
          </a:prstGeom>
          <a:noFill/>
        </p:spPr>
        <p:txBody>
          <a:bodyPr wrap="square" rtlCol="0">
            <a:spAutoFit/>
          </a:bodyPr>
          <a:lstStyle/>
          <a:p>
            <a:pPr algn="ctr"/>
            <a:r>
              <a:rPr lang="es-CR" sz="2600" b="1" dirty="0">
                <a:solidFill>
                  <a:schemeClr val="bg1"/>
                </a:solidFill>
                <a:latin typeface="Montserrat" panose="00000500000000000000" pitchFamily="2" charset="0"/>
              </a:rPr>
              <a:t>EJES</a:t>
            </a:r>
            <a:endParaRPr lang="en-US" sz="26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2180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96" y="279157"/>
            <a:ext cx="10389804" cy="749543"/>
          </a:xfrm>
          <a:prstGeom prst="rect">
            <a:avLst/>
          </a:prstGeom>
        </p:spPr>
      </p:pic>
      <p:pic>
        <p:nvPicPr>
          <p:cNvPr id="5" name="Picture 7">
            <a:extLst>
              <a:ext uri="{FF2B5EF4-FFF2-40B4-BE49-F238E27FC236}">
                <a16:creationId xmlns:a16="http://schemas.microsoft.com/office/drawing/2014/main" id="{D628B195-FBC8-4490-8B4C-2BD94F0D40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50" r="3169" b="1"/>
          <a:stretch/>
        </p:blipFill>
        <p:spPr>
          <a:xfrm>
            <a:off x="1791316" y="1309580"/>
            <a:ext cx="8609368" cy="5548420"/>
          </a:xfrm>
          <a:prstGeom prst="rect">
            <a:avLst/>
          </a:prstGeom>
        </p:spPr>
      </p:pic>
    </p:spTree>
    <p:extLst>
      <p:ext uri="{BB962C8B-B14F-4D97-AF65-F5344CB8AC3E}">
        <p14:creationId xmlns:p14="http://schemas.microsoft.com/office/powerpoint/2010/main" val="24431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687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Conector recto 11"/>
          <p:cNvCxnSpPr/>
          <p:nvPr/>
        </p:nvCxnSpPr>
        <p:spPr>
          <a:xfrm>
            <a:off x="211015" y="492369"/>
            <a:ext cx="53738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236" y="154745"/>
            <a:ext cx="3717124" cy="276998"/>
          </a:xfrm>
          <a:prstGeom prst="rect">
            <a:avLst/>
          </a:prstGeom>
        </p:spPr>
      </p:pic>
      <p:sp>
        <p:nvSpPr>
          <p:cNvPr id="5" name="Rectángulo 4"/>
          <p:cNvSpPr/>
          <p:nvPr/>
        </p:nvSpPr>
        <p:spPr>
          <a:xfrm>
            <a:off x="1324297" y="2569765"/>
            <a:ext cx="9510595" cy="993227"/>
          </a:xfrm>
          <a:prstGeom prst="rect">
            <a:avLst/>
          </a:prstGeom>
          <a:solidFill>
            <a:srgbClr val="0A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328279" y="1415097"/>
            <a:ext cx="9490842" cy="2092881"/>
          </a:xfrm>
          <a:prstGeom prst="rect">
            <a:avLst/>
          </a:prstGeom>
          <a:noFill/>
        </p:spPr>
        <p:txBody>
          <a:bodyPr wrap="square" rtlCol="0">
            <a:spAutoFit/>
          </a:bodyPr>
          <a:lstStyle/>
          <a:p>
            <a:pPr algn="ctr">
              <a:spcBef>
                <a:spcPts val="1200"/>
              </a:spcBef>
            </a:pPr>
            <a:r>
              <a:rPr lang="en-US" sz="8000" b="1" dirty="0">
                <a:solidFill>
                  <a:srgbClr val="0A72B7"/>
                </a:solidFill>
                <a:latin typeface="Montserrat" panose="00000500000000000000" pitchFamily="2" charset="0"/>
              </a:rPr>
              <a:t>70</a:t>
            </a:r>
            <a:r>
              <a:rPr lang="en-US" sz="4000" b="1" dirty="0">
                <a:solidFill>
                  <a:srgbClr val="0A72B7"/>
                </a:solidFill>
                <a:latin typeface="Montserrat" panose="00000500000000000000" pitchFamily="2" charset="0"/>
              </a:rPr>
              <a:t>%</a:t>
            </a:r>
            <a:r>
              <a:rPr lang="en-US" sz="8000" b="1" dirty="0">
                <a:solidFill>
                  <a:srgbClr val="0A72B7"/>
                </a:solidFill>
                <a:latin typeface="Montserrat" panose="00000500000000000000" pitchFamily="2" charset="0"/>
              </a:rPr>
              <a:t> de las </a:t>
            </a:r>
            <a:r>
              <a:rPr lang="en-US" sz="8000" b="1" dirty="0" err="1">
                <a:solidFill>
                  <a:srgbClr val="0A72B7"/>
                </a:solidFill>
                <a:latin typeface="Montserrat" panose="00000500000000000000" pitchFamily="2" charset="0"/>
              </a:rPr>
              <a:t>metas</a:t>
            </a:r>
            <a:r>
              <a:rPr lang="en-US" sz="6000" b="1" dirty="0">
                <a:solidFill>
                  <a:srgbClr val="0A72B7"/>
                </a:solidFill>
                <a:latin typeface="Montserrat" panose="00000500000000000000" pitchFamily="2" charset="0"/>
              </a:rPr>
              <a:t> </a:t>
            </a:r>
            <a:r>
              <a:rPr lang="en-US" sz="5000" dirty="0">
                <a:solidFill>
                  <a:schemeClr val="bg1"/>
                </a:solidFill>
                <a:latin typeface="Montserrat" panose="00000500000000000000" pitchFamily="2" charset="0"/>
              </a:rPr>
              <a:t>del 2022 </a:t>
            </a:r>
            <a:r>
              <a:rPr lang="en-US" sz="5000" dirty="0" err="1">
                <a:solidFill>
                  <a:schemeClr val="bg1"/>
                </a:solidFill>
                <a:latin typeface="Montserrat" panose="00000500000000000000" pitchFamily="2" charset="0"/>
              </a:rPr>
              <a:t>están</a:t>
            </a:r>
            <a:r>
              <a:rPr lang="en-US" sz="5000" dirty="0">
                <a:solidFill>
                  <a:schemeClr val="bg1"/>
                </a:solidFill>
                <a:latin typeface="Montserrat" panose="00000500000000000000" pitchFamily="2" charset="0"/>
              </a:rPr>
              <a:t>   </a:t>
            </a:r>
            <a:r>
              <a:rPr lang="en-US" sz="5000" dirty="0" err="1">
                <a:solidFill>
                  <a:schemeClr val="bg1"/>
                </a:solidFill>
                <a:latin typeface="Montserrat" panose="00000500000000000000" pitchFamily="2" charset="0"/>
              </a:rPr>
              <a:t>en</a:t>
            </a:r>
            <a:r>
              <a:rPr lang="en-US" sz="5000" dirty="0">
                <a:solidFill>
                  <a:schemeClr val="bg1"/>
                </a:solidFill>
                <a:latin typeface="Montserrat" panose="00000500000000000000" pitchFamily="2" charset="0"/>
              </a:rPr>
              <a:t> </a:t>
            </a:r>
            <a:r>
              <a:rPr lang="en-US" sz="5000" dirty="0" err="1">
                <a:solidFill>
                  <a:schemeClr val="bg1"/>
                </a:solidFill>
                <a:latin typeface="Montserrat" panose="00000500000000000000" pitchFamily="2" charset="0"/>
              </a:rPr>
              <a:t>marcha</a:t>
            </a:r>
            <a:endParaRPr lang="en-US" sz="5000" dirty="0">
              <a:solidFill>
                <a:schemeClr val="bg1"/>
              </a:solidFill>
              <a:latin typeface="Montserrat" panose="00000500000000000000" pitchFamily="2" charset="0"/>
            </a:endParaRP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508" y="3129440"/>
            <a:ext cx="10058399" cy="3310189"/>
          </a:xfrm>
          <a:prstGeom prst="rect">
            <a:avLst/>
          </a:prstGeom>
        </p:spPr>
      </p:pic>
    </p:spTree>
    <p:extLst>
      <p:ext uri="{BB962C8B-B14F-4D97-AF65-F5344CB8AC3E}">
        <p14:creationId xmlns:p14="http://schemas.microsoft.com/office/powerpoint/2010/main" val="125643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2774731" y="930165"/>
            <a:ext cx="8486825" cy="3163815"/>
          </a:xfrm>
          <a:prstGeom prst="rect">
            <a:avLst/>
          </a:prstGeom>
          <a:noFill/>
        </p:spPr>
        <p:txBody>
          <a:bodyPr wrap="square" rtlCol="0">
            <a:spAutoFit/>
          </a:bodyPr>
          <a:lstStyle/>
          <a:p>
            <a:pPr>
              <a:spcBef>
                <a:spcPts val="1800"/>
              </a:spcBef>
            </a:pPr>
            <a:r>
              <a:rPr lang="es-ES" sz="2800" dirty="0">
                <a:solidFill>
                  <a:schemeClr val="bg2">
                    <a:lumMod val="25000"/>
                  </a:schemeClr>
                </a:solidFill>
                <a:latin typeface="Montserrat" panose="00000500000000000000" pitchFamily="2" charset="0"/>
              </a:rPr>
              <a:t>El primer período de implementación </a:t>
            </a:r>
            <a:br>
              <a:rPr lang="es-ES" sz="2800" dirty="0">
                <a:solidFill>
                  <a:schemeClr val="bg2">
                    <a:lumMod val="25000"/>
                  </a:schemeClr>
                </a:solidFill>
                <a:latin typeface="Montserrat" panose="00000500000000000000" pitchFamily="2" charset="0"/>
              </a:rPr>
            </a:br>
            <a:r>
              <a:rPr lang="es-ES" sz="2800" dirty="0">
                <a:solidFill>
                  <a:schemeClr val="bg2">
                    <a:lumMod val="25000"/>
                  </a:schemeClr>
                </a:solidFill>
                <a:latin typeface="Montserrat" panose="00000500000000000000" pitchFamily="2" charset="0"/>
              </a:rPr>
              <a:t>del Plan tiene </a:t>
            </a:r>
            <a:r>
              <a:rPr lang="es-ES" sz="2800" b="1" dirty="0">
                <a:solidFill>
                  <a:schemeClr val="bg2">
                    <a:lumMod val="25000"/>
                  </a:schemeClr>
                </a:solidFill>
                <a:latin typeface="Montserrat" panose="00000500000000000000" pitchFamily="2" charset="0"/>
              </a:rPr>
              <a:t>metas al año 2022. </a:t>
            </a:r>
          </a:p>
          <a:p>
            <a:pPr lvl="0">
              <a:spcBef>
                <a:spcPts val="1800"/>
              </a:spcBef>
            </a:pPr>
            <a:r>
              <a:rPr lang="es-ES" sz="2800" dirty="0">
                <a:solidFill>
                  <a:schemeClr val="bg2">
                    <a:lumMod val="25000"/>
                  </a:schemeClr>
                </a:solidFill>
                <a:latin typeface="Montserrat" panose="00000500000000000000" pitchFamily="2" charset="0"/>
              </a:rPr>
              <a:t>Este primer reporte de avances muestra que el </a:t>
            </a:r>
            <a:r>
              <a:rPr lang="es-ES" sz="2800" b="1" dirty="0">
                <a:solidFill>
                  <a:schemeClr val="bg2">
                    <a:lumMod val="25000"/>
                  </a:schemeClr>
                </a:solidFill>
                <a:latin typeface="Montserrat" panose="00000500000000000000" pitchFamily="2" charset="0"/>
              </a:rPr>
              <a:t>70% de las metas para el año 2022 </a:t>
            </a:r>
            <a:r>
              <a:rPr lang="es-ES" sz="2800" dirty="0">
                <a:solidFill>
                  <a:schemeClr val="bg2">
                    <a:lumMod val="25000"/>
                  </a:schemeClr>
                </a:solidFill>
                <a:latin typeface="Montserrat" panose="00000500000000000000" pitchFamily="2" charset="0"/>
              </a:rPr>
              <a:t>ya comenzaron su trabajo.  </a:t>
            </a:r>
          </a:p>
          <a:p>
            <a:pPr lvl="0">
              <a:spcBef>
                <a:spcPts val="1800"/>
              </a:spcBef>
            </a:pPr>
            <a:endParaRPr lang="es-ES" sz="2800" dirty="0">
              <a:solidFill>
                <a:schemeClr val="bg2">
                  <a:lumMod val="25000"/>
                </a:schemeClr>
              </a:solidFill>
              <a:latin typeface="Montserrat" panose="00000500000000000000" pitchFamily="2" charset="0"/>
            </a:endParaRPr>
          </a:p>
          <a:p>
            <a:pPr algn="ctr">
              <a:lnSpc>
                <a:spcPct val="150000"/>
              </a:lnSpc>
            </a:pPr>
            <a:endParaRPr lang="en-US" sz="2200" b="1" dirty="0">
              <a:solidFill>
                <a:schemeClr val="bg2">
                  <a:lumMod val="25000"/>
                </a:schemeClr>
              </a:solidFill>
              <a:latin typeface="Montserrat" panose="00000500000000000000" pitchFamily="2" charset="0"/>
            </a:endParaRPr>
          </a:p>
        </p:txBody>
      </p:sp>
      <p:cxnSp>
        <p:nvCxnSpPr>
          <p:cNvPr id="12" name="Conector recto 11"/>
          <p:cNvCxnSpPr/>
          <p:nvPr/>
        </p:nvCxnSpPr>
        <p:spPr>
          <a:xfrm>
            <a:off x="211015" y="492369"/>
            <a:ext cx="53738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236" y="154745"/>
            <a:ext cx="3717124" cy="276998"/>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15" y="4118929"/>
            <a:ext cx="5144716" cy="2721721"/>
          </a:xfrm>
          <a:prstGeom prst="rect">
            <a:avLst/>
          </a:prstGeom>
        </p:spPr>
      </p:pic>
      <p:sp>
        <p:nvSpPr>
          <p:cNvPr id="4" name="Flecha derecha 3"/>
          <p:cNvSpPr/>
          <p:nvPr/>
        </p:nvSpPr>
        <p:spPr>
          <a:xfrm>
            <a:off x="1986456" y="914398"/>
            <a:ext cx="567559" cy="472965"/>
          </a:xfrm>
          <a:prstGeom prst="rightArrow">
            <a:avLst/>
          </a:prstGeom>
          <a:gradFill>
            <a:gsLst>
              <a:gs pos="24000">
                <a:srgbClr val="9BC55C"/>
              </a:gs>
              <a:gs pos="100000">
                <a:srgbClr val="0A72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echa derecha 7"/>
          <p:cNvSpPr/>
          <p:nvPr/>
        </p:nvSpPr>
        <p:spPr>
          <a:xfrm>
            <a:off x="1986456" y="2036434"/>
            <a:ext cx="567559" cy="472965"/>
          </a:xfrm>
          <a:prstGeom prst="rightArrow">
            <a:avLst/>
          </a:prstGeom>
          <a:gradFill>
            <a:gsLst>
              <a:gs pos="24000">
                <a:srgbClr val="9BC55C"/>
              </a:gs>
              <a:gs pos="100000">
                <a:srgbClr val="0A72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echa derecha 8"/>
          <p:cNvSpPr/>
          <p:nvPr/>
        </p:nvSpPr>
        <p:spPr>
          <a:xfrm>
            <a:off x="6329855" y="3116223"/>
            <a:ext cx="567559" cy="472965"/>
          </a:xfrm>
          <a:prstGeom prst="rightArrow">
            <a:avLst/>
          </a:prstGeom>
          <a:gradFill>
            <a:gsLst>
              <a:gs pos="24000">
                <a:srgbClr val="9BC55C"/>
              </a:gs>
              <a:gs pos="100000">
                <a:srgbClr val="0A72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140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Conector recto 11"/>
          <p:cNvCxnSpPr/>
          <p:nvPr/>
        </p:nvCxnSpPr>
        <p:spPr>
          <a:xfrm>
            <a:off x="211015" y="492369"/>
            <a:ext cx="53738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236" y="154745"/>
            <a:ext cx="3717124" cy="276998"/>
          </a:xfrm>
          <a:prstGeom prst="rect">
            <a:avLst/>
          </a:prstGeom>
        </p:spPr>
      </p:pic>
      <p:sp>
        <p:nvSpPr>
          <p:cNvPr id="5" name="Rectángulo 4"/>
          <p:cNvSpPr/>
          <p:nvPr/>
        </p:nvSpPr>
        <p:spPr>
          <a:xfrm>
            <a:off x="1533235" y="2522475"/>
            <a:ext cx="9301657" cy="2018001"/>
          </a:xfrm>
          <a:prstGeom prst="rect">
            <a:avLst/>
          </a:prstGeom>
          <a:solidFill>
            <a:srgbClr val="9BC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p:cNvSpPr txBox="1"/>
          <p:nvPr/>
        </p:nvSpPr>
        <p:spPr>
          <a:xfrm>
            <a:off x="1533235" y="1147083"/>
            <a:ext cx="9285885" cy="3185487"/>
          </a:xfrm>
          <a:prstGeom prst="rect">
            <a:avLst/>
          </a:prstGeom>
          <a:noFill/>
        </p:spPr>
        <p:txBody>
          <a:bodyPr wrap="square" rtlCol="0">
            <a:spAutoFit/>
          </a:bodyPr>
          <a:lstStyle/>
          <a:p>
            <a:pPr algn="ctr"/>
            <a:r>
              <a:rPr lang="en-US" sz="8000" b="1" dirty="0">
                <a:solidFill>
                  <a:srgbClr val="9BC55C"/>
                </a:solidFill>
                <a:latin typeface="Montserrat" panose="00000500000000000000" pitchFamily="2" charset="0"/>
              </a:rPr>
              <a:t>Este primer </a:t>
            </a:r>
            <a:r>
              <a:rPr lang="en-US" sz="8000" b="1" dirty="0" err="1">
                <a:solidFill>
                  <a:srgbClr val="9BC55C"/>
                </a:solidFill>
                <a:latin typeface="Montserrat" panose="00000500000000000000" pitchFamily="2" charset="0"/>
              </a:rPr>
              <a:t>año</a:t>
            </a:r>
            <a:endParaRPr lang="en-US" sz="8000" b="1" dirty="0">
              <a:solidFill>
                <a:srgbClr val="9BC55C"/>
              </a:solidFill>
              <a:latin typeface="Montserrat" panose="00000500000000000000" pitchFamily="2" charset="0"/>
            </a:endParaRPr>
          </a:p>
          <a:p>
            <a:pPr algn="ctr"/>
            <a:endParaRPr lang="en-US" sz="1100" b="1" dirty="0">
              <a:solidFill>
                <a:srgbClr val="9BC55C"/>
              </a:solidFill>
              <a:latin typeface="Montserrat" panose="00000500000000000000" pitchFamily="2" charset="0"/>
            </a:endParaRPr>
          </a:p>
          <a:p>
            <a:pPr algn="ctr"/>
            <a:r>
              <a:rPr lang="en-US" sz="6000" b="1" dirty="0">
                <a:solidFill>
                  <a:srgbClr val="9BC55C"/>
                </a:solidFill>
                <a:latin typeface="Montserrat" panose="00000500000000000000" pitchFamily="2" charset="0"/>
              </a:rPr>
              <a:t> </a:t>
            </a:r>
            <a:r>
              <a:rPr lang="en-US" sz="5000" dirty="0" err="1">
                <a:solidFill>
                  <a:schemeClr val="bg1"/>
                </a:solidFill>
                <a:latin typeface="Montserrat" panose="00000500000000000000" pitchFamily="2" charset="0"/>
              </a:rPr>
              <a:t>mostró</a:t>
            </a:r>
            <a:r>
              <a:rPr lang="en-US" sz="5000" dirty="0">
                <a:solidFill>
                  <a:schemeClr val="bg1"/>
                </a:solidFill>
                <a:latin typeface="Montserrat" panose="00000500000000000000" pitchFamily="2" charset="0"/>
              </a:rPr>
              <a:t> la </a:t>
            </a:r>
            <a:r>
              <a:rPr lang="en-US" sz="5000" dirty="0" err="1">
                <a:solidFill>
                  <a:schemeClr val="bg1"/>
                </a:solidFill>
                <a:latin typeface="Montserrat" panose="00000500000000000000" pitchFamily="2" charset="0"/>
              </a:rPr>
              <a:t>importancia</a:t>
            </a:r>
            <a:r>
              <a:rPr lang="en-US" sz="5000" dirty="0">
                <a:solidFill>
                  <a:schemeClr val="bg1"/>
                </a:solidFill>
                <a:latin typeface="Montserrat" panose="00000500000000000000" pitchFamily="2" charset="0"/>
              </a:rPr>
              <a:t> del </a:t>
            </a:r>
            <a:r>
              <a:rPr lang="en-US" sz="5000" dirty="0" err="1">
                <a:solidFill>
                  <a:schemeClr val="bg1"/>
                </a:solidFill>
                <a:latin typeface="Montserrat" panose="00000500000000000000" pitchFamily="2" charset="0"/>
              </a:rPr>
              <a:t>trabajo</a:t>
            </a:r>
            <a:r>
              <a:rPr lang="en-US" sz="5000" dirty="0">
                <a:solidFill>
                  <a:schemeClr val="bg1"/>
                </a:solidFill>
                <a:latin typeface="Montserrat" panose="00000500000000000000" pitchFamily="2" charset="0"/>
              </a:rPr>
              <a:t> </a:t>
            </a:r>
            <a:r>
              <a:rPr lang="en-US" sz="5000" dirty="0" err="1">
                <a:solidFill>
                  <a:schemeClr val="bg1"/>
                </a:solidFill>
                <a:latin typeface="Montserrat" panose="00000500000000000000" pitchFamily="2" charset="0"/>
              </a:rPr>
              <a:t>colaborativo</a:t>
            </a:r>
            <a:endParaRPr lang="en-US" sz="5000" dirty="0">
              <a:solidFill>
                <a:schemeClr val="bg1"/>
              </a:solidFill>
              <a:latin typeface="Montserrat" panose="00000500000000000000" pitchFamily="2"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797" y="4027703"/>
            <a:ext cx="10058397" cy="2688066"/>
          </a:xfrm>
          <a:prstGeom prst="rect">
            <a:avLst/>
          </a:prstGeom>
        </p:spPr>
      </p:pic>
    </p:spTree>
    <p:extLst>
      <p:ext uri="{BB962C8B-B14F-4D97-AF65-F5344CB8AC3E}">
        <p14:creationId xmlns:p14="http://schemas.microsoft.com/office/powerpoint/2010/main" val="72344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p:cNvSpPr txBox="1"/>
          <p:nvPr/>
        </p:nvSpPr>
        <p:spPr>
          <a:xfrm>
            <a:off x="2774731" y="930165"/>
            <a:ext cx="8486825" cy="3912866"/>
          </a:xfrm>
          <a:prstGeom prst="rect">
            <a:avLst/>
          </a:prstGeom>
          <a:noFill/>
        </p:spPr>
        <p:txBody>
          <a:bodyPr wrap="square" rtlCol="0">
            <a:spAutoFit/>
          </a:bodyPr>
          <a:lstStyle/>
          <a:p>
            <a:pPr lvl="0">
              <a:spcBef>
                <a:spcPts val="1800"/>
              </a:spcBef>
            </a:pPr>
            <a:r>
              <a:rPr lang="es-ES" sz="2800" dirty="0">
                <a:solidFill>
                  <a:schemeClr val="bg2">
                    <a:lumMod val="25000"/>
                  </a:schemeClr>
                </a:solidFill>
                <a:latin typeface="Montserrat" panose="00000500000000000000" pitchFamily="2" charset="0"/>
              </a:rPr>
              <a:t>Entidades de gobierno, empresas privadas, sociedad civil, municipalidades, instituciones autónomas, entre otras </a:t>
            </a:r>
            <a:r>
              <a:rPr lang="es-ES" sz="2800" b="1" dirty="0">
                <a:solidFill>
                  <a:schemeClr val="bg2">
                    <a:lumMod val="25000"/>
                  </a:schemeClr>
                </a:solidFill>
                <a:latin typeface="Montserrat" panose="00000500000000000000" pitchFamily="2" charset="0"/>
              </a:rPr>
              <a:t>reportaron estar trabajando en las acciones del Plan</a:t>
            </a:r>
            <a:r>
              <a:rPr lang="es-ES" sz="2800" dirty="0">
                <a:solidFill>
                  <a:schemeClr val="bg2">
                    <a:lumMod val="25000"/>
                  </a:schemeClr>
                </a:solidFill>
                <a:latin typeface="Montserrat" panose="00000500000000000000" pitchFamily="2" charset="0"/>
              </a:rPr>
              <a:t>. </a:t>
            </a:r>
          </a:p>
          <a:p>
            <a:pPr lvl="0">
              <a:spcBef>
                <a:spcPts val="1800"/>
              </a:spcBef>
            </a:pPr>
            <a:r>
              <a:rPr lang="es-ES" sz="2800" dirty="0">
                <a:solidFill>
                  <a:schemeClr val="bg2">
                    <a:lumMod val="25000"/>
                  </a:schemeClr>
                </a:solidFill>
                <a:latin typeface="Montserrat" panose="00000500000000000000" pitchFamily="2" charset="0"/>
              </a:rPr>
              <a:t>A un año de su lanzamiento, </a:t>
            </a:r>
            <a:r>
              <a:rPr lang="es-ES" sz="2800" b="1" dirty="0">
                <a:solidFill>
                  <a:schemeClr val="bg2">
                    <a:lumMod val="25000"/>
                  </a:schemeClr>
                </a:solidFill>
                <a:latin typeface="Montserrat" panose="00000500000000000000" pitchFamily="2" charset="0"/>
              </a:rPr>
              <a:t>27 entidades públicas, empresas privadas y cooperación internacional reportaron acciones</a:t>
            </a:r>
            <a:r>
              <a:rPr lang="es-ES" sz="2800" dirty="0">
                <a:solidFill>
                  <a:schemeClr val="bg2">
                    <a:lumMod val="25000"/>
                  </a:schemeClr>
                </a:solidFill>
                <a:latin typeface="Montserrat" panose="00000500000000000000" pitchFamily="2" charset="0"/>
              </a:rPr>
              <a:t>. </a:t>
            </a:r>
          </a:p>
          <a:p>
            <a:pPr algn="ctr">
              <a:lnSpc>
                <a:spcPct val="150000"/>
              </a:lnSpc>
            </a:pPr>
            <a:endParaRPr lang="en-US" sz="2800" dirty="0">
              <a:solidFill>
                <a:schemeClr val="bg2">
                  <a:lumMod val="25000"/>
                </a:schemeClr>
              </a:solidFill>
              <a:latin typeface="Montserrat" panose="00000500000000000000" pitchFamily="2" charset="0"/>
            </a:endParaRPr>
          </a:p>
        </p:txBody>
      </p:sp>
      <p:cxnSp>
        <p:nvCxnSpPr>
          <p:cNvPr id="12" name="Conector recto 11"/>
          <p:cNvCxnSpPr/>
          <p:nvPr/>
        </p:nvCxnSpPr>
        <p:spPr>
          <a:xfrm>
            <a:off x="211015" y="492369"/>
            <a:ext cx="53738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236" y="154745"/>
            <a:ext cx="3717124" cy="276998"/>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15" y="4118929"/>
            <a:ext cx="5144716" cy="2721720"/>
          </a:xfrm>
          <a:prstGeom prst="rect">
            <a:avLst/>
          </a:prstGeom>
        </p:spPr>
      </p:pic>
      <p:sp>
        <p:nvSpPr>
          <p:cNvPr id="4" name="Flecha derecha 3"/>
          <p:cNvSpPr/>
          <p:nvPr/>
        </p:nvSpPr>
        <p:spPr>
          <a:xfrm>
            <a:off x="1986456" y="914398"/>
            <a:ext cx="567559" cy="472965"/>
          </a:xfrm>
          <a:prstGeom prst="rightArrow">
            <a:avLst/>
          </a:prstGeom>
          <a:gradFill>
            <a:gsLst>
              <a:gs pos="24000">
                <a:srgbClr val="9BC55C"/>
              </a:gs>
              <a:gs pos="100000">
                <a:srgbClr val="0A72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echa derecha 8"/>
          <p:cNvSpPr/>
          <p:nvPr/>
        </p:nvSpPr>
        <p:spPr>
          <a:xfrm>
            <a:off x="1986455" y="2892852"/>
            <a:ext cx="567559" cy="472965"/>
          </a:xfrm>
          <a:prstGeom prst="rightArrow">
            <a:avLst/>
          </a:prstGeom>
          <a:gradFill>
            <a:gsLst>
              <a:gs pos="24000">
                <a:srgbClr val="9BC55C"/>
              </a:gs>
              <a:gs pos="100000">
                <a:srgbClr val="0A72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945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Conector recto 11"/>
          <p:cNvCxnSpPr/>
          <p:nvPr/>
        </p:nvCxnSpPr>
        <p:spPr>
          <a:xfrm>
            <a:off x="211015" y="492369"/>
            <a:ext cx="5373859"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236" y="154745"/>
            <a:ext cx="3717124" cy="276998"/>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15" y="4118929"/>
            <a:ext cx="5144716" cy="2721720"/>
          </a:xfrm>
          <a:prstGeom prst="rect">
            <a:avLst/>
          </a:prstGeom>
        </p:spPr>
      </p:pic>
      <p:graphicFrame>
        <p:nvGraphicFramePr>
          <p:cNvPr id="8" name="Marcador de texto 3">
            <a:extLst>
              <a:ext uri="{FF2B5EF4-FFF2-40B4-BE49-F238E27FC236}">
                <a16:creationId xmlns:a16="http://schemas.microsoft.com/office/drawing/2014/main" id="{F99A84E5-0404-4319-9094-C170F06155CA}"/>
              </a:ext>
            </a:extLst>
          </p:cNvPr>
          <p:cNvGraphicFramePr/>
          <p:nvPr>
            <p:extLst>
              <p:ext uri="{D42A27DB-BD31-4B8C-83A1-F6EECF244321}">
                <p14:modId xmlns:p14="http://schemas.microsoft.com/office/powerpoint/2010/main" val="2586771139"/>
              </p:ext>
            </p:extLst>
          </p:nvPr>
        </p:nvGraphicFramePr>
        <p:xfrm>
          <a:off x="2886075" y="620392"/>
          <a:ext cx="9229725" cy="5504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ítulo 1">
            <a:extLst>
              <a:ext uri="{FF2B5EF4-FFF2-40B4-BE49-F238E27FC236}">
                <a16:creationId xmlns:a16="http://schemas.microsoft.com/office/drawing/2014/main" id="{34FD214F-4894-43DA-AE4A-FEFA4B63A696}"/>
              </a:ext>
            </a:extLst>
          </p:cNvPr>
          <p:cNvSpPr txBox="1">
            <a:spLocks/>
          </p:cNvSpPr>
          <p:nvPr/>
        </p:nvSpPr>
        <p:spPr>
          <a:xfrm>
            <a:off x="142875" y="545459"/>
            <a:ext cx="3374136"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Prioridades</a:t>
            </a:r>
            <a:r>
              <a:rPr lang="en-US" dirty="0"/>
              <a:t> de </a:t>
            </a:r>
            <a:r>
              <a:rPr lang="en-US" dirty="0" err="1"/>
              <a:t>Gestión</a:t>
            </a:r>
            <a:r>
              <a:rPr lang="en-US" dirty="0"/>
              <a:t> 2020</a:t>
            </a:r>
          </a:p>
        </p:txBody>
      </p:sp>
    </p:spTree>
    <p:extLst>
      <p:ext uri="{BB962C8B-B14F-4D97-AF65-F5344CB8AC3E}">
        <p14:creationId xmlns:p14="http://schemas.microsoft.com/office/powerpoint/2010/main" val="240062853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1637</Words>
  <Application>Microsoft Office PowerPoint</Application>
  <PresentationFormat>Panorámica</PresentationFormat>
  <Paragraphs>145</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16</vt:i4>
      </vt:variant>
    </vt:vector>
  </HeadingPairs>
  <TitlesOfParts>
    <vt:vector size="24" baseType="lpstr">
      <vt:lpstr>Arial</vt:lpstr>
      <vt:lpstr>Calibri</vt:lpstr>
      <vt:lpstr>Calibri Light</vt:lpstr>
      <vt:lpstr>Helvetica Neue Medium</vt:lpstr>
      <vt:lpstr>Montserrat</vt:lpstr>
      <vt:lpstr>Montserrat Black</vt:lpstr>
      <vt:lpstr>Diseño personalizado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Cooperación Técnica No Reembolsable</vt:lpstr>
      <vt:lpstr>Apoyo en Gestión de la acción Climática  US$ 2,330,000 Ejes Transversales - Plan de Inversiones -  Estrategia de Movilización  de Fondos - Reforma Fiscal Verde - Transición Justa  </vt:lpstr>
      <vt:lpstr>Apoyo en Agricultura climáticamente inteligente y Conservación-Restauración Ecosistemas  US $4,535,000 Ejes 8,9,10 Plan D</vt:lpstr>
      <vt:lpstr>Apoyo en Agricultura climáticamente inteligente y Conservación-Restauración Ecosistemas  US $4,535,000</vt:lpstr>
      <vt:lpstr>Movilidad Sostenible y Electrificación del Transporte US$ 1,000,000</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Andrea</dc:creator>
  <cp:lastModifiedBy>Andrea</cp:lastModifiedBy>
  <cp:revision>16</cp:revision>
  <dcterms:created xsi:type="dcterms:W3CDTF">2020-02-25T04:49:54Z</dcterms:created>
  <dcterms:modified xsi:type="dcterms:W3CDTF">2020-03-10T20:03:18Z</dcterms:modified>
</cp:coreProperties>
</file>