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image/svg+xml" Extension="sv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7010400" cy="92964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014FC-CCA8-49DF-A6FC-62817944411A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898A9A49-C8D7-495D-8F7F-E932F1071723}">
      <dgm:prSet phldrT="[Texto]"/>
      <dgm:spPr/>
      <dgm:t>
        <a:bodyPr/>
        <a:lstStyle/>
        <a:p>
          <a:r>
            <a:rPr lang="es-CR" dirty="0" smtClean="0"/>
            <a:t>1</a:t>
          </a:r>
          <a:endParaRPr lang="es-CR" dirty="0"/>
        </a:p>
      </dgm:t>
    </dgm:pt>
    <dgm:pt modelId="{874E573A-574A-4450-8066-67E95B6ECD9D}" type="parTrans" cxnId="{996A02A8-4F3F-4ABE-8C06-5DD9975DBF20}">
      <dgm:prSet/>
      <dgm:spPr/>
      <dgm:t>
        <a:bodyPr/>
        <a:lstStyle/>
        <a:p>
          <a:endParaRPr lang="es-CR"/>
        </a:p>
      </dgm:t>
    </dgm:pt>
    <dgm:pt modelId="{CA613AA5-338C-4C52-BF9F-C9BEFD95A0CE}" type="sibTrans" cxnId="{996A02A8-4F3F-4ABE-8C06-5DD9975DBF20}">
      <dgm:prSet/>
      <dgm:spPr/>
      <dgm:t>
        <a:bodyPr/>
        <a:lstStyle/>
        <a:p>
          <a:endParaRPr lang="es-CR"/>
        </a:p>
      </dgm:t>
    </dgm:pt>
    <dgm:pt modelId="{4E103963-2C71-4E22-9296-339F6E898037}">
      <dgm:prSet phldrT="[Texto]"/>
      <dgm:spPr/>
      <dgm:t>
        <a:bodyPr/>
        <a:lstStyle/>
        <a:p>
          <a:r>
            <a:rPr lang="es-CR" smtClean="0"/>
            <a:t>Analizar la importancia de la educación en el contexto de las nuevas demandas de la Costa Rica actual y futura. </a:t>
          </a:r>
          <a:endParaRPr lang="es-CR" dirty="0"/>
        </a:p>
      </dgm:t>
    </dgm:pt>
    <dgm:pt modelId="{82A0FEFB-AB1E-4840-BCCE-93FCACFA3682}" type="parTrans" cxnId="{012925DB-DF5E-4915-A70E-61A42F2EBFF1}">
      <dgm:prSet/>
      <dgm:spPr/>
      <dgm:t>
        <a:bodyPr/>
        <a:lstStyle/>
        <a:p>
          <a:endParaRPr lang="es-CR"/>
        </a:p>
      </dgm:t>
    </dgm:pt>
    <dgm:pt modelId="{1383DF8A-B052-4C14-9614-D782EAC26A72}" type="sibTrans" cxnId="{012925DB-DF5E-4915-A70E-61A42F2EBFF1}">
      <dgm:prSet/>
      <dgm:spPr/>
      <dgm:t>
        <a:bodyPr/>
        <a:lstStyle/>
        <a:p>
          <a:endParaRPr lang="es-CR"/>
        </a:p>
      </dgm:t>
    </dgm:pt>
    <dgm:pt modelId="{83500EEF-6F1E-49CB-BDB4-B12F3D575969}">
      <dgm:prSet phldrT="[Texto]"/>
      <dgm:spPr/>
      <dgm:t>
        <a:bodyPr/>
        <a:lstStyle/>
        <a:p>
          <a:r>
            <a:rPr lang="es-CR" dirty="0" smtClean="0"/>
            <a:t>2</a:t>
          </a:r>
          <a:endParaRPr lang="es-CR" dirty="0"/>
        </a:p>
      </dgm:t>
    </dgm:pt>
    <dgm:pt modelId="{3E29F973-43BB-4A40-AF28-7A8F877B5F39}" type="parTrans" cxnId="{C5710B9F-352E-44FA-AC35-DC10974B7605}">
      <dgm:prSet/>
      <dgm:spPr/>
      <dgm:t>
        <a:bodyPr/>
        <a:lstStyle/>
        <a:p>
          <a:endParaRPr lang="es-CR"/>
        </a:p>
      </dgm:t>
    </dgm:pt>
    <dgm:pt modelId="{15065A61-CFFB-4B5D-8573-28B270DC2B55}" type="sibTrans" cxnId="{C5710B9F-352E-44FA-AC35-DC10974B7605}">
      <dgm:prSet/>
      <dgm:spPr/>
      <dgm:t>
        <a:bodyPr/>
        <a:lstStyle/>
        <a:p>
          <a:endParaRPr lang="es-CR"/>
        </a:p>
      </dgm:t>
    </dgm:pt>
    <dgm:pt modelId="{113E153E-D3E4-41CC-BC8C-AAFE52E65778}">
      <dgm:prSet phldrT="[Texto]"/>
      <dgm:spPr/>
      <dgm:t>
        <a:bodyPr/>
        <a:lstStyle/>
        <a:p>
          <a:r>
            <a:rPr lang="es-CR" smtClean="0"/>
            <a:t>Exponer el alcance de las limitaciones presupuestarias, así como su impacto en el desarrollo del país.</a:t>
          </a:r>
          <a:endParaRPr lang="es-CR" dirty="0"/>
        </a:p>
      </dgm:t>
    </dgm:pt>
    <dgm:pt modelId="{8F7306FE-E340-4C56-BBAF-ED9A38006DF7}" type="parTrans" cxnId="{53A4ECFB-C29E-4C94-9D22-3A38833D6B2A}">
      <dgm:prSet/>
      <dgm:spPr/>
      <dgm:t>
        <a:bodyPr/>
        <a:lstStyle/>
        <a:p>
          <a:endParaRPr lang="es-CR"/>
        </a:p>
      </dgm:t>
    </dgm:pt>
    <dgm:pt modelId="{A6838567-64DB-46BC-848C-DEB33C8DB327}" type="sibTrans" cxnId="{53A4ECFB-C29E-4C94-9D22-3A38833D6B2A}">
      <dgm:prSet/>
      <dgm:spPr/>
      <dgm:t>
        <a:bodyPr/>
        <a:lstStyle/>
        <a:p>
          <a:endParaRPr lang="es-CR"/>
        </a:p>
      </dgm:t>
    </dgm:pt>
    <dgm:pt modelId="{E37B2170-D80D-476A-9FF2-7679E9D19CBE}">
      <dgm:prSet phldrT="[Texto]"/>
      <dgm:spPr/>
      <dgm:t>
        <a:bodyPr/>
        <a:lstStyle/>
        <a:p>
          <a:r>
            <a:rPr lang="es-CR" dirty="0" smtClean="0"/>
            <a:t>3</a:t>
          </a:r>
          <a:endParaRPr lang="es-CR" dirty="0"/>
        </a:p>
      </dgm:t>
    </dgm:pt>
    <dgm:pt modelId="{0EB42D07-EFA7-4241-8125-148040F0A0CA}" type="parTrans" cxnId="{DC7DFF4D-035E-4135-9062-4653216FBBA7}">
      <dgm:prSet/>
      <dgm:spPr/>
      <dgm:t>
        <a:bodyPr/>
        <a:lstStyle/>
        <a:p>
          <a:endParaRPr lang="es-CR"/>
        </a:p>
      </dgm:t>
    </dgm:pt>
    <dgm:pt modelId="{807AC692-82ED-4D28-AF7F-89BC1F9C7983}" type="sibTrans" cxnId="{DC7DFF4D-035E-4135-9062-4653216FBBA7}">
      <dgm:prSet/>
      <dgm:spPr/>
      <dgm:t>
        <a:bodyPr/>
        <a:lstStyle/>
        <a:p>
          <a:endParaRPr lang="es-CR"/>
        </a:p>
      </dgm:t>
    </dgm:pt>
    <dgm:pt modelId="{C24256A0-F67E-4120-851E-E9CD488AC0B4}">
      <dgm:prSet phldrT="[Texto]"/>
      <dgm:spPr/>
      <dgm:t>
        <a:bodyPr/>
        <a:lstStyle/>
        <a:p>
          <a:r>
            <a:rPr lang="es-CR" dirty="0" smtClean="0"/>
            <a:t>4</a:t>
          </a:r>
          <a:endParaRPr lang="es-CR" dirty="0"/>
        </a:p>
      </dgm:t>
    </dgm:pt>
    <dgm:pt modelId="{C1340B74-80D2-4B97-B46B-E6B0E57A01A0}" type="parTrans" cxnId="{721F3109-302E-4B42-B76B-06548077847B}">
      <dgm:prSet/>
      <dgm:spPr/>
      <dgm:t>
        <a:bodyPr/>
        <a:lstStyle/>
        <a:p>
          <a:endParaRPr lang="es-CR"/>
        </a:p>
      </dgm:t>
    </dgm:pt>
    <dgm:pt modelId="{854C058B-54FB-4BD9-872E-592F8BF21722}" type="sibTrans" cxnId="{721F3109-302E-4B42-B76B-06548077847B}">
      <dgm:prSet/>
      <dgm:spPr/>
      <dgm:t>
        <a:bodyPr/>
        <a:lstStyle/>
        <a:p>
          <a:endParaRPr lang="es-CR"/>
        </a:p>
      </dgm:t>
    </dgm:pt>
    <dgm:pt modelId="{8198D160-AC65-4EA2-B073-7314E9730087}">
      <dgm:prSet phldrT="[Texto]"/>
      <dgm:spPr/>
      <dgm:t>
        <a:bodyPr/>
        <a:lstStyle/>
        <a:p>
          <a:r>
            <a:rPr lang="es-CR" smtClean="0"/>
            <a:t>Definir la participación de cada uno de los actores para enfrentar los desafíos identificados.</a:t>
          </a:r>
          <a:endParaRPr lang="es-CR" dirty="0"/>
        </a:p>
      </dgm:t>
    </dgm:pt>
    <dgm:pt modelId="{987E0908-E2CC-4DE8-83C3-87FD6F9C6C7C}" type="parTrans" cxnId="{E686AA39-053D-422B-9BBE-9661A9A792FB}">
      <dgm:prSet/>
      <dgm:spPr/>
      <dgm:t>
        <a:bodyPr/>
        <a:lstStyle/>
        <a:p>
          <a:endParaRPr lang="es-CR"/>
        </a:p>
      </dgm:t>
    </dgm:pt>
    <dgm:pt modelId="{9F1DF3E6-24F1-48C8-92A4-5F67BA159AE2}" type="sibTrans" cxnId="{E686AA39-053D-422B-9BBE-9661A9A792FB}">
      <dgm:prSet/>
      <dgm:spPr/>
      <dgm:t>
        <a:bodyPr/>
        <a:lstStyle/>
        <a:p>
          <a:endParaRPr lang="es-CR"/>
        </a:p>
      </dgm:t>
    </dgm:pt>
    <dgm:pt modelId="{C69259BD-D223-4A15-A8D5-1F0E02C1CC62}">
      <dgm:prSet phldrT="[Texto]"/>
      <dgm:spPr/>
      <dgm:t>
        <a:bodyPr/>
        <a:lstStyle/>
        <a:p>
          <a:r>
            <a:rPr lang="es-CR" smtClean="0"/>
            <a:t>Construir una hoja de ruta que permita orientar las voluntades de los actores.</a:t>
          </a:r>
          <a:endParaRPr lang="es-CR" dirty="0"/>
        </a:p>
      </dgm:t>
    </dgm:pt>
    <dgm:pt modelId="{C177540B-15FF-4E74-B297-1963B8C99C20}" type="parTrans" cxnId="{0FD26BCD-C5C9-49B1-A125-99E582C78B99}">
      <dgm:prSet/>
      <dgm:spPr/>
      <dgm:t>
        <a:bodyPr/>
        <a:lstStyle/>
        <a:p>
          <a:endParaRPr lang="es-CR"/>
        </a:p>
      </dgm:t>
    </dgm:pt>
    <dgm:pt modelId="{2B13CB4C-EAD1-4419-9CAA-06D1D4FE7C74}" type="sibTrans" cxnId="{0FD26BCD-C5C9-49B1-A125-99E582C78B99}">
      <dgm:prSet/>
      <dgm:spPr/>
      <dgm:t>
        <a:bodyPr/>
        <a:lstStyle/>
        <a:p>
          <a:endParaRPr lang="es-CR"/>
        </a:p>
      </dgm:t>
    </dgm:pt>
    <dgm:pt modelId="{58D8CB9D-8DD5-42F1-8050-81A0B17AEB95}" type="pres">
      <dgm:prSet presAssocID="{E1C014FC-CCA8-49DF-A6FC-62817944411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B5795397-61E8-4C3C-A3E0-E27A99AB72FB}" type="pres">
      <dgm:prSet presAssocID="{898A9A49-C8D7-495D-8F7F-E932F1071723}" presName="posSpace" presStyleCnt="0"/>
      <dgm:spPr/>
    </dgm:pt>
    <dgm:pt modelId="{2D08C8FF-ED27-4AFF-9B55-C461DC2364AB}" type="pres">
      <dgm:prSet presAssocID="{898A9A49-C8D7-495D-8F7F-E932F1071723}" presName="vertFlow" presStyleCnt="0"/>
      <dgm:spPr/>
    </dgm:pt>
    <dgm:pt modelId="{B8412AB1-6A22-4A2A-B1F8-5A43EB87B78D}" type="pres">
      <dgm:prSet presAssocID="{898A9A49-C8D7-495D-8F7F-E932F1071723}" presName="topSpace" presStyleCnt="0"/>
      <dgm:spPr/>
    </dgm:pt>
    <dgm:pt modelId="{ADCDCAB6-1CBC-4E46-9548-FA1D0953FD21}" type="pres">
      <dgm:prSet presAssocID="{898A9A49-C8D7-495D-8F7F-E932F1071723}" presName="firstComp" presStyleCnt="0"/>
      <dgm:spPr/>
    </dgm:pt>
    <dgm:pt modelId="{6BFB6986-9831-4273-BF2F-403071AE211C}" type="pres">
      <dgm:prSet presAssocID="{898A9A49-C8D7-495D-8F7F-E932F1071723}" presName="firstChild" presStyleLbl="bgAccFollowNode1" presStyleIdx="0" presStyleCnt="4" custScaleX="99102" custScaleY="186079"/>
      <dgm:spPr/>
      <dgm:t>
        <a:bodyPr/>
        <a:lstStyle/>
        <a:p>
          <a:endParaRPr lang="es-CR"/>
        </a:p>
      </dgm:t>
    </dgm:pt>
    <dgm:pt modelId="{B3222F37-DBFA-4EC1-A407-3CBACA2D2EAB}" type="pres">
      <dgm:prSet presAssocID="{898A9A49-C8D7-495D-8F7F-E932F107172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8993289-906F-498A-8F9E-3A3A03EAD679}" type="pres">
      <dgm:prSet presAssocID="{898A9A49-C8D7-495D-8F7F-E932F1071723}" presName="negSpace" presStyleCnt="0"/>
      <dgm:spPr/>
    </dgm:pt>
    <dgm:pt modelId="{75C4B500-01E8-40AC-A8B8-9B1D0AE7EB37}" type="pres">
      <dgm:prSet presAssocID="{898A9A49-C8D7-495D-8F7F-E932F1071723}" presName="circle" presStyleLbl="node1" presStyleIdx="0" presStyleCnt="4"/>
      <dgm:spPr/>
      <dgm:t>
        <a:bodyPr/>
        <a:lstStyle/>
        <a:p>
          <a:endParaRPr lang="es-CR"/>
        </a:p>
      </dgm:t>
    </dgm:pt>
    <dgm:pt modelId="{12CEBB97-6A45-4C54-9EE2-738214F09FC5}" type="pres">
      <dgm:prSet presAssocID="{CA613AA5-338C-4C52-BF9F-C9BEFD95A0CE}" presName="transSpace" presStyleCnt="0"/>
      <dgm:spPr/>
    </dgm:pt>
    <dgm:pt modelId="{0AABC5E9-ADD5-4F30-B10B-31E5BDF20FE8}" type="pres">
      <dgm:prSet presAssocID="{83500EEF-6F1E-49CB-BDB4-B12F3D575969}" presName="posSpace" presStyleCnt="0"/>
      <dgm:spPr/>
    </dgm:pt>
    <dgm:pt modelId="{629C5C14-56F9-4AE2-9F0A-5BA777D8579C}" type="pres">
      <dgm:prSet presAssocID="{83500EEF-6F1E-49CB-BDB4-B12F3D575969}" presName="vertFlow" presStyleCnt="0"/>
      <dgm:spPr/>
    </dgm:pt>
    <dgm:pt modelId="{BFBB2946-CC01-4145-B2FF-52526FC04A41}" type="pres">
      <dgm:prSet presAssocID="{83500EEF-6F1E-49CB-BDB4-B12F3D575969}" presName="topSpace" presStyleCnt="0"/>
      <dgm:spPr/>
    </dgm:pt>
    <dgm:pt modelId="{A05A420F-1331-494B-9828-2C1BFFC033DE}" type="pres">
      <dgm:prSet presAssocID="{83500EEF-6F1E-49CB-BDB4-B12F3D575969}" presName="firstComp" presStyleCnt="0"/>
      <dgm:spPr/>
    </dgm:pt>
    <dgm:pt modelId="{47C09EE7-02EF-45BC-89FD-D2F665A261F0}" type="pres">
      <dgm:prSet presAssocID="{83500EEF-6F1E-49CB-BDB4-B12F3D575969}" presName="firstChild" presStyleLbl="bgAccFollowNode1" presStyleIdx="1" presStyleCnt="4" custScaleY="191560"/>
      <dgm:spPr/>
      <dgm:t>
        <a:bodyPr/>
        <a:lstStyle/>
        <a:p>
          <a:endParaRPr lang="es-CR"/>
        </a:p>
      </dgm:t>
    </dgm:pt>
    <dgm:pt modelId="{16FDDC3B-41B2-4780-93DC-FD4B0F79EDE7}" type="pres">
      <dgm:prSet presAssocID="{83500EEF-6F1E-49CB-BDB4-B12F3D575969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294D80F-C8F4-4B32-8449-FCB90BD2457A}" type="pres">
      <dgm:prSet presAssocID="{83500EEF-6F1E-49CB-BDB4-B12F3D575969}" presName="negSpace" presStyleCnt="0"/>
      <dgm:spPr/>
    </dgm:pt>
    <dgm:pt modelId="{FE6AD16F-555F-4F5F-9A6A-8E60557EE978}" type="pres">
      <dgm:prSet presAssocID="{83500EEF-6F1E-49CB-BDB4-B12F3D575969}" presName="circle" presStyleLbl="node1" presStyleIdx="1" presStyleCnt="4"/>
      <dgm:spPr/>
      <dgm:t>
        <a:bodyPr/>
        <a:lstStyle/>
        <a:p>
          <a:endParaRPr lang="es-CR"/>
        </a:p>
      </dgm:t>
    </dgm:pt>
    <dgm:pt modelId="{42D5B314-61E8-4EFB-B0CB-BA1FE62E938A}" type="pres">
      <dgm:prSet presAssocID="{15065A61-CFFB-4B5D-8573-28B270DC2B55}" presName="transSpace" presStyleCnt="0"/>
      <dgm:spPr/>
    </dgm:pt>
    <dgm:pt modelId="{739C4CDC-49E6-4E43-80DE-C6DD23405703}" type="pres">
      <dgm:prSet presAssocID="{E37B2170-D80D-476A-9FF2-7679E9D19CBE}" presName="posSpace" presStyleCnt="0"/>
      <dgm:spPr/>
    </dgm:pt>
    <dgm:pt modelId="{E3E080A5-871E-4B08-B463-E6FDFC7E1652}" type="pres">
      <dgm:prSet presAssocID="{E37B2170-D80D-476A-9FF2-7679E9D19CBE}" presName="vertFlow" presStyleCnt="0"/>
      <dgm:spPr/>
    </dgm:pt>
    <dgm:pt modelId="{71FB1632-8256-4C3B-9A68-39CFFA5846A1}" type="pres">
      <dgm:prSet presAssocID="{E37B2170-D80D-476A-9FF2-7679E9D19CBE}" presName="topSpace" presStyleCnt="0"/>
      <dgm:spPr/>
    </dgm:pt>
    <dgm:pt modelId="{FD959A0A-5C92-497F-80EA-0C4CB17148A7}" type="pres">
      <dgm:prSet presAssocID="{E37B2170-D80D-476A-9FF2-7679E9D19CBE}" presName="firstComp" presStyleCnt="0"/>
      <dgm:spPr/>
    </dgm:pt>
    <dgm:pt modelId="{A90E467F-9AE9-4295-8E7A-F11CE8396BB1}" type="pres">
      <dgm:prSet presAssocID="{E37B2170-D80D-476A-9FF2-7679E9D19CBE}" presName="firstChild" presStyleLbl="bgAccFollowNode1" presStyleIdx="2" presStyleCnt="4" custScaleY="189590"/>
      <dgm:spPr/>
      <dgm:t>
        <a:bodyPr/>
        <a:lstStyle/>
        <a:p>
          <a:endParaRPr lang="es-CR"/>
        </a:p>
      </dgm:t>
    </dgm:pt>
    <dgm:pt modelId="{51C3A424-67A8-4131-9CA9-6ECF97099595}" type="pres">
      <dgm:prSet presAssocID="{E37B2170-D80D-476A-9FF2-7679E9D19CB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BC80571-FFBF-4741-96E5-14DA4B3BE398}" type="pres">
      <dgm:prSet presAssocID="{E37B2170-D80D-476A-9FF2-7679E9D19CBE}" presName="negSpace" presStyleCnt="0"/>
      <dgm:spPr/>
    </dgm:pt>
    <dgm:pt modelId="{5AE9A348-6AF1-4DCB-A1C9-523184897068}" type="pres">
      <dgm:prSet presAssocID="{E37B2170-D80D-476A-9FF2-7679E9D19CBE}" presName="circle" presStyleLbl="node1" presStyleIdx="2" presStyleCnt="4"/>
      <dgm:spPr/>
      <dgm:t>
        <a:bodyPr/>
        <a:lstStyle/>
        <a:p>
          <a:endParaRPr lang="es-CR"/>
        </a:p>
      </dgm:t>
    </dgm:pt>
    <dgm:pt modelId="{A859E9E3-9484-4C41-BAA7-01FBC3798CF8}" type="pres">
      <dgm:prSet presAssocID="{807AC692-82ED-4D28-AF7F-89BC1F9C7983}" presName="transSpace" presStyleCnt="0"/>
      <dgm:spPr/>
    </dgm:pt>
    <dgm:pt modelId="{389F5D85-EC32-407F-893C-B9327A0D3506}" type="pres">
      <dgm:prSet presAssocID="{C24256A0-F67E-4120-851E-E9CD488AC0B4}" presName="posSpace" presStyleCnt="0"/>
      <dgm:spPr/>
    </dgm:pt>
    <dgm:pt modelId="{52059D63-12E3-4DAD-9305-4D5EF822683D}" type="pres">
      <dgm:prSet presAssocID="{C24256A0-F67E-4120-851E-E9CD488AC0B4}" presName="vertFlow" presStyleCnt="0"/>
      <dgm:spPr/>
    </dgm:pt>
    <dgm:pt modelId="{E34597EA-9130-43EF-AAB6-7D9F2BABD1D6}" type="pres">
      <dgm:prSet presAssocID="{C24256A0-F67E-4120-851E-E9CD488AC0B4}" presName="topSpace" presStyleCnt="0"/>
      <dgm:spPr/>
    </dgm:pt>
    <dgm:pt modelId="{693C3EDE-6882-49B7-AB27-D9894A22819A}" type="pres">
      <dgm:prSet presAssocID="{C24256A0-F67E-4120-851E-E9CD488AC0B4}" presName="firstComp" presStyleCnt="0"/>
      <dgm:spPr/>
    </dgm:pt>
    <dgm:pt modelId="{C14E67F2-195C-4611-A273-F67EBE04C577}" type="pres">
      <dgm:prSet presAssocID="{C24256A0-F67E-4120-851E-E9CD488AC0B4}" presName="firstChild" presStyleLbl="bgAccFollowNode1" presStyleIdx="3" presStyleCnt="4" custScaleY="182619" custLinFactNeighborX="-3589" custLinFactNeighborY="6981"/>
      <dgm:spPr/>
      <dgm:t>
        <a:bodyPr/>
        <a:lstStyle/>
        <a:p>
          <a:endParaRPr lang="es-CR"/>
        </a:p>
      </dgm:t>
    </dgm:pt>
    <dgm:pt modelId="{22AD7180-ACE2-45EE-AC4F-BD29E5265DD3}" type="pres">
      <dgm:prSet presAssocID="{C24256A0-F67E-4120-851E-E9CD488AC0B4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4EDD990-5D50-4FB6-B308-16D0916EE75A}" type="pres">
      <dgm:prSet presAssocID="{C24256A0-F67E-4120-851E-E9CD488AC0B4}" presName="negSpace" presStyleCnt="0"/>
      <dgm:spPr/>
    </dgm:pt>
    <dgm:pt modelId="{C81B7307-D0A3-48D9-B413-4C45F344B690}" type="pres">
      <dgm:prSet presAssocID="{C24256A0-F67E-4120-851E-E9CD488AC0B4}" presName="circle" presStyleLbl="node1" presStyleIdx="3" presStyleCnt="4"/>
      <dgm:spPr/>
      <dgm:t>
        <a:bodyPr/>
        <a:lstStyle/>
        <a:p>
          <a:endParaRPr lang="es-CR"/>
        </a:p>
      </dgm:t>
    </dgm:pt>
  </dgm:ptLst>
  <dgm:cxnLst>
    <dgm:cxn modelId="{2D396F73-FA3E-4A6C-AE9F-A029F6154FF6}" type="presOf" srcId="{8198D160-AC65-4EA2-B073-7314E9730087}" destId="{51C3A424-67A8-4131-9CA9-6ECF97099595}" srcOrd="1" destOrd="0" presId="urn:microsoft.com/office/officeart/2005/8/layout/hList9"/>
    <dgm:cxn modelId="{BD4E68A7-24C9-44AC-BDBF-13A6461987F1}" type="presOf" srcId="{113E153E-D3E4-41CC-BC8C-AAFE52E65778}" destId="{16FDDC3B-41B2-4780-93DC-FD4B0F79EDE7}" srcOrd="1" destOrd="0" presId="urn:microsoft.com/office/officeart/2005/8/layout/hList9"/>
    <dgm:cxn modelId="{012925DB-DF5E-4915-A70E-61A42F2EBFF1}" srcId="{898A9A49-C8D7-495D-8F7F-E932F1071723}" destId="{4E103963-2C71-4E22-9296-339F6E898037}" srcOrd="0" destOrd="0" parTransId="{82A0FEFB-AB1E-4840-BCCE-93FCACFA3682}" sibTransId="{1383DF8A-B052-4C14-9614-D782EAC26A72}"/>
    <dgm:cxn modelId="{996A02A8-4F3F-4ABE-8C06-5DD9975DBF20}" srcId="{E1C014FC-CCA8-49DF-A6FC-62817944411A}" destId="{898A9A49-C8D7-495D-8F7F-E932F1071723}" srcOrd="0" destOrd="0" parTransId="{874E573A-574A-4450-8066-67E95B6ECD9D}" sibTransId="{CA613AA5-338C-4C52-BF9F-C9BEFD95A0CE}"/>
    <dgm:cxn modelId="{2FF62A83-F970-45FA-BFB4-8823B539898C}" type="presOf" srcId="{C69259BD-D223-4A15-A8D5-1F0E02C1CC62}" destId="{22AD7180-ACE2-45EE-AC4F-BD29E5265DD3}" srcOrd="1" destOrd="0" presId="urn:microsoft.com/office/officeart/2005/8/layout/hList9"/>
    <dgm:cxn modelId="{651620A7-9479-495D-820E-03150F35D71B}" type="presOf" srcId="{898A9A49-C8D7-495D-8F7F-E932F1071723}" destId="{75C4B500-01E8-40AC-A8B8-9B1D0AE7EB37}" srcOrd="0" destOrd="0" presId="urn:microsoft.com/office/officeart/2005/8/layout/hList9"/>
    <dgm:cxn modelId="{95E3FC58-42AD-4D13-84EC-4DD31BE3ABF0}" type="presOf" srcId="{4E103963-2C71-4E22-9296-339F6E898037}" destId="{B3222F37-DBFA-4EC1-A407-3CBACA2D2EAB}" srcOrd="1" destOrd="0" presId="urn:microsoft.com/office/officeart/2005/8/layout/hList9"/>
    <dgm:cxn modelId="{53A4ECFB-C29E-4C94-9D22-3A38833D6B2A}" srcId="{83500EEF-6F1E-49CB-BDB4-B12F3D575969}" destId="{113E153E-D3E4-41CC-BC8C-AAFE52E65778}" srcOrd="0" destOrd="0" parTransId="{8F7306FE-E340-4C56-BBAF-ED9A38006DF7}" sibTransId="{A6838567-64DB-46BC-848C-DEB33C8DB327}"/>
    <dgm:cxn modelId="{721F3109-302E-4B42-B76B-06548077847B}" srcId="{E1C014FC-CCA8-49DF-A6FC-62817944411A}" destId="{C24256A0-F67E-4120-851E-E9CD488AC0B4}" srcOrd="3" destOrd="0" parTransId="{C1340B74-80D2-4B97-B46B-E6B0E57A01A0}" sibTransId="{854C058B-54FB-4BD9-872E-592F8BF21722}"/>
    <dgm:cxn modelId="{E686AA39-053D-422B-9BBE-9661A9A792FB}" srcId="{E37B2170-D80D-476A-9FF2-7679E9D19CBE}" destId="{8198D160-AC65-4EA2-B073-7314E9730087}" srcOrd="0" destOrd="0" parTransId="{987E0908-E2CC-4DE8-83C3-87FD6F9C6C7C}" sibTransId="{9F1DF3E6-24F1-48C8-92A4-5F67BA159AE2}"/>
    <dgm:cxn modelId="{BEBFB069-A48B-4F13-A785-6D05EA3C7DD2}" type="presOf" srcId="{83500EEF-6F1E-49CB-BDB4-B12F3D575969}" destId="{FE6AD16F-555F-4F5F-9A6A-8E60557EE978}" srcOrd="0" destOrd="0" presId="urn:microsoft.com/office/officeart/2005/8/layout/hList9"/>
    <dgm:cxn modelId="{4F916950-DD66-45A5-9373-48CBCB364D0D}" type="presOf" srcId="{113E153E-D3E4-41CC-BC8C-AAFE52E65778}" destId="{47C09EE7-02EF-45BC-89FD-D2F665A261F0}" srcOrd="0" destOrd="0" presId="urn:microsoft.com/office/officeart/2005/8/layout/hList9"/>
    <dgm:cxn modelId="{DC7DFF4D-035E-4135-9062-4653216FBBA7}" srcId="{E1C014FC-CCA8-49DF-A6FC-62817944411A}" destId="{E37B2170-D80D-476A-9FF2-7679E9D19CBE}" srcOrd="2" destOrd="0" parTransId="{0EB42D07-EFA7-4241-8125-148040F0A0CA}" sibTransId="{807AC692-82ED-4D28-AF7F-89BC1F9C7983}"/>
    <dgm:cxn modelId="{CB82FEF1-9E8C-40FB-B038-437F1826DA67}" type="presOf" srcId="{C69259BD-D223-4A15-A8D5-1F0E02C1CC62}" destId="{C14E67F2-195C-4611-A273-F67EBE04C577}" srcOrd="0" destOrd="0" presId="urn:microsoft.com/office/officeart/2005/8/layout/hList9"/>
    <dgm:cxn modelId="{C5710B9F-352E-44FA-AC35-DC10974B7605}" srcId="{E1C014FC-CCA8-49DF-A6FC-62817944411A}" destId="{83500EEF-6F1E-49CB-BDB4-B12F3D575969}" srcOrd="1" destOrd="0" parTransId="{3E29F973-43BB-4A40-AF28-7A8F877B5F39}" sibTransId="{15065A61-CFFB-4B5D-8573-28B270DC2B55}"/>
    <dgm:cxn modelId="{B6464F57-E93E-4E29-B34D-3CD8F1469A01}" type="presOf" srcId="{E37B2170-D80D-476A-9FF2-7679E9D19CBE}" destId="{5AE9A348-6AF1-4DCB-A1C9-523184897068}" srcOrd="0" destOrd="0" presId="urn:microsoft.com/office/officeart/2005/8/layout/hList9"/>
    <dgm:cxn modelId="{0FD26BCD-C5C9-49B1-A125-99E582C78B99}" srcId="{C24256A0-F67E-4120-851E-E9CD488AC0B4}" destId="{C69259BD-D223-4A15-A8D5-1F0E02C1CC62}" srcOrd="0" destOrd="0" parTransId="{C177540B-15FF-4E74-B297-1963B8C99C20}" sibTransId="{2B13CB4C-EAD1-4419-9CAA-06D1D4FE7C74}"/>
    <dgm:cxn modelId="{4015F55C-B837-4A3B-8D0A-E866456B2147}" type="presOf" srcId="{4E103963-2C71-4E22-9296-339F6E898037}" destId="{6BFB6986-9831-4273-BF2F-403071AE211C}" srcOrd="0" destOrd="0" presId="urn:microsoft.com/office/officeart/2005/8/layout/hList9"/>
    <dgm:cxn modelId="{91DEA66B-EE03-441B-B137-508C07D906BF}" type="presOf" srcId="{E1C014FC-CCA8-49DF-A6FC-62817944411A}" destId="{58D8CB9D-8DD5-42F1-8050-81A0B17AEB95}" srcOrd="0" destOrd="0" presId="urn:microsoft.com/office/officeart/2005/8/layout/hList9"/>
    <dgm:cxn modelId="{1100599A-FB4B-4200-B9C6-931C080A0CC3}" type="presOf" srcId="{C24256A0-F67E-4120-851E-E9CD488AC0B4}" destId="{C81B7307-D0A3-48D9-B413-4C45F344B690}" srcOrd="0" destOrd="0" presId="urn:microsoft.com/office/officeart/2005/8/layout/hList9"/>
    <dgm:cxn modelId="{7AD7595D-AFF4-42F2-B40E-5AE3CAC7D75E}" type="presOf" srcId="{8198D160-AC65-4EA2-B073-7314E9730087}" destId="{A90E467F-9AE9-4295-8E7A-F11CE8396BB1}" srcOrd="0" destOrd="0" presId="urn:microsoft.com/office/officeart/2005/8/layout/hList9"/>
    <dgm:cxn modelId="{FCE499EE-81B1-4924-BDB3-9E6531272ED8}" type="presParOf" srcId="{58D8CB9D-8DD5-42F1-8050-81A0B17AEB95}" destId="{B5795397-61E8-4C3C-A3E0-E27A99AB72FB}" srcOrd="0" destOrd="0" presId="urn:microsoft.com/office/officeart/2005/8/layout/hList9"/>
    <dgm:cxn modelId="{411B11DB-69FD-4DE3-BA69-E009C169EFE6}" type="presParOf" srcId="{58D8CB9D-8DD5-42F1-8050-81A0B17AEB95}" destId="{2D08C8FF-ED27-4AFF-9B55-C461DC2364AB}" srcOrd="1" destOrd="0" presId="urn:microsoft.com/office/officeart/2005/8/layout/hList9"/>
    <dgm:cxn modelId="{45253429-FAA9-437A-BDDC-3301AD61731C}" type="presParOf" srcId="{2D08C8FF-ED27-4AFF-9B55-C461DC2364AB}" destId="{B8412AB1-6A22-4A2A-B1F8-5A43EB87B78D}" srcOrd="0" destOrd="0" presId="urn:microsoft.com/office/officeart/2005/8/layout/hList9"/>
    <dgm:cxn modelId="{C628E85A-E135-46D3-B0CF-C6B55F77887E}" type="presParOf" srcId="{2D08C8FF-ED27-4AFF-9B55-C461DC2364AB}" destId="{ADCDCAB6-1CBC-4E46-9548-FA1D0953FD21}" srcOrd="1" destOrd="0" presId="urn:microsoft.com/office/officeart/2005/8/layout/hList9"/>
    <dgm:cxn modelId="{DC28FA66-F313-42EA-9339-064942C41EB6}" type="presParOf" srcId="{ADCDCAB6-1CBC-4E46-9548-FA1D0953FD21}" destId="{6BFB6986-9831-4273-BF2F-403071AE211C}" srcOrd="0" destOrd="0" presId="urn:microsoft.com/office/officeart/2005/8/layout/hList9"/>
    <dgm:cxn modelId="{B1C7C4B4-3153-4BFD-9F30-BC350B07E8CE}" type="presParOf" srcId="{ADCDCAB6-1CBC-4E46-9548-FA1D0953FD21}" destId="{B3222F37-DBFA-4EC1-A407-3CBACA2D2EAB}" srcOrd="1" destOrd="0" presId="urn:microsoft.com/office/officeart/2005/8/layout/hList9"/>
    <dgm:cxn modelId="{3B7CD665-3AB2-481F-B9AD-39B037B4AE2E}" type="presParOf" srcId="{58D8CB9D-8DD5-42F1-8050-81A0B17AEB95}" destId="{A8993289-906F-498A-8F9E-3A3A03EAD679}" srcOrd="2" destOrd="0" presId="urn:microsoft.com/office/officeart/2005/8/layout/hList9"/>
    <dgm:cxn modelId="{4AD5D2F7-9DB9-465D-BB80-EF3BB80E097F}" type="presParOf" srcId="{58D8CB9D-8DD5-42F1-8050-81A0B17AEB95}" destId="{75C4B500-01E8-40AC-A8B8-9B1D0AE7EB37}" srcOrd="3" destOrd="0" presId="urn:microsoft.com/office/officeart/2005/8/layout/hList9"/>
    <dgm:cxn modelId="{C9797DD2-A8D7-41E1-BD85-8071DA39E4E2}" type="presParOf" srcId="{58D8CB9D-8DD5-42F1-8050-81A0B17AEB95}" destId="{12CEBB97-6A45-4C54-9EE2-738214F09FC5}" srcOrd="4" destOrd="0" presId="urn:microsoft.com/office/officeart/2005/8/layout/hList9"/>
    <dgm:cxn modelId="{9B396CCA-DAFF-4905-B77B-8AF188E9DD94}" type="presParOf" srcId="{58D8CB9D-8DD5-42F1-8050-81A0B17AEB95}" destId="{0AABC5E9-ADD5-4F30-B10B-31E5BDF20FE8}" srcOrd="5" destOrd="0" presId="urn:microsoft.com/office/officeart/2005/8/layout/hList9"/>
    <dgm:cxn modelId="{64658360-8739-405D-A68B-CEE8DB439B70}" type="presParOf" srcId="{58D8CB9D-8DD5-42F1-8050-81A0B17AEB95}" destId="{629C5C14-56F9-4AE2-9F0A-5BA777D8579C}" srcOrd="6" destOrd="0" presId="urn:microsoft.com/office/officeart/2005/8/layout/hList9"/>
    <dgm:cxn modelId="{9EEDBB79-8AB8-4C5E-96D9-419A7E070792}" type="presParOf" srcId="{629C5C14-56F9-4AE2-9F0A-5BA777D8579C}" destId="{BFBB2946-CC01-4145-B2FF-52526FC04A41}" srcOrd="0" destOrd="0" presId="urn:microsoft.com/office/officeart/2005/8/layout/hList9"/>
    <dgm:cxn modelId="{E96FC4C1-5693-49E8-83F5-E0289E923118}" type="presParOf" srcId="{629C5C14-56F9-4AE2-9F0A-5BA777D8579C}" destId="{A05A420F-1331-494B-9828-2C1BFFC033DE}" srcOrd="1" destOrd="0" presId="urn:microsoft.com/office/officeart/2005/8/layout/hList9"/>
    <dgm:cxn modelId="{46A1ABCB-D5D3-49D4-A826-DEE2AD0AA8A5}" type="presParOf" srcId="{A05A420F-1331-494B-9828-2C1BFFC033DE}" destId="{47C09EE7-02EF-45BC-89FD-D2F665A261F0}" srcOrd="0" destOrd="0" presId="urn:microsoft.com/office/officeart/2005/8/layout/hList9"/>
    <dgm:cxn modelId="{78AFBAC9-1503-43F3-B4D4-3B507F35DFAF}" type="presParOf" srcId="{A05A420F-1331-494B-9828-2C1BFFC033DE}" destId="{16FDDC3B-41B2-4780-93DC-FD4B0F79EDE7}" srcOrd="1" destOrd="0" presId="urn:microsoft.com/office/officeart/2005/8/layout/hList9"/>
    <dgm:cxn modelId="{5D274667-39A4-48B6-B7CE-E4A09DCD9318}" type="presParOf" srcId="{58D8CB9D-8DD5-42F1-8050-81A0B17AEB95}" destId="{8294D80F-C8F4-4B32-8449-FCB90BD2457A}" srcOrd="7" destOrd="0" presId="urn:microsoft.com/office/officeart/2005/8/layout/hList9"/>
    <dgm:cxn modelId="{39302C62-1196-4B74-BE80-4169F358D95E}" type="presParOf" srcId="{58D8CB9D-8DD5-42F1-8050-81A0B17AEB95}" destId="{FE6AD16F-555F-4F5F-9A6A-8E60557EE978}" srcOrd="8" destOrd="0" presId="urn:microsoft.com/office/officeart/2005/8/layout/hList9"/>
    <dgm:cxn modelId="{A624E380-7A9D-44AF-AACF-7E9B52DA0886}" type="presParOf" srcId="{58D8CB9D-8DD5-42F1-8050-81A0B17AEB95}" destId="{42D5B314-61E8-4EFB-B0CB-BA1FE62E938A}" srcOrd="9" destOrd="0" presId="urn:microsoft.com/office/officeart/2005/8/layout/hList9"/>
    <dgm:cxn modelId="{851FE760-444A-40FA-AA89-3D84F9AC8A5C}" type="presParOf" srcId="{58D8CB9D-8DD5-42F1-8050-81A0B17AEB95}" destId="{739C4CDC-49E6-4E43-80DE-C6DD23405703}" srcOrd="10" destOrd="0" presId="urn:microsoft.com/office/officeart/2005/8/layout/hList9"/>
    <dgm:cxn modelId="{A920BB7F-ECAF-4AC3-89BA-66C14C6754EA}" type="presParOf" srcId="{58D8CB9D-8DD5-42F1-8050-81A0B17AEB95}" destId="{E3E080A5-871E-4B08-B463-E6FDFC7E1652}" srcOrd="11" destOrd="0" presId="urn:microsoft.com/office/officeart/2005/8/layout/hList9"/>
    <dgm:cxn modelId="{46E46D3F-1CEF-4795-BB82-78B39237024C}" type="presParOf" srcId="{E3E080A5-871E-4B08-B463-E6FDFC7E1652}" destId="{71FB1632-8256-4C3B-9A68-39CFFA5846A1}" srcOrd="0" destOrd="0" presId="urn:microsoft.com/office/officeart/2005/8/layout/hList9"/>
    <dgm:cxn modelId="{72E8E53B-7CBC-43A5-AD15-55E324BE2B17}" type="presParOf" srcId="{E3E080A5-871E-4B08-B463-E6FDFC7E1652}" destId="{FD959A0A-5C92-497F-80EA-0C4CB17148A7}" srcOrd="1" destOrd="0" presId="urn:microsoft.com/office/officeart/2005/8/layout/hList9"/>
    <dgm:cxn modelId="{D1B4DDE0-BC53-459E-A8AE-D641A00FB8B2}" type="presParOf" srcId="{FD959A0A-5C92-497F-80EA-0C4CB17148A7}" destId="{A90E467F-9AE9-4295-8E7A-F11CE8396BB1}" srcOrd="0" destOrd="0" presId="urn:microsoft.com/office/officeart/2005/8/layout/hList9"/>
    <dgm:cxn modelId="{FACD4F17-5FB0-4EC0-8E6A-A578226A6FB2}" type="presParOf" srcId="{FD959A0A-5C92-497F-80EA-0C4CB17148A7}" destId="{51C3A424-67A8-4131-9CA9-6ECF97099595}" srcOrd="1" destOrd="0" presId="urn:microsoft.com/office/officeart/2005/8/layout/hList9"/>
    <dgm:cxn modelId="{2C56701F-1DEC-49B5-B5C1-2F532B6DE229}" type="presParOf" srcId="{58D8CB9D-8DD5-42F1-8050-81A0B17AEB95}" destId="{9BC80571-FFBF-4741-96E5-14DA4B3BE398}" srcOrd="12" destOrd="0" presId="urn:microsoft.com/office/officeart/2005/8/layout/hList9"/>
    <dgm:cxn modelId="{F2C42C2C-008A-4435-A4AE-359E8E36FA4E}" type="presParOf" srcId="{58D8CB9D-8DD5-42F1-8050-81A0B17AEB95}" destId="{5AE9A348-6AF1-4DCB-A1C9-523184897068}" srcOrd="13" destOrd="0" presId="urn:microsoft.com/office/officeart/2005/8/layout/hList9"/>
    <dgm:cxn modelId="{E4C3FEDA-36F6-447D-A39C-951A3EA595BE}" type="presParOf" srcId="{58D8CB9D-8DD5-42F1-8050-81A0B17AEB95}" destId="{A859E9E3-9484-4C41-BAA7-01FBC3798CF8}" srcOrd="14" destOrd="0" presId="urn:microsoft.com/office/officeart/2005/8/layout/hList9"/>
    <dgm:cxn modelId="{803297CD-6EF0-4EE8-8F57-4C32F93D00E6}" type="presParOf" srcId="{58D8CB9D-8DD5-42F1-8050-81A0B17AEB95}" destId="{389F5D85-EC32-407F-893C-B9327A0D3506}" srcOrd="15" destOrd="0" presId="urn:microsoft.com/office/officeart/2005/8/layout/hList9"/>
    <dgm:cxn modelId="{30EBA8D8-3CEE-451F-BC54-A710FD283E1D}" type="presParOf" srcId="{58D8CB9D-8DD5-42F1-8050-81A0B17AEB95}" destId="{52059D63-12E3-4DAD-9305-4D5EF822683D}" srcOrd="16" destOrd="0" presId="urn:microsoft.com/office/officeart/2005/8/layout/hList9"/>
    <dgm:cxn modelId="{E409CF9F-3701-4235-A489-258DDF1E105F}" type="presParOf" srcId="{52059D63-12E3-4DAD-9305-4D5EF822683D}" destId="{E34597EA-9130-43EF-AAB6-7D9F2BABD1D6}" srcOrd="0" destOrd="0" presId="urn:microsoft.com/office/officeart/2005/8/layout/hList9"/>
    <dgm:cxn modelId="{A6A5B2C7-D2CC-4AB4-9AA0-6A6011ABC889}" type="presParOf" srcId="{52059D63-12E3-4DAD-9305-4D5EF822683D}" destId="{693C3EDE-6882-49B7-AB27-D9894A22819A}" srcOrd="1" destOrd="0" presId="urn:microsoft.com/office/officeart/2005/8/layout/hList9"/>
    <dgm:cxn modelId="{2BB1280A-E3BE-49EB-BBBF-E0B91AEA8F98}" type="presParOf" srcId="{693C3EDE-6882-49B7-AB27-D9894A22819A}" destId="{C14E67F2-195C-4611-A273-F67EBE04C577}" srcOrd="0" destOrd="0" presId="urn:microsoft.com/office/officeart/2005/8/layout/hList9"/>
    <dgm:cxn modelId="{6DA6593A-CF09-4517-835B-6E6367918AB8}" type="presParOf" srcId="{693C3EDE-6882-49B7-AB27-D9894A22819A}" destId="{22AD7180-ACE2-45EE-AC4F-BD29E5265DD3}" srcOrd="1" destOrd="0" presId="urn:microsoft.com/office/officeart/2005/8/layout/hList9"/>
    <dgm:cxn modelId="{30313EE2-ADC2-4C1C-9E55-5CEF5BED6DC4}" type="presParOf" srcId="{58D8CB9D-8DD5-42F1-8050-81A0B17AEB95}" destId="{64EDD990-5D50-4FB6-B308-16D0916EE75A}" srcOrd="17" destOrd="0" presId="urn:microsoft.com/office/officeart/2005/8/layout/hList9"/>
    <dgm:cxn modelId="{5FC80DD5-5E43-42D8-9188-A131486B1A4B}" type="presParOf" srcId="{58D8CB9D-8DD5-42F1-8050-81A0B17AEB95}" destId="{C81B7307-D0A3-48D9-B413-4C45F344B69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B6986-9831-4273-BF2F-403071AE211C}">
      <dsp:nvSpPr>
        <dsp:cNvPr id="0" name=""/>
        <dsp:cNvSpPr/>
      </dsp:nvSpPr>
      <dsp:spPr>
        <a:xfrm>
          <a:off x="941518" y="2027293"/>
          <a:ext cx="1666682" cy="210625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smtClean="0"/>
            <a:t>Analizar la importancia de la educación en el contexto de las nuevas demandas de la Costa Rica actual y futura. </a:t>
          </a:r>
          <a:endParaRPr lang="es-CR" sz="1400" kern="1200" dirty="0"/>
        </a:p>
      </dsp:txBody>
      <dsp:txXfrm>
        <a:off x="1208187" y="2027293"/>
        <a:ext cx="1400013" cy="2106256"/>
      </dsp:txXfrm>
    </dsp:sp>
    <dsp:sp modelId="{75C4B500-01E8-40AC-A8B8-9B1D0AE7EB37}">
      <dsp:nvSpPr>
        <dsp:cNvPr id="0" name=""/>
        <dsp:cNvSpPr/>
      </dsp:nvSpPr>
      <dsp:spPr>
        <a:xfrm>
          <a:off x="6097" y="1574753"/>
          <a:ext cx="1131349" cy="11313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700" kern="1200" dirty="0" smtClean="0"/>
            <a:t>1</a:t>
          </a:r>
          <a:endParaRPr lang="es-CR" sz="5700" kern="1200" dirty="0"/>
        </a:p>
      </dsp:txBody>
      <dsp:txXfrm>
        <a:off x="171779" y="1740435"/>
        <a:ext cx="799985" cy="799985"/>
      </dsp:txXfrm>
    </dsp:sp>
    <dsp:sp modelId="{47C09EE7-02EF-45BC-89FD-D2F665A261F0}">
      <dsp:nvSpPr>
        <dsp:cNvPr id="0" name=""/>
        <dsp:cNvSpPr/>
      </dsp:nvSpPr>
      <dsp:spPr>
        <a:xfrm>
          <a:off x="3739550" y="2027293"/>
          <a:ext cx="1697024" cy="2168296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smtClean="0"/>
            <a:t>Exponer el alcance de las limitaciones presupuestarias, así como su impacto en el desarrollo del país.</a:t>
          </a:r>
          <a:endParaRPr lang="es-CR" sz="1300" kern="1200" dirty="0"/>
        </a:p>
      </dsp:txBody>
      <dsp:txXfrm>
        <a:off x="4011074" y="2027293"/>
        <a:ext cx="1425500" cy="2168296"/>
      </dsp:txXfrm>
    </dsp:sp>
    <dsp:sp modelId="{FE6AD16F-555F-4F5F-9A6A-8E60557EE978}">
      <dsp:nvSpPr>
        <dsp:cNvPr id="0" name=""/>
        <dsp:cNvSpPr/>
      </dsp:nvSpPr>
      <dsp:spPr>
        <a:xfrm>
          <a:off x="2834470" y="1574753"/>
          <a:ext cx="1131349" cy="1131349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700" kern="1200" dirty="0" smtClean="0"/>
            <a:t>2</a:t>
          </a:r>
          <a:endParaRPr lang="es-CR" sz="5700" kern="1200" dirty="0"/>
        </a:p>
      </dsp:txBody>
      <dsp:txXfrm>
        <a:off x="3000152" y="1740435"/>
        <a:ext cx="799985" cy="799985"/>
      </dsp:txXfrm>
    </dsp:sp>
    <dsp:sp modelId="{A90E467F-9AE9-4295-8E7A-F11CE8396BB1}">
      <dsp:nvSpPr>
        <dsp:cNvPr id="0" name=""/>
        <dsp:cNvSpPr/>
      </dsp:nvSpPr>
      <dsp:spPr>
        <a:xfrm>
          <a:off x="6567924" y="2027293"/>
          <a:ext cx="1697024" cy="2145997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smtClean="0"/>
            <a:t>Definir la participación de cada uno de los actores para enfrentar los desafíos identificados.</a:t>
          </a:r>
          <a:endParaRPr lang="es-CR" sz="1300" kern="1200" dirty="0"/>
        </a:p>
      </dsp:txBody>
      <dsp:txXfrm>
        <a:off x="6839447" y="2027293"/>
        <a:ext cx="1425500" cy="2145997"/>
      </dsp:txXfrm>
    </dsp:sp>
    <dsp:sp modelId="{5AE9A348-6AF1-4DCB-A1C9-523184897068}">
      <dsp:nvSpPr>
        <dsp:cNvPr id="0" name=""/>
        <dsp:cNvSpPr/>
      </dsp:nvSpPr>
      <dsp:spPr>
        <a:xfrm>
          <a:off x="5662844" y="1574753"/>
          <a:ext cx="1131349" cy="1131349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700" kern="1200" dirty="0" smtClean="0"/>
            <a:t>3</a:t>
          </a:r>
          <a:endParaRPr lang="es-CR" sz="5700" kern="1200" dirty="0"/>
        </a:p>
      </dsp:txBody>
      <dsp:txXfrm>
        <a:off x="5828526" y="1740435"/>
        <a:ext cx="799985" cy="799985"/>
      </dsp:txXfrm>
    </dsp:sp>
    <dsp:sp modelId="{C14E67F2-195C-4611-A273-F67EBE04C577}">
      <dsp:nvSpPr>
        <dsp:cNvPr id="0" name=""/>
        <dsp:cNvSpPr/>
      </dsp:nvSpPr>
      <dsp:spPr>
        <a:xfrm>
          <a:off x="9335391" y="2106312"/>
          <a:ext cx="1697024" cy="2067092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smtClean="0"/>
            <a:t>Construir una hoja de ruta que permita orientar las voluntades de los actores.</a:t>
          </a:r>
          <a:endParaRPr lang="es-CR" sz="1300" kern="1200" dirty="0"/>
        </a:p>
      </dsp:txBody>
      <dsp:txXfrm>
        <a:off x="9606915" y="2106312"/>
        <a:ext cx="1425500" cy="2067092"/>
      </dsp:txXfrm>
    </dsp:sp>
    <dsp:sp modelId="{C81B7307-D0A3-48D9-B413-4C45F344B690}">
      <dsp:nvSpPr>
        <dsp:cNvPr id="0" name=""/>
        <dsp:cNvSpPr/>
      </dsp:nvSpPr>
      <dsp:spPr>
        <a:xfrm>
          <a:off x="8491218" y="1574753"/>
          <a:ext cx="1131349" cy="113134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700" kern="1200" dirty="0" smtClean="0"/>
            <a:t>4</a:t>
          </a:r>
          <a:endParaRPr lang="es-CR" sz="5700" kern="1200" dirty="0"/>
        </a:p>
      </dsp:txBody>
      <dsp:txXfrm>
        <a:off x="8656900" y="1740435"/>
        <a:ext cx="799985" cy="799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B3E26B-5AB8-4FFC-8A1B-BC72234F8A72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08D4FB-BCA5-416C-9B93-A938F6C7C0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7193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D4FB-BCA5-416C-9B93-A938F6C7C04A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020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D4FB-BCA5-416C-9B93-A938F6C7C04A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159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C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D4FB-BCA5-416C-9B93-A938F6C7C04A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0130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C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D4FB-BCA5-416C-9B93-A938F6C7C04A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765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D4FB-BCA5-416C-9B93-A938F6C7C04A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098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D4FB-BCA5-416C-9B93-A938F6C7C04A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6265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D4FB-BCA5-416C-9B93-A938F6C7C04A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084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D4FB-BCA5-416C-9B93-A938F6C7C04A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541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D4FB-BCA5-416C-9B93-A938F6C7C04A}" type="slidenum">
              <a:rPr lang="es-CR" smtClean="0"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640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76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921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05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29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83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161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89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222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50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7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47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670F-BD2B-4D9C-B008-0C8443F27A9A}" type="datetimeFigureOut">
              <a:rPr lang="es-CR" smtClean="0"/>
              <a:t>2/11/2021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02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21" Type="http://schemas.openxmlformats.org/officeDocument/2006/relationships/image" Target="../media/image59.svg"/><Relationship Id="rId7" Type="http://schemas.microsoft.com/office/2007/relationships/diagramDrawing" Target="../diagrams/drawing1.xml"/><Relationship Id="rId10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102" Type="http://schemas.openxmlformats.org/officeDocument/2006/relationships/image" Target="../media/image12.png"/><Relationship Id="rId87" Type="http://schemas.openxmlformats.org/officeDocument/2006/relationships/image" Target="../media/image123.svg"/><Relationship Id="rId5" Type="http://schemas.openxmlformats.org/officeDocument/2006/relationships/diagramQuickStyle" Target="../diagrams/quickStyle1.xml"/><Relationship Id="rId23" Type="http://schemas.microsoft.com/office/2007/relationships/hdphoto" Target="../media/hdphoto2.wdp"/><Relationship Id="rId10" Type="http://schemas.openxmlformats.org/officeDocument/2006/relationships/image" Target="../media/image10.png"/><Relationship Id="rId101" Type="http://schemas.openxmlformats.org/officeDocument/2006/relationships/image" Target="../media/image137.svg"/><Relationship Id="rId73" Type="http://schemas.openxmlformats.org/officeDocument/2006/relationships/image" Target="../media/image37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7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13" name="Subtítu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AAFE5460-7CE1-6D4C-A290-E34BC82A998D}"/>
              </a:ext>
            </a:extLst>
          </p:cNvPr>
          <p:cNvSpPr/>
          <p:nvPr/>
        </p:nvSpPr>
        <p:spPr>
          <a:xfrm>
            <a:off x="0" y="0"/>
            <a:ext cx="12192000" cy="6865621"/>
          </a:xfrm>
          <a:prstGeom prst="rect">
            <a:avLst/>
          </a:prstGeom>
          <a:solidFill>
            <a:srgbClr val="00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58240" y="2754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Foro propositivo por la Educación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br>
              <a:rPr lang="es-E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s-C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Inversión </a:t>
            </a:r>
            <a:r>
              <a:rPr lang="es-C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educativa, tecnología, desarrollo socioeconómico y el futuro de Costa Rica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05840" y="4152265"/>
            <a:ext cx="10515600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endParaRPr lang="es-CR" sz="4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05840" y="5538547"/>
            <a:ext cx="10515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Martes 2 de noviembre de 2021</a:t>
            </a:r>
            <a:endParaRPr lang="es-CR" sz="1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dondear rectángulo de esquina del mismo lado 6">
            <a:extLst>
              <a:ext uri="{FF2B5EF4-FFF2-40B4-BE49-F238E27FC236}">
                <a16:creationId xmlns="" xmlns:a16="http://schemas.microsoft.com/office/drawing/2014/main" id="{A036CA2B-19B3-284D-8BCF-52F6723C3E46}"/>
              </a:ext>
            </a:extLst>
          </p:cNvPr>
          <p:cNvSpPr/>
          <p:nvPr/>
        </p:nvSpPr>
        <p:spPr>
          <a:xfrm rot="10800000">
            <a:off x="606664" y="35900"/>
            <a:ext cx="3399279" cy="1014389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8" name="Picture 8" descr="Mesa de Proteccion Social - COVID19">
            <a:extLst>
              <a:ext uri="{FF2B5EF4-FFF2-40B4-BE49-F238E27FC236}">
                <a16:creationId xmlns="" xmlns:a16="http://schemas.microsoft.com/office/drawing/2014/main" id="{191FC87A-C0FE-DF44-B16E-841D546B7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7" t="10246" r="31021" b="12705"/>
          <a:stretch/>
        </p:blipFill>
        <p:spPr bwMode="auto">
          <a:xfrm>
            <a:off x="783487" y="138392"/>
            <a:ext cx="749506" cy="8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4">
            <a:extLst>
              <a:ext uri="{FF2B5EF4-FFF2-40B4-BE49-F238E27FC236}">
                <a16:creationId xmlns="" xmlns:a16="http://schemas.microsoft.com/office/drawing/2014/main" id="{2650F067-0397-E547-B917-63534ACC6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09816" y="203431"/>
            <a:ext cx="1032049" cy="65861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88" y="138392"/>
            <a:ext cx="768389" cy="782618"/>
          </a:xfrm>
          <a:prstGeom prst="rect">
            <a:avLst/>
          </a:prstGeom>
        </p:spPr>
      </p:pic>
      <p:pic>
        <p:nvPicPr>
          <p:cNvPr id="14" name="Picture 2" descr="AF605399-5756-45C3-B5EE-E691F620844D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3" b="24381"/>
          <a:stretch/>
        </p:blipFill>
        <p:spPr bwMode="auto">
          <a:xfrm rot="686383">
            <a:off x="8956035" y="4329002"/>
            <a:ext cx="2842517" cy="333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37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13" name="Subtítu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AAFE5460-7CE1-6D4C-A290-E34BC82A998D}"/>
              </a:ext>
            </a:extLst>
          </p:cNvPr>
          <p:cNvSpPr/>
          <p:nvPr/>
        </p:nvSpPr>
        <p:spPr>
          <a:xfrm>
            <a:off x="0" y="0"/>
            <a:ext cx="12192000" cy="6865621"/>
          </a:xfrm>
          <a:prstGeom prst="rect">
            <a:avLst/>
          </a:prstGeom>
          <a:solidFill>
            <a:srgbClr val="00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09816" y="2714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Foro propositivo por la Educación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br>
              <a:rPr lang="es-E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s-C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Inversión </a:t>
            </a:r>
            <a:r>
              <a:rPr lang="es-C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educativa, tecnología, desarrollo socioeconómico y el futuro de Costa Rica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05840" y="4152265"/>
            <a:ext cx="10515600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endParaRPr lang="es-CR" sz="4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05840" y="5538547"/>
            <a:ext cx="10515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Martes 2 de noviembre de 2021</a:t>
            </a:r>
            <a:endParaRPr lang="es-CR" sz="1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dondear rectángulo de esquina del mismo lado 6">
            <a:extLst>
              <a:ext uri="{FF2B5EF4-FFF2-40B4-BE49-F238E27FC236}">
                <a16:creationId xmlns="" xmlns:a16="http://schemas.microsoft.com/office/drawing/2014/main" id="{A036CA2B-19B3-284D-8BCF-52F6723C3E46}"/>
              </a:ext>
            </a:extLst>
          </p:cNvPr>
          <p:cNvSpPr/>
          <p:nvPr/>
        </p:nvSpPr>
        <p:spPr>
          <a:xfrm rot="10800000">
            <a:off x="606664" y="35900"/>
            <a:ext cx="3399279" cy="1014389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8" name="Picture 8" descr="Mesa de Proteccion Social - COVID19">
            <a:extLst>
              <a:ext uri="{FF2B5EF4-FFF2-40B4-BE49-F238E27FC236}">
                <a16:creationId xmlns="" xmlns:a16="http://schemas.microsoft.com/office/drawing/2014/main" id="{191FC87A-C0FE-DF44-B16E-841D546B7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7" t="10246" r="31021" b="12705"/>
          <a:stretch/>
        </p:blipFill>
        <p:spPr bwMode="auto">
          <a:xfrm>
            <a:off x="783487" y="138392"/>
            <a:ext cx="749506" cy="8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4">
            <a:extLst>
              <a:ext uri="{FF2B5EF4-FFF2-40B4-BE49-F238E27FC236}">
                <a16:creationId xmlns="" xmlns:a16="http://schemas.microsoft.com/office/drawing/2014/main" id="{2650F067-0397-E547-B917-63534ACC6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09816" y="203431"/>
            <a:ext cx="1032049" cy="65861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88" y="138392"/>
            <a:ext cx="768389" cy="7826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31904" r="977" b="22012"/>
          <a:stretch/>
        </p:blipFill>
        <p:spPr>
          <a:xfrm rot="20507695">
            <a:off x="8842810" y="4490258"/>
            <a:ext cx="3137438" cy="2443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56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653486" y="0"/>
            <a:ext cx="4735890" cy="6858000"/>
          </a:xfrm>
          <a:prstGeom prst="rect">
            <a:avLst/>
          </a:prstGeom>
          <a:solidFill>
            <a:srgbClr val="00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72" y="2440555"/>
            <a:ext cx="4429193" cy="1976889"/>
          </a:xfrm>
        </p:spPr>
        <p:txBody>
          <a:bodyPr>
            <a:noAutofit/>
          </a:bodyPr>
          <a:lstStyle/>
          <a:p>
            <a:r>
              <a:rPr lang="es-CR" sz="2000" dirty="0" smtClean="0">
                <a:solidFill>
                  <a:schemeClr val="bg1"/>
                </a:solidFill>
                <a:latin typeface="+mn-lt"/>
              </a:rPr>
              <a:t>Ficha</a:t>
            </a:r>
            <a:r>
              <a:rPr lang="es-CR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s-CR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s-CR" sz="1600" b="1" dirty="0" smtClean="0">
                <a:solidFill>
                  <a:schemeClr val="bg1"/>
                </a:solidFill>
                <a:latin typeface="+mn-lt"/>
              </a:rPr>
              <a:t>CONVOCA</a:t>
            </a:r>
            <a:r>
              <a:rPr lang="es-CR" sz="16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es-CR" sz="1600" b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s-CR" sz="1600" dirty="0" smtClean="0">
                <a:solidFill>
                  <a:schemeClr val="bg1"/>
                </a:solidFill>
                <a:latin typeface="+mn-lt"/>
              </a:rPr>
              <a:t>Ministra </a:t>
            </a:r>
            <a:r>
              <a:rPr lang="es-CR" sz="1600" dirty="0">
                <a:solidFill>
                  <a:schemeClr val="bg1"/>
                </a:solidFill>
                <a:latin typeface="+mn-lt"/>
              </a:rPr>
              <a:t>de Educación Pública</a:t>
            </a:r>
            <a:br>
              <a:rPr lang="es-CR" sz="1600" dirty="0">
                <a:solidFill>
                  <a:schemeClr val="bg1"/>
                </a:solidFill>
                <a:latin typeface="+mn-lt"/>
              </a:rPr>
            </a:br>
            <a:r>
              <a:rPr lang="es-CR" sz="1600" b="1" dirty="0">
                <a:solidFill>
                  <a:schemeClr val="bg1"/>
                </a:solidFill>
                <a:latin typeface="+mn-lt"/>
              </a:rPr>
              <a:t>FACILITA:	</a:t>
            </a:r>
            <a:r>
              <a:rPr lang="es-CR" sz="1600" b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s-CR" sz="1600" dirty="0" smtClean="0">
                <a:solidFill>
                  <a:schemeClr val="bg1"/>
                </a:solidFill>
                <a:latin typeface="+mn-lt"/>
              </a:rPr>
              <a:t>MEP-CONARE </a:t>
            </a:r>
            <a:r>
              <a:rPr lang="es-CR" sz="1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s-CR" sz="1600" b="1" dirty="0">
                <a:solidFill>
                  <a:schemeClr val="bg1"/>
                </a:solidFill>
                <a:latin typeface="+mn-lt"/>
              </a:rPr>
            </a:br>
            <a:r>
              <a:rPr lang="es-CR" sz="1600" b="1" dirty="0">
                <a:solidFill>
                  <a:schemeClr val="bg1"/>
                </a:solidFill>
                <a:latin typeface="+mn-lt"/>
              </a:rPr>
              <a:t>FECHA: </a:t>
            </a:r>
            <a:r>
              <a:rPr lang="es-CR" sz="1600" b="1" dirty="0" smtClean="0">
                <a:solidFill>
                  <a:schemeClr val="bg1"/>
                </a:solidFill>
                <a:latin typeface="+mn-lt"/>
              </a:rPr>
              <a:t>        </a:t>
            </a:r>
            <a:r>
              <a:rPr lang="es-CR" sz="1600" dirty="0" smtClean="0">
                <a:solidFill>
                  <a:schemeClr val="bg1"/>
                </a:solidFill>
                <a:latin typeface="+mn-lt"/>
              </a:rPr>
              <a:t>2 y 3 de diciembre de </a:t>
            </a:r>
            <a:r>
              <a:rPr lang="es-CR" sz="1600" dirty="0">
                <a:solidFill>
                  <a:schemeClr val="bg1"/>
                </a:solidFill>
                <a:latin typeface="+mn-lt"/>
              </a:rPr>
              <a:t>2021</a:t>
            </a:r>
            <a:br>
              <a:rPr lang="es-CR" sz="1600" dirty="0">
                <a:solidFill>
                  <a:schemeClr val="bg1"/>
                </a:solidFill>
                <a:latin typeface="+mn-lt"/>
              </a:rPr>
            </a:br>
            <a:r>
              <a:rPr lang="es-CR" sz="1600" b="1" dirty="0" smtClean="0">
                <a:solidFill>
                  <a:schemeClr val="bg1"/>
                </a:solidFill>
                <a:latin typeface="+mn-lt"/>
              </a:rPr>
              <a:t>LUGAR:        </a:t>
            </a:r>
            <a:r>
              <a:rPr lang="es-CR" sz="1600" dirty="0" smtClean="0">
                <a:solidFill>
                  <a:schemeClr val="bg1"/>
                </a:solidFill>
                <a:latin typeface="+mn-lt"/>
              </a:rPr>
              <a:t>Auditorio </a:t>
            </a:r>
            <a:r>
              <a:rPr lang="es-CR" sz="1600" dirty="0">
                <a:solidFill>
                  <a:schemeClr val="bg1"/>
                </a:solidFill>
                <a:latin typeface="+mn-lt"/>
              </a:rPr>
              <a:t>Nacional</a:t>
            </a:r>
            <a:br>
              <a:rPr lang="es-CR" sz="1600" dirty="0">
                <a:solidFill>
                  <a:schemeClr val="bg1"/>
                </a:solidFill>
                <a:latin typeface="+mn-lt"/>
              </a:rPr>
            </a:br>
            <a:endParaRPr lang="es-C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9507A04-1688-494F-AFC9-5140F39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180182"/>
            <a:ext cx="893528" cy="5951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582">
            <a:off x="7096912" y="3973893"/>
            <a:ext cx="4054191" cy="33652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6" y="4133030"/>
            <a:ext cx="4735890" cy="272497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952">
            <a:off x="6772537" y="220803"/>
            <a:ext cx="3701143" cy="277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15666" t="14161" r="9251"/>
          <a:stretch/>
        </p:blipFill>
        <p:spPr>
          <a:xfrm rot="20741331">
            <a:off x="7008629" y="2358776"/>
            <a:ext cx="3690959" cy="2373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782972" y="1277707"/>
            <a:ext cx="4582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Inversión educativa, tecnología, desarrollo socioeconómico y el futuro de Costa Rica</a:t>
            </a:r>
          </a:p>
          <a:p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20033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áfico 4">
            <a:extLst>
              <a:ext uri="{FF2B5EF4-FFF2-40B4-BE49-F238E27FC236}">
                <a16:creationId xmlns=""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6467" y="249912"/>
            <a:ext cx="868304" cy="554116"/>
          </a:xfrm>
          <a:prstGeom prst="rect">
            <a:avLst/>
          </a:prstGeom>
        </p:spPr>
      </p:pic>
      <p:sp>
        <p:nvSpPr>
          <p:cNvPr id="75" name="Rectángulo 74">
            <a:extLst>
              <a:ext uri="{FF2B5EF4-FFF2-40B4-BE49-F238E27FC236}">
                <a16:creationId xmlns="" xmlns:a16="http://schemas.microsoft.com/office/drawing/2014/main" id="{B65B9756-AB0A-6340-B49D-59232D2EA6D1}"/>
              </a:ext>
            </a:extLst>
          </p:cNvPr>
          <p:cNvSpPr/>
          <p:nvPr/>
        </p:nvSpPr>
        <p:spPr>
          <a:xfrm>
            <a:off x="2585494" y="859120"/>
            <a:ext cx="9606506" cy="1045879"/>
          </a:xfrm>
          <a:prstGeom prst="rect">
            <a:avLst/>
          </a:prstGeom>
          <a:solidFill>
            <a:srgbClr val="00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25820" y="804028"/>
            <a:ext cx="9683920" cy="1000613"/>
          </a:xfrm>
        </p:spPr>
        <p:txBody>
          <a:bodyPr>
            <a:noAutofit/>
          </a:bodyPr>
          <a:lstStyle/>
          <a:p>
            <a:pPr algn="ctr"/>
            <a:r>
              <a:rPr lang="es-CR" sz="3000" dirty="0" smtClean="0">
                <a:solidFill>
                  <a:schemeClr val="bg1"/>
                </a:solidFill>
                <a:latin typeface="+mn-lt"/>
              </a:rPr>
              <a:t>Justificación</a:t>
            </a:r>
            <a:endParaRPr lang="es-CR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Lágrima 6"/>
          <p:cNvSpPr/>
          <p:nvPr/>
        </p:nvSpPr>
        <p:spPr>
          <a:xfrm>
            <a:off x="883019" y="2743197"/>
            <a:ext cx="2982685" cy="2852057"/>
          </a:xfrm>
          <a:prstGeom prst="teardrop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7" name="Lágrima 56"/>
          <p:cNvSpPr/>
          <p:nvPr/>
        </p:nvSpPr>
        <p:spPr>
          <a:xfrm>
            <a:off x="4491633" y="2743198"/>
            <a:ext cx="2982685" cy="2852057"/>
          </a:xfrm>
          <a:prstGeom prst="teardrop">
            <a:avLst/>
          </a:prstGeom>
          <a:noFill/>
          <a:ln w="38100">
            <a:solidFill>
              <a:srgbClr val="A5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5" name="Lágrima 64"/>
          <p:cNvSpPr/>
          <p:nvPr/>
        </p:nvSpPr>
        <p:spPr>
          <a:xfrm>
            <a:off x="8100248" y="2743198"/>
            <a:ext cx="2982685" cy="2852057"/>
          </a:xfrm>
          <a:prstGeom prst="teardrop">
            <a:avLst/>
          </a:prstGeom>
          <a:noFill/>
          <a:ln w="38100">
            <a:solidFill>
              <a:srgbClr val="00B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CuadroTexto 10"/>
          <p:cNvSpPr txBox="1"/>
          <p:nvPr/>
        </p:nvSpPr>
        <p:spPr>
          <a:xfrm>
            <a:off x="1638436" y="3631595"/>
            <a:ext cx="189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smtClean="0">
                <a:solidFill>
                  <a:srgbClr val="0070C0"/>
                </a:solidFill>
              </a:rPr>
              <a:t>Crisis educativa</a:t>
            </a:r>
            <a:endParaRPr lang="es-CR" sz="2400" b="1" dirty="0">
              <a:solidFill>
                <a:srgbClr val="0070C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57734" y="2985263"/>
            <a:ext cx="93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1</a:t>
            </a:r>
            <a:endParaRPr lang="es-CR" sz="36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9296400" y="2985264"/>
            <a:ext cx="93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 smtClean="0">
                <a:solidFill>
                  <a:srgbClr val="00BBB3"/>
                </a:solidFill>
                <a:latin typeface="Bradley Hand ITC" panose="03070402050302030203" pitchFamily="66" charset="0"/>
              </a:rPr>
              <a:t>3</a:t>
            </a:r>
            <a:endParaRPr lang="es-CR" sz="3600" b="1" dirty="0">
              <a:solidFill>
                <a:srgbClr val="00BBB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5638799" y="2996150"/>
            <a:ext cx="93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 smtClean="0">
                <a:solidFill>
                  <a:srgbClr val="A5CD39"/>
                </a:solidFill>
                <a:latin typeface="Bradley Hand ITC" panose="03070402050302030203" pitchFamily="66" charset="0"/>
              </a:rPr>
              <a:t>2</a:t>
            </a:r>
            <a:endParaRPr lang="es-CR" sz="3600" b="1" dirty="0">
              <a:solidFill>
                <a:srgbClr val="A5CD3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203370" y="3652652"/>
            <a:ext cx="1807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 smtClean="0">
                <a:solidFill>
                  <a:srgbClr val="A5CD39"/>
                </a:solidFill>
              </a:rPr>
              <a:t>Rezago pedagógico</a:t>
            </a:r>
            <a:endParaRPr lang="es-CR" sz="2400" b="1" dirty="0">
              <a:solidFill>
                <a:srgbClr val="A5CD39"/>
              </a:solidFill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9013370" y="3652652"/>
            <a:ext cx="180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 smtClean="0">
                <a:solidFill>
                  <a:srgbClr val="00BBB3"/>
                </a:solidFill>
              </a:rPr>
              <a:t>Crisis fiscal</a:t>
            </a:r>
            <a:endParaRPr lang="es-CR" sz="2400" b="1" dirty="0">
              <a:solidFill>
                <a:srgbClr val="00BBB3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6444338"/>
            <a:ext cx="8784771" cy="391886"/>
          </a:xfrm>
          <a:prstGeom prst="rect">
            <a:avLst/>
          </a:prstGeom>
          <a:solidFill>
            <a:srgbClr val="009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Rectángulo 2"/>
          <p:cNvSpPr/>
          <p:nvPr/>
        </p:nvSpPr>
        <p:spPr>
          <a:xfrm>
            <a:off x="0" y="6270171"/>
            <a:ext cx="8360229" cy="163281"/>
          </a:xfrm>
          <a:prstGeom prst="rect">
            <a:avLst/>
          </a:prstGeom>
          <a:solidFill>
            <a:srgbClr val="A5C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581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áfico 4">
            <a:extLst>
              <a:ext uri="{FF2B5EF4-FFF2-40B4-BE49-F238E27FC236}">
                <a16:creationId xmlns=""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6467" y="201944"/>
            <a:ext cx="802990" cy="512435"/>
          </a:xfrm>
          <a:prstGeom prst="rect">
            <a:avLst/>
          </a:prstGeom>
        </p:spPr>
      </p:pic>
      <p:sp>
        <p:nvSpPr>
          <p:cNvPr id="75" name="Rectángulo 74">
            <a:extLst>
              <a:ext uri="{FF2B5EF4-FFF2-40B4-BE49-F238E27FC236}">
                <a16:creationId xmlns="" xmlns:a16="http://schemas.microsoft.com/office/drawing/2014/main" id="{B65B9756-AB0A-6340-B49D-59232D2EA6D1}"/>
              </a:ext>
            </a:extLst>
          </p:cNvPr>
          <p:cNvSpPr/>
          <p:nvPr/>
        </p:nvSpPr>
        <p:spPr>
          <a:xfrm>
            <a:off x="2585494" y="859120"/>
            <a:ext cx="9606506" cy="1045879"/>
          </a:xfrm>
          <a:prstGeom prst="rect">
            <a:avLst/>
          </a:prstGeom>
          <a:solidFill>
            <a:srgbClr val="00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25820" y="804028"/>
            <a:ext cx="9683920" cy="1000613"/>
          </a:xfrm>
        </p:spPr>
        <p:txBody>
          <a:bodyPr>
            <a:noAutofit/>
          </a:bodyPr>
          <a:lstStyle/>
          <a:p>
            <a:pPr algn="ctr"/>
            <a:r>
              <a:rPr lang="es-CR" sz="3000" dirty="0" smtClean="0">
                <a:solidFill>
                  <a:schemeClr val="bg1"/>
                </a:solidFill>
                <a:latin typeface="+mn-lt"/>
              </a:rPr>
              <a:t>Objetivo General</a:t>
            </a:r>
            <a:endParaRPr lang="es-CR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traso 1"/>
          <p:cNvSpPr/>
          <p:nvPr/>
        </p:nvSpPr>
        <p:spPr>
          <a:xfrm>
            <a:off x="0" y="2514600"/>
            <a:ext cx="2612572" cy="3222171"/>
          </a:xfrm>
          <a:prstGeom prst="flowChartDelay">
            <a:avLst/>
          </a:prstGeom>
          <a:ln>
            <a:solidFill>
              <a:srgbClr val="009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Retraso 14"/>
          <p:cNvSpPr/>
          <p:nvPr/>
        </p:nvSpPr>
        <p:spPr>
          <a:xfrm>
            <a:off x="0" y="2623456"/>
            <a:ext cx="1981200" cy="3004457"/>
          </a:xfrm>
          <a:prstGeom prst="flowChartDelay">
            <a:avLst/>
          </a:prstGeom>
          <a:solidFill>
            <a:srgbClr val="92D050"/>
          </a:solidFill>
          <a:ln>
            <a:solidFill>
              <a:srgbClr val="A5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CuadroTexto 2"/>
          <p:cNvSpPr txBox="1"/>
          <p:nvPr/>
        </p:nvSpPr>
        <p:spPr>
          <a:xfrm>
            <a:off x="3320143" y="3094632"/>
            <a:ext cx="7913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/>
              <a:t>Concertar un diálogo propositivo nacional, que permita delinear una hoja de ruta para enfrentar los desafíos de la crisis educativa</a:t>
            </a:r>
            <a:r>
              <a:rPr lang="es-CR" sz="3200" b="1" dirty="0"/>
              <a:t>.</a:t>
            </a:r>
            <a:endParaRPr lang="es-CR" sz="3200" dirty="0"/>
          </a:p>
          <a:p>
            <a:endParaRPr lang="es-CR" sz="3200" dirty="0"/>
          </a:p>
        </p:txBody>
      </p:sp>
      <p:sp>
        <p:nvSpPr>
          <p:cNvPr id="8" name="Rectángulo 7"/>
          <p:cNvSpPr/>
          <p:nvPr/>
        </p:nvSpPr>
        <p:spPr>
          <a:xfrm>
            <a:off x="0" y="6444338"/>
            <a:ext cx="8784771" cy="391886"/>
          </a:xfrm>
          <a:prstGeom prst="rect">
            <a:avLst/>
          </a:prstGeom>
          <a:solidFill>
            <a:srgbClr val="009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R"/>
          </a:p>
        </p:txBody>
      </p:sp>
      <p:sp>
        <p:nvSpPr>
          <p:cNvPr id="9" name="Rectángulo 8"/>
          <p:cNvSpPr/>
          <p:nvPr/>
        </p:nvSpPr>
        <p:spPr>
          <a:xfrm>
            <a:off x="0" y="6270171"/>
            <a:ext cx="8360229" cy="163281"/>
          </a:xfrm>
          <a:prstGeom prst="rect">
            <a:avLst/>
          </a:prstGeom>
          <a:solidFill>
            <a:srgbClr val="A5C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64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A05970BE-4B56-4CF7-ACD9-0486F1291ECD}"/>
              </a:ext>
            </a:extLst>
          </p:cNvPr>
          <p:cNvSpPr/>
          <p:nvPr/>
        </p:nvSpPr>
        <p:spPr>
          <a:xfrm>
            <a:off x="9410879" y="1458215"/>
            <a:ext cx="3939920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1600" dirty="0" smtClean="0">
                <a:solidFill>
                  <a:schemeClr val="bg1"/>
                </a:solidFill>
              </a:rPr>
              <a:t>1. </a:t>
            </a:r>
            <a:endParaRPr lang="es-CR" sz="1600" dirty="0">
              <a:solidFill>
                <a:schemeClr val="bg1"/>
              </a:solidFill>
            </a:endParaRP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1600" dirty="0" smtClean="0">
                <a:solidFill>
                  <a:schemeClr val="bg1"/>
                </a:solidFill>
              </a:rPr>
              <a:t>2. 3. 4. </a:t>
            </a:r>
            <a:endParaRPr lang="es-CR" sz="16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6697" y="4042712"/>
            <a:ext cx="1238864" cy="147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7991632"/>
              </p:ext>
            </p:extLst>
          </p:nvPr>
        </p:nvGraphicFramePr>
        <p:xfrm>
          <a:off x="486697" y="719667"/>
          <a:ext cx="11099419" cy="577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B65B9756-AB0A-6340-B49D-59232D2EA6D1}"/>
              </a:ext>
            </a:extLst>
          </p:cNvPr>
          <p:cNvSpPr/>
          <p:nvPr/>
        </p:nvSpPr>
        <p:spPr>
          <a:xfrm>
            <a:off x="2585494" y="859120"/>
            <a:ext cx="9606506" cy="1045879"/>
          </a:xfrm>
          <a:prstGeom prst="rect">
            <a:avLst/>
          </a:prstGeom>
          <a:solidFill>
            <a:srgbClr val="00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05970BE-4B56-4CF7-ACD9-0486F1291ECD}"/>
              </a:ext>
            </a:extLst>
          </p:cNvPr>
          <p:cNvSpPr/>
          <p:nvPr/>
        </p:nvSpPr>
        <p:spPr>
          <a:xfrm>
            <a:off x="5872976" y="1043051"/>
            <a:ext cx="37052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3000" dirty="0" smtClean="0">
                <a:solidFill>
                  <a:schemeClr val="bg1"/>
                </a:solidFill>
              </a:rPr>
              <a:t>Objetivos Específicos</a:t>
            </a:r>
            <a:endParaRPr lang="es-CR" sz="3000" dirty="0">
              <a:solidFill>
                <a:schemeClr val="bg1"/>
              </a:solidFill>
            </a:endParaRPr>
          </a:p>
        </p:txBody>
      </p:sp>
      <p:pic>
        <p:nvPicPr>
          <p:cNvPr id="14" name="Gráfico 4">
            <a:extLst>
              <a:ext uri="{FF2B5EF4-FFF2-40B4-BE49-F238E27FC236}">
                <a16:creationId xmlns=""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6467" y="249912"/>
            <a:ext cx="868304" cy="554116"/>
          </a:xfrm>
          <a:prstGeom prst="rect">
            <a:avLst/>
          </a:prstGeom>
        </p:spPr>
      </p:pic>
      <p:pic>
        <p:nvPicPr>
          <p:cNvPr id="15" name="Gráfico 19">
            <a:extLst>
              <a:ext uri="{FF2B5EF4-FFF2-40B4-BE49-F238E27FC236}">
                <a16:creationId xmlns="" xmlns:a16="http://schemas.microsoft.com/office/drawing/2014/main" id="{D1BD837F-6930-455A-A5D6-E835C73C18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43947" y="5032101"/>
            <a:ext cx="1142796" cy="1142796"/>
          </a:xfrm>
          <a:prstGeom prst="rect">
            <a:avLst/>
          </a:prstGeom>
        </p:spPr>
      </p:pic>
      <p:pic>
        <p:nvPicPr>
          <p:cNvPr id="16" name="Gráfico 65">
            <a:extLst>
              <a:ext uri="{FF2B5EF4-FFF2-40B4-BE49-F238E27FC236}">
                <a16:creationId xmlns="" xmlns:a16="http://schemas.microsoft.com/office/drawing/2014/main" id="{C55264A0-8473-4DA5-81B6-F5DA2BBB30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4471589" y="5059785"/>
            <a:ext cx="1161575" cy="1115112"/>
          </a:xfrm>
          <a:prstGeom prst="rect">
            <a:avLst/>
          </a:prstGeom>
        </p:spPr>
      </p:pic>
      <p:pic>
        <p:nvPicPr>
          <p:cNvPr id="17" name="Gráfico 51">
            <a:extLst>
              <a:ext uri="{FF2B5EF4-FFF2-40B4-BE49-F238E27FC236}">
                <a16:creationId xmlns="" xmlns:a16="http://schemas.microsoft.com/office/drawing/2014/main" id="{A023E6DB-8425-4BC9-BA1F-9CC0ECAB3D76}"/>
              </a:ext>
            </a:extLst>
          </p:cNvPr>
          <p:cNvPicPr>
            <a:picLocks noChangeAspect="1"/>
          </p:cNvPicPr>
          <p:nvPr/>
        </p:nvPicPr>
        <p:blipFill>
          <a:blip r:embed="rId10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7318010" y="5021636"/>
            <a:ext cx="1310296" cy="1153261"/>
          </a:xfrm>
          <a:prstGeom prst="rect">
            <a:avLst/>
          </a:prstGeom>
        </p:spPr>
      </p:pic>
      <p:pic>
        <p:nvPicPr>
          <p:cNvPr id="18" name="Gráfico 58">
            <a:extLst>
              <a:ext uri="{FF2B5EF4-FFF2-40B4-BE49-F238E27FC236}">
                <a16:creationId xmlns="" xmlns:a16="http://schemas.microsoft.com/office/drawing/2014/main" id="{1DCA2745-1A9B-44EC-B7E4-2D212418E70F}"/>
              </a:ext>
            </a:extLst>
          </p:cNvPr>
          <p:cNvPicPr>
            <a:picLocks noChangeAspect="1"/>
          </p:cNvPicPr>
          <p:nvPr/>
        </p:nvPicPr>
        <p:blipFill>
          <a:blip r:embed="rId10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10074961" y="5059785"/>
            <a:ext cx="1014444" cy="10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2" y="155701"/>
            <a:ext cx="1093137" cy="728097"/>
          </a:xfrm>
          <a:prstGeom prst="rect">
            <a:avLst/>
          </a:prstGeom>
        </p:spPr>
      </p:pic>
      <p:pic>
        <p:nvPicPr>
          <p:cNvPr id="10" name="Gráfico 4">
            <a:extLst>
              <a:ext uri="{FF2B5EF4-FFF2-40B4-BE49-F238E27FC236}">
                <a16:creationId xmlns="" xmlns:a16="http://schemas.microsoft.com/office/drawing/2014/main" id="{68E19097-DF59-FA49-8AB6-914A2D8E9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6815" y="254832"/>
            <a:ext cx="881400" cy="562473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63150"/>
              </p:ext>
            </p:extLst>
          </p:nvPr>
        </p:nvGraphicFramePr>
        <p:xfrm>
          <a:off x="1317169" y="1591197"/>
          <a:ext cx="10515603" cy="1587432"/>
        </p:xfrm>
        <a:graphic>
          <a:graphicData uri="http://schemas.openxmlformats.org/drawingml/2006/table">
            <a:tbl>
              <a:tblPr firstRow="1" firstCol="1" bandRow="1"/>
              <a:tblGrid>
                <a:gridCol w="227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41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Horario</a:t>
                      </a:r>
                      <a:endParaRPr lang="es-CR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 Presencial</a:t>
                      </a:r>
                      <a:endParaRPr lang="es-CR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5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8:00 a 8:30 a.m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 Inaugural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Maestra de ceremonias: Karla Thomas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Encuadre inicial de la actividad: Gilberto Alfaro.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Presidente de CONARE: Francisco González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Ministra de Educación: Guiselle Cruz: </a:t>
                      </a:r>
                      <a:r>
                        <a:rPr lang="es-MX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 no se detenga el avance educativo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729479"/>
              </p:ext>
            </p:extLst>
          </p:nvPr>
        </p:nvGraphicFramePr>
        <p:xfrm>
          <a:off x="1306282" y="3189515"/>
          <a:ext cx="10526490" cy="3168959"/>
        </p:xfrm>
        <a:graphic>
          <a:graphicData uri="http://schemas.openxmlformats.org/drawingml/2006/table">
            <a:tbl>
              <a:tblPr firstRow="1" firstCol="1" bandRow="1"/>
              <a:tblGrid>
                <a:gridCol w="2276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49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10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8:30  a 9: 30 a.m.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Presentación MEP (Viceministras Melania Brenes y Paula Villalta)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Título:</a:t>
                      </a:r>
                      <a:r>
                        <a:rPr lang="es-CR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Hacia la Educación</a:t>
                      </a:r>
                      <a:r>
                        <a:rPr lang="es-CR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que Costa Rica merece</a:t>
                      </a:r>
                      <a:r>
                        <a:rPr lang="es-C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Mirada de la gestión del MEP desde adentro.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 MEP, qué es, qué hace, cómo lo hace. Plan de recuperación y los tres grandes desafíos: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lvl="2" indent="-2286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Inversión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lvl="2" indent="-2286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docente </a:t>
                      </a:r>
                      <a:endParaRPr lang="es-MX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143000" lvl="2" indent="-2286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Conectividad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9:30 a 10:00 a.m.</a:t>
                      </a:r>
                      <a:endParaRPr lang="es-C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Receso</a:t>
                      </a:r>
                      <a:endParaRPr lang="es-C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0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10:00 a.m. 11: 00 a.m.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Mesa Redonda  CONARE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educación en la Costa Rica </a:t>
                      </a:r>
                      <a:r>
                        <a:rPr lang="es-MX" sz="12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Bicentenaria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moderador de la mesa redonda.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definir participantes de la mesa redonda.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Tema: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Rezagos del sistema educativo público costarricense en términos de calidad, universalidad y equidad.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0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65B9756-AB0A-6340-B49D-59232D2EA6D1}"/>
              </a:ext>
            </a:extLst>
          </p:cNvPr>
          <p:cNvSpPr/>
          <p:nvPr/>
        </p:nvSpPr>
        <p:spPr>
          <a:xfrm>
            <a:off x="2585494" y="294365"/>
            <a:ext cx="9606506" cy="1045879"/>
          </a:xfrm>
          <a:prstGeom prst="rect">
            <a:avLst/>
          </a:prstGeom>
          <a:solidFill>
            <a:srgbClr val="00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000" b="1" dirty="0" smtClean="0"/>
              <a:t>Agenda tentativa</a:t>
            </a:r>
            <a:endParaRPr lang="es-CR" sz="3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8229" y="3567932"/>
            <a:ext cx="131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solidFill>
                  <a:srgbClr val="A5CD39"/>
                </a:solidFill>
                <a:latin typeface="Bradley Hand ITC" panose="03070402050302030203" pitchFamily="66" charset="0"/>
              </a:rPr>
              <a:t>Día 1</a:t>
            </a:r>
            <a:endParaRPr lang="es-CR" sz="2800" b="1" dirty="0">
              <a:solidFill>
                <a:srgbClr val="A5CD3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98229" y="3178629"/>
            <a:ext cx="1121225" cy="1317171"/>
          </a:xfrm>
          <a:prstGeom prst="ellipse">
            <a:avLst/>
          </a:prstGeom>
          <a:noFill/>
          <a:ln w="38100">
            <a:solidFill>
              <a:srgbClr val="A5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52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2" y="155701"/>
            <a:ext cx="1093137" cy="728097"/>
          </a:xfrm>
          <a:prstGeom prst="rect">
            <a:avLst/>
          </a:prstGeom>
        </p:spPr>
      </p:pic>
      <p:pic>
        <p:nvPicPr>
          <p:cNvPr id="10" name="Gráfico 4">
            <a:extLst>
              <a:ext uri="{FF2B5EF4-FFF2-40B4-BE49-F238E27FC236}">
                <a16:creationId xmlns="" xmlns:a16="http://schemas.microsoft.com/office/drawing/2014/main" id="{68E19097-DF59-FA49-8AB6-914A2D8E9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6815" y="254832"/>
            <a:ext cx="881400" cy="56247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65B9756-AB0A-6340-B49D-59232D2EA6D1}"/>
              </a:ext>
            </a:extLst>
          </p:cNvPr>
          <p:cNvSpPr/>
          <p:nvPr/>
        </p:nvSpPr>
        <p:spPr>
          <a:xfrm>
            <a:off x="2585494" y="294365"/>
            <a:ext cx="9606506" cy="1045879"/>
          </a:xfrm>
          <a:prstGeom prst="rect">
            <a:avLst/>
          </a:prstGeom>
          <a:solidFill>
            <a:srgbClr val="00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000" b="1" dirty="0" smtClean="0"/>
              <a:t>Agenda tentativa</a:t>
            </a:r>
            <a:endParaRPr lang="es-CR" sz="3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8229" y="3567932"/>
            <a:ext cx="131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solidFill>
                  <a:srgbClr val="A5CD39"/>
                </a:solidFill>
                <a:latin typeface="Bradley Hand ITC" panose="03070402050302030203" pitchFamily="66" charset="0"/>
              </a:rPr>
              <a:t>Día 1</a:t>
            </a:r>
            <a:endParaRPr lang="es-CR" sz="2800" b="1" dirty="0">
              <a:solidFill>
                <a:srgbClr val="A5CD3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98229" y="3178629"/>
            <a:ext cx="1121225" cy="1317171"/>
          </a:xfrm>
          <a:prstGeom prst="ellipse">
            <a:avLst/>
          </a:prstGeom>
          <a:noFill/>
          <a:ln w="38100">
            <a:solidFill>
              <a:srgbClr val="A5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000604"/>
              </p:ext>
            </p:extLst>
          </p:nvPr>
        </p:nvGraphicFramePr>
        <p:xfrm>
          <a:off x="1415399" y="1796141"/>
          <a:ext cx="10221429" cy="4365175"/>
        </p:xfrm>
        <a:graphic>
          <a:graphicData uri="http://schemas.openxmlformats.org/drawingml/2006/table">
            <a:tbl>
              <a:tblPr firstRow="1" firstCol="1" bandRow="1"/>
              <a:tblGrid>
                <a:gridCol w="2210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108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0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11:00 a 12:00 </a:t>
                      </a:r>
                      <a:r>
                        <a:rPr lang="es-MX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m.d</a:t>
                      </a: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Charla: Situación Fiscal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título.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expositor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12:00 a 1:00pm</a:t>
                      </a:r>
                      <a:endParaRPr lang="es-C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Almuerzo </a:t>
                      </a:r>
                      <a:endParaRPr lang="es-C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7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1:00 a 1:40 p.m.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Conversatorio Diputados (Dinámica por definir)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título.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Moderador propuesto: Marlon Mora (UCR)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panelistas para el conversatorio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7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1:45 a 2: 25 p.m.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Conversatorio Gremios y Sindicatos (Dinámica por definir)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título.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Moderadora propuesta: Maite </a:t>
                      </a:r>
                      <a:r>
                        <a:rPr lang="es-MX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Capra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(UCR) y Vicepresidente </a:t>
                      </a:r>
                      <a:r>
                        <a:rPr lang="es-MX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Marvin Rodríguez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panelistas para el conversatorio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7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2:30  a 3:10 p.m.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Conversatorio Sector Privado (Dinámica por definir)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título.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moderador/ra y Vicepresidenta Epsy Campbell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panelistas para el conversatorio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3:15 p.m.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Resumen y cierre (Karla Thomas)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2" y="155701"/>
            <a:ext cx="1093137" cy="728097"/>
          </a:xfrm>
          <a:prstGeom prst="rect">
            <a:avLst/>
          </a:prstGeom>
        </p:spPr>
      </p:pic>
      <p:pic>
        <p:nvPicPr>
          <p:cNvPr id="10" name="Gráfico 4">
            <a:extLst>
              <a:ext uri="{FF2B5EF4-FFF2-40B4-BE49-F238E27FC236}">
                <a16:creationId xmlns="" xmlns:a16="http://schemas.microsoft.com/office/drawing/2014/main" id="{68E19097-DF59-FA49-8AB6-914A2D8E9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6815" y="254832"/>
            <a:ext cx="881400" cy="56247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65B9756-AB0A-6340-B49D-59232D2EA6D1}"/>
              </a:ext>
            </a:extLst>
          </p:cNvPr>
          <p:cNvSpPr/>
          <p:nvPr/>
        </p:nvSpPr>
        <p:spPr>
          <a:xfrm>
            <a:off x="2585494" y="294365"/>
            <a:ext cx="9606506" cy="1045879"/>
          </a:xfrm>
          <a:prstGeom prst="rect">
            <a:avLst/>
          </a:prstGeom>
          <a:solidFill>
            <a:srgbClr val="00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000" b="1" dirty="0" smtClean="0"/>
              <a:t>Agenda tentativa</a:t>
            </a:r>
            <a:endParaRPr lang="es-CR" sz="3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8229" y="3567932"/>
            <a:ext cx="131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solidFill>
                  <a:srgbClr val="A5CD39"/>
                </a:solidFill>
                <a:latin typeface="Bradley Hand ITC" panose="03070402050302030203" pitchFamily="66" charset="0"/>
              </a:rPr>
              <a:t>Día 2</a:t>
            </a:r>
            <a:endParaRPr lang="es-CR" sz="2800" b="1" dirty="0">
              <a:solidFill>
                <a:srgbClr val="A5CD3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98229" y="3178629"/>
            <a:ext cx="1121225" cy="1317171"/>
          </a:xfrm>
          <a:prstGeom prst="ellipse">
            <a:avLst/>
          </a:prstGeom>
          <a:noFill/>
          <a:ln w="38100">
            <a:solidFill>
              <a:srgbClr val="A5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05850"/>
              </p:ext>
            </p:extLst>
          </p:nvPr>
        </p:nvGraphicFramePr>
        <p:xfrm>
          <a:off x="1601353" y="1567542"/>
          <a:ext cx="10242304" cy="4833260"/>
        </p:xfrm>
        <a:graphic>
          <a:graphicData uri="http://schemas.openxmlformats.org/drawingml/2006/table">
            <a:tbl>
              <a:tblPr firstRow="1" firstCol="1" bandRow="1"/>
              <a:tblGrid>
                <a:gridCol w="2108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34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1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Horario</a:t>
                      </a:r>
                      <a:endParaRPr lang="es-CR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D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 Presencial</a:t>
                      </a:r>
                      <a:endParaRPr lang="es-CR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D3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8:30 a.m. 9: 30 a.m.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Charla introductoria 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Resumen del día anterior. Expositor/</a:t>
                      </a:r>
                      <a:r>
                        <a:rPr lang="es-MX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por designar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Metodología 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trabajo</a:t>
                      </a:r>
                      <a:r>
                        <a:rPr lang="es-MX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Motivación</a:t>
                      </a:r>
                      <a:r>
                        <a:rPr lang="es-MX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para continuar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9:30 a.m. 9:45 a.m.</a:t>
                      </a:r>
                      <a:endParaRPr lang="es-CR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Receso</a:t>
                      </a:r>
                      <a:endParaRPr lang="es-C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9:45 a.m. 10: 30 a.m.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Taller: Previo hoja de ruta (grupo intersectorial)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título.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moderadores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Definir cantidad de grupos y representatividad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10:30 a.m. 11: 30 a.m.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Plenaria de grupos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11:30 a.m. 12: 30 a.m.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Taller: Diseño hoja de ruta (grupo sectorial) Sistematización de compromisos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título.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asignar moderador/</a:t>
                      </a:r>
                      <a:r>
                        <a:rPr lang="es-MX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facilitadores/ras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8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12:30 m.d. 1:00 p.m.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Socialización de los compromisos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Pendiente definir el tipo de documento que se construirá.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2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1:00 a 1:15 p.m.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Mensaje Presidencial de cierre. Sr. Carlos Alvarado Quesada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Almuerzo</a:t>
                      </a:r>
                      <a:endParaRPr lang="es-C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57388"/>
              </p:ext>
            </p:extLst>
          </p:nvPr>
        </p:nvGraphicFramePr>
        <p:xfrm>
          <a:off x="4381300" y="337457"/>
          <a:ext cx="7402286" cy="6449695"/>
        </p:xfrm>
        <a:graphic>
          <a:graphicData uri="http://schemas.openxmlformats.org/drawingml/2006/table">
            <a:tbl>
              <a:tblPr firstRow="1" firstCol="1" bandRow="1"/>
              <a:tblGrid>
                <a:gridCol w="408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11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444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65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Presenciales</a:t>
                      </a:r>
                    </a:p>
                  </a:txBody>
                  <a:tcPr marL="43566" marR="435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D3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Presidencia</a:t>
                      </a:r>
                      <a:r>
                        <a:rPr lang="es-ES" sz="1200" baseline="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Vicepresidencias de la República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MEP </a:t>
                      </a: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(jerarcas, técnicos, personal STAFF</a:t>
                      </a:r>
                      <a:r>
                        <a:rPr lang="es-CR" sz="120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Ministra</a:t>
                      </a:r>
                      <a:r>
                        <a:rPr lang="es-ES" sz="1200" baseline="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Ciencia  , Innovación , Tecnología  y Telecomunicaciones 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Representación de Gobiernos estudiantiles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Consejo Superior de Educación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Consejo Nacional de Educación Superior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Consejo Nacional de Rectores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Estado de la Nación/ Educación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Representantes de universidades públicas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Federación de Estudiantes Universitarios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Unión de Rectores de Universidades Privadas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Representantes de universidades privadas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Colypro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Sindicatos (Ande, </a:t>
                      </a:r>
                      <a:r>
                        <a:rPr lang="es-CR" sz="1200" dirty="0" err="1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Apse</a:t>
                      </a: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SEC, </a:t>
                      </a:r>
                      <a:r>
                        <a:rPr lang="es-CR" sz="1200" dirty="0" err="1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Sitracome</a:t>
                      </a: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Diputados de las diversas fracciones: 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PAC</a:t>
                      </a:r>
                      <a:endParaRPr lang="es-CR" sz="1200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Liberación Nacional</a:t>
                      </a:r>
                      <a:endParaRPr lang="es-CR" sz="1200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 Social Cristiana </a:t>
                      </a:r>
                      <a:endParaRPr lang="es-CR" sz="1200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Frente Amplio</a:t>
                      </a:r>
                      <a:endParaRPr lang="es-CR" sz="1200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Restauración Nacional</a:t>
                      </a:r>
                      <a:endParaRPr lang="es-CR" sz="1200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Integración Nacional </a:t>
                      </a:r>
                      <a:endParaRPr lang="es-CR" sz="1200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Republicano Social Cristiano,</a:t>
                      </a:r>
                      <a:endParaRPr lang="es-CR" sz="1200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Diputados independientes </a:t>
                      </a:r>
                      <a:endParaRPr lang="es-CR" sz="1200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CINDE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UCCAEP (Cámara de Industria, Cámara de la Construcción)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AED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CEC-SICCA /OEI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 de Naciones </a:t>
                      </a:r>
                      <a:r>
                        <a:rPr lang="es-CR" sz="120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Conferencia Episcopal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err="1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RedCUDI</a:t>
                      </a:r>
                      <a:endParaRPr lang="es-CR" sz="1200" dirty="0" smtClean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Viceministerio de Juventud</a:t>
                      </a:r>
                    </a:p>
                  </a:txBody>
                  <a:tcPr marL="43566" marR="43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Virtuales</a:t>
                      </a:r>
                      <a:endParaRPr lang="es-CR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Educación privada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Fundación Omar Dengo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Quirós Tanzi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Alianza por la educación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Fundación Telefónica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Fundación Yamuni </a:t>
                      </a:r>
                      <a:r>
                        <a:rPr lang="es-CR" sz="1200" dirty="0" err="1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Tabush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Fundación Tejedores de sueños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Fundación </a:t>
                      </a:r>
                      <a:r>
                        <a:rPr lang="es-CR" sz="1200" dirty="0" err="1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Edunámica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Fundación Gente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Paniamor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err="1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Conapdis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INAMU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ADA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Otros Colegios Profesionales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28239" y="0"/>
            <a:ext cx="3705225" cy="6858000"/>
          </a:xfrm>
          <a:prstGeom prst="rect">
            <a:avLst/>
          </a:prstGeom>
          <a:solidFill>
            <a:srgbClr val="00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BCC77E2-5E07-B646-80BF-6FDCA0B4B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69" y="337457"/>
            <a:ext cx="1095007" cy="72934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5721" y="2383971"/>
            <a:ext cx="3167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 smtClean="0">
                <a:solidFill>
                  <a:schemeClr val="bg1"/>
                </a:solidFill>
              </a:rPr>
              <a:t>Lista de participantes</a:t>
            </a:r>
            <a:endParaRPr lang="es-CR" sz="3200" dirty="0">
              <a:solidFill>
                <a:schemeClr val="bg1"/>
              </a:solidFill>
            </a:endParaRPr>
          </a:p>
        </p:txBody>
      </p:sp>
      <p:pic>
        <p:nvPicPr>
          <p:cNvPr id="11" name="Gráfico 15">
            <a:extLst>
              <a:ext uri="{FF2B5EF4-FFF2-40B4-BE49-F238E27FC236}">
                <a16:creationId xmlns="" xmlns:a16="http://schemas.microsoft.com/office/drawing/2014/main" id="{CEE3346E-D9A5-4B9E-BCA1-B261BD82B1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4144" y="3831069"/>
            <a:ext cx="2148426" cy="21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