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66" r:id="rId5"/>
    <p:sldId id="290" r:id="rId6"/>
    <p:sldId id="265" r:id="rId7"/>
    <p:sldId id="267" r:id="rId8"/>
    <p:sldId id="264" r:id="rId9"/>
    <p:sldId id="268" r:id="rId10"/>
    <p:sldId id="263" r:id="rId11"/>
    <p:sldId id="262" r:id="rId12"/>
    <p:sldId id="269" r:id="rId13"/>
    <p:sldId id="261" r:id="rId14"/>
    <p:sldId id="260" r:id="rId15"/>
    <p:sldId id="259" r:id="rId16"/>
    <p:sldId id="272" r:id="rId17"/>
    <p:sldId id="271" r:id="rId18"/>
    <p:sldId id="270" r:id="rId19"/>
    <p:sldId id="273" r:id="rId20"/>
    <p:sldId id="274" r:id="rId21"/>
    <p:sldId id="277" r:id="rId22"/>
    <p:sldId id="276" r:id="rId23"/>
    <p:sldId id="275" r:id="rId24"/>
    <p:sldId id="279" r:id="rId25"/>
    <p:sldId id="278" r:id="rId26"/>
    <p:sldId id="280" r:id="rId27"/>
    <p:sldId id="281" r:id="rId28"/>
    <p:sldId id="284" r:id="rId29"/>
    <p:sldId id="282" r:id="rId30"/>
    <p:sldId id="285" r:id="rId31"/>
    <p:sldId id="283" r:id="rId32"/>
    <p:sldId id="288" r:id="rId33"/>
    <p:sldId id="287" r:id="rId34"/>
    <p:sldId id="286" r:id="rId35"/>
    <p:sldId id="289" r:id="rId3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5B4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6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C6A75-B045-43D9-BF1B-08A5AFD1753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x-none"/>
        </a:p>
      </dgm:t>
    </dgm:pt>
    <dgm:pt modelId="{B061BE9C-8ABA-48A6-812F-A40B3FC535DD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x-none" sz="2400" b="1" dirty="0">
              <a:solidFill>
                <a:srgbClr val="002060"/>
              </a:solidFill>
              <a:latin typeface="Franklin Gothic Book" panose="020B0503020102020204" pitchFamily="34" charset="0"/>
            </a:rPr>
            <a:t>Estar en pleno goce de sus derechos políticos. </a:t>
          </a:r>
        </a:p>
      </dgm:t>
    </dgm:pt>
    <dgm:pt modelId="{355415F5-8607-4D28-88B9-148F944C3B4C}" type="parTrans" cxnId="{F04F0511-A958-4DD5-8798-10FCD503AA7B}">
      <dgm:prSet/>
      <dgm:spPr/>
      <dgm:t>
        <a:bodyPr/>
        <a:lstStyle/>
        <a:p>
          <a:endParaRPr lang="x-none"/>
        </a:p>
      </dgm:t>
    </dgm:pt>
    <dgm:pt modelId="{073A4C0A-9923-4277-BB41-BB1AD074A30E}" type="sibTrans" cxnId="{F04F0511-A958-4DD5-8798-10FCD503AA7B}">
      <dgm:prSet/>
      <dgm:spPr/>
      <dgm:t>
        <a:bodyPr/>
        <a:lstStyle/>
        <a:p>
          <a:endParaRPr lang="x-none"/>
        </a:p>
      </dgm:t>
    </dgm:pt>
    <dgm:pt modelId="{000D5022-D279-4F5B-B521-9031EA8D0A50}">
      <dgm:prSet phldrT="[Texto]" custT="1"/>
      <dgm:spPr>
        <a:solidFill>
          <a:schemeClr val="bg2"/>
        </a:solidFill>
      </dgm:spPr>
      <dgm:t>
        <a:bodyPr/>
        <a:lstStyle/>
        <a:p>
          <a:r>
            <a:rPr lang="x-none" sz="2400" b="1" dirty="0">
              <a:solidFill>
                <a:srgbClr val="002060"/>
              </a:solidFill>
              <a:latin typeface="Franklin Gothic Book" panose="020B0503020102020204" pitchFamily="34" charset="0"/>
            </a:rPr>
            <a:t>Tener experiencia y amplio conocimiento en el área de competencia del cargo.. </a:t>
          </a:r>
        </a:p>
      </dgm:t>
    </dgm:pt>
    <dgm:pt modelId="{A80C9070-4C71-4C1E-92FC-A6B52871B14E}" type="parTrans" cxnId="{B6066C22-AA29-4029-9ACC-4599E7A3DAF7}">
      <dgm:prSet/>
      <dgm:spPr/>
      <dgm:t>
        <a:bodyPr/>
        <a:lstStyle/>
        <a:p>
          <a:endParaRPr lang="x-none"/>
        </a:p>
      </dgm:t>
    </dgm:pt>
    <dgm:pt modelId="{EC55ACC6-8247-46D4-9348-2F00C5D615BF}" type="sibTrans" cxnId="{B6066C22-AA29-4029-9ACC-4599E7A3DAF7}">
      <dgm:prSet/>
      <dgm:spPr/>
      <dgm:t>
        <a:bodyPr/>
        <a:lstStyle/>
        <a:p>
          <a:endParaRPr lang="x-none"/>
        </a:p>
      </dgm:t>
    </dgm:pt>
    <dgm:pt modelId="{ABCF709E-5605-49FB-8B26-AC43D00BC866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x-none" sz="2400" b="1" dirty="0">
              <a:solidFill>
                <a:srgbClr val="002060"/>
              </a:solidFill>
              <a:latin typeface="Franklin Gothic Book" panose="020B0503020102020204" pitchFamily="34" charset="0"/>
            </a:rPr>
            <a:t>Tener experiencia en temas regionales y del proceso de Integración Centroamericana. </a:t>
          </a:r>
        </a:p>
      </dgm:t>
    </dgm:pt>
    <dgm:pt modelId="{48734EA4-BEFC-4A13-98E0-965036231CD3}" type="parTrans" cxnId="{78D9BF81-64A7-4C40-9252-872E9A8566A0}">
      <dgm:prSet/>
      <dgm:spPr/>
      <dgm:t>
        <a:bodyPr/>
        <a:lstStyle/>
        <a:p>
          <a:endParaRPr lang="x-none"/>
        </a:p>
      </dgm:t>
    </dgm:pt>
    <dgm:pt modelId="{007EEF85-9EB6-4D2E-B3E1-95F78D8009FA}" type="sibTrans" cxnId="{78D9BF81-64A7-4C40-9252-872E9A8566A0}">
      <dgm:prSet/>
      <dgm:spPr/>
      <dgm:t>
        <a:bodyPr/>
        <a:lstStyle/>
        <a:p>
          <a:endParaRPr lang="x-none"/>
        </a:p>
      </dgm:t>
    </dgm:pt>
    <dgm:pt modelId="{CEB12BAE-BAEC-44D7-989C-4EF9CC520707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x-none" sz="2000" b="1" dirty="0">
              <a:solidFill>
                <a:srgbClr val="002060"/>
              </a:solidFill>
              <a:latin typeface="Franklin Gothic Book" panose="020B0503020102020204" pitchFamily="34" charset="0"/>
            </a:rPr>
            <a:t>Contar con el respectivo título universitario a nivel de licenciatura o maestría, equivalente o superior, en el área de conocimiento del cargo. </a:t>
          </a:r>
        </a:p>
      </dgm:t>
    </dgm:pt>
    <dgm:pt modelId="{190B22B0-DB3E-4341-92EB-67FD8CD27C58}" type="parTrans" cxnId="{1306284E-34A4-479C-B14A-CC8704B113AF}">
      <dgm:prSet/>
      <dgm:spPr/>
      <dgm:t>
        <a:bodyPr/>
        <a:lstStyle/>
        <a:p>
          <a:endParaRPr lang="x-none"/>
        </a:p>
      </dgm:t>
    </dgm:pt>
    <dgm:pt modelId="{5C573CC5-0864-46B2-8F91-DA10C6D1B006}" type="sibTrans" cxnId="{1306284E-34A4-479C-B14A-CC8704B113AF}">
      <dgm:prSet/>
      <dgm:spPr/>
      <dgm:t>
        <a:bodyPr/>
        <a:lstStyle/>
        <a:p>
          <a:endParaRPr lang="x-none"/>
        </a:p>
      </dgm:t>
    </dgm:pt>
    <dgm:pt modelId="{066A4B2C-A42D-43A8-A6E2-637473FD9F22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x-none" sz="2400" b="1" dirty="0">
              <a:solidFill>
                <a:srgbClr val="002060"/>
              </a:solidFill>
              <a:latin typeface="Franklin Gothic Book" panose="020B0503020102020204" pitchFamily="34" charset="0"/>
            </a:rPr>
            <a:t>Ser nacionales del Estado proponente. </a:t>
          </a:r>
        </a:p>
      </dgm:t>
    </dgm:pt>
    <dgm:pt modelId="{7D2994A3-3C54-4670-A642-85D3B58D09BD}" type="sibTrans" cxnId="{3849B5BA-B5F0-4E29-A709-CB1AF50E1646}">
      <dgm:prSet/>
      <dgm:spPr/>
      <dgm:t>
        <a:bodyPr/>
        <a:lstStyle/>
        <a:p>
          <a:endParaRPr lang="x-none"/>
        </a:p>
      </dgm:t>
    </dgm:pt>
    <dgm:pt modelId="{499244BC-EC86-4CEB-9228-C60398275493}" type="parTrans" cxnId="{3849B5BA-B5F0-4E29-A709-CB1AF50E1646}">
      <dgm:prSet/>
      <dgm:spPr/>
      <dgm:t>
        <a:bodyPr/>
        <a:lstStyle/>
        <a:p>
          <a:endParaRPr lang="x-none"/>
        </a:p>
      </dgm:t>
    </dgm:pt>
    <dgm:pt modelId="{89C1C2EE-7B61-4F51-AF48-6BA89D5DF506}" type="pres">
      <dgm:prSet presAssocID="{572C6A75-B045-43D9-BF1B-08A5AFD17539}" presName="Name0" presStyleCnt="0">
        <dgm:presLayoutVars>
          <dgm:chMax val="7"/>
          <dgm:chPref val="7"/>
          <dgm:dir/>
        </dgm:presLayoutVars>
      </dgm:prSet>
      <dgm:spPr/>
    </dgm:pt>
    <dgm:pt modelId="{F03B67EC-DD77-4DC6-BFAE-37D0C98DB6E9}" type="pres">
      <dgm:prSet presAssocID="{572C6A75-B045-43D9-BF1B-08A5AFD17539}" presName="Name1" presStyleCnt="0"/>
      <dgm:spPr/>
    </dgm:pt>
    <dgm:pt modelId="{869EF47F-38A8-4B4C-A431-C39DC058D880}" type="pres">
      <dgm:prSet presAssocID="{572C6A75-B045-43D9-BF1B-08A5AFD17539}" presName="cycle" presStyleCnt="0"/>
      <dgm:spPr/>
    </dgm:pt>
    <dgm:pt modelId="{2C20F378-F298-4E42-A24D-CA5273BC0FF4}" type="pres">
      <dgm:prSet presAssocID="{572C6A75-B045-43D9-BF1B-08A5AFD17539}" presName="srcNode" presStyleLbl="node1" presStyleIdx="0" presStyleCnt="5"/>
      <dgm:spPr/>
    </dgm:pt>
    <dgm:pt modelId="{A109D571-B68C-4CF1-8F84-2A7E17D5A991}" type="pres">
      <dgm:prSet presAssocID="{572C6A75-B045-43D9-BF1B-08A5AFD17539}" presName="conn" presStyleLbl="parChTrans1D2" presStyleIdx="0" presStyleCnt="1"/>
      <dgm:spPr/>
    </dgm:pt>
    <dgm:pt modelId="{65F6CCE5-8515-4C4C-94D4-A46A25A6206A}" type="pres">
      <dgm:prSet presAssocID="{572C6A75-B045-43D9-BF1B-08A5AFD17539}" presName="extraNode" presStyleLbl="node1" presStyleIdx="0" presStyleCnt="5"/>
      <dgm:spPr/>
    </dgm:pt>
    <dgm:pt modelId="{7DB1DCF5-EC33-483F-AB95-A08A7690CD71}" type="pres">
      <dgm:prSet presAssocID="{572C6A75-B045-43D9-BF1B-08A5AFD17539}" presName="dstNode" presStyleLbl="node1" presStyleIdx="0" presStyleCnt="5"/>
      <dgm:spPr/>
    </dgm:pt>
    <dgm:pt modelId="{388E65C4-D3F6-4718-B946-F7841B695077}" type="pres">
      <dgm:prSet presAssocID="{066A4B2C-A42D-43A8-A6E2-637473FD9F22}" presName="text_1" presStyleLbl="node1" presStyleIdx="0" presStyleCnt="5">
        <dgm:presLayoutVars>
          <dgm:bulletEnabled val="1"/>
        </dgm:presLayoutVars>
      </dgm:prSet>
      <dgm:spPr/>
    </dgm:pt>
    <dgm:pt modelId="{491BBA85-AE9C-4959-8BE3-33B8C04696A0}" type="pres">
      <dgm:prSet presAssocID="{066A4B2C-A42D-43A8-A6E2-637473FD9F22}" presName="accent_1" presStyleCnt="0"/>
      <dgm:spPr/>
    </dgm:pt>
    <dgm:pt modelId="{4B3A07EB-70B0-468D-9FBF-6C570435FDD5}" type="pres">
      <dgm:prSet presAssocID="{066A4B2C-A42D-43A8-A6E2-637473FD9F22}" presName="accentRepeatNode" presStyleLbl="solidFgAcc1" presStyleIdx="0" presStyleCnt="5"/>
      <dgm:spPr/>
    </dgm:pt>
    <dgm:pt modelId="{6962DDB1-8AE7-49DD-9BC3-107A5E50E371}" type="pres">
      <dgm:prSet presAssocID="{B061BE9C-8ABA-48A6-812F-A40B3FC535DD}" presName="text_2" presStyleLbl="node1" presStyleIdx="1" presStyleCnt="5" custLinFactNeighborX="-303" custLinFactNeighborY="-23348">
        <dgm:presLayoutVars>
          <dgm:bulletEnabled val="1"/>
        </dgm:presLayoutVars>
      </dgm:prSet>
      <dgm:spPr/>
    </dgm:pt>
    <dgm:pt modelId="{02BCF0E8-7697-4009-B33E-8E88E2FD4EDD}" type="pres">
      <dgm:prSet presAssocID="{B061BE9C-8ABA-48A6-812F-A40B3FC535DD}" presName="accent_2" presStyleCnt="0"/>
      <dgm:spPr/>
    </dgm:pt>
    <dgm:pt modelId="{801637F8-797D-4051-959A-659730F25FA9}" type="pres">
      <dgm:prSet presAssocID="{B061BE9C-8ABA-48A6-812F-A40B3FC535DD}" presName="accentRepeatNode" presStyleLbl="solidFgAcc1" presStyleIdx="1" presStyleCnt="5" custLinFactNeighborX="-4863" custLinFactNeighborY="-11657"/>
      <dgm:spPr/>
    </dgm:pt>
    <dgm:pt modelId="{279B71C2-BB5A-4052-8779-384EFD19DC0F}" type="pres">
      <dgm:prSet presAssocID="{ABCF709E-5605-49FB-8B26-AC43D00BC866}" presName="text_3" presStyleLbl="node1" presStyleIdx="2" presStyleCnt="5" custScaleY="133210" custLinFactNeighborX="273" custLinFactNeighborY="-40928">
        <dgm:presLayoutVars>
          <dgm:bulletEnabled val="1"/>
        </dgm:presLayoutVars>
      </dgm:prSet>
      <dgm:spPr/>
    </dgm:pt>
    <dgm:pt modelId="{A2DBAA04-FC0B-4BCC-BFB3-E7BEF5E7297B}" type="pres">
      <dgm:prSet presAssocID="{ABCF709E-5605-49FB-8B26-AC43D00BC866}" presName="accent_3" presStyleCnt="0"/>
      <dgm:spPr/>
    </dgm:pt>
    <dgm:pt modelId="{D4A30AB2-7CCA-4890-8062-013955BAFC87}" type="pres">
      <dgm:prSet presAssocID="{ABCF709E-5605-49FB-8B26-AC43D00BC866}" presName="accentRepeatNode" presStyleLbl="solidFgAcc1" presStyleIdx="2" presStyleCnt="5" custLinFactNeighborX="3196" custLinFactNeighborY="-27645"/>
      <dgm:spPr/>
    </dgm:pt>
    <dgm:pt modelId="{A8AD9ACD-52B8-4E1F-B5E1-774E045500C3}" type="pres">
      <dgm:prSet presAssocID="{CEB12BAE-BAEC-44D7-989C-4EF9CC520707}" presName="text_4" presStyleLbl="node1" presStyleIdx="3" presStyleCnt="5" custScaleY="147261" custLinFactNeighborX="940" custLinFactNeighborY="-20815">
        <dgm:presLayoutVars>
          <dgm:bulletEnabled val="1"/>
        </dgm:presLayoutVars>
      </dgm:prSet>
      <dgm:spPr/>
    </dgm:pt>
    <dgm:pt modelId="{88F705A6-5087-493C-83EC-941E37E5FA8A}" type="pres">
      <dgm:prSet presAssocID="{CEB12BAE-BAEC-44D7-989C-4EF9CC520707}" presName="accent_4" presStyleCnt="0"/>
      <dgm:spPr/>
    </dgm:pt>
    <dgm:pt modelId="{5D9C7AFC-0DEE-4255-ADB8-CACF8898657B}" type="pres">
      <dgm:prSet presAssocID="{CEB12BAE-BAEC-44D7-989C-4EF9CC520707}" presName="accentRepeatNode" presStyleLbl="solidFgAcc1" presStyleIdx="3" presStyleCnt="5" custLinFactNeighborX="-1190" custLinFactNeighborY="-19925"/>
      <dgm:spPr/>
    </dgm:pt>
    <dgm:pt modelId="{7BE95F8F-ADD1-4B15-A438-F4BECBBBDD13}" type="pres">
      <dgm:prSet presAssocID="{000D5022-D279-4F5B-B521-9031EA8D0A50}" presName="text_5" presStyleLbl="node1" presStyleIdx="4" presStyleCnt="5" custScaleY="115702" custLinFactNeighborX="186" custLinFactNeighborY="-18471">
        <dgm:presLayoutVars>
          <dgm:bulletEnabled val="1"/>
        </dgm:presLayoutVars>
      </dgm:prSet>
      <dgm:spPr/>
    </dgm:pt>
    <dgm:pt modelId="{C703B01F-C876-4256-BE0A-A6307519976B}" type="pres">
      <dgm:prSet presAssocID="{000D5022-D279-4F5B-B521-9031EA8D0A50}" presName="accent_5" presStyleCnt="0"/>
      <dgm:spPr/>
    </dgm:pt>
    <dgm:pt modelId="{84AC820E-DD22-4BA0-A129-222CDA02386A}" type="pres">
      <dgm:prSet presAssocID="{000D5022-D279-4F5B-B521-9031EA8D0A50}" presName="accentRepeatNode" presStyleLbl="solidFgAcc1" presStyleIdx="4" presStyleCnt="5" custLinFactNeighborX="-1684" custLinFactNeighborY="-21915"/>
      <dgm:spPr/>
    </dgm:pt>
  </dgm:ptLst>
  <dgm:cxnLst>
    <dgm:cxn modelId="{F04F0511-A958-4DD5-8798-10FCD503AA7B}" srcId="{572C6A75-B045-43D9-BF1B-08A5AFD17539}" destId="{B061BE9C-8ABA-48A6-812F-A40B3FC535DD}" srcOrd="1" destOrd="0" parTransId="{355415F5-8607-4D28-88B9-148F944C3B4C}" sibTransId="{073A4C0A-9923-4277-BB41-BB1AD074A30E}"/>
    <dgm:cxn modelId="{B6066C22-AA29-4029-9ACC-4599E7A3DAF7}" srcId="{572C6A75-B045-43D9-BF1B-08A5AFD17539}" destId="{000D5022-D279-4F5B-B521-9031EA8D0A50}" srcOrd="4" destOrd="0" parTransId="{A80C9070-4C71-4C1E-92FC-A6B52871B14E}" sibTransId="{EC55ACC6-8247-46D4-9348-2F00C5D615BF}"/>
    <dgm:cxn modelId="{1072342B-FAEA-4999-9B95-FF17FE221DA0}" type="presOf" srcId="{7D2994A3-3C54-4670-A642-85D3B58D09BD}" destId="{A109D571-B68C-4CF1-8F84-2A7E17D5A991}" srcOrd="0" destOrd="0" presId="urn:microsoft.com/office/officeart/2008/layout/VerticalCurvedList"/>
    <dgm:cxn modelId="{7B4EA932-6DFE-4332-97C7-90B2499CBCDA}" type="presOf" srcId="{CEB12BAE-BAEC-44D7-989C-4EF9CC520707}" destId="{A8AD9ACD-52B8-4E1F-B5E1-774E045500C3}" srcOrd="0" destOrd="0" presId="urn:microsoft.com/office/officeart/2008/layout/VerticalCurvedList"/>
    <dgm:cxn modelId="{1306284E-34A4-479C-B14A-CC8704B113AF}" srcId="{572C6A75-B045-43D9-BF1B-08A5AFD17539}" destId="{CEB12BAE-BAEC-44D7-989C-4EF9CC520707}" srcOrd="3" destOrd="0" parTransId="{190B22B0-DB3E-4341-92EB-67FD8CD27C58}" sibTransId="{5C573CC5-0864-46B2-8F91-DA10C6D1B006}"/>
    <dgm:cxn modelId="{F1EBB76F-09CA-4FA6-9475-1662CBB19BF5}" type="presOf" srcId="{000D5022-D279-4F5B-B521-9031EA8D0A50}" destId="{7BE95F8F-ADD1-4B15-A438-F4BECBBBDD13}" srcOrd="0" destOrd="0" presId="urn:microsoft.com/office/officeart/2008/layout/VerticalCurvedList"/>
    <dgm:cxn modelId="{78D9BF81-64A7-4C40-9252-872E9A8566A0}" srcId="{572C6A75-B045-43D9-BF1B-08A5AFD17539}" destId="{ABCF709E-5605-49FB-8B26-AC43D00BC866}" srcOrd="2" destOrd="0" parTransId="{48734EA4-BEFC-4A13-98E0-965036231CD3}" sibTransId="{007EEF85-9EB6-4D2E-B3E1-95F78D8009FA}"/>
    <dgm:cxn modelId="{4114CD85-03CF-4D6C-8362-30B123CE08D5}" type="presOf" srcId="{066A4B2C-A42D-43A8-A6E2-637473FD9F22}" destId="{388E65C4-D3F6-4718-B946-F7841B695077}" srcOrd="0" destOrd="0" presId="urn:microsoft.com/office/officeart/2008/layout/VerticalCurvedList"/>
    <dgm:cxn modelId="{3849B5BA-B5F0-4E29-A709-CB1AF50E1646}" srcId="{572C6A75-B045-43D9-BF1B-08A5AFD17539}" destId="{066A4B2C-A42D-43A8-A6E2-637473FD9F22}" srcOrd="0" destOrd="0" parTransId="{499244BC-EC86-4CEB-9228-C60398275493}" sibTransId="{7D2994A3-3C54-4670-A642-85D3B58D09BD}"/>
    <dgm:cxn modelId="{54A9C0CE-2EA0-4EB7-BCFC-B9B2F625F27A}" type="presOf" srcId="{572C6A75-B045-43D9-BF1B-08A5AFD17539}" destId="{89C1C2EE-7B61-4F51-AF48-6BA89D5DF506}" srcOrd="0" destOrd="0" presId="urn:microsoft.com/office/officeart/2008/layout/VerticalCurvedList"/>
    <dgm:cxn modelId="{9C4D6AD8-55CC-452B-8EF1-06E8422E53B9}" type="presOf" srcId="{B061BE9C-8ABA-48A6-812F-A40B3FC535DD}" destId="{6962DDB1-8AE7-49DD-9BC3-107A5E50E371}" srcOrd="0" destOrd="0" presId="urn:microsoft.com/office/officeart/2008/layout/VerticalCurvedList"/>
    <dgm:cxn modelId="{8CA156E7-8939-45B5-A9DA-7E19FCD88E22}" type="presOf" srcId="{ABCF709E-5605-49FB-8B26-AC43D00BC866}" destId="{279B71C2-BB5A-4052-8779-384EFD19DC0F}" srcOrd="0" destOrd="0" presId="urn:microsoft.com/office/officeart/2008/layout/VerticalCurvedList"/>
    <dgm:cxn modelId="{F7D333B5-F466-4DCA-9AA3-2E66E17DC2ED}" type="presParOf" srcId="{89C1C2EE-7B61-4F51-AF48-6BA89D5DF506}" destId="{F03B67EC-DD77-4DC6-BFAE-37D0C98DB6E9}" srcOrd="0" destOrd="0" presId="urn:microsoft.com/office/officeart/2008/layout/VerticalCurvedList"/>
    <dgm:cxn modelId="{C591E525-38C6-49AB-8D46-683603A94F98}" type="presParOf" srcId="{F03B67EC-DD77-4DC6-BFAE-37D0C98DB6E9}" destId="{869EF47F-38A8-4B4C-A431-C39DC058D880}" srcOrd="0" destOrd="0" presId="urn:microsoft.com/office/officeart/2008/layout/VerticalCurvedList"/>
    <dgm:cxn modelId="{9441C2FF-9EFF-44DB-8ECC-F14F63F45006}" type="presParOf" srcId="{869EF47F-38A8-4B4C-A431-C39DC058D880}" destId="{2C20F378-F298-4E42-A24D-CA5273BC0FF4}" srcOrd="0" destOrd="0" presId="urn:microsoft.com/office/officeart/2008/layout/VerticalCurvedList"/>
    <dgm:cxn modelId="{9DCA3BE8-C215-49D0-A0AB-B09B2877795F}" type="presParOf" srcId="{869EF47F-38A8-4B4C-A431-C39DC058D880}" destId="{A109D571-B68C-4CF1-8F84-2A7E17D5A991}" srcOrd="1" destOrd="0" presId="urn:microsoft.com/office/officeart/2008/layout/VerticalCurvedList"/>
    <dgm:cxn modelId="{1ACFCF4E-29B6-4D0B-B0CF-0C3FE76C54CB}" type="presParOf" srcId="{869EF47F-38A8-4B4C-A431-C39DC058D880}" destId="{65F6CCE5-8515-4C4C-94D4-A46A25A6206A}" srcOrd="2" destOrd="0" presId="urn:microsoft.com/office/officeart/2008/layout/VerticalCurvedList"/>
    <dgm:cxn modelId="{FEF05695-0DD5-49DE-BCDA-4B1E7D09B18F}" type="presParOf" srcId="{869EF47F-38A8-4B4C-A431-C39DC058D880}" destId="{7DB1DCF5-EC33-483F-AB95-A08A7690CD71}" srcOrd="3" destOrd="0" presId="urn:microsoft.com/office/officeart/2008/layout/VerticalCurvedList"/>
    <dgm:cxn modelId="{6A131EA2-DFFA-4C4B-83E1-ACE44AC825AE}" type="presParOf" srcId="{F03B67EC-DD77-4DC6-BFAE-37D0C98DB6E9}" destId="{388E65C4-D3F6-4718-B946-F7841B695077}" srcOrd="1" destOrd="0" presId="urn:microsoft.com/office/officeart/2008/layout/VerticalCurvedList"/>
    <dgm:cxn modelId="{54D0E92C-FF6B-4F55-B6EA-5563C74741EF}" type="presParOf" srcId="{F03B67EC-DD77-4DC6-BFAE-37D0C98DB6E9}" destId="{491BBA85-AE9C-4959-8BE3-33B8C04696A0}" srcOrd="2" destOrd="0" presId="urn:microsoft.com/office/officeart/2008/layout/VerticalCurvedList"/>
    <dgm:cxn modelId="{E5E7FB8E-CAAE-44D2-AB37-0930C5240566}" type="presParOf" srcId="{491BBA85-AE9C-4959-8BE3-33B8C04696A0}" destId="{4B3A07EB-70B0-468D-9FBF-6C570435FDD5}" srcOrd="0" destOrd="0" presId="urn:microsoft.com/office/officeart/2008/layout/VerticalCurvedList"/>
    <dgm:cxn modelId="{2BFE3B1C-29E1-4D37-BAC2-3F7145F67065}" type="presParOf" srcId="{F03B67EC-DD77-4DC6-BFAE-37D0C98DB6E9}" destId="{6962DDB1-8AE7-49DD-9BC3-107A5E50E371}" srcOrd="3" destOrd="0" presId="urn:microsoft.com/office/officeart/2008/layout/VerticalCurvedList"/>
    <dgm:cxn modelId="{BE7B66B4-0846-4959-9469-8DAEF092CA42}" type="presParOf" srcId="{F03B67EC-DD77-4DC6-BFAE-37D0C98DB6E9}" destId="{02BCF0E8-7697-4009-B33E-8E88E2FD4EDD}" srcOrd="4" destOrd="0" presId="urn:microsoft.com/office/officeart/2008/layout/VerticalCurvedList"/>
    <dgm:cxn modelId="{957FA892-A42A-41F5-9194-C23655400BC9}" type="presParOf" srcId="{02BCF0E8-7697-4009-B33E-8E88E2FD4EDD}" destId="{801637F8-797D-4051-959A-659730F25FA9}" srcOrd="0" destOrd="0" presId="urn:microsoft.com/office/officeart/2008/layout/VerticalCurvedList"/>
    <dgm:cxn modelId="{2FD0DA9B-534E-4A51-A09E-C340496B6211}" type="presParOf" srcId="{F03B67EC-DD77-4DC6-BFAE-37D0C98DB6E9}" destId="{279B71C2-BB5A-4052-8779-384EFD19DC0F}" srcOrd="5" destOrd="0" presId="urn:microsoft.com/office/officeart/2008/layout/VerticalCurvedList"/>
    <dgm:cxn modelId="{6E3425FA-2AB4-44C5-B0B2-3B9F3734A1A4}" type="presParOf" srcId="{F03B67EC-DD77-4DC6-BFAE-37D0C98DB6E9}" destId="{A2DBAA04-FC0B-4BCC-BFB3-E7BEF5E7297B}" srcOrd="6" destOrd="0" presId="urn:microsoft.com/office/officeart/2008/layout/VerticalCurvedList"/>
    <dgm:cxn modelId="{7D622F72-41E7-4B89-A00B-12DC2E1C3DBA}" type="presParOf" srcId="{A2DBAA04-FC0B-4BCC-BFB3-E7BEF5E7297B}" destId="{D4A30AB2-7CCA-4890-8062-013955BAFC87}" srcOrd="0" destOrd="0" presId="urn:microsoft.com/office/officeart/2008/layout/VerticalCurvedList"/>
    <dgm:cxn modelId="{BBE09E15-4434-4246-B3B1-A577EBEE64B0}" type="presParOf" srcId="{F03B67EC-DD77-4DC6-BFAE-37D0C98DB6E9}" destId="{A8AD9ACD-52B8-4E1F-B5E1-774E045500C3}" srcOrd="7" destOrd="0" presId="urn:microsoft.com/office/officeart/2008/layout/VerticalCurvedList"/>
    <dgm:cxn modelId="{43E196BE-C1D3-40D4-98D1-0E10F5F8AA1B}" type="presParOf" srcId="{F03B67EC-DD77-4DC6-BFAE-37D0C98DB6E9}" destId="{88F705A6-5087-493C-83EC-941E37E5FA8A}" srcOrd="8" destOrd="0" presId="urn:microsoft.com/office/officeart/2008/layout/VerticalCurvedList"/>
    <dgm:cxn modelId="{5B939B5D-B2F3-4880-81F6-29643B2460DB}" type="presParOf" srcId="{88F705A6-5087-493C-83EC-941E37E5FA8A}" destId="{5D9C7AFC-0DEE-4255-ADB8-CACF8898657B}" srcOrd="0" destOrd="0" presId="urn:microsoft.com/office/officeart/2008/layout/VerticalCurvedList"/>
    <dgm:cxn modelId="{8BFB4868-3BFC-4C7B-8EEC-E64517F590D4}" type="presParOf" srcId="{F03B67EC-DD77-4DC6-BFAE-37D0C98DB6E9}" destId="{7BE95F8F-ADD1-4B15-A438-F4BECBBBDD13}" srcOrd="9" destOrd="0" presId="urn:microsoft.com/office/officeart/2008/layout/VerticalCurvedList"/>
    <dgm:cxn modelId="{0018C2EF-53B9-4710-B44B-6CC6229B7034}" type="presParOf" srcId="{F03B67EC-DD77-4DC6-BFAE-37D0C98DB6E9}" destId="{C703B01F-C876-4256-BE0A-A6307519976B}" srcOrd="10" destOrd="0" presId="urn:microsoft.com/office/officeart/2008/layout/VerticalCurvedList"/>
    <dgm:cxn modelId="{F0FB8676-E4CD-492A-A9A8-CC0148A817EF}" type="presParOf" srcId="{C703B01F-C876-4256-BE0A-A6307519976B}" destId="{84AC820E-DD22-4BA0-A129-222CDA0238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2C6A75-B045-43D9-BF1B-08A5AFD1753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x-none"/>
        </a:p>
      </dgm:t>
    </dgm:pt>
    <dgm:pt modelId="{B061BE9C-8ABA-48A6-812F-A40B3FC535DD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x-none" sz="2400" b="1" dirty="0">
              <a:solidFill>
                <a:srgbClr val="002060"/>
              </a:solidFill>
              <a:latin typeface="Franklin Gothic Book" panose="020B0503020102020204" pitchFamily="34" charset="0"/>
            </a:rPr>
            <a:t>De reconocida solvencia moral. </a:t>
          </a:r>
        </a:p>
      </dgm:t>
    </dgm:pt>
    <dgm:pt modelId="{355415F5-8607-4D28-88B9-148F944C3B4C}" type="parTrans" cxnId="{F04F0511-A958-4DD5-8798-10FCD503AA7B}">
      <dgm:prSet/>
      <dgm:spPr/>
      <dgm:t>
        <a:bodyPr/>
        <a:lstStyle/>
        <a:p>
          <a:endParaRPr lang="x-none"/>
        </a:p>
      </dgm:t>
    </dgm:pt>
    <dgm:pt modelId="{073A4C0A-9923-4277-BB41-BB1AD074A30E}" type="sibTrans" cxnId="{F04F0511-A958-4DD5-8798-10FCD503AA7B}">
      <dgm:prSet/>
      <dgm:spPr/>
      <dgm:t>
        <a:bodyPr/>
        <a:lstStyle/>
        <a:p>
          <a:endParaRPr lang="x-none"/>
        </a:p>
      </dgm:t>
    </dgm:pt>
    <dgm:pt modelId="{ABCF709E-5605-49FB-8B26-AC43D00BC866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>
            <a:buFont typeface="+mj-lt"/>
            <a:buAutoNum type="alphaLcParenR"/>
          </a:pPr>
          <a:r>
            <a:rPr lang="es-MX" sz="2400" b="1" dirty="0">
              <a:solidFill>
                <a:srgbClr val="002060"/>
              </a:solidFill>
              <a:latin typeface="Franklin Gothic Book" panose="020B0503020102020204" pitchFamily="34" charset="0"/>
            </a:rPr>
            <a:t>Hablar los idiomas oficiales de los Estados Miembros. </a:t>
          </a:r>
          <a:endParaRPr lang="x-none" sz="2400" b="1" dirty="0">
            <a:solidFill>
              <a:srgbClr val="002060"/>
            </a:solidFill>
            <a:latin typeface="Franklin Gothic Book" panose="020B0503020102020204" pitchFamily="34" charset="0"/>
          </a:endParaRPr>
        </a:p>
      </dgm:t>
    </dgm:pt>
    <dgm:pt modelId="{48734EA4-BEFC-4A13-98E0-965036231CD3}" type="parTrans" cxnId="{78D9BF81-64A7-4C40-9252-872E9A8566A0}">
      <dgm:prSet/>
      <dgm:spPr/>
      <dgm:t>
        <a:bodyPr/>
        <a:lstStyle/>
        <a:p>
          <a:endParaRPr lang="x-none"/>
        </a:p>
      </dgm:t>
    </dgm:pt>
    <dgm:pt modelId="{007EEF85-9EB6-4D2E-B3E1-95F78D8009FA}" type="sibTrans" cxnId="{78D9BF81-64A7-4C40-9252-872E9A8566A0}">
      <dgm:prSet/>
      <dgm:spPr/>
      <dgm:t>
        <a:bodyPr/>
        <a:lstStyle/>
        <a:p>
          <a:endParaRPr lang="x-none"/>
        </a:p>
      </dgm:t>
    </dgm:pt>
    <dgm:pt modelId="{066A4B2C-A42D-43A8-A6E2-637473FD9F22}">
      <dgm:prSet phldrT="[Texto]" custT="1"/>
      <dgm:spPr>
        <a:solidFill>
          <a:schemeClr val="bg2"/>
        </a:solidFill>
      </dgm:spPr>
      <dgm:t>
        <a:bodyPr/>
        <a:lstStyle/>
        <a:p>
          <a:r>
            <a:rPr lang="x-none" sz="2400" b="1" dirty="0">
              <a:solidFill>
                <a:srgbClr val="002060"/>
              </a:solidFill>
              <a:latin typeface="Franklin Gothic Book" panose="020B0503020102020204" pitchFamily="34" charset="0"/>
            </a:rPr>
            <a:t>En el caso de Instituciones Especializadas, el candidato deberá tener al menos cinco (5) años de experiencia laboral en la materia. </a:t>
          </a:r>
        </a:p>
      </dgm:t>
    </dgm:pt>
    <dgm:pt modelId="{7D2994A3-3C54-4670-A642-85D3B58D09BD}" type="sibTrans" cxnId="{3849B5BA-B5F0-4E29-A709-CB1AF50E1646}">
      <dgm:prSet/>
      <dgm:spPr/>
      <dgm:t>
        <a:bodyPr/>
        <a:lstStyle/>
        <a:p>
          <a:endParaRPr lang="x-none"/>
        </a:p>
      </dgm:t>
    </dgm:pt>
    <dgm:pt modelId="{499244BC-EC86-4CEB-9228-C60398275493}" type="parTrans" cxnId="{3849B5BA-B5F0-4E29-A709-CB1AF50E1646}">
      <dgm:prSet/>
      <dgm:spPr/>
      <dgm:t>
        <a:bodyPr/>
        <a:lstStyle/>
        <a:p>
          <a:endParaRPr lang="x-none"/>
        </a:p>
      </dgm:t>
    </dgm:pt>
    <dgm:pt modelId="{AD108634-0929-4BD2-BFB2-75B743981246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x-none" sz="2200" b="1" dirty="0">
              <a:solidFill>
                <a:srgbClr val="002060"/>
              </a:solidFill>
              <a:latin typeface="Franklin Gothic Book" panose="020B0503020102020204" pitchFamily="34" charset="0"/>
            </a:rPr>
            <a:t>No haber sido condenado por delito en sentencia firme por un tribunal penal competente, de cualquier Estado miembro. </a:t>
          </a:r>
          <a:endParaRPr lang="x-none" sz="2200" dirty="0"/>
        </a:p>
      </dgm:t>
    </dgm:pt>
    <dgm:pt modelId="{93EA8108-DCF7-4855-A952-FC853E67B753}" type="parTrans" cxnId="{99981173-4443-4595-B43A-96DD3D475985}">
      <dgm:prSet/>
      <dgm:spPr/>
      <dgm:t>
        <a:bodyPr/>
        <a:lstStyle/>
        <a:p>
          <a:endParaRPr lang="x-none"/>
        </a:p>
      </dgm:t>
    </dgm:pt>
    <dgm:pt modelId="{B34F0CC4-71EF-4335-A154-D59B5BFAAE98}" type="sibTrans" cxnId="{99981173-4443-4595-B43A-96DD3D475985}">
      <dgm:prSet/>
      <dgm:spPr/>
      <dgm:t>
        <a:bodyPr/>
        <a:lstStyle/>
        <a:p>
          <a:endParaRPr lang="x-none"/>
        </a:p>
      </dgm:t>
    </dgm:pt>
    <dgm:pt modelId="{89C1C2EE-7B61-4F51-AF48-6BA89D5DF506}" type="pres">
      <dgm:prSet presAssocID="{572C6A75-B045-43D9-BF1B-08A5AFD17539}" presName="Name0" presStyleCnt="0">
        <dgm:presLayoutVars>
          <dgm:chMax val="7"/>
          <dgm:chPref val="7"/>
          <dgm:dir/>
        </dgm:presLayoutVars>
      </dgm:prSet>
      <dgm:spPr/>
    </dgm:pt>
    <dgm:pt modelId="{F03B67EC-DD77-4DC6-BFAE-37D0C98DB6E9}" type="pres">
      <dgm:prSet presAssocID="{572C6A75-B045-43D9-BF1B-08A5AFD17539}" presName="Name1" presStyleCnt="0"/>
      <dgm:spPr/>
    </dgm:pt>
    <dgm:pt modelId="{869EF47F-38A8-4B4C-A431-C39DC058D880}" type="pres">
      <dgm:prSet presAssocID="{572C6A75-B045-43D9-BF1B-08A5AFD17539}" presName="cycle" presStyleCnt="0"/>
      <dgm:spPr/>
    </dgm:pt>
    <dgm:pt modelId="{2C20F378-F298-4E42-A24D-CA5273BC0FF4}" type="pres">
      <dgm:prSet presAssocID="{572C6A75-B045-43D9-BF1B-08A5AFD17539}" presName="srcNode" presStyleLbl="node1" presStyleIdx="0" presStyleCnt="4"/>
      <dgm:spPr/>
    </dgm:pt>
    <dgm:pt modelId="{A109D571-B68C-4CF1-8F84-2A7E17D5A991}" type="pres">
      <dgm:prSet presAssocID="{572C6A75-B045-43D9-BF1B-08A5AFD17539}" presName="conn" presStyleLbl="parChTrans1D2" presStyleIdx="0" presStyleCnt="1"/>
      <dgm:spPr/>
    </dgm:pt>
    <dgm:pt modelId="{65F6CCE5-8515-4C4C-94D4-A46A25A6206A}" type="pres">
      <dgm:prSet presAssocID="{572C6A75-B045-43D9-BF1B-08A5AFD17539}" presName="extraNode" presStyleLbl="node1" presStyleIdx="0" presStyleCnt="4"/>
      <dgm:spPr/>
    </dgm:pt>
    <dgm:pt modelId="{7DB1DCF5-EC33-483F-AB95-A08A7690CD71}" type="pres">
      <dgm:prSet presAssocID="{572C6A75-B045-43D9-BF1B-08A5AFD17539}" presName="dstNode" presStyleLbl="node1" presStyleIdx="0" presStyleCnt="4"/>
      <dgm:spPr/>
    </dgm:pt>
    <dgm:pt modelId="{388E65C4-D3F6-4718-B946-F7841B695077}" type="pres">
      <dgm:prSet presAssocID="{066A4B2C-A42D-43A8-A6E2-637473FD9F22}" presName="text_1" presStyleLbl="node1" presStyleIdx="0" presStyleCnt="4" custScaleY="129900">
        <dgm:presLayoutVars>
          <dgm:bulletEnabled val="1"/>
        </dgm:presLayoutVars>
      </dgm:prSet>
      <dgm:spPr/>
    </dgm:pt>
    <dgm:pt modelId="{491BBA85-AE9C-4959-8BE3-33B8C04696A0}" type="pres">
      <dgm:prSet presAssocID="{066A4B2C-A42D-43A8-A6E2-637473FD9F22}" presName="accent_1" presStyleCnt="0"/>
      <dgm:spPr/>
    </dgm:pt>
    <dgm:pt modelId="{4B3A07EB-70B0-468D-9FBF-6C570435FDD5}" type="pres">
      <dgm:prSet presAssocID="{066A4B2C-A42D-43A8-A6E2-637473FD9F22}" presName="accentRepeatNode" presStyleLbl="solidFgAcc1" presStyleIdx="0" presStyleCnt="4"/>
      <dgm:spPr/>
    </dgm:pt>
    <dgm:pt modelId="{6962DDB1-8AE7-49DD-9BC3-107A5E50E371}" type="pres">
      <dgm:prSet presAssocID="{B061BE9C-8ABA-48A6-812F-A40B3FC535DD}" presName="text_2" presStyleLbl="node1" presStyleIdx="1" presStyleCnt="4" custScaleY="114767" custLinFactNeighborX="1005" custLinFactNeighborY="4139">
        <dgm:presLayoutVars>
          <dgm:bulletEnabled val="1"/>
        </dgm:presLayoutVars>
      </dgm:prSet>
      <dgm:spPr/>
    </dgm:pt>
    <dgm:pt modelId="{02BCF0E8-7697-4009-B33E-8E88E2FD4EDD}" type="pres">
      <dgm:prSet presAssocID="{B061BE9C-8ABA-48A6-812F-A40B3FC535DD}" presName="accent_2" presStyleCnt="0"/>
      <dgm:spPr/>
    </dgm:pt>
    <dgm:pt modelId="{801637F8-797D-4051-959A-659730F25FA9}" type="pres">
      <dgm:prSet presAssocID="{B061BE9C-8ABA-48A6-812F-A40B3FC535DD}" presName="accentRepeatNode" presStyleLbl="solidFgAcc1" presStyleIdx="1" presStyleCnt="4" custLinFactNeighborX="-4809" custLinFactNeighborY="-782"/>
      <dgm:spPr/>
    </dgm:pt>
    <dgm:pt modelId="{D9FCEF06-C3C2-48EB-9807-0D809E2EEB5C}" type="pres">
      <dgm:prSet presAssocID="{AD108634-0929-4BD2-BFB2-75B743981246}" presName="text_3" presStyleLbl="node1" presStyleIdx="2" presStyleCnt="4" custScaleY="140357">
        <dgm:presLayoutVars>
          <dgm:bulletEnabled val="1"/>
        </dgm:presLayoutVars>
      </dgm:prSet>
      <dgm:spPr/>
    </dgm:pt>
    <dgm:pt modelId="{F12BDCC2-16FA-4EE5-8F83-4ED3B763DB7B}" type="pres">
      <dgm:prSet presAssocID="{AD108634-0929-4BD2-BFB2-75B743981246}" presName="accent_3" presStyleCnt="0"/>
      <dgm:spPr/>
    </dgm:pt>
    <dgm:pt modelId="{776CCE94-0683-4C8A-94FC-211F85962B9B}" type="pres">
      <dgm:prSet presAssocID="{AD108634-0929-4BD2-BFB2-75B743981246}" presName="accentRepeatNode" presStyleLbl="solidFgAcc1" presStyleIdx="2" presStyleCnt="4"/>
      <dgm:spPr/>
    </dgm:pt>
    <dgm:pt modelId="{33153B28-62A4-436F-995B-CAD4DB6B5965}" type="pres">
      <dgm:prSet presAssocID="{ABCF709E-5605-49FB-8B26-AC43D00BC866}" presName="text_4" presStyleLbl="node1" presStyleIdx="3" presStyleCnt="4">
        <dgm:presLayoutVars>
          <dgm:bulletEnabled val="1"/>
        </dgm:presLayoutVars>
      </dgm:prSet>
      <dgm:spPr/>
    </dgm:pt>
    <dgm:pt modelId="{B276DC2B-8749-4B85-BA2A-9CEDF17EC1D9}" type="pres">
      <dgm:prSet presAssocID="{ABCF709E-5605-49FB-8B26-AC43D00BC866}" presName="accent_4" presStyleCnt="0"/>
      <dgm:spPr/>
    </dgm:pt>
    <dgm:pt modelId="{D4A30AB2-7CCA-4890-8062-013955BAFC87}" type="pres">
      <dgm:prSet presAssocID="{ABCF709E-5605-49FB-8B26-AC43D00BC866}" presName="accentRepeatNode" presStyleLbl="solidFgAcc1" presStyleIdx="3" presStyleCnt="4" custLinFactNeighborX="-2922" custLinFactNeighborY="-7835"/>
      <dgm:spPr/>
    </dgm:pt>
  </dgm:ptLst>
  <dgm:cxnLst>
    <dgm:cxn modelId="{F04F0511-A958-4DD5-8798-10FCD503AA7B}" srcId="{572C6A75-B045-43D9-BF1B-08A5AFD17539}" destId="{B061BE9C-8ABA-48A6-812F-A40B3FC535DD}" srcOrd="1" destOrd="0" parTransId="{355415F5-8607-4D28-88B9-148F944C3B4C}" sibTransId="{073A4C0A-9923-4277-BB41-BB1AD074A30E}"/>
    <dgm:cxn modelId="{1072342B-FAEA-4999-9B95-FF17FE221DA0}" type="presOf" srcId="{7D2994A3-3C54-4670-A642-85D3B58D09BD}" destId="{A109D571-B68C-4CF1-8F84-2A7E17D5A991}" srcOrd="0" destOrd="0" presId="urn:microsoft.com/office/officeart/2008/layout/VerticalCurvedList"/>
    <dgm:cxn modelId="{99981173-4443-4595-B43A-96DD3D475985}" srcId="{572C6A75-B045-43D9-BF1B-08A5AFD17539}" destId="{AD108634-0929-4BD2-BFB2-75B743981246}" srcOrd="2" destOrd="0" parTransId="{93EA8108-DCF7-4855-A952-FC853E67B753}" sibTransId="{B34F0CC4-71EF-4335-A154-D59B5BFAAE98}"/>
    <dgm:cxn modelId="{78D9BF81-64A7-4C40-9252-872E9A8566A0}" srcId="{572C6A75-B045-43D9-BF1B-08A5AFD17539}" destId="{ABCF709E-5605-49FB-8B26-AC43D00BC866}" srcOrd="3" destOrd="0" parTransId="{48734EA4-BEFC-4A13-98E0-965036231CD3}" sibTransId="{007EEF85-9EB6-4D2E-B3E1-95F78D8009FA}"/>
    <dgm:cxn modelId="{4114CD85-03CF-4D6C-8362-30B123CE08D5}" type="presOf" srcId="{066A4B2C-A42D-43A8-A6E2-637473FD9F22}" destId="{388E65C4-D3F6-4718-B946-F7841B695077}" srcOrd="0" destOrd="0" presId="urn:microsoft.com/office/officeart/2008/layout/VerticalCurvedList"/>
    <dgm:cxn modelId="{5908F9B3-BE8E-4F9F-8F0E-4ADF27636AC9}" type="presOf" srcId="{AD108634-0929-4BD2-BFB2-75B743981246}" destId="{D9FCEF06-C3C2-48EB-9807-0D809E2EEB5C}" srcOrd="0" destOrd="0" presId="urn:microsoft.com/office/officeart/2008/layout/VerticalCurvedList"/>
    <dgm:cxn modelId="{3849B5BA-B5F0-4E29-A709-CB1AF50E1646}" srcId="{572C6A75-B045-43D9-BF1B-08A5AFD17539}" destId="{066A4B2C-A42D-43A8-A6E2-637473FD9F22}" srcOrd="0" destOrd="0" parTransId="{499244BC-EC86-4CEB-9228-C60398275493}" sibTransId="{7D2994A3-3C54-4670-A642-85D3B58D09BD}"/>
    <dgm:cxn modelId="{54A9C0CE-2EA0-4EB7-BCFC-B9B2F625F27A}" type="presOf" srcId="{572C6A75-B045-43D9-BF1B-08A5AFD17539}" destId="{89C1C2EE-7B61-4F51-AF48-6BA89D5DF506}" srcOrd="0" destOrd="0" presId="urn:microsoft.com/office/officeart/2008/layout/VerticalCurvedList"/>
    <dgm:cxn modelId="{9C4D6AD8-55CC-452B-8EF1-06E8422E53B9}" type="presOf" srcId="{B061BE9C-8ABA-48A6-812F-A40B3FC535DD}" destId="{6962DDB1-8AE7-49DD-9BC3-107A5E50E371}" srcOrd="0" destOrd="0" presId="urn:microsoft.com/office/officeart/2008/layout/VerticalCurvedList"/>
    <dgm:cxn modelId="{84EBB4E1-0DA6-42A7-98CA-29F6FB6C70DE}" type="presOf" srcId="{ABCF709E-5605-49FB-8B26-AC43D00BC866}" destId="{33153B28-62A4-436F-995B-CAD4DB6B5965}" srcOrd="0" destOrd="0" presId="urn:microsoft.com/office/officeart/2008/layout/VerticalCurvedList"/>
    <dgm:cxn modelId="{F7D333B5-F466-4DCA-9AA3-2E66E17DC2ED}" type="presParOf" srcId="{89C1C2EE-7B61-4F51-AF48-6BA89D5DF506}" destId="{F03B67EC-DD77-4DC6-BFAE-37D0C98DB6E9}" srcOrd="0" destOrd="0" presId="urn:microsoft.com/office/officeart/2008/layout/VerticalCurvedList"/>
    <dgm:cxn modelId="{C591E525-38C6-49AB-8D46-683603A94F98}" type="presParOf" srcId="{F03B67EC-DD77-4DC6-BFAE-37D0C98DB6E9}" destId="{869EF47F-38A8-4B4C-A431-C39DC058D880}" srcOrd="0" destOrd="0" presId="urn:microsoft.com/office/officeart/2008/layout/VerticalCurvedList"/>
    <dgm:cxn modelId="{9441C2FF-9EFF-44DB-8ECC-F14F63F45006}" type="presParOf" srcId="{869EF47F-38A8-4B4C-A431-C39DC058D880}" destId="{2C20F378-F298-4E42-A24D-CA5273BC0FF4}" srcOrd="0" destOrd="0" presId="urn:microsoft.com/office/officeart/2008/layout/VerticalCurvedList"/>
    <dgm:cxn modelId="{9DCA3BE8-C215-49D0-A0AB-B09B2877795F}" type="presParOf" srcId="{869EF47F-38A8-4B4C-A431-C39DC058D880}" destId="{A109D571-B68C-4CF1-8F84-2A7E17D5A991}" srcOrd="1" destOrd="0" presId="urn:microsoft.com/office/officeart/2008/layout/VerticalCurvedList"/>
    <dgm:cxn modelId="{1ACFCF4E-29B6-4D0B-B0CF-0C3FE76C54CB}" type="presParOf" srcId="{869EF47F-38A8-4B4C-A431-C39DC058D880}" destId="{65F6CCE5-8515-4C4C-94D4-A46A25A6206A}" srcOrd="2" destOrd="0" presId="urn:microsoft.com/office/officeart/2008/layout/VerticalCurvedList"/>
    <dgm:cxn modelId="{FEF05695-0DD5-49DE-BCDA-4B1E7D09B18F}" type="presParOf" srcId="{869EF47F-38A8-4B4C-A431-C39DC058D880}" destId="{7DB1DCF5-EC33-483F-AB95-A08A7690CD71}" srcOrd="3" destOrd="0" presId="urn:microsoft.com/office/officeart/2008/layout/VerticalCurvedList"/>
    <dgm:cxn modelId="{6A131EA2-DFFA-4C4B-83E1-ACE44AC825AE}" type="presParOf" srcId="{F03B67EC-DD77-4DC6-BFAE-37D0C98DB6E9}" destId="{388E65C4-D3F6-4718-B946-F7841B695077}" srcOrd="1" destOrd="0" presId="urn:microsoft.com/office/officeart/2008/layout/VerticalCurvedList"/>
    <dgm:cxn modelId="{54D0E92C-FF6B-4F55-B6EA-5563C74741EF}" type="presParOf" srcId="{F03B67EC-DD77-4DC6-BFAE-37D0C98DB6E9}" destId="{491BBA85-AE9C-4959-8BE3-33B8C04696A0}" srcOrd="2" destOrd="0" presId="urn:microsoft.com/office/officeart/2008/layout/VerticalCurvedList"/>
    <dgm:cxn modelId="{E5E7FB8E-CAAE-44D2-AB37-0930C5240566}" type="presParOf" srcId="{491BBA85-AE9C-4959-8BE3-33B8C04696A0}" destId="{4B3A07EB-70B0-468D-9FBF-6C570435FDD5}" srcOrd="0" destOrd="0" presId="urn:microsoft.com/office/officeart/2008/layout/VerticalCurvedList"/>
    <dgm:cxn modelId="{2BFE3B1C-29E1-4D37-BAC2-3F7145F67065}" type="presParOf" srcId="{F03B67EC-DD77-4DC6-BFAE-37D0C98DB6E9}" destId="{6962DDB1-8AE7-49DD-9BC3-107A5E50E371}" srcOrd="3" destOrd="0" presId="urn:microsoft.com/office/officeart/2008/layout/VerticalCurvedList"/>
    <dgm:cxn modelId="{BE7B66B4-0846-4959-9469-8DAEF092CA42}" type="presParOf" srcId="{F03B67EC-DD77-4DC6-BFAE-37D0C98DB6E9}" destId="{02BCF0E8-7697-4009-B33E-8E88E2FD4EDD}" srcOrd="4" destOrd="0" presId="urn:microsoft.com/office/officeart/2008/layout/VerticalCurvedList"/>
    <dgm:cxn modelId="{957FA892-A42A-41F5-9194-C23655400BC9}" type="presParOf" srcId="{02BCF0E8-7697-4009-B33E-8E88E2FD4EDD}" destId="{801637F8-797D-4051-959A-659730F25FA9}" srcOrd="0" destOrd="0" presId="urn:microsoft.com/office/officeart/2008/layout/VerticalCurvedList"/>
    <dgm:cxn modelId="{7D16A999-0C30-46B0-87FC-ECDDD76C57C0}" type="presParOf" srcId="{F03B67EC-DD77-4DC6-BFAE-37D0C98DB6E9}" destId="{D9FCEF06-C3C2-48EB-9807-0D809E2EEB5C}" srcOrd="5" destOrd="0" presId="urn:microsoft.com/office/officeart/2008/layout/VerticalCurvedList"/>
    <dgm:cxn modelId="{2F5E4FE7-52B5-4D49-A3D6-EDB8B9262021}" type="presParOf" srcId="{F03B67EC-DD77-4DC6-BFAE-37D0C98DB6E9}" destId="{F12BDCC2-16FA-4EE5-8F83-4ED3B763DB7B}" srcOrd="6" destOrd="0" presId="urn:microsoft.com/office/officeart/2008/layout/VerticalCurvedList"/>
    <dgm:cxn modelId="{EAB7A975-72E6-4C6A-ADEF-7FAD15BCC797}" type="presParOf" srcId="{F12BDCC2-16FA-4EE5-8F83-4ED3B763DB7B}" destId="{776CCE94-0683-4C8A-94FC-211F85962B9B}" srcOrd="0" destOrd="0" presId="urn:microsoft.com/office/officeart/2008/layout/VerticalCurvedList"/>
    <dgm:cxn modelId="{19C435C5-D343-4D48-9D0F-64C649EBCE0F}" type="presParOf" srcId="{F03B67EC-DD77-4DC6-BFAE-37D0C98DB6E9}" destId="{33153B28-62A4-436F-995B-CAD4DB6B5965}" srcOrd="7" destOrd="0" presId="urn:microsoft.com/office/officeart/2008/layout/VerticalCurvedList"/>
    <dgm:cxn modelId="{B4294473-659C-40D6-A938-EA17BC1B1BE8}" type="presParOf" srcId="{F03B67EC-DD77-4DC6-BFAE-37D0C98DB6E9}" destId="{B276DC2B-8749-4B85-BA2A-9CEDF17EC1D9}" srcOrd="8" destOrd="0" presId="urn:microsoft.com/office/officeart/2008/layout/VerticalCurvedList"/>
    <dgm:cxn modelId="{2E5B6E5B-AE10-48B6-9FFA-12A2A1E5F8DA}" type="presParOf" srcId="{B276DC2B-8749-4B85-BA2A-9CEDF17EC1D9}" destId="{D4A30AB2-7CCA-4890-8062-013955BAFC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9D571-B68C-4CF1-8F84-2A7E17D5A991}">
      <dsp:nvSpPr>
        <dsp:cNvPr id="0" name=""/>
        <dsp:cNvSpPr/>
      </dsp:nvSpPr>
      <dsp:spPr>
        <a:xfrm>
          <a:off x="-5776157" y="-884076"/>
          <a:ext cx="6876735" cy="6876735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E65C4-D3F6-4718-B946-F7841B695077}">
      <dsp:nvSpPr>
        <dsp:cNvPr id="0" name=""/>
        <dsp:cNvSpPr/>
      </dsp:nvSpPr>
      <dsp:spPr>
        <a:xfrm>
          <a:off x="481064" y="319184"/>
          <a:ext cx="7676851" cy="638777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02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2400" b="1" kern="1200" dirty="0">
              <a:solidFill>
                <a:srgbClr val="002060"/>
              </a:solidFill>
              <a:latin typeface="Franklin Gothic Book" panose="020B0503020102020204" pitchFamily="34" charset="0"/>
            </a:rPr>
            <a:t>Ser nacionales del Estado proponente. </a:t>
          </a:r>
        </a:p>
      </dsp:txBody>
      <dsp:txXfrm>
        <a:off x="481064" y="319184"/>
        <a:ext cx="7676851" cy="638777"/>
      </dsp:txXfrm>
    </dsp:sp>
    <dsp:sp modelId="{4B3A07EB-70B0-468D-9FBF-6C570435FDD5}">
      <dsp:nvSpPr>
        <dsp:cNvPr id="0" name=""/>
        <dsp:cNvSpPr/>
      </dsp:nvSpPr>
      <dsp:spPr>
        <a:xfrm>
          <a:off x="81828" y="239337"/>
          <a:ext cx="798471" cy="798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2DDB1-8AE7-49DD-9BC3-107A5E50E371}">
      <dsp:nvSpPr>
        <dsp:cNvPr id="0" name=""/>
        <dsp:cNvSpPr/>
      </dsp:nvSpPr>
      <dsp:spPr>
        <a:xfrm>
          <a:off x="916919" y="1127901"/>
          <a:ext cx="7219122" cy="638777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02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2400" b="1" kern="1200" dirty="0">
              <a:solidFill>
                <a:srgbClr val="002060"/>
              </a:solidFill>
              <a:latin typeface="Franklin Gothic Book" panose="020B0503020102020204" pitchFamily="34" charset="0"/>
            </a:rPr>
            <a:t>Estar en pleno goce de sus derechos políticos. </a:t>
          </a:r>
        </a:p>
      </dsp:txBody>
      <dsp:txXfrm>
        <a:off x="916919" y="1127901"/>
        <a:ext cx="7219122" cy="638777"/>
      </dsp:txXfrm>
    </dsp:sp>
    <dsp:sp modelId="{801637F8-797D-4051-959A-659730F25FA9}">
      <dsp:nvSpPr>
        <dsp:cNvPr id="0" name=""/>
        <dsp:cNvSpPr/>
      </dsp:nvSpPr>
      <dsp:spPr>
        <a:xfrm>
          <a:off x="500727" y="1104118"/>
          <a:ext cx="798471" cy="798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B71C2-BB5A-4052-8779-384EFD19DC0F}">
      <dsp:nvSpPr>
        <dsp:cNvPr id="0" name=""/>
        <dsp:cNvSpPr/>
      </dsp:nvSpPr>
      <dsp:spPr>
        <a:xfrm>
          <a:off x="1098603" y="1867395"/>
          <a:ext cx="7078636" cy="8509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02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2400" b="1" kern="1200" dirty="0">
              <a:solidFill>
                <a:srgbClr val="002060"/>
              </a:solidFill>
              <a:latin typeface="Franklin Gothic Book" panose="020B0503020102020204" pitchFamily="34" charset="0"/>
            </a:rPr>
            <a:t>Tener experiencia en temas regionales y del proceso de Integración Centroamericana. </a:t>
          </a:r>
        </a:p>
      </dsp:txBody>
      <dsp:txXfrm>
        <a:off x="1098603" y="1867395"/>
        <a:ext cx="7078636" cy="850915"/>
      </dsp:txXfrm>
    </dsp:sp>
    <dsp:sp modelId="{D4A30AB2-7CCA-4890-8062-013955BAFC87}">
      <dsp:nvSpPr>
        <dsp:cNvPr id="0" name=""/>
        <dsp:cNvSpPr/>
      </dsp:nvSpPr>
      <dsp:spPr>
        <a:xfrm>
          <a:off x="705562" y="1934318"/>
          <a:ext cx="798471" cy="798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D9ACD-52B8-4E1F-B5E1-774E045500C3}">
      <dsp:nvSpPr>
        <dsp:cNvPr id="0" name=""/>
        <dsp:cNvSpPr/>
      </dsp:nvSpPr>
      <dsp:spPr>
        <a:xfrm>
          <a:off x="1006652" y="2908854"/>
          <a:ext cx="7219122" cy="94066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02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2000" b="1" kern="1200" dirty="0">
              <a:solidFill>
                <a:srgbClr val="002060"/>
              </a:solidFill>
              <a:latin typeface="Franklin Gothic Book" panose="020B0503020102020204" pitchFamily="34" charset="0"/>
            </a:rPr>
            <a:t>Contar con el respectivo título universitario a nivel de licenciatura o maestría, equivalente o superior, en el área de conocimiento del cargo. </a:t>
          </a:r>
        </a:p>
      </dsp:txBody>
      <dsp:txXfrm>
        <a:off x="1006652" y="2908854"/>
        <a:ext cx="7219122" cy="940669"/>
      </dsp:txXfrm>
    </dsp:sp>
    <dsp:sp modelId="{5D9C7AFC-0DEE-4255-ADB8-CACF8898657B}">
      <dsp:nvSpPr>
        <dsp:cNvPr id="0" name=""/>
        <dsp:cNvSpPr/>
      </dsp:nvSpPr>
      <dsp:spPr>
        <a:xfrm>
          <a:off x="530055" y="2953819"/>
          <a:ext cx="798471" cy="798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95F8F-ADD1-4B15-A438-F4BECBBBDD13}">
      <dsp:nvSpPr>
        <dsp:cNvPr id="0" name=""/>
        <dsp:cNvSpPr/>
      </dsp:nvSpPr>
      <dsp:spPr>
        <a:xfrm>
          <a:off x="495342" y="3982482"/>
          <a:ext cx="7676851" cy="739078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02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2400" b="1" kern="1200" dirty="0">
              <a:solidFill>
                <a:srgbClr val="002060"/>
              </a:solidFill>
              <a:latin typeface="Franklin Gothic Book" panose="020B0503020102020204" pitchFamily="34" charset="0"/>
            </a:rPr>
            <a:t>Tener experiencia y amplio conocimiento en el área de competencia del cargo.. </a:t>
          </a:r>
        </a:p>
      </dsp:txBody>
      <dsp:txXfrm>
        <a:off x="495342" y="3982482"/>
        <a:ext cx="7676851" cy="739078"/>
      </dsp:txXfrm>
    </dsp:sp>
    <dsp:sp modelId="{84AC820E-DD22-4BA0-A129-222CDA02386A}">
      <dsp:nvSpPr>
        <dsp:cNvPr id="0" name=""/>
        <dsp:cNvSpPr/>
      </dsp:nvSpPr>
      <dsp:spPr>
        <a:xfrm>
          <a:off x="68382" y="3895789"/>
          <a:ext cx="798471" cy="798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9D571-B68C-4CF1-8F84-2A7E17D5A991}">
      <dsp:nvSpPr>
        <dsp:cNvPr id="0" name=""/>
        <dsp:cNvSpPr/>
      </dsp:nvSpPr>
      <dsp:spPr>
        <a:xfrm>
          <a:off x="-5776157" y="-884076"/>
          <a:ext cx="6876735" cy="6876735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E65C4-D3F6-4718-B946-F7841B695077}">
      <dsp:nvSpPr>
        <dsp:cNvPr id="0" name=""/>
        <dsp:cNvSpPr/>
      </dsp:nvSpPr>
      <dsp:spPr>
        <a:xfrm>
          <a:off x="576083" y="275255"/>
          <a:ext cx="7581831" cy="1020889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81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2400" b="1" kern="1200" dirty="0">
              <a:solidFill>
                <a:srgbClr val="002060"/>
              </a:solidFill>
              <a:latin typeface="Franklin Gothic Book" panose="020B0503020102020204" pitchFamily="34" charset="0"/>
            </a:rPr>
            <a:t>En el caso de Instituciones Especializadas, el candidato deberá tener al menos cinco (5) años de experiencia laboral en la materia. </a:t>
          </a:r>
        </a:p>
      </dsp:txBody>
      <dsp:txXfrm>
        <a:off x="576083" y="275255"/>
        <a:ext cx="7581831" cy="1020889"/>
      </dsp:txXfrm>
    </dsp:sp>
    <dsp:sp modelId="{4B3A07EB-70B0-468D-9FBF-6C570435FDD5}">
      <dsp:nvSpPr>
        <dsp:cNvPr id="0" name=""/>
        <dsp:cNvSpPr/>
      </dsp:nvSpPr>
      <dsp:spPr>
        <a:xfrm>
          <a:off x="84893" y="294509"/>
          <a:ext cx="982380" cy="982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2DDB1-8AE7-49DD-9BC3-107A5E50E371}">
      <dsp:nvSpPr>
        <dsp:cNvPr id="0" name=""/>
        <dsp:cNvSpPr/>
      </dsp:nvSpPr>
      <dsp:spPr>
        <a:xfrm>
          <a:off x="1098329" y="1546310"/>
          <a:ext cx="7131254" cy="90195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81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2400" b="1" kern="1200" dirty="0">
              <a:solidFill>
                <a:srgbClr val="002060"/>
              </a:solidFill>
              <a:latin typeface="Franklin Gothic Book" panose="020B0503020102020204" pitchFamily="34" charset="0"/>
            </a:rPr>
            <a:t>De reconocida solvencia moral. </a:t>
          </a:r>
        </a:p>
      </dsp:txBody>
      <dsp:txXfrm>
        <a:off x="1098329" y="1546310"/>
        <a:ext cx="7131254" cy="901958"/>
      </dsp:txXfrm>
    </dsp:sp>
    <dsp:sp modelId="{801637F8-797D-4051-959A-659730F25FA9}">
      <dsp:nvSpPr>
        <dsp:cNvPr id="0" name=""/>
        <dsp:cNvSpPr/>
      </dsp:nvSpPr>
      <dsp:spPr>
        <a:xfrm>
          <a:off x="488227" y="1465888"/>
          <a:ext cx="982380" cy="982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CEF06-C3C2-48EB-9807-0D809E2EEB5C}">
      <dsp:nvSpPr>
        <dsp:cNvPr id="0" name=""/>
        <dsp:cNvSpPr/>
      </dsp:nvSpPr>
      <dsp:spPr>
        <a:xfrm>
          <a:off x="1026660" y="2592286"/>
          <a:ext cx="7131254" cy="1103071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81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2200" b="1" kern="1200" dirty="0">
              <a:solidFill>
                <a:srgbClr val="002060"/>
              </a:solidFill>
              <a:latin typeface="Franklin Gothic Book" panose="020B0503020102020204" pitchFamily="34" charset="0"/>
            </a:rPr>
            <a:t>No haber sido condenado por delito en sentencia firme por un tribunal penal competente, de cualquier Estado miembro. </a:t>
          </a:r>
          <a:endParaRPr lang="x-none" sz="2200" kern="1200" dirty="0"/>
        </a:p>
      </dsp:txBody>
      <dsp:txXfrm>
        <a:off x="1026660" y="2592286"/>
        <a:ext cx="7131254" cy="1103071"/>
      </dsp:txXfrm>
    </dsp:sp>
    <dsp:sp modelId="{776CCE94-0683-4C8A-94FC-211F85962B9B}">
      <dsp:nvSpPr>
        <dsp:cNvPr id="0" name=""/>
        <dsp:cNvSpPr/>
      </dsp:nvSpPr>
      <dsp:spPr>
        <a:xfrm>
          <a:off x="535470" y="2652631"/>
          <a:ext cx="982380" cy="982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153B28-62A4-436F-995B-CAD4DB6B5965}">
      <dsp:nvSpPr>
        <dsp:cNvPr id="0" name=""/>
        <dsp:cNvSpPr/>
      </dsp:nvSpPr>
      <dsp:spPr>
        <a:xfrm>
          <a:off x="576083" y="3929930"/>
          <a:ext cx="7581831" cy="785904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81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MX" sz="2400" b="1" kern="1200" dirty="0">
              <a:solidFill>
                <a:srgbClr val="002060"/>
              </a:solidFill>
              <a:latin typeface="Franklin Gothic Book" panose="020B0503020102020204" pitchFamily="34" charset="0"/>
            </a:rPr>
            <a:t>Hablar los idiomas oficiales de los Estados Miembros. </a:t>
          </a:r>
          <a:endParaRPr lang="x-none" sz="2400" b="1" kern="1200" dirty="0">
            <a:solidFill>
              <a:srgbClr val="002060"/>
            </a:solidFill>
            <a:latin typeface="Franklin Gothic Book" panose="020B0503020102020204" pitchFamily="34" charset="0"/>
          </a:endParaRPr>
        </a:p>
      </dsp:txBody>
      <dsp:txXfrm>
        <a:off x="576083" y="3929930"/>
        <a:ext cx="7581831" cy="785904"/>
      </dsp:txXfrm>
    </dsp:sp>
    <dsp:sp modelId="{D4A30AB2-7CCA-4890-8062-013955BAFC87}">
      <dsp:nvSpPr>
        <dsp:cNvPr id="0" name=""/>
        <dsp:cNvSpPr/>
      </dsp:nvSpPr>
      <dsp:spPr>
        <a:xfrm>
          <a:off x="56188" y="3754723"/>
          <a:ext cx="982380" cy="982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D9457-8DB8-4ADE-8F3D-CBD8CA877A7F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5D72B-C0DD-4BBB-B61D-540D76A7F4A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99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76701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4358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37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987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04363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7066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442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16545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098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D72B-C0DD-4BBB-B61D-540D76A7F4A7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024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7481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246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760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866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415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109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0513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0844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152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859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222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15CC3-4155-4282-8B7E-F52C4548E094}" type="datetimeFigureOut">
              <a:rPr lang="es-SV" smtClean="0"/>
              <a:t>14/4/2021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43381-408E-4C9C-AF46-AA3B68A7614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2827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FDBA72F4-8EFE-4EDB-8D7A-800A71951C12}"/>
              </a:ext>
            </a:extLst>
          </p:cNvPr>
          <p:cNvSpPr/>
          <p:nvPr/>
        </p:nvSpPr>
        <p:spPr>
          <a:xfrm>
            <a:off x="0" y="2130425"/>
            <a:ext cx="9140687" cy="216267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476747"/>
            <a:ext cx="7772400" cy="1470025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</a:rPr>
              <a:t>PROCESO PARA ELECCIÓN DE TITULAR SECRETARIA TÉCNICA</a:t>
            </a:r>
            <a:endParaRPr lang="es-SV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69943" y="4468583"/>
            <a:ext cx="6400800" cy="1470026"/>
          </a:xfrm>
        </p:spPr>
        <p:txBody>
          <a:bodyPr>
            <a:normAutofit/>
          </a:bodyPr>
          <a:lstStyle/>
          <a:p>
            <a:r>
              <a:rPr lang="es-SV" sz="4800" b="1" dirty="0">
                <a:solidFill>
                  <a:srgbClr val="00682F"/>
                </a:solidFill>
              </a:rPr>
              <a:t>COMMCA/SICA</a:t>
            </a:r>
          </a:p>
        </p:txBody>
      </p:sp>
      <p:grpSp>
        <p:nvGrpSpPr>
          <p:cNvPr id="8" name="7 Grupo"/>
          <p:cNvGrpSpPr/>
          <p:nvPr/>
        </p:nvGrpSpPr>
        <p:grpSpPr>
          <a:xfrm>
            <a:off x="-39825" y="250662"/>
            <a:ext cx="9183825" cy="6636860"/>
            <a:chOff x="0" y="714929"/>
            <a:chExt cx="9183825" cy="6170455"/>
          </a:xfrm>
        </p:grpSpPr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>
              <a:off x="0" y="6325142"/>
              <a:ext cx="9180512" cy="560242"/>
            </a:xfrm>
            <a:prstGeom prst="rect">
              <a:avLst/>
            </a:prstGeom>
          </p:spPr>
        </p:pic>
        <p:pic>
          <p:nvPicPr>
            <p:cNvPr id="7" name="6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4415881" y="714929"/>
              <a:ext cx="4767944" cy="1121229"/>
            </a:xfrm>
            <a:prstGeom prst="rect">
              <a:avLst/>
            </a:prstGeom>
          </p:spPr>
        </p:pic>
      </p:grpSp>
      <p:pic>
        <p:nvPicPr>
          <p:cNvPr id="4" name="Imagen 3">
            <a:extLst>
              <a:ext uri="{FF2B5EF4-FFF2-40B4-BE49-F238E27FC236}">
                <a16:creationId xmlns:a16="http://schemas.microsoft.com/office/drawing/2014/main" id="{4B153466-ADA7-40DC-A683-D65A04BE4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623" y="368949"/>
            <a:ext cx="2165809" cy="98487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002AB75-845F-4F53-B35D-F657A068D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09" y="249330"/>
            <a:ext cx="1728814" cy="120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77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48FE30F-F7D2-47A8-A79F-30486997E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79" y="20678"/>
            <a:ext cx="8280921" cy="903661"/>
          </a:xfrm>
        </p:spPr>
        <p:txBody>
          <a:bodyPr>
            <a:noAutofit/>
          </a:bodyPr>
          <a:lstStyle/>
          <a:p>
            <a:pPr algn="l"/>
            <a:br>
              <a:rPr lang="es-SV" sz="4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SV" sz="35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ELECCIÓN TITULAR STMCOMMCA</a:t>
            </a:r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622543-AF76-43CF-98A9-D06203633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87" y="1907110"/>
            <a:ext cx="8666313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>
                <a:solidFill>
                  <a:srgbClr val="002060"/>
                </a:solidFill>
              </a:rPr>
              <a:t>1.PRIMER PASO: NOTIFICACIÓN </a:t>
            </a:r>
          </a:p>
          <a:p>
            <a:pPr marL="271463" indent="-271463">
              <a:buNone/>
            </a:pPr>
            <a:r>
              <a:rPr lang="es-MX" dirty="0"/>
              <a:t>	</a:t>
            </a:r>
            <a:r>
              <a:rPr lang="es-MX" b="1" dirty="0"/>
              <a:t>La SG-SICA notificará al Consejo de Ministros del ramo o ente responsable correspondiente, la expiración del mandato del titular.</a:t>
            </a:r>
          </a:p>
          <a:p>
            <a:pPr marL="271463" indent="-271463">
              <a:buNone/>
            </a:pPr>
            <a:r>
              <a:rPr lang="es-MX" b="1" dirty="0">
                <a:solidFill>
                  <a:srgbClr val="002060"/>
                </a:solidFill>
              </a:rPr>
              <a:t>2. SEGUNDO PASO: : PAIS DESIGNADO </a:t>
            </a:r>
          </a:p>
          <a:p>
            <a:pPr marL="271463" indent="-271463">
              <a:buNone/>
            </a:pPr>
            <a:r>
              <a:rPr lang="es-MX" b="1" dirty="0"/>
              <a:t>	 El COMMCA notificara a la SG-SICA, el país al que le corresponderá ejercer la titularidad de la institución regional de que se trata</a:t>
            </a:r>
          </a:p>
          <a:p>
            <a:pPr marL="0" indent="0">
              <a:buNone/>
            </a:pP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31E67ED-4EF3-49EA-88F9-3D37F161C3A6}"/>
              </a:ext>
            </a:extLst>
          </p:cNvPr>
          <p:cNvSpPr/>
          <p:nvPr/>
        </p:nvSpPr>
        <p:spPr>
          <a:xfrm>
            <a:off x="632430" y="940381"/>
            <a:ext cx="8280921" cy="87157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800" b="1" dirty="0">
              <a:solidFill>
                <a:srgbClr val="00B050"/>
              </a:solidFill>
            </a:endParaRPr>
          </a:p>
          <a:p>
            <a:pPr algn="ctr"/>
            <a:r>
              <a:rPr lang="es-MX" sz="2800" b="1" dirty="0">
                <a:solidFill>
                  <a:srgbClr val="00682F"/>
                </a:solidFill>
              </a:rPr>
              <a:t>REGLAMENTO RELATIVO A LA ELECCIÓN DE LOS TITULARES </a:t>
            </a:r>
          </a:p>
          <a:p>
            <a:pPr algn="ctr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360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34921-148D-4146-9006-ADA9DB8CC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038" y="222586"/>
            <a:ext cx="8229600" cy="85433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sz="3600" b="1" dirty="0">
                <a:solidFill>
                  <a:srgbClr val="002060"/>
                </a:solidFill>
              </a:rPr>
              <a:t>3. TERCER PASO:</a:t>
            </a:r>
          </a:p>
          <a:p>
            <a:pPr marL="0" indent="0" algn="ctr">
              <a:buNone/>
            </a:pPr>
            <a:r>
              <a:rPr lang="es-MX" b="1" dirty="0">
                <a:solidFill>
                  <a:srgbClr val="00682F"/>
                </a:solidFill>
              </a:rPr>
              <a:t>Artículo 6: DEL PERFIL BASICO DE REQUISITOS DE LAS CANDIDATAS 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endParaRPr lang="es-ES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203C23A-AE29-486B-903A-3F3D2AC5BE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5707535"/>
              </p:ext>
            </p:extLst>
          </p:nvPr>
        </p:nvGraphicFramePr>
        <p:xfrm>
          <a:off x="627384" y="980729"/>
          <a:ext cx="8229600" cy="5108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4 CuadroTexto">
            <a:extLst>
              <a:ext uri="{FF2B5EF4-FFF2-40B4-BE49-F238E27FC236}">
                <a16:creationId xmlns:a16="http://schemas.microsoft.com/office/drawing/2014/main" id="{A0692F06-D743-43FE-A983-3E7751DE4FB4}"/>
              </a:ext>
            </a:extLst>
          </p:cNvPr>
          <p:cNvSpPr txBox="1"/>
          <p:nvPr/>
        </p:nvSpPr>
        <p:spPr>
          <a:xfrm>
            <a:off x="1245695" y="2012437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s-SV" sz="54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152CDD28-F3EB-42F0-84B2-53F194498D5F}"/>
              </a:ext>
            </a:extLst>
          </p:cNvPr>
          <p:cNvSpPr txBox="1"/>
          <p:nvPr/>
        </p:nvSpPr>
        <p:spPr>
          <a:xfrm>
            <a:off x="827584" y="112474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s-SV" sz="54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475AFA56-0080-4312-8CAE-6D6B89CE09D7}"/>
              </a:ext>
            </a:extLst>
          </p:cNvPr>
          <p:cNvSpPr txBox="1"/>
          <p:nvPr/>
        </p:nvSpPr>
        <p:spPr>
          <a:xfrm>
            <a:off x="1424992" y="2839576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s-SV" sz="54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4 CuadroTexto">
            <a:extLst>
              <a:ext uri="{FF2B5EF4-FFF2-40B4-BE49-F238E27FC236}">
                <a16:creationId xmlns:a16="http://schemas.microsoft.com/office/drawing/2014/main" id="{1C9A8497-FFEE-4F4B-B29B-400913B05751}"/>
              </a:ext>
            </a:extLst>
          </p:cNvPr>
          <p:cNvSpPr txBox="1"/>
          <p:nvPr/>
        </p:nvSpPr>
        <p:spPr>
          <a:xfrm>
            <a:off x="1208242" y="3871284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s-SV" sz="54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CuadroTexto">
            <a:extLst>
              <a:ext uri="{FF2B5EF4-FFF2-40B4-BE49-F238E27FC236}">
                <a16:creationId xmlns:a16="http://schemas.microsoft.com/office/drawing/2014/main" id="{E3EB3E1B-7DEC-49DA-90A5-E07E566FB63F}"/>
              </a:ext>
            </a:extLst>
          </p:cNvPr>
          <p:cNvSpPr txBox="1"/>
          <p:nvPr/>
        </p:nvSpPr>
        <p:spPr>
          <a:xfrm>
            <a:off x="836443" y="4806801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s-SV" sz="54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3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22FF6957-311C-4AA4-ABDA-16AD75D79B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292012"/>
              </p:ext>
            </p:extLst>
          </p:nvPr>
        </p:nvGraphicFramePr>
        <p:xfrm>
          <a:off x="627384" y="980729"/>
          <a:ext cx="8229600" cy="5108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A9A8239D-094D-43EF-91A5-060F670D0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038" y="222586"/>
            <a:ext cx="8229600" cy="85433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002060"/>
                </a:solidFill>
              </a:rPr>
              <a:t>3. TERCER PASO:</a:t>
            </a:r>
          </a:p>
          <a:p>
            <a:pPr marL="0" indent="0" algn="ctr">
              <a:buNone/>
            </a:pPr>
            <a:r>
              <a:rPr lang="es-MX" b="1" dirty="0">
                <a:solidFill>
                  <a:srgbClr val="00682F"/>
                </a:solidFill>
              </a:rPr>
              <a:t>Artículo 6: DEL PERFIL BASICO DE REQUISITOS DE LAS CANDIDATAS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endParaRPr lang="es-ES" b="1" dirty="0"/>
          </a:p>
        </p:txBody>
      </p:sp>
      <p:sp>
        <p:nvSpPr>
          <p:cNvPr id="10" name="4 CuadroTexto">
            <a:extLst>
              <a:ext uri="{FF2B5EF4-FFF2-40B4-BE49-F238E27FC236}">
                <a16:creationId xmlns:a16="http://schemas.microsoft.com/office/drawing/2014/main" id="{B8B34463-2F2E-498A-99B2-CFF362D5EC2F}"/>
              </a:ext>
            </a:extLst>
          </p:cNvPr>
          <p:cNvSpPr txBox="1"/>
          <p:nvPr/>
        </p:nvSpPr>
        <p:spPr>
          <a:xfrm>
            <a:off x="827584" y="1124744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s-SV" sz="54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CuadroTexto">
            <a:extLst>
              <a:ext uri="{FF2B5EF4-FFF2-40B4-BE49-F238E27FC236}">
                <a16:creationId xmlns:a16="http://schemas.microsoft.com/office/drawing/2014/main" id="{039A127D-1E7D-4F2A-A5DE-C05E3F35E244}"/>
              </a:ext>
            </a:extLst>
          </p:cNvPr>
          <p:cNvSpPr txBox="1"/>
          <p:nvPr/>
        </p:nvSpPr>
        <p:spPr>
          <a:xfrm>
            <a:off x="1259632" y="2505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SV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12" name="4 CuadroTexto">
            <a:extLst>
              <a:ext uri="{FF2B5EF4-FFF2-40B4-BE49-F238E27FC236}">
                <a16:creationId xmlns:a16="http://schemas.microsoft.com/office/drawing/2014/main" id="{8471993F-8F22-4010-9BC1-1B3D9BC601D9}"/>
              </a:ext>
            </a:extLst>
          </p:cNvPr>
          <p:cNvSpPr txBox="1"/>
          <p:nvPr/>
        </p:nvSpPr>
        <p:spPr>
          <a:xfrm>
            <a:off x="1490465" y="3642201"/>
            <a:ext cx="338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s-SV" sz="54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4 CuadroTexto">
            <a:extLst>
              <a:ext uri="{FF2B5EF4-FFF2-40B4-BE49-F238E27FC236}">
                <a16:creationId xmlns:a16="http://schemas.microsoft.com/office/drawing/2014/main" id="{523E4DA1-F3BA-41D3-83E3-0B5E2E4731AB}"/>
              </a:ext>
            </a:extLst>
          </p:cNvPr>
          <p:cNvSpPr txBox="1"/>
          <p:nvPr/>
        </p:nvSpPr>
        <p:spPr>
          <a:xfrm>
            <a:off x="1022702" y="4778733"/>
            <a:ext cx="338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es-SV" sz="54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51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72EEB-84C0-452E-B8BC-E8EAD8283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736" y="394104"/>
            <a:ext cx="7966248" cy="60095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sz="36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CUARTO PASO:</a:t>
            </a:r>
          </a:p>
          <a:p>
            <a:pPr marL="514350" indent="-514350">
              <a:buAutoNum type="arabicPeriod" startAt="4"/>
            </a:pPr>
            <a:r>
              <a:rPr lang="es-MX" sz="3600" b="1" dirty="0">
                <a:solidFill>
                  <a:srgbClr val="00682F"/>
                </a:solidFill>
                <a:latin typeface="Franklin Gothic Book" panose="020B0503020102020204" pitchFamily="34" charset="0"/>
              </a:rPr>
              <a:t>Artículo 7: NOTA DE PRESENTACIÓN </a:t>
            </a:r>
          </a:p>
          <a:p>
            <a:pPr marL="0" indent="0">
              <a:buNone/>
            </a:pPr>
            <a:r>
              <a:rPr lang="es-MX" sz="3600" b="1" dirty="0">
                <a:latin typeface="Franklin Gothic Book" panose="020B0503020102020204" pitchFamily="34" charset="0"/>
              </a:rPr>
              <a:t>Estado proponente oficializará, por presentación de la terna mediante nota dirigida a la SG-SICA.</a:t>
            </a:r>
          </a:p>
          <a:p>
            <a:pPr marL="0" indent="0">
              <a:buNone/>
            </a:pPr>
            <a:endParaRPr lang="es-MX" sz="36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s-MX" sz="36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QUINTO PASO:</a:t>
            </a:r>
          </a:p>
          <a:p>
            <a:pPr marL="514350" indent="-514350">
              <a:buAutoNum type="arabicPeriod" startAt="5"/>
            </a:pPr>
            <a:r>
              <a:rPr lang="es-MX" sz="3600" b="1" dirty="0">
                <a:solidFill>
                  <a:srgbClr val="00682F"/>
                </a:solidFill>
                <a:latin typeface="Franklin Gothic Book" panose="020B0503020102020204" pitchFamily="34" charset="0"/>
              </a:rPr>
              <a:t>Artículo 8: REENVÍO DE NOTA</a:t>
            </a:r>
          </a:p>
          <a:p>
            <a:pPr marL="0" indent="0">
              <a:buNone/>
            </a:pPr>
            <a:r>
              <a:rPr lang="es-MX" sz="3600" b="1" dirty="0">
                <a:latin typeface="Franklin Gothic Book" panose="020B0503020102020204" pitchFamily="34" charset="0"/>
              </a:rPr>
              <a:t>La SG-SICA hará del conocimiento del Comité Ejecutivo, la presentación de la terna y los documentos presentados.</a:t>
            </a:r>
          </a:p>
          <a:p>
            <a:pPr marL="0" indent="0">
              <a:buNone/>
            </a:pPr>
            <a:r>
              <a:rPr lang="es-MX" b="1" dirty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14905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566DAB-FBBB-4DE3-8B17-D9CF4E54C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2" y="132245"/>
            <a:ext cx="8070576" cy="6009531"/>
          </a:xfrm>
        </p:spPr>
        <p:txBody>
          <a:bodyPr/>
          <a:lstStyle/>
          <a:p>
            <a:pPr marL="457200" lvl="1" indent="0" algn="ctr">
              <a:buNone/>
            </a:pPr>
            <a:r>
              <a:rPr lang="x-none" sz="40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SEXTO PASO:</a:t>
            </a:r>
          </a:p>
          <a:p>
            <a:pPr marL="0" indent="0" algn="ctr">
              <a:buNone/>
            </a:pPr>
            <a:r>
              <a:rPr lang="es-MX" sz="3600" b="1" dirty="0">
                <a:solidFill>
                  <a:srgbClr val="00682F"/>
                </a:solidFill>
                <a:latin typeface="Franklin Gothic Book" panose="020B0503020102020204" pitchFamily="34" charset="0"/>
              </a:rPr>
              <a:t>6.	Artículo 9: PRESENTACIÓN DE 	CANDIDATOS</a:t>
            </a:r>
          </a:p>
          <a:p>
            <a:pPr marL="0" indent="0" algn="ctr">
              <a:buNone/>
            </a:pPr>
            <a:r>
              <a:rPr lang="es-MX" sz="3600" b="1" dirty="0">
                <a:latin typeface="Franklin Gothic Book" panose="020B0503020102020204" pitchFamily="34" charset="0"/>
              </a:rPr>
              <a:t>El CE revisa la terna de candidatos con su documentación conforme lo establecido en el artículo 6 del Reglamento, lo devuelve a la  SG-SICA para que lo someta a decisión del Consejo de Ministros o ente responsable de la elección.</a:t>
            </a:r>
          </a:p>
          <a:p>
            <a:pPr marL="0" indent="0"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295962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B2099B-61CA-4013-A0BC-842DBFAAE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x-none" sz="48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SÉPTIMO PASO:</a:t>
            </a:r>
          </a:p>
          <a:p>
            <a:pPr marL="0" indent="0" algn="ctr">
              <a:buNone/>
            </a:pPr>
            <a:r>
              <a:rPr lang="es-MX" sz="3600" dirty="0">
                <a:latin typeface="Franklin Gothic Book" panose="020B0503020102020204" pitchFamily="34" charset="0"/>
              </a:rPr>
              <a:t>Se remite la comunicación a la STM-COMMCA para que esta pueda ser elevada entonces a las Ministras COMMCA, y las ministras </a:t>
            </a:r>
            <a:r>
              <a:rPr lang="es-MX" sz="3600" b="1" dirty="0">
                <a:solidFill>
                  <a:srgbClr val="00682F"/>
                </a:solidFill>
                <a:latin typeface="Franklin Gothic Book" panose="020B0503020102020204" pitchFamily="34" charset="0"/>
              </a:rPr>
              <a:t>COMMCA tienen la potestad de establecer sus propios mecanismos internos de evaluación (entrevistas, petición de atestados, entre otros) cualesquier otro que juzgue pertinente para garantizar </a:t>
            </a:r>
            <a:r>
              <a:rPr lang="es-MX" sz="3600" dirty="0">
                <a:latin typeface="Franklin Gothic Book" panose="020B0503020102020204" pitchFamily="34" charset="0"/>
              </a:rPr>
              <a:t>una adecuada, transparente, eficaz y eficiente  elección de titular. </a:t>
            </a:r>
            <a:endParaRPr lang="es-ES" sz="36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50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8423849-D96A-4D10-8448-71171041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44" y="386094"/>
            <a:ext cx="8229600" cy="1143000"/>
          </a:xfrm>
        </p:spPr>
        <p:txBody>
          <a:bodyPr/>
          <a:lstStyle/>
          <a:p>
            <a:r>
              <a:rPr lang="x-none" b="1" dirty="0">
                <a:solidFill>
                  <a:schemeClr val="accent1">
                    <a:lumMod val="75000"/>
                  </a:schemeClr>
                </a:solidFill>
              </a:rPr>
              <a:t>PROCEDIMIENTO COMMCA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0EA637-9065-41C0-B327-4534DD0E0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39" y="2557308"/>
            <a:ext cx="4344361" cy="36040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800" dirty="0">
                <a:latin typeface="Franklin Gothic Book" panose="020B0503020102020204" pitchFamily="34" charset="0"/>
              </a:rPr>
              <a:t>Diseñar y aprobar por las Ministras COMMCA un mecanismo o instrumento para evaluación objetiva de los conocimientos, habilidades, capacidades y competencias requeridas de las candidatas;</a:t>
            </a:r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38AEA04D-864B-43C1-B1AE-A7646BCDE4AA}"/>
              </a:ext>
            </a:extLst>
          </p:cNvPr>
          <p:cNvSpPr txBox="1"/>
          <p:nvPr/>
        </p:nvSpPr>
        <p:spPr>
          <a:xfrm>
            <a:off x="1993297" y="1400334"/>
            <a:ext cx="813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72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s-SV" sz="72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4 CuadroTexto">
            <a:extLst>
              <a:ext uri="{FF2B5EF4-FFF2-40B4-BE49-F238E27FC236}">
                <a16:creationId xmlns:a16="http://schemas.microsoft.com/office/drawing/2014/main" id="{2FA62910-60A9-4D47-9060-039C169F9866}"/>
              </a:ext>
            </a:extLst>
          </p:cNvPr>
          <p:cNvSpPr txBox="1"/>
          <p:nvPr/>
        </p:nvSpPr>
        <p:spPr>
          <a:xfrm>
            <a:off x="6516216" y="1344204"/>
            <a:ext cx="813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72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s-SV" sz="72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6584480-0F76-4856-B268-6999676F2A07}"/>
              </a:ext>
            </a:extLst>
          </p:cNvPr>
          <p:cNvSpPr txBox="1"/>
          <p:nvPr/>
        </p:nvSpPr>
        <p:spPr>
          <a:xfrm>
            <a:off x="4853208" y="2542736"/>
            <a:ext cx="406315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latin typeface="Franklin Gothic Book" panose="020B0503020102020204" pitchFamily="34" charset="0"/>
              </a:rPr>
              <a:t>El mecanismo de evaluación contendrá una guía de evaluación para ponderar objetivamente  el desempeño de las candidatas para el puesto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ABB2F06-885B-4442-9F57-172354FDFBF7}"/>
              </a:ext>
            </a:extLst>
          </p:cNvPr>
          <p:cNvSpPr/>
          <p:nvPr/>
        </p:nvSpPr>
        <p:spPr>
          <a:xfrm flipH="1">
            <a:off x="4615337" y="1529094"/>
            <a:ext cx="74408" cy="50682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3541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1B107-7B6C-4E6E-B7A9-AEC158551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672802"/>
            <a:ext cx="735516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>
                <a:latin typeface="Franklin Gothic Book" panose="020B0503020102020204" pitchFamily="34" charset="0"/>
              </a:rPr>
              <a:t>Formular y aplicar una guía de entrevistas adicionales que permita a las Ministras verificar la coherencia entre lo escrito sobre competencias y los conocimientos sustentados y su desenvolvimiento en lo profesional y político;</a:t>
            </a:r>
          </a:p>
          <a:p>
            <a:pPr marL="0" indent="0">
              <a:buNone/>
            </a:pPr>
            <a:endParaRPr lang="es-MX" dirty="0"/>
          </a:p>
          <a:p>
            <a:pPr marL="514350" indent="-514350">
              <a:buAutoNum type="arabicParenR" startAt="3"/>
            </a:pPr>
            <a:endParaRPr lang="es-ES" dirty="0"/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13116182-55F8-40F4-9E48-4C3440266F04}"/>
              </a:ext>
            </a:extLst>
          </p:cNvPr>
          <p:cNvSpPr txBox="1"/>
          <p:nvPr/>
        </p:nvSpPr>
        <p:spPr>
          <a:xfrm>
            <a:off x="323528" y="836712"/>
            <a:ext cx="813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72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s-SV" sz="72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328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A29C22-AE67-40CC-AF58-7B5F8930F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100" y="574782"/>
            <a:ext cx="8507288" cy="554461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x-none" sz="36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OCTAVO PASO:</a:t>
            </a:r>
          </a:p>
          <a:p>
            <a:pPr marL="0" indent="0" algn="ctr">
              <a:buNone/>
            </a:pPr>
            <a:r>
              <a:rPr lang="x-none" sz="36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ELECCIÓN </a:t>
            </a:r>
          </a:p>
          <a:p>
            <a:pPr marL="0" indent="0" algn="ctr">
              <a:buNone/>
            </a:pPr>
            <a:r>
              <a:rPr lang="es-MX" b="1" dirty="0">
                <a:latin typeface="Franklin Gothic Book" panose="020B0503020102020204" pitchFamily="34" charset="0"/>
              </a:rPr>
              <a:t>La decisión sobre la elección se adoptará por consenso, de conformidad con los principios fundamentales contenidos en el artículo 6. </a:t>
            </a:r>
          </a:p>
          <a:p>
            <a:pPr marL="0" indent="0" algn="ctr">
              <a:buNone/>
            </a:pPr>
            <a:r>
              <a:rPr lang="es-MX" b="1" dirty="0">
                <a:latin typeface="Franklin Gothic Book" panose="020B0503020102020204" pitchFamily="34" charset="0"/>
              </a:rPr>
              <a:t>Una vez realizada la elección, se emitirá el acuerdo de nombramiento respectivo. El nombramiento se notificará a la Presidencia del Comité Ejecutivo y a la SG-SICA, dentro de los diez (10) días posteriores a la decisión, para los fines establecidos en 	el artículo 13 del Reglamento. </a:t>
            </a:r>
            <a:endParaRPr lang="es-ES" b="1" dirty="0">
              <a:latin typeface="Franklin Gothic Book" panose="020B0503020102020204" pitchFamily="34" charset="0"/>
            </a:endParaRPr>
          </a:p>
        </p:txBody>
      </p:sp>
      <p:grpSp>
        <p:nvGrpSpPr>
          <p:cNvPr id="8" name="5 Grupo">
            <a:extLst>
              <a:ext uri="{FF2B5EF4-FFF2-40B4-BE49-F238E27FC236}">
                <a16:creationId xmlns:a16="http://schemas.microsoft.com/office/drawing/2014/main" id="{56E5D340-F739-44D3-913A-3024A58F093F}"/>
              </a:ext>
            </a:extLst>
          </p:cNvPr>
          <p:cNvGrpSpPr/>
          <p:nvPr/>
        </p:nvGrpSpPr>
        <p:grpSpPr>
          <a:xfrm>
            <a:off x="0" y="184656"/>
            <a:ext cx="9180512" cy="6700728"/>
            <a:chOff x="0" y="184656"/>
            <a:chExt cx="9180512" cy="6700728"/>
          </a:xfrm>
        </p:grpSpPr>
        <p:pic>
          <p:nvPicPr>
            <p:cNvPr id="9" name="3 Imagen">
              <a:extLst>
                <a:ext uri="{FF2B5EF4-FFF2-40B4-BE49-F238E27FC236}">
                  <a16:creationId xmlns:a16="http://schemas.microsoft.com/office/drawing/2014/main" id="{B630704E-1CBD-4E7F-A340-FB49573141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>
              <a:off x="0" y="6325142"/>
              <a:ext cx="9180512" cy="560242"/>
            </a:xfrm>
            <a:prstGeom prst="rect">
              <a:avLst/>
            </a:prstGeom>
          </p:spPr>
        </p:pic>
        <p:pic>
          <p:nvPicPr>
            <p:cNvPr id="10" name="4 Imagen">
              <a:extLst>
                <a:ext uri="{FF2B5EF4-FFF2-40B4-BE49-F238E27FC236}">
                  <a16:creationId xmlns:a16="http://schemas.microsoft.com/office/drawing/2014/main" id="{DB102E09-6E86-44B5-AD12-74BC5EA608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184656"/>
              <a:ext cx="2772816" cy="6520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2622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B5330-6EE3-493F-A0EF-6E4F1AF8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9225"/>
            <a:ext cx="8229600" cy="32919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dirty="0">
                <a:latin typeface="Franklin Gothic Book" panose="020B0503020102020204" pitchFamily="34" charset="0"/>
              </a:rPr>
              <a:t>Si ninguno de los candidatos reúne los requisitos establecidos, el Consejo de Ministros del ramo o ente responsable correspondiente declarará desierto el proceso de elección, en tal caso, el país designado deberá proceder de forma inmediata a oficializar una nueva terna. </a:t>
            </a:r>
            <a:endParaRPr lang="es-MX" b="1" dirty="0">
              <a:solidFill>
                <a:srgbClr val="00B05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30131374-C444-4786-A7FE-00326F6971D4}"/>
              </a:ext>
            </a:extLst>
          </p:cNvPr>
          <p:cNvSpPr/>
          <p:nvPr/>
        </p:nvSpPr>
        <p:spPr>
          <a:xfrm>
            <a:off x="329734" y="5086456"/>
            <a:ext cx="8496944" cy="8257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Artículo 12: NOMBRAMIENTO INTERINO </a:t>
            </a:r>
            <a:endParaRPr lang="es-ES" sz="3200" b="1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D42AD1BB-4386-4B85-BFA5-D15292CBFDBB}"/>
              </a:ext>
            </a:extLst>
          </p:cNvPr>
          <p:cNvSpPr/>
          <p:nvPr/>
        </p:nvSpPr>
        <p:spPr>
          <a:xfrm>
            <a:off x="305272" y="678148"/>
            <a:ext cx="8496944" cy="8257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Artículo 11: PROCESO DESIERTO</a:t>
            </a:r>
          </a:p>
        </p:txBody>
      </p:sp>
    </p:spTree>
    <p:extLst>
      <p:ext uri="{BB962C8B-B14F-4D97-AF65-F5344CB8AC3E}">
        <p14:creationId xmlns:p14="http://schemas.microsoft.com/office/powerpoint/2010/main" val="182190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0" y="184656"/>
            <a:ext cx="9180512" cy="6700728"/>
            <a:chOff x="0" y="184656"/>
            <a:chExt cx="9180512" cy="6700728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>
              <a:off x="0" y="6325142"/>
              <a:ext cx="9180512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184656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351E8E5-E9D1-40F6-BF19-F034A157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456" y="552956"/>
            <a:ext cx="8229600" cy="1143000"/>
          </a:xfrm>
        </p:spPr>
        <p:txBody>
          <a:bodyPr/>
          <a:lstStyle/>
          <a:p>
            <a:r>
              <a:rPr lang="x-none" b="1" dirty="0">
                <a:solidFill>
                  <a:schemeClr val="accent1">
                    <a:lumMod val="75000"/>
                  </a:schemeClr>
                </a:solidFill>
              </a:rPr>
              <a:t>PRESENTACIÓN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C5A991-4FD1-4A8E-AEC2-D8C094AC6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7068" y="1789956"/>
            <a:ext cx="5047420" cy="43362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300" b="1" dirty="0"/>
              <a:t>La propuesta generada, se formula por considerar fundamental contar con un documento de análisis sistematizado y objetivo por parte del COMMCA  entorno al procedimientos aplicados con anterioridad y otros por aplicar, en referencia a los pasos necesarios para la selección de titular de la STM-COMMCA, que se constituya en un documento orientador de este y  futuros procesos de elección.</a:t>
            </a:r>
            <a:endParaRPr lang="es-ES" sz="23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247F628-A526-4D9F-BB36-ACDAAEB3E2C6}"/>
              </a:ext>
            </a:extLst>
          </p:cNvPr>
          <p:cNvSpPr txBox="1"/>
          <p:nvPr/>
        </p:nvSpPr>
        <p:spPr>
          <a:xfrm>
            <a:off x="170802" y="1789956"/>
            <a:ext cx="360910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El presente documento se elabora en el marco de elección de nueva titular de la Secretaria Técnica de la Mujer del COMMCA para el período 2021-2024. 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C5E6A84-41B6-4D44-8589-71FD970C0CA5}"/>
              </a:ext>
            </a:extLst>
          </p:cNvPr>
          <p:cNvSpPr/>
          <p:nvPr/>
        </p:nvSpPr>
        <p:spPr>
          <a:xfrm>
            <a:off x="3815206" y="1789956"/>
            <a:ext cx="45719" cy="433620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74088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B5330-6EE3-493F-A0EF-6E4F1AF8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36145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sz="35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Artículo 13: NOTIFICACIÓN Y CALIDAD DEL</a:t>
            </a:r>
          </a:p>
          <a:p>
            <a:pPr marL="0" indent="0" algn="ctr">
              <a:buNone/>
            </a:pPr>
            <a:r>
              <a:rPr lang="es-MX" sz="35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     FUNCIONARIO </a:t>
            </a:r>
          </a:p>
          <a:p>
            <a:pPr marL="0" indent="0">
              <a:buNone/>
            </a:pPr>
            <a:r>
              <a:rPr lang="es-MX" b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Realizado el nombramiento por el COMMCA, la SG-SICA lo dará a conocer a los Estados Miembros y a la institucionalidad regional del SICA. </a:t>
            </a:r>
          </a:p>
          <a:p>
            <a:pPr marL="0" indent="0">
              <a:buNone/>
            </a:pPr>
            <a:r>
              <a:rPr lang="es-MX" b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candidata adquiere la calidad de funcionario del Sistema y en tal carácter prestará juramento de conformidad a lo estipulado en el Art. 5, inciso f) del Protocolo de Reformas al Convenio Constitutivo del Parlamento Centroamericano. </a:t>
            </a:r>
            <a:endParaRPr lang="es-MX" b="1" dirty="0">
              <a:solidFill>
                <a:srgbClr val="00B050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16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590FF4B-D725-4FFB-97E7-8FAB0FC2C56A}"/>
              </a:ext>
            </a:extLst>
          </p:cNvPr>
          <p:cNvSpPr/>
          <p:nvPr/>
        </p:nvSpPr>
        <p:spPr>
          <a:xfrm>
            <a:off x="0" y="1268760"/>
            <a:ext cx="9144000" cy="302433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FA58C39-A79F-4BD4-B2CB-F3814E055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2086147"/>
            <a:ext cx="7630616" cy="2545071"/>
          </a:xfrm>
        </p:spPr>
        <p:txBody>
          <a:bodyPr>
            <a:noAutofit/>
          </a:bodyPr>
          <a:lstStyle/>
          <a:p>
            <a:r>
              <a:rPr lang="es-ES" sz="4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PROPUESTA DE GUÍA DE EVALUACIÓN</a:t>
            </a:r>
            <a:br>
              <a:rPr lang="es-ES" sz="4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4800" b="1" dirty="0">
              <a:solidFill>
                <a:srgbClr val="002060"/>
              </a:solidFill>
            </a:endParaRP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BCCC72BB-57A8-43BE-BCFA-68830CFD7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608033"/>
            <a:ext cx="6400800" cy="1752600"/>
          </a:xfrm>
        </p:spPr>
        <p:txBody>
          <a:bodyPr/>
          <a:lstStyle/>
          <a:p>
            <a:r>
              <a:rPr lang="es-ES" sz="3200" b="1" dirty="0">
                <a:solidFill>
                  <a:srgbClr val="00B050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COMMCA</a:t>
            </a:r>
            <a:br>
              <a:rPr lang="es-ES" sz="3200" b="1" dirty="0">
                <a:solidFill>
                  <a:srgbClr val="00B050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>
                <a:solidFill>
                  <a:srgbClr val="00B050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TITULAR STM-COMMCA</a:t>
            </a:r>
            <a:endParaRPr lang="es-ES" b="1" dirty="0">
              <a:solidFill>
                <a:srgbClr val="00B05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22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0" y="0"/>
            <a:ext cx="9180512" cy="6875049"/>
            <a:chOff x="-108520" y="-61673"/>
            <a:chExt cx="9180512" cy="687504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108520" y="-6167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4F25B98-AAC9-4992-8300-545694FA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60243"/>
            <a:ext cx="8229600" cy="922114"/>
          </a:xfrm>
        </p:spPr>
        <p:txBody>
          <a:bodyPr/>
          <a:lstStyle/>
          <a:p>
            <a:r>
              <a:rPr lang="x-none" b="1" dirty="0">
                <a:solidFill>
                  <a:schemeClr val="accent1">
                    <a:lumMod val="75000"/>
                  </a:schemeClr>
                </a:solidFill>
              </a:rPr>
              <a:t>CRITERIOS ORIENTADORES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B5330-6EE3-493F-A0EF-6E4F1AF8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408" y="3212976"/>
            <a:ext cx="6797888" cy="29225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2400" b="1" dirty="0">
                <a:latin typeface="Franklin Gothic Book" panose="020B0503020102020204" pitchFamily="34" charset="0"/>
              </a:rPr>
              <a:t>Capacidad gerencial de la secretaria para manejar procesos de negociación que permitan la integración de la PRIEG/SICA, el principio de equidad para la igualdad de las mujeres y la aplicación de sus derechos humanos contenidos en instrumentos internacionales, regionales, subregionales y nacionales en las Políticas sectoriales de la institucionalidad regional del SICA y otras instituciones regionales y nacionales</a:t>
            </a:r>
          </a:p>
          <a:p>
            <a:pPr marL="0" indent="0">
              <a:buNone/>
            </a:pPr>
            <a:endParaRPr lang="es-MX" b="1" dirty="0">
              <a:solidFill>
                <a:srgbClr val="00B050"/>
              </a:solidFill>
            </a:endParaRP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346E6231-B158-4867-B874-FC0B348F2FD5}"/>
              </a:ext>
            </a:extLst>
          </p:cNvPr>
          <p:cNvSpPr txBox="1"/>
          <p:nvPr/>
        </p:nvSpPr>
        <p:spPr>
          <a:xfrm>
            <a:off x="213483" y="881425"/>
            <a:ext cx="133081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600" b="1" spc="-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SV" sz="6600" b="1" spc="-3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4 CuadroTexto">
            <a:extLst>
              <a:ext uri="{FF2B5EF4-FFF2-40B4-BE49-F238E27FC236}">
                <a16:creationId xmlns:a16="http://schemas.microsoft.com/office/drawing/2014/main" id="{100EDB88-7A8A-43FD-89CA-2694B0620A9C}"/>
              </a:ext>
            </a:extLst>
          </p:cNvPr>
          <p:cNvSpPr txBox="1"/>
          <p:nvPr/>
        </p:nvSpPr>
        <p:spPr>
          <a:xfrm>
            <a:off x="7436904" y="3068960"/>
            <a:ext cx="133081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600" b="1" spc="-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SV" sz="6600" b="1" spc="-3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17DEF7A-D038-4E4D-80FE-1E4D5649EEAE}"/>
              </a:ext>
            </a:extLst>
          </p:cNvPr>
          <p:cNvSpPr txBox="1"/>
          <p:nvPr/>
        </p:nvSpPr>
        <p:spPr>
          <a:xfrm>
            <a:off x="1539216" y="1559100"/>
            <a:ext cx="71287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MX" sz="2400" b="1" dirty="0">
                <a:latin typeface="Franklin Gothic Book" panose="020B0503020102020204" pitchFamily="34" charset="0"/>
              </a:rPr>
              <a:t>Atribuciones específicas del puesto NO contempladas en el Reglamento de titulares del SICA y el Reglamento del COMMCA</a:t>
            </a:r>
          </a:p>
        </p:txBody>
      </p:sp>
    </p:spTree>
    <p:extLst>
      <p:ext uri="{BB962C8B-B14F-4D97-AF65-F5344CB8AC3E}">
        <p14:creationId xmlns:p14="http://schemas.microsoft.com/office/powerpoint/2010/main" val="1118059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A82932-E54D-40C8-83E3-B0BF8785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2668679"/>
            <a:ext cx="6413884" cy="34926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2600" b="1" dirty="0">
                <a:latin typeface="Franklin Gothic Book" panose="020B0503020102020204" pitchFamily="34" charset="0"/>
              </a:rPr>
              <a:t>Habilidad para impulsar desde el COMMCA, transformaciones estructurales a favor de la equidad de mujeres y hombres en los distintas ámbitos de la vida política, económica social, ambiental y cultural; atendiendo el carácter multicultural, pluricultural y pluriétnico de la sociedades de los países SICA, así como, trabajar aquella diferencias en las áreas urbana y rural. </a:t>
            </a:r>
          </a:p>
          <a:p>
            <a:pPr marL="0" indent="0">
              <a:buNone/>
            </a:pPr>
            <a:endParaRPr lang="es-MX" dirty="0"/>
          </a:p>
          <a:p>
            <a:endParaRPr lang="es-ES" dirty="0"/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816C7ACB-2621-4799-8ED6-435CD7EA6866}"/>
              </a:ext>
            </a:extLst>
          </p:cNvPr>
          <p:cNvSpPr txBox="1"/>
          <p:nvPr/>
        </p:nvSpPr>
        <p:spPr>
          <a:xfrm>
            <a:off x="235106" y="243697"/>
            <a:ext cx="133081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600" b="1" spc="-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SV" sz="6600" b="1" spc="-3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A4442B4F-1FEF-45CF-A0DA-84DC350A1B0D}"/>
              </a:ext>
            </a:extLst>
          </p:cNvPr>
          <p:cNvSpPr txBox="1"/>
          <p:nvPr/>
        </p:nvSpPr>
        <p:spPr>
          <a:xfrm>
            <a:off x="7122577" y="3091560"/>
            <a:ext cx="133081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600" b="1" spc="-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SV" sz="6600" b="1" spc="-3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FDC1298-8F12-45B3-B468-7C1F84C1EC90}"/>
              </a:ext>
            </a:extLst>
          </p:cNvPr>
          <p:cNvSpPr txBox="1"/>
          <p:nvPr/>
        </p:nvSpPr>
        <p:spPr>
          <a:xfrm>
            <a:off x="1837538" y="729687"/>
            <a:ext cx="69881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>
                <a:latin typeface="Franklin Gothic Book" panose="020B0503020102020204" pitchFamily="34" charset="0"/>
              </a:rPr>
              <a:t>Capacidad para garantizar que las propuestas desde y para las mujeres sean discutidas e incluidas dentro del conjunto de políticas, planes, estrategias, programas y proyectos del SICA.</a:t>
            </a:r>
          </a:p>
        </p:txBody>
      </p:sp>
    </p:spTree>
    <p:extLst>
      <p:ext uri="{BB962C8B-B14F-4D97-AF65-F5344CB8AC3E}">
        <p14:creationId xmlns:p14="http://schemas.microsoft.com/office/powerpoint/2010/main" val="1362420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0B17E10-9C6F-4ACD-ABA1-F53229D74EF0}"/>
              </a:ext>
            </a:extLst>
          </p:cNvPr>
          <p:cNvSpPr/>
          <p:nvPr/>
        </p:nvSpPr>
        <p:spPr>
          <a:xfrm>
            <a:off x="0" y="2130425"/>
            <a:ext cx="9140687" cy="216267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5B6A4D6-7FA2-4CC7-99A1-07D8E8C2B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2476747"/>
            <a:ext cx="8420472" cy="1470025"/>
          </a:xfrm>
        </p:spPr>
        <p:txBody>
          <a:bodyPr>
            <a:noAutofit/>
          </a:bodyPr>
          <a:lstStyle/>
          <a:p>
            <a:r>
              <a:rPr lang="x-none" sz="4600" b="1" dirty="0">
                <a:solidFill>
                  <a:srgbClr val="002060"/>
                </a:solidFill>
              </a:rPr>
              <a:t>HERRAMIENTA DE EVALUACIÓN</a:t>
            </a:r>
            <a:br>
              <a:rPr lang="x-none" sz="4600" b="1" dirty="0">
                <a:solidFill>
                  <a:srgbClr val="002060"/>
                </a:solidFill>
              </a:rPr>
            </a:br>
            <a:r>
              <a:rPr lang="x-none" sz="4600" b="1" dirty="0">
                <a:solidFill>
                  <a:srgbClr val="002060"/>
                </a:solidFill>
              </a:rPr>
              <a:t>OBJETIVA</a:t>
            </a:r>
            <a:endParaRPr lang="es-ES" sz="46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A82932-E54D-40C8-83E3-B0BF87859B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pPr marL="804863" indent="-804863">
              <a:buAutoNum type="alphaLcParenR" startAt="3"/>
            </a:pP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3453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74A3833-B8CD-457F-8C80-F5B04DB8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72" y="403749"/>
            <a:ext cx="8229600" cy="720995"/>
          </a:xfrm>
        </p:spPr>
        <p:txBody>
          <a:bodyPr>
            <a:normAutofit fontScale="90000"/>
          </a:bodyPr>
          <a:lstStyle/>
          <a:p>
            <a:br>
              <a:rPr lang="es-ES" b="1" dirty="0">
                <a:solidFill>
                  <a:srgbClr val="002060"/>
                </a:solidFill>
              </a:rPr>
            </a:br>
            <a:r>
              <a:rPr lang="es-ES" sz="4000" b="1" dirty="0">
                <a:solidFill>
                  <a:srgbClr val="002060"/>
                </a:solidFill>
              </a:rPr>
              <a:t>REQUISITOS</a:t>
            </a:r>
            <a:br>
              <a:rPr lang="es-ES" b="1" dirty="0">
                <a:solidFill>
                  <a:srgbClr val="002060"/>
                </a:solidFill>
              </a:rPr>
            </a:br>
            <a:endParaRPr lang="es-ES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83512"/>
              </p:ext>
            </p:extLst>
          </p:nvPr>
        </p:nvGraphicFramePr>
        <p:xfrm>
          <a:off x="197259" y="1124744"/>
          <a:ext cx="8712969" cy="4917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8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N°</a:t>
                      </a:r>
                      <a:endParaRPr lang="es-SV" sz="2000" b="1" i="0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CRITERIOS/SUBCRITERIO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VALORACIÓN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33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>
                          <a:effectLst/>
                        </a:rPr>
                        <a:t>1</a:t>
                      </a:r>
                      <a:endParaRPr lang="es-SV" sz="20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u="none" strike="noStrike" dirty="0">
                          <a:effectLst/>
                        </a:rPr>
                        <a:t>Nivel Académico General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12%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 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8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Diplomado universitario en áreas de ciencias sociales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8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b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Licenciatura en cualquier área de las ciencias sociales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2%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8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c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Post Grado (diplomado) en áreas afines a la carrera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2%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8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d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Maestría en cualquier rama (afín con la especialidad)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2%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8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e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Doctorado en cualquier rama de las Ciencias Sociales.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5%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8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935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659"/>
              </p:ext>
            </p:extLst>
          </p:nvPr>
        </p:nvGraphicFramePr>
        <p:xfrm>
          <a:off x="413284" y="764704"/>
          <a:ext cx="8280920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6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65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N°</a:t>
                      </a:r>
                      <a:endParaRPr lang="es-SV" sz="2000" b="1" i="0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CRITERIOS/SUBCRITERIO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VALORACIÓN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5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2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b="1" u="none" strike="noStrike" dirty="0">
                          <a:effectLst/>
                        </a:rPr>
                        <a:t>Especialización en Estudios de la Mujer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12%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 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5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Talleres y cursos (días, semanas)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1%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5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b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Diplomado en la especialidad (60 horas)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5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c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Licenciatura en la especialidad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2%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5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d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Post Grado en Estudios de la Mujer o Género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2%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65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e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Maestría en la especialidad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3%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54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f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Doctorado en Estudios de la Mujer o Género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3%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600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61256"/>
              </p:ext>
            </p:extLst>
          </p:nvPr>
        </p:nvGraphicFramePr>
        <p:xfrm>
          <a:off x="395536" y="980726"/>
          <a:ext cx="8280919" cy="5037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6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5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N°</a:t>
                      </a:r>
                      <a:endParaRPr lang="es-SV" sz="2000" b="1" i="0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CRITERIOS/SUBCRITERIO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VALORACIÓN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>
                          <a:effectLst/>
                        </a:rPr>
                        <a:t>3</a:t>
                      </a:r>
                      <a:endParaRPr lang="es-SV" sz="20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u="none" strike="noStrike" dirty="0">
                          <a:effectLst/>
                        </a:rPr>
                        <a:t>Experiencia institucional acreditada en coordinación de políticas, estrategias, planes, programas, proyectos 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10%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 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4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De 4 años a 4 años 11 meses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4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b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De 5 años a 5 años 11 meses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2%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4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c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De 6 años a 6 años 11 meses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2%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4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d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>
                          <a:effectLst/>
                        </a:rPr>
                        <a:t>De 7 años a 7 años 11 meses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2%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4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e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De 8 años en adelante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3%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4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687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412584"/>
              </p:ext>
            </p:extLst>
          </p:nvPr>
        </p:nvGraphicFramePr>
        <p:xfrm>
          <a:off x="377280" y="836712"/>
          <a:ext cx="8352928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4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N°</a:t>
                      </a:r>
                      <a:endParaRPr lang="es-SV" sz="2000" b="1" i="0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CRITERIOS/SUBCRITERIO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VALORACIÓN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1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>
                          <a:effectLst/>
                        </a:rPr>
                        <a:t>4</a:t>
                      </a:r>
                      <a:endParaRPr lang="es-SV" sz="20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u="none" strike="noStrike" dirty="0">
                          <a:effectLst/>
                        </a:rPr>
                        <a:t>Conocimiento y experiencia en Políticas Públicas: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16%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 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Conocimiento y experiencia en elaboración, gestión y aplicación de Políticas Públicas en temas generales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2%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87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b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Conocimiento y experiencia en elaboración, gestión y aplicación de Políticas Públicas de la mujer o género 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3%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28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c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Conocimiento y experiencia en elaboración, gestión y aplicación de en Políticas Públicas sobre etnia y género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7%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10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d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Conocimiento y experiencia en elaboración, gestión y aplicación de políticas públicas, estrategias y planes de desarrollo de ámbito internacional, regional, subregional o nacional. 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4%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51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533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766803"/>
              </p:ext>
            </p:extLst>
          </p:nvPr>
        </p:nvGraphicFramePr>
        <p:xfrm>
          <a:off x="179511" y="836712"/>
          <a:ext cx="8712969" cy="5196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N°</a:t>
                      </a:r>
                      <a:endParaRPr lang="es-SV" sz="2000" b="1" i="0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CRITERIOS/SUBCRITERIO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VALORACIÓN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5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u="none" strike="noStrike" dirty="0">
                          <a:effectLst/>
                        </a:rPr>
                        <a:t>Conocimiento y aplicación de Convenios, Convenciones, Conferencias y otros instrumentos internacionales, regionales y subregionales suscritos por los Estados Miembros del SICA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10%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 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 Asistencia a Congresos, cumbres, convenciones, conferencias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b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Manejo o utilización de instrumentos existentes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7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c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Elaboración de estudios e informes sobre aplicación y/o análisis de los convenios, convenciones, conferencias y otros instrumentos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2%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d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Participación en la elaboración de instrumentos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3%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8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e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Participación en elaboración, crítica y reelaboración de instrumentos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3%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8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04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7DCF6C9-FB6B-4E49-8EF7-C5D48DC18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909" y="0"/>
            <a:ext cx="5709320" cy="708985"/>
          </a:xfrm>
        </p:spPr>
        <p:txBody>
          <a:bodyPr>
            <a:normAutofit fontScale="90000"/>
          </a:bodyPr>
          <a:lstStyle/>
          <a:p>
            <a:r>
              <a:rPr lang="x-none" b="1" dirty="0">
                <a:solidFill>
                  <a:schemeClr val="accent1">
                    <a:lumMod val="75000"/>
                  </a:schemeClr>
                </a:solidFill>
              </a:rPr>
              <a:t>BASES DEL PROCESO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145CFAD2-52F1-47A7-8403-830C8E71A774}"/>
              </a:ext>
            </a:extLst>
          </p:cNvPr>
          <p:cNvSpPr txBox="1"/>
          <p:nvPr/>
        </p:nvSpPr>
        <p:spPr>
          <a:xfrm>
            <a:off x="4324120" y="1034568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es-SV" sz="54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5DE39C16-7098-4EC4-B955-AAD42A69A132}"/>
              </a:ext>
            </a:extLst>
          </p:cNvPr>
          <p:cNvSpPr txBox="1"/>
          <p:nvPr/>
        </p:nvSpPr>
        <p:spPr>
          <a:xfrm>
            <a:off x="1576647" y="1021492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5A70E4B4-6C7C-4E3D-A735-945AA8DBCEA3}"/>
              </a:ext>
            </a:extLst>
          </p:cNvPr>
          <p:cNvSpPr txBox="1"/>
          <p:nvPr/>
        </p:nvSpPr>
        <p:spPr>
          <a:xfrm>
            <a:off x="7065023" y="1034568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es-SV" sz="5400" b="1" spc="-3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CEF79B5-F8C4-4FAB-8219-82FF3BA765E1}"/>
              </a:ext>
            </a:extLst>
          </p:cNvPr>
          <p:cNvSpPr txBox="1"/>
          <p:nvPr/>
        </p:nvSpPr>
        <p:spPr>
          <a:xfrm>
            <a:off x="2193401" y="633134"/>
            <a:ext cx="502318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s-MX" sz="2800" b="1" dirty="0">
                <a:solidFill>
                  <a:srgbClr val="00682F"/>
                </a:solidFill>
              </a:rPr>
              <a:t>Marco jurídico del SICA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DAFDF16D-12AA-4A9F-98D6-1BE95D48772E}"/>
              </a:ext>
            </a:extLst>
          </p:cNvPr>
          <p:cNvSpPr/>
          <p:nvPr/>
        </p:nvSpPr>
        <p:spPr>
          <a:xfrm>
            <a:off x="553565" y="2132856"/>
            <a:ext cx="2736375" cy="460851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3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Protocolo de Tegucigalpa por medio de sus artículos: 1, 2, 3, 4, 6, 16, 19, 21 y 22 del Protocolo de Tegucigalpa a la Carta de la Organización de Estados Centroamericanos (ODECA).</a:t>
            </a:r>
          </a:p>
          <a:p>
            <a:pPr algn="ctr"/>
            <a:endParaRPr lang="x-none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C0CDCF51-FD8D-4BA9-8B96-75109AE417A6}"/>
              </a:ext>
            </a:extLst>
          </p:cNvPr>
          <p:cNvSpPr/>
          <p:nvPr/>
        </p:nvSpPr>
        <p:spPr>
          <a:xfrm>
            <a:off x="3468962" y="2132856"/>
            <a:ext cx="2448234" cy="458860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MX" sz="24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Artículos 7, 8, 15, 18, 19, 20, 21, 22, 26, 27 y 28 del Reglamento para la Adopción de Decisiones del SICA.  </a:t>
            </a:r>
          </a:p>
          <a:p>
            <a:pPr algn="ctr"/>
            <a:endParaRPr lang="x-none" dirty="0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7F7F677-CAD0-4B52-985D-2FB375C426CC}"/>
              </a:ext>
            </a:extLst>
          </p:cNvPr>
          <p:cNvSpPr/>
          <p:nvPr/>
        </p:nvSpPr>
        <p:spPr>
          <a:xfrm>
            <a:off x="6084168" y="2152764"/>
            <a:ext cx="2973085" cy="458860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MX" sz="24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Reglamento Relativo a la Elección de los Titulares de la Institucionalidad del Sistema de la Integración Centroamericana (SICA); </a:t>
            </a:r>
          </a:p>
          <a:p>
            <a:pPr algn="ctr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72174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623955"/>
              </p:ext>
            </p:extLst>
          </p:nvPr>
        </p:nvGraphicFramePr>
        <p:xfrm>
          <a:off x="341276" y="908720"/>
          <a:ext cx="8424936" cy="488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6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47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N°</a:t>
                      </a:r>
                      <a:endParaRPr lang="es-SV" sz="2000" b="1" i="0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CRITERIOS/SUBCRITERIO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VALORACIÓN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52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>
                          <a:effectLst/>
                        </a:rPr>
                        <a:t>6</a:t>
                      </a:r>
                      <a:endParaRPr lang="es-SV" sz="20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u="none" strike="noStrike" dirty="0">
                          <a:effectLst/>
                        </a:rPr>
                        <a:t>Reconocimiento y respaldo del grado de compromiso y trabajo realizado en la defensa de los derechos de las mujeres desde o en apoyo del movimiento de mujeres y los mecanismos para el avance de la mujer: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10%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 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>
                          <a:effectLst/>
                        </a:rPr>
                        <a:t>Se presenta por Cancillería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1%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 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6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b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Es presentada con respaldo de organizaciones de mujeres formalmente constituidas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4%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2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c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Es presentada por un grupo de organizaciones de mujeres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5%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2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429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95705"/>
              </p:ext>
            </p:extLst>
          </p:nvPr>
        </p:nvGraphicFramePr>
        <p:xfrm>
          <a:off x="305272" y="980728"/>
          <a:ext cx="8496944" cy="4861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5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0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N°</a:t>
                      </a:r>
                      <a:endParaRPr lang="es-SV" sz="2000" b="1" i="0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CRITERIOS/SUBCRITERIO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VALORACIÓN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0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7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u="none" strike="noStrike" dirty="0">
                          <a:effectLst/>
                        </a:rPr>
                        <a:t>Elaboración de informes y propuestas de trabajo sobre el tema de las mujeres: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10%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 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Ha elaborado informes y propuestas a lo interno de su institución, instancia u organización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30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b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Ha elaborado informes y propuestas de ámbito regional, subregional 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1%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43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c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Ha elaborado informes y propuestas hacia o de grupos de instituciones y organizaciones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3%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d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Ha elaborado informes y propuestas a nivel nacional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2%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30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e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u="none" strike="noStrike" dirty="0">
                          <a:effectLst/>
                        </a:rPr>
                        <a:t>Ha elaborado informes y propuestas a nivel internacional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3%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3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582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985844"/>
              </p:ext>
            </p:extLst>
          </p:nvPr>
        </p:nvGraphicFramePr>
        <p:xfrm>
          <a:off x="467544" y="1052736"/>
          <a:ext cx="8208912" cy="4490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9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3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N°</a:t>
                      </a:r>
                      <a:endParaRPr lang="es-SV" sz="2000" b="1" i="0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CRITERIOS/SUBCRITERIO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VALORACIÓN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383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>
                          <a:effectLst/>
                        </a:rPr>
                        <a:t>8</a:t>
                      </a:r>
                      <a:endParaRPr lang="es-SV" sz="20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u="none" strike="noStrike" dirty="0">
                          <a:effectLst/>
                        </a:rPr>
                        <a:t>Logros respecto a su participación en  procesos en los que ha participado,  de aprobación de leyes, impulso de iniciativas, elaboración de propuestas.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10%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 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A nivel personal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b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A nivel organización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2%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c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>
                          <a:effectLst/>
                        </a:rPr>
                        <a:t>A nivel grupo de organizaciones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2%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d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>
                          <a:effectLst/>
                        </a:rPr>
                        <a:t>A nivel nacional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2%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e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A nivel internacional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3%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3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417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18167"/>
              </p:ext>
            </p:extLst>
          </p:nvPr>
        </p:nvGraphicFramePr>
        <p:xfrm>
          <a:off x="323528" y="692696"/>
          <a:ext cx="8496944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02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N°</a:t>
                      </a:r>
                      <a:endParaRPr lang="es-SV" sz="2000" b="1" i="0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CRITERIOS/SUBCRITERIO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VALORACIÓN</a:t>
                      </a:r>
                      <a:endParaRPr lang="es-SV" sz="2000" b="1" i="0" u="none" strike="noStrike" dirty="0">
                        <a:solidFill>
                          <a:srgbClr val="1F4E79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>
                          <a:effectLst/>
                        </a:rPr>
                        <a:t>9</a:t>
                      </a:r>
                      <a:endParaRPr lang="es-SV" sz="20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u="none" strike="noStrike" dirty="0">
                          <a:effectLst/>
                        </a:rPr>
                        <a:t>Relación con el movimiento de  mujeres: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10%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u="none" strike="noStrike" dirty="0">
                          <a:effectLst/>
                        </a:rPr>
                        <a:t> 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05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a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Existe relación respetuosa pero distante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 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02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b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Relación de tolerancia, distante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6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c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Relación de intercambio, relación cercana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1%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d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Relación de intercambio y discusión respetuosa.  Relación cercana, pertenece a alguna organización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2%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e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Relación de intercambio, discusión respetuosa, participación y propuesta.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>
                          <a:effectLst/>
                        </a:rPr>
                        <a:t>2%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f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2000" u="none" strike="noStrike" dirty="0">
                          <a:effectLst/>
                        </a:rPr>
                        <a:t>Relación cercana, pertenece a alguna organizaciones, red, coordinación  de organizaciones de mujeres.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3%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8929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FD2D2D-BD8C-4B53-9E80-DE16722D1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698115"/>
              </p:ext>
            </p:extLst>
          </p:nvPr>
        </p:nvGraphicFramePr>
        <p:xfrm>
          <a:off x="107504" y="532860"/>
          <a:ext cx="9036496" cy="562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7727">
                  <a:extLst>
                    <a:ext uri="{9D8B030D-6E8A-4147-A177-3AD203B41FA5}">
                      <a16:colId xmlns:a16="http://schemas.microsoft.com/office/drawing/2014/main" val="1327891220"/>
                    </a:ext>
                  </a:extLst>
                </a:gridCol>
                <a:gridCol w="4558769">
                  <a:extLst>
                    <a:ext uri="{9D8B030D-6E8A-4147-A177-3AD203B41FA5}">
                      <a16:colId xmlns:a16="http://schemas.microsoft.com/office/drawing/2014/main" val="4245106289"/>
                    </a:ext>
                  </a:extLst>
                </a:gridCol>
              </a:tblGrid>
              <a:tr h="2814230">
                <a:tc>
                  <a:txBody>
                    <a:bodyPr/>
                    <a:lstStyle/>
                    <a:p>
                      <a:pPr algn="just"/>
                      <a:r>
                        <a:rPr lang="es-ES_tradnl" sz="3200" b="1" dirty="0">
                          <a:solidFill>
                            <a:srgbClr val="002060"/>
                          </a:solidFill>
                          <a:effectLst/>
                        </a:rPr>
                        <a:t>TOTAL:</a:t>
                      </a:r>
                      <a:endParaRPr lang="es-ES" sz="32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3200" b="1" dirty="0">
                          <a:solidFill>
                            <a:srgbClr val="002060"/>
                          </a:solidFill>
                          <a:effectLst/>
                        </a:rPr>
                        <a:t>Punteó máximo: 100</a:t>
                      </a:r>
                      <a:endParaRPr lang="es-ES" sz="32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63540349"/>
                  </a:ext>
                </a:extLst>
              </a:tr>
              <a:tr h="2814230">
                <a:tc>
                  <a:txBody>
                    <a:bodyPr/>
                    <a:lstStyle/>
                    <a:p>
                      <a:pPr algn="just"/>
                      <a:r>
                        <a:rPr lang="es-ES_tradnl" sz="3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ES" sz="32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3200" b="1" dirty="0">
                          <a:solidFill>
                            <a:srgbClr val="002060"/>
                          </a:solidFill>
                          <a:effectLst/>
                        </a:rPr>
                        <a:t>Punteo asignado</a:t>
                      </a:r>
                      <a:endParaRPr lang="es-ES" sz="32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2049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716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36512" y="-27383"/>
            <a:ext cx="9180512" cy="6840759"/>
            <a:chOff x="-36512" y="-27383"/>
            <a:chExt cx="9180512" cy="6840759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" t="89696" r="-202" b="-588"/>
            <a:stretch/>
          </p:blipFill>
          <p:spPr>
            <a:xfrm rot="10800000">
              <a:off x="-36512" y="-27383"/>
              <a:ext cx="9180512" cy="560242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179512" y="6161320"/>
              <a:ext cx="2772816" cy="652056"/>
            </a:xfrm>
            <a:prstGeom prst="rect">
              <a:avLst/>
            </a:prstGeom>
          </p:spPr>
        </p:pic>
      </p:grpSp>
      <p:sp>
        <p:nvSpPr>
          <p:cNvPr id="8" name="8 Rectángulo">
            <a:extLst>
              <a:ext uri="{FF2B5EF4-FFF2-40B4-BE49-F238E27FC236}">
                <a16:creationId xmlns:a16="http://schemas.microsoft.com/office/drawing/2014/main" id="{8A82F137-87E3-4E1C-8EDA-6C9668706263}"/>
              </a:ext>
            </a:extLst>
          </p:cNvPr>
          <p:cNvSpPr/>
          <p:nvPr/>
        </p:nvSpPr>
        <p:spPr>
          <a:xfrm>
            <a:off x="377279" y="2204864"/>
            <a:ext cx="835292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>
                <a:solidFill>
                  <a:srgbClr val="00A2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ES" sz="3600" b="1" dirty="0">
              <a:solidFill>
                <a:srgbClr val="00A2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0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7DCF6C9-FB6B-4E49-8EF7-C5D48DC18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36421"/>
            <a:ext cx="5942002" cy="761940"/>
          </a:xfrm>
        </p:spPr>
        <p:txBody>
          <a:bodyPr>
            <a:normAutofit fontScale="90000"/>
          </a:bodyPr>
          <a:lstStyle/>
          <a:p>
            <a:r>
              <a:rPr lang="x-none" b="1" dirty="0">
                <a:solidFill>
                  <a:schemeClr val="accent1">
                    <a:lumMod val="75000"/>
                  </a:schemeClr>
                </a:solidFill>
              </a:rPr>
              <a:t>BASES DEL PROCESO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F6E2CFD-B984-45DA-8A11-2ACDFFEFA227}"/>
              </a:ext>
            </a:extLst>
          </p:cNvPr>
          <p:cNvSpPr/>
          <p:nvPr/>
        </p:nvSpPr>
        <p:spPr>
          <a:xfrm>
            <a:off x="827513" y="1844824"/>
            <a:ext cx="3744487" cy="39944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>
                <a:solidFill>
                  <a:srgbClr val="002060"/>
                </a:solidFill>
              </a:rPr>
              <a:t> </a:t>
            </a:r>
            <a:r>
              <a:rPr lang="x-none" sz="32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XXXV Reunión Ordinaria de Jefes de Estado y de Gobierno del SICA con fecha 29 y 30 de junio 2010; </a:t>
            </a:r>
          </a:p>
          <a:p>
            <a:pPr algn="ctr"/>
            <a:endParaRPr lang="x-none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4A3C05A-EADB-4890-B6D0-E0CBE288BA87}"/>
              </a:ext>
            </a:extLst>
          </p:cNvPr>
          <p:cNvSpPr/>
          <p:nvPr/>
        </p:nvSpPr>
        <p:spPr>
          <a:xfrm>
            <a:off x="4932042" y="1844824"/>
            <a:ext cx="3924942" cy="39944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>
                <a:solidFill>
                  <a:srgbClr val="002060"/>
                </a:solidFill>
              </a:rPr>
              <a:t> </a:t>
            </a:r>
            <a:r>
              <a:rPr lang="x-none" sz="32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XLVII Reunión Ordinaria de Jefes de Estado y de Gobierno del SICA con fecha 30 de junio 2016; </a:t>
            </a:r>
            <a:endParaRPr lang="x-none" sz="2400" b="1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ctr"/>
            <a:endParaRPr lang="x-none" dirty="0"/>
          </a:p>
        </p:txBody>
      </p:sp>
      <p:sp>
        <p:nvSpPr>
          <p:cNvPr id="14" name="4 CuadroTexto">
            <a:extLst>
              <a:ext uri="{FF2B5EF4-FFF2-40B4-BE49-F238E27FC236}">
                <a16:creationId xmlns:a16="http://schemas.microsoft.com/office/drawing/2014/main" id="{0EE39D94-50CD-466E-9973-C8939B846EAE}"/>
              </a:ext>
            </a:extLst>
          </p:cNvPr>
          <p:cNvSpPr txBox="1"/>
          <p:nvPr/>
        </p:nvSpPr>
        <p:spPr>
          <a:xfrm>
            <a:off x="2338118" y="878572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4 CuadroTexto">
            <a:extLst>
              <a:ext uri="{FF2B5EF4-FFF2-40B4-BE49-F238E27FC236}">
                <a16:creationId xmlns:a16="http://schemas.microsoft.com/office/drawing/2014/main" id="{FE9CD8D0-D702-46F5-970F-A8AE7A95AF0F}"/>
              </a:ext>
            </a:extLst>
          </p:cNvPr>
          <p:cNvSpPr txBox="1"/>
          <p:nvPr/>
        </p:nvSpPr>
        <p:spPr>
          <a:xfrm>
            <a:off x="6532875" y="853582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endParaRPr lang="es-SV" sz="5400" b="1" spc="-3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37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7DCF6C9-FB6B-4E49-8EF7-C5D48DC18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316" y="0"/>
            <a:ext cx="6141368" cy="922114"/>
          </a:xfrm>
        </p:spPr>
        <p:txBody>
          <a:bodyPr/>
          <a:lstStyle/>
          <a:p>
            <a:r>
              <a:rPr lang="x-none" b="1" dirty="0">
                <a:solidFill>
                  <a:schemeClr val="accent1">
                    <a:lumMod val="75000"/>
                  </a:schemeClr>
                </a:solidFill>
              </a:rPr>
              <a:t>BASES DEL PROCESO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F6E2CFD-B984-45DA-8A11-2ACDFFEFA227}"/>
              </a:ext>
            </a:extLst>
          </p:cNvPr>
          <p:cNvSpPr/>
          <p:nvPr/>
        </p:nvSpPr>
        <p:spPr>
          <a:xfrm>
            <a:off x="4332191" y="1700808"/>
            <a:ext cx="4524793" cy="438850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Resolución CE-01-2021 relativa a revisión del cumplimiento de los requisitos jurídicos establecidos en el artículo 6 del Reglamento Relativo a la Elección de los Titulares de la Institucionalidad del SICA, de  la terna de candidatas al cargo de titular de la Secretaría Técnica </a:t>
            </a:r>
          </a:p>
          <a:p>
            <a:pPr algn="ctr"/>
            <a:endParaRPr lang="x-none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8E0288E8-3E02-46FE-8BF7-CC03E2BCA878}"/>
              </a:ext>
            </a:extLst>
          </p:cNvPr>
          <p:cNvSpPr/>
          <p:nvPr/>
        </p:nvSpPr>
        <p:spPr>
          <a:xfrm>
            <a:off x="615774" y="1717313"/>
            <a:ext cx="3431015" cy="43885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Resolución CE 01-2020 Relativa a la situación de nombramientos de titulares de Secretarías del SICA para el año 2020.</a:t>
            </a:r>
          </a:p>
          <a:p>
            <a:pPr algn="ctr"/>
            <a:endParaRPr lang="x-none" dirty="0"/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65FE8EAB-FDA9-4DF3-BE61-C6159AA973A2}"/>
              </a:ext>
            </a:extLst>
          </p:cNvPr>
          <p:cNvSpPr txBox="1"/>
          <p:nvPr/>
        </p:nvSpPr>
        <p:spPr>
          <a:xfrm>
            <a:off x="2012796" y="793983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4 CuadroTexto">
            <a:extLst>
              <a:ext uri="{FF2B5EF4-FFF2-40B4-BE49-F238E27FC236}">
                <a16:creationId xmlns:a16="http://schemas.microsoft.com/office/drawing/2014/main" id="{C11163F2-1CD9-4D93-9953-07826D1F30B7}"/>
              </a:ext>
            </a:extLst>
          </p:cNvPr>
          <p:cNvSpPr txBox="1"/>
          <p:nvPr/>
        </p:nvSpPr>
        <p:spPr>
          <a:xfrm>
            <a:off x="6369457" y="768845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</a:t>
            </a:r>
            <a:endParaRPr lang="es-SV" sz="5400" b="1" spc="-3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5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A1EF6-1D54-49E3-8526-5674B9A7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2114"/>
            <a:ext cx="8229600" cy="964407"/>
          </a:xfrm>
        </p:spPr>
        <p:txBody>
          <a:bodyPr/>
          <a:lstStyle/>
          <a:p>
            <a:r>
              <a:rPr lang="x-none" b="1" dirty="0">
                <a:solidFill>
                  <a:schemeClr val="accent1">
                    <a:lumMod val="75000"/>
                  </a:schemeClr>
                </a:solidFill>
              </a:rPr>
              <a:t>EL COMMCA SU MANDATO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4E904C-9DDE-4561-982A-3B41B7189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435" y="997617"/>
            <a:ext cx="9036496" cy="4495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SV" sz="2400" b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COMMCA fundamenta su constitución, mandato y acciones en: </a:t>
            </a:r>
          </a:p>
          <a:p>
            <a:endParaRPr lang="es-ES" dirty="0"/>
          </a:p>
        </p:txBody>
      </p:sp>
      <p:pic>
        <p:nvPicPr>
          <p:cNvPr id="4" name="4 Imagen">
            <a:extLst>
              <a:ext uri="{FF2B5EF4-FFF2-40B4-BE49-F238E27FC236}">
                <a16:creationId xmlns:a16="http://schemas.microsoft.com/office/drawing/2014/main" id="{DDD43493-086E-42D9-B296-9BF8B99280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" t="89696" r="-202" b="-588"/>
          <a:stretch/>
        </p:blipFill>
        <p:spPr>
          <a:xfrm>
            <a:off x="13034" y="6248120"/>
            <a:ext cx="9130966" cy="609880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EE3EDF0-FDF1-400C-BEE2-6F0F1E6F2A21}"/>
              </a:ext>
            </a:extLst>
          </p:cNvPr>
          <p:cNvSpPr/>
          <p:nvPr/>
        </p:nvSpPr>
        <p:spPr>
          <a:xfrm>
            <a:off x="1331639" y="1643768"/>
            <a:ext cx="7528104" cy="60988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2400" b="1" dirty="0">
                <a:solidFill>
                  <a:srgbClr val="002060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SV" sz="2400" b="1" dirty="0">
                <a:solidFill>
                  <a:srgbClr val="002060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ormativa regional DEL SICA.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A976A467-0037-4C5E-B58C-FC27C5F9611E}"/>
              </a:ext>
            </a:extLst>
          </p:cNvPr>
          <p:cNvSpPr/>
          <p:nvPr/>
        </p:nvSpPr>
        <p:spPr>
          <a:xfrm>
            <a:off x="1331639" y="2505253"/>
            <a:ext cx="7560840" cy="9519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z="2400" b="1" dirty="0">
                <a:solidFill>
                  <a:srgbClr val="002060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acuerdos emanados de las Reuniones de los Jefes de Estado y de Gobierno de los países del Sistema SICA;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CE4359D3-87BB-4380-9166-1639F539AE5B}"/>
              </a:ext>
            </a:extLst>
          </p:cNvPr>
          <p:cNvSpPr/>
          <p:nvPr/>
        </p:nvSpPr>
        <p:spPr>
          <a:xfrm>
            <a:off x="1303258" y="3695842"/>
            <a:ext cx="7556486" cy="10471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z="2400" b="1" dirty="0">
                <a:solidFill>
                  <a:srgbClr val="002060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internacionales tales como: convenios, protocolos, cumbres y conferencias especializadas en materia de derechos de las mujeres y 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C5D03BDD-DE81-44C7-880D-2ED7450849B8}"/>
              </a:ext>
            </a:extLst>
          </p:cNvPr>
          <p:cNvSpPr/>
          <p:nvPr/>
        </p:nvSpPr>
        <p:spPr>
          <a:xfrm>
            <a:off x="1187624" y="4958551"/>
            <a:ext cx="7672119" cy="10471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z="2400" b="1" dirty="0">
                <a:solidFill>
                  <a:srgbClr val="002060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resoluciones y recomendaciones del Consejo de Ministras de la Mujer de Centroamérica y República Dominicana.</a:t>
            </a:r>
          </a:p>
        </p:txBody>
      </p:sp>
      <p:sp>
        <p:nvSpPr>
          <p:cNvPr id="11" name="4 CuadroTexto">
            <a:extLst>
              <a:ext uri="{FF2B5EF4-FFF2-40B4-BE49-F238E27FC236}">
                <a16:creationId xmlns:a16="http://schemas.microsoft.com/office/drawing/2014/main" id="{333E8C9E-2B13-4402-AA2F-983DB067EB6C}"/>
              </a:ext>
            </a:extLst>
          </p:cNvPr>
          <p:cNvSpPr txBox="1"/>
          <p:nvPr/>
        </p:nvSpPr>
        <p:spPr>
          <a:xfrm>
            <a:off x="284257" y="1435532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4 CuadroTexto">
            <a:extLst>
              <a:ext uri="{FF2B5EF4-FFF2-40B4-BE49-F238E27FC236}">
                <a16:creationId xmlns:a16="http://schemas.microsoft.com/office/drawing/2014/main" id="{8A65C871-4868-4274-BA3D-D3C6DC414D0D}"/>
              </a:ext>
            </a:extLst>
          </p:cNvPr>
          <p:cNvSpPr txBox="1"/>
          <p:nvPr/>
        </p:nvSpPr>
        <p:spPr>
          <a:xfrm>
            <a:off x="285781" y="2501066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4 CuadroTexto">
            <a:extLst>
              <a:ext uri="{FF2B5EF4-FFF2-40B4-BE49-F238E27FC236}">
                <a16:creationId xmlns:a16="http://schemas.microsoft.com/office/drawing/2014/main" id="{19106DDC-DA80-4FBC-8E81-19F190EB56D8}"/>
              </a:ext>
            </a:extLst>
          </p:cNvPr>
          <p:cNvSpPr txBox="1"/>
          <p:nvPr/>
        </p:nvSpPr>
        <p:spPr>
          <a:xfrm>
            <a:off x="284257" y="375776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4 CuadroTexto">
            <a:extLst>
              <a:ext uri="{FF2B5EF4-FFF2-40B4-BE49-F238E27FC236}">
                <a16:creationId xmlns:a16="http://schemas.microsoft.com/office/drawing/2014/main" id="{A3A898C6-4A3F-4184-848B-E4760F8C22C8}"/>
              </a:ext>
            </a:extLst>
          </p:cNvPr>
          <p:cNvSpPr txBox="1"/>
          <p:nvPr/>
        </p:nvSpPr>
        <p:spPr>
          <a:xfrm>
            <a:off x="302622" y="487770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8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>
            <a:extLst>
              <a:ext uri="{FF2B5EF4-FFF2-40B4-BE49-F238E27FC236}">
                <a16:creationId xmlns:a16="http://schemas.microsoft.com/office/drawing/2014/main" id="{3DC493C3-5B77-4169-A5BD-FC93713F10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" t="89696" r="-202" b="-588"/>
          <a:stretch/>
        </p:blipFill>
        <p:spPr>
          <a:xfrm>
            <a:off x="13034" y="6248120"/>
            <a:ext cx="9130966" cy="609880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F2B4FFC-D9D1-4BEA-85B1-7067C0BEFEF7}"/>
              </a:ext>
            </a:extLst>
          </p:cNvPr>
          <p:cNvSpPr/>
          <p:nvPr/>
        </p:nvSpPr>
        <p:spPr>
          <a:xfrm>
            <a:off x="1403648" y="502916"/>
            <a:ext cx="7528104" cy="14859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SV" sz="2400" b="1" dirty="0">
                <a:solidFill>
                  <a:srgbClr val="002060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Convenio Constitutivo del Consejo de Ministras de la Mujer de Centroamérica, suscrito por las respectivas Ministras el 11 de agosto de 2005;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B360507-3BF1-4ADB-93FB-F96574C572A4}"/>
              </a:ext>
            </a:extLst>
          </p:cNvPr>
          <p:cNvSpPr/>
          <p:nvPr/>
        </p:nvSpPr>
        <p:spPr>
          <a:xfrm>
            <a:off x="1395663" y="2435280"/>
            <a:ext cx="7528104" cy="14694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z="2400" b="1" dirty="0">
                <a:solidFill>
                  <a:srgbClr val="002060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Reglamento de Funcionamiento del COMMCA aprobado el 31 de marzo de 2011 en la Resolución de la XIX Reunión del Comité Ejecutivo del SICA;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926939F-CF30-43BA-BD64-22146F221CAD}"/>
              </a:ext>
            </a:extLst>
          </p:cNvPr>
          <p:cNvSpPr/>
          <p:nvPr/>
        </p:nvSpPr>
        <p:spPr>
          <a:xfrm>
            <a:off x="1403648" y="4229836"/>
            <a:ext cx="7528104" cy="14859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z="2400" b="1" dirty="0">
                <a:solidFill>
                  <a:srgbClr val="002060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 Marco de Cooperación Funcional entre el Consejo de Ministras de la Mujer de Centroamérica (COMMCA) y la Secretaría General del SICA.</a:t>
            </a: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4D34084B-03DE-4BDD-8502-04F54C55CDDB}"/>
              </a:ext>
            </a:extLst>
          </p:cNvPr>
          <p:cNvSpPr txBox="1"/>
          <p:nvPr/>
        </p:nvSpPr>
        <p:spPr>
          <a:xfrm>
            <a:off x="296631" y="757215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DD4DDF5F-437E-468C-9DAF-5BECB02E043F}"/>
              </a:ext>
            </a:extLst>
          </p:cNvPr>
          <p:cNvSpPr txBox="1"/>
          <p:nvPr/>
        </p:nvSpPr>
        <p:spPr>
          <a:xfrm>
            <a:off x="296631" y="2733485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4 CuadroTexto">
            <a:extLst>
              <a:ext uri="{FF2B5EF4-FFF2-40B4-BE49-F238E27FC236}">
                <a16:creationId xmlns:a16="http://schemas.microsoft.com/office/drawing/2014/main" id="{F933D876-A7E7-4ED4-B1B8-BC5EEBC54D13}"/>
              </a:ext>
            </a:extLst>
          </p:cNvPr>
          <p:cNvSpPr txBox="1"/>
          <p:nvPr/>
        </p:nvSpPr>
        <p:spPr>
          <a:xfrm>
            <a:off x="238924" y="4289095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5400" b="1" spc="-300" dirty="0">
                <a:solidFill>
                  <a:srgbClr val="5B4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s-SV" sz="5400" b="1" spc="-300" dirty="0">
              <a:solidFill>
                <a:srgbClr val="5B49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8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1F40824-3367-461F-8B25-A433006D6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227" y="258446"/>
            <a:ext cx="8229600" cy="850106"/>
          </a:xfrm>
        </p:spPr>
        <p:txBody>
          <a:bodyPr/>
          <a:lstStyle/>
          <a:p>
            <a:r>
              <a:rPr lang="x-none" b="1" dirty="0">
                <a:solidFill>
                  <a:schemeClr val="accent1">
                    <a:lumMod val="75000"/>
                  </a:schemeClr>
                </a:solidFill>
              </a:rPr>
              <a:t>FUNCIONES STM-COMMCA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B842DE-68A9-4836-95B3-7904DA37A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464" y="1274578"/>
            <a:ext cx="7521363" cy="54168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x-none" sz="3100" dirty="0">
                <a:latin typeface="Franklin Gothic Book" panose="020B0503020102020204" pitchFamily="34" charset="0"/>
              </a:rPr>
              <a:t>La STM-COMMCA tiene asignadas alrededor de 21 responsabilidades explícitas de orden técnico, administrativo y político;</a:t>
            </a:r>
          </a:p>
          <a:p>
            <a:pPr marL="0" indent="0">
              <a:buNone/>
            </a:pPr>
            <a:r>
              <a:rPr lang="x-none" sz="3100" dirty="0">
                <a:latin typeface="Franklin Gothic Book" panose="020B0503020102020204" pitchFamily="34" charset="0"/>
              </a:rPr>
              <a:t>Además es responsable de atender acompañando y asesorando a todos </a:t>
            </a:r>
            <a:r>
              <a:rPr lang="es-ES" sz="3100" dirty="0">
                <a:latin typeface="Franklin Gothic Book" panose="020B0503020102020204" pitchFamily="34" charset="0"/>
              </a:rPr>
              <a:t>los requerimientos de la institucionalidad SICA en materia de su competencia.</a:t>
            </a:r>
          </a:p>
          <a:p>
            <a:pPr marL="0" indent="0">
              <a:buNone/>
            </a:pPr>
            <a:r>
              <a:rPr lang="es-ES" sz="3100" dirty="0">
                <a:latin typeface="Franklin Gothic Book" panose="020B0503020102020204" pitchFamily="34" charset="0"/>
              </a:rPr>
              <a:t>Complementar todos los informes necesarios requeridos por la SG-SICA a los consejos y secretarias.</a:t>
            </a: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2FFC32D4-24E3-41A1-87A8-AE076030BF48}"/>
              </a:ext>
            </a:extLst>
          </p:cNvPr>
          <p:cNvSpPr txBox="1"/>
          <p:nvPr/>
        </p:nvSpPr>
        <p:spPr>
          <a:xfrm>
            <a:off x="556685" y="1166841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72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SV" sz="72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B638C430-02C2-4845-9B5E-7CBFDD07E0EF}"/>
              </a:ext>
            </a:extLst>
          </p:cNvPr>
          <p:cNvSpPr txBox="1"/>
          <p:nvPr/>
        </p:nvSpPr>
        <p:spPr>
          <a:xfrm>
            <a:off x="621627" y="2875002"/>
            <a:ext cx="6174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66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SV" sz="66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7921B0EF-14FB-43FE-9BB8-ADB48C7EC785}"/>
              </a:ext>
            </a:extLst>
          </p:cNvPr>
          <p:cNvSpPr txBox="1"/>
          <p:nvPr/>
        </p:nvSpPr>
        <p:spPr>
          <a:xfrm>
            <a:off x="621627" y="4641452"/>
            <a:ext cx="6174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66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SV" sz="66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5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-36512" y="0"/>
            <a:ext cx="8893496" cy="6858000"/>
            <a:chOff x="-36512" y="0"/>
            <a:chExt cx="8893496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8" t="89696" r="954" b="-588"/>
            <a:stretch/>
          </p:blipFill>
          <p:spPr>
            <a:xfrm rot="5400000">
              <a:off x="-3185391" y="3148879"/>
              <a:ext cx="6858000" cy="560242"/>
            </a:xfrm>
            <a:prstGeom prst="rect">
              <a:avLst/>
            </a:prstGeom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57" t="9788" r="22500" b="68413"/>
            <a:stretch/>
          </p:blipFill>
          <p:spPr>
            <a:xfrm>
              <a:off x="6084168" y="6089312"/>
              <a:ext cx="2772816" cy="65205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1F40824-3367-461F-8B25-A433006D6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889"/>
            <a:ext cx="8229600" cy="850106"/>
          </a:xfrm>
        </p:spPr>
        <p:txBody>
          <a:bodyPr/>
          <a:lstStyle/>
          <a:p>
            <a:r>
              <a:rPr lang="x-none" b="1" dirty="0">
                <a:solidFill>
                  <a:schemeClr val="accent1">
                    <a:lumMod val="75000"/>
                  </a:schemeClr>
                </a:solidFill>
              </a:rPr>
              <a:t>FUNCIONES STM-COMMCA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B842DE-68A9-4836-95B3-7904DA37A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350913"/>
            <a:ext cx="6893768" cy="44543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x-none" dirty="0">
                <a:latin typeface="Franklin Gothic Book" panose="020B0503020102020204" pitchFamily="34" charset="0"/>
              </a:rPr>
              <a:t>Acompañar y asesorar los órganos de la arquitectura de la PRIEG/SICA.</a:t>
            </a:r>
          </a:p>
          <a:p>
            <a:pPr marL="0" indent="0">
              <a:buNone/>
            </a:pPr>
            <a:endParaRPr lang="x-none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x-none" dirty="0">
                <a:latin typeface="Franklin Gothic Book" panose="020B0503020102020204" pitchFamily="34" charset="0"/>
              </a:rPr>
              <a:t>Rendir informes periódicos al COMMCA.</a:t>
            </a:r>
          </a:p>
          <a:p>
            <a:pPr marL="0" indent="0">
              <a:buNone/>
            </a:pPr>
            <a:endParaRPr lang="x-none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x-none" dirty="0">
                <a:latin typeface="Franklin Gothic Book" panose="020B0503020102020204" pitchFamily="34" charset="0"/>
              </a:rPr>
              <a:t>Gestión de cooperación al desarrollo para las políticas, estrategias, planes, programas y proyectos del COMMCA y su arquitectura funcional.</a:t>
            </a:r>
            <a:endParaRPr lang="es-ES" dirty="0">
              <a:latin typeface="Franklin Gothic Book" panose="020B0503020102020204" pitchFamily="34" charset="0"/>
            </a:endParaRP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388E3C12-CFEA-4A8A-A742-2AC0A7BF8E66}"/>
              </a:ext>
            </a:extLst>
          </p:cNvPr>
          <p:cNvSpPr txBox="1"/>
          <p:nvPr/>
        </p:nvSpPr>
        <p:spPr>
          <a:xfrm>
            <a:off x="814131" y="1119884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72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SV" sz="72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A5812A34-C0F4-4D3C-8117-C5C45BDED98E}"/>
              </a:ext>
            </a:extLst>
          </p:cNvPr>
          <p:cNvSpPr txBox="1"/>
          <p:nvPr/>
        </p:nvSpPr>
        <p:spPr>
          <a:xfrm>
            <a:off x="843628" y="2455102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72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SV" sz="72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A8043BEC-AC62-4109-818F-89DFB65792E7}"/>
              </a:ext>
            </a:extLst>
          </p:cNvPr>
          <p:cNvSpPr txBox="1"/>
          <p:nvPr/>
        </p:nvSpPr>
        <p:spPr>
          <a:xfrm>
            <a:off x="843628" y="3739018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11200" algn="l"/>
              </a:tabLst>
            </a:pPr>
            <a:r>
              <a:rPr lang="es-ES" sz="7200" b="1" spc="-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SV" sz="7200" b="1" spc="-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35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2325</Words>
  <Application>Microsoft Office PowerPoint</Application>
  <PresentationFormat>Presentación en pantalla (4:3)</PresentationFormat>
  <Paragraphs>373</Paragraphs>
  <Slides>35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0" baseType="lpstr">
      <vt:lpstr>Arial</vt:lpstr>
      <vt:lpstr>Arial Narrow</vt:lpstr>
      <vt:lpstr>Calibri</vt:lpstr>
      <vt:lpstr>Franklin Gothic Book</vt:lpstr>
      <vt:lpstr>Tema de Office</vt:lpstr>
      <vt:lpstr>PROCESO PARA ELECCIÓN DE TITULAR SECRETARIA TÉCNICA</vt:lpstr>
      <vt:lpstr>PRESENTACIÓN</vt:lpstr>
      <vt:lpstr>BASES DEL PROCESO</vt:lpstr>
      <vt:lpstr>BASES DEL PROCESO</vt:lpstr>
      <vt:lpstr>BASES DEL PROCESO</vt:lpstr>
      <vt:lpstr>EL COMMCA SU MANDATO</vt:lpstr>
      <vt:lpstr>Presentación de PowerPoint</vt:lpstr>
      <vt:lpstr>FUNCIONES STM-COMMCA</vt:lpstr>
      <vt:lpstr>FUNCIONES STM-COMMCA</vt:lpstr>
      <vt:lpstr> PROCESO ELECCIÓN TITULAR STMCOMMCA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PROCEDIMIENTO COMMCA</vt:lpstr>
      <vt:lpstr>Presentación de PowerPoint</vt:lpstr>
      <vt:lpstr>Presentación de PowerPoint</vt:lpstr>
      <vt:lpstr>Presentación de PowerPoint</vt:lpstr>
      <vt:lpstr>Presentación de PowerPoint</vt:lpstr>
      <vt:lpstr>PROPUESTA DE GUÍA DE EVALUACIÓN </vt:lpstr>
      <vt:lpstr>CRITERIOS ORIENTADORES</vt:lpstr>
      <vt:lpstr>Presentación de PowerPoint</vt:lpstr>
      <vt:lpstr>HERRAMIENTA DE EVALUACIÓN OBJETIVA</vt:lpstr>
      <vt:lpstr> REQUISITOS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SG-SICA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Alejandro Leiva</dc:creator>
  <cp:lastModifiedBy>Jennifer flores</cp:lastModifiedBy>
  <cp:revision>169</cp:revision>
  <dcterms:created xsi:type="dcterms:W3CDTF">2018-12-04T21:14:01Z</dcterms:created>
  <dcterms:modified xsi:type="dcterms:W3CDTF">2021-04-14T14:20:18Z</dcterms:modified>
</cp:coreProperties>
</file>